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75" r:id="rId3"/>
    <p:sldId id="273" r:id="rId4"/>
    <p:sldId id="341" r:id="rId5"/>
    <p:sldId id="340" r:id="rId6"/>
    <p:sldId id="348" r:id="rId7"/>
    <p:sldId id="343" r:id="rId8"/>
    <p:sldId id="344" r:id="rId9"/>
    <p:sldId id="345" r:id="rId10"/>
    <p:sldId id="349" r:id="rId11"/>
    <p:sldId id="351" r:id="rId12"/>
    <p:sldId id="347" r:id="rId13"/>
    <p:sldId id="362" r:id="rId14"/>
    <p:sldId id="357" r:id="rId15"/>
    <p:sldId id="354" r:id="rId16"/>
    <p:sldId id="353" r:id="rId17"/>
    <p:sldId id="352" r:id="rId18"/>
    <p:sldId id="350" r:id="rId19"/>
    <p:sldId id="355" r:id="rId20"/>
    <p:sldId id="358" r:id="rId21"/>
    <p:sldId id="300" r:id="rId22"/>
    <p:sldId id="360" r:id="rId23"/>
    <p:sldId id="361" r:id="rId24"/>
    <p:sldId id="363" r:id="rId25"/>
    <p:sldId id="364" r:id="rId26"/>
    <p:sldId id="365" r:id="rId27"/>
    <p:sldId id="366" r:id="rId28"/>
    <p:sldId id="377" r:id="rId29"/>
    <p:sldId id="378" r:id="rId30"/>
    <p:sldId id="303" r:id="rId31"/>
    <p:sldId id="409" r:id="rId32"/>
    <p:sldId id="379" r:id="rId33"/>
    <p:sldId id="410" r:id="rId34"/>
    <p:sldId id="406" r:id="rId35"/>
    <p:sldId id="384" r:id="rId36"/>
    <p:sldId id="411" r:id="rId37"/>
    <p:sldId id="385" r:id="rId38"/>
    <p:sldId id="387" r:id="rId39"/>
    <p:sldId id="391" r:id="rId40"/>
    <p:sldId id="414" r:id="rId41"/>
    <p:sldId id="390" r:id="rId42"/>
    <p:sldId id="386" r:id="rId43"/>
    <p:sldId id="399" r:id="rId44"/>
    <p:sldId id="415" r:id="rId45"/>
    <p:sldId id="416" r:id="rId46"/>
    <p:sldId id="420" r:id="rId47"/>
    <p:sldId id="417" r:id="rId48"/>
    <p:sldId id="418" r:id="rId49"/>
    <p:sldId id="419" r:id="rId50"/>
    <p:sldId id="388" r:id="rId51"/>
    <p:sldId id="400" r:id="rId52"/>
    <p:sldId id="401" r:id="rId53"/>
    <p:sldId id="402" r:id="rId54"/>
    <p:sldId id="403" r:id="rId55"/>
    <p:sldId id="404" r:id="rId56"/>
    <p:sldId id="405" r:id="rId57"/>
    <p:sldId id="429" r:id="rId58"/>
    <p:sldId id="428" r:id="rId59"/>
    <p:sldId id="392" r:id="rId60"/>
    <p:sldId id="393" r:id="rId61"/>
    <p:sldId id="394" r:id="rId62"/>
    <p:sldId id="395" r:id="rId63"/>
    <p:sldId id="396" r:id="rId64"/>
    <p:sldId id="267" r:id="rId6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2927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pos="507">
          <p15:clr>
            <a:srgbClr val="A4A3A4"/>
          </p15:clr>
        </p15:guide>
        <p15:guide id="5" pos="5545">
          <p15:clr>
            <a:srgbClr val="A4A3A4"/>
          </p15:clr>
        </p15:guide>
        <p15:guide id="6" pos="2810">
          <p15:clr>
            <a:srgbClr val="A4A3A4"/>
          </p15:clr>
        </p15:guide>
        <p15:guide id="7" pos="53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71C"/>
    <a:srgbClr val="0099FF"/>
    <a:srgbClr val="C6341B"/>
    <a:srgbClr val="ABE9FF"/>
    <a:srgbClr val="FAFA86"/>
    <a:srgbClr val="FFECAF"/>
    <a:srgbClr val="941612"/>
    <a:srgbClr val="5E5950"/>
    <a:srgbClr val="947A67"/>
    <a:srgbClr val="45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9" autoAdjust="0"/>
    <p:restoredTop sz="86433" autoAdjust="0"/>
  </p:normalViewPr>
  <p:slideViewPr>
    <p:cSldViewPr snapToGrid="0">
      <p:cViewPr varScale="1">
        <p:scale>
          <a:sx n="99" d="100"/>
          <a:sy n="99" d="100"/>
        </p:scale>
        <p:origin x="730" y="72"/>
      </p:cViewPr>
      <p:guideLst>
        <p:guide orient="horz" pos="691"/>
        <p:guide orient="horz" pos="2927"/>
        <p:guide orient="horz" pos="811"/>
        <p:guide pos="507"/>
        <p:guide pos="5545"/>
        <p:guide pos="2810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D3CF0-76F5-491D-96B7-21CC2E46F270}" type="doc">
      <dgm:prSet loTypeId="urn:microsoft.com/office/officeart/2005/8/layout/equation1" loCatId="relationship" qsTypeId="urn:microsoft.com/office/officeart/2005/8/quickstyle/simple2" qsCatId="simple" csTypeId="urn:microsoft.com/office/officeart/2005/8/colors/accent1_2" csCatId="accent1" phldr="1"/>
      <dgm:spPr/>
    </dgm:pt>
    <dgm:pt modelId="{00F15EF8-A887-45CC-9814-449BC3F5D9E0}">
      <dgm:prSet phldrT="[Text]"/>
      <dgm:spPr/>
      <dgm:t>
        <a:bodyPr/>
        <a:lstStyle/>
        <a:p>
          <a:r>
            <a:rPr lang="en-US" dirty="0"/>
            <a:t>Authentication Scheme Cookie</a:t>
          </a:r>
        </a:p>
      </dgm:t>
    </dgm:pt>
    <dgm:pt modelId="{AAD4B844-1EBD-4647-A5E9-4BAC55F76E27}" type="parTrans" cxnId="{7ED916A2-C18E-4623-9EB0-97CB25397AA5}">
      <dgm:prSet/>
      <dgm:spPr/>
      <dgm:t>
        <a:bodyPr/>
        <a:lstStyle/>
        <a:p>
          <a:endParaRPr lang="en-US"/>
        </a:p>
      </dgm:t>
    </dgm:pt>
    <dgm:pt modelId="{CCC4E77E-E193-41FA-B2A2-D21421DA233A}" type="sibTrans" cxnId="{7ED916A2-C18E-4623-9EB0-97CB25397AA5}">
      <dgm:prSet/>
      <dgm:spPr/>
      <dgm:t>
        <a:bodyPr/>
        <a:lstStyle/>
        <a:p>
          <a:endParaRPr lang="en-US"/>
        </a:p>
      </dgm:t>
    </dgm:pt>
    <dgm:pt modelId="{0513ED1C-F2D7-4809-9DC2-34A3959CF32E}">
      <dgm:prSet phldrT="[Text]"/>
      <dgm:spPr/>
      <dgm:t>
        <a:bodyPr/>
        <a:lstStyle/>
        <a:p>
          <a:r>
            <a:rPr lang="en-US" dirty="0"/>
            <a:t>Session ID in Request</a:t>
          </a:r>
        </a:p>
      </dgm:t>
    </dgm:pt>
    <dgm:pt modelId="{4AC36472-0366-4BAB-872A-FF9236E134A2}" type="parTrans" cxnId="{64A14B66-FD51-4EDE-A8EE-D232E2EB76CB}">
      <dgm:prSet/>
      <dgm:spPr/>
      <dgm:t>
        <a:bodyPr/>
        <a:lstStyle/>
        <a:p>
          <a:endParaRPr lang="en-US"/>
        </a:p>
      </dgm:t>
    </dgm:pt>
    <dgm:pt modelId="{4F34DCF8-72EE-468A-A520-9CDFB4B40054}" type="sibTrans" cxnId="{64A14B66-FD51-4EDE-A8EE-D232E2EB76CB}">
      <dgm:prSet/>
      <dgm:spPr/>
      <dgm:t>
        <a:bodyPr/>
        <a:lstStyle/>
        <a:p>
          <a:endParaRPr lang="en-US"/>
        </a:p>
      </dgm:t>
    </dgm:pt>
    <dgm:pt modelId="{101F777E-3D75-4F12-8079-B7A51366E4E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Valid?</a:t>
          </a:r>
        </a:p>
      </dgm:t>
    </dgm:pt>
    <dgm:pt modelId="{E6BD8B1C-3233-4EE9-98E4-502EAE05D82E}" type="parTrans" cxnId="{EE5F355A-CE66-4085-9DED-3DF468C995BB}">
      <dgm:prSet/>
      <dgm:spPr/>
      <dgm:t>
        <a:bodyPr/>
        <a:lstStyle/>
        <a:p>
          <a:endParaRPr lang="en-US"/>
        </a:p>
      </dgm:t>
    </dgm:pt>
    <dgm:pt modelId="{0DB4F0E3-59F4-4965-82E1-C5FD7AB0DCA4}" type="sibTrans" cxnId="{EE5F355A-CE66-4085-9DED-3DF468C995BB}">
      <dgm:prSet/>
      <dgm:spPr/>
      <dgm:t>
        <a:bodyPr/>
        <a:lstStyle/>
        <a:p>
          <a:endParaRPr lang="en-US"/>
        </a:p>
      </dgm:t>
    </dgm:pt>
    <dgm:pt modelId="{C371F941-33AD-470C-9E55-DD131C150F00}" type="pres">
      <dgm:prSet presAssocID="{F58D3CF0-76F5-491D-96B7-21CC2E46F270}" presName="linearFlow" presStyleCnt="0">
        <dgm:presLayoutVars>
          <dgm:dir/>
          <dgm:resizeHandles val="exact"/>
        </dgm:presLayoutVars>
      </dgm:prSet>
      <dgm:spPr/>
    </dgm:pt>
    <dgm:pt modelId="{824E0E4B-2E7D-4719-B583-15E514BF6CAE}" type="pres">
      <dgm:prSet presAssocID="{00F15EF8-A887-45CC-9814-449BC3F5D9E0}" presName="node" presStyleLbl="node1" presStyleIdx="0" presStyleCnt="3">
        <dgm:presLayoutVars>
          <dgm:bulletEnabled val="1"/>
        </dgm:presLayoutVars>
      </dgm:prSet>
      <dgm:spPr/>
    </dgm:pt>
    <dgm:pt modelId="{650E5A75-F744-457D-ABC2-433B08176C85}" type="pres">
      <dgm:prSet presAssocID="{CCC4E77E-E193-41FA-B2A2-D21421DA233A}" presName="spacerL" presStyleCnt="0"/>
      <dgm:spPr/>
    </dgm:pt>
    <dgm:pt modelId="{AE6EEB44-C8F3-4865-B3E8-5F0D1ADDB433}" type="pres">
      <dgm:prSet presAssocID="{CCC4E77E-E193-41FA-B2A2-D21421DA233A}" presName="sibTrans" presStyleLbl="sibTrans2D1" presStyleIdx="0" presStyleCnt="2"/>
      <dgm:spPr/>
    </dgm:pt>
    <dgm:pt modelId="{724FC9A2-79FD-4739-BFAA-9F6A97CE80B4}" type="pres">
      <dgm:prSet presAssocID="{CCC4E77E-E193-41FA-B2A2-D21421DA233A}" presName="spacerR" presStyleCnt="0"/>
      <dgm:spPr/>
    </dgm:pt>
    <dgm:pt modelId="{3C8042B7-2DFB-4444-AF51-EB5C4BE98F4B}" type="pres">
      <dgm:prSet presAssocID="{0513ED1C-F2D7-4809-9DC2-34A3959CF32E}" presName="node" presStyleLbl="node1" presStyleIdx="1" presStyleCnt="3">
        <dgm:presLayoutVars>
          <dgm:bulletEnabled val="1"/>
        </dgm:presLayoutVars>
      </dgm:prSet>
      <dgm:spPr/>
    </dgm:pt>
    <dgm:pt modelId="{416B3536-7F82-4270-B6C1-05479A82736A}" type="pres">
      <dgm:prSet presAssocID="{4F34DCF8-72EE-468A-A520-9CDFB4B40054}" presName="spacerL" presStyleCnt="0"/>
      <dgm:spPr/>
    </dgm:pt>
    <dgm:pt modelId="{BEDCAEA4-B511-49D6-95B3-985C7FA3759C}" type="pres">
      <dgm:prSet presAssocID="{4F34DCF8-72EE-468A-A520-9CDFB4B40054}" presName="sibTrans" presStyleLbl="sibTrans2D1" presStyleIdx="1" presStyleCnt="2"/>
      <dgm:spPr>
        <a:prstGeom prst="mathEqual">
          <a:avLst/>
        </a:prstGeom>
      </dgm:spPr>
    </dgm:pt>
    <dgm:pt modelId="{95765A0F-084B-4E40-856A-03E79F1F0E67}" type="pres">
      <dgm:prSet presAssocID="{4F34DCF8-72EE-468A-A520-9CDFB4B40054}" presName="spacerR" presStyleCnt="0"/>
      <dgm:spPr/>
    </dgm:pt>
    <dgm:pt modelId="{1438FA30-7A6E-4CEF-947B-3D398DA0A53C}" type="pres">
      <dgm:prSet presAssocID="{101F777E-3D75-4F12-8079-B7A51366E4EF}" presName="node" presStyleLbl="node1" presStyleIdx="2" presStyleCnt="3">
        <dgm:presLayoutVars>
          <dgm:bulletEnabled val="1"/>
        </dgm:presLayoutVars>
      </dgm:prSet>
      <dgm:spPr/>
    </dgm:pt>
  </dgm:ptLst>
  <dgm:cxnLst>
    <dgm:cxn modelId="{9605B51C-5DFB-4B52-869D-4E7A4D5853AC}" type="presOf" srcId="{4F34DCF8-72EE-468A-A520-9CDFB4B40054}" destId="{BEDCAEA4-B511-49D6-95B3-985C7FA3759C}" srcOrd="0" destOrd="0" presId="urn:microsoft.com/office/officeart/2005/8/layout/equation1"/>
    <dgm:cxn modelId="{B1686E34-A110-466A-8434-CDEA40558473}" type="presOf" srcId="{00F15EF8-A887-45CC-9814-449BC3F5D9E0}" destId="{824E0E4B-2E7D-4719-B583-15E514BF6CAE}" srcOrd="0" destOrd="0" presId="urn:microsoft.com/office/officeart/2005/8/layout/equation1"/>
    <dgm:cxn modelId="{CFF18C39-93A0-41AC-971E-C935D9F9149E}" type="presOf" srcId="{CCC4E77E-E193-41FA-B2A2-D21421DA233A}" destId="{AE6EEB44-C8F3-4865-B3E8-5F0D1ADDB433}" srcOrd="0" destOrd="0" presId="urn:microsoft.com/office/officeart/2005/8/layout/equation1"/>
    <dgm:cxn modelId="{64A14B66-FD51-4EDE-A8EE-D232E2EB76CB}" srcId="{F58D3CF0-76F5-491D-96B7-21CC2E46F270}" destId="{0513ED1C-F2D7-4809-9DC2-34A3959CF32E}" srcOrd="1" destOrd="0" parTransId="{4AC36472-0366-4BAB-872A-FF9236E134A2}" sibTransId="{4F34DCF8-72EE-468A-A520-9CDFB4B40054}"/>
    <dgm:cxn modelId="{EE5F355A-CE66-4085-9DED-3DF468C995BB}" srcId="{F58D3CF0-76F5-491D-96B7-21CC2E46F270}" destId="{101F777E-3D75-4F12-8079-B7A51366E4EF}" srcOrd="2" destOrd="0" parTransId="{E6BD8B1C-3233-4EE9-98E4-502EAE05D82E}" sibTransId="{0DB4F0E3-59F4-4965-82E1-C5FD7AB0DCA4}"/>
    <dgm:cxn modelId="{6016FB81-1D4E-4236-802D-09D1AE566341}" type="presOf" srcId="{F58D3CF0-76F5-491D-96B7-21CC2E46F270}" destId="{C371F941-33AD-470C-9E55-DD131C150F00}" srcOrd="0" destOrd="0" presId="urn:microsoft.com/office/officeart/2005/8/layout/equation1"/>
    <dgm:cxn modelId="{7ED916A2-C18E-4623-9EB0-97CB25397AA5}" srcId="{F58D3CF0-76F5-491D-96B7-21CC2E46F270}" destId="{00F15EF8-A887-45CC-9814-449BC3F5D9E0}" srcOrd="0" destOrd="0" parTransId="{AAD4B844-1EBD-4647-A5E9-4BAC55F76E27}" sibTransId="{CCC4E77E-E193-41FA-B2A2-D21421DA233A}"/>
    <dgm:cxn modelId="{FA6E0CB7-D0C9-49A2-B128-C143370A8A65}" type="presOf" srcId="{101F777E-3D75-4F12-8079-B7A51366E4EF}" destId="{1438FA30-7A6E-4CEF-947B-3D398DA0A53C}" srcOrd="0" destOrd="0" presId="urn:microsoft.com/office/officeart/2005/8/layout/equation1"/>
    <dgm:cxn modelId="{CB50BEC0-5871-4521-8F9C-76AD3EEDEC25}" type="presOf" srcId="{0513ED1C-F2D7-4809-9DC2-34A3959CF32E}" destId="{3C8042B7-2DFB-4444-AF51-EB5C4BE98F4B}" srcOrd="0" destOrd="0" presId="urn:microsoft.com/office/officeart/2005/8/layout/equation1"/>
    <dgm:cxn modelId="{13B510EC-54A3-4D4B-BFB9-3F4055305258}" type="presParOf" srcId="{C371F941-33AD-470C-9E55-DD131C150F00}" destId="{824E0E4B-2E7D-4719-B583-15E514BF6CAE}" srcOrd="0" destOrd="0" presId="urn:microsoft.com/office/officeart/2005/8/layout/equation1"/>
    <dgm:cxn modelId="{97220DC2-1CF1-4214-91E6-1E4D4C6313AC}" type="presParOf" srcId="{C371F941-33AD-470C-9E55-DD131C150F00}" destId="{650E5A75-F744-457D-ABC2-433B08176C85}" srcOrd="1" destOrd="0" presId="urn:microsoft.com/office/officeart/2005/8/layout/equation1"/>
    <dgm:cxn modelId="{E80815D8-A88D-4D69-9C90-99B8A3132C3D}" type="presParOf" srcId="{C371F941-33AD-470C-9E55-DD131C150F00}" destId="{AE6EEB44-C8F3-4865-B3E8-5F0D1ADDB433}" srcOrd="2" destOrd="0" presId="urn:microsoft.com/office/officeart/2005/8/layout/equation1"/>
    <dgm:cxn modelId="{73150D1A-B15C-4B6B-B1C4-EBF897E7DA10}" type="presParOf" srcId="{C371F941-33AD-470C-9E55-DD131C150F00}" destId="{724FC9A2-79FD-4739-BFAA-9F6A97CE80B4}" srcOrd="3" destOrd="0" presId="urn:microsoft.com/office/officeart/2005/8/layout/equation1"/>
    <dgm:cxn modelId="{1C038664-FBD1-49CA-AB49-5819D42578EB}" type="presParOf" srcId="{C371F941-33AD-470C-9E55-DD131C150F00}" destId="{3C8042B7-2DFB-4444-AF51-EB5C4BE98F4B}" srcOrd="4" destOrd="0" presId="urn:microsoft.com/office/officeart/2005/8/layout/equation1"/>
    <dgm:cxn modelId="{D2AB317C-A689-42BE-B206-0DCF1282426F}" type="presParOf" srcId="{C371F941-33AD-470C-9E55-DD131C150F00}" destId="{416B3536-7F82-4270-B6C1-05479A82736A}" srcOrd="5" destOrd="0" presId="urn:microsoft.com/office/officeart/2005/8/layout/equation1"/>
    <dgm:cxn modelId="{8EC68921-06DC-4AAD-8596-7F77686E8D91}" type="presParOf" srcId="{C371F941-33AD-470C-9E55-DD131C150F00}" destId="{BEDCAEA4-B511-49D6-95B3-985C7FA3759C}" srcOrd="6" destOrd="0" presId="urn:microsoft.com/office/officeart/2005/8/layout/equation1"/>
    <dgm:cxn modelId="{E4A6CC3E-D123-4C60-A532-30ADD7F311E3}" type="presParOf" srcId="{C371F941-33AD-470C-9E55-DD131C150F00}" destId="{95765A0F-084B-4E40-856A-03E79F1F0E67}" srcOrd="7" destOrd="0" presId="urn:microsoft.com/office/officeart/2005/8/layout/equation1"/>
    <dgm:cxn modelId="{D53B7C17-0048-4A17-A56B-13D517831B73}" type="presParOf" srcId="{C371F941-33AD-470C-9E55-DD131C150F00}" destId="{1438FA30-7A6E-4CEF-947B-3D398DA0A5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6C2A6-E383-4862-906C-6B272A8EC9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A79ECD3-D36D-440A-BAF6-B0847A3997B8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2445C3EB-243F-4538-9557-4905F4AA516B}" type="parTrans" cxnId="{1D9421C9-DCC1-436E-9E65-3A69EBE2C494}">
      <dgm:prSet/>
      <dgm:spPr/>
      <dgm:t>
        <a:bodyPr/>
        <a:lstStyle/>
        <a:p>
          <a:endParaRPr lang="en-US"/>
        </a:p>
      </dgm:t>
    </dgm:pt>
    <dgm:pt modelId="{5408432D-F27C-4DC3-AD13-4D5355DE06F4}" type="sibTrans" cxnId="{1D9421C9-DCC1-436E-9E65-3A69EBE2C494}">
      <dgm:prSet/>
      <dgm:spPr/>
      <dgm:t>
        <a:bodyPr/>
        <a:lstStyle/>
        <a:p>
          <a:endParaRPr lang="en-US"/>
        </a:p>
      </dgm:t>
    </dgm:pt>
    <dgm:pt modelId="{67D27E0C-8D47-4E0E-A0E4-3239A29F4356}">
      <dgm:prSet/>
      <dgm:spPr/>
      <dgm:t>
        <a:bodyPr/>
        <a:lstStyle/>
        <a:p>
          <a:r>
            <a:rPr lang="en-US" dirty="0"/>
            <a:t>Pre Authentication</a:t>
          </a:r>
        </a:p>
      </dgm:t>
    </dgm:pt>
    <dgm:pt modelId="{C4411979-F21D-4AB6-AB24-B16257E1D5C7}" type="parTrans" cxnId="{8F9A8C1F-FE88-4F43-B552-9EE55C94D977}">
      <dgm:prSet/>
      <dgm:spPr/>
      <dgm:t>
        <a:bodyPr/>
        <a:lstStyle/>
        <a:p>
          <a:endParaRPr lang="en-US"/>
        </a:p>
      </dgm:t>
    </dgm:pt>
    <dgm:pt modelId="{28DF86D5-07F3-4D9B-8A16-779BAFB98842}" type="sibTrans" cxnId="{8F9A8C1F-FE88-4F43-B552-9EE55C94D977}">
      <dgm:prSet/>
      <dgm:spPr/>
      <dgm:t>
        <a:bodyPr/>
        <a:lstStyle/>
        <a:p>
          <a:endParaRPr lang="en-US"/>
        </a:p>
      </dgm:t>
    </dgm:pt>
    <dgm:pt modelId="{6B30939A-0519-44CB-BC85-741F3B29E5D2}">
      <dgm:prSet/>
      <dgm:spPr/>
      <dgm:t>
        <a:bodyPr/>
        <a:lstStyle/>
        <a:p>
          <a:r>
            <a:rPr lang="en-US" dirty="0"/>
            <a:t>Post Authentication</a:t>
          </a:r>
        </a:p>
      </dgm:t>
    </dgm:pt>
    <dgm:pt modelId="{61EA18BC-DCD3-44C9-A986-514749A03B55}" type="parTrans" cxnId="{79765C37-E758-4DF5-BB3A-3C07D9A2A4A5}">
      <dgm:prSet/>
      <dgm:spPr/>
      <dgm:t>
        <a:bodyPr/>
        <a:lstStyle/>
        <a:p>
          <a:endParaRPr lang="en-US"/>
        </a:p>
      </dgm:t>
    </dgm:pt>
    <dgm:pt modelId="{E87E638C-6A6A-4D95-A4ED-7481A827C044}" type="sibTrans" cxnId="{79765C37-E758-4DF5-BB3A-3C07D9A2A4A5}">
      <dgm:prSet/>
      <dgm:spPr/>
      <dgm:t>
        <a:bodyPr/>
        <a:lstStyle/>
        <a:p>
          <a:endParaRPr lang="en-US"/>
        </a:p>
      </dgm:t>
    </dgm:pt>
    <dgm:pt modelId="{1C724ECA-F7F9-44A4-AE57-A925CB2AE8A0}">
      <dgm:prSet/>
      <dgm:spPr/>
      <dgm:t>
        <a:bodyPr/>
        <a:lstStyle/>
        <a:p>
          <a:r>
            <a:rPr lang="en-US" dirty="0" err="1"/>
            <a:t>apex_authentication</a:t>
          </a:r>
          <a:endParaRPr lang="en-US" dirty="0"/>
        </a:p>
        <a:p>
          <a:r>
            <a:rPr lang="en-US" dirty="0"/>
            <a:t>.login</a:t>
          </a:r>
        </a:p>
      </dgm:t>
    </dgm:pt>
    <dgm:pt modelId="{B7652759-F565-4AA1-995F-280F433A72A5}" type="parTrans" cxnId="{06B5C4A6-D761-4504-B830-DC659F402716}">
      <dgm:prSet/>
      <dgm:spPr/>
      <dgm:t>
        <a:bodyPr/>
        <a:lstStyle/>
        <a:p>
          <a:endParaRPr lang="en-US"/>
        </a:p>
      </dgm:t>
    </dgm:pt>
    <dgm:pt modelId="{D7476532-A81E-412D-AD62-FBF17321AD00}" type="sibTrans" cxnId="{06B5C4A6-D761-4504-B830-DC659F402716}">
      <dgm:prSet/>
      <dgm:spPr/>
      <dgm:t>
        <a:bodyPr/>
        <a:lstStyle/>
        <a:p>
          <a:endParaRPr lang="en-US"/>
        </a:p>
      </dgm:t>
    </dgm:pt>
    <dgm:pt modelId="{3FB4356F-B3B4-40F7-9EC2-BE144662EA9D}" type="pres">
      <dgm:prSet presAssocID="{0426C2A6-E383-4862-906C-6B272A8EC941}" presName="Name0" presStyleCnt="0">
        <dgm:presLayoutVars>
          <dgm:dir/>
          <dgm:resizeHandles val="exact"/>
        </dgm:presLayoutVars>
      </dgm:prSet>
      <dgm:spPr/>
    </dgm:pt>
    <dgm:pt modelId="{529E9D27-0E66-4006-8D44-E1B95D68D89D}" type="pres">
      <dgm:prSet presAssocID="{1C724ECA-F7F9-44A4-AE57-A925CB2AE8A0}" presName="node" presStyleLbl="node1" presStyleIdx="0" presStyleCnt="4">
        <dgm:presLayoutVars>
          <dgm:bulletEnabled val="1"/>
        </dgm:presLayoutVars>
      </dgm:prSet>
      <dgm:spPr/>
    </dgm:pt>
    <dgm:pt modelId="{296EC9DB-644D-4B90-BFD0-51F360D38676}" type="pres">
      <dgm:prSet presAssocID="{D7476532-A81E-412D-AD62-FBF17321AD00}" presName="sibTrans" presStyleLbl="sibTrans2D1" presStyleIdx="0" presStyleCnt="3"/>
      <dgm:spPr/>
    </dgm:pt>
    <dgm:pt modelId="{CBBB963B-CF0F-4C86-9E4E-F2E3EBB399C4}" type="pres">
      <dgm:prSet presAssocID="{D7476532-A81E-412D-AD62-FBF17321AD00}" presName="connectorText" presStyleLbl="sibTrans2D1" presStyleIdx="0" presStyleCnt="3"/>
      <dgm:spPr/>
    </dgm:pt>
    <dgm:pt modelId="{476628D0-2AD1-480E-AB35-1B91A2F79F32}" type="pres">
      <dgm:prSet presAssocID="{67D27E0C-8D47-4E0E-A0E4-3239A29F4356}" presName="node" presStyleLbl="node1" presStyleIdx="1" presStyleCnt="4">
        <dgm:presLayoutVars>
          <dgm:bulletEnabled val="1"/>
        </dgm:presLayoutVars>
      </dgm:prSet>
      <dgm:spPr/>
    </dgm:pt>
    <dgm:pt modelId="{CE6AF391-9307-45C2-AC6B-ED7BAB126E3C}" type="pres">
      <dgm:prSet presAssocID="{28DF86D5-07F3-4D9B-8A16-779BAFB98842}" presName="sibTrans" presStyleLbl="sibTrans2D1" presStyleIdx="1" presStyleCnt="3"/>
      <dgm:spPr/>
    </dgm:pt>
    <dgm:pt modelId="{F9E664E5-54A6-4E6C-A539-62D09872975F}" type="pres">
      <dgm:prSet presAssocID="{28DF86D5-07F3-4D9B-8A16-779BAFB98842}" presName="connectorText" presStyleLbl="sibTrans2D1" presStyleIdx="1" presStyleCnt="3"/>
      <dgm:spPr/>
    </dgm:pt>
    <dgm:pt modelId="{53F44E51-C999-49DA-986E-B9326C80306F}" type="pres">
      <dgm:prSet presAssocID="{BA79ECD3-D36D-440A-BAF6-B0847A3997B8}" presName="node" presStyleLbl="node1" presStyleIdx="2" presStyleCnt="4">
        <dgm:presLayoutVars>
          <dgm:bulletEnabled val="1"/>
        </dgm:presLayoutVars>
      </dgm:prSet>
      <dgm:spPr/>
    </dgm:pt>
    <dgm:pt modelId="{46806A9B-6051-4648-9A26-44FB5248531D}" type="pres">
      <dgm:prSet presAssocID="{5408432D-F27C-4DC3-AD13-4D5355DE06F4}" presName="sibTrans" presStyleLbl="sibTrans2D1" presStyleIdx="2" presStyleCnt="3"/>
      <dgm:spPr/>
    </dgm:pt>
    <dgm:pt modelId="{A37166EA-78FF-4052-94DF-56F1680D50C5}" type="pres">
      <dgm:prSet presAssocID="{5408432D-F27C-4DC3-AD13-4D5355DE06F4}" presName="connectorText" presStyleLbl="sibTrans2D1" presStyleIdx="2" presStyleCnt="3"/>
      <dgm:spPr/>
    </dgm:pt>
    <dgm:pt modelId="{D75B1917-68F5-4558-A55B-C69C2855ECB8}" type="pres">
      <dgm:prSet presAssocID="{6B30939A-0519-44CB-BC85-741F3B29E5D2}" presName="node" presStyleLbl="node1" presStyleIdx="3" presStyleCnt="4">
        <dgm:presLayoutVars>
          <dgm:bulletEnabled val="1"/>
        </dgm:presLayoutVars>
      </dgm:prSet>
      <dgm:spPr/>
    </dgm:pt>
  </dgm:ptLst>
  <dgm:cxnLst>
    <dgm:cxn modelId="{8F9A8C1F-FE88-4F43-B552-9EE55C94D977}" srcId="{0426C2A6-E383-4862-906C-6B272A8EC941}" destId="{67D27E0C-8D47-4E0E-A0E4-3239A29F4356}" srcOrd="1" destOrd="0" parTransId="{C4411979-F21D-4AB6-AB24-B16257E1D5C7}" sibTransId="{28DF86D5-07F3-4D9B-8A16-779BAFB98842}"/>
    <dgm:cxn modelId="{B1679526-8A24-462F-A966-3A86123216F3}" type="presOf" srcId="{6B30939A-0519-44CB-BC85-741F3B29E5D2}" destId="{D75B1917-68F5-4558-A55B-C69C2855ECB8}" srcOrd="0" destOrd="0" presId="urn:microsoft.com/office/officeart/2005/8/layout/process1"/>
    <dgm:cxn modelId="{AECADD31-E017-4073-B968-BD4E99CC2889}" type="presOf" srcId="{5408432D-F27C-4DC3-AD13-4D5355DE06F4}" destId="{A37166EA-78FF-4052-94DF-56F1680D50C5}" srcOrd="1" destOrd="0" presId="urn:microsoft.com/office/officeart/2005/8/layout/process1"/>
    <dgm:cxn modelId="{79765C37-E758-4DF5-BB3A-3C07D9A2A4A5}" srcId="{0426C2A6-E383-4862-906C-6B272A8EC941}" destId="{6B30939A-0519-44CB-BC85-741F3B29E5D2}" srcOrd="3" destOrd="0" parTransId="{61EA18BC-DCD3-44C9-A986-514749A03B55}" sibTransId="{E87E638C-6A6A-4D95-A4ED-7481A827C044}"/>
    <dgm:cxn modelId="{417AAD4D-BA81-41F1-BF64-4DF6C1851C41}" type="presOf" srcId="{D7476532-A81E-412D-AD62-FBF17321AD00}" destId="{296EC9DB-644D-4B90-BFD0-51F360D38676}" srcOrd="0" destOrd="0" presId="urn:microsoft.com/office/officeart/2005/8/layout/process1"/>
    <dgm:cxn modelId="{B15A0F51-61F5-47DF-8E8D-9D0CB4766F1F}" type="presOf" srcId="{BA79ECD3-D36D-440A-BAF6-B0847A3997B8}" destId="{53F44E51-C999-49DA-986E-B9326C80306F}" srcOrd="0" destOrd="0" presId="urn:microsoft.com/office/officeart/2005/8/layout/process1"/>
    <dgm:cxn modelId="{7575618F-355B-42D5-9FB3-89FAC07C9D39}" type="presOf" srcId="{0426C2A6-E383-4862-906C-6B272A8EC941}" destId="{3FB4356F-B3B4-40F7-9EC2-BE144662EA9D}" srcOrd="0" destOrd="0" presId="urn:microsoft.com/office/officeart/2005/8/layout/process1"/>
    <dgm:cxn modelId="{35919197-A311-4737-9B49-B07A46DF04D2}" type="presOf" srcId="{D7476532-A81E-412D-AD62-FBF17321AD00}" destId="{CBBB963B-CF0F-4C86-9E4E-F2E3EBB399C4}" srcOrd="1" destOrd="0" presId="urn:microsoft.com/office/officeart/2005/8/layout/process1"/>
    <dgm:cxn modelId="{06B5C4A6-D761-4504-B830-DC659F402716}" srcId="{0426C2A6-E383-4862-906C-6B272A8EC941}" destId="{1C724ECA-F7F9-44A4-AE57-A925CB2AE8A0}" srcOrd="0" destOrd="0" parTransId="{B7652759-F565-4AA1-995F-280F433A72A5}" sibTransId="{D7476532-A81E-412D-AD62-FBF17321AD00}"/>
    <dgm:cxn modelId="{4C81C4B9-9D1D-4E4B-965B-9B869264F97F}" type="presOf" srcId="{67D27E0C-8D47-4E0E-A0E4-3239A29F4356}" destId="{476628D0-2AD1-480E-AB35-1B91A2F79F32}" srcOrd="0" destOrd="0" presId="urn:microsoft.com/office/officeart/2005/8/layout/process1"/>
    <dgm:cxn modelId="{DD2E8BC2-7AF9-454C-82D3-AF0B98D8CCB1}" type="presOf" srcId="{5408432D-F27C-4DC3-AD13-4D5355DE06F4}" destId="{46806A9B-6051-4648-9A26-44FB5248531D}" srcOrd="0" destOrd="0" presId="urn:microsoft.com/office/officeart/2005/8/layout/process1"/>
    <dgm:cxn modelId="{1D9421C9-DCC1-436E-9E65-3A69EBE2C494}" srcId="{0426C2A6-E383-4862-906C-6B272A8EC941}" destId="{BA79ECD3-D36D-440A-BAF6-B0847A3997B8}" srcOrd="2" destOrd="0" parTransId="{2445C3EB-243F-4538-9557-4905F4AA516B}" sibTransId="{5408432D-F27C-4DC3-AD13-4D5355DE06F4}"/>
    <dgm:cxn modelId="{8AF55AD4-DECA-43DB-946A-AD30BEBB9070}" type="presOf" srcId="{28DF86D5-07F3-4D9B-8A16-779BAFB98842}" destId="{CE6AF391-9307-45C2-AC6B-ED7BAB126E3C}" srcOrd="0" destOrd="0" presId="urn:microsoft.com/office/officeart/2005/8/layout/process1"/>
    <dgm:cxn modelId="{5C15ADD9-9B9E-4C3E-8CE2-35A0B873B1D4}" type="presOf" srcId="{28DF86D5-07F3-4D9B-8A16-779BAFB98842}" destId="{F9E664E5-54A6-4E6C-A539-62D09872975F}" srcOrd="1" destOrd="0" presId="urn:microsoft.com/office/officeart/2005/8/layout/process1"/>
    <dgm:cxn modelId="{0EF783F5-508F-4061-898F-D873269E9D7D}" type="presOf" srcId="{1C724ECA-F7F9-44A4-AE57-A925CB2AE8A0}" destId="{529E9D27-0E66-4006-8D44-E1B95D68D89D}" srcOrd="0" destOrd="0" presId="urn:microsoft.com/office/officeart/2005/8/layout/process1"/>
    <dgm:cxn modelId="{A4CC5122-C675-40AF-8D88-A8C02BA6587A}" type="presParOf" srcId="{3FB4356F-B3B4-40F7-9EC2-BE144662EA9D}" destId="{529E9D27-0E66-4006-8D44-E1B95D68D89D}" srcOrd="0" destOrd="0" presId="urn:microsoft.com/office/officeart/2005/8/layout/process1"/>
    <dgm:cxn modelId="{78E9DAD2-DC81-473D-B4B4-4B24ECF6EE5A}" type="presParOf" srcId="{3FB4356F-B3B4-40F7-9EC2-BE144662EA9D}" destId="{296EC9DB-644D-4B90-BFD0-51F360D38676}" srcOrd="1" destOrd="0" presId="urn:microsoft.com/office/officeart/2005/8/layout/process1"/>
    <dgm:cxn modelId="{8A324098-E185-431F-BE77-A534EC7CA34F}" type="presParOf" srcId="{296EC9DB-644D-4B90-BFD0-51F360D38676}" destId="{CBBB963B-CF0F-4C86-9E4E-F2E3EBB399C4}" srcOrd="0" destOrd="0" presId="urn:microsoft.com/office/officeart/2005/8/layout/process1"/>
    <dgm:cxn modelId="{EC8B26BF-D637-445A-9E24-A4BAD81F3C2A}" type="presParOf" srcId="{3FB4356F-B3B4-40F7-9EC2-BE144662EA9D}" destId="{476628D0-2AD1-480E-AB35-1B91A2F79F32}" srcOrd="2" destOrd="0" presId="urn:microsoft.com/office/officeart/2005/8/layout/process1"/>
    <dgm:cxn modelId="{F9AEF569-8BF4-4124-B95E-0C5A217CD849}" type="presParOf" srcId="{3FB4356F-B3B4-40F7-9EC2-BE144662EA9D}" destId="{CE6AF391-9307-45C2-AC6B-ED7BAB126E3C}" srcOrd="3" destOrd="0" presId="urn:microsoft.com/office/officeart/2005/8/layout/process1"/>
    <dgm:cxn modelId="{4836E911-742A-4735-AB8A-8B348E5182CE}" type="presParOf" srcId="{CE6AF391-9307-45C2-AC6B-ED7BAB126E3C}" destId="{F9E664E5-54A6-4E6C-A539-62D09872975F}" srcOrd="0" destOrd="0" presId="urn:microsoft.com/office/officeart/2005/8/layout/process1"/>
    <dgm:cxn modelId="{E7D2AE28-2162-43B8-A0C2-0258EAEBC628}" type="presParOf" srcId="{3FB4356F-B3B4-40F7-9EC2-BE144662EA9D}" destId="{53F44E51-C999-49DA-986E-B9326C80306F}" srcOrd="4" destOrd="0" presId="urn:microsoft.com/office/officeart/2005/8/layout/process1"/>
    <dgm:cxn modelId="{37751237-B582-4C3F-9EB7-48AD4D017FC6}" type="presParOf" srcId="{3FB4356F-B3B4-40F7-9EC2-BE144662EA9D}" destId="{46806A9B-6051-4648-9A26-44FB5248531D}" srcOrd="5" destOrd="0" presId="urn:microsoft.com/office/officeart/2005/8/layout/process1"/>
    <dgm:cxn modelId="{3EDEDCE1-AA82-4C80-914E-D08DF845413C}" type="presParOf" srcId="{46806A9B-6051-4648-9A26-44FB5248531D}" destId="{A37166EA-78FF-4052-94DF-56F1680D50C5}" srcOrd="0" destOrd="0" presId="urn:microsoft.com/office/officeart/2005/8/layout/process1"/>
    <dgm:cxn modelId="{95F1CDC8-F033-4B69-85FB-7986307D0651}" type="presParOf" srcId="{3FB4356F-B3B4-40F7-9EC2-BE144662EA9D}" destId="{D75B1917-68F5-4558-A55B-C69C2855ECB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E0E4B-2E7D-4719-B583-15E514BF6CAE}">
      <dsp:nvSpPr>
        <dsp:cNvPr id="0" name=""/>
        <dsp:cNvSpPr/>
      </dsp:nvSpPr>
      <dsp:spPr>
        <a:xfrm>
          <a:off x="1025" y="463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Authentication Scheme Cookie</a:t>
          </a:r>
        </a:p>
      </dsp:txBody>
      <dsp:txXfrm>
        <a:off x="200017" y="662591"/>
        <a:ext cx="960816" cy="960816"/>
      </dsp:txXfrm>
    </dsp:sp>
    <dsp:sp modelId="{AE6EEB44-C8F3-4865-B3E8-5F0D1ADDB433}">
      <dsp:nvSpPr>
        <dsp:cNvPr id="0" name=""/>
        <dsp:cNvSpPr/>
      </dsp:nvSpPr>
      <dsp:spPr>
        <a:xfrm>
          <a:off x="1470160" y="748947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74623" y="1050318"/>
        <a:ext cx="579178" cy="185362"/>
      </dsp:txXfrm>
    </dsp:sp>
    <dsp:sp modelId="{3C8042B7-2DFB-4444-AF51-EB5C4BE98F4B}">
      <dsp:nvSpPr>
        <dsp:cNvPr id="0" name=""/>
        <dsp:cNvSpPr/>
      </dsp:nvSpPr>
      <dsp:spPr>
        <a:xfrm>
          <a:off x="2368599" y="463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Session ID in Request</a:t>
          </a:r>
        </a:p>
      </dsp:txBody>
      <dsp:txXfrm>
        <a:off x="2567591" y="662591"/>
        <a:ext cx="960816" cy="960816"/>
      </dsp:txXfrm>
    </dsp:sp>
    <dsp:sp modelId="{BEDCAEA4-B511-49D6-95B3-985C7FA3759C}">
      <dsp:nvSpPr>
        <dsp:cNvPr id="0" name=""/>
        <dsp:cNvSpPr/>
      </dsp:nvSpPr>
      <dsp:spPr>
        <a:xfrm>
          <a:off x="3837735" y="748947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42198" y="911296"/>
        <a:ext cx="579178" cy="463406"/>
      </dsp:txXfrm>
    </dsp:sp>
    <dsp:sp modelId="{1438FA30-7A6E-4CEF-947B-3D398DA0A53C}">
      <dsp:nvSpPr>
        <dsp:cNvPr id="0" name=""/>
        <dsp:cNvSpPr/>
      </dsp:nvSpPr>
      <dsp:spPr>
        <a:xfrm>
          <a:off x="4736174" y="463599"/>
          <a:ext cx="1358800" cy="1358800"/>
        </a:xfrm>
        <a:prstGeom prst="ellipse">
          <a:avLst/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Valid?</a:t>
          </a:r>
        </a:p>
      </dsp:txBody>
      <dsp:txXfrm>
        <a:off x="4935166" y="662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E9D27-0E66-4006-8D44-E1B95D68D89D}">
      <dsp:nvSpPr>
        <dsp:cNvPr id="0" name=""/>
        <dsp:cNvSpPr/>
      </dsp:nvSpPr>
      <dsp:spPr>
        <a:xfrm>
          <a:off x="3760" y="478757"/>
          <a:ext cx="1644230" cy="98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apex_authentication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.login</a:t>
          </a:r>
        </a:p>
      </dsp:txBody>
      <dsp:txXfrm>
        <a:off x="32655" y="507652"/>
        <a:ext cx="1586440" cy="928748"/>
      </dsp:txXfrm>
    </dsp:sp>
    <dsp:sp modelId="{296EC9DB-644D-4B90-BFD0-51F360D38676}">
      <dsp:nvSpPr>
        <dsp:cNvPr id="0" name=""/>
        <dsp:cNvSpPr/>
      </dsp:nvSpPr>
      <dsp:spPr>
        <a:xfrm>
          <a:off x="1812414" y="768141"/>
          <a:ext cx="348576" cy="407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12414" y="849695"/>
        <a:ext cx="244003" cy="244661"/>
      </dsp:txXfrm>
    </dsp:sp>
    <dsp:sp modelId="{476628D0-2AD1-480E-AB35-1B91A2F79F32}">
      <dsp:nvSpPr>
        <dsp:cNvPr id="0" name=""/>
        <dsp:cNvSpPr/>
      </dsp:nvSpPr>
      <dsp:spPr>
        <a:xfrm>
          <a:off x="2305683" y="478757"/>
          <a:ext cx="1644230" cy="98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 Authentication</a:t>
          </a:r>
        </a:p>
      </dsp:txBody>
      <dsp:txXfrm>
        <a:off x="2334578" y="507652"/>
        <a:ext cx="1586440" cy="928748"/>
      </dsp:txXfrm>
    </dsp:sp>
    <dsp:sp modelId="{CE6AF391-9307-45C2-AC6B-ED7BAB126E3C}">
      <dsp:nvSpPr>
        <dsp:cNvPr id="0" name=""/>
        <dsp:cNvSpPr/>
      </dsp:nvSpPr>
      <dsp:spPr>
        <a:xfrm>
          <a:off x="4114336" y="768141"/>
          <a:ext cx="348576" cy="407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114336" y="849695"/>
        <a:ext cx="244003" cy="244661"/>
      </dsp:txXfrm>
    </dsp:sp>
    <dsp:sp modelId="{53F44E51-C999-49DA-986E-B9326C80306F}">
      <dsp:nvSpPr>
        <dsp:cNvPr id="0" name=""/>
        <dsp:cNvSpPr/>
      </dsp:nvSpPr>
      <dsp:spPr>
        <a:xfrm>
          <a:off x="4607606" y="478757"/>
          <a:ext cx="1644230" cy="98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Authentication</a:t>
          </a:r>
        </a:p>
      </dsp:txBody>
      <dsp:txXfrm>
        <a:off x="4636501" y="507652"/>
        <a:ext cx="1586440" cy="928748"/>
      </dsp:txXfrm>
    </dsp:sp>
    <dsp:sp modelId="{46806A9B-6051-4648-9A26-44FB5248531D}">
      <dsp:nvSpPr>
        <dsp:cNvPr id="0" name=""/>
        <dsp:cNvSpPr/>
      </dsp:nvSpPr>
      <dsp:spPr>
        <a:xfrm>
          <a:off x="6416259" y="768141"/>
          <a:ext cx="348576" cy="407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416259" y="849695"/>
        <a:ext cx="244003" cy="244661"/>
      </dsp:txXfrm>
    </dsp:sp>
    <dsp:sp modelId="{D75B1917-68F5-4558-A55B-C69C2855ECB8}">
      <dsp:nvSpPr>
        <dsp:cNvPr id="0" name=""/>
        <dsp:cNvSpPr/>
      </dsp:nvSpPr>
      <dsp:spPr>
        <a:xfrm>
          <a:off x="6909528" y="478757"/>
          <a:ext cx="1644230" cy="98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 Authentication</a:t>
          </a:r>
        </a:p>
      </dsp:txBody>
      <dsp:txXfrm>
        <a:off x="6938423" y="507652"/>
        <a:ext cx="1586440" cy="928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FA539-FE8D-4F57-BE8B-2D1199AF1E60}" type="datetimeFigureOut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9F99-B0B5-443B-AC8E-04E59822F13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 me tonight.</a:t>
            </a:r>
          </a:p>
          <a:p>
            <a:endParaRPr lang="en-US" dirty="0"/>
          </a:p>
          <a:p>
            <a:r>
              <a:rPr lang="en-US" dirty="0"/>
              <a:t>I did a few other presentations this year and they were all about advanced features or usage, mostly JavaScript. </a:t>
            </a:r>
          </a:p>
          <a:p>
            <a:endParaRPr lang="en-US" dirty="0"/>
          </a:p>
          <a:p>
            <a:r>
              <a:rPr lang="en-US" dirty="0"/>
              <a:t>But a while ago I had a problem and needed to understand how APEX sessions work exactly. I did a lot of investigation and found interesting thing along the way that I didn’t knew or just took for granted.</a:t>
            </a:r>
          </a:p>
          <a:p>
            <a:endParaRPr lang="en-US" dirty="0"/>
          </a:p>
          <a:p>
            <a:r>
              <a:rPr lang="en-US" dirty="0"/>
              <a:t>I realized it helped a lot knowing about all these little details and how everything works together to create </a:t>
            </a:r>
            <a:r>
              <a:rPr lang="en-US" dirty="0" err="1"/>
              <a:t>stateful</a:t>
            </a:r>
            <a:r>
              <a:rPr lang="en-US" dirty="0"/>
              <a:t> behavior in APEX.</a:t>
            </a:r>
          </a:p>
          <a:p>
            <a:endParaRPr lang="en-US" dirty="0"/>
          </a:p>
          <a:p>
            <a:r>
              <a:rPr lang="en-US" dirty="0"/>
              <a:t>You don’t get </a:t>
            </a:r>
            <a:r>
              <a:rPr lang="en-US" dirty="0" err="1"/>
              <a:t>statefulness</a:t>
            </a:r>
            <a:r>
              <a:rPr lang="en-US" dirty="0"/>
              <a:t> in web applications by default. It has to be created by your framework, in our case APEX.</a:t>
            </a:r>
          </a:p>
          <a:p>
            <a:endParaRPr lang="en-US" dirty="0"/>
          </a:p>
          <a:p>
            <a:r>
              <a:rPr lang="en-US" dirty="0"/>
              <a:t>And besides that, APEX includes a few hidden gems regarding sessions I want to tell you about.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sentry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is part of the </a:t>
            </a:r>
            <a:r>
              <a:rPr lang="nl-NL" dirty="0" err="1"/>
              <a:t>Authentication</a:t>
            </a:r>
            <a:r>
              <a:rPr lang="nl-NL" dirty="0"/>
              <a:t> </a:t>
            </a:r>
            <a:r>
              <a:rPr lang="nl-NL" dirty="0" err="1"/>
              <a:t>Scheme</a:t>
            </a:r>
            <a:r>
              <a:rPr lang="nl-NL" dirty="0"/>
              <a:t> setting</a:t>
            </a:r>
            <a:r>
              <a:rPr lang="nl-NL" baseline="0" dirty="0"/>
              <a:t> in </a:t>
            </a:r>
            <a:r>
              <a:rPr lang="nl-NL" baseline="0" dirty="0" err="1"/>
              <a:t>Shared</a:t>
            </a:r>
            <a:r>
              <a:rPr lang="nl-NL" baseline="0" dirty="0"/>
              <a:t> </a:t>
            </a:r>
            <a:r>
              <a:rPr lang="nl-NL" baseline="0" dirty="0" err="1"/>
              <a:t>Components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may</a:t>
            </a:r>
            <a:r>
              <a:rPr lang="nl-NL" baseline="0" dirty="0"/>
              <a:t> </a:t>
            </a:r>
            <a:r>
              <a:rPr lang="nl-NL" baseline="0" dirty="0" err="1"/>
              <a:t>refer</a:t>
            </a:r>
            <a:r>
              <a:rPr lang="nl-NL" baseline="0" dirty="0"/>
              <a:t> to a database object </a:t>
            </a:r>
            <a:r>
              <a:rPr lang="nl-NL" baseline="0" dirty="0" err="1"/>
              <a:t>or</a:t>
            </a:r>
            <a:r>
              <a:rPr lang="nl-NL" baseline="0" dirty="0"/>
              <a:t> to a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which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have </a:t>
            </a:r>
            <a:r>
              <a:rPr lang="nl-NL" baseline="0" dirty="0" err="1"/>
              <a:t>written</a:t>
            </a:r>
            <a:r>
              <a:rPr lang="nl-NL" baseline="0" dirty="0"/>
              <a:t> </a:t>
            </a:r>
            <a:r>
              <a:rPr lang="nl-NL" baseline="0" dirty="0" err="1"/>
              <a:t>below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dirty="0" err="1"/>
              <a:t>If</a:t>
            </a:r>
            <a:r>
              <a:rPr lang="nl-NL" dirty="0"/>
              <a:t> we look at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here</a:t>
            </a:r>
            <a:r>
              <a:rPr lang="nl-NL" baseline="0" dirty="0"/>
              <a:t>,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always</a:t>
            </a:r>
            <a:r>
              <a:rPr lang="nl-NL" baseline="0" dirty="0"/>
              <a:t> returns </a:t>
            </a:r>
            <a:r>
              <a:rPr lang="nl-NL" baseline="0" dirty="0" err="1"/>
              <a:t>true</a:t>
            </a:r>
            <a:r>
              <a:rPr lang="nl-NL" baseline="0" dirty="0"/>
              <a:t>. </a:t>
            </a:r>
            <a:r>
              <a:rPr lang="nl-NL" baseline="0" dirty="0" err="1"/>
              <a:t>What</a:t>
            </a:r>
            <a:r>
              <a:rPr lang="nl-NL" baseline="0" dirty="0"/>
              <a:t> do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think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happen </a:t>
            </a:r>
            <a:r>
              <a:rPr lang="nl-NL" baseline="0" dirty="0" err="1"/>
              <a:t>if</a:t>
            </a:r>
            <a:r>
              <a:rPr lang="nl-NL" baseline="0" dirty="0"/>
              <a:t> we </a:t>
            </a:r>
            <a:r>
              <a:rPr lang="nl-NL" baseline="0" dirty="0" err="1"/>
              <a:t>try</a:t>
            </a:r>
            <a:r>
              <a:rPr lang="nl-NL" baseline="0" dirty="0"/>
              <a:t> to </a:t>
            </a:r>
            <a:r>
              <a:rPr lang="nl-NL" baseline="0" dirty="0" err="1"/>
              <a:t>access</a:t>
            </a:r>
            <a:r>
              <a:rPr lang="nl-NL" baseline="0" dirty="0"/>
              <a:t> </a:t>
            </a:r>
            <a:r>
              <a:rPr lang="nl-NL" baseline="0" dirty="0" err="1"/>
              <a:t>any</a:t>
            </a:r>
            <a:r>
              <a:rPr lang="nl-NL" baseline="0" dirty="0"/>
              <a:t> page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authorization</a:t>
            </a:r>
            <a:r>
              <a:rPr lang="nl-NL" baseline="0" dirty="0"/>
              <a:t> of </a:t>
            </a:r>
            <a:r>
              <a:rPr lang="nl-NL" baseline="0" dirty="0" err="1"/>
              <a:t>our</a:t>
            </a:r>
            <a:r>
              <a:rPr lang="nl-NL" baseline="0" dirty="0"/>
              <a:t> </a:t>
            </a:r>
            <a:r>
              <a:rPr lang="nl-NL" baseline="0" dirty="0" err="1"/>
              <a:t>application</a:t>
            </a:r>
            <a:r>
              <a:rPr lang="nl-NL" baseline="0" dirty="0"/>
              <a:t>?</a:t>
            </a:r>
          </a:p>
          <a:p>
            <a:endParaRPr lang="nl-NL" baseline="0" dirty="0"/>
          </a:p>
          <a:p>
            <a:r>
              <a:rPr lang="nl-NL" baseline="0" dirty="0" err="1"/>
              <a:t>Anybody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have </a:t>
            </a:r>
            <a:r>
              <a:rPr lang="nl-NL" baseline="0" dirty="0" err="1"/>
              <a:t>immediate</a:t>
            </a:r>
            <a:r>
              <a:rPr lang="nl-NL" baseline="0" dirty="0"/>
              <a:t> </a:t>
            </a:r>
            <a:r>
              <a:rPr lang="nl-NL" baseline="0" dirty="0" err="1"/>
              <a:t>access</a:t>
            </a:r>
            <a:r>
              <a:rPr lang="nl-NL" baseline="0" dirty="0"/>
              <a:t> to </a:t>
            </a:r>
            <a:r>
              <a:rPr lang="nl-NL" baseline="0" dirty="0" err="1"/>
              <a:t>every</a:t>
            </a:r>
            <a:r>
              <a:rPr lang="nl-NL" baseline="0" dirty="0"/>
              <a:t> page!! </a:t>
            </a:r>
            <a:r>
              <a:rPr lang="nl-NL" baseline="0" dirty="0" err="1"/>
              <a:t>This</a:t>
            </a:r>
            <a:r>
              <a:rPr lang="nl-NL" baseline="0" dirty="0"/>
              <a:t> is a </a:t>
            </a:r>
            <a:r>
              <a:rPr lang="nl-NL" baseline="0" dirty="0" err="1"/>
              <a:t>very</a:t>
            </a:r>
            <a:r>
              <a:rPr lang="nl-NL" baseline="0" dirty="0"/>
              <a:t> </a:t>
            </a:r>
            <a:r>
              <a:rPr lang="nl-NL" baseline="0" dirty="0" err="1"/>
              <a:t>powerful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the</a:t>
            </a:r>
            <a:r>
              <a:rPr lang="nl-NL" baseline="0" dirty="0"/>
              <a:t> </a:t>
            </a:r>
            <a:r>
              <a:rPr lang="nl-NL" baseline="0" dirty="0" err="1"/>
              <a:t>section</a:t>
            </a:r>
            <a:r>
              <a:rPr lang="nl-NL" baseline="0" dirty="0"/>
              <a:t> in </a:t>
            </a:r>
            <a:r>
              <a:rPr lang="nl-NL" baseline="0" dirty="0" err="1"/>
              <a:t>shared</a:t>
            </a:r>
            <a:r>
              <a:rPr lang="nl-NL" baseline="0" dirty="0"/>
              <a:t> </a:t>
            </a:r>
            <a:r>
              <a:rPr lang="nl-NL" baseline="0" dirty="0" err="1"/>
              <a:t>components</a:t>
            </a:r>
            <a:r>
              <a:rPr lang="nl-NL" baseline="0" dirty="0"/>
              <a:t>,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scheme</a:t>
            </a:r>
            <a:r>
              <a:rPr lang="nl-NL" baseline="0" dirty="0"/>
              <a:t>, </a:t>
            </a:r>
            <a:r>
              <a:rPr lang="nl-NL" baseline="0" dirty="0" err="1"/>
              <a:t>session</a:t>
            </a:r>
            <a:r>
              <a:rPr lang="nl-NL" baseline="0" dirty="0"/>
              <a:t> cookie </a:t>
            </a:r>
            <a:r>
              <a:rPr lang="nl-NL" baseline="0" dirty="0" err="1"/>
              <a:t>attributes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As I </a:t>
            </a:r>
            <a:r>
              <a:rPr lang="nl-NL" baseline="0" dirty="0" err="1"/>
              <a:t>said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give</a:t>
            </a:r>
            <a:r>
              <a:rPr lang="nl-NL" baseline="0" dirty="0"/>
              <a:t> the cookie a </a:t>
            </a:r>
            <a:r>
              <a:rPr lang="nl-NL" baseline="0" dirty="0" err="1"/>
              <a:t>now</a:t>
            </a:r>
            <a:r>
              <a:rPr lang="nl-NL" baseline="0" dirty="0"/>
              <a:t>,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</a:t>
            </a:r>
            <a:r>
              <a:rPr lang="nl-NL" baseline="0" dirty="0"/>
              <a:t> name is </a:t>
            </a:r>
            <a:r>
              <a:rPr lang="nl-NL" baseline="0" dirty="0" err="1"/>
              <a:t>provided</a:t>
            </a:r>
            <a:r>
              <a:rPr lang="nl-NL" baseline="0" dirty="0"/>
              <a:t>, a </a:t>
            </a:r>
            <a:r>
              <a:rPr lang="nl-NL" baseline="0" dirty="0" err="1"/>
              <a:t>default</a:t>
            </a:r>
            <a:r>
              <a:rPr lang="nl-NL" baseline="0" dirty="0"/>
              <a:t> name is </a:t>
            </a:r>
            <a:r>
              <a:rPr lang="nl-NL" baseline="0" dirty="0" err="1"/>
              <a:t>used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Then</a:t>
            </a:r>
            <a:r>
              <a:rPr lang="nl-NL" baseline="0" dirty="0"/>
              <a:t> we have </a:t>
            </a:r>
            <a:r>
              <a:rPr lang="nl-NL" baseline="0" dirty="0" err="1"/>
              <a:t>three</a:t>
            </a:r>
            <a:r>
              <a:rPr lang="nl-NL" baseline="0" dirty="0"/>
              <a:t> </a:t>
            </a:r>
            <a:r>
              <a:rPr lang="nl-NL" baseline="0" dirty="0" err="1"/>
              <a:t>other</a:t>
            </a:r>
            <a:r>
              <a:rPr lang="nl-NL" baseline="0" dirty="0"/>
              <a:t> </a:t>
            </a:r>
            <a:r>
              <a:rPr lang="nl-NL" baseline="0" dirty="0" err="1"/>
              <a:t>options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The cookie </a:t>
            </a:r>
            <a:r>
              <a:rPr lang="nl-NL" baseline="0" dirty="0" err="1"/>
              <a:t>path</a:t>
            </a:r>
            <a:r>
              <a:rPr lang="nl-NL" baseline="0" dirty="0"/>
              <a:t>: A URL </a:t>
            </a:r>
            <a:r>
              <a:rPr lang="nl-NL" baseline="0" dirty="0" err="1"/>
              <a:t>path</a:t>
            </a:r>
            <a:r>
              <a:rPr lang="nl-NL" baseline="0" dirty="0"/>
              <a:t> must </a:t>
            </a:r>
            <a:r>
              <a:rPr lang="nl-NL" baseline="0" dirty="0" err="1"/>
              <a:t>exist</a:t>
            </a:r>
            <a:r>
              <a:rPr lang="nl-NL" baseline="0" dirty="0"/>
              <a:t> in order </a:t>
            </a:r>
            <a:r>
              <a:rPr lang="nl-NL" baseline="0" dirty="0" err="1"/>
              <a:t>for</a:t>
            </a:r>
            <a:r>
              <a:rPr lang="nl-NL" baseline="0" dirty="0"/>
              <a:t> the cookie to </a:t>
            </a:r>
            <a:r>
              <a:rPr lang="nl-NL" baseline="0" dirty="0" err="1"/>
              <a:t>be</a:t>
            </a:r>
            <a:r>
              <a:rPr lang="nl-NL" baseline="0" dirty="0"/>
              <a:t> sent to the </a:t>
            </a:r>
            <a:r>
              <a:rPr lang="nl-NL" baseline="0" dirty="0" err="1"/>
              <a:t>client</a:t>
            </a:r>
            <a:endParaRPr lang="nl-NL" baseline="0" dirty="0"/>
          </a:p>
          <a:p>
            <a:r>
              <a:rPr lang="nl-NL" baseline="0" dirty="0"/>
              <a:t>The cookie domain: The </a:t>
            </a:r>
            <a:r>
              <a:rPr lang="nl-NL" baseline="0" dirty="0" err="1"/>
              <a:t>hosts</a:t>
            </a:r>
            <a:r>
              <a:rPr lang="nl-NL" baseline="0" dirty="0"/>
              <a:t> to </a:t>
            </a:r>
            <a:r>
              <a:rPr lang="nl-NL" baseline="0" dirty="0" err="1"/>
              <a:t>which</a:t>
            </a:r>
            <a:r>
              <a:rPr lang="nl-NL" baseline="0" dirty="0"/>
              <a:t> the cookie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sent </a:t>
            </a:r>
          </a:p>
          <a:p>
            <a:r>
              <a:rPr lang="nl-NL" baseline="0" dirty="0"/>
              <a:t>Secure: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send</a:t>
            </a:r>
            <a:r>
              <a:rPr lang="nl-NL" baseline="0" dirty="0"/>
              <a:t> the cookie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there</a:t>
            </a:r>
            <a:r>
              <a:rPr lang="nl-NL" baseline="0" dirty="0"/>
              <a:t> is a HTTPS </a:t>
            </a:r>
            <a:r>
              <a:rPr lang="nl-NL" baseline="0" dirty="0" err="1"/>
              <a:t>connection</a:t>
            </a:r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query</a:t>
            </a:r>
            <a:r>
              <a:rPr lang="nl-NL" baseline="0" dirty="0"/>
              <a:t> the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table</a:t>
            </a:r>
            <a:r>
              <a:rPr lang="nl-NL" baseline="0" dirty="0"/>
              <a:t>. APEX </a:t>
            </a:r>
            <a:r>
              <a:rPr lang="nl-NL" baseline="0" dirty="0" err="1"/>
              <a:t>includes</a:t>
            </a:r>
            <a:r>
              <a:rPr lang="nl-NL" baseline="0" dirty="0"/>
              <a:t> a lot of views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of </a:t>
            </a:r>
            <a:r>
              <a:rPr lang="nl-NL" baseline="0" dirty="0" err="1"/>
              <a:t>great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Let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starting</a:t>
            </a:r>
            <a:r>
              <a:rPr lang="nl-NL" baseline="0" dirty="0"/>
              <a:t> point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apex</a:t>
            </a:r>
            <a:r>
              <a:rPr lang="nl-NL" baseline="0" dirty="0"/>
              <a:t>_</a:t>
            </a:r>
            <a:r>
              <a:rPr lang="nl-NL" baseline="0" dirty="0" err="1"/>
              <a:t>dictionary</a:t>
            </a:r>
            <a:r>
              <a:rPr lang="nl-NL" baseline="0" dirty="0"/>
              <a:t> view. And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possible</a:t>
            </a:r>
            <a:r>
              <a:rPr lang="nl-NL" baseline="0" dirty="0"/>
              <a:t>, </a:t>
            </a:r>
            <a:r>
              <a:rPr lang="nl-NL" baseline="0" dirty="0" err="1"/>
              <a:t>grant</a:t>
            </a:r>
            <a:r>
              <a:rPr lang="nl-NL" baseline="0" dirty="0"/>
              <a:t> the user </a:t>
            </a:r>
            <a:r>
              <a:rPr lang="nl-NL" baseline="0" dirty="0" err="1"/>
              <a:t>which</a:t>
            </a:r>
            <a:r>
              <a:rPr lang="nl-NL" baseline="0" dirty="0"/>
              <a:t> </a:t>
            </a:r>
            <a:r>
              <a:rPr lang="nl-NL" baseline="0" dirty="0" err="1"/>
              <a:t>queries</a:t>
            </a:r>
            <a:r>
              <a:rPr lang="nl-NL" baseline="0" dirty="0"/>
              <a:t> these views the </a:t>
            </a:r>
            <a:r>
              <a:rPr lang="nl-NL" baseline="0" dirty="0" err="1"/>
              <a:t>apex</a:t>
            </a:r>
            <a:r>
              <a:rPr lang="nl-NL" baseline="0" dirty="0"/>
              <a:t>_administrator_</a:t>
            </a:r>
            <a:r>
              <a:rPr lang="nl-NL" baseline="0" dirty="0" err="1"/>
              <a:t>role</a:t>
            </a:r>
            <a:r>
              <a:rPr lang="nl-NL" baseline="0" dirty="0"/>
              <a:t>. </a:t>
            </a:r>
          </a:p>
          <a:p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example</a:t>
            </a:r>
            <a:r>
              <a:rPr lang="nl-NL" baseline="0" dirty="0"/>
              <a:t>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parsing</a:t>
            </a:r>
            <a:r>
              <a:rPr lang="nl-NL" baseline="0" dirty="0"/>
              <a:t> schema </a:t>
            </a:r>
            <a:r>
              <a:rPr lang="nl-NL" baseline="0" dirty="0" err="1"/>
              <a:t>from</a:t>
            </a:r>
            <a:r>
              <a:rPr lang="nl-NL" baseline="0" dirty="0"/>
              <a:t> the </a:t>
            </a:r>
            <a:r>
              <a:rPr lang="nl-NL" baseline="0" dirty="0" err="1"/>
              <a:t>application</a:t>
            </a:r>
            <a:r>
              <a:rPr lang="nl-NL" baseline="0" dirty="0"/>
              <a:t> and </a:t>
            </a:r>
            <a:r>
              <a:rPr lang="nl-NL" baseline="0" dirty="0" err="1"/>
              <a:t>not</a:t>
            </a:r>
            <a:r>
              <a:rPr lang="nl-NL" baseline="0" dirty="0"/>
              <a:t> have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role</a:t>
            </a:r>
            <a:r>
              <a:rPr lang="nl-NL" baseline="0" dirty="0"/>
              <a:t>,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data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workspace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For </a:t>
            </a:r>
            <a:r>
              <a:rPr lang="nl-NL" dirty="0" err="1"/>
              <a:t>us</a:t>
            </a:r>
            <a:r>
              <a:rPr lang="nl-NL" dirty="0"/>
              <a:t>,</a:t>
            </a:r>
            <a:r>
              <a:rPr lang="nl-NL" baseline="0" dirty="0"/>
              <a:t> </a:t>
            </a:r>
            <a:r>
              <a:rPr lang="nl-NL" baseline="0" dirty="0" err="1"/>
              <a:t>executing</a:t>
            </a:r>
            <a:r>
              <a:rPr lang="nl-NL" baseline="0" dirty="0"/>
              <a:t> the </a:t>
            </a:r>
            <a:r>
              <a:rPr lang="nl-NL" baseline="0" dirty="0" err="1"/>
              <a:t>sentry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returned</a:t>
            </a:r>
            <a:r>
              <a:rPr lang="nl-NL" baseline="0" dirty="0"/>
              <a:t> </a:t>
            </a:r>
            <a:r>
              <a:rPr lang="nl-NL" baseline="0" dirty="0" err="1"/>
              <a:t>false</a:t>
            </a:r>
            <a:r>
              <a:rPr lang="nl-NL" baseline="0" dirty="0"/>
              <a:t> </a:t>
            </a:r>
            <a:r>
              <a:rPr lang="nl-NL" baseline="0" dirty="0" err="1"/>
              <a:t>so</a:t>
            </a:r>
            <a:r>
              <a:rPr lang="nl-NL" baseline="0" dirty="0"/>
              <a:t> we </a:t>
            </a:r>
            <a:r>
              <a:rPr lang="nl-NL" baseline="0" dirty="0" err="1"/>
              <a:t>need</a:t>
            </a:r>
            <a:r>
              <a:rPr lang="nl-NL" baseline="0" dirty="0"/>
              <a:t> to </a:t>
            </a:r>
            <a:r>
              <a:rPr lang="nl-NL" baseline="0" dirty="0" err="1"/>
              <a:t>redirect</a:t>
            </a:r>
            <a:r>
              <a:rPr lang="nl-NL" baseline="0" dirty="0"/>
              <a:t> to a </a:t>
            </a:r>
            <a:r>
              <a:rPr lang="nl-NL" baseline="0" dirty="0" err="1"/>
              <a:t>url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And </a:t>
            </a:r>
            <a:r>
              <a:rPr lang="nl-NL" dirty="0" err="1"/>
              <a:t>where</a:t>
            </a:r>
            <a:r>
              <a:rPr lang="nl-NL" dirty="0"/>
              <a:t> to </a:t>
            </a:r>
            <a:r>
              <a:rPr lang="nl-NL" dirty="0" err="1"/>
              <a:t>redirect</a:t>
            </a:r>
            <a:r>
              <a:rPr lang="nl-NL" dirty="0"/>
              <a:t> to is</a:t>
            </a:r>
            <a:r>
              <a:rPr lang="nl-NL" baseline="0" dirty="0"/>
              <a:t> part of the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attributes</a:t>
            </a:r>
            <a:r>
              <a:rPr lang="nl-NL" baseline="0" dirty="0"/>
              <a:t> in </a:t>
            </a:r>
            <a:r>
              <a:rPr lang="nl-NL" baseline="0" dirty="0" err="1"/>
              <a:t>our</a:t>
            </a:r>
            <a:r>
              <a:rPr lang="nl-NL" baseline="0" dirty="0"/>
              <a:t>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scheme</a:t>
            </a:r>
            <a:r>
              <a:rPr lang="nl-NL" baseline="0" dirty="0"/>
              <a:t>. In </a:t>
            </a:r>
            <a:r>
              <a:rPr lang="nl-NL" baseline="0" dirty="0" err="1"/>
              <a:t>this</a:t>
            </a:r>
            <a:r>
              <a:rPr lang="nl-NL" baseline="0" dirty="0"/>
              <a:t> case we </a:t>
            </a:r>
            <a:r>
              <a:rPr lang="nl-NL" baseline="0" dirty="0" err="1"/>
              <a:t>refer</a:t>
            </a:r>
            <a:r>
              <a:rPr lang="nl-NL" baseline="0" dirty="0"/>
              <a:t> to the login page, </a:t>
            </a:r>
            <a:r>
              <a:rPr lang="nl-NL" baseline="0" dirty="0" err="1"/>
              <a:t>which</a:t>
            </a:r>
            <a:r>
              <a:rPr lang="nl-NL" baseline="0" dirty="0"/>
              <a:t> is set at user interface </a:t>
            </a:r>
            <a:r>
              <a:rPr lang="nl-NL" baseline="0" dirty="0" err="1"/>
              <a:t>attributes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For </a:t>
            </a:r>
            <a:r>
              <a:rPr lang="nl-NL" dirty="0" err="1"/>
              <a:t>our</a:t>
            </a:r>
            <a:r>
              <a:rPr lang="nl-NL" dirty="0"/>
              <a:t> desktop user interface,</a:t>
            </a:r>
            <a:r>
              <a:rPr lang="nl-NL" baseline="0" dirty="0"/>
              <a:t> we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final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</a:t>
            </a:r>
            <a:r>
              <a:rPr lang="nl-NL" baseline="0" dirty="0" err="1"/>
              <a:t>our</a:t>
            </a:r>
            <a:r>
              <a:rPr lang="nl-NL" baseline="0" dirty="0"/>
              <a:t> Login URL.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And indeed, </a:t>
            </a:r>
            <a:r>
              <a:rPr lang="nl-NL" dirty="0" err="1"/>
              <a:t>on</a:t>
            </a:r>
            <a:r>
              <a:rPr lang="nl-NL" dirty="0"/>
              <a:t> the </a:t>
            </a:r>
            <a:r>
              <a:rPr lang="nl-NL" dirty="0" err="1"/>
              <a:t>client</a:t>
            </a:r>
            <a:r>
              <a:rPr lang="nl-NL" dirty="0"/>
              <a:t>, we are </a:t>
            </a:r>
            <a:r>
              <a:rPr lang="nl-NL" dirty="0" err="1"/>
              <a:t>redirected</a:t>
            </a:r>
            <a:r>
              <a:rPr lang="nl-NL" dirty="0"/>
              <a:t> to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baseline="0" dirty="0"/>
              <a:t> page.</a:t>
            </a:r>
          </a:p>
          <a:p>
            <a:endParaRPr lang="nl-NL" baseline="0" dirty="0"/>
          </a:p>
          <a:p>
            <a:r>
              <a:rPr lang="nl-NL" baseline="0" dirty="0"/>
              <a:t>As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we </a:t>
            </a:r>
            <a:r>
              <a:rPr lang="nl-NL" baseline="0" dirty="0" err="1"/>
              <a:t>were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redirected</a:t>
            </a:r>
            <a:r>
              <a:rPr lang="nl-NL" baseline="0" dirty="0"/>
              <a:t>, we </a:t>
            </a:r>
            <a:r>
              <a:rPr lang="nl-NL" baseline="0" dirty="0" err="1"/>
              <a:t>also</a:t>
            </a:r>
            <a:r>
              <a:rPr lang="nl-NL" baseline="0" dirty="0"/>
              <a:t> </a:t>
            </a:r>
            <a:r>
              <a:rPr lang="nl-NL" baseline="0" dirty="0" err="1"/>
              <a:t>received</a:t>
            </a:r>
            <a:r>
              <a:rPr lang="nl-NL" baseline="0" dirty="0"/>
              <a:t> a </a:t>
            </a:r>
            <a:r>
              <a:rPr lang="nl-NL" baseline="0" dirty="0" err="1"/>
              <a:t>new</a:t>
            </a:r>
            <a:r>
              <a:rPr lang="nl-NL" baseline="0" dirty="0"/>
              <a:t> APEX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an</a:t>
            </a:r>
            <a:r>
              <a:rPr lang="nl-NL" baseline="0" dirty="0"/>
              <a:t> ID.</a:t>
            </a:r>
          </a:p>
          <a:p>
            <a:endParaRPr lang="nl-NL" baseline="0" dirty="0"/>
          </a:p>
          <a:p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strange</a:t>
            </a:r>
            <a:r>
              <a:rPr lang="nl-NL" dirty="0"/>
              <a:t> at </a:t>
            </a:r>
            <a:r>
              <a:rPr lang="nl-NL" dirty="0" err="1"/>
              <a:t>first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baseline="0" dirty="0"/>
              <a:t> a </a:t>
            </a:r>
            <a:r>
              <a:rPr lang="nl-NL" baseline="0" dirty="0" err="1"/>
              <a:t>session</a:t>
            </a:r>
            <a:r>
              <a:rPr lang="nl-NL" baseline="0" dirty="0"/>
              <a:t> is </a:t>
            </a:r>
            <a:r>
              <a:rPr lang="nl-NL" baseline="0" dirty="0" err="1"/>
              <a:t>created</a:t>
            </a:r>
            <a:r>
              <a:rPr lang="nl-NL" baseline="0" dirty="0"/>
              <a:t> </a:t>
            </a:r>
            <a:r>
              <a:rPr lang="nl-NL" baseline="0" dirty="0" err="1"/>
              <a:t>before</a:t>
            </a:r>
            <a:r>
              <a:rPr lang="nl-NL" baseline="0" dirty="0"/>
              <a:t> login right??</a:t>
            </a:r>
          </a:p>
          <a:p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think</a:t>
            </a:r>
            <a:r>
              <a:rPr lang="nl-NL" baseline="0" dirty="0"/>
              <a:t>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limiting</a:t>
            </a:r>
            <a:r>
              <a:rPr lang="nl-NL" baseline="0" dirty="0"/>
              <a:t> the </a:t>
            </a:r>
            <a:r>
              <a:rPr lang="nl-NL" baseline="0" dirty="0" err="1"/>
              <a:t>amount</a:t>
            </a:r>
            <a:r>
              <a:rPr lang="nl-NL" baseline="0" dirty="0"/>
              <a:t> of login </a:t>
            </a:r>
            <a:r>
              <a:rPr lang="nl-NL" baseline="0" dirty="0" err="1"/>
              <a:t>attempts</a:t>
            </a:r>
            <a:r>
              <a:rPr lang="nl-NL" baseline="0" dirty="0"/>
              <a:t> and setting login </a:t>
            </a:r>
            <a:r>
              <a:rPr lang="nl-NL" baseline="0" dirty="0" err="1"/>
              <a:t>timeouts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. A </a:t>
            </a:r>
            <a:r>
              <a:rPr lang="nl-NL" baseline="0" dirty="0" err="1"/>
              <a:t>session</a:t>
            </a:r>
            <a:r>
              <a:rPr lang="nl-NL" baseline="0" dirty="0"/>
              <a:t> provides a </a:t>
            </a:r>
            <a:r>
              <a:rPr lang="nl-NL" baseline="0" dirty="0" err="1"/>
              <a:t>way</a:t>
            </a:r>
            <a:r>
              <a:rPr lang="nl-NL" baseline="0" dirty="0"/>
              <a:t> to </a:t>
            </a:r>
            <a:r>
              <a:rPr lang="nl-NL" baseline="0" dirty="0" err="1"/>
              <a:t>identify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client</a:t>
            </a:r>
            <a:r>
              <a:rPr lang="nl-NL" baseline="0" dirty="0"/>
              <a:t> even </a:t>
            </a:r>
            <a:r>
              <a:rPr lang="nl-NL" baseline="0" dirty="0" err="1"/>
              <a:t>before</a:t>
            </a:r>
            <a:r>
              <a:rPr lang="nl-NL" baseline="0" dirty="0"/>
              <a:t> login to do these </a:t>
            </a:r>
            <a:r>
              <a:rPr lang="nl-NL" baseline="0" dirty="0" err="1"/>
              <a:t>things</a:t>
            </a:r>
            <a:r>
              <a:rPr lang="nl-NL" baseline="0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a </a:t>
            </a:r>
            <a:r>
              <a:rPr lang="nl-NL" dirty="0" err="1"/>
              <a:t>session</a:t>
            </a:r>
            <a:r>
              <a:rPr lang="nl-NL" dirty="0"/>
              <a:t> ID,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baseline="0" dirty="0"/>
              <a:t> the </a:t>
            </a:r>
            <a:r>
              <a:rPr lang="nl-NL" baseline="0" dirty="0" err="1"/>
              <a:t>corresponding</a:t>
            </a:r>
            <a:r>
              <a:rPr lang="nl-NL" baseline="0" dirty="0"/>
              <a:t> cookie. The cookie content is </a:t>
            </a:r>
            <a:r>
              <a:rPr lang="nl-NL" baseline="0" dirty="0" err="1"/>
              <a:t>unreadable</a:t>
            </a:r>
            <a:r>
              <a:rPr lang="nl-NL" baseline="0" dirty="0"/>
              <a:t> and </a:t>
            </a:r>
            <a:r>
              <a:rPr lang="nl-NL" baseline="0" dirty="0" err="1"/>
              <a:t>probably</a:t>
            </a:r>
            <a:r>
              <a:rPr lang="nl-NL" baseline="0" dirty="0"/>
              <a:t> </a:t>
            </a:r>
            <a:r>
              <a:rPr lang="nl-NL" baseline="0" dirty="0" err="1"/>
              <a:t>contains</a:t>
            </a:r>
            <a:r>
              <a:rPr lang="nl-NL" baseline="0" dirty="0"/>
              <a:t> a </a:t>
            </a:r>
            <a:r>
              <a:rPr lang="nl-NL" baseline="0" dirty="0" err="1"/>
              <a:t>unique</a:t>
            </a:r>
            <a:r>
              <a:rPr lang="nl-NL" baseline="0" dirty="0"/>
              <a:t> </a:t>
            </a:r>
            <a:r>
              <a:rPr lang="nl-NL" baseline="0" dirty="0" err="1"/>
              <a:t>encrypted</a:t>
            </a:r>
            <a:r>
              <a:rPr lang="nl-NL" baseline="0" dirty="0"/>
              <a:t> </a:t>
            </a:r>
            <a:r>
              <a:rPr lang="nl-NL" baseline="0" dirty="0" err="1"/>
              <a:t>key</a:t>
            </a:r>
            <a:r>
              <a:rPr lang="nl-NL" baseline="0" dirty="0"/>
              <a:t> </a:t>
            </a:r>
            <a:r>
              <a:rPr lang="nl-NL" baseline="0" dirty="0" err="1"/>
              <a:t>which</a:t>
            </a:r>
            <a:r>
              <a:rPr lang="nl-NL" baseline="0" dirty="0"/>
              <a:t> is </a:t>
            </a:r>
            <a:r>
              <a:rPr lang="nl-NL" baseline="0" dirty="0" err="1"/>
              <a:t>decrypted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server to </a:t>
            </a:r>
            <a:r>
              <a:rPr lang="nl-NL" baseline="0" dirty="0" err="1"/>
              <a:t>find</a:t>
            </a:r>
            <a:r>
              <a:rPr lang="nl-NL" baseline="0" dirty="0"/>
              <a:t> the correct </a:t>
            </a:r>
            <a:r>
              <a:rPr lang="nl-NL" baseline="0" dirty="0" err="1"/>
              <a:t>session</a:t>
            </a:r>
            <a:r>
              <a:rPr lang="nl-NL" baseline="0" dirty="0"/>
              <a:t> id.</a:t>
            </a:r>
          </a:p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 lot of </a:t>
            </a:r>
            <a:r>
              <a:rPr lang="nl-NL" dirty="0" err="1"/>
              <a:t>security</a:t>
            </a:r>
            <a:r>
              <a:rPr lang="nl-NL" baseline="0" dirty="0"/>
              <a:t> features </a:t>
            </a:r>
            <a:r>
              <a:rPr lang="nl-NL" baseline="0" dirty="0" err="1"/>
              <a:t>covered</a:t>
            </a:r>
            <a:r>
              <a:rPr lang="nl-NL" baseline="0" dirty="0"/>
              <a:t> </a:t>
            </a:r>
            <a:r>
              <a:rPr lang="nl-NL" baseline="0" dirty="0" err="1"/>
              <a:t>but</a:t>
            </a:r>
            <a:r>
              <a:rPr lang="nl-NL" baseline="0" dirty="0"/>
              <a:t> we </a:t>
            </a:r>
            <a:r>
              <a:rPr lang="nl-NL" baseline="0" dirty="0" err="1"/>
              <a:t>haven’t</a:t>
            </a:r>
            <a:r>
              <a:rPr lang="nl-NL" baseline="0" dirty="0"/>
              <a:t> </a:t>
            </a:r>
            <a:r>
              <a:rPr lang="nl-NL" baseline="0" dirty="0" err="1"/>
              <a:t>actually</a:t>
            </a:r>
            <a:r>
              <a:rPr lang="nl-NL" baseline="0" dirty="0"/>
              <a:t> </a:t>
            </a:r>
            <a:r>
              <a:rPr lang="nl-NL" baseline="0" dirty="0" err="1"/>
              <a:t>logged</a:t>
            </a:r>
            <a:r>
              <a:rPr lang="nl-NL" baseline="0" dirty="0"/>
              <a:t> in </a:t>
            </a:r>
            <a:r>
              <a:rPr lang="nl-NL" baseline="0" dirty="0" err="1"/>
              <a:t>yet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seen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to. </a:t>
            </a:r>
            <a:r>
              <a:rPr lang="nl-NL" dirty="0" err="1"/>
              <a:t>Another</a:t>
            </a:r>
            <a:r>
              <a:rPr lang="nl-NL" dirty="0"/>
              <a:t> login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but</a:t>
            </a:r>
            <a:r>
              <a:rPr lang="nl-NL" dirty="0"/>
              <a:t> in a different </a:t>
            </a:r>
            <a:r>
              <a:rPr lang="nl-NL" dirty="0" err="1"/>
              <a:t>package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basically</a:t>
            </a:r>
            <a:r>
              <a:rPr lang="nl-NL" baseline="0" dirty="0"/>
              <a:t> a </a:t>
            </a:r>
            <a:r>
              <a:rPr lang="nl-NL" baseline="0" dirty="0" err="1"/>
              <a:t>wrapper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the login procedure </a:t>
            </a:r>
            <a:r>
              <a:rPr lang="nl-NL" baseline="0" dirty="0" err="1"/>
              <a:t>but</a:t>
            </a:r>
            <a:r>
              <a:rPr lang="nl-NL" baseline="0" dirty="0"/>
              <a:t> supports a few extra </a:t>
            </a:r>
            <a:r>
              <a:rPr lang="nl-NL" baseline="0" dirty="0" err="1"/>
              <a:t>things</a:t>
            </a:r>
            <a:r>
              <a:rPr lang="nl-NL" baseline="0" dirty="0"/>
              <a:t> </a:t>
            </a:r>
            <a:r>
              <a:rPr lang="nl-NL" baseline="0" dirty="0" err="1"/>
              <a:t>like</a:t>
            </a:r>
            <a:r>
              <a:rPr lang="nl-NL" baseline="0" dirty="0"/>
              <a:t> support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preserved</a:t>
            </a:r>
            <a:r>
              <a:rPr lang="nl-NL" baseline="0" dirty="0"/>
              <a:t> case </a:t>
            </a:r>
            <a:r>
              <a:rPr lang="nl-NL" baseline="0" dirty="0" err="1"/>
              <a:t>usernames</a:t>
            </a:r>
            <a:r>
              <a:rPr lang="nl-NL" baseline="0" dirty="0"/>
              <a:t>.</a:t>
            </a:r>
          </a:p>
          <a:p>
            <a:r>
              <a:rPr lang="nl-NL" baseline="0" dirty="0"/>
              <a:t>These extra </a:t>
            </a:r>
            <a:r>
              <a:rPr lang="nl-NL" baseline="0" dirty="0" err="1"/>
              <a:t>things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make</a:t>
            </a:r>
            <a:r>
              <a:rPr lang="nl-NL" baseline="0" dirty="0"/>
              <a:t> </a:t>
            </a:r>
            <a:r>
              <a:rPr lang="nl-NL" baseline="0" dirty="0" err="1"/>
              <a:t>sense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custom</a:t>
            </a:r>
            <a:r>
              <a:rPr lang="nl-NL" baseline="0" dirty="0"/>
              <a:t>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schemes</a:t>
            </a:r>
            <a:r>
              <a:rPr lang="nl-NL" baseline="0" dirty="0"/>
              <a:t>. </a:t>
            </a:r>
          </a:p>
          <a:p>
            <a:endParaRPr lang="nl-NL" baseline="0" dirty="0"/>
          </a:p>
          <a:p>
            <a:r>
              <a:rPr lang="nl-NL" baseline="0" dirty="0"/>
              <a:t>In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chart</a:t>
            </a:r>
            <a:r>
              <a:rPr lang="nl-NL" baseline="0" dirty="0"/>
              <a:t> we </a:t>
            </a:r>
            <a:r>
              <a:rPr lang="nl-NL" baseline="0" dirty="0" err="1"/>
              <a:t>see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also</a:t>
            </a:r>
            <a:r>
              <a:rPr lang="nl-NL" baseline="0" dirty="0"/>
              <a:t> do </a:t>
            </a:r>
            <a:r>
              <a:rPr lang="nl-NL" baseline="0" dirty="0" err="1"/>
              <a:t>things</a:t>
            </a:r>
            <a:r>
              <a:rPr lang="nl-NL" baseline="0" dirty="0"/>
              <a:t> </a:t>
            </a:r>
            <a:r>
              <a:rPr lang="nl-NL" baseline="0" dirty="0" err="1"/>
              <a:t>just</a:t>
            </a:r>
            <a:r>
              <a:rPr lang="nl-NL" baseline="0" dirty="0"/>
              <a:t> </a:t>
            </a:r>
            <a:r>
              <a:rPr lang="nl-NL" baseline="0" dirty="0" err="1"/>
              <a:t>before</a:t>
            </a:r>
            <a:r>
              <a:rPr lang="nl-NL" baseline="0" dirty="0"/>
              <a:t> login (pre </a:t>
            </a:r>
            <a:r>
              <a:rPr lang="nl-NL" baseline="0" dirty="0" err="1"/>
              <a:t>authentication</a:t>
            </a:r>
            <a:r>
              <a:rPr lang="nl-NL" baseline="0" dirty="0"/>
              <a:t>). </a:t>
            </a:r>
            <a:r>
              <a:rPr lang="nl-NL" baseline="0" dirty="0" err="1"/>
              <a:t>Might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useful</a:t>
            </a:r>
            <a:r>
              <a:rPr lang="nl-NL" baseline="0" dirty="0"/>
              <a:t> to log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attempts</a:t>
            </a:r>
            <a:r>
              <a:rPr lang="nl-NL" baseline="0" dirty="0"/>
              <a:t>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something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Then</a:t>
            </a:r>
            <a:r>
              <a:rPr lang="nl-NL" baseline="0" dirty="0"/>
              <a:t> the </a:t>
            </a:r>
            <a:r>
              <a:rPr lang="nl-NL" baseline="0" dirty="0" err="1"/>
              <a:t>custom</a:t>
            </a:r>
            <a:r>
              <a:rPr lang="nl-NL" baseline="0" dirty="0"/>
              <a:t> login </a:t>
            </a:r>
            <a:r>
              <a:rPr lang="nl-NL" baseline="0" dirty="0" err="1"/>
              <a:t>wrapper</a:t>
            </a:r>
            <a:r>
              <a:rPr lang="nl-NL" baseline="0" dirty="0"/>
              <a:t> </a:t>
            </a:r>
            <a:r>
              <a:rPr lang="nl-NL" baseline="0" dirty="0" err="1"/>
              <a:t>which</a:t>
            </a:r>
            <a:r>
              <a:rPr lang="nl-NL" baseline="0" dirty="0"/>
              <a:t> </a:t>
            </a:r>
            <a:r>
              <a:rPr lang="nl-NL" baseline="0" dirty="0" err="1"/>
              <a:t>executes</a:t>
            </a:r>
            <a:r>
              <a:rPr lang="nl-NL" baseline="0" dirty="0"/>
              <a:t> the </a:t>
            </a:r>
            <a:r>
              <a:rPr lang="nl-NL" baseline="0" dirty="0" err="1"/>
              <a:t>default</a:t>
            </a:r>
            <a:r>
              <a:rPr lang="nl-NL" baseline="0" dirty="0"/>
              <a:t> login </a:t>
            </a:r>
            <a:r>
              <a:rPr lang="nl-NL" baseline="0" dirty="0" err="1"/>
              <a:t>function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Finally</a:t>
            </a:r>
            <a:r>
              <a:rPr lang="nl-NL" baseline="0" dirty="0"/>
              <a:t> post </a:t>
            </a:r>
            <a:r>
              <a:rPr lang="nl-NL" baseline="0" dirty="0" err="1"/>
              <a:t>authentication</a:t>
            </a:r>
            <a:r>
              <a:rPr lang="nl-NL" baseline="0" dirty="0"/>
              <a:t>. In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</a:t>
            </a:r>
            <a:r>
              <a:rPr lang="nl-NL" baseline="0" dirty="0" err="1"/>
              <a:t>typically</a:t>
            </a:r>
            <a:r>
              <a:rPr lang="nl-NL" baseline="0" dirty="0"/>
              <a:t> </a:t>
            </a:r>
            <a:r>
              <a:rPr lang="nl-NL" baseline="0" dirty="0" err="1"/>
              <a:t>initialize</a:t>
            </a:r>
            <a:r>
              <a:rPr lang="nl-NL" baseline="0" dirty="0"/>
              <a:t> APPLICATION ITEMS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any</a:t>
            </a:r>
            <a:r>
              <a:rPr lang="nl-NL" baseline="0" dirty="0"/>
              <a:t> </a:t>
            </a:r>
            <a:r>
              <a:rPr lang="nl-NL" baseline="0" dirty="0" err="1"/>
              <a:t>form</a:t>
            </a:r>
            <a:r>
              <a:rPr lang="nl-NL" baseline="0" dirty="0"/>
              <a:t> of context </a:t>
            </a:r>
            <a:r>
              <a:rPr lang="nl-NL" baseline="0" dirty="0" err="1"/>
              <a:t>for</a:t>
            </a:r>
            <a:r>
              <a:rPr lang="nl-NL" baseline="0" dirty="0"/>
              <a:t> the </a:t>
            </a:r>
            <a:r>
              <a:rPr lang="nl-NL" baseline="0" dirty="0" err="1"/>
              <a:t>session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today is all about APEX sessions.</a:t>
            </a:r>
          </a:p>
          <a:p>
            <a:endParaRPr lang="en-US" dirty="0"/>
          </a:p>
          <a:p>
            <a:r>
              <a:rPr lang="en-US" dirty="0"/>
              <a:t>We will start at the beginning, creating a new session, logging in, looking at how we interact with the session along the way.</a:t>
            </a:r>
          </a:p>
          <a:p>
            <a:r>
              <a:rPr lang="en-US" dirty="0"/>
              <a:t>Finally we’ll logout again and by then we should know how sessions work in great detail.</a:t>
            </a:r>
          </a:p>
          <a:p>
            <a:endParaRPr lang="en-US" dirty="0"/>
          </a:p>
          <a:p>
            <a:r>
              <a:rPr lang="en-US" dirty="0"/>
              <a:t>It’s my first webinar, please feel free to ask questions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823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our</a:t>
            </a:r>
            <a:r>
              <a:rPr lang="nl-NL" dirty="0"/>
              <a:t> login page, </a:t>
            </a:r>
            <a:r>
              <a:rPr lang="nl-NL" dirty="0" err="1"/>
              <a:t>with</a:t>
            </a:r>
            <a:r>
              <a:rPr lang="nl-NL" dirty="0"/>
              <a:t> the </a:t>
            </a:r>
            <a:r>
              <a:rPr lang="nl-NL" dirty="0" err="1"/>
              <a:t>username</a:t>
            </a:r>
            <a:r>
              <a:rPr lang="nl-NL" baseline="0" dirty="0"/>
              <a:t> and password item.</a:t>
            </a:r>
          </a:p>
          <a:p>
            <a:endParaRPr lang="nl-NL" baseline="0" dirty="0"/>
          </a:p>
          <a:p>
            <a:r>
              <a:rPr lang="nl-NL" baseline="0" dirty="0" err="1"/>
              <a:t>On</a:t>
            </a:r>
            <a:r>
              <a:rPr lang="nl-NL" baseline="0" dirty="0"/>
              <a:t> page </a:t>
            </a:r>
            <a:r>
              <a:rPr lang="nl-NL" baseline="0" dirty="0" err="1"/>
              <a:t>submit</a:t>
            </a:r>
            <a:r>
              <a:rPr lang="nl-NL" baseline="0" dirty="0"/>
              <a:t>, we </a:t>
            </a:r>
            <a:r>
              <a:rPr lang="nl-NL" baseline="0" dirty="0" err="1"/>
              <a:t>use</a:t>
            </a:r>
            <a:r>
              <a:rPr lang="nl-NL" baseline="0" dirty="0"/>
              <a:t> these page items to </a:t>
            </a:r>
            <a:r>
              <a:rPr lang="nl-NL" baseline="0" dirty="0" err="1"/>
              <a:t>perform</a:t>
            </a:r>
            <a:r>
              <a:rPr lang="nl-NL" baseline="0" dirty="0"/>
              <a:t> </a:t>
            </a:r>
            <a:r>
              <a:rPr lang="nl-NL" baseline="0" dirty="0" err="1"/>
              <a:t>authentication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apex</a:t>
            </a:r>
            <a:r>
              <a:rPr lang="nl-NL" dirty="0"/>
              <a:t>_</a:t>
            </a:r>
            <a:r>
              <a:rPr lang="nl-NL" dirty="0" err="1"/>
              <a:t>authentication.login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call</a:t>
            </a:r>
            <a:r>
              <a:rPr lang="nl-NL" baseline="0" dirty="0"/>
              <a:t>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speficied</a:t>
            </a:r>
            <a:r>
              <a:rPr lang="nl-NL" baseline="0" dirty="0"/>
              <a:t>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. </a:t>
            </a:r>
            <a:r>
              <a:rPr lang="nl-NL" baseline="0" dirty="0" err="1"/>
              <a:t>It</a:t>
            </a:r>
            <a:r>
              <a:rPr lang="nl-NL" baseline="0" dirty="0"/>
              <a:t> has </a:t>
            </a:r>
            <a:r>
              <a:rPr lang="nl-NL" baseline="0" dirty="0" err="1"/>
              <a:t>two</a:t>
            </a:r>
            <a:r>
              <a:rPr lang="nl-NL" baseline="0" dirty="0"/>
              <a:t> parameters, </a:t>
            </a:r>
            <a:r>
              <a:rPr lang="nl-NL" baseline="0" dirty="0" err="1"/>
              <a:t>again</a:t>
            </a:r>
            <a:r>
              <a:rPr lang="nl-NL" baseline="0" dirty="0"/>
              <a:t>, </a:t>
            </a:r>
            <a:r>
              <a:rPr lang="nl-NL" baseline="0" dirty="0" err="1"/>
              <a:t>username</a:t>
            </a:r>
            <a:r>
              <a:rPr lang="nl-NL" baseline="0" dirty="0"/>
              <a:t> and password.</a:t>
            </a:r>
          </a:p>
          <a:p>
            <a:endParaRPr lang="nl-NL" baseline="0" dirty="0"/>
          </a:p>
          <a:p>
            <a:r>
              <a:rPr lang="nl-NL" baseline="0" dirty="0"/>
              <a:t>In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check </a:t>
            </a:r>
            <a:r>
              <a:rPr lang="nl-NL" baseline="0" dirty="0" err="1"/>
              <a:t>if</a:t>
            </a:r>
            <a:r>
              <a:rPr lang="nl-NL" baseline="0" dirty="0"/>
              <a:t> the user is </a:t>
            </a:r>
            <a:r>
              <a:rPr lang="nl-NL" baseline="0" dirty="0" err="1"/>
              <a:t>valid</a:t>
            </a:r>
            <a:r>
              <a:rPr lang="nl-NL" baseline="0" dirty="0"/>
              <a:t> and the password is correct.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do </a:t>
            </a:r>
            <a:r>
              <a:rPr lang="nl-NL" baseline="0" dirty="0" err="1"/>
              <a:t>anything</a:t>
            </a:r>
            <a:r>
              <a:rPr lang="nl-NL" baseline="0" dirty="0"/>
              <a:t> extra.</a:t>
            </a:r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post </a:t>
            </a:r>
            <a:r>
              <a:rPr lang="nl-NL" dirty="0" err="1"/>
              <a:t>authentication</a:t>
            </a:r>
            <a:r>
              <a:rPr lang="nl-NL" dirty="0"/>
              <a:t> is </a:t>
            </a:r>
            <a:r>
              <a:rPr lang="nl-NL" dirty="0" err="1"/>
              <a:t>also</a:t>
            </a:r>
            <a:r>
              <a:rPr lang="nl-NL" dirty="0"/>
              <a:t> the place to </a:t>
            </a:r>
            <a:r>
              <a:rPr lang="nl-NL" dirty="0" err="1"/>
              <a:t>change</a:t>
            </a:r>
            <a:r>
              <a:rPr lang="nl-NL" dirty="0"/>
              <a:t> the </a:t>
            </a:r>
            <a:r>
              <a:rPr lang="nl-NL" dirty="0" err="1"/>
              <a:t>redirection</a:t>
            </a:r>
            <a:r>
              <a:rPr lang="nl-NL" dirty="0"/>
              <a:t> URL </a:t>
            </a:r>
            <a:r>
              <a:rPr lang="nl-NL" dirty="0" err="1"/>
              <a:t>after</a:t>
            </a:r>
            <a:r>
              <a:rPr lang="nl-NL" dirty="0"/>
              <a:t> login.</a:t>
            </a:r>
          </a:p>
          <a:p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is a special</a:t>
            </a:r>
            <a:r>
              <a:rPr lang="nl-NL" baseline="0" dirty="0"/>
              <a:t> </a:t>
            </a:r>
            <a:r>
              <a:rPr lang="nl-NL" baseline="0" dirty="0" err="1"/>
              <a:t>application</a:t>
            </a:r>
            <a:r>
              <a:rPr lang="nl-NL" baseline="0" dirty="0"/>
              <a:t> item name FSP_AFTER_LOGIN_URL </a:t>
            </a:r>
            <a:r>
              <a:rPr lang="nl-NL" baseline="0" dirty="0" err="1"/>
              <a:t>which</a:t>
            </a:r>
            <a:r>
              <a:rPr lang="nl-NL" baseline="0" dirty="0"/>
              <a:t> does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trick</a:t>
            </a:r>
            <a:r>
              <a:rPr lang="nl-NL" baseline="0" dirty="0"/>
              <a:t>. Even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have a page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Deeplinking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override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.</a:t>
            </a:r>
          </a:p>
          <a:p>
            <a:r>
              <a:rPr lang="nl-NL" baseline="0" dirty="0"/>
              <a:t>I </a:t>
            </a:r>
            <a:r>
              <a:rPr lang="nl-NL" baseline="0" dirty="0" err="1"/>
              <a:t>will</a:t>
            </a:r>
            <a:r>
              <a:rPr lang="nl-NL" baseline="0" dirty="0"/>
              <a:t> talk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deeplinking</a:t>
            </a:r>
            <a:r>
              <a:rPr lang="nl-NL" baseline="0" dirty="0"/>
              <a:t> in a moment.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home </a:t>
            </a:r>
            <a:r>
              <a:rPr lang="nl-NL" dirty="0" err="1"/>
              <a:t>url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baseline="0" dirty="0"/>
              <a:t> </a:t>
            </a:r>
            <a:r>
              <a:rPr lang="nl-NL" baseline="0" dirty="0" err="1"/>
              <a:t>default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are </a:t>
            </a:r>
            <a:r>
              <a:rPr lang="nl-NL" baseline="0" dirty="0" err="1"/>
              <a:t>directed</a:t>
            </a:r>
            <a:r>
              <a:rPr lang="nl-NL" baseline="0" dirty="0"/>
              <a:t> to, is part of the user interface </a:t>
            </a:r>
            <a:r>
              <a:rPr lang="nl-NL" baseline="0" dirty="0" err="1"/>
              <a:t>attributes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And </a:t>
            </a:r>
            <a:r>
              <a:rPr lang="nl-NL" dirty="0" err="1"/>
              <a:t>now</a:t>
            </a:r>
            <a:r>
              <a:rPr lang="nl-NL" dirty="0"/>
              <a:t> we are </a:t>
            </a:r>
            <a:r>
              <a:rPr lang="nl-NL" dirty="0" err="1"/>
              <a:t>finally</a:t>
            </a:r>
            <a:r>
              <a:rPr lang="nl-NL" dirty="0"/>
              <a:t> </a:t>
            </a:r>
            <a:r>
              <a:rPr lang="nl-NL" dirty="0" err="1"/>
              <a:t>logged</a:t>
            </a:r>
            <a:r>
              <a:rPr lang="nl-NL" baseline="0" dirty="0"/>
              <a:t> in. </a:t>
            </a:r>
            <a:r>
              <a:rPr lang="nl-NL" baseline="0" dirty="0" err="1"/>
              <a:t>On</a:t>
            </a:r>
            <a:r>
              <a:rPr lang="nl-NL" baseline="0" dirty="0"/>
              <a:t> </a:t>
            </a:r>
            <a:r>
              <a:rPr lang="nl-NL" baseline="0" dirty="0" err="1"/>
              <a:t>thing</a:t>
            </a:r>
            <a:r>
              <a:rPr lang="nl-NL" baseline="0" dirty="0"/>
              <a:t> to </a:t>
            </a:r>
            <a:r>
              <a:rPr lang="nl-NL" baseline="0" dirty="0" err="1"/>
              <a:t>notice</a:t>
            </a:r>
            <a:r>
              <a:rPr lang="nl-NL" baseline="0" dirty="0"/>
              <a:t> is </a:t>
            </a:r>
            <a:r>
              <a:rPr lang="nl-NL" baseline="0" dirty="0" err="1"/>
              <a:t>that</a:t>
            </a:r>
            <a:r>
              <a:rPr lang="nl-NL" baseline="0" dirty="0"/>
              <a:t> we </a:t>
            </a:r>
            <a:r>
              <a:rPr lang="nl-NL" baseline="0" dirty="0" err="1"/>
              <a:t>still</a:t>
            </a:r>
            <a:r>
              <a:rPr lang="nl-NL" baseline="0" dirty="0"/>
              <a:t> </a:t>
            </a:r>
            <a:r>
              <a:rPr lang="nl-NL" baseline="0" dirty="0" err="1"/>
              <a:t>got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id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we </a:t>
            </a:r>
            <a:r>
              <a:rPr lang="nl-NL" baseline="0" dirty="0" err="1"/>
              <a:t>received</a:t>
            </a:r>
            <a:r>
              <a:rPr lang="nl-NL" baseline="0" dirty="0"/>
              <a:t> </a:t>
            </a:r>
            <a:r>
              <a:rPr lang="nl-NL" baseline="0" dirty="0" err="1"/>
              <a:t>before</a:t>
            </a:r>
            <a:r>
              <a:rPr lang="nl-NL" baseline="0" dirty="0"/>
              <a:t> login.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</a:t>
            </a:r>
            <a:r>
              <a:rPr lang="nl-NL" dirty="0"/>
              <a:t> APEX has </a:t>
            </a:r>
            <a:r>
              <a:rPr lang="nl-NL" dirty="0" err="1"/>
              <a:t>updated</a:t>
            </a:r>
            <a:r>
              <a:rPr lang="nl-NL" baseline="0" dirty="0"/>
              <a:t> the </a:t>
            </a:r>
            <a:r>
              <a:rPr lang="nl-NL" baseline="0" dirty="0" err="1"/>
              <a:t>sessions</a:t>
            </a:r>
            <a:r>
              <a:rPr lang="nl-NL" baseline="0" dirty="0"/>
              <a:t> </a:t>
            </a:r>
            <a:r>
              <a:rPr lang="nl-NL" baseline="0" dirty="0" err="1"/>
              <a:t>table</a:t>
            </a:r>
            <a:r>
              <a:rPr lang="nl-NL" baseline="0" dirty="0"/>
              <a:t> and </a:t>
            </a:r>
            <a:r>
              <a:rPr lang="nl-NL" baseline="0" dirty="0" err="1"/>
              <a:t>changed</a:t>
            </a:r>
            <a:r>
              <a:rPr lang="nl-NL" baseline="0" dirty="0"/>
              <a:t> the user_name column to </a:t>
            </a:r>
            <a:r>
              <a:rPr lang="nl-NL" baseline="0" dirty="0" err="1"/>
              <a:t>our</a:t>
            </a:r>
            <a:r>
              <a:rPr lang="nl-NL" baseline="0" dirty="0"/>
              <a:t> </a:t>
            </a:r>
            <a:r>
              <a:rPr lang="nl-NL" baseline="0" dirty="0" err="1"/>
              <a:t>admin</a:t>
            </a:r>
            <a:r>
              <a:rPr lang="nl-NL" baseline="0" dirty="0"/>
              <a:t> </a:t>
            </a:r>
            <a:r>
              <a:rPr lang="nl-NL" baseline="0" dirty="0" err="1"/>
              <a:t>username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a </a:t>
            </a:r>
            <a:r>
              <a:rPr lang="nl-NL" dirty="0" err="1"/>
              <a:t>table</a:t>
            </a:r>
            <a:r>
              <a:rPr lang="nl-NL" baseline="0" dirty="0"/>
              <a:t>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assigned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dirty="0" err="1"/>
              <a:t>Why</a:t>
            </a:r>
            <a:r>
              <a:rPr lang="nl-NL" dirty="0"/>
              <a:t>? </a:t>
            </a:r>
          </a:p>
          <a:p>
            <a:pPr>
              <a:buFontTx/>
              <a:buChar char="-"/>
            </a:pPr>
            <a:r>
              <a:rPr lang="nl-NL" dirty="0"/>
              <a:t>The</a:t>
            </a:r>
            <a:r>
              <a:rPr lang="nl-NL" baseline="0" dirty="0"/>
              <a:t> </a:t>
            </a:r>
            <a:r>
              <a:rPr lang="nl-NL" baseline="0" dirty="0" err="1"/>
              <a:t>automatic</a:t>
            </a:r>
            <a:r>
              <a:rPr lang="nl-NL" baseline="0" dirty="0"/>
              <a:t> </a:t>
            </a:r>
            <a:r>
              <a:rPr lang="nl-NL" baseline="0" dirty="0" err="1"/>
              <a:t>row</a:t>
            </a:r>
            <a:r>
              <a:rPr lang="nl-NL" baseline="0" dirty="0"/>
              <a:t> </a:t>
            </a:r>
            <a:r>
              <a:rPr lang="nl-NL" baseline="0" dirty="0" err="1"/>
              <a:t>fetch</a:t>
            </a:r>
            <a:r>
              <a:rPr lang="nl-NL" baseline="0" dirty="0"/>
              <a:t> </a:t>
            </a:r>
            <a:r>
              <a:rPr lang="nl-NL" baseline="0" dirty="0" err="1"/>
              <a:t>calculated</a:t>
            </a:r>
            <a:r>
              <a:rPr lang="nl-NL" baseline="0" dirty="0"/>
              <a:t> the </a:t>
            </a:r>
            <a:r>
              <a:rPr lang="nl-NL" baseline="0" dirty="0" err="1"/>
              <a:t>source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page items</a:t>
            </a:r>
          </a:p>
          <a:p>
            <a:pPr>
              <a:buFontTx/>
              <a:buChar char="-"/>
            </a:pPr>
            <a:endParaRPr lang="nl-NL" baseline="0" dirty="0"/>
          </a:p>
          <a:p>
            <a:pPr>
              <a:buFontTx/>
              <a:buNone/>
            </a:pPr>
            <a:r>
              <a:rPr lang="nl-NL" baseline="0" dirty="0"/>
              <a:t>Both the </a:t>
            </a:r>
            <a:r>
              <a:rPr lang="nl-NL" baseline="0" dirty="0" err="1"/>
              <a:t>source</a:t>
            </a:r>
            <a:r>
              <a:rPr lang="nl-NL" baseline="0" dirty="0"/>
              <a:t> and </a:t>
            </a:r>
            <a:r>
              <a:rPr lang="nl-NL" baseline="0" dirty="0" err="1"/>
              <a:t>default</a:t>
            </a:r>
            <a:r>
              <a:rPr lang="nl-NL" baseline="0" dirty="0"/>
              <a:t> </a:t>
            </a:r>
            <a:r>
              <a:rPr lang="nl-NL" baseline="0" dirty="0" err="1"/>
              <a:t>attribute</a:t>
            </a:r>
            <a:r>
              <a:rPr lang="nl-NL" baseline="0" dirty="0"/>
              <a:t> are </a:t>
            </a:r>
            <a:r>
              <a:rPr lang="nl-NL" baseline="0" dirty="0" err="1"/>
              <a:t>not</a:t>
            </a:r>
            <a:r>
              <a:rPr lang="nl-NL" baseline="0" dirty="0"/>
              <a:t> the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final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item, </a:t>
            </a:r>
            <a:r>
              <a:rPr lang="nl-NL" baseline="0" dirty="0" err="1"/>
              <a:t>it’s</a:t>
            </a:r>
            <a:r>
              <a:rPr lang="nl-NL" baseline="0" dirty="0"/>
              <a:t> </a:t>
            </a:r>
            <a:r>
              <a:rPr lang="nl-NL" baseline="0" dirty="0" err="1"/>
              <a:t>just</a:t>
            </a:r>
            <a:r>
              <a:rPr lang="nl-NL" baseline="0" dirty="0"/>
              <a:t> a </a:t>
            </a:r>
            <a:r>
              <a:rPr lang="nl-NL" baseline="0" dirty="0" err="1"/>
              <a:t>suggestion</a:t>
            </a:r>
            <a:r>
              <a:rPr lang="nl-NL" baseline="0" dirty="0"/>
              <a:t>. We have to </a:t>
            </a:r>
            <a:r>
              <a:rPr lang="nl-NL" baseline="0" dirty="0" err="1"/>
              <a:t>submit</a:t>
            </a:r>
            <a:r>
              <a:rPr lang="nl-NL" baseline="0" dirty="0"/>
              <a:t> the </a:t>
            </a:r>
            <a:r>
              <a:rPr lang="nl-NL" baseline="0" dirty="0" err="1"/>
              <a:t>real</a:t>
            </a:r>
            <a:r>
              <a:rPr lang="nl-NL" baseline="0" dirty="0"/>
              <a:t> </a:t>
            </a:r>
            <a:r>
              <a:rPr lang="nl-NL" baseline="0" dirty="0" err="1"/>
              <a:t>values</a:t>
            </a:r>
            <a:r>
              <a:rPr lang="nl-NL" baseline="0" dirty="0"/>
              <a:t> in order to </a:t>
            </a:r>
            <a:r>
              <a:rPr lang="nl-NL" baseline="0" dirty="0" err="1"/>
              <a:t>make</a:t>
            </a:r>
            <a:r>
              <a:rPr lang="nl-NL" baseline="0" dirty="0"/>
              <a:t>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persisted</a:t>
            </a:r>
            <a:r>
              <a:rPr lang="nl-NL" baseline="0" dirty="0"/>
              <a:t>. </a:t>
            </a:r>
          </a:p>
          <a:p>
            <a:pPr>
              <a:buFontTx/>
              <a:buNone/>
            </a:pPr>
            <a:r>
              <a:rPr lang="nl-NL" baseline="0" dirty="0" err="1"/>
              <a:t>Computations</a:t>
            </a:r>
            <a:r>
              <a:rPr lang="nl-NL" baseline="0" dirty="0"/>
              <a:t> are </a:t>
            </a:r>
            <a:r>
              <a:rPr lang="nl-NL" baseline="0" dirty="0" err="1"/>
              <a:t>real</a:t>
            </a:r>
            <a:r>
              <a:rPr lang="nl-NL" baseline="0" dirty="0"/>
              <a:t> </a:t>
            </a:r>
            <a:r>
              <a:rPr lang="nl-NL" baseline="0" dirty="0" err="1"/>
              <a:t>assignments</a:t>
            </a:r>
            <a:r>
              <a:rPr lang="nl-NL" baseline="0" dirty="0"/>
              <a:t> of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values</a:t>
            </a:r>
            <a:r>
              <a:rPr lang="nl-NL" baseline="0" dirty="0"/>
              <a:t> to items,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are </a:t>
            </a:r>
            <a:r>
              <a:rPr lang="nl-NL" baseline="0" dirty="0" err="1"/>
              <a:t>final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Persisted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state </a:t>
            </a:r>
            <a:r>
              <a:rPr lang="nl-NL" dirty="0" err="1"/>
              <a:t>means</a:t>
            </a:r>
            <a:r>
              <a:rPr lang="nl-NL" dirty="0"/>
              <a:t> </a:t>
            </a:r>
            <a:r>
              <a:rPr lang="nl-NL" dirty="0" err="1"/>
              <a:t>saving</a:t>
            </a:r>
            <a:r>
              <a:rPr lang="nl-NL" baseline="0" dirty="0"/>
              <a:t> item </a:t>
            </a:r>
            <a:r>
              <a:rPr lang="nl-NL" baseline="0" dirty="0" err="1"/>
              <a:t>values</a:t>
            </a:r>
            <a:r>
              <a:rPr lang="nl-NL" baseline="0" dirty="0"/>
              <a:t> in a </a:t>
            </a:r>
            <a:r>
              <a:rPr lang="nl-NL" baseline="0" dirty="0" err="1"/>
              <a:t>table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is </a:t>
            </a:r>
            <a:r>
              <a:rPr lang="nl-NL" baseline="0" dirty="0" err="1"/>
              <a:t>done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computations</a:t>
            </a:r>
            <a:r>
              <a:rPr lang="nl-NL" baseline="0" dirty="0"/>
              <a:t> and PL/SQL </a:t>
            </a:r>
            <a:r>
              <a:rPr lang="nl-NL" baseline="0" dirty="0" err="1"/>
              <a:t>Processes</a:t>
            </a:r>
            <a:r>
              <a:rPr lang="nl-NL" baseline="0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These </a:t>
            </a:r>
            <a:r>
              <a:rPr lang="nl-NL" dirty="0" err="1"/>
              <a:t>values</a:t>
            </a:r>
            <a:r>
              <a:rPr lang="nl-NL" baseline="0" dirty="0"/>
              <a:t> are </a:t>
            </a:r>
            <a:r>
              <a:rPr lang="nl-NL" baseline="0" dirty="0" err="1"/>
              <a:t>stored</a:t>
            </a:r>
            <a:r>
              <a:rPr lang="nl-NL" baseline="0" dirty="0"/>
              <a:t> in the </a:t>
            </a:r>
            <a:r>
              <a:rPr lang="nl-NL" baseline="0" dirty="0" err="1"/>
              <a:t>table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When</a:t>
            </a:r>
            <a:r>
              <a:rPr lang="nl-NL" baseline="0" dirty="0"/>
              <a:t> does the </a:t>
            </a:r>
            <a:r>
              <a:rPr lang="nl-NL" baseline="0" dirty="0" err="1"/>
              <a:t>commit</a:t>
            </a:r>
            <a:r>
              <a:rPr lang="nl-NL" baseline="0" dirty="0"/>
              <a:t> </a:t>
            </a:r>
            <a:r>
              <a:rPr lang="nl-NL" baseline="0" dirty="0" err="1"/>
              <a:t>take</a:t>
            </a:r>
            <a:r>
              <a:rPr lang="nl-NL" baseline="0" dirty="0"/>
              <a:t> place?</a:t>
            </a:r>
          </a:p>
          <a:p>
            <a:endParaRPr lang="nl-NL" baseline="0" dirty="0"/>
          </a:p>
          <a:p>
            <a:r>
              <a:rPr lang="nl-NL" baseline="0" dirty="0" err="1"/>
              <a:t>If</a:t>
            </a:r>
            <a:r>
              <a:rPr lang="nl-NL" baseline="0" dirty="0"/>
              <a:t> page item </a:t>
            </a:r>
            <a:r>
              <a:rPr lang="nl-NL" baseline="0" dirty="0" err="1"/>
              <a:t>value</a:t>
            </a:r>
            <a:r>
              <a:rPr lang="nl-NL" baseline="0" dirty="0"/>
              <a:t> has </a:t>
            </a:r>
            <a:r>
              <a:rPr lang="nl-NL" baseline="0" dirty="0" err="1"/>
              <a:t>changed</a:t>
            </a:r>
            <a:r>
              <a:rPr lang="nl-NL" baseline="0" dirty="0"/>
              <a:t> -&gt; end of </a:t>
            </a:r>
            <a:r>
              <a:rPr lang="nl-NL" baseline="0" dirty="0" err="1"/>
              <a:t>process</a:t>
            </a:r>
            <a:r>
              <a:rPr lang="nl-NL" baseline="0" dirty="0"/>
              <a:t> point</a:t>
            </a:r>
          </a:p>
          <a:p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</a:t>
            </a:r>
            <a:r>
              <a:rPr lang="nl-NL" baseline="0" dirty="0"/>
              <a:t> page item </a:t>
            </a:r>
            <a:r>
              <a:rPr lang="nl-NL" baseline="0" dirty="0" err="1"/>
              <a:t>value</a:t>
            </a:r>
            <a:r>
              <a:rPr lang="nl-NL" baseline="0" dirty="0"/>
              <a:t> has </a:t>
            </a:r>
            <a:r>
              <a:rPr lang="nl-NL" baseline="0" dirty="0" err="1"/>
              <a:t>changed</a:t>
            </a:r>
            <a:r>
              <a:rPr lang="nl-NL" baseline="0" dirty="0"/>
              <a:t> -&gt; end of page </a:t>
            </a:r>
            <a:r>
              <a:rPr lang="nl-NL" baseline="0" dirty="0" err="1"/>
              <a:t>rendering</a:t>
            </a:r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APEX, we create web applications. And the web uses the HTTP protocol to send data to the server and return data to clients.</a:t>
            </a:r>
          </a:p>
          <a:p>
            <a:endParaRPr lang="en-US" dirty="0"/>
          </a:p>
          <a:p>
            <a:r>
              <a:rPr lang="en-US" dirty="0"/>
              <a:t>For instance this is what would happen if we go to the browser, and enter googles URL.</a:t>
            </a:r>
          </a:p>
          <a:p>
            <a:endParaRPr lang="en-US" dirty="0"/>
          </a:p>
          <a:p>
            <a:r>
              <a:rPr lang="en-US" dirty="0"/>
              <a:t>From the client, a GET request is made. The URL brings you to a Google webserver.  It processes the request and give some response message back in return.</a:t>
            </a:r>
          </a:p>
          <a:p>
            <a:endParaRPr lang="en-US" dirty="0"/>
          </a:p>
          <a:p>
            <a:r>
              <a:rPr lang="en-US" dirty="0"/>
              <a:t>In this case, HTTP status code 200 means that it’s OK and gives HTML content, which the browser uses to create a page with.</a:t>
            </a:r>
          </a:p>
          <a:p>
            <a:endParaRPr lang="en-US" dirty="0"/>
          </a:p>
          <a:p>
            <a:r>
              <a:rPr lang="en-US" dirty="0"/>
              <a:t>The server by default does not care which client does the request, It returns the same message to every client.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992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APEX 5.1 has </a:t>
            </a:r>
            <a:r>
              <a:rPr lang="nl-NL" dirty="0" err="1"/>
              <a:t>introduced</a:t>
            </a:r>
            <a:r>
              <a:rPr lang="nl-NL" baseline="0" dirty="0"/>
              <a:t> </a:t>
            </a:r>
            <a:r>
              <a:rPr lang="nl-NL" baseline="0" dirty="0" err="1"/>
              <a:t>Asynchronous</a:t>
            </a:r>
            <a:r>
              <a:rPr lang="nl-NL" baseline="0" dirty="0"/>
              <a:t> Page Submits</a:t>
            </a:r>
          </a:p>
          <a:p>
            <a:endParaRPr lang="nl-NL" baseline="0" dirty="0"/>
          </a:p>
          <a:p>
            <a:endParaRPr lang="nl-NL" baseline="0" dirty="0"/>
          </a:p>
          <a:p>
            <a:r>
              <a:rPr lang="nl-NL" baseline="0" dirty="0" err="1"/>
              <a:t>Instead</a:t>
            </a:r>
            <a:r>
              <a:rPr lang="nl-NL" baseline="0" dirty="0"/>
              <a:t> of </a:t>
            </a:r>
            <a:r>
              <a:rPr lang="nl-NL" baseline="0" dirty="0" err="1"/>
              <a:t>submitting</a:t>
            </a:r>
            <a:r>
              <a:rPr lang="nl-NL" baseline="0" dirty="0"/>
              <a:t> the </a:t>
            </a:r>
            <a:r>
              <a:rPr lang="nl-NL" baseline="0" dirty="0" err="1"/>
              <a:t>whole</a:t>
            </a:r>
            <a:r>
              <a:rPr lang="nl-NL" baseline="0" dirty="0"/>
              <a:t> page, APEX </a:t>
            </a:r>
            <a:r>
              <a:rPr lang="nl-NL" baseline="0" dirty="0" err="1"/>
              <a:t>makes</a:t>
            </a:r>
            <a:r>
              <a:rPr lang="nl-NL" baseline="0" dirty="0"/>
              <a:t> </a:t>
            </a:r>
            <a:r>
              <a:rPr lang="nl-NL" baseline="0" dirty="0" err="1"/>
              <a:t>an</a:t>
            </a:r>
            <a:r>
              <a:rPr lang="nl-NL" baseline="0" dirty="0"/>
              <a:t> AJAX </a:t>
            </a:r>
            <a:r>
              <a:rPr lang="nl-NL" baseline="0" dirty="0" err="1"/>
              <a:t>request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the complete page data as </a:t>
            </a:r>
            <a:r>
              <a:rPr lang="nl-NL" baseline="0" dirty="0" err="1"/>
              <a:t>json</a:t>
            </a:r>
            <a:r>
              <a:rPr lang="nl-NL" baseline="0" dirty="0"/>
              <a:t> object.</a:t>
            </a:r>
          </a:p>
          <a:p>
            <a:endParaRPr lang="nl-NL" baseline="0" dirty="0"/>
          </a:p>
          <a:p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validations</a:t>
            </a:r>
            <a:r>
              <a:rPr lang="nl-NL" baseline="0" dirty="0"/>
              <a:t> </a:t>
            </a:r>
            <a:r>
              <a:rPr lang="nl-NL" baseline="0" dirty="0" err="1"/>
              <a:t>fail</a:t>
            </a:r>
            <a:r>
              <a:rPr lang="nl-NL" baseline="0" dirty="0"/>
              <a:t>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errors</a:t>
            </a:r>
            <a:r>
              <a:rPr lang="nl-NL" baseline="0" dirty="0"/>
              <a:t> </a:t>
            </a:r>
            <a:r>
              <a:rPr lang="nl-NL" baseline="0" dirty="0" err="1"/>
              <a:t>occur</a:t>
            </a:r>
            <a:r>
              <a:rPr lang="nl-NL" baseline="0" dirty="0"/>
              <a:t>,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the </a:t>
            </a:r>
            <a:r>
              <a:rPr lang="nl-NL" baseline="0" dirty="0" err="1"/>
              <a:t>the</a:t>
            </a:r>
            <a:r>
              <a:rPr lang="nl-NL" baseline="0" dirty="0"/>
              <a:t> message </a:t>
            </a:r>
            <a:r>
              <a:rPr lang="nl-NL" baseline="0" dirty="0" err="1"/>
              <a:t>instantly</a:t>
            </a:r>
            <a:r>
              <a:rPr lang="nl-NL" baseline="0" dirty="0"/>
              <a:t> </a:t>
            </a:r>
            <a:r>
              <a:rPr lang="nl-NL" baseline="0" dirty="0" err="1"/>
              <a:t>instead</a:t>
            </a:r>
            <a:r>
              <a:rPr lang="nl-NL" baseline="0" dirty="0"/>
              <a:t> of </a:t>
            </a:r>
            <a:r>
              <a:rPr lang="nl-NL" baseline="0" dirty="0" err="1"/>
              <a:t>first</a:t>
            </a:r>
            <a:r>
              <a:rPr lang="nl-NL" baseline="0" dirty="0"/>
              <a:t> </a:t>
            </a:r>
            <a:r>
              <a:rPr lang="nl-NL" baseline="0" dirty="0" err="1"/>
              <a:t>reloading</a:t>
            </a:r>
            <a:r>
              <a:rPr lang="nl-NL" baseline="0" dirty="0"/>
              <a:t> the </a:t>
            </a:r>
            <a:r>
              <a:rPr lang="nl-NL" baseline="0" dirty="0" err="1"/>
              <a:t>whole</a:t>
            </a:r>
            <a:r>
              <a:rPr lang="nl-NL" baseline="0" dirty="0"/>
              <a:t> page.</a:t>
            </a:r>
          </a:p>
          <a:p>
            <a:endParaRPr lang="nl-NL" baseline="0" dirty="0"/>
          </a:p>
          <a:p>
            <a:r>
              <a:rPr lang="nl-NL" baseline="0" dirty="0"/>
              <a:t>The </a:t>
            </a:r>
            <a:r>
              <a:rPr lang="nl-NL" baseline="0" dirty="0" err="1"/>
              <a:t>Reload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</a:t>
            </a:r>
            <a:r>
              <a:rPr lang="nl-NL" baseline="0" dirty="0" err="1"/>
              <a:t>submit</a:t>
            </a:r>
            <a:r>
              <a:rPr lang="nl-NL" baseline="0" dirty="0"/>
              <a:t> feature is </a:t>
            </a:r>
            <a:r>
              <a:rPr lang="nl-NL" baseline="0" dirty="0" err="1"/>
              <a:t>new</a:t>
            </a:r>
            <a:r>
              <a:rPr lang="nl-NL" baseline="0" dirty="0"/>
              <a:t> and has to </a:t>
            </a:r>
            <a:r>
              <a:rPr lang="nl-NL" baseline="0" dirty="0" err="1"/>
              <a:t>work</a:t>
            </a:r>
            <a:r>
              <a:rPr lang="nl-NL" baseline="0" dirty="0"/>
              <a:t> </a:t>
            </a:r>
            <a:r>
              <a:rPr lang="nl-NL" baseline="0" dirty="0" err="1"/>
              <a:t>together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the </a:t>
            </a:r>
            <a:r>
              <a:rPr lang="nl-NL" baseline="0" dirty="0" err="1"/>
              <a:t>two</a:t>
            </a:r>
            <a:r>
              <a:rPr lang="nl-NL" baseline="0" dirty="0"/>
              <a:t> </a:t>
            </a:r>
            <a:r>
              <a:rPr lang="nl-NL" baseline="0" dirty="0" err="1"/>
              <a:t>other</a:t>
            </a:r>
            <a:r>
              <a:rPr lang="nl-NL" baseline="0" dirty="0"/>
              <a:t> </a:t>
            </a:r>
            <a:r>
              <a:rPr lang="nl-NL" baseline="0" dirty="0" err="1"/>
              <a:t>options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Lets </a:t>
            </a:r>
            <a:r>
              <a:rPr lang="nl-NL" baseline="0" dirty="0" err="1"/>
              <a:t>take</a:t>
            </a:r>
            <a:r>
              <a:rPr lang="nl-NL" baseline="0" dirty="0"/>
              <a:t> a look.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processed</a:t>
            </a:r>
            <a:r>
              <a:rPr lang="nl-NL" dirty="0"/>
              <a:t> as</a:t>
            </a:r>
            <a:r>
              <a:rPr lang="nl-NL" baseline="0" dirty="0"/>
              <a:t> JSON. </a:t>
            </a:r>
            <a:r>
              <a:rPr lang="nl-NL" baseline="0" dirty="0" err="1"/>
              <a:t>Fact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JSON object </a:t>
            </a:r>
            <a:r>
              <a:rPr lang="nl-NL" baseline="0" dirty="0" err="1"/>
              <a:t>contains</a:t>
            </a:r>
            <a:r>
              <a:rPr lang="nl-NL" baseline="0" dirty="0"/>
              <a:t> </a:t>
            </a:r>
            <a:r>
              <a:rPr lang="nl-NL" baseline="0" dirty="0" err="1"/>
              <a:t>every</a:t>
            </a:r>
            <a:r>
              <a:rPr lang="nl-NL" baseline="0" dirty="0"/>
              <a:t> </a:t>
            </a:r>
            <a:r>
              <a:rPr lang="nl-NL" baseline="0" dirty="0" err="1"/>
              <a:t>pageItem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page.</a:t>
            </a:r>
          </a:p>
          <a:p>
            <a:endParaRPr lang="nl-NL" baseline="0" dirty="0"/>
          </a:p>
          <a:p>
            <a:r>
              <a:rPr lang="nl-NL" baseline="0" dirty="0"/>
              <a:t>A </a:t>
            </a:r>
            <a:r>
              <a:rPr lang="nl-NL" baseline="0" dirty="0" err="1"/>
              <a:t>request</a:t>
            </a:r>
            <a:r>
              <a:rPr lang="nl-NL" baseline="0" dirty="0"/>
              <a:t> is made the </a:t>
            </a:r>
            <a:r>
              <a:rPr lang="nl-NL" baseline="0" dirty="0" err="1"/>
              <a:t>the</a:t>
            </a:r>
            <a:r>
              <a:rPr lang="nl-NL" baseline="0" dirty="0"/>
              <a:t> accept procedure.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update the </a:t>
            </a:r>
            <a:r>
              <a:rPr lang="nl-NL" baseline="0" dirty="0" err="1"/>
              <a:t>session</a:t>
            </a:r>
            <a:r>
              <a:rPr lang="nl-NL" baseline="0" dirty="0"/>
              <a:t> state of all the page items. </a:t>
            </a:r>
            <a:r>
              <a:rPr lang="nl-NL" baseline="0" dirty="0" err="1"/>
              <a:t>Everything</a:t>
            </a:r>
            <a:r>
              <a:rPr lang="nl-NL" baseline="0" dirty="0"/>
              <a:t> is </a:t>
            </a:r>
            <a:r>
              <a:rPr lang="nl-NL" baseline="0" dirty="0" err="1"/>
              <a:t>perstisted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endParaRPr lang="nl-NL" baseline="0" dirty="0"/>
          </a:p>
          <a:p>
            <a:endParaRPr lang="nl-NL" baseline="0" dirty="0"/>
          </a:p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APEX 5.1 has </a:t>
            </a:r>
            <a:r>
              <a:rPr lang="nl-NL" dirty="0" err="1"/>
              <a:t>introduced</a:t>
            </a:r>
            <a:r>
              <a:rPr lang="nl-NL" baseline="0" dirty="0"/>
              <a:t> </a:t>
            </a:r>
            <a:r>
              <a:rPr lang="nl-NL" baseline="0" dirty="0" err="1"/>
              <a:t>Asynchronous</a:t>
            </a:r>
            <a:r>
              <a:rPr lang="nl-NL" baseline="0" dirty="0"/>
              <a:t> Page Submits</a:t>
            </a:r>
          </a:p>
          <a:p>
            <a:endParaRPr lang="nl-NL" baseline="0" dirty="0"/>
          </a:p>
          <a:p>
            <a:endParaRPr lang="nl-NL" baseline="0" dirty="0"/>
          </a:p>
          <a:p>
            <a:r>
              <a:rPr lang="nl-NL" baseline="0" dirty="0" err="1"/>
              <a:t>Instead</a:t>
            </a:r>
            <a:r>
              <a:rPr lang="nl-NL" baseline="0" dirty="0"/>
              <a:t> of </a:t>
            </a:r>
            <a:r>
              <a:rPr lang="nl-NL" baseline="0" dirty="0" err="1"/>
              <a:t>submitting</a:t>
            </a:r>
            <a:r>
              <a:rPr lang="nl-NL" baseline="0" dirty="0"/>
              <a:t> the </a:t>
            </a:r>
            <a:r>
              <a:rPr lang="nl-NL" baseline="0" dirty="0" err="1"/>
              <a:t>whole</a:t>
            </a:r>
            <a:r>
              <a:rPr lang="nl-NL" baseline="0" dirty="0"/>
              <a:t> page, APEX </a:t>
            </a:r>
            <a:r>
              <a:rPr lang="nl-NL" baseline="0" dirty="0" err="1"/>
              <a:t>makes</a:t>
            </a:r>
            <a:r>
              <a:rPr lang="nl-NL" baseline="0" dirty="0"/>
              <a:t> </a:t>
            </a:r>
            <a:r>
              <a:rPr lang="nl-NL" baseline="0" dirty="0" err="1"/>
              <a:t>an</a:t>
            </a:r>
            <a:r>
              <a:rPr lang="nl-NL" baseline="0" dirty="0"/>
              <a:t> AJAX </a:t>
            </a:r>
            <a:r>
              <a:rPr lang="nl-NL" baseline="0" dirty="0" err="1"/>
              <a:t>request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the complete page data as </a:t>
            </a:r>
            <a:r>
              <a:rPr lang="nl-NL" baseline="0" dirty="0" err="1"/>
              <a:t>json</a:t>
            </a:r>
            <a:r>
              <a:rPr lang="nl-NL" baseline="0" dirty="0"/>
              <a:t> object.</a:t>
            </a:r>
          </a:p>
          <a:p>
            <a:endParaRPr lang="nl-NL" baseline="0" dirty="0"/>
          </a:p>
          <a:p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validations</a:t>
            </a:r>
            <a:r>
              <a:rPr lang="nl-NL" baseline="0" dirty="0"/>
              <a:t> </a:t>
            </a:r>
            <a:r>
              <a:rPr lang="nl-NL" baseline="0" dirty="0" err="1"/>
              <a:t>fail</a:t>
            </a:r>
            <a:r>
              <a:rPr lang="nl-NL" baseline="0" dirty="0"/>
              <a:t>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errors</a:t>
            </a:r>
            <a:r>
              <a:rPr lang="nl-NL" baseline="0" dirty="0"/>
              <a:t> </a:t>
            </a:r>
            <a:r>
              <a:rPr lang="nl-NL" baseline="0" dirty="0" err="1"/>
              <a:t>occur</a:t>
            </a:r>
            <a:r>
              <a:rPr lang="nl-NL" baseline="0" dirty="0"/>
              <a:t>,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the </a:t>
            </a:r>
            <a:r>
              <a:rPr lang="nl-NL" baseline="0" dirty="0" err="1"/>
              <a:t>the</a:t>
            </a:r>
            <a:r>
              <a:rPr lang="nl-NL" baseline="0" dirty="0"/>
              <a:t> message </a:t>
            </a:r>
            <a:r>
              <a:rPr lang="nl-NL" baseline="0" dirty="0" err="1"/>
              <a:t>instantly</a:t>
            </a:r>
            <a:r>
              <a:rPr lang="nl-NL" baseline="0" dirty="0"/>
              <a:t> </a:t>
            </a:r>
            <a:r>
              <a:rPr lang="nl-NL" baseline="0" dirty="0" err="1"/>
              <a:t>instead</a:t>
            </a:r>
            <a:r>
              <a:rPr lang="nl-NL" baseline="0" dirty="0"/>
              <a:t> of </a:t>
            </a:r>
            <a:r>
              <a:rPr lang="nl-NL" baseline="0" dirty="0" err="1"/>
              <a:t>first</a:t>
            </a:r>
            <a:r>
              <a:rPr lang="nl-NL" baseline="0" dirty="0"/>
              <a:t> </a:t>
            </a:r>
            <a:r>
              <a:rPr lang="nl-NL" baseline="0" dirty="0" err="1"/>
              <a:t>reloading</a:t>
            </a:r>
            <a:r>
              <a:rPr lang="nl-NL" baseline="0" dirty="0"/>
              <a:t> the </a:t>
            </a:r>
            <a:r>
              <a:rPr lang="nl-NL" baseline="0" dirty="0" err="1"/>
              <a:t>whole</a:t>
            </a:r>
            <a:r>
              <a:rPr lang="nl-NL" baseline="0" dirty="0"/>
              <a:t> page.</a:t>
            </a:r>
          </a:p>
          <a:p>
            <a:endParaRPr lang="nl-NL" baseline="0" dirty="0"/>
          </a:p>
          <a:p>
            <a:r>
              <a:rPr lang="nl-NL" baseline="0" dirty="0"/>
              <a:t>The </a:t>
            </a:r>
            <a:r>
              <a:rPr lang="nl-NL" baseline="0" dirty="0" err="1"/>
              <a:t>Reload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</a:t>
            </a:r>
            <a:r>
              <a:rPr lang="nl-NL" baseline="0" dirty="0" err="1"/>
              <a:t>submit</a:t>
            </a:r>
            <a:r>
              <a:rPr lang="nl-NL" baseline="0" dirty="0"/>
              <a:t> feature is </a:t>
            </a:r>
            <a:r>
              <a:rPr lang="nl-NL" baseline="0" dirty="0" err="1"/>
              <a:t>new</a:t>
            </a:r>
            <a:r>
              <a:rPr lang="nl-NL" baseline="0" dirty="0"/>
              <a:t> and has to </a:t>
            </a:r>
            <a:r>
              <a:rPr lang="nl-NL" baseline="0" dirty="0" err="1"/>
              <a:t>work</a:t>
            </a:r>
            <a:r>
              <a:rPr lang="nl-NL" baseline="0" dirty="0"/>
              <a:t> </a:t>
            </a:r>
            <a:r>
              <a:rPr lang="nl-NL" baseline="0" dirty="0" err="1"/>
              <a:t>together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the </a:t>
            </a:r>
            <a:r>
              <a:rPr lang="nl-NL" baseline="0" dirty="0" err="1"/>
              <a:t>two</a:t>
            </a:r>
            <a:r>
              <a:rPr lang="nl-NL" baseline="0" dirty="0"/>
              <a:t> </a:t>
            </a:r>
            <a:r>
              <a:rPr lang="nl-NL" baseline="0" dirty="0" err="1"/>
              <a:t>other</a:t>
            </a:r>
            <a:r>
              <a:rPr lang="nl-NL" baseline="0" dirty="0"/>
              <a:t> </a:t>
            </a:r>
            <a:r>
              <a:rPr lang="nl-NL" baseline="0" dirty="0" err="1"/>
              <a:t>options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Lets </a:t>
            </a:r>
            <a:r>
              <a:rPr lang="nl-NL" baseline="0" dirty="0" err="1"/>
              <a:t>take</a:t>
            </a:r>
            <a:r>
              <a:rPr lang="nl-NL" baseline="0" dirty="0"/>
              <a:t> a look.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9424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Here</a:t>
            </a:r>
            <a:r>
              <a:rPr lang="nl-NL" baseline="0" dirty="0"/>
              <a:t> we </a:t>
            </a:r>
            <a:r>
              <a:rPr lang="nl-NL" baseline="0" dirty="0" err="1"/>
              <a:t>see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we </a:t>
            </a:r>
            <a:r>
              <a:rPr lang="nl-NL" baseline="0" dirty="0" err="1"/>
              <a:t>get</a:t>
            </a:r>
            <a:r>
              <a:rPr lang="nl-NL" baseline="0" dirty="0"/>
              <a:t> a 302 </a:t>
            </a:r>
            <a:r>
              <a:rPr lang="nl-NL" baseline="0" dirty="0" err="1"/>
              <a:t>redirect</a:t>
            </a:r>
            <a:r>
              <a:rPr lang="nl-NL" baseline="0" dirty="0"/>
              <a:t> and the browser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follow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URL. </a:t>
            </a:r>
            <a:r>
              <a:rPr lang="nl-NL" baseline="0" dirty="0" err="1"/>
              <a:t>This</a:t>
            </a:r>
            <a:r>
              <a:rPr lang="nl-NL" baseline="0" dirty="0"/>
              <a:t> is the pre APEX 5.1 </a:t>
            </a:r>
            <a:r>
              <a:rPr lang="nl-NL" baseline="0" dirty="0" err="1"/>
              <a:t>way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This</a:t>
            </a:r>
            <a:r>
              <a:rPr lang="nl-NL" dirty="0"/>
              <a:t> is the </a:t>
            </a:r>
            <a:r>
              <a:rPr lang="nl-NL" dirty="0" err="1"/>
              <a:t>new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baseline="0" dirty="0"/>
              <a:t> in 5.1.</a:t>
            </a:r>
          </a:p>
          <a:p>
            <a:endParaRPr lang="nl-NL" baseline="0" dirty="0"/>
          </a:p>
          <a:p>
            <a:r>
              <a:rPr lang="nl-NL" baseline="0" dirty="0" err="1"/>
              <a:t>Now</a:t>
            </a:r>
            <a:r>
              <a:rPr lang="nl-NL" baseline="0" dirty="0"/>
              <a:t> we </a:t>
            </a:r>
            <a:r>
              <a:rPr lang="nl-NL" baseline="0" dirty="0" err="1"/>
              <a:t>get</a:t>
            </a:r>
            <a:r>
              <a:rPr lang="nl-NL" baseline="0" dirty="0"/>
              <a:t> HTTP OK 200 and do a </a:t>
            </a:r>
            <a:r>
              <a:rPr lang="nl-NL" baseline="0" dirty="0" err="1"/>
              <a:t>redirect</a:t>
            </a:r>
            <a:r>
              <a:rPr lang="nl-NL" baseline="0" dirty="0"/>
              <a:t> in </a:t>
            </a:r>
            <a:r>
              <a:rPr lang="nl-NL" baseline="0" dirty="0" err="1"/>
              <a:t>JavaScript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The </a:t>
            </a:r>
            <a:r>
              <a:rPr lang="nl-NL" baseline="0" dirty="0" err="1"/>
              <a:t>second</a:t>
            </a:r>
            <a:r>
              <a:rPr lang="nl-NL" baseline="0" dirty="0"/>
              <a:t> </a:t>
            </a:r>
            <a:r>
              <a:rPr lang="nl-NL" baseline="0" dirty="0" err="1"/>
              <a:t>combination</a:t>
            </a:r>
            <a:r>
              <a:rPr lang="nl-NL" baseline="0" dirty="0"/>
              <a:t> is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success</a:t>
            </a:r>
            <a:r>
              <a:rPr lang="nl-NL" baseline="0" dirty="0"/>
              <a:t> and </a:t>
            </a:r>
            <a:r>
              <a:rPr lang="nl-NL" baseline="0" dirty="0" err="1"/>
              <a:t>compatibility</a:t>
            </a:r>
            <a:r>
              <a:rPr lang="nl-NL" baseline="0" dirty="0"/>
              <a:t> mode pre 5.1.</a:t>
            </a:r>
          </a:p>
          <a:p>
            <a:endParaRPr lang="nl-NL" baseline="0" dirty="0"/>
          </a:p>
          <a:p>
            <a:r>
              <a:rPr lang="nl-NL" baseline="0" dirty="0" err="1"/>
              <a:t>Client</a:t>
            </a:r>
            <a:r>
              <a:rPr lang="nl-NL" baseline="0" dirty="0"/>
              <a:t> </a:t>
            </a:r>
            <a:r>
              <a:rPr lang="nl-NL" baseline="0" dirty="0" err="1"/>
              <a:t>side</a:t>
            </a:r>
            <a:r>
              <a:rPr lang="nl-NL" baseline="0" dirty="0"/>
              <a:t> </a:t>
            </a:r>
            <a:r>
              <a:rPr lang="nl-NL" baseline="0" dirty="0" err="1"/>
              <a:t>validations</a:t>
            </a:r>
            <a:r>
              <a:rPr lang="nl-NL" baseline="0" dirty="0"/>
              <a:t> is </a:t>
            </a:r>
            <a:r>
              <a:rPr lang="nl-NL" baseline="0" dirty="0" err="1"/>
              <a:t>also</a:t>
            </a:r>
            <a:r>
              <a:rPr lang="nl-NL" baseline="0" dirty="0"/>
              <a:t> a </a:t>
            </a:r>
            <a:r>
              <a:rPr lang="nl-NL" baseline="0" dirty="0" err="1"/>
              <a:t>new</a:t>
            </a:r>
            <a:r>
              <a:rPr lang="nl-NL" baseline="0" dirty="0"/>
              <a:t> 5.1 feature.</a:t>
            </a:r>
          </a:p>
          <a:p>
            <a:r>
              <a:rPr lang="nl-NL" baseline="0" dirty="0"/>
              <a:t>For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client</a:t>
            </a:r>
            <a:r>
              <a:rPr lang="nl-NL" baseline="0" dirty="0"/>
              <a:t> </a:t>
            </a:r>
            <a:r>
              <a:rPr lang="nl-NL" baseline="0" dirty="0" err="1"/>
              <a:t>side</a:t>
            </a:r>
            <a:r>
              <a:rPr lang="nl-NL" baseline="0" dirty="0"/>
              <a:t> </a:t>
            </a:r>
            <a:r>
              <a:rPr lang="nl-NL" baseline="0" dirty="0" err="1"/>
              <a:t>validations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check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required</a:t>
            </a:r>
            <a:r>
              <a:rPr lang="nl-NL" baseline="0" dirty="0"/>
              <a:t> </a:t>
            </a:r>
            <a:r>
              <a:rPr lang="nl-NL" baseline="0" dirty="0" err="1"/>
              <a:t>fields</a:t>
            </a:r>
            <a:r>
              <a:rPr lang="nl-NL" baseline="0" dirty="0"/>
              <a:t>. </a:t>
            </a:r>
          </a:p>
          <a:p>
            <a:r>
              <a:rPr lang="nl-NL" baseline="0" dirty="0"/>
              <a:t>Setting </a:t>
            </a:r>
            <a:r>
              <a:rPr lang="nl-NL" baseline="0" dirty="0" err="1"/>
              <a:t>compatibility</a:t>
            </a:r>
            <a:r>
              <a:rPr lang="nl-NL" baseline="0" dirty="0"/>
              <a:t> mode to pre 5.1 </a:t>
            </a:r>
            <a:r>
              <a:rPr lang="nl-NL" baseline="0" dirty="0" err="1"/>
              <a:t>disables</a:t>
            </a:r>
            <a:r>
              <a:rPr lang="nl-NL" baseline="0" dirty="0"/>
              <a:t> </a:t>
            </a:r>
            <a:r>
              <a:rPr lang="nl-NL" baseline="0" dirty="0" err="1"/>
              <a:t>client</a:t>
            </a:r>
            <a:r>
              <a:rPr lang="nl-NL" baseline="0" dirty="0"/>
              <a:t> </a:t>
            </a:r>
            <a:r>
              <a:rPr lang="nl-NL" baseline="0" dirty="0" err="1"/>
              <a:t>side</a:t>
            </a:r>
            <a:r>
              <a:rPr lang="nl-NL" baseline="0" dirty="0"/>
              <a:t> </a:t>
            </a:r>
            <a:r>
              <a:rPr lang="nl-NL" baseline="0" dirty="0" err="1"/>
              <a:t>validation</a:t>
            </a:r>
            <a:r>
              <a:rPr lang="nl-NL" baseline="0" dirty="0"/>
              <a:t>. </a:t>
            </a:r>
          </a:p>
          <a:p>
            <a:r>
              <a:rPr lang="nl-NL" baseline="0" dirty="0" err="1"/>
              <a:t>But</a:t>
            </a:r>
            <a:r>
              <a:rPr lang="nl-NL" baseline="0" dirty="0"/>
              <a:t> </a:t>
            </a:r>
          </a:p>
          <a:p>
            <a:endParaRPr lang="nl-NL" baseline="0" dirty="0"/>
          </a:p>
          <a:p>
            <a:r>
              <a:rPr lang="nl-NL" baseline="0" dirty="0"/>
              <a:t>#### Ik krijg dit nu wel voor elkaar ###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the </a:t>
            </a:r>
            <a:r>
              <a:rPr lang="nl-NL" dirty="0" err="1"/>
              <a:t>first</a:t>
            </a:r>
            <a:r>
              <a:rPr lang="nl-NL" baseline="0" dirty="0"/>
              <a:t> </a:t>
            </a:r>
            <a:r>
              <a:rPr lang="nl-NL" baseline="0" dirty="0" err="1"/>
              <a:t>combination</a:t>
            </a:r>
            <a:r>
              <a:rPr lang="nl-NL" baseline="0" dirty="0"/>
              <a:t> of settings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must </a:t>
            </a:r>
            <a:r>
              <a:rPr lang="nl-NL" baseline="0" dirty="0" err="1"/>
              <a:t>use</a:t>
            </a:r>
            <a:r>
              <a:rPr lang="nl-NL" baseline="0" dirty="0"/>
              <a:t> </a:t>
            </a:r>
            <a:r>
              <a:rPr lang="nl-NL" baseline="0" dirty="0" err="1"/>
              <a:t>carefully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 err="1"/>
              <a:t>Because</a:t>
            </a:r>
            <a:r>
              <a:rPr lang="nl-NL" baseline="0" dirty="0"/>
              <a:t> the page was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reloaded</a:t>
            </a:r>
            <a:r>
              <a:rPr lang="nl-NL" baseline="0" dirty="0"/>
              <a:t>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an</a:t>
            </a:r>
            <a:r>
              <a:rPr lang="nl-NL" baseline="0" dirty="0"/>
              <a:t> </a:t>
            </a:r>
            <a:r>
              <a:rPr lang="nl-NL" baseline="0" dirty="0" err="1"/>
              <a:t>error</a:t>
            </a:r>
            <a:r>
              <a:rPr lang="nl-NL" baseline="0" dirty="0"/>
              <a:t> </a:t>
            </a:r>
            <a:r>
              <a:rPr lang="nl-NL" baseline="0" dirty="0" err="1"/>
              <a:t>occured</a:t>
            </a:r>
            <a:r>
              <a:rPr lang="nl-NL" baseline="0" dirty="0"/>
              <a:t> </a:t>
            </a:r>
            <a:r>
              <a:rPr lang="nl-NL" baseline="0" dirty="0" err="1"/>
              <a:t>but</a:t>
            </a:r>
            <a:r>
              <a:rPr lang="nl-NL" baseline="0" dirty="0"/>
              <a:t> the page was </a:t>
            </a:r>
            <a:r>
              <a:rPr lang="nl-NL" baseline="0" dirty="0" err="1"/>
              <a:t>already</a:t>
            </a:r>
            <a:r>
              <a:rPr lang="nl-NL" baseline="0" dirty="0"/>
              <a:t> </a:t>
            </a:r>
            <a:r>
              <a:rPr lang="nl-NL" baseline="0" dirty="0" err="1"/>
              <a:t>submitted</a:t>
            </a:r>
            <a:r>
              <a:rPr lang="nl-NL" baseline="0" dirty="0"/>
              <a:t>.</a:t>
            </a:r>
          </a:p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features</a:t>
            </a:r>
            <a:r>
              <a:rPr lang="nl-NL" baseline="0" dirty="0"/>
              <a:t> are </a:t>
            </a:r>
            <a:r>
              <a:rPr lang="nl-NL" baseline="0" dirty="0" err="1"/>
              <a:t>Rejoin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and </a:t>
            </a:r>
            <a:r>
              <a:rPr lang="nl-NL" baseline="0" dirty="0" err="1"/>
              <a:t>Deeplinking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First of all </a:t>
            </a:r>
            <a:r>
              <a:rPr lang="nl-NL" baseline="0" dirty="0" err="1"/>
              <a:t>Rejoin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193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means</a:t>
            </a:r>
            <a:r>
              <a:rPr lang="nl-NL" baseline="0" dirty="0"/>
              <a:t> is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sentry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no</a:t>
            </a:r>
            <a:r>
              <a:rPr lang="nl-NL" baseline="0" dirty="0"/>
              <a:t> </a:t>
            </a:r>
            <a:r>
              <a:rPr lang="nl-NL" baseline="0" dirty="0" err="1"/>
              <a:t>longer</a:t>
            </a:r>
            <a:r>
              <a:rPr lang="nl-NL" baseline="0" dirty="0"/>
              <a:t> </a:t>
            </a:r>
            <a:r>
              <a:rPr lang="nl-NL" baseline="0" dirty="0" err="1"/>
              <a:t>uses</a:t>
            </a:r>
            <a:r>
              <a:rPr lang="nl-NL" baseline="0" dirty="0"/>
              <a:t> the </a:t>
            </a:r>
            <a:r>
              <a:rPr lang="nl-NL" baseline="0" dirty="0" err="1"/>
              <a:t>Session</a:t>
            </a:r>
            <a:r>
              <a:rPr lang="nl-NL" baseline="0" dirty="0"/>
              <a:t> ID in the URL.</a:t>
            </a:r>
          </a:p>
          <a:p>
            <a:endParaRPr lang="nl-NL" baseline="0" dirty="0"/>
          </a:p>
          <a:p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uses</a:t>
            </a:r>
            <a:r>
              <a:rPr lang="nl-NL" baseline="0" dirty="0"/>
              <a:t> the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Scheme</a:t>
            </a:r>
            <a:r>
              <a:rPr lang="nl-NL" baseline="0" dirty="0"/>
              <a:t> Cookie to </a:t>
            </a:r>
            <a:r>
              <a:rPr lang="nl-NL" baseline="0" dirty="0" err="1"/>
              <a:t>validate</a:t>
            </a:r>
            <a:r>
              <a:rPr lang="nl-NL" baseline="0" dirty="0"/>
              <a:t> a </a:t>
            </a:r>
            <a:r>
              <a:rPr lang="nl-NL" baseline="0" dirty="0" err="1"/>
              <a:t>session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The </a:t>
            </a:r>
            <a:r>
              <a:rPr lang="nl-NL" baseline="0" dirty="0" err="1"/>
              <a:t>result</a:t>
            </a:r>
            <a:r>
              <a:rPr lang="nl-NL" baseline="0" dirty="0"/>
              <a:t> is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have a link </a:t>
            </a:r>
            <a:r>
              <a:rPr lang="nl-NL" baseline="0" dirty="0" err="1"/>
              <a:t>or</a:t>
            </a:r>
            <a:r>
              <a:rPr lang="nl-NL" baseline="0" dirty="0"/>
              <a:t> bookmark to a page in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application</a:t>
            </a:r>
            <a:r>
              <a:rPr lang="nl-NL" baseline="0" dirty="0"/>
              <a:t> and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are </a:t>
            </a:r>
            <a:r>
              <a:rPr lang="nl-NL" baseline="0" dirty="0" err="1"/>
              <a:t>already</a:t>
            </a:r>
            <a:r>
              <a:rPr lang="nl-NL" baseline="0" dirty="0"/>
              <a:t> </a:t>
            </a:r>
            <a:r>
              <a:rPr lang="nl-NL" baseline="0" dirty="0" err="1"/>
              <a:t>logged</a:t>
            </a:r>
            <a:r>
              <a:rPr lang="nl-NL" baseline="0" dirty="0"/>
              <a:t> in (in </a:t>
            </a:r>
            <a:r>
              <a:rPr lang="nl-NL" baseline="0" dirty="0" err="1"/>
              <a:t>another</a:t>
            </a:r>
            <a:r>
              <a:rPr lang="nl-NL" baseline="0" dirty="0"/>
              <a:t> tab),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join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and </a:t>
            </a:r>
            <a:r>
              <a:rPr lang="nl-NL" baseline="0" dirty="0" err="1"/>
              <a:t>use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ID.</a:t>
            </a:r>
          </a:p>
          <a:p>
            <a:endParaRPr lang="nl-NL" baseline="0" dirty="0"/>
          </a:p>
          <a:p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might</a:t>
            </a:r>
            <a:r>
              <a:rPr lang="nl-NL" baseline="0" dirty="0"/>
              <a:t> </a:t>
            </a:r>
            <a:r>
              <a:rPr lang="nl-NL" baseline="0" dirty="0" err="1"/>
              <a:t>think</a:t>
            </a:r>
            <a:r>
              <a:rPr lang="nl-NL" baseline="0" dirty="0"/>
              <a:t>, </a:t>
            </a:r>
            <a:r>
              <a:rPr lang="nl-NL" baseline="0" dirty="0" err="1"/>
              <a:t>this</a:t>
            </a:r>
            <a:r>
              <a:rPr lang="nl-NL" baseline="0" dirty="0"/>
              <a:t> is </a:t>
            </a:r>
            <a:r>
              <a:rPr lang="nl-NL" baseline="0" dirty="0" err="1"/>
              <a:t>great</a:t>
            </a:r>
            <a:r>
              <a:rPr lang="nl-NL" baseline="0" dirty="0"/>
              <a:t>, I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send</a:t>
            </a:r>
            <a:r>
              <a:rPr lang="nl-NL" baseline="0" dirty="0"/>
              <a:t> </a:t>
            </a:r>
            <a:r>
              <a:rPr lang="nl-NL" baseline="0" dirty="0" err="1"/>
              <a:t>emails</a:t>
            </a:r>
            <a:r>
              <a:rPr lang="nl-NL" baseline="0" dirty="0"/>
              <a:t> </a:t>
            </a:r>
            <a:r>
              <a:rPr lang="nl-NL" baseline="0" dirty="0" err="1"/>
              <a:t>which</a:t>
            </a:r>
            <a:r>
              <a:rPr lang="nl-NL" baseline="0" dirty="0"/>
              <a:t> link to </a:t>
            </a:r>
            <a:r>
              <a:rPr lang="nl-NL" baseline="0" dirty="0" err="1"/>
              <a:t>some</a:t>
            </a:r>
            <a:r>
              <a:rPr lang="nl-NL" baseline="0" dirty="0"/>
              <a:t> detail page and let the </a:t>
            </a:r>
            <a:r>
              <a:rPr lang="nl-NL" baseline="0" dirty="0" err="1"/>
              <a:t>users</a:t>
            </a:r>
            <a:r>
              <a:rPr lang="nl-NL" baseline="0" dirty="0"/>
              <a:t> do </a:t>
            </a:r>
            <a:r>
              <a:rPr lang="nl-NL" baseline="0" dirty="0" err="1"/>
              <a:t>something</a:t>
            </a:r>
            <a:r>
              <a:rPr lang="nl-NL" baseline="0" dirty="0"/>
              <a:t> </a:t>
            </a:r>
            <a:r>
              <a:rPr lang="nl-NL" baseline="0" dirty="0" err="1"/>
              <a:t>there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</a:t>
            </a:r>
            <a:r>
              <a:rPr lang="nl-NL" baseline="0" dirty="0"/>
              <a:t>,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can’t</a:t>
            </a:r>
            <a:r>
              <a:rPr lang="nl-NL" baseline="0" dirty="0"/>
              <a:t> set items, </a:t>
            </a:r>
            <a:r>
              <a:rPr lang="nl-NL" baseline="0" dirty="0" err="1"/>
              <a:t>request</a:t>
            </a:r>
            <a:r>
              <a:rPr lang="nl-NL" baseline="0" dirty="0"/>
              <a:t>, </a:t>
            </a:r>
            <a:r>
              <a:rPr lang="nl-NL" baseline="0" dirty="0" err="1"/>
              <a:t>trigger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</a:t>
            </a:r>
            <a:r>
              <a:rPr lang="nl-NL" baseline="0" dirty="0" err="1"/>
              <a:t>demand</a:t>
            </a:r>
            <a:r>
              <a:rPr lang="nl-NL" baseline="0" dirty="0"/>
              <a:t> </a:t>
            </a:r>
            <a:r>
              <a:rPr lang="nl-NL" baseline="0" dirty="0" err="1"/>
              <a:t>processes</a:t>
            </a:r>
            <a:r>
              <a:rPr lang="nl-NL" baseline="0" dirty="0"/>
              <a:t> without a </a:t>
            </a:r>
            <a:r>
              <a:rPr lang="nl-NL" baseline="0" dirty="0" err="1"/>
              <a:t>checksum</a:t>
            </a:r>
            <a:r>
              <a:rPr lang="nl-NL" baseline="0" dirty="0"/>
              <a:t> in the URL. </a:t>
            </a:r>
            <a:r>
              <a:rPr lang="nl-NL" baseline="0" dirty="0" err="1"/>
              <a:t>So</a:t>
            </a:r>
            <a:r>
              <a:rPr lang="nl-NL" baseline="0" dirty="0"/>
              <a:t> the </a:t>
            </a:r>
            <a:r>
              <a:rPr lang="nl-NL" baseline="0" dirty="0" err="1"/>
              <a:t>actual</a:t>
            </a:r>
            <a:r>
              <a:rPr lang="nl-NL" baseline="0" dirty="0"/>
              <a:t> </a:t>
            </a:r>
            <a:r>
              <a:rPr lang="nl-NL" baseline="0" dirty="0" err="1"/>
              <a:t>usability</a:t>
            </a:r>
            <a:r>
              <a:rPr lang="nl-NL" baseline="0" dirty="0"/>
              <a:t> of the feature is </a:t>
            </a:r>
            <a:r>
              <a:rPr lang="nl-NL" baseline="0" dirty="0" err="1"/>
              <a:t>quite</a:t>
            </a:r>
            <a:r>
              <a:rPr lang="nl-NL" baseline="0" dirty="0"/>
              <a:t> </a:t>
            </a:r>
            <a:r>
              <a:rPr lang="nl-NL" baseline="0" dirty="0" err="1"/>
              <a:t>limited</a:t>
            </a:r>
            <a:r>
              <a:rPr lang="nl-NL" baseline="0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319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baseline="0" dirty="0"/>
              <a:t> state</a:t>
            </a:r>
          </a:p>
          <a:p>
            <a:pPr marL="228600" indent="-228600">
              <a:buAutoNum type="arabicPeriod"/>
            </a:pPr>
            <a:r>
              <a:rPr lang="nl-NL" baseline="0" dirty="0"/>
              <a:t>Go to page without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id</a:t>
            </a:r>
            <a:endParaRPr lang="nl-NL" baseline="0" dirty="0"/>
          </a:p>
          <a:p>
            <a:pPr marL="228600" indent="-228600">
              <a:buAutoNum type="arabicPeriod"/>
            </a:pPr>
            <a:r>
              <a:rPr lang="nl-NL" baseline="0" dirty="0" err="1"/>
              <a:t>Goto</a:t>
            </a:r>
            <a:r>
              <a:rPr lang="nl-NL" baseline="0" dirty="0"/>
              <a:t> page and set item</a:t>
            </a:r>
          </a:p>
          <a:p>
            <a:pPr marL="228600" indent="-228600">
              <a:buAutoNum type="arabicPeriod"/>
            </a:pPr>
            <a:r>
              <a:rPr lang="nl-NL" baseline="0" dirty="0" err="1"/>
              <a:t>Enable</a:t>
            </a:r>
            <a:r>
              <a:rPr lang="nl-NL" baseline="0" dirty="0"/>
              <a:t> </a:t>
            </a:r>
            <a:r>
              <a:rPr lang="nl-NL" baseline="0" dirty="0" err="1"/>
              <a:t>checksum</a:t>
            </a:r>
            <a:endParaRPr lang="nl-NL" baseline="0" dirty="0"/>
          </a:p>
          <a:p>
            <a:pPr marL="228600" indent="-228600">
              <a:buAutoNum type="arabicPeriod"/>
            </a:pPr>
            <a:r>
              <a:rPr lang="nl-NL" baseline="0" dirty="0" err="1"/>
              <a:t>Repeat</a:t>
            </a:r>
            <a:r>
              <a:rPr lang="nl-NL" baseline="0" dirty="0"/>
              <a:t> set 3 -&gt; </a:t>
            </a:r>
            <a:r>
              <a:rPr lang="nl-NL" baseline="0" dirty="0" err="1"/>
              <a:t>error</a:t>
            </a:r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15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</a:t>
            </a:r>
            <a:r>
              <a:rPr lang="en-US" dirty="0" err="1"/>
              <a:t>stateful</a:t>
            </a:r>
            <a:r>
              <a:rPr lang="en-US" dirty="0"/>
              <a:t> connection between a client and the server. </a:t>
            </a:r>
          </a:p>
          <a:p>
            <a:endParaRPr lang="en-US" dirty="0"/>
          </a:p>
          <a:p>
            <a:r>
              <a:rPr lang="en-US" dirty="0"/>
              <a:t>If we want to create</a:t>
            </a:r>
            <a:r>
              <a:rPr lang="en-US" baseline="0" dirty="0"/>
              <a:t> such a thing, we need to send session information in our requests.</a:t>
            </a:r>
          </a:p>
          <a:p>
            <a:endParaRPr lang="en-US" baseline="0" dirty="0"/>
          </a:p>
          <a:p>
            <a:r>
              <a:rPr lang="en-US" baseline="0" dirty="0"/>
              <a:t>The most common way to do this is via cookies.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66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 </a:t>
            </a:r>
            <a:r>
              <a:rPr lang="nl-NL" dirty="0" err="1"/>
              <a:t>opened</a:t>
            </a:r>
            <a:r>
              <a:rPr lang="nl-NL" dirty="0"/>
              <a:t> up a </a:t>
            </a:r>
            <a:r>
              <a:rPr lang="nl-NL" dirty="0" err="1"/>
              <a:t>new</a:t>
            </a:r>
            <a:r>
              <a:rPr lang="nl-NL" dirty="0"/>
              <a:t> and </a:t>
            </a:r>
            <a:r>
              <a:rPr lang="nl-NL" dirty="0" err="1"/>
              <a:t>empty</a:t>
            </a:r>
            <a:r>
              <a:rPr lang="nl-NL" dirty="0"/>
              <a:t> browser </a:t>
            </a:r>
            <a:r>
              <a:rPr lang="nl-NL" dirty="0" err="1"/>
              <a:t>window</a:t>
            </a:r>
            <a:r>
              <a:rPr lang="nl-NL" baseline="0" dirty="0"/>
              <a:t>. I have a link to </a:t>
            </a:r>
            <a:r>
              <a:rPr lang="nl-NL" baseline="0" dirty="0" err="1"/>
              <a:t>an</a:t>
            </a:r>
            <a:r>
              <a:rPr lang="nl-NL" baseline="0" dirty="0"/>
              <a:t> APEX page </a:t>
            </a:r>
            <a:r>
              <a:rPr lang="nl-NL" baseline="0" dirty="0" err="1"/>
              <a:t>which</a:t>
            </a:r>
            <a:r>
              <a:rPr lang="nl-NL" baseline="0" dirty="0"/>
              <a:t> I want </a:t>
            </a:r>
            <a:r>
              <a:rPr lang="nl-NL" baseline="0" dirty="0" err="1"/>
              <a:t>goto</a:t>
            </a:r>
            <a:r>
              <a:rPr lang="nl-NL" baseline="0" dirty="0"/>
              <a:t>. </a:t>
            </a:r>
            <a:r>
              <a:rPr lang="nl-NL" baseline="0" dirty="0" err="1"/>
              <a:t>Maybe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comes </a:t>
            </a:r>
            <a:r>
              <a:rPr lang="nl-NL" baseline="0" dirty="0" err="1"/>
              <a:t>from</a:t>
            </a:r>
            <a:r>
              <a:rPr lang="nl-NL" baseline="0" dirty="0"/>
              <a:t> a bookmark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something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We all </a:t>
            </a:r>
            <a:r>
              <a:rPr lang="nl-NL" baseline="0" dirty="0" err="1"/>
              <a:t>know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I </a:t>
            </a:r>
            <a:r>
              <a:rPr lang="nl-NL" baseline="0" dirty="0" err="1"/>
              <a:t>won’t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allowed</a:t>
            </a:r>
            <a:r>
              <a:rPr lang="nl-NL" baseline="0" dirty="0"/>
              <a:t> to </a:t>
            </a:r>
            <a:r>
              <a:rPr lang="nl-NL" baseline="0" dirty="0" err="1"/>
              <a:t>see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page </a:t>
            </a:r>
            <a:r>
              <a:rPr lang="nl-NL" baseline="0" dirty="0" err="1"/>
              <a:t>when</a:t>
            </a:r>
            <a:r>
              <a:rPr lang="nl-NL" baseline="0" dirty="0"/>
              <a:t> </a:t>
            </a:r>
            <a:r>
              <a:rPr lang="nl-NL" baseline="0" dirty="0" err="1"/>
              <a:t>authentication</a:t>
            </a:r>
            <a:r>
              <a:rPr lang="nl-NL" baseline="0" dirty="0"/>
              <a:t> is </a:t>
            </a:r>
            <a:r>
              <a:rPr lang="nl-NL" baseline="0" dirty="0" err="1"/>
              <a:t>required</a:t>
            </a:r>
            <a:r>
              <a:rPr lang="nl-NL" baseline="0" dirty="0"/>
              <a:t>.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lets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 detail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actually</a:t>
            </a:r>
            <a:r>
              <a:rPr lang="nl-NL" baseline="0" dirty="0"/>
              <a:t> happens.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err="1"/>
              <a:t>thing</a:t>
            </a:r>
            <a:r>
              <a:rPr lang="nl-NL" dirty="0"/>
              <a:t> to do is open up the</a:t>
            </a:r>
            <a:r>
              <a:rPr lang="nl-NL" baseline="0" dirty="0"/>
              <a:t> </a:t>
            </a:r>
            <a:r>
              <a:rPr lang="nl-NL" baseline="0" dirty="0" err="1"/>
              <a:t>developer</a:t>
            </a:r>
            <a:r>
              <a:rPr lang="nl-NL" baseline="0" dirty="0"/>
              <a:t> console in Google </a:t>
            </a:r>
            <a:r>
              <a:rPr lang="nl-NL" baseline="0" dirty="0" err="1"/>
              <a:t>Chrome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We </a:t>
            </a:r>
            <a:r>
              <a:rPr lang="nl-NL" baseline="0" dirty="0" err="1"/>
              <a:t>can</a:t>
            </a:r>
            <a:r>
              <a:rPr lang="nl-NL" baseline="0" dirty="0"/>
              <a:t> log all the HTTP </a:t>
            </a:r>
            <a:r>
              <a:rPr lang="nl-NL" baseline="0" dirty="0" err="1"/>
              <a:t>Requests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 </a:t>
            </a:r>
            <a:r>
              <a:rPr lang="nl-NL" baseline="0" dirty="0" err="1"/>
              <a:t>makes</a:t>
            </a:r>
            <a:r>
              <a:rPr lang="nl-NL" baseline="0" dirty="0"/>
              <a:t>. We have to check the Preserve log </a:t>
            </a:r>
            <a:r>
              <a:rPr lang="nl-NL" baseline="0" dirty="0" err="1"/>
              <a:t>option</a:t>
            </a:r>
            <a:r>
              <a:rPr lang="nl-NL" baseline="0" dirty="0"/>
              <a:t> to do </a:t>
            </a:r>
            <a:r>
              <a:rPr lang="nl-NL" baseline="0" dirty="0" err="1"/>
              <a:t>so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Then</a:t>
            </a:r>
            <a:r>
              <a:rPr lang="nl-NL" baseline="0" dirty="0"/>
              <a:t>, </a:t>
            </a:r>
            <a:r>
              <a:rPr lang="nl-NL" baseline="0" dirty="0" err="1"/>
              <a:t>actually</a:t>
            </a:r>
            <a:r>
              <a:rPr lang="nl-NL" baseline="0" dirty="0"/>
              <a:t> </a:t>
            </a:r>
            <a:r>
              <a:rPr lang="nl-NL" baseline="0" dirty="0" err="1"/>
              <a:t>make</a:t>
            </a:r>
            <a:r>
              <a:rPr lang="nl-NL" baseline="0" dirty="0"/>
              <a:t> the </a:t>
            </a:r>
            <a:r>
              <a:rPr lang="nl-NL" baseline="0" dirty="0" err="1"/>
              <a:t>request</a:t>
            </a:r>
            <a:r>
              <a:rPr lang="nl-NL" baseline="0" dirty="0"/>
              <a:t>, hit enter in the URL field.</a:t>
            </a:r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Now</a:t>
            </a:r>
            <a:r>
              <a:rPr lang="nl-NL" dirty="0"/>
              <a:t> we have a log of </a:t>
            </a:r>
            <a:r>
              <a:rPr lang="nl-NL" dirty="0" err="1"/>
              <a:t>requests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one</a:t>
            </a:r>
            <a:r>
              <a:rPr lang="nl-NL" dirty="0"/>
              <a:t> op top is the </a:t>
            </a:r>
            <a:r>
              <a:rPr lang="nl-NL" dirty="0" err="1"/>
              <a:t>oldest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baseline="0" dirty="0"/>
              <a:t> </a:t>
            </a:r>
            <a:r>
              <a:rPr lang="nl-NL" baseline="0" dirty="0" err="1"/>
              <a:t>starting</a:t>
            </a:r>
            <a:r>
              <a:rPr lang="nl-NL" baseline="0" dirty="0"/>
              <a:t> point.</a:t>
            </a:r>
          </a:p>
          <a:p>
            <a:endParaRPr lang="nl-NL" baseline="0" dirty="0"/>
          </a:p>
          <a:p>
            <a:r>
              <a:rPr lang="nl-NL" baseline="0" dirty="0"/>
              <a:t>As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, we </a:t>
            </a:r>
            <a:r>
              <a:rPr lang="nl-NL" baseline="0" dirty="0" err="1"/>
              <a:t>requested</a:t>
            </a:r>
            <a:r>
              <a:rPr lang="nl-NL" baseline="0" dirty="0"/>
              <a:t> the HOME page.</a:t>
            </a:r>
          </a:p>
          <a:p>
            <a:r>
              <a:rPr lang="nl-NL" baseline="0" dirty="0" err="1"/>
              <a:t>But</a:t>
            </a:r>
            <a:r>
              <a:rPr lang="nl-NL" baseline="0" dirty="0"/>
              <a:t> we </a:t>
            </a:r>
            <a:r>
              <a:rPr lang="nl-NL" baseline="0" dirty="0" err="1"/>
              <a:t>received</a:t>
            </a:r>
            <a:r>
              <a:rPr lang="nl-NL" baseline="0" dirty="0"/>
              <a:t> HTTP status 302. </a:t>
            </a:r>
            <a:r>
              <a:rPr lang="nl-NL" baseline="0" dirty="0" err="1"/>
              <a:t>What</a:t>
            </a:r>
            <a:r>
              <a:rPr lang="nl-NL" baseline="0" dirty="0"/>
              <a:t> is 302?</a:t>
            </a:r>
          </a:p>
          <a:p>
            <a:endParaRPr lang="nl-NL" baseline="0" dirty="0"/>
          </a:p>
          <a:p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tells</a:t>
            </a:r>
            <a:r>
              <a:rPr lang="nl-NL" baseline="0" dirty="0"/>
              <a:t> the browser to </a:t>
            </a:r>
            <a:r>
              <a:rPr lang="nl-NL" baseline="0" dirty="0" err="1"/>
              <a:t>make</a:t>
            </a:r>
            <a:r>
              <a:rPr lang="nl-NL" baseline="0" dirty="0"/>
              <a:t> </a:t>
            </a:r>
            <a:r>
              <a:rPr lang="nl-NL" baseline="0" dirty="0" err="1"/>
              <a:t>another</a:t>
            </a:r>
            <a:r>
              <a:rPr lang="nl-NL" baseline="0" dirty="0"/>
              <a:t> </a:t>
            </a:r>
            <a:r>
              <a:rPr lang="nl-NL" baseline="0" dirty="0" err="1"/>
              <a:t>request</a:t>
            </a:r>
            <a:r>
              <a:rPr lang="nl-NL" baseline="0" dirty="0"/>
              <a:t> to a </a:t>
            </a:r>
            <a:r>
              <a:rPr lang="nl-NL" baseline="0" dirty="0" err="1"/>
              <a:t>specified</a:t>
            </a:r>
            <a:r>
              <a:rPr lang="nl-NL" baseline="0" dirty="0"/>
              <a:t> URL</a:t>
            </a:r>
          </a:p>
          <a:p>
            <a:endParaRPr lang="nl-NL" baseline="0" dirty="0"/>
          </a:p>
          <a:p>
            <a:r>
              <a:rPr lang="nl-NL" baseline="0" dirty="0" err="1"/>
              <a:t>What</a:t>
            </a:r>
            <a:r>
              <a:rPr lang="nl-NL" baseline="0" dirty="0"/>
              <a:t> was the </a:t>
            </a:r>
            <a:r>
              <a:rPr lang="nl-NL" baseline="0" dirty="0" err="1"/>
              <a:t>specified</a:t>
            </a:r>
            <a:r>
              <a:rPr lang="nl-NL" baseline="0" dirty="0"/>
              <a:t> URL? The LOGIN page</a:t>
            </a:r>
          </a:p>
          <a:p>
            <a:endParaRPr lang="nl-NL" baseline="0" dirty="0"/>
          </a:p>
          <a:p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somehow</a:t>
            </a:r>
            <a:r>
              <a:rPr lang="nl-NL" baseline="0" dirty="0"/>
              <a:t> APEX </a:t>
            </a:r>
            <a:r>
              <a:rPr lang="nl-NL" baseline="0" dirty="0" err="1"/>
              <a:t>managed</a:t>
            </a:r>
            <a:r>
              <a:rPr lang="nl-NL" baseline="0" dirty="0"/>
              <a:t> to check </a:t>
            </a:r>
            <a:r>
              <a:rPr lang="nl-NL" baseline="0" dirty="0" err="1"/>
              <a:t>that</a:t>
            </a:r>
            <a:r>
              <a:rPr lang="nl-NL" baseline="0" dirty="0"/>
              <a:t> we </a:t>
            </a:r>
            <a:r>
              <a:rPr lang="nl-NL" baseline="0" dirty="0" err="1"/>
              <a:t>didn’t</a:t>
            </a:r>
            <a:r>
              <a:rPr lang="nl-NL" baseline="0" dirty="0"/>
              <a:t> have a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and </a:t>
            </a:r>
            <a:r>
              <a:rPr lang="nl-NL" baseline="0" dirty="0" err="1"/>
              <a:t>performed</a:t>
            </a:r>
            <a:r>
              <a:rPr lang="nl-NL" baseline="0" dirty="0"/>
              <a:t> a </a:t>
            </a:r>
            <a:r>
              <a:rPr lang="nl-NL" baseline="0" dirty="0" err="1"/>
              <a:t>redirect</a:t>
            </a:r>
            <a:r>
              <a:rPr lang="nl-NL" baseline="0" dirty="0"/>
              <a:t> to the login page.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</a:t>
            </a:r>
            <a:r>
              <a:rPr lang="nl-NL" baseline="0" dirty="0"/>
              <a:t> </a:t>
            </a:r>
            <a:r>
              <a:rPr lang="nl-NL" baseline="0" dirty="0" err="1"/>
              <a:t>saw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happened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.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lets</a:t>
            </a:r>
            <a:r>
              <a:rPr lang="nl-NL" baseline="0" dirty="0"/>
              <a:t> look a the server </a:t>
            </a:r>
            <a:r>
              <a:rPr lang="nl-NL" baseline="0" dirty="0" err="1"/>
              <a:t>side</a:t>
            </a:r>
            <a:r>
              <a:rPr lang="nl-NL" baseline="0" dirty="0"/>
              <a:t> of </a:t>
            </a:r>
            <a:r>
              <a:rPr lang="nl-NL" baseline="0" dirty="0" err="1"/>
              <a:t>things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Three</a:t>
            </a:r>
            <a:r>
              <a:rPr lang="nl-NL" baseline="0" dirty="0"/>
              <a:t> </a:t>
            </a:r>
            <a:r>
              <a:rPr lang="nl-NL" baseline="0" dirty="0" err="1"/>
              <a:t>things</a:t>
            </a:r>
            <a:r>
              <a:rPr lang="nl-NL" baseline="0" dirty="0"/>
              <a:t> have </a:t>
            </a:r>
            <a:r>
              <a:rPr lang="nl-NL" baseline="0" dirty="0" err="1"/>
              <a:t>happened</a:t>
            </a:r>
            <a:r>
              <a:rPr lang="nl-NL" baseline="0" dirty="0"/>
              <a:t> in APEX.</a:t>
            </a:r>
          </a:p>
          <a:p>
            <a:endParaRPr lang="nl-NL" baseline="0" dirty="0"/>
          </a:p>
          <a:p>
            <a:r>
              <a:rPr lang="nl-NL" baseline="0" dirty="0"/>
              <a:t>First, </a:t>
            </a:r>
            <a:r>
              <a:rPr lang="nl-NL" baseline="0" dirty="0" err="1"/>
              <a:t>did</a:t>
            </a:r>
            <a:r>
              <a:rPr lang="nl-NL" baseline="0" dirty="0"/>
              <a:t> we have a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?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, </a:t>
            </a:r>
            <a:r>
              <a:rPr lang="nl-NL" baseline="0" dirty="0" err="1"/>
              <a:t>redirect</a:t>
            </a:r>
            <a:r>
              <a:rPr lang="nl-NL" baseline="0" dirty="0"/>
              <a:t> to a URL.</a:t>
            </a:r>
          </a:p>
          <a:p>
            <a:endParaRPr lang="nl-NL" baseline="0" dirty="0"/>
          </a:p>
          <a:p>
            <a:r>
              <a:rPr lang="nl-NL" baseline="0" dirty="0"/>
              <a:t>And </a:t>
            </a:r>
            <a:r>
              <a:rPr lang="nl-NL" baseline="0" dirty="0" err="1"/>
              <a:t>when</a:t>
            </a:r>
            <a:r>
              <a:rPr lang="nl-NL" baseline="0" dirty="0"/>
              <a:t> we </a:t>
            </a:r>
            <a:r>
              <a:rPr lang="nl-NL" baseline="0" dirty="0" err="1"/>
              <a:t>landed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login page, a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was </a:t>
            </a:r>
            <a:r>
              <a:rPr lang="nl-NL" baseline="0" dirty="0" err="1"/>
              <a:t>created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user “</a:t>
            </a:r>
            <a:r>
              <a:rPr lang="nl-NL" baseline="0" dirty="0" err="1"/>
              <a:t>nobody</a:t>
            </a:r>
            <a:r>
              <a:rPr lang="nl-NL" baseline="0" dirty="0"/>
              <a:t>”</a:t>
            </a:r>
          </a:p>
          <a:p>
            <a:endParaRPr lang="nl-NL" baseline="0" dirty="0"/>
          </a:p>
          <a:p>
            <a:r>
              <a:rPr lang="nl-NL" baseline="0" dirty="0"/>
              <a:t>User “</a:t>
            </a:r>
            <a:r>
              <a:rPr lang="nl-NL" baseline="0" dirty="0" err="1"/>
              <a:t>nobody</a:t>
            </a:r>
            <a:r>
              <a:rPr lang="nl-NL" baseline="0" dirty="0"/>
              <a:t>” is a special kind of user and </a:t>
            </a:r>
            <a:r>
              <a:rPr lang="nl-NL" baseline="0" dirty="0" err="1"/>
              <a:t>we’ll</a:t>
            </a:r>
            <a:r>
              <a:rPr lang="nl-NL" baseline="0" dirty="0"/>
              <a:t> </a:t>
            </a:r>
            <a:r>
              <a:rPr lang="nl-NL" baseline="0" dirty="0" err="1"/>
              <a:t>find</a:t>
            </a:r>
            <a:r>
              <a:rPr lang="nl-NL" baseline="0" dirty="0"/>
              <a:t> more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soon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How</a:t>
            </a:r>
            <a:r>
              <a:rPr lang="nl-NL" dirty="0"/>
              <a:t> does APEX</a:t>
            </a:r>
            <a:r>
              <a:rPr lang="nl-NL" baseline="0" dirty="0"/>
              <a:t> check </a:t>
            </a:r>
            <a:r>
              <a:rPr lang="nl-NL" baseline="0" dirty="0" err="1"/>
              <a:t>if</a:t>
            </a:r>
            <a:r>
              <a:rPr lang="nl-NL" baseline="0" dirty="0"/>
              <a:t> a </a:t>
            </a:r>
            <a:r>
              <a:rPr lang="nl-NL" baseline="0" dirty="0" err="1"/>
              <a:t>session</a:t>
            </a:r>
            <a:r>
              <a:rPr lang="nl-NL" baseline="0" dirty="0"/>
              <a:t> is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or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a </a:t>
            </a:r>
            <a:r>
              <a:rPr lang="nl-NL" baseline="0" dirty="0" err="1"/>
              <a:t>session</a:t>
            </a:r>
            <a:r>
              <a:rPr lang="nl-NL" baseline="0" dirty="0"/>
              <a:t> </a:t>
            </a:r>
            <a:r>
              <a:rPr lang="nl-NL" baseline="0" dirty="0" err="1"/>
              <a:t>exists</a:t>
            </a:r>
            <a:r>
              <a:rPr lang="nl-NL" baseline="0" dirty="0"/>
              <a:t>?</a:t>
            </a:r>
          </a:p>
          <a:p>
            <a:endParaRPr lang="nl-NL" baseline="0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didn’t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the </a:t>
            </a:r>
            <a:r>
              <a:rPr lang="nl-NL" dirty="0" err="1"/>
              <a:t>meaning</a:t>
            </a:r>
            <a:r>
              <a:rPr lang="nl-NL" dirty="0"/>
              <a:t> of the word </a:t>
            </a:r>
            <a:r>
              <a:rPr lang="nl-NL" dirty="0" err="1"/>
              <a:t>sentry</a:t>
            </a:r>
            <a:r>
              <a:rPr lang="nl-NL" dirty="0"/>
              <a:t> was,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I’ve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 and the</a:t>
            </a:r>
            <a:r>
              <a:rPr lang="nl-NL" baseline="0" dirty="0"/>
              <a:t> </a:t>
            </a:r>
            <a:r>
              <a:rPr lang="nl-NL" baseline="0" dirty="0" err="1"/>
              <a:t>meaning</a:t>
            </a:r>
            <a:r>
              <a:rPr lang="nl-NL" baseline="0" dirty="0"/>
              <a:t> is </a:t>
            </a:r>
            <a:r>
              <a:rPr lang="nl-NL" baseline="0" dirty="0" err="1"/>
              <a:t>like</a:t>
            </a:r>
            <a:r>
              <a:rPr lang="nl-NL" baseline="0" dirty="0"/>
              <a:t> a </a:t>
            </a:r>
            <a:r>
              <a:rPr lang="nl-NL" baseline="0" dirty="0" err="1"/>
              <a:t>guard</a:t>
            </a:r>
            <a:r>
              <a:rPr lang="nl-NL" baseline="0" dirty="0"/>
              <a:t> at a military base.</a:t>
            </a:r>
          </a:p>
          <a:p>
            <a:endParaRPr lang="nl-NL" baseline="0" dirty="0"/>
          </a:p>
          <a:p>
            <a:r>
              <a:rPr lang="nl-NL" baseline="0" dirty="0" err="1"/>
              <a:t>Maybe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haven’t</a:t>
            </a:r>
            <a:r>
              <a:rPr lang="nl-NL" baseline="0" dirty="0"/>
              <a:t> </a:t>
            </a:r>
            <a:r>
              <a:rPr lang="nl-NL" baseline="0" dirty="0" err="1"/>
              <a:t>heard</a:t>
            </a:r>
            <a:r>
              <a:rPr lang="nl-NL" baseline="0" dirty="0"/>
              <a:t>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, </a:t>
            </a:r>
            <a:r>
              <a:rPr lang="nl-NL" baseline="0" dirty="0" err="1"/>
              <a:t>nore</a:t>
            </a:r>
            <a:r>
              <a:rPr lang="nl-NL" baseline="0" dirty="0"/>
              <a:t> </a:t>
            </a:r>
            <a:r>
              <a:rPr lang="nl-NL" baseline="0" dirty="0" err="1"/>
              <a:t>used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explicitly</a:t>
            </a:r>
            <a:r>
              <a:rPr lang="nl-NL" baseline="0" dirty="0"/>
              <a:t>.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is </a:t>
            </a:r>
            <a:r>
              <a:rPr lang="nl-NL" baseline="0" dirty="0" err="1"/>
              <a:t>executed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every</a:t>
            </a:r>
            <a:r>
              <a:rPr lang="nl-NL" baseline="0" dirty="0"/>
              <a:t> </a:t>
            </a:r>
            <a:r>
              <a:rPr lang="nl-NL" baseline="0" dirty="0" err="1"/>
              <a:t>apex</a:t>
            </a:r>
            <a:r>
              <a:rPr lang="nl-NL" baseline="0" dirty="0"/>
              <a:t> </a:t>
            </a:r>
            <a:r>
              <a:rPr lang="nl-NL" baseline="0" dirty="0" err="1"/>
              <a:t>request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The </a:t>
            </a:r>
            <a:r>
              <a:rPr lang="nl-NL" baseline="0" dirty="0" err="1"/>
              <a:t>internal</a:t>
            </a:r>
            <a:r>
              <a:rPr lang="nl-NL" baseline="0" dirty="0"/>
              <a:t> </a:t>
            </a:r>
            <a:r>
              <a:rPr lang="nl-NL" baseline="0" dirty="0" err="1"/>
              <a:t>sentry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</a:t>
            </a:r>
            <a:r>
              <a:rPr lang="nl-NL" baseline="0" dirty="0" err="1"/>
              <a:t>checks</a:t>
            </a:r>
            <a:r>
              <a:rPr lang="nl-NL" baseline="0" dirty="0"/>
              <a:t> the contents of the </a:t>
            </a:r>
            <a:r>
              <a:rPr lang="nl-NL" baseline="0" dirty="0" err="1"/>
              <a:t>authentication</a:t>
            </a:r>
            <a:r>
              <a:rPr lang="nl-NL" baseline="0" dirty="0"/>
              <a:t> </a:t>
            </a:r>
            <a:r>
              <a:rPr lang="nl-NL" baseline="0" dirty="0" err="1"/>
              <a:t>scheme</a:t>
            </a:r>
            <a:r>
              <a:rPr lang="nl-NL" baseline="0" dirty="0"/>
              <a:t> cookie and the </a:t>
            </a:r>
            <a:r>
              <a:rPr lang="nl-NL" baseline="0" dirty="0" err="1"/>
              <a:t>session</a:t>
            </a:r>
            <a:r>
              <a:rPr lang="nl-NL" baseline="0" dirty="0"/>
              <a:t> ID in the </a:t>
            </a:r>
            <a:r>
              <a:rPr lang="nl-NL" baseline="0" dirty="0" err="1"/>
              <a:t>request</a:t>
            </a:r>
            <a:r>
              <a:rPr lang="nl-NL" baseline="0" dirty="0"/>
              <a:t>. </a:t>
            </a:r>
            <a:r>
              <a:rPr lang="nl-NL" baseline="0" dirty="0" err="1"/>
              <a:t>If</a:t>
            </a:r>
            <a:r>
              <a:rPr lang="nl-NL" baseline="0" dirty="0"/>
              <a:t> the </a:t>
            </a:r>
            <a:r>
              <a:rPr lang="nl-NL" baseline="0" dirty="0" err="1"/>
              <a:t>combination</a:t>
            </a:r>
            <a:r>
              <a:rPr lang="nl-NL" baseline="0" dirty="0"/>
              <a:t> is </a:t>
            </a:r>
            <a:r>
              <a:rPr lang="nl-NL" baseline="0" dirty="0" err="1"/>
              <a:t>valid</a:t>
            </a:r>
            <a:r>
              <a:rPr lang="nl-NL" baseline="0" dirty="0"/>
              <a:t>,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is </a:t>
            </a:r>
            <a:r>
              <a:rPr lang="nl-NL" baseline="0" dirty="0" err="1"/>
              <a:t>valid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, we </a:t>
            </a:r>
            <a:r>
              <a:rPr lang="nl-NL" baseline="0" dirty="0" err="1"/>
              <a:t>get</a:t>
            </a:r>
            <a:r>
              <a:rPr lang="nl-NL" baseline="0" dirty="0"/>
              <a:t> </a:t>
            </a:r>
            <a:r>
              <a:rPr lang="nl-NL" baseline="0" dirty="0" err="1"/>
              <a:t>redirected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38218" y="1109380"/>
            <a:ext cx="5652000" cy="1383030"/>
          </a:xfrm>
        </p:spPr>
        <p:txBody>
          <a:bodyPr anchor="b" anchorCtr="0"/>
          <a:lstStyle>
            <a:lvl1pPr algn="l">
              <a:lnSpc>
                <a:spcPts val="3600"/>
              </a:lnSpc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71778" y="2564474"/>
            <a:ext cx="5276575" cy="508635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 anchor="b" anchorCtr="0"/>
          <a:lstStyle>
            <a:lvl1pPr algn="ctr">
              <a:lnSpc>
                <a:spcPts val="3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0FD-9ED4-478E-B7DD-84C74ED70310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1"/>
          </p:nvPr>
        </p:nvSpPr>
        <p:spPr>
          <a:xfrm>
            <a:off x="709613" y="1287463"/>
            <a:ext cx="3751262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buFont typeface="MS Reference Sans Serif" panose="020B0604030504040204" pitchFamily="34" charset="0"/>
              <a:buChar char="–"/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2"/>
          </p:nvPr>
        </p:nvSpPr>
        <p:spPr>
          <a:xfrm>
            <a:off x="4672075" y="1287463"/>
            <a:ext cx="3751200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3E3C3C-816A-49BD-9F1D-9797A6679B01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2041" y="1240156"/>
            <a:ext cx="3587115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18050" y="1324099"/>
            <a:ext cx="4425951" cy="3007395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038335-E60E-4817-BACF-F7656E0EF3E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365647"/>
            <a:ext cx="9144000" cy="3509566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AD125A-30D2-472F-84FE-A4092C1A6F39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4875213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041CD9-2B1A-4416-A3D6-DED401657F5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238250" y="1365646"/>
            <a:ext cx="7905749" cy="377785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4964" y="1510545"/>
            <a:ext cx="6918960" cy="138303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165820" y="4898925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A04AC61-7E62-4AEF-A090-21104D61F626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66762" y="4898925"/>
            <a:ext cx="5112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27400" y="4898925"/>
            <a:ext cx="360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200"/>
        </a:lnSpc>
        <a:spcBef>
          <a:spcPts val="0"/>
        </a:spcBef>
        <a:buSzPct val="105000"/>
        <a:buFont typeface="Symbol" panose="05050102010706020507" pitchFamily="18" charset="2"/>
        <a:buChar char="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67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Exploring the details of APEX sessions</a:t>
            </a:r>
            <a:endParaRPr lang="nl-N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APEX Connect 2018, Apr 26, 2018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happened</a:t>
            </a:r>
            <a:r>
              <a:rPr lang="nl-NL" dirty="0"/>
              <a:t> in APEX?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F20E09-2A92-4C03-A256-00C229B8268D}"/>
              </a:ext>
            </a:extLst>
          </p:cNvPr>
          <p:cNvGrpSpPr/>
          <p:nvPr/>
        </p:nvGrpSpPr>
        <p:grpSpPr>
          <a:xfrm>
            <a:off x="620493" y="1422407"/>
            <a:ext cx="4345517" cy="564995"/>
            <a:chOff x="620493" y="1422407"/>
            <a:chExt cx="4345517" cy="5649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4C7367-EFF0-4DD9-B761-54DEE1E88D7A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410C2-05F5-4EED-8D1B-E4B7C1C25D47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if the session is valid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5BD-459B-4950-8236-4F828283293E}"/>
              </a:ext>
            </a:extLst>
          </p:cNvPr>
          <p:cNvGrpSpPr/>
          <p:nvPr/>
        </p:nvGrpSpPr>
        <p:grpSpPr>
          <a:xfrm>
            <a:off x="620493" y="2947715"/>
            <a:ext cx="5545327" cy="564995"/>
            <a:chOff x="620493" y="1422407"/>
            <a:chExt cx="5545327" cy="56499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B84BA2-BA27-40EB-9278-7B860858F4A6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A9A498-8156-41CC-BCF1-004F57F67D4A}"/>
                </a:ext>
              </a:extLst>
            </p:cNvPr>
            <p:cNvSpPr txBox="1"/>
            <p:nvPr/>
          </p:nvSpPr>
          <p:spPr>
            <a:xfrm>
              <a:off x="1278673" y="1520238"/>
              <a:ext cx="4887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Redirect to the “session not valid URL”</a:t>
              </a:r>
              <a:endParaRPr lang="nl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AA8E72-3A1E-4EFF-88F6-62941561CAE5}"/>
              </a:ext>
            </a:extLst>
          </p:cNvPr>
          <p:cNvGrpSpPr/>
          <p:nvPr/>
        </p:nvGrpSpPr>
        <p:grpSpPr>
          <a:xfrm>
            <a:off x="607793" y="2185061"/>
            <a:ext cx="5545327" cy="564995"/>
            <a:chOff x="620493" y="1422407"/>
            <a:chExt cx="5545327" cy="5649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38283E-FB94-4B1F-8448-B3366C6FF9F7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C67DCA-75BD-4E40-9F5D-7CF160D882B4}"/>
                </a:ext>
              </a:extLst>
            </p:cNvPr>
            <p:cNvSpPr txBox="1"/>
            <p:nvPr/>
          </p:nvSpPr>
          <p:spPr>
            <a:xfrm>
              <a:off x="1278673" y="1520238"/>
              <a:ext cx="4887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 new session for user “nobody”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59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Check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is </a:t>
            </a:r>
            <a:r>
              <a:rPr lang="nl-NL" dirty="0" err="1"/>
              <a:t>valid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18" name="Tijdelijke aanduiding voor inhoud 7">
            <a:extLst>
              <a:ext uri="{FF2B5EF4-FFF2-40B4-BE49-F238E27FC236}">
                <a16:creationId xmlns:a16="http://schemas.microsoft.com/office/drawing/2014/main" id="{4197E2EF-D31D-458C-B6E0-641EFF60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depends on your </a:t>
            </a:r>
            <a:r>
              <a:rPr lang="en-US" b="1" dirty="0"/>
              <a:t>Authentication Scheme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="1" dirty="0"/>
              <a:t>sentry</a:t>
            </a:r>
            <a:r>
              <a:rPr lang="en-US" dirty="0"/>
              <a:t> function exists, it will use that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="1" dirty="0"/>
              <a:t>sentry</a:t>
            </a:r>
            <a:r>
              <a:rPr lang="en-US" dirty="0"/>
              <a:t> function does not exist, it will use the internal one.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68D19F5-1DC9-4E57-9FA0-3C289971F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177266"/>
              </p:ext>
            </p:extLst>
          </p:nvPr>
        </p:nvGraphicFramePr>
        <p:xfrm>
          <a:off x="687400" y="23368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Bildergebnis fÃ¼r sentry military guard">
            <a:extLst>
              <a:ext uri="{FF2B5EF4-FFF2-40B4-BE49-F238E27FC236}">
                <a16:creationId xmlns:a16="http://schemas.microsoft.com/office/drawing/2014/main" id="{48ED17BE-2F1C-457D-9CDB-F3572EF4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16" y="0"/>
            <a:ext cx="1804584" cy="27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50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67C0A7-DAE3-4074-9D58-D81A592285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24EC09-396A-49A1-BFC7-0245AD83E69E}"/>
              </a:ext>
            </a:extLst>
          </p:cNvPr>
          <p:cNvSpPr/>
          <p:nvPr/>
        </p:nvSpPr>
        <p:spPr>
          <a:xfrm>
            <a:off x="1033346" y="1739590"/>
            <a:ext cx="5486400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409C2-89B4-41AB-8773-07AD4A875EA3}"/>
              </a:ext>
            </a:extLst>
          </p:cNvPr>
          <p:cNvSpPr/>
          <p:nvPr/>
        </p:nvSpPr>
        <p:spPr>
          <a:xfrm>
            <a:off x="323385" y="4256049"/>
            <a:ext cx="1274956" cy="82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A922E-FF94-4D61-8F9F-B96A253B98EA}"/>
              </a:ext>
            </a:extLst>
          </p:cNvPr>
          <p:cNvSpPr txBox="1"/>
          <p:nvPr/>
        </p:nvSpPr>
        <p:spPr>
          <a:xfrm>
            <a:off x="2853318" y="2797317"/>
            <a:ext cx="615315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a custom Authentication Scheme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6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CAD13-BA47-4D79-A5DB-45FCD9B791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FD20AD-E12F-4B7F-B9A9-751265E059BF}"/>
              </a:ext>
            </a:extLst>
          </p:cNvPr>
          <p:cNvSpPr/>
          <p:nvPr/>
        </p:nvSpPr>
        <p:spPr>
          <a:xfrm>
            <a:off x="1747024" y="3308196"/>
            <a:ext cx="3166947" cy="31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B4167-1812-48EE-83D8-04D4336E0134}"/>
              </a:ext>
            </a:extLst>
          </p:cNvPr>
          <p:cNvSpPr/>
          <p:nvPr/>
        </p:nvSpPr>
        <p:spPr>
          <a:xfrm>
            <a:off x="1579757" y="360557"/>
            <a:ext cx="241610" cy="24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8548D-732A-4A8A-BD02-BF4087220D35}"/>
              </a:ext>
            </a:extLst>
          </p:cNvPr>
          <p:cNvSpPr/>
          <p:nvPr/>
        </p:nvSpPr>
        <p:spPr>
          <a:xfrm>
            <a:off x="1579757" y="3691055"/>
            <a:ext cx="3334214" cy="312234"/>
          </a:xfrm>
          <a:prstGeom prst="rect">
            <a:avLst/>
          </a:prstGeom>
          <a:noFill/>
          <a:ln>
            <a:solidFill>
              <a:srgbClr val="D06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E0F23-0D0E-4987-B5D8-E5FC35F849AD}"/>
              </a:ext>
            </a:extLst>
          </p:cNvPr>
          <p:cNvSpPr/>
          <p:nvPr/>
        </p:nvSpPr>
        <p:spPr>
          <a:xfrm>
            <a:off x="854927" y="360557"/>
            <a:ext cx="463333" cy="241609"/>
          </a:xfrm>
          <a:prstGeom prst="rect">
            <a:avLst/>
          </a:prstGeom>
          <a:noFill/>
          <a:ln>
            <a:solidFill>
              <a:srgbClr val="D06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02254-DF1C-43AD-97D5-7CAA80D8B234}"/>
              </a:ext>
            </a:extLst>
          </p:cNvPr>
          <p:cNvSpPr txBox="1"/>
          <p:nvPr/>
        </p:nvSpPr>
        <p:spPr>
          <a:xfrm>
            <a:off x="3832860" y="4073914"/>
            <a:ext cx="179070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HTTPS only?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829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CE3834-4956-483C-930D-EC343626A9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400" y="1917943"/>
            <a:ext cx="8077200" cy="2196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</a:t>
            </a:r>
            <a:r>
              <a:rPr lang="nl-NL" dirty="0" err="1"/>
              <a:t>Create</a:t>
            </a:r>
            <a:r>
              <a:rPr lang="nl-NL" dirty="0"/>
              <a:t> a new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user “</a:t>
            </a:r>
            <a:r>
              <a:rPr lang="nl-NL" dirty="0" err="1"/>
              <a:t>nobody</a:t>
            </a:r>
            <a:r>
              <a:rPr lang="nl-NL" dirty="0"/>
              <a:t>” 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70B874-DD8F-4A0D-A245-56E72F41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before login, a new session is created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5069F-CE4E-42FA-8EDC-F1D2ED047653}"/>
              </a:ext>
            </a:extLst>
          </p:cNvPr>
          <p:cNvSpPr txBox="1"/>
          <p:nvPr/>
        </p:nvSpPr>
        <p:spPr>
          <a:xfrm>
            <a:off x="1790235" y="1740260"/>
            <a:ext cx="6153150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Tip: use </a:t>
            </a:r>
            <a:r>
              <a:rPr lang="en-GB" dirty="0" err="1"/>
              <a:t>apex_dictionary</a:t>
            </a:r>
            <a:r>
              <a:rPr lang="en-GB" dirty="0"/>
              <a:t> view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select *</a:t>
            </a:r>
          </a:p>
          <a:p>
            <a:r>
              <a:rPr lang="en-GB" dirty="0">
                <a:latin typeface="Consolas" panose="020B0609020204030204" pitchFamily="49" charset="0"/>
              </a:rPr>
              <a:t>  from </a:t>
            </a:r>
            <a:r>
              <a:rPr lang="en-GB" dirty="0" err="1">
                <a:latin typeface="Consolas" panose="020B0609020204030204" pitchFamily="49" charset="0"/>
              </a:rPr>
              <a:t>apex_dictionary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where </a:t>
            </a:r>
            <a:r>
              <a:rPr lang="en-GB" dirty="0" err="1">
                <a:latin typeface="Consolas" panose="020B0609020204030204" pitchFamily="49" charset="0"/>
              </a:rPr>
              <a:t>apex_view_name</a:t>
            </a:r>
            <a:r>
              <a:rPr lang="en-GB" dirty="0">
                <a:latin typeface="Consolas" panose="020B0609020204030204" pitchFamily="49" charset="0"/>
              </a:rPr>
              <a:t> like '%SESSION%' </a:t>
            </a:r>
          </a:p>
          <a:p>
            <a:r>
              <a:rPr lang="en-GB" dirty="0">
                <a:latin typeface="Consolas" panose="020B0609020204030204" pitchFamily="49" charset="0"/>
              </a:rPr>
              <a:t>   and </a:t>
            </a:r>
            <a:r>
              <a:rPr lang="en-GB" dirty="0" err="1">
                <a:latin typeface="Consolas" panose="020B0609020204030204" pitchFamily="49" charset="0"/>
              </a:rPr>
              <a:t>column_id</a:t>
            </a:r>
            <a:r>
              <a:rPr lang="en-GB" dirty="0">
                <a:latin typeface="Consolas" panose="020B0609020204030204" pitchFamily="49" charset="0"/>
              </a:rPr>
              <a:t> = 0;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DF045-A8C0-41AE-9BFD-9E1C4779B2A7}"/>
              </a:ext>
            </a:extLst>
          </p:cNvPr>
          <p:cNvSpPr txBox="1"/>
          <p:nvPr/>
        </p:nvSpPr>
        <p:spPr>
          <a:xfrm>
            <a:off x="1790235" y="3757465"/>
            <a:ext cx="615315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Tip: grant role to schema to see all data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grant </a:t>
            </a:r>
            <a:r>
              <a:rPr lang="en-GB" dirty="0" err="1">
                <a:latin typeface="Consolas" panose="020B0609020204030204" pitchFamily="49" charset="0"/>
              </a:rPr>
              <a:t>apex_administrator_role</a:t>
            </a:r>
            <a:r>
              <a:rPr lang="en-GB" dirty="0">
                <a:latin typeface="Consolas" panose="020B0609020204030204" pitchFamily="49" charset="0"/>
              </a:rPr>
              <a:t> to &lt;SCHEMA&gt;;</a:t>
            </a:r>
          </a:p>
        </p:txBody>
      </p:sp>
    </p:spTree>
    <p:extLst>
      <p:ext uri="{BB962C8B-B14F-4D97-AF65-F5344CB8AC3E}">
        <p14:creationId xmlns:p14="http://schemas.microsoft.com/office/powerpoint/2010/main" val="7424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URL” 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8" name="Tijdelijke aanduiding voor inhoud 7">
            <a:extLst>
              <a:ext uri="{FF2B5EF4-FFF2-40B4-BE49-F238E27FC236}">
                <a16:creationId xmlns:a16="http://schemas.microsoft.com/office/drawing/2014/main" id="{4197E2EF-D31D-458C-B6E0-641EFF60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Only when </a:t>
            </a:r>
            <a:r>
              <a:rPr lang="en-US" b="1" dirty="0"/>
              <a:t>sentry</a:t>
            </a:r>
            <a:r>
              <a:rPr lang="en-US" dirty="0"/>
              <a:t> returns false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79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E56B44-0473-4386-A63E-FB7AE2E574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AF6CF2-AB52-45BF-8D2D-693DCC57631F}"/>
              </a:ext>
            </a:extLst>
          </p:cNvPr>
          <p:cNvSpPr/>
          <p:nvPr/>
        </p:nvSpPr>
        <p:spPr>
          <a:xfrm>
            <a:off x="2036956" y="2929054"/>
            <a:ext cx="2200507" cy="237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95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4A378-385B-4BAE-9480-07BF2BB7FD7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81287C-D843-42AE-8C50-0014E412F9AB}"/>
              </a:ext>
            </a:extLst>
          </p:cNvPr>
          <p:cNvSpPr/>
          <p:nvPr/>
        </p:nvSpPr>
        <p:spPr>
          <a:xfrm>
            <a:off x="1761893" y="4051610"/>
            <a:ext cx="4780156" cy="28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3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26E38-4ACC-4BAF-9999-4595D4BE2C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0AD418-3EF0-4C99-99D6-F91BD80C05FD}"/>
              </a:ext>
            </a:extLst>
          </p:cNvPr>
          <p:cNvSpPr/>
          <p:nvPr/>
        </p:nvSpPr>
        <p:spPr>
          <a:xfrm>
            <a:off x="3018263" y="394011"/>
            <a:ext cx="707917" cy="15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1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EAE53A-067A-412C-A6EA-2274A92D76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28779" y="309489"/>
            <a:ext cx="6918960" cy="677913"/>
          </a:xfrm>
        </p:spPr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menu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F164002-8FED-4118-BD80-B742F68C3677}"/>
              </a:ext>
            </a:extLst>
          </p:cNvPr>
          <p:cNvSpPr txBox="1">
            <a:spLocks/>
          </p:cNvSpPr>
          <p:nvPr/>
        </p:nvSpPr>
        <p:spPr>
          <a:xfrm>
            <a:off x="633046" y="1123070"/>
            <a:ext cx="6918960" cy="3512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26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err="1"/>
              <a:t>Introduction</a:t>
            </a:r>
            <a:endParaRPr lang="nl-NL" sz="2000" dirty="0"/>
          </a:p>
          <a:p>
            <a:pPr algn="l"/>
            <a:r>
              <a:rPr lang="en-US" sz="2000" dirty="0"/>
              <a:t>Creating a session</a:t>
            </a:r>
          </a:p>
          <a:p>
            <a:pPr algn="l"/>
            <a:r>
              <a:rPr lang="en-US" sz="2000" dirty="0"/>
              <a:t>The login process</a:t>
            </a:r>
          </a:p>
          <a:p>
            <a:pPr algn="l"/>
            <a:r>
              <a:rPr lang="en-US" sz="2000" dirty="0"/>
              <a:t>Session state</a:t>
            </a:r>
          </a:p>
          <a:p>
            <a:pPr algn="l"/>
            <a:r>
              <a:rPr lang="en-US" sz="2000" dirty="0"/>
              <a:t>Smaller session features</a:t>
            </a:r>
          </a:p>
          <a:p>
            <a:pPr algn="l"/>
            <a:r>
              <a:rPr lang="en-US" sz="2000" dirty="0"/>
              <a:t>The logout process</a:t>
            </a:r>
            <a:endParaRPr lang="nl-NL" sz="2000" dirty="0"/>
          </a:p>
          <a:p>
            <a:pPr algn="l"/>
            <a:endParaRPr lang="en-US" sz="2000" dirty="0"/>
          </a:p>
          <a:p>
            <a:pPr algn="l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5911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/>
              <a:t>The login </a:t>
            </a:r>
            <a:r>
              <a:rPr lang="nl-NL" dirty="0" err="1"/>
              <a:t>process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04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21</a:t>
            </a:fld>
            <a:endParaRPr lang="nl-NL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9BDBE76-20A6-4885-8EFE-A1D5FB69B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078044"/>
              </p:ext>
            </p:extLst>
          </p:nvPr>
        </p:nvGraphicFramePr>
        <p:xfrm>
          <a:off x="327400" y="1674394"/>
          <a:ext cx="8557520" cy="1944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408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15C9C-96CA-4F4A-B107-A85A5A1069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652A9C-149B-4FBA-BF2C-6ABB07780D63}"/>
              </a:ext>
            </a:extLst>
          </p:cNvPr>
          <p:cNvSpPr/>
          <p:nvPr/>
        </p:nvSpPr>
        <p:spPr>
          <a:xfrm>
            <a:off x="3560956" y="2802673"/>
            <a:ext cx="2207942" cy="70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7AFC1-71AC-4665-B0D5-F04CB6CCA052}"/>
              </a:ext>
            </a:extLst>
          </p:cNvPr>
          <p:cNvSpPr/>
          <p:nvPr/>
        </p:nvSpPr>
        <p:spPr>
          <a:xfrm>
            <a:off x="6244683" y="3839737"/>
            <a:ext cx="2230244" cy="509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2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9E6F3-288E-4F65-B730-9E237C4F46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740A8-67E7-4D8F-8F55-30010F118A86}"/>
              </a:ext>
            </a:extLst>
          </p:cNvPr>
          <p:cNvSpPr/>
          <p:nvPr/>
        </p:nvSpPr>
        <p:spPr>
          <a:xfrm>
            <a:off x="780585" y="1694985"/>
            <a:ext cx="6319025" cy="334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1243E-87FD-4446-AE72-63CB0B540B64}"/>
              </a:ext>
            </a:extLst>
          </p:cNvPr>
          <p:cNvSpPr/>
          <p:nvPr/>
        </p:nvSpPr>
        <p:spPr>
          <a:xfrm>
            <a:off x="360557" y="4308088"/>
            <a:ext cx="2486722" cy="83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41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APEX widgets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D74AF8-696B-4DD0-ADF9-815D0E5A98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E98561-5675-4767-9016-EF4C335F62B7}"/>
              </a:ext>
            </a:extLst>
          </p:cNvPr>
          <p:cNvSpPr txBox="1"/>
          <p:nvPr/>
        </p:nvSpPr>
        <p:spPr>
          <a:xfrm>
            <a:off x="1485900" y="879200"/>
            <a:ext cx="7318545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Tip: </a:t>
            </a:r>
            <a:r>
              <a:rPr lang="nl-NL" dirty="0"/>
              <a:t>FSP_AFTER_LOGIN_URL in Post </a:t>
            </a:r>
            <a:r>
              <a:rPr lang="nl-NL" dirty="0" err="1"/>
              <a:t>Authentication</a:t>
            </a:r>
            <a:endParaRPr lang="nl-NL" dirty="0"/>
          </a:p>
          <a:p>
            <a:endParaRPr lang="en-US" dirty="0"/>
          </a:p>
          <a:p>
            <a:r>
              <a:rPr lang="en-US" dirty="0"/>
              <a:t>P</a:t>
            </a:r>
            <a:r>
              <a:rPr lang="nl-NL" dirty="0" err="1"/>
              <a:t>urpose</a:t>
            </a:r>
            <a:r>
              <a:rPr lang="nl-NL" dirty="0"/>
              <a:t>: </a:t>
            </a:r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predefined</a:t>
            </a:r>
            <a:r>
              <a:rPr lang="nl-NL" dirty="0"/>
              <a:t> </a:t>
            </a:r>
            <a:r>
              <a:rPr lang="nl-NL" b="1" dirty="0"/>
              <a:t>home</a:t>
            </a:r>
            <a:r>
              <a:rPr lang="nl-NL" dirty="0"/>
              <a:t> page, but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URL</a:t>
            </a:r>
            <a:endParaRPr lang="en-GB" dirty="0"/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:</a:t>
            </a:r>
            <a:r>
              <a:rPr lang="nl-NL" dirty="0">
                <a:latin typeface="Consolas" panose="020B0609020204030204" pitchFamily="49" charset="0"/>
              </a:rPr>
              <a:t>FSP_AFTER_LOGIN_URL := </a:t>
            </a:r>
            <a:r>
              <a:rPr lang="nl-NL" dirty="0" err="1">
                <a:latin typeface="Consolas" panose="020B0609020204030204" pitchFamily="49" charset="0"/>
              </a:rPr>
              <a:t>apex_page.get_url</a:t>
            </a:r>
            <a:r>
              <a:rPr lang="nl-NL" dirty="0">
                <a:latin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</a:rPr>
              <a:t>p_page</a:t>
            </a:r>
            <a:r>
              <a:rPr lang="nl-NL" dirty="0">
                <a:latin typeface="Consolas" panose="020B0609020204030204" pitchFamily="49" charset="0"/>
              </a:rPr>
              <a:t> =&gt; 2)</a:t>
            </a:r>
          </a:p>
        </p:txBody>
      </p:sp>
    </p:spTree>
    <p:extLst>
      <p:ext uri="{BB962C8B-B14F-4D97-AF65-F5344CB8AC3E}">
        <p14:creationId xmlns:p14="http://schemas.microsoft.com/office/powerpoint/2010/main" val="12756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APEX widgets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1B7F4-296F-423C-A8EF-FA5A5C8253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D36581-BA9D-408B-8A23-9D1070487D74}"/>
              </a:ext>
            </a:extLst>
          </p:cNvPr>
          <p:cNvSpPr/>
          <p:nvPr/>
        </p:nvSpPr>
        <p:spPr>
          <a:xfrm>
            <a:off x="1531620" y="3543300"/>
            <a:ext cx="4221480" cy="29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141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APEX widgets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26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DEEC2-DC9E-456F-B3AF-A456716621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B65381-94D1-4560-B676-67FD364F2E82}"/>
              </a:ext>
            </a:extLst>
          </p:cNvPr>
          <p:cNvSpPr/>
          <p:nvPr/>
        </p:nvSpPr>
        <p:spPr>
          <a:xfrm>
            <a:off x="2301240" y="403860"/>
            <a:ext cx="69342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26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user “</a:t>
            </a:r>
            <a:r>
              <a:rPr lang="nl-NL" dirty="0" err="1"/>
              <a:t>nobody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“ADMIN”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54A12-EBEF-4503-9EAF-FC6290DA5C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400" y="1960638"/>
            <a:ext cx="7955280" cy="2261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56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 err="1"/>
              <a:t>Session</a:t>
            </a:r>
            <a:r>
              <a:rPr lang="nl-NL" dirty="0"/>
              <a:t> State – Page </a:t>
            </a:r>
            <a:r>
              <a:rPr lang="nl-NL" dirty="0" err="1"/>
              <a:t>Rendering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54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are different kinds of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29</a:t>
            </a:fld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51BEAF-36DB-474C-AFAB-970B00F6A331}"/>
              </a:ext>
            </a:extLst>
          </p:cNvPr>
          <p:cNvGrpSpPr/>
          <p:nvPr/>
        </p:nvGrpSpPr>
        <p:grpSpPr>
          <a:xfrm>
            <a:off x="620493" y="1422407"/>
            <a:ext cx="4345517" cy="564995"/>
            <a:chOff x="620493" y="1422407"/>
            <a:chExt cx="4345517" cy="56499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434A00-EEC1-4FE3-BE34-AADDB163A4E3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E45D9-7D0A-49A6-BF97-DE974E7C1F78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Memory Session State </a:t>
              </a:r>
              <a:endParaRPr lang="nl-N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3A92A-5C59-4CDB-93C2-6F09388E6309}"/>
              </a:ext>
            </a:extLst>
          </p:cNvPr>
          <p:cNvGrpSpPr/>
          <p:nvPr/>
        </p:nvGrpSpPr>
        <p:grpSpPr>
          <a:xfrm>
            <a:off x="620493" y="2178384"/>
            <a:ext cx="7073876" cy="564995"/>
            <a:chOff x="620493" y="1422407"/>
            <a:chExt cx="7073876" cy="5649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0758B4-2FB5-44AD-8941-0C8923221A43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CE09F1-C275-494F-ADCB-88FC5AAA83EE}"/>
                </a:ext>
              </a:extLst>
            </p:cNvPr>
            <p:cNvSpPr txBox="1"/>
            <p:nvPr/>
          </p:nvSpPr>
          <p:spPr>
            <a:xfrm>
              <a:off x="1278672" y="1520238"/>
              <a:ext cx="641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Persisted Session State</a:t>
              </a:r>
              <a:endParaRPr lang="nl-NL" dirty="0"/>
            </a:p>
          </p:txBody>
        </p:sp>
      </p:grpSp>
      <p:sp>
        <p:nvSpPr>
          <p:cNvPr id="16" name="Tekstvak 15"/>
          <p:cNvSpPr txBox="1"/>
          <p:nvPr/>
        </p:nvSpPr>
        <p:spPr>
          <a:xfrm>
            <a:off x="673100" y="3479800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Difference</a:t>
            </a:r>
            <a:r>
              <a:rPr lang="nl-NL" dirty="0"/>
              <a:t>: </a:t>
            </a:r>
            <a:r>
              <a:rPr lang="nl-NL" b="1" dirty="0"/>
              <a:t>is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b="1" dirty="0"/>
              <a:t>is </a:t>
            </a:r>
            <a:r>
              <a:rPr lang="nl-NL" b="1" dirty="0" err="1"/>
              <a:t>not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WWV_FLOW_DATA </a:t>
            </a:r>
            <a:r>
              <a:rPr lang="nl-NL" dirty="0" err="1"/>
              <a:t>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0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HTTP Protocol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56D4F8-F9A8-473A-B210-BBD044A80440}"/>
              </a:ext>
            </a:extLst>
          </p:cNvPr>
          <p:cNvGrpSpPr/>
          <p:nvPr/>
        </p:nvGrpSpPr>
        <p:grpSpPr>
          <a:xfrm>
            <a:off x="564996" y="944136"/>
            <a:ext cx="8051180" cy="3540729"/>
            <a:chOff x="394010" y="1263805"/>
            <a:chExt cx="8051180" cy="35407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DA0D0C-1EED-40BE-9BB6-BFFA17E597CF}"/>
                </a:ext>
              </a:extLst>
            </p:cNvPr>
            <p:cNvSpPr txBox="1"/>
            <p:nvPr/>
          </p:nvSpPr>
          <p:spPr>
            <a:xfrm>
              <a:off x="2743200" y="1263805"/>
              <a:ext cx="324872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  <a:endParaRPr lang="nl-NL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6157F9-496D-4DCC-B16C-19208A2C7713}"/>
                </a:ext>
              </a:extLst>
            </p:cNvPr>
            <p:cNvGrpSpPr/>
            <p:nvPr/>
          </p:nvGrpSpPr>
          <p:grpSpPr>
            <a:xfrm>
              <a:off x="3647312" y="2883416"/>
              <a:ext cx="1440495" cy="1921118"/>
              <a:chOff x="766762" y="1370169"/>
              <a:chExt cx="1440495" cy="192111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E253EB7-87C0-42F9-83EC-300923CD5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6762" y="1370169"/>
                <a:ext cx="1440495" cy="145320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0FFA99-D8A8-4C6D-9FD5-0EAD0CB49A0B}"/>
                  </a:ext>
                </a:extLst>
              </p:cNvPr>
              <p:cNvSpPr txBox="1"/>
              <p:nvPr/>
            </p:nvSpPr>
            <p:spPr>
              <a:xfrm>
                <a:off x="831898" y="2921955"/>
                <a:ext cx="1375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Browser</a:t>
                </a:r>
                <a:endParaRPr lang="nl-NL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DCA773-0B4D-4A44-A978-C34AE3BB7C20}"/>
                </a:ext>
              </a:extLst>
            </p:cNvPr>
            <p:cNvSpPr txBox="1"/>
            <p:nvPr/>
          </p:nvSpPr>
          <p:spPr>
            <a:xfrm>
              <a:off x="394010" y="2079719"/>
              <a:ext cx="3697391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request messages:</a:t>
              </a:r>
            </a:p>
            <a:p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GET www.google.com HTTP/1.1</a:t>
              </a:r>
            </a:p>
            <a:p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User-Agent: Mozilla/5.0 </a:t>
              </a:r>
            </a:p>
            <a:p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Accept-Language: </a:t>
              </a:r>
              <a:r>
                <a:rPr lang="en-US" sz="1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en</a:t>
              </a:r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-us</a:t>
              </a:r>
            </a:p>
            <a:p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Accept-Encoding: </a:t>
              </a:r>
              <a:r>
                <a:rPr lang="en-US" sz="1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gzip</a:t>
              </a:r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, deflate</a:t>
              </a:r>
            </a:p>
            <a:p>
              <a:r>
                <a:rPr lang="en-US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Connection: Keep-Alive</a:t>
              </a:r>
              <a:endParaRPr lang="nl-NL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937408-44DA-4117-9786-6DDE9F3688FA}"/>
                </a:ext>
              </a:extLst>
            </p:cNvPr>
            <p:cNvSpPr txBox="1"/>
            <p:nvPr/>
          </p:nvSpPr>
          <p:spPr>
            <a:xfrm>
              <a:off x="5201239" y="2032524"/>
              <a:ext cx="3243951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response messages: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HTTP/1.1 200 OK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Content-</a:t>
              </a:r>
              <a:r>
                <a:rPr lang="nl-NL" sz="1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Length</a:t>
              </a:r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: 88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Content-Type: </a:t>
              </a:r>
              <a:r>
                <a:rPr lang="nl-NL" sz="1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text</a:t>
              </a:r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/html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Connection: Closed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&lt;html&gt;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&lt;h1&gt;</a:t>
              </a:r>
              <a:r>
                <a:rPr lang="nl-NL" sz="1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Hello</a:t>
              </a:r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, World!&lt;/h1&gt;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&lt;/body&gt;</a:t>
              </a:r>
            </a:p>
            <a:p>
              <a:r>
                <a:rPr lang="nl-NL" sz="1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&lt;/html&gt;</a:t>
              </a: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6A71283D-BBCF-437D-B46C-299DC3066634}"/>
                </a:ext>
              </a:extLst>
            </p:cNvPr>
            <p:cNvSpPr/>
            <p:nvPr/>
          </p:nvSpPr>
          <p:spPr>
            <a:xfrm>
              <a:off x="3712448" y="1837697"/>
              <a:ext cx="378953" cy="84115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DEE1D0F9-8704-453D-AC94-47A7813D0723}"/>
                </a:ext>
              </a:extLst>
            </p:cNvPr>
            <p:cNvSpPr/>
            <p:nvPr/>
          </p:nvSpPr>
          <p:spPr>
            <a:xfrm rot="10800000">
              <a:off x="4708854" y="1841849"/>
              <a:ext cx="378953" cy="84115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78284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Memory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30</a:t>
            </a:fld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15576B-2D60-48D3-B125-C871B7B9CE2A}"/>
              </a:ext>
            </a:extLst>
          </p:cNvPr>
          <p:cNvGrpSpPr/>
          <p:nvPr/>
        </p:nvGrpSpPr>
        <p:grpSpPr>
          <a:xfrm>
            <a:off x="766762" y="2189457"/>
            <a:ext cx="4345517" cy="564995"/>
            <a:chOff x="620493" y="1422407"/>
            <a:chExt cx="4345517" cy="5649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AA1705-1A91-4A03-BCE3-7242FE1D8D04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0BD255-D818-42A1-8820-0DC83059C107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item default value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70B6DD-0DB2-4911-8EA9-5DF4B111689B}"/>
              </a:ext>
            </a:extLst>
          </p:cNvPr>
          <p:cNvGrpSpPr/>
          <p:nvPr/>
        </p:nvGrpSpPr>
        <p:grpSpPr>
          <a:xfrm>
            <a:off x="766762" y="1457997"/>
            <a:ext cx="4345517" cy="564995"/>
            <a:chOff x="620493" y="1422407"/>
            <a:chExt cx="4345517" cy="5649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6B34B3-8E6F-4226-8556-E959E0B4C849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7E1F48-BD21-4A77-897D-646AF249C2F0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Automatic Row Fetch</a:t>
              </a:r>
              <a:endParaRPr lang="nl-NL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7D6FB1-0EB5-46B7-9CC9-5884F2AEB701}"/>
              </a:ext>
            </a:extLst>
          </p:cNvPr>
          <p:cNvGrpSpPr/>
          <p:nvPr/>
        </p:nvGrpSpPr>
        <p:grpSpPr>
          <a:xfrm>
            <a:off x="766762" y="2928509"/>
            <a:ext cx="4345517" cy="564995"/>
            <a:chOff x="620493" y="1422407"/>
            <a:chExt cx="4345517" cy="56499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34576A-6A25-42CA-ACA8-E01A1FBC9E7D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860F0-4939-40F9-9FA7-CC57BB27AB9F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item source value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1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600" dirty="0"/>
              <a:t>Demo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4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Persisted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DEC55-406B-4E72-B9BE-7695F4AC37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455" y="2812732"/>
            <a:ext cx="36766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859D23-9A25-4F18-B768-D7212B7C0AB3}"/>
              </a:ext>
            </a:extLst>
          </p:cNvPr>
          <p:cNvGrpSpPr/>
          <p:nvPr/>
        </p:nvGrpSpPr>
        <p:grpSpPr>
          <a:xfrm>
            <a:off x="783242" y="2056395"/>
            <a:ext cx="4345517" cy="564995"/>
            <a:chOff x="620493" y="1422407"/>
            <a:chExt cx="4345517" cy="5649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A800B6-59C7-46F4-8EF8-CC2D9D5B9FF8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038A6-8957-4D33-9BDD-83384BD7BFD7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PL/SQL Process</a:t>
              </a:r>
              <a:endParaRPr lang="nl-NL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FD5890-6D5C-4D07-B9A3-0410CDC1EE33}"/>
              </a:ext>
            </a:extLst>
          </p:cNvPr>
          <p:cNvGrpSpPr/>
          <p:nvPr/>
        </p:nvGrpSpPr>
        <p:grpSpPr>
          <a:xfrm>
            <a:off x="783242" y="1324935"/>
            <a:ext cx="4345517" cy="564995"/>
            <a:chOff x="620493" y="1422407"/>
            <a:chExt cx="4345517" cy="5649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23764-87BF-4F8D-B722-81C364361E1F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C866B-3D56-47F9-9E99-6A1C9248BC88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Computation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07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Persisted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State - </a:t>
            </a:r>
            <a:r>
              <a:rPr lang="nl-NL" dirty="0" err="1"/>
              <a:t>When</a:t>
            </a:r>
            <a:r>
              <a:rPr lang="nl-NL" dirty="0"/>
              <a:t> does the </a:t>
            </a:r>
            <a:r>
              <a:rPr lang="nl-NL" dirty="0" err="1"/>
              <a:t>commit</a:t>
            </a:r>
            <a:r>
              <a:rPr lang="nl-NL" dirty="0"/>
              <a:t> take place?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33</a:t>
            </a:fld>
            <a:endParaRPr lang="nl-NL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2E859D23-9A25-4F18-B768-D7212B7C0AB3}"/>
              </a:ext>
            </a:extLst>
          </p:cNvPr>
          <p:cNvGrpSpPr/>
          <p:nvPr/>
        </p:nvGrpSpPr>
        <p:grpSpPr>
          <a:xfrm>
            <a:off x="766762" y="3665551"/>
            <a:ext cx="7878158" cy="564995"/>
            <a:chOff x="620493" y="1422407"/>
            <a:chExt cx="7878158" cy="5649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A800B6-59C7-46F4-8EF8-CC2D9D5B9FF8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038A6-8957-4D33-9BDD-83384BD7BFD7}"/>
                </a:ext>
              </a:extLst>
            </p:cNvPr>
            <p:cNvSpPr txBox="1"/>
            <p:nvPr/>
          </p:nvSpPr>
          <p:spPr>
            <a:xfrm>
              <a:off x="1278673" y="1520238"/>
              <a:ext cx="721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no item value has changed -&gt; end of page rendering</a:t>
              </a:r>
              <a:endParaRPr lang="nl-NL" dirty="0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86FD5890-6D5C-4D07-B9A3-0410CDC1EE33}"/>
              </a:ext>
            </a:extLst>
          </p:cNvPr>
          <p:cNvGrpSpPr/>
          <p:nvPr/>
        </p:nvGrpSpPr>
        <p:grpSpPr>
          <a:xfrm>
            <a:off x="766762" y="2600623"/>
            <a:ext cx="7039958" cy="564995"/>
            <a:chOff x="620493" y="1422407"/>
            <a:chExt cx="7039958" cy="5649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23764-87BF-4F8D-B722-81C364361E1F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C866B-3D56-47F9-9E99-6A1C9248BC88}"/>
                </a:ext>
              </a:extLst>
            </p:cNvPr>
            <p:cNvSpPr txBox="1"/>
            <p:nvPr/>
          </p:nvSpPr>
          <p:spPr>
            <a:xfrm>
              <a:off x="1278673" y="1520238"/>
              <a:ext cx="6381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item value has changed -&gt; end of block</a:t>
              </a:r>
              <a:endParaRPr lang="nl-NL" dirty="0"/>
            </a:p>
          </p:txBody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2E859D23-9A25-4F18-B768-D7212B7C0AB3}"/>
              </a:ext>
            </a:extLst>
          </p:cNvPr>
          <p:cNvGrpSpPr/>
          <p:nvPr/>
        </p:nvGrpSpPr>
        <p:grpSpPr>
          <a:xfrm>
            <a:off x="745142" y="1535695"/>
            <a:ext cx="7878158" cy="744162"/>
            <a:chOff x="620493" y="1422407"/>
            <a:chExt cx="7878158" cy="744162"/>
          </a:xfrm>
        </p:grpSpPr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66A800B6-59C7-46F4-8EF8-CC2D9D5B9FF8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EF038A6-8957-4D33-9BDD-83384BD7BFD7}"/>
                </a:ext>
              </a:extLst>
            </p:cNvPr>
            <p:cNvSpPr txBox="1"/>
            <p:nvPr/>
          </p:nvSpPr>
          <p:spPr>
            <a:xfrm>
              <a:off x="1278673" y="1520238"/>
              <a:ext cx="721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item value has changed using </a:t>
              </a:r>
              <a:r>
                <a:rPr lang="en-US" dirty="0" err="1"/>
                <a:t>apex_util.set_session_state</a:t>
              </a:r>
              <a:r>
                <a:rPr lang="en-US" dirty="0"/>
                <a:t> -&gt; immediately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07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600" dirty="0"/>
              <a:t>Demo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44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 err="1"/>
              <a:t>Session</a:t>
            </a:r>
            <a:r>
              <a:rPr lang="nl-NL" dirty="0"/>
              <a:t> State – Page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91997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What’s</a:t>
            </a:r>
            <a:r>
              <a:rPr lang="nl-NL" dirty="0"/>
              <a:t> new in 5.1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36</a:t>
            </a:fld>
            <a:endParaRPr lang="nl-NL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86FD5890-6D5C-4D07-B9A3-0410CDC1EE33}"/>
              </a:ext>
            </a:extLst>
          </p:cNvPr>
          <p:cNvGrpSpPr/>
          <p:nvPr/>
        </p:nvGrpSpPr>
        <p:grpSpPr>
          <a:xfrm>
            <a:off x="745142" y="2355897"/>
            <a:ext cx="7039958" cy="744162"/>
            <a:chOff x="620493" y="1422407"/>
            <a:chExt cx="7039958" cy="7441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23764-87BF-4F8D-B722-81C364361E1F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C866B-3D56-47F9-9E99-6A1C9248BC88}"/>
                </a:ext>
              </a:extLst>
            </p:cNvPr>
            <p:cNvSpPr txBox="1"/>
            <p:nvPr/>
          </p:nvSpPr>
          <p:spPr>
            <a:xfrm>
              <a:off x="1278673" y="1520238"/>
              <a:ext cx="6381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Reload on submit </a:t>
              </a:r>
              <a:r>
                <a:rPr lang="en-US" dirty="0"/>
                <a:t>provides asynchronous page submits</a:t>
              </a:r>
              <a:endParaRPr lang="nl-N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59D23-9A25-4F18-B768-D7212B7C0AB3}"/>
              </a:ext>
            </a:extLst>
          </p:cNvPr>
          <p:cNvGrpSpPr/>
          <p:nvPr/>
        </p:nvGrpSpPr>
        <p:grpSpPr>
          <a:xfrm>
            <a:off x="745142" y="1520833"/>
            <a:ext cx="7878158" cy="564995"/>
            <a:chOff x="620493" y="1422407"/>
            <a:chExt cx="7878158" cy="564995"/>
          </a:xfrm>
        </p:grpSpPr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66A800B6-59C7-46F4-8EF8-CC2D9D5B9FF8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EF038A6-8957-4D33-9BDD-83384BD7BFD7}"/>
                </a:ext>
              </a:extLst>
            </p:cNvPr>
            <p:cNvSpPr txBox="1"/>
            <p:nvPr/>
          </p:nvSpPr>
          <p:spPr>
            <a:xfrm>
              <a:off x="1278673" y="1520238"/>
              <a:ext cx="721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Page </a:t>
              </a:r>
              <a:r>
                <a:rPr lang="nl-NL" dirty="0" err="1"/>
                <a:t>submissions</a:t>
              </a:r>
              <a:r>
                <a:rPr lang="nl-NL" dirty="0"/>
                <a:t> </a:t>
              </a:r>
              <a:r>
                <a:rPr lang="nl-NL" dirty="0" err="1"/>
                <a:t>always</a:t>
              </a:r>
              <a:r>
                <a:rPr lang="nl-NL" dirty="0"/>
                <a:t> via 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07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04879-5135-41AD-B9F7-A58DCECB7C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9" y="0"/>
            <a:ext cx="912098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F754F-AA2F-4EBD-A016-AC7B03342200}"/>
              </a:ext>
            </a:extLst>
          </p:cNvPr>
          <p:cNvSpPr txBox="1"/>
          <p:nvPr/>
        </p:nvSpPr>
        <p:spPr>
          <a:xfrm>
            <a:off x="1761866" y="1364451"/>
            <a:ext cx="5471558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Always submit via JSON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Processed via APEX_APPLICATION.ACCEPT</a:t>
            </a:r>
          </a:p>
          <a:p>
            <a:r>
              <a:rPr lang="en-US" dirty="0">
                <a:latin typeface="+mj-lt"/>
              </a:rPr>
              <a:t>Original JSON in APEX_JSON variables</a:t>
            </a:r>
            <a:endParaRPr lang="nl-NL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E3988-2ADA-4A52-BE2E-82E854C90605}"/>
              </a:ext>
            </a:extLst>
          </p:cNvPr>
          <p:cNvSpPr/>
          <p:nvPr/>
        </p:nvSpPr>
        <p:spPr>
          <a:xfrm>
            <a:off x="5322849" y="3995530"/>
            <a:ext cx="3657600" cy="1147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8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XMLHttpRequest</a:t>
            </a:r>
            <a:r>
              <a:rPr lang="nl-NL" dirty="0"/>
              <a:t> page </a:t>
            </a:r>
            <a:r>
              <a:rPr lang="nl-NL" dirty="0" err="1"/>
              <a:t>submits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32k </a:t>
            </a:r>
            <a:r>
              <a:rPr lang="nl-NL" dirty="0" err="1"/>
              <a:t>limitation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15" name="Tijdelijke aanduiding voor inhoud 7">
            <a:extLst>
              <a:ext uri="{FF2B5EF4-FFF2-40B4-BE49-F238E27FC236}">
                <a16:creationId xmlns:a16="http://schemas.microsoft.com/office/drawing/2014/main" id="{99478058-94DF-42E3-80DE-E66E9BDC4811}"/>
              </a:ext>
            </a:extLst>
          </p:cNvPr>
          <p:cNvSpPr txBox="1">
            <a:spLocks/>
          </p:cNvSpPr>
          <p:nvPr/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People often mix up three limitations on 32K.</a:t>
            </a:r>
            <a:endParaRPr lang="nl-NL" dirty="0"/>
          </a:p>
          <a:p>
            <a:pPr lvl="0"/>
            <a:r>
              <a:rPr lang="en-GB" dirty="0"/>
              <a:t>32K was the max size of a report row</a:t>
            </a:r>
            <a:endParaRPr lang="nl-NL" dirty="0"/>
          </a:p>
          <a:p>
            <a:pPr lvl="0"/>
            <a:r>
              <a:rPr lang="en-GB" dirty="0"/>
              <a:t>32K </a:t>
            </a:r>
            <a:r>
              <a:rPr lang="en-GB" b="1" dirty="0"/>
              <a:t>is</a:t>
            </a:r>
            <a:r>
              <a:rPr lang="en-GB" dirty="0"/>
              <a:t> the max size of an APEX item </a:t>
            </a:r>
          </a:p>
          <a:p>
            <a:pPr lvl="0"/>
            <a:r>
              <a:rPr lang="en-GB" b="1" dirty="0" err="1"/>
              <a:t>mod_plsql</a:t>
            </a:r>
            <a:r>
              <a:rPr lang="en-GB" dirty="0"/>
              <a:t> cannot deal with synchronous submitted parameters bigger then 32K. (ORDS does not have this limitation)</a:t>
            </a:r>
          </a:p>
          <a:p>
            <a:pPr lvl="0"/>
            <a:endParaRPr lang="en-GB" dirty="0"/>
          </a:p>
          <a:p>
            <a:pPr marL="0" indent="0">
              <a:buNone/>
            </a:pPr>
            <a:r>
              <a:rPr lang="en-GB" dirty="0"/>
              <a:t>Doing asynchronous page submits in 5.1 only solves the limitation for </a:t>
            </a:r>
            <a:r>
              <a:rPr lang="en-GB" b="1" dirty="0" err="1"/>
              <a:t>mod_plsql</a:t>
            </a:r>
            <a:r>
              <a:rPr lang="en-GB" dirty="0"/>
              <a:t> because </a:t>
            </a:r>
            <a:r>
              <a:rPr lang="en-GB" b="1" dirty="0" err="1"/>
              <a:t>XMLHttpRequest</a:t>
            </a:r>
            <a:r>
              <a:rPr lang="en-GB" dirty="0"/>
              <a:t> supports chunked uploads.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0553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CLOBs</a:t>
            </a:r>
            <a:r>
              <a:rPr lang="nl-NL" dirty="0"/>
              <a:t> (POST </a:t>
            </a:r>
            <a:r>
              <a:rPr lang="nl-NL" dirty="0" err="1"/>
              <a:t>requests</a:t>
            </a:r>
            <a:r>
              <a:rPr lang="nl-NL" dirty="0"/>
              <a:t>)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39</a:t>
            </a:fld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0BAC7-70A0-470A-A7D7-0DD721F963DE}"/>
              </a:ext>
            </a:extLst>
          </p:cNvPr>
          <p:cNvGrpSpPr/>
          <p:nvPr/>
        </p:nvGrpSpPr>
        <p:grpSpPr>
          <a:xfrm>
            <a:off x="783242" y="2056395"/>
            <a:ext cx="4345517" cy="564995"/>
            <a:chOff x="620493" y="1422407"/>
            <a:chExt cx="4345517" cy="5649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80DA4F-F61E-4C0C-BB0F-4A5950F52526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D230C1-F8F1-4532-A71D-EE1681783930}"/>
                </a:ext>
              </a:extLst>
            </p:cNvPr>
            <p:cNvSpPr txBox="1"/>
            <p:nvPr/>
          </p:nvSpPr>
          <p:spPr>
            <a:xfrm>
              <a:off x="1278673" y="1520238"/>
              <a:ext cx="368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apex.ajax.clob</a:t>
              </a:r>
              <a:endParaRPr lang="nl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C6FD4-7D3F-43CD-8DE3-2E2B435C1456}"/>
              </a:ext>
            </a:extLst>
          </p:cNvPr>
          <p:cNvGrpSpPr/>
          <p:nvPr/>
        </p:nvGrpSpPr>
        <p:grpSpPr>
          <a:xfrm>
            <a:off x="783242" y="1324935"/>
            <a:ext cx="4918748" cy="564995"/>
            <a:chOff x="620493" y="1422407"/>
            <a:chExt cx="4918748" cy="56499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3B3E35-F601-43AA-9B1D-E70DDED5F912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44856-F426-430D-A332-19D74E8E1E06}"/>
                </a:ext>
              </a:extLst>
            </p:cNvPr>
            <p:cNvSpPr txBox="1"/>
            <p:nvPr/>
          </p:nvSpPr>
          <p:spPr>
            <a:xfrm>
              <a:off x="1278673" y="1520238"/>
              <a:ext cx="426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an editable Interactive Grid</a:t>
              </a:r>
              <a:endParaRPr lang="nl-NL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09F9D7-AF58-47CB-B173-C3CB8D23FC3C}"/>
              </a:ext>
            </a:extLst>
          </p:cNvPr>
          <p:cNvSpPr txBox="1"/>
          <p:nvPr/>
        </p:nvSpPr>
        <p:spPr>
          <a:xfrm>
            <a:off x="1834575" y="2594009"/>
            <a:ext cx="55326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latin typeface="Consolas" panose="020B0609020204030204" pitchFamily="49" charset="0"/>
              </a:rPr>
              <a:t>var </a:t>
            </a:r>
            <a:r>
              <a:rPr lang="nl-NL" dirty="0" err="1">
                <a:latin typeface="Consolas" panose="020B0609020204030204" pitchFamily="49" charset="0"/>
              </a:rPr>
              <a:t>ajaxClob</a:t>
            </a:r>
            <a:r>
              <a:rPr lang="nl-NL" dirty="0">
                <a:latin typeface="Consolas" panose="020B0609020204030204" pitchFamily="49" charset="0"/>
              </a:rPr>
              <a:t> = new </a:t>
            </a:r>
            <a:r>
              <a:rPr lang="nl-NL" dirty="0" err="1">
                <a:latin typeface="Consolas" panose="020B0609020204030204" pitchFamily="49" charset="0"/>
              </a:rPr>
              <a:t>apex.ajax.clob</a:t>
            </a:r>
            <a:r>
              <a:rPr lang="nl-NL" dirty="0">
                <a:latin typeface="Consolas" panose="020B0609020204030204" pitchFamily="49" charset="0"/>
              </a:rPr>
              <a:t>()</a:t>
            </a:r>
          </a:p>
          <a:p>
            <a:r>
              <a:rPr lang="nl-NL" dirty="0" err="1">
                <a:latin typeface="Consolas" panose="020B0609020204030204" pitchFamily="49" charset="0"/>
              </a:rPr>
              <a:t>ajaxClob</a:t>
            </a:r>
            <a:r>
              <a:rPr lang="nl-NL" dirty="0">
                <a:latin typeface="Consolas" panose="020B0609020204030204" pitchFamily="49" charset="0"/>
              </a:rPr>
              <a:t>._set('</a:t>
            </a:r>
            <a:r>
              <a:rPr lang="nl-NL" dirty="0" err="1">
                <a:latin typeface="Consolas" panose="020B0609020204030204" pitchFamily="49" charset="0"/>
              </a:rPr>
              <a:t>very</a:t>
            </a:r>
            <a:r>
              <a:rPr lang="nl-NL" dirty="0">
                <a:latin typeface="Consolas" panose="020B0609020204030204" pitchFamily="49" charset="0"/>
              </a:rPr>
              <a:t> long </a:t>
            </a:r>
            <a:r>
              <a:rPr lang="nl-NL" dirty="0" err="1">
                <a:latin typeface="Consolas" panose="020B0609020204030204" pitchFamily="49" charset="0"/>
              </a:rPr>
              <a:t>text</a:t>
            </a:r>
            <a:r>
              <a:rPr lang="nl-NL" dirty="0">
                <a:latin typeface="Consolas" panose="020B0609020204030204" pitchFamily="49" charset="0"/>
              </a:rPr>
              <a:t>..')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D514-58DA-45FE-928B-06952FC2A101}"/>
              </a:ext>
            </a:extLst>
          </p:cNvPr>
          <p:cNvSpPr txBox="1"/>
          <p:nvPr/>
        </p:nvSpPr>
        <p:spPr>
          <a:xfrm>
            <a:off x="1834575" y="3469468"/>
            <a:ext cx="55326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select clob001</a:t>
            </a:r>
          </a:p>
          <a:p>
            <a:r>
              <a:rPr lang="en-GB" dirty="0">
                <a:latin typeface="Consolas" panose="020B0609020204030204" pitchFamily="49" charset="0"/>
              </a:rPr>
              <a:t>  from </a:t>
            </a:r>
            <a:r>
              <a:rPr lang="en-GB" dirty="0" err="1">
                <a:latin typeface="Consolas" panose="020B0609020204030204" pitchFamily="49" charset="0"/>
              </a:rPr>
              <a:t>apex_collections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where </a:t>
            </a:r>
            <a:r>
              <a:rPr lang="en-GB" dirty="0" err="1">
                <a:latin typeface="Consolas" panose="020B0609020204030204" pitchFamily="49" charset="0"/>
              </a:rPr>
              <a:t>collection_name</a:t>
            </a:r>
            <a:r>
              <a:rPr lang="en-GB" dirty="0">
                <a:latin typeface="Consolas" panose="020B0609020204030204" pitchFamily="49" charset="0"/>
              </a:rPr>
              <a:t> = 'CLOB_CONTENT';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0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HTTP is </a:t>
            </a:r>
            <a:r>
              <a:rPr lang="nl-NL" dirty="0" err="1"/>
              <a:t>stateless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A0D0C-1EED-40BE-9BB6-BFFA17E597CF}"/>
              </a:ext>
            </a:extLst>
          </p:cNvPr>
          <p:cNvSpPr txBox="1"/>
          <p:nvPr/>
        </p:nvSpPr>
        <p:spPr>
          <a:xfrm>
            <a:off x="2743200" y="1263805"/>
            <a:ext cx="32487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  <a:endParaRPr lang="nl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157F9-496D-4DCC-B16C-19208A2C7713}"/>
              </a:ext>
            </a:extLst>
          </p:cNvPr>
          <p:cNvGrpSpPr/>
          <p:nvPr/>
        </p:nvGrpSpPr>
        <p:grpSpPr>
          <a:xfrm>
            <a:off x="2741211" y="2794207"/>
            <a:ext cx="1440495" cy="1921118"/>
            <a:chOff x="766762" y="1370169"/>
            <a:chExt cx="1440495" cy="19211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253EB7-87C0-42F9-83EC-300923CD5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" y="1370169"/>
              <a:ext cx="1440495" cy="14532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FA99-D8A8-4C6D-9FD5-0EAD0CB49A0B}"/>
                </a:ext>
              </a:extLst>
            </p:cNvPr>
            <p:cNvSpPr txBox="1"/>
            <p:nvPr/>
          </p:nvSpPr>
          <p:spPr>
            <a:xfrm>
              <a:off x="831898" y="2921955"/>
              <a:ext cx="137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2</a:t>
              </a:r>
              <a:endParaRPr lang="nl-NL" dirty="0"/>
            </a:p>
          </p:txBody>
        </p:sp>
      </p:grp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B7A26098-8E27-4434-81F5-9C9B58B8FB1D}"/>
              </a:ext>
            </a:extLst>
          </p:cNvPr>
          <p:cNvSpPr/>
          <p:nvPr/>
        </p:nvSpPr>
        <p:spPr>
          <a:xfrm>
            <a:off x="4181706" y="1792297"/>
            <a:ext cx="371708" cy="8427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DCA70-2059-499F-BFD7-2ABFCC5FCBE2}"/>
              </a:ext>
            </a:extLst>
          </p:cNvPr>
          <p:cNvGrpSpPr/>
          <p:nvPr/>
        </p:nvGrpSpPr>
        <p:grpSpPr>
          <a:xfrm>
            <a:off x="4539470" y="2794207"/>
            <a:ext cx="1440495" cy="1921118"/>
            <a:chOff x="766762" y="1370169"/>
            <a:chExt cx="1440495" cy="19211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702230-523F-4441-9019-0D88FD8C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" y="1370169"/>
              <a:ext cx="1440495" cy="14532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4AE3FA-51AD-48C6-BBC4-ADA942091F83}"/>
                </a:ext>
              </a:extLst>
            </p:cNvPr>
            <p:cNvSpPr txBox="1"/>
            <p:nvPr/>
          </p:nvSpPr>
          <p:spPr>
            <a:xfrm>
              <a:off x="831898" y="2921955"/>
              <a:ext cx="137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3</a:t>
              </a:r>
              <a:endParaRPr lang="nl-N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362906-0D2A-4E66-A9DB-0F0CF8679152}"/>
              </a:ext>
            </a:extLst>
          </p:cNvPr>
          <p:cNvGrpSpPr/>
          <p:nvPr/>
        </p:nvGrpSpPr>
        <p:grpSpPr>
          <a:xfrm>
            <a:off x="942952" y="2806427"/>
            <a:ext cx="1440495" cy="1921118"/>
            <a:chOff x="766762" y="1370169"/>
            <a:chExt cx="1440495" cy="19211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3704B3-A709-4F0F-A193-8AB5BAC2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" y="1370169"/>
              <a:ext cx="1440495" cy="145320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03A19E-C1A6-421B-9851-9B2755B37600}"/>
                </a:ext>
              </a:extLst>
            </p:cNvPr>
            <p:cNvSpPr txBox="1"/>
            <p:nvPr/>
          </p:nvSpPr>
          <p:spPr>
            <a:xfrm>
              <a:off x="831898" y="2921955"/>
              <a:ext cx="137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1</a:t>
              </a:r>
              <a:endParaRPr lang="nl-NL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58DC7-C6E9-4651-A0E8-5A7B2E0D14E4}"/>
              </a:ext>
            </a:extLst>
          </p:cNvPr>
          <p:cNvGrpSpPr/>
          <p:nvPr/>
        </p:nvGrpSpPr>
        <p:grpSpPr>
          <a:xfrm>
            <a:off x="6402865" y="2806427"/>
            <a:ext cx="1440495" cy="1921118"/>
            <a:chOff x="766762" y="1370169"/>
            <a:chExt cx="1440495" cy="19211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FCD773-4F4E-4B84-97CB-423AFCB8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" y="1370169"/>
              <a:ext cx="1440495" cy="145320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EB8807-0F85-4433-A829-5273A957B05B}"/>
                </a:ext>
              </a:extLst>
            </p:cNvPr>
            <p:cNvSpPr txBox="1"/>
            <p:nvPr/>
          </p:nvSpPr>
          <p:spPr>
            <a:xfrm>
              <a:off x="831898" y="2921955"/>
              <a:ext cx="137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4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46384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Reload</a:t>
            </a:r>
            <a:r>
              <a:rPr lang="nl-NL" dirty="0"/>
              <a:t> on </a:t>
            </a:r>
            <a:r>
              <a:rPr lang="nl-NL" dirty="0" err="1"/>
              <a:t>submit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40</a:t>
            </a:fld>
            <a:endParaRPr lang="nl-NL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86FD5890-6D5C-4D07-B9A3-0410CDC1EE33}"/>
              </a:ext>
            </a:extLst>
          </p:cNvPr>
          <p:cNvGrpSpPr/>
          <p:nvPr/>
        </p:nvGrpSpPr>
        <p:grpSpPr>
          <a:xfrm>
            <a:off x="745142" y="2355897"/>
            <a:ext cx="7039958" cy="564995"/>
            <a:chOff x="620493" y="1422407"/>
            <a:chExt cx="7039958" cy="5649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23764-87BF-4F8D-B722-81C364361E1F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C866B-3D56-47F9-9E99-6A1C9248BC88}"/>
                </a:ext>
              </a:extLst>
            </p:cNvPr>
            <p:cNvSpPr txBox="1"/>
            <p:nvPr/>
          </p:nvSpPr>
          <p:spPr>
            <a:xfrm>
              <a:off x="1278673" y="1520238"/>
              <a:ext cx="6381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Only for success</a:t>
              </a:r>
              <a:endParaRPr lang="nl-N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59D23-9A25-4F18-B768-D7212B7C0AB3}"/>
              </a:ext>
            </a:extLst>
          </p:cNvPr>
          <p:cNvGrpSpPr/>
          <p:nvPr/>
        </p:nvGrpSpPr>
        <p:grpSpPr>
          <a:xfrm>
            <a:off x="745142" y="1520833"/>
            <a:ext cx="7878158" cy="564995"/>
            <a:chOff x="620493" y="1422407"/>
            <a:chExt cx="7878158" cy="564995"/>
          </a:xfrm>
        </p:grpSpPr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66A800B6-59C7-46F4-8EF8-CC2D9D5B9FF8}"/>
                </a:ext>
              </a:extLst>
            </p:cNvPr>
            <p:cNvSpPr/>
            <p:nvPr/>
          </p:nvSpPr>
          <p:spPr>
            <a:xfrm>
              <a:off x="620493" y="1422407"/>
              <a:ext cx="564995" cy="564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EF038A6-8957-4D33-9BDD-83384BD7BFD7}"/>
                </a:ext>
              </a:extLst>
            </p:cNvPr>
            <p:cNvSpPr txBox="1"/>
            <p:nvPr/>
          </p:nvSpPr>
          <p:spPr>
            <a:xfrm>
              <a:off x="1278673" y="1520238"/>
              <a:ext cx="721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993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27EE4-EF10-473B-BF40-5E0A8C2B16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83E43-A030-45D1-BB77-AEB44EF1E891}"/>
              </a:ext>
            </a:extLst>
          </p:cNvPr>
          <p:cNvSpPr txBox="1"/>
          <p:nvPr/>
        </p:nvSpPr>
        <p:spPr>
          <a:xfrm>
            <a:off x="2419349" y="1333817"/>
            <a:ext cx="496443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b="1" dirty="0"/>
              <a:t>reload on submit</a:t>
            </a:r>
            <a:r>
              <a:rPr lang="en-US" dirty="0"/>
              <a:t> is set to </a:t>
            </a:r>
            <a:r>
              <a:rPr lang="en-US" b="1" dirty="0"/>
              <a:t>always</a:t>
            </a:r>
            <a:r>
              <a:rPr lang="en-US" dirty="0"/>
              <a:t>, </a:t>
            </a:r>
          </a:p>
          <a:p>
            <a:r>
              <a:rPr lang="en-US" dirty="0">
                <a:latin typeface="+mj-lt"/>
              </a:rPr>
              <a:t>APEX will process the page synchronous</a:t>
            </a:r>
            <a:endParaRPr lang="nl-N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B41D6D-CE34-4D81-BA49-44CAEE7865A5}"/>
              </a:ext>
            </a:extLst>
          </p:cNvPr>
          <p:cNvSpPr/>
          <p:nvPr/>
        </p:nvSpPr>
        <p:spPr>
          <a:xfrm>
            <a:off x="5516880" y="3086100"/>
            <a:ext cx="1516380" cy="17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7248D-D075-45E0-9444-E95C03DFD471}"/>
              </a:ext>
            </a:extLst>
          </p:cNvPr>
          <p:cNvSpPr/>
          <p:nvPr/>
        </p:nvSpPr>
        <p:spPr>
          <a:xfrm>
            <a:off x="5516880" y="4122420"/>
            <a:ext cx="3421380" cy="31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2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B0E441-5AFC-478B-A419-8BC7406D0EE4}"/>
              </a:ext>
            </a:extLst>
          </p:cNvPr>
          <p:cNvGrpSpPr/>
          <p:nvPr/>
        </p:nvGrpSpPr>
        <p:grpSpPr>
          <a:xfrm>
            <a:off x="4619" y="0"/>
            <a:ext cx="9134761" cy="5143500"/>
            <a:chOff x="4619" y="0"/>
            <a:chExt cx="9134761" cy="51435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5823531-45C0-40BC-9E80-D2C6E26AB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9" y="0"/>
              <a:ext cx="9134761" cy="5143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891439-FE14-4A00-911A-7AB777B486AD}"/>
                </a:ext>
              </a:extLst>
            </p:cNvPr>
            <p:cNvSpPr/>
            <p:nvPr/>
          </p:nvSpPr>
          <p:spPr>
            <a:xfrm>
              <a:off x="5478780" y="3101340"/>
              <a:ext cx="1371600" cy="144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A83E43-A030-45D1-BB77-AEB44EF1E891}"/>
              </a:ext>
            </a:extLst>
          </p:cNvPr>
          <p:cNvSpPr txBox="1"/>
          <p:nvPr/>
        </p:nvSpPr>
        <p:spPr>
          <a:xfrm>
            <a:off x="1143001" y="533717"/>
            <a:ext cx="7231380" cy="1692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</a:t>
            </a:r>
            <a:r>
              <a:rPr lang="en-US" b="1" dirty="0">
                <a:latin typeface="+mj-lt"/>
              </a:rPr>
              <a:t>reload on submit</a:t>
            </a:r>
            <a:r>
              <a:rPr lang="en-US" dirty="0">
                <a:latin typeface="+mj-lt"/>
              </a:rPr>
              <a:t> is set to </a:t>
            </a:r>
            <a:r>
              <a:rPr lang="en-US" b="1" dirty="0">
                <a:latin typeface="+mj-lt"/>
              </a:rPr>
              <a:t>only for success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APEX will process the page asynchronous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request returns a URL in JSON format</a:t>
            </a:r>
          </a:p>
          <a:p>
            <a:r>
              <a:rPr lang="nl-NL" sz="1400" dirty="0" err="1">
                <a:latin typeface="Consolas" panose="020B0609020204030204" pitchFamily="49" charset="0"/>
              </a:rPr>
              <a:t>apex.navigation.redirect</a:t>
            </a:r>
            <a:r>
              <a:rPr lang="nl-NL" sz="1400" dirty="0">
                <a:latin typeface="Consolas" panose="020B0609020204030204" pitchFamily="49" charset="0"/>
              </a:rPr>
              <a:t>( </a:t>
            </a:r>
            <a:r>
              <a:rPr lang="nl-NL" sz="1400" dirty="0" err="1">
                <a:latin typeface="Consolas" panose="020B0609020204030204" pitchFamily="49" charset="0"/>
              </a:rPr>
              <a:t>responseData.redirectURL</a:t>
            </a:r>
            <a:r>
              <a:rPr lang="nl-NL" sz="1400" dirty="0">
                <a:latin typeface="Consolas" panose="020B0609020204030204" pitchFamily="49" charset="0"/>
              </a:rPr>
              <a:t> );</a:t>
            </a:r>
          </a:p>
          <a:p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0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7E2D0-90BE-46F5-9173-8BA1B847E4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5" y="0"/>
            <a:ext cx="911641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91F06-2A33-4BAA-8B7C-1527DCDED95B}"/>
              </a:ext>
            </a:extLst>
          </p:cNvPr>
          <p:cNvSpPr txBox="1"/>
          <p:nvPr/>
        </p:nvSpPr>
        <p:spPr>
          <a:xfrm>
            <a:off x="1761866" y="1364451"/>
            <a:ext cx="6170554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Tip:</a:t>
            </a:r>
          </a:p>
          <a:p>
            <a:r>
              <a:rPr lang="en-US" dirty="0"/>
              <a:t>Do not use </a:t>
            </a:r>
            <a:r>
              <a:rPr lang="en-US" b="1" dirty="0"/>
              <a:t>Reload on Submit </a:t>
            </a:r>
            <a:r>
              <a:rPr lang="en-US" dirty="0"/>
              <a:t>set </a:t>
            </a:r>
            <a:r>
              <a:rPr lang="en-US" b="1" dirty="0"/>
              <a:t>Only for Success </a:t>
            </a:r>
            <a:r>
              <a:rPr lang="en-US" dirty="0"/>
              <a:t>i</a:t>
            </a:r>
            <a:r>
              <a:rPr lang="en-US" dirty="0">
                <a:latin typeface="+mj-lt"/>
              </a:rPr>
              <a:t>n combination with </a:t>
            </a:r>
            <a:r>
              <a:rPr lang="en-US" b="1" dirty="0">
                <a:latin typeface="+mj-lt"/>
              </a:rPr>
              <a:t>Enable Duplicate Page Submissions</a:t>
            </a:r>
            <a:r>
              <a:rPr lang="en-US" dirty="0">
                <a:latin typeface="+mj-lt"/>
              </a:rPr>
              <a:t> set to </a:t>
            </a:r>
            <a:r>
              <a:rPr lang="en-US" b="1" dirty="0">
                <a:latin typeface="+mj-lt"/>
              </a:rPr>
              <a:t>No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+mj-lt"/>
              </a:rPr>
              <a:t>This will result in an error when first submit is not successful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2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600" dirty="0"/>
              <a:t>Demo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481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 err="1"/>
              <a:t>Rejoin</a:t>
            </a:r>
            <a:r>
              <a:rPr lang="nl-NL" dirty="0"/>
              <a:t> </a:t>
            </a:r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3634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Rejoin</a:t>
            </a:r>
            <a:r>
              <a:rPr lang="nl-NL" dirty="0"/>
              <a:t>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46</a:t>
            </a:fld>
            <a:endParaRPr lang="nl-NL"/>
          </a:p>
        </p:txBody>
      </p:sp>
      <p:sp>
        <p:nvSpPr>
          <p:cNvPr id="15" name="Tijdelijke aanduiding voor inhoud 7">
            <a:extLst>
              <a:ext uri="{FF2B5EF4-FFF2-40B4-BE49-F238E27FC236}">
                <a16:creationId xmlns:a16="http://schemas.microsoft.com/office/drawing/2014/main" id="{99478058-94DF-42E3-80DE-E66E9BDC4811}"/>
              </a:ext>
            </a:extLst>
          </p:cNvPr>
          <p:cNvSpPr txBox="1">
            <a:spLocks/>
          </p:cNvSpPr>
          <p:nvPr/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When is it useful?</a:t>
            </a:r>
            <a:endParaRPr lang="nl-NL" dirty="0"/>
          </a:p>
          <a:p>
            <a:pPr lvl="0"/>
            <a:r>
              <a:rPr lang="en-US" dirty="0"/>
              <a:t>User is already working in application</a:t>
            </a:r>
          </a:p>
          <a:p>
            <a:pPr lvl="0"/>
            <a:r>
              <a:rPr lang="en-US" dirty="0"/>
              <a:t>Opens a link to the same application in another tab</a:t>
            </a:r>
          </a:p>
          <a:p>
            <a:pPr lvl="1"/>
            <a:r>
              <a:rPr lang="en-US" dirty="0"/>
              <a:t>Via link in email</a:t>
            </a:r>
          </a:p>
          <a:p>
            <a:pPr lvl="1"/>
            <a:r>
              <a:rPr lang="en-US" dirty="0"/>
              <a:t>Via bookmark</a:t>
            </a:r>
          </a:p>
          <a:p>
            <a:pPr lvl="1"/>
            <a:r>
              <a:rPr lang="en-US" dirty="0"/>
              <a:t>Other..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08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APEX widgets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47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C5DD9-955F-46FB-AD2E-5AD602A516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37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APEX widgets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95DC2-325F-4A4E-9999-5288026C9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DA2BE-586B-42B2-9A01-BF2887539B03}"/>
              </a:ext>
            </a:extLst>
          </p:cNvPr>
          <p:cNvSpPr txBox="1"/>
          <p:nvPr/>
        </p:nvSpPr>
        <p:spPr>
          <a:xfrm>
            <a:off x="1493520" y="2126297"/>
            <a:ext cx="731854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Rejoin sessions needs to be enabled in the Instance Administration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7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600" dirty="0"/>
              <a:t>Demo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2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session</a:t>
            </a:r>
            <a:r>
              <a:rPr lang="nl-NL" dirty="0"/>
              <a:t>?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11" name="Tijdelijke aanduiding voor inhoud 7"/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685288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“</a:t>
            </a:r>
            <a:r>
              <a:rPr lang="en-GB" sz="2000" i="1" dirty="0"/>
              <a:t>A session establishes </a:t>
            </a:r>
            <a:r>
              <a:rPr lang="en-GB" sz="2000" b="1" i="1" dirty="0" err="1"/>
              <a:t>stateful</a:t>
            </a:r>
            <a:r>
              <a:rPr lang="en-GB" sz="2000" i="1" dirty="0"/>
              <a:t> </a:t>
            </a:r>
            <a:r>
              <a:rPr lang="en-GB" sz="2000" i="1" dirty="0" err="1"/>
              <a:t>behavior</a:t>
            </a:r>
            <a:r>
              <a:rPr lang="en-GB" sz="2000" i="1" dirty="0"/>
              <a:t> across pages for each user</a:t>
            </a:r>
            <a:r>
              <a:rPr lang="en-US" sz="2000" i="1" dirty="0"/>
              <a:t>”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2169543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cloning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4087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APEX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isolation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multiple browser tabs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51</a:t>
            </a:fld>
            <a:endParaRPr lang="nl-NL"/>
          </a:p>
        </p:txBody>
      </p:sp>
      <p:sp>
        <p:nvSpPr>
          <p:cNvPr id="15" name="Tijdelijke aanduiding voor inhoud 7">
            <a:extLst>
              <a:ext uri="{FF2B5EF4-FFF2-40B4-BE49-F238E27FC236}">
                <a16:creationId xmlns:a16="http://schemas.microsoft.com/office/drawing/2014/main" id="{99478058-94DF-42E3-80DE-E66E9BDC4811}"/>
              </a:ext>
            </a:extLst>
          </p:cNvPr>
          <p:cNvSpPr txBox="1">
            <a:spLocks/>
          </p:cNvSpPr>
          <p:nvPr/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When is it useful?</a:t>
            </a:r>
            <a:endParaRPr lang="nl-NL" dirty="0"/>
          </a:p>
          <a:p>
            <a:pPr lvl="0"/>
            <a:r>
              <a:rPr lang="en-US" dirty="0"/>
              <a:t>When you depend on page/ application items that are not part of page submission</a:t>
            </a:r>
          </a:p>
          <a:p>
            <a:pPr lvl="0"/>
            <a:r>
              <a:rPr lang="en-US" dirty="0"/>
              <a:t>For example: an application item that holds a certain context value</a:t>
            </a:r>
            <a:endParaRPr lang="nl-NL" dirty="0"/>
          </a:p>
          <a:p>
            <a:pPr lvl="1"/>
            <a:r>
              <a:rPr lang="en-GB" dirty="0"/>
              <a:t>Tab 1: Context is customer A</a:t>
            </a:r>
          </a:p>
          <a:p>
            <a:pPr lvl="1"/>
            <a:r>
              <a:rPr lang="en-GB" dirty="0"/>
              <a:t>Tab 2: Context is customer B</a:t>
            </a:r>
          </a:p>
          <a:p>
            <a:r>
              <a:rPr lang="en-GB" dirty="0"/>
              <a:t>Security risks are not fully guaranteed yet, therefore option is disabled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3433377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enable</a:t>
            </a:r>
            <a:r>
              <a:rPr lang="nl-NL" dirty="0"/>
              <a:t> feature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52</a:t>
            </a:fld>
            <a:endParaRPr lang="nl-NL"/>
          </a:p>
        </p:txBody>
      </p:sp>
      <p:sp>
        <p:nvSpPr>
          <p:cNvPr id="15" name="Tijdelijke aanduiding voor inhoud 7">
            <a:extLst>
              <a:ext uri="{FF2B5EF4-FFF2-40B4-BE49-F238E27FC236}">
                <a16:creationId xmlns:a16="http://schemas.microsoft.com/office/drawing/2014/main" id="{99478058-94DF-42E3-80DE-E66E9BDC4811}"/>
              </a:ext>
            </a:extLst>
          </p:cNvPr>
          <p:cNvSpPr txBox="1">
            <a:spLocks/>
          </p:cNvSpPr>
          <p:nvPr/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apex_instance_admin.set_parameter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p_parameter</a:t>
            </a:r>
            <a:r>
              <a:rPr lang="en-US" dirty="0">
                <a:latin typeface="Consolas" panose="020B0609020204030204" pitchFamily="49" charset="0"/>
              </a:rPr>
              <a:t> =&gt; 'CLONE_SESSION_ENABLED',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p_value</a:t>
            </a:r>
            <a:r>
              <a:rPr lang="en-US" dirty="0">
                <a:latin typeface="Consolas" panose="020B0609020204030204" pitchFamily="49" charset="0"/>
              </a:rPr>
              <a:t>     =&gt; 'Y'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70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2: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navigation</a:t>
            </a:r>
            <a:r>
              <a:rPr lang="nl-NL" dirty="0"/>
              <a:t> bar list entry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URL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53</a:t>
            </a:fld>
            <a:endParaRPr lang="nl-NL"/>
          </a:p>
        </p:txBody>
      </p:sp>
      <p:sp>
        <p:nvSpPr>
          <p:cNvPr id="6" name="Tijdelijke aanduiding voor inhoud 7">
            <a:extLst>
              <a:ext uri="{FF2B5EF4-FFF2-40B4-BE49-F238E27FC236}">
                <a16:creationId xmlns:a16="http://schemas.microsoft.com/office/drawing/2014/main" id="{B4CFD5AC-E6F5-43EC-A517-2C25F320020D}"/>
              </a:ext>
            </a:extLst>
          </p:cNvPr>
          <p:cNvSpPr txBox="1">
            <a:spLocks/>
          </p:cNvSpPr>
          <p:nvPr/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f?p</a:t>
            </a:r>
            <a:r>
              <a:rPr lang="en-US" dirty="0"/>
              <a:t>=&amp;APP_ID.:&amp;APP_PAGE_ID.:&amp;APP_SESSION.:APEX_CLONE_SESSION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044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CF4046-B7E2-46E9-8F93-76E0E98508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5" y="0"/>
            <a:ext cx="911641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EC9CB-11D7-43F0-A4A5-3F2CE7A729A4}"/>
              </a:ext>
            </a:extLst>
          </p:cNvPr>
          <p:cNvSpPr txBox="1"/>
          <p:nvPr/>
        </p:nvSpPr>
        <p:spPr>
          <a:xfrm>
            <a:off x="379708" y="1725364"/>
            <a:ext cx="8214165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javascript:window.open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f?p</a:t>
            </a:r>
            <a:r>
              <a:rPr lang="en-US" dirty="0">
                <a:latin typeface="Consolas" panose="020B0609020204030204" pitchFamily="49" charset="0"/>
              </a:rPr>
              <a:t>=&amp;APP_ID.:&amp;APP_PAGE_ID.:&amp;APP_SESSION.:APEX_CLONE_SESSION', '</a:t>
            </a:r>
            <a:r>
              <a:rPr lang="en-US" dirty="0" err="1">
                <a:latin typeface="Consolas" panose="020B0609020204030204" pitchFamily="49" charset="0"/>
              </a:rPr>
              <a:t>f?p</a:t>
            </a:r>
            <a:r>
              <a:rPr lang="en-US" dirty="0">
                <a:latin typeface="Consolas" panose="020B0609020204030204" pitchFamily="49" charset="0"/>
              </a:rPr>
              <a:t>=&amp;APP_ID.:&amp;APP_PAGE_ID.:&amp;APP_SESSION.:APEX_CLONE_SESSION'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  <a:endParaRPr lang="nl-NL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FABF4-24B8-4566-AB83-03AC1F72A3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1" y="0"/>
            <a:ext cx="9107298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4F999-6274-45EE-9F34-0A3986CC052D}"/>
              </a:ext>
            </a:extLst>
          </p:cNvPr>
          <p:cNvSpPr/>
          <p:nvPr/>
        </p:nvSpPr>
        <p:spPr>
          <a:xfrm>
            <a:off x="8122920" y="640080"/>
            <a:ext cx="495300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803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Demo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44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APEX_SESSION Package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the details of APEX </a:t>
            </a:r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EFA70-3DBC-4DBD-BBB7-25B7FA07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6" y="1199909"/>
            <a:ext cx="4119952" cy="167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6B5A5-752D-480D-AA51-9A1C94D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9909"/>
            <a:ext cx="4178321" cy="3300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ECCC-6A9D-45F3-BA82-AB371844E170}"/>
              </a:ext>
            </a:extLst>
          </p:cNvPr>
          <p:cNvSpPr txBox="1"/>
          <p:nvPr/>
        </p:nvSpPr>
        <p:spPr>
          <a:xfrm>
            <a:off x="153456" y="966587"/>
            <a:ext cx="15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0671C"/>
                </a:solidFill>
              </a:rPr>
              <a:t>5.1</a:t>
            </a:r>
            <a:endParaRPr lang="nl-NL" dirty="0">
              <a:solidFill>
                <a:srgbClr val="D0671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5A6A3-6CAD-4600-AF6B-1791CE623D49}"/>
              </a:ext>
            </a:extLst>
          </p:cNvPr>
          <p:cNvSpPr txBox="1"/>
          <p:nvPr/>
        </p:nvSpPr>
        <p:spPr>
          <a:xfrm>
            <a:off x="4648922" y="1015243"/>
            <a:ext cx="15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0671C"/>
                </a:solidFill>
              </a:rPr>
              <a:t>18.1</a:t>
            </a:r>
            <a:endParaRPr lang="nl-NL" dirty="0">
              <a:solidFill>
                <a:srgbClr val="D06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5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logout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29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29A6F-9EE6-48D2-BA3B-23973B50FB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1" y="0"/>
            <a:ext cx="9130157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3F8188-A03C-4B23-972F-3A85D28DDB70}"/>
              </a:ext>
            </a:extLst>
          </p:cNvPr>
          <p:cNvSpPr/>
          <p:nvPr/>
        </p:nvSpPr>
        <p:spPr>
          <a:xfrm>
            <a:off x="8593873" y="646771"/>
            <a:ext cx="460917" cy="327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1F324-86A5-41B1-92FB-742481380C89}"/>
              </a:ext>
            </a:extLst>
          </p:cNvPr>
          <p:cNvSpPr txBox="1"/>
          <p:nvPr/>
        </p:nvSpPr>
        <p:spPr>
          <a:xfrm>
            <a:off x="906966" y="1725364"/>
            <a:ext cx="7686907" cy="1077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Logout URL: &amp;LOGOUT_URL.</a:t>
            </a:r>
          </a:p>
          <a:p>
            <a:endParaRPr lang="en-US" dirty="0">
              <a:latin typeface="+mj-lt"/>
            </a:endParaRPr>
          </a:p>
          <a:p>
            <a:r>
              <a:rPr lang="nl-NL" sz="1400" dirty="0" err="1">
                <a:latin typeface="+mj-lt"/>
              </a:rPr>
              <a:t>apex_authentication.logout?p_app_id</a:t>
            </a:r>
            <a:r>
              <a:rPr lang="nl-NL" sz="1400" dirty="0">
                <a:latin typeface="+mj-lt"/>
              </a:rPr>
              <a:t>=106&amp;amp;p_session_id=6311950320799</a:t>
            </a:r>
          </a:p>
          <a:p>
            <a:endParaRPr lang="nl-NL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EAF46-322B-4EFD-998B-B7BBB0464196}"/>
              </a:ext>
            </a:extLst>
          </p:cNvPr>
          <p:cNvSpPr txBox="1"/>
          <p:nvPr/>
        </p:nvSpPr>
        <p:spPr>
          <a:xfrm>
            <a:off x="906965" y="3141569"/>
            <a:ext cx="7686907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Session is purged and no longer in </a:t>
            </a:r>
            <a:r>
              <a:rPr lang="en-US" b="1" dirty="0" err="1">
                <a:latin typeface="+mj-lt"/>
              </a:rPr>
              <a:t>apex_workspace_sessions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view</a:t>
            </a:r>
            <a:endParaRPr lang="nl-NL" sz="1400" dirty="0">
              <a:latin typeface="+mj-lt"/>
            </a:endParaRPr>
          </a:p>
          <a:p>
            <a:endParaRPr lang="nl-NL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85515" y="1717579"/>
            <a:ext cx="5733202" cy="1383030"/>
          </a:xfrm>
        </p:spPr>
        <p:txBody>
          <a:bodyPr/>
          <a:lstStyle/>
          <a:p>
            <a:r>
              <a:rPr lang="nl-NL" dirty="0"/>
              <a:t>How does APEX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session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0859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2DF34-3DDC-4B39-B028-E54E0AF9E3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09" y="0"/>
            <a:ext cx="9120982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946C9-25E0-4CF8-A7DF-B990CEC93036}"/>
              </a:ext>
            </a:extLst>
          </p:cNvPr>
          <p:cNvSpPr/>
          <p:nvPr/>
        </p:nvSpPr>
        <p:spPr>
          <a:xfrm>
            <a:off x="81776" y="2966224"/>
            <a:ext cx="3434575" cy="2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712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00FA0-0265-4218-8EC2-0DECE304FD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09" y="0"/>
            <a:ext cx="9120982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946C9-25E0-4CF8-A7DF-B990CEC93036}"/>
              </a:ext>
            </a:extLst>
          </p:cNvPr>
          <p:cNvSpPr/>
          <p:nvPr/>
        </p:nvSpPr>
        <p:spPr>
          <a:xfrm>
            <a:off x="1784195" y="2966224"/>
            <a:ext cx="1732156" cy="2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7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74435-7F8A-4A6C-8B63-133020CF17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09" y="0"/>
            <a:ext cx="91209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1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808C1-1702-4440-A9F4-AEFF16F887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09" y="0"/>
            <a:ext cx="9120982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33788-4F3E-42D5-99F9-52D894A531A7}"/>
              </a:ext>
            </a:extLst>
          </p:cNvPr>
          <p:cNvSpPr txBox="1"/>
          <p:nvPr/>
        </p:nvSpPr>
        <p:spPr>
          <a:xfrm>
            <a:off x="1113264" y="1388644"/>
            <a:ext cx="72313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You can purge all instance sessions</a:t>
            </a:r>
            <a:endParaRPr lang="nl-NL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FD2A291-C06D-4D4C-A5CA-F0BE6EC94A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99399-F1DE-4A83-B772-FEAB6DD9F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35D6-A0C7-4D18-91A7-B012571082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" y="0"/>
            <a:ext cx="9134761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0883F8-4F35-44EF-BDB9-90C4C8EB49F1}"/>
              </a:ext>
            </a:extLst>
          </p:cNvPr>
          <p:cNvSpPr/>
          <p:nvPr/>
        </p:nvSpPr>
        <p:spPr>
          <a:xfrm>
            <a:off x="4714875" y="2943225"/>
            <a:ext cx="3886200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5C746-3EB7-41AC-98D9-40947FDB5E2D}"/>
              </a:ext>
            </a:extLst>
          </p:cNvPr>
          <p:cNvSpPr/>
          <p:nvPr/>
        </p:nvSpPr>
        <p:spPr>
          <a:xfrm>
            <a:off x="4714875" y="3314700"/>
            <a:ext cx="1771650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7DB65-9059-451C-9D48-8AE4E4B1E5E1}"/>
              </a:ext>
            </a:extLst>
          </p:cNvPr>
          <p:cNvSpPr txBox="1"/>
          <p:nvPr/>
        </p:nvSpPr>
        <p:spPr>
          <a:xfrm>
            <a:off x="1924050" y="1123950"/>
            <a:ext cx="615315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 HTTP response status code 302 Found is a common way of performing URL redirection.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30E66-F749-4E71-86DB-D26D4A721517}"/>
              </a:ext>
            </a:extLst>
          </p:cNvPr>
          <p:cNvSpPr/>
          <p:nvPr/>
        </p:nvSpPr>
        <p:spPr>
          <a:xfrm>
            <a:off x="4714875" y="4713506"/>
            <a:ext cx="4305300" cy="36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818F7-CC9B-4DCA-AE84-B6F2DD7E0925}"/>
              </a:ext>
            </a:extLst>
          </p:cNvPr>
          <p:cNvSpPr/>
          <p:nvPr/>
        </p:nvSpPr>
        <p:spPr>
          <a:xfrm>
            <a:off x="1143000" y="2943225"/>
            <a:ext cx="311467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2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3274</TotalTime>
  <Words>3521</Words>
  <Application>Microsoft Office PowerPoint</Application>
  <PresentationFormat>On-screen Show (16:9)</PresentationFormat>
  <Paragraphs>525</Paragraphs>
  <Slides>64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MS Reference Sans Serif</vt:lpstr>
      <vt:lpstr>Symbol</vt:lpstr>
      <vt:lpstr>Wingdings</vt:lpstr>
      <vt:lpstr>Qualogy</vt:lpstr>
      <vt:lpstr>Exploring the details of APEX sessions</vt:lpstr>
      <vt:lpstr>Today’s menu</vt:lpstr>
      <vt:lpstr>HTTP Protocol</vt:lpstr>
      <vt:lpstr>HTTP is stateless</vt:lpstr>
      <vt:lpstr>What is a session?</vt:lpstr>
      <vt:lpstr>How does APEX create a session?</vt:lpstr>
      <vt:lpstr>PowerPoint Presentation</vt:lpstr>
      <vt:lpstr>PowerPoint Presentation</vt:lpstr>
      <vt:lpstr>PowerPoint Presentation</vt:lpstr>
      <vt:lpstr>What happened in APEX?</vt:lpstr>
      <vt:lpstr>1. Check if the session is valid</vt:lpstr>
      <vt:lpstr>PowerPoint Presentation</vt:lpstr>
      <vt:lpstr>PowerPoint Presentation</vt:lpstr>
      <vt:lpstr>2. Create a new session for user “nobody” </vt:lpstr>
      <vt:lpstr>3. Redirect to the “session not valid URL” </vt:lpstr>
      <vt:lpstr>PowerPoint Presentation</vt:lpstr>
      <vt:lpstr>PowerPoint Presentation</vt:lpstr>
      <vt:lpstr>PowerPoint Presentation</vt:lpstr>
      <vt:lpstr>PowerPoint Presentation</vt:lpstr>
      <vt:lpstr>The login process</vt:lpstr>
      <vt:lpstr>Authentication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session for user “nobody” to “ADMIN”</vt:lpstr>
      <vt:lpstr>Session State – Page Rendering</vt:lpstr>
      <vt:lpstr>There are different kinds of session state</vt:lpstr>
      <vt:lpstr>In Memory Session State</vt:lpstr>
      <vt:lpstr>Demo</vt:lpstr>
      <vt:lpstr>Persisted Session State</vt:lpstr>
      <vt:lpstr>Persisted Session State - When does the commit take place?</vt:lpstr>
      <vt:lpstr>Demo</vt:lpstr>
      <vt:lpstr>Session State – Page Processing</vt:lpstr>
      <vt:lpstr>What’s new in 5.1</vt:lpstr>
      <vt:lpstr>PowerPoint Presentation</vt:lpstr>
      <vt:lpstr>XMLHttpRequest page submits and the 32k limitation</vt:lpstr>
      <vt:lpstr>Solutions for CLOBs (POST requests)</vt:lpstr>
      <vt:lpstr>Reload on submit</vt:lpstr>
      <vt:lpstr>PowerPoint Presentation</vt:lpstr>
      <vt:lpstr>PowerPoint Presentation</vt:lpstr>
      <vt:lpstr>PowerPoint Presentation</vt:lpstr>
      <vt:lpstr>Demo</vt:lpstr>
      <vt:lpstr>Rejoin Sessions</vt:lpstr>
      <vt:lpstr>Rejoin sessions</vt:lpstr>
      <vt:lpstr>PowerPoint Presentation</vt:lpstr>
      <vt:lpstr>PowerPoint Presentation</vt:lpstr>
      <vt:lpstr>Demo</vt:lpstr>
      <vt:lpstr>Session cloning</vt:lpstr>
      <vt:lpstr>APEX session isolation between multiple browser tabs</vt:lpstr>
      <vt:lpstr>Step 1: enable feature</vt:lpstr>
      <vt:lpstr>Step 2: add navigation bar list entry for this URL</vt:lpstr>
      <vt:lpstr>PowerPoint Presentation</vt:lpstr>
      <vt:lpstr>PowerPoint Presentation</vt:lpstr>
      <vt:lpstr>Demo</vt:lpstr>
      <vt:lpstr>APEX_SESSION Package</vt:lpstr>
      <vt:lpstr>The logout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Menno Hoogendijk</cp:lastModifiedBy>
  <cp:revision>343</cp:revision>
  <dcterms:created xsi:type="dcterms:W3CDTF">2016-03-14T21:06:12Z</dcterms:created>
  <dcterms:modified xsi:type="dcterms:W3CDTF">2019-04-16T17:57:10Z</dcterms:modified>
</cp:coreProperties>
</file>