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24" r:id="rId3"/>
    <p:sldId id="486" r:id="rId4"/>
    <p:sldId id="487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8" r:id="rId20"/>
    <p:sldId id="489" r:id="rId21"/>
    <p:sldId id="490" r:id="rId22"/>
    <p:sldId id="491" r:id="rId23"/>
    <p:sldId id="492" r:id="rId2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A4A3A4"/>
          </p15:clr>
        </p15:guide>
        <p15:guide id="2" orient="horz" pos="2927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pos="507">
          <p15:clr>
            <a:srgbClr val="A4A3A4"/>
          </p15:clr>
        </p15:guide>
        <p15:guide id="5" pos="5545">
          <p15:clr>
            <a:srgbClr val="A4A3A4"/>
          </p15:clr>
        </p15:guide>
        <p15:guide id="6" pos="2810">
          <p15:clr>
            <a:srgbClr val="A4A3A4"/>
          </p15:clr>
        </p15:guide>
        <p15:guide id="7" pos="53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FC6"/>
    <a:srgbClr val="D0671C"/>
    <a:srgbClr val="0099FF"/>
    <a:srgbClr val="C6341B"/>
    <a:srgbClr val="ABE9FF"/>
    <a:srgbClr val="FAFA86"/>
    <a:srgbClr val="FFECAF"/>
    <a:srgbClr val="941612"/>
    <a:srgbClr val="5E5950"/>
    <a:srgbClr val="947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9" autoAdjust="0"/>
    <p:restoredTop sz="91376" autoAdjust="0"/>
  </p:normalViewPr>
  <p:slideViewPr>
    <p:cSldViewPr snapToGrid="0">
      <p:cViewPr varScale="1">
        <p:scale>
          <a:sx n="104" d="100"/>
          <a:sy n="104" d="100"/>
        </p:scale>
        <p:origin x="269" y="86"/>
      </p:cViewPr>
      <p:guideLst>
        <p:guide orient="horz" pos="691"/>
        <p:guide orient="horz" pos="2927"/>
        <p:guide orient="horz" pos="811"/>
        <p:guide pos="507"/>
        <p:guide pos="5545"/>
        <p:guide pos="2810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FA539-FE8D-4F57-BE8B-2D1199AF1E60}" type="datetimeFigureOut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9F99-B0B5-443B-AC8E-04E59822F13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talk about jQuery UI widgets. Not a new feature (2007), but nevertheless very useful and increasingly more important due to Oracle JET charts and the Interactive Grid.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9F99-B0B5-443B-AC8E-04E59822F13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38218" y="1109380"/>
            <a:ext cx="5652000" cy="1383030"/>
          </a:xfrm>
        </p:spPr>
        <p:txBody>
          <a:bodyPr anchor="b" anchorCtr="0"/>
          <a:lstStyle>
            <a:lvl1pPr algn="l">
              <a:lnSpc>
                <a:spcPts val="3600"/>
              </a:lnSpc>
              <a:defRPr sz="3200" b="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71778" y="2564474"/>
            <a:ext cx="5276575" cy="508635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 anchor="b" anchorCtr="0"/>
          <a:lstStyle>
            <a:lvl1pPr algn="ctr">
              <a:lnSpc>
                <a:spcPts val="3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88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0336" y="1240156"/>
            <a:ext cx="8112352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061-2774-4E41-8E48-94FD708F0FDD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63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0FD-9ED4-478E-B7DD-84C74ED70310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2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1"/>
          </p:nvPr>
        </p:nvSpPr>
        <p:spPr>
          <a:xfrm>
            <a:off x="709613" y="1287463"/>
            <a:ext cx="3751262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buFont typeface="MS Reference Sans Serif" panose="020B0604030504040204" pitchFamily="34" charset="0"/>
              <a:buChar char="–"/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2"/>
          </p:nvPr>
        </p:nvSpPr>
        <p:spPr>
          <a:xfrm>
            <a:off x="4672075" y="1287463"/>
            <a:ext cx="3751200" cy="3359150"/>
          </a:xfrm>
        </p:spPr>
        <p:txBody>
          <a:bodyPr/>
          <a:lstStyle>
            <a:lvl1pPr marL="0" indent="0">
              <a:lnSpc>
                <a:spcPts val="1100"/>
              </a:lnSpc>
              <a:buFont typeface="Arial" panose="020B0604020202020204" pitchFamily="34" charset="0"/>
              <a:buChar char="‪"/>
              <a:defRPr sz="800"/>
            </a:lvl1pPr>
            <a:lvl2pPr marL="180000" indent="-180000">
              <a:lnSpc>
                <a:spcPts val="1100"/>
              </a:lnSpc>
              <a:buSzPct val="100000"/>
              <a:buFont typeface="MS Reference Sans Serif" panose="020B0604030504040204" pitchFamily="34" charset="0"/>
              <a:buChar char="•"/>
              <a:defRPr sz="800"/>
            </a:lvl2pPr>
            <a:lvl3pPr marL="360000" indent="-180000">
              <a:lnSpc>
                <a:spcPts val="1100"/>
              </a:lnSpc>
              <a:buFont typeface="MS Reference Sans Serif" panose="020B0604030504040204" pitchFamily="34" charset="0"/>
              <a:buChar char="□"/>
              <a:defRPr sz="800"/>
            </a:lvl3pPr>
            <a:lvl4pPr marL="540000" indent="-180000">
              <a:lnSpc>
                <a:spcPts val="1100"/>
              </a:lnSpc>
              <a:buFont typeface="Wingdings" panose="05000000000000000000" pitchFamily="2" charset="2"/>
              <a:buChar char="§"/>
              <a:defRPr sz="800"/>
            </a:lvl4pPr>
            <a:lvl5pPr marL="720000" indent="-180000">
              <a:lnSpc>
                <a:spcPts val="1100"/>
              </a:lnSpc>
              <a:defRPr sz="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63E3C3C-816A-49BD-9F1D-9797A6679B01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2041" y="1240156"/>
            <a:ext cx="3587115" cy="33944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4718050" y="1324099"/>
            <a:ext cx="4425951" cy="3007395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038335-E60E-4817-BACF-F7656E0EF3E7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365647"/>
            <a:ext cx="9144000" cy="3509566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AD125A-30D2-472F-84FE-A4092C1A6F39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0"/>
            <a:ext cx="9144000" cy="4875213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E041CD9-2B1A-4416-A3D6-DED401657F57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Ruimte voor voettekst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28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238250" y="1365646"/>
            <a:ext cx="7905749" cy="377785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1800"/>
              </a:lnSpc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4027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4964" y="1510545"/>
            <a:ext cx="6918960" cy="1383030"/>
          </a:xfrm>
        </p:spPr>
        <p:txBody>
          <a:bodyPr anchor="b" anchorCtr="0"/>
          <a:lstStyle>
            <a:lvl1pPr algn="ctr">
              <a:lnSpc>
                <a:spcPts val="4600"/>
              </a:lnSpc>
              <a:defRPr sz="26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3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90336" y="276343"/>
            <a:ext cx="8112352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0336" y="1240156"/>
            <a:ext cx="8112352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165820" y="4898925"/>
            <a:ext cx="152855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0A04AC61-7E62-4AEF-A090-21104D61F626}" type="datetime1">
              <a:rPr lang="nl-NL" smtClean="0"/>
              <a:pPr/>
              <a:t>16-4-2019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66762" y="4898925"/>
            <a:ext cx="5112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27400" y="4898925"/>
            <a:ext cx="360000" cy="216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63C85D72-AA85-4C41-A1AF-C673E1DFEC3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1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2200"/>
        </a:lnSpc>
        <a:spcBef>
          <a:spcPts val="0"/>
        </a:spcBef>
        <a:buSzPct val="105000"/>
        <a:buFont typeface="Symbol" panose="05050102010706020507" pitchFamily="18" charset="2"/>
        <a:buChar char="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667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application-express/18.2/htmdb/understanding-substitution-string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shortcut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developer-tools/apex/learnmore/apex-curriculum-44900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vis.com/blog/2018/07/18/the-pink-database-paradigm-pinkdb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Gemeente</a:t>
            </a:r>
            <a:r>
              <a:rPr lang="en-GB" b="1" dirty="0"/>
              <a:t> Rotterdam</a:t>
            </a:r>
          </a:p>
        </p:txBody>
      </p:sp>
    </p:spTree>
    <p:extLst>
      <p:ext uri="{BB962C8B-B14F-4D97-AF65-F5344CB8AC3E}">
        <p14:creationId xmlns:p14="http://schemas.microsoft.com/office/powerpoint/2010/main" val="401667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C2B7F8-F13B-42EA-A1CF-AEF2F9647B9A}"/>
              </a:ext>
            </a:extLst>
          </p:cNvPr>
          <p:cNvSpPr txBox="1"/>
          <p:nvPr/>
        </p:nvSpPr>
        <p:spPr>
          <a:xfrm>
            <a:off x="6150077" y="899652"/>
            <a:ext cx="2521974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Juiste</a:t>
            </a:r>
            <a:r>
              <a:rPr lang="en-US" sz="1400" dirty="0"/>
              <a:t> </a:t>
            </a:r>
            <a:r>
              <a:rPr lang="en-US" sz="1400" dirty="0" err="1"/>
              <a:t>rechten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Indien</a:t>
            </a:r>
            <a:r>
              <a:rPr lang="en-US" sz="1400" dirty="0"/>
              <a:t> view invalid direct </a:t>
            </a:r>
            <a:r>
              <a:rPr lang="en-US" sz="1400" dirty="0" err="1"/>
              <a:t>zichtbaar</a:t>
            </a:r>
            <a:r>
              <a:rPr lang="en-US" sz="1400" dirty="0"/>
              <a:t> in database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Je </a:t>
            </a:r>
            <a:r>
              <a:rPr lang="en-US" sz="1400" dirty="0" err="1"/>
              <a:t>weet</a:t>
            </a:r>
            <a:r>
              <a:rPr lang="en-US" sz="1400" dirty="0"/>
              <a:t> </a:t>
            </a:r>
            <a:r>
              <a:rPr lang="en-US" sz="1400" dirty="0" err="1"/>
              <a:t>precies</a:t>
            </a:r>
            <a:r>
              <a:rPr lang="en-US" sz="1400" dirty="0"/>
              <a:t> </a:t>
            </a:r>
            <a:r>
              <a:rPr lang="en-US" sz="1400" dirty="0" err="1"/>
              <a:t>waar</a:t>
            </a:r>
            <a:r>
              <a:rPr lang="en-US" sz="1400" dirty="0"/>
              <a:t> het in APEX </a:t>
            </a:r>
            <a:r>
              <a:rPr lang="en-US" sz="1400" dirty="0" err="1"/>
              <a:t>gebruikt</a:t>
            </a:r>
            <a:r>
              <a:rPr lang="en-US" sz="1400" dirty="0"/>
              <a:t> </a:t>
            </a:r>
            <a:r>
              <a:rPr lang="en-US" sz="1400" dirty="0" err="1"/>
              <a:t>wordt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62CA-97F1-42A6-891A-4974431F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9" y="635363"/>
            <a:ext cx="42100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C2B7F8-F13B-42EA-A1CF-AEF2F9647B9A}"/>
              </a:ext>
            </a:extLst>
          </p:cNvPr>
          <p:cNvSpPr txBox="1"/>
          <p:nvPr/>
        </p:nvSpPr>
        <p:spPr>
          <a:xfrm>
            <a:off x="6150077" y="899652"/>
            <a:ext cx="2521974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PinkDB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Code </a:t>
            </a:r>
            <a:r>
              <a:rPr lang="en-US" sz="1400" dirty="0" err="1"/>
              <a:t>naar</a:t>
            </a:r>
            <a:r>
              <a:rPr lang="en-US" sz="1400" dirty="0"/>
              <a:t> package</a:t>
            </a:r>
          </a:p>
          <a:p>
            <a:pPr marL="285750" indent="-285750">
              <a:buFontTx/>
              <a:buChar char="-"/>
            </a:pP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B30E6-292F-4B19-B0D8-A6E3F904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27" y="378444"/>
            <a:ext cx="3898819" cy="42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C2B7F8-F13B-42EA-A1CF-AEF2F9647B9A}"/>
              </a:ext>
            </a:extLst>
          </p:cNvPr>
          <p:cNvSpPr txBox="1"/>
          <p:nvPr/>
        </p:nvSpPr>
        <p:spPr>
          <a:xfrm>
            <a:off x="6150077" y="899652"/>
            <a:ext cx="2521974" cy="2369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Juiste</a:t>
            </a:r>
            <a:r>
              <a:rPr lang="en-US" sz="1400" dirty="0"/>
              <a:t> </a:t>
            </a:r>
            <a:r>
              <a:rPr lang="en-US" sz="1400" dirty="0" err="1"/>
              <a:t>rechten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Code in package precompiled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Je </a:t>
            </a:r>
            <a:r>
              <a:rPr lang="en-US" sz="1400" dirty="0" err="1"/>
              <a:t>weet</a:t>
            </a:r>
            <a:r>
              <a:rPr lang="en-US" sz="1400" dirty="0"/>
              <a:t> </a:t>
            </a:r>
            <a:r>
              <a:rPr lang="en-US" sz="1400" dirty="0" err="1"/>
              <a:t>precies</a:t>
            </a:r>
            <a:r>
              <a:rPr lang="en-US" sz="1400" dirty="0"/>
              <a:t> </a:t>
            </a:r>
            <a:r>
              <a:rPr lang="en-US" sz="1400" dirty="0" err="1"/>
              <a:t>waar</a:t>
            </a:r>
            <a:r>
              <a:rPr lang="en-US" sz="1400" dirty="0"/>
              <a:t> het in APEX </a:t>
            </a:r>
            <a:r>
              <a:rPr lang="en-US" sz="1400" dirty="0" err="1"/>
              <a:t>gebruikt</a:t>
            </a:r>
            <a:r>
              <a:rPr lang="en-US" sz="1400" dirty="0"/>
              <a:t> </a:t>
            </a:r>
            <a:r>
              <a:rPr lang="en-US" sz="1400" dirty="0" err="1"/>
              <a:t>wordt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6B82D-3F53-4C93-BD94-CC6EB1BB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590411"/>
            <a:ext cx="4850550" cy="34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/>
          <a:lstStyle/>
          <a:p>
            <a:r>
              <a:rPr lang="en-US" dirty="0"/>
              <a:t>Security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49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5F721-D9CE-4842-8D0A-132C1E24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 </a:t>
            </a:r>
            <a:r>
              <a:rPr lang="en-US" dirty="0" err="1"/>
              <a:t>voor</a:t>
            </a:r>
            <a:r>
              <a:rPr lang="en-US" dirty="0"/>
              <a:t> XSS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E6988-B4DE-46FC-900C-ADE3B818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591701"/>
            <a:ext cx="8229600" cy="27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5F721-D9CE-4842-8D0A-132C1E24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 </a:t>
            </a:r>
            <a:r>
              <a:rPr lang="en-US" dirty="0" err="1"/>
              <a:t>voor</a:t>
            </a:r>
            <a:r>
              <a:rPr lang="en-US" dirty="0"/>
              <a:t> XSS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8ACEF-587A-4266-AB31-F595B82A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6" y="1133593"/>
            <a:ext cx="4836219" cy="34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5F721-D9CE-4842-8D0A-132C1E24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 </a:t>
            </a:r>
            <a:r>
              <a:rPr lang="en-US" dirty="0" err="1"/>
              <a:t>voor</a:t>
            </a:r>
            <a:r>
              <a:rPr lang="en-US" dirty="0"/>
              <a:t> XSS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F25F9-14AB-465B-96B6-B81C853B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8" y="1433204"/>
            <a:ext cx="73723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4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5F721-D9CE-4842-8D0A-132C1E24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 </a:t>
            </a:r>
            <a:r>
              <a:rPr lang="en-US" dirty="0" err="1"/>
              <a:t>voor</a:t>
            </a:r>
            <a:r>
              <a:rPr lang="en-US" dirty="0"/>
              <a:t> XSS</a:t>
            </a:r>
            <a:endParaRPr lang="en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219E54-A1E4-46DF-B6CD-D09EAA4C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619250"/>
            <a:ext cx="7343775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9AFAE-8D57-4C97-A987-E0EBCCFDAAFE}"/>
              </a:ext>
            </a:extLst>
          </p:cNvPr>
          <p:cNvSpPr txBox="1"/>
          <p:nvPr/>
        </p:nvSpPr>
        <p:spPr>
          <a:xfrm>
            <a:off x="870155" y="3849329"/>
            <a:ext cx="74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https://docs.oracle.com/en/database/oracle/application-express/18.2/htmdb/understanding-substitution-strings.html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470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5F721-D9CE-4842-8D0A-132C1E24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op </a:t>
            </a:r>
            <a:r>
              <a:rPr lang="en-US" dirty="0" err="1"/>
              <a:t>voor</a:t>
            </a:r>
            <a:r>
              <a:rPr lang="en-US" dirty="0"/>
              <a:t> SQL Injection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E6988-B4DE-46FC-900C-ADE3B818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591701"/>
            <a:ext cx="8229600" cy="27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/>
          <a:lstStyle/>
          <a:p>
            <a:r>
              <a:rPr lang="en-US" dirty="0" err="1"/>
              <a:t>Documentatie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57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452-2397-4E74-ACD4-B10D122FE2BC}" type="datetime1">
              <a:rPr lang="nl-NL" smtClean="0"/>
              <a:t>16-4-2019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Demystifying OAuth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5D72-AA85-4C41-A1AF-C673E1DFEC3B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D570481-C3F0-4B08-9610-FFAF2A771BCD}"/>
              </a:ext>
            </a:extLst>
          </p:cNvPr>
          <p:cNvSpPr txBox="1"/>
          <p:nvPr/>
        </p:nvSpPr>
        <p:spPr>
          <a:xfrm>
            <a:off x="903299" y="3017206"/>
            <a:ext cx="32752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D0671C"/>
                </a:solidFill>
              </a:rPr>
              <a:t>MENNO HOOGENDIJK</a:t>
            </a:r>
          </a:p>
          <a:p>
            <a:pPr algn="ctr"/>
            <a:endParaRPr lang="nl-NL" dirty="0">
              <a:solidFill>
                <a:srgbClr val="D0671C"/>
              </a:solidFill>
            </a:endParaRPr>
          </a:p>
          <a:p>
            <a:pPr algn="ctr"/>
            <a:r>
              <a:rPr lang="nl-NL" sz="1600" dirty="0">
                <a:solidFill>
                  <a:schemeClr val="accent5"/>
                </a:solidFill>
              </a:rPr>
              <a:t>APEX Consultant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C97C73B-BAD3-4E95-A37A-68FD7E1A5324}"/>
              </a:ext>
            </a:extLst>
          </p:cNvPr>
          <p:cNvGrpSpPr/>
          <p:nvPr/>
        </p:nvGrpSpPr>
        <p:grpSpPr>
          <a:xfrm>
            <a:off x="5742436" y="1634261"/>
            <a:ext cx="2096855" cy="1874978"/>
            <a:chOff x="4867757" y="1403504"/>
            <a:chExt cx="2096855" cy="1874978"/>
          </a:xfrm>
        </p:grpSpPr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43225539-CA1F-42F4-9B02-E5534CBB9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119" y="2767788"/>
              <a:ext cx="510694" cy="510694"/>
            </a:xfrm>
            <a:prstGeom prst="rect">
              <a:avLst/>
            </a:prstGeom>
          </p:spPr>
        </p:pic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F31A2FF4-EBA5-458C-99D2-DB9C236E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119" y="2085646"/>
              <a:ext cx="510694" cy="510694"/>
            </a:xfrm>
            <a:prstGeom prst="rect">
              <a:avLst/>
            </a:prstGeom>
          </p:spPr>
        </p:pic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D7BED454-6EB2-4577-AE13-42D413BEB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57" y="1403504"/>
              <a:ext cx="510694" cy="510694"/>
            </a:xfrm>
            <a:prstGeom prst="rect">
              <a:avLst/>
            </a:prstGeom>
          </p:spPr>
        </p:pic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324BB69A-5D9C-42F3-AB17-C54E04809BC3}"/>
                </a:ext>
              </a:extLst>
            </p:cNvPr>
            <p:cNvSpPr txBox="1"/>
            <p:nvPr/>
          </p:nvSpPr>
          <p:spPr>
            <a:xfrm>
              <a:off x="5594350" y="1403504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solidFill>
                    <a:schemeClr val="accent5"/>
                  </a:solidFill>
                </a:rPr>
                <a:t>mennooo</a:t>
              </a:r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AB6AF561-9600-4A56-949D-897E9A0A20C4}"/>
                </a:ext>
              </a:extLst>
            </p:cNvPr>
            <p:cNvSpPr txBox="1"/>
            <p:nvPr/>
          </p:nvSpPr>
          <p:spPr>
            <a:xfrm>
              <a:off x="5605712" y="2122106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solidFill>
                    <a:schemeClr val="accent5"/>
                  </a:solidFill>
                </a:rPr>
                <a:t>mennooo</a:t>
              </a:r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5705D5F3-C40F-4CCF-A4E2-A99B22451C00}"/>
                </a:ext>
              </a:extLst>
            </p:cNvPr>
            <p:cNvSpPr txBox="1"/>
            <p:nvPr/>
          </p:nvSpPr>
          <p:spPr>
            <a:xfrm>
              <a:off x="5605712" y="2837150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solidFill>
                    <a:schemeClr val="accent5"/>
                  </a:solidFill>
                </a:rPr>
                <a:t>menn.ooo</a:t>
              </a:r>
              <a:endParaRPr lang="nl-NL" dirty="0">
                <a:solidFill>
                  <a:schemeClr val="accent5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DA0E002-C684-4221-90A0-D4B68D5299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9" y="3909758"/>
            <a:ext cx="2100076" cy="719329"/>
          </a:xfrm>
          <a:prstGeom prst="rect">
            <a:avLst/>
          </a:prstGeom>
        </p:spPr>
      </p:pic>
      <p:pic>
        <p:nvPicPr>
          <p:cNvPr id="2050" name="Picture 2" descr="https://media.licdn.com/dms/image/C5603AQGXzVoH-0ueBQ/profile-displayphoto-shrink_200_200/0?e=1553126400&amp;v=beta&amp;t=sxTl-wlFqRU9SfNvO79lrsqXG_uuQA8t3KUEEPwG_Ak">
            <a:extLst>
              <a:ext uri="{FF2B5EF4-FFF2-40B4-BE49-F238E27FC236}">
                <a16:creationId xmlns:a16="http://schemas.microsoft.com/office/drawing/2014/main" id="{53215B51-D029-4249-BD5B-0F153B9D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78" y="1243264"/>
            <a:ext cx="1520657" cy="1520657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0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625000-EDEE-4145-8550-DD7314B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Belangrijke</a:t>
            </a:r>
            <a:r>
              <a:rPr lang="en-US" dirty="0"/>
              <a:t> URL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4A67D-DFA4-4489-965E-EFB0C5E0FE25}"/>
              </a:ext>
            </a:extLst>
          </p:cNvPr>
          <p:cNvSpPr txBox="1"/>
          <p:nvPr/>
        </p:nvSpPr>
        <p:spPr>
          <a:xfrm>
            <a:off x="685800" y="1452716"/>
            <a:ext cx="811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https://apex.oracle.com/shortcuts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52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/>
          <a:lstStyle/>
          <a:p>
            <a:r>
              <a:rPr lang="en-US" dirty="0" err="1"/>
              <a:t>Onderwerpen</a:t>
            </a:r>
            <a:r>
              <a:rPr lang="en-US" dirty="0"/>
              <a:t> van </a:t>
            </a:r>
            <a:r>
              <a:rPr lang="en-US" dirty="0" err="1"/>
              <a:t>vandaag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153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r>
              <a:rPr lang="en-US" dirty="0"/>
              <a:t> van </a:t>
            </a:r>
            <a:r>
              <a:rPr lang="en-US" dirty="0" err="1"/>
              <a:t>vandaag</a:t>
            </a:r>
            <a:endParaRPr lang="nl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B70A3-7661-457C-8F02-25790ECE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APEX </a:t>
            </a:r>
            <a:r>
              <a:rPr lang="en-US" dirty="0" err="1"/>
              <a:t>Sessies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err="1"/>
              <a:t>Ingestuurde</a:t>
            </a:r>
            <a:r>
              <a:rPr lang="en-US" dirty="0"/>
              <a:t> </a:t>
            </a:r>
            <a:r>
              <a:rPr lang="en-US" dirty="0" err="1"/>
              <a:t>vragen</a:t>
            </a:r>
            <a:endParaRPr lang="en-US" dirty="0"/>
          </a:p>
          <a:p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(s)</a:t>
            </a:r>
          </a:p>
          <a:p>
            <a:r>
              <a:rPr lang="en-US" dirty="0" err="1"/>
              <a:t>Overig</a:t>
            </a:r>
            <a:r>
              <a:rPr lang="en-US" dirty="0"/>
              <a:t>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4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Overige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endParaRPr lang="nl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B70A3-7661-457C-8F02-25790ECE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Inloggen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EBS</a:t>
            </a:r>
          </a:p>
          <a:p>
            <a:r>
              <a:rPr lang="en-US" dirty="0"/>
              <a:t>Interactive grid</a:t>
            </a:r>
          </a:p>
          <a:p>
            <a:r>
              <a:rPr lang="en-US" dirty="0" err="1"/>
              <a:t>TreeView</a:t>
            </a:r>
            <a:endParaRPr lang="en-US" dirty="0"/>
          </a:p>
          <a:p>
            <a:r>
              <a:rPr lang="en-US" dirty="0"/>
              <a:t>Calendar</a:t>
            </a:r>
          </a:p>
          <a:p>
            <a:r>
              <a:rPr lang="en-US" dirty="0"/>
              <a:t>Jet Charts</a:t>
            </a:r>
          </a:p>
          <a:p>
            <a:r>
              <a:rPr lang="en-US" dirty="0"/>
              <a:t>Plug-ins</a:t>
            </a:r>
          </a:p>
          <a:p>
            <a:r>
              <a:rPr lang="en-US" dirty="0"/>
              <a:t>Theming</a:t>
            </a:r>
          </a:p>
          <a:p>
            <a:r>
              <a:rPr lang="en-US" dirty="0"/>
              <a:t>ORDS – REST data services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122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/>
          <a:lstStyle/>
          <a:p>
            <a:r>
              <a:rPr lang="en-US" dirty="0" err="1"/>
              <a:t>Opleidingsmateriaal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155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02B17-752C-4D06-A54F-B886B324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EEB93-5AF1-425A-92B8-3D292879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35"/>
            <a:ext cx="9144000" cy="3682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BB6C6-59BE-41C4-90BC-E68ADC007697}"/>
              </a:ext>
            </a:extLst>
          </p:cNvPr>
          <p:cNvSpPr txBox="1"/>
          <p:nvPr/>
        </p:nvSpPr>
        <p:spPr>
          <a:xfrm>
            <a:off x="58994" y="4220826"/>
            <a:ext cx="885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https://www.oracle.com/technetwork/developer-tools/apex/learnmore/apex-curriculum-4490003.html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810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024494" y="1560864"/>
            <a:ext cx="5667375" cy="1514474"/>
          </a:xfrm>
        </p:spPr>
        <p:txBody>
          <a:bodyPr/>
          <a:lstStyle/>
          <a:p>
            <a:r>
              <a:rPr lang="en-US" dirty="0" err="1"/>
              <a:t>Structuur</a:t>
            </a:r>
            <a:r>
              <a:rPr lang="en-US" dirty="0"/>
              <a:t> SQL &amp; PL/SQL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4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73011-2397-4BB0-8FF5-BCE7290B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211614"/>
            <a:ext cx="5382161" cy="4459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2B7F8-F13B-42EA-A1CF-AEF2F9647B9A}"/>
              </a:ext>
            </a:extLst>
          </p:cNvPr>
          <p:cNvSpPr txBox="1"/>
          <p:nvPr/>
        </p:nvSpPr>
        <p:spPr>
          <a:xfrm>
            <a:off x="6150077" y="899652"/>
            <a:ext cx="2521974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Geen</a:t>
            </a:r>
            <a:r>
              <a:rPr lang="en-US" sz="1400" dirty="0"/>
              <a:t> </a:t>
            </a:r>
            <a:r>
              <a:rPr lang="en-US" sz="1400" dirty="0" err="1"/>
              <a:t>rechten</a:t>
            </a:r>
            <a:r>
              <a:rPr lang="en-US" sz="1400" dirty="0"/>
              <a:t> op </a:t>
            </a:r>
            <a:r>
              <a:rPr lang="en-US" sz="1400" dirty="0" err="1"/>
              <a:t>tabellen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Alleen</a:t>
            </a:r>
            <a:r>
              <a:rPr lang="en-US" sz="1400" dirty="0"/>
              <a:t> </a:t>
            </a:r>
            <a:r>
              <a:rPr lang="en-US" sz="1400" dirty="0" err="1"/>
              <a:t>toegang</a:t>
            </a:r>
            <a:r>
              <a:rPr lang="en-US" sz="1400" dirty="0"/>
              <a:t> tot data via API's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Een</a:t>
            </a:r>
            <a:r>
              <a:rPr lang="en-US" sz="1400" dirty="0"/>
              <a:t> view is </a:t>
            </a:r>
            <a:r>
              <a:rPr lang="en-US" sz="1400" dirty="0" err="1"/>
              <a:t>een</a:t>
            </a:r>
            <a:r>
              <a:rPr lang="en-US" sz="1400" dirty="0"/>
              <a:t> API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Maak</a:t>
            </a:r>
            <a:r>
              <a:rPr lang="en-US" sz="1400" dirty="0"/>
              <a:t> view </a:t>
            </a:r>
            <a:r>
              <a:rPr lang="en-US" sz="1400" dirty="0" err="1"/>
              <a:t>voor</a:t>
            </a:r>
            <a:r>
              <a:rPr lang="en-US" sz="1400" dirty="0"/>
              <a:t> </a:t>
            </a:r>
            <a:r>
              <a:rPr lang="en-US" sz="1400" dirty="0" err="1"/>
              <a:t>pagina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51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960B9-B488-46C8-AAB1-A4FD734F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622"/>
            <a:ext cx="9144000" cy="3904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075B3-8015-47F4-9EFB-69C1F5407555}"/>
              </a:ext>
            </a:extLst>
          </p:cNvPr>
          <p:cNvSpPr txBox="1"/>
          <p:nvPr/>
        </p:nvSpPr>
        <p:spPr>
          <a:xfrm>
            <a:off x="213852" y="132735"/>
            <a:ext cx="3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PinkDB</a:t>
            </a:r>
            <a:r>
              <a:rPr lang="en-US" dirty="0"/>
              <a:t> Paradigm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C8CC2-0303-4CE6-8C29-827D5C370E11}"/>
              </a:ext>
            </a:extLst>
          </p:cNvPr>
          <p:cNvSpPr txBox="1"/>
          <p:nvPr/>
        </p:nvSpPr>
        <p:spPr>
          <a:xfrm>
            <a:off x="125361" y="4523878"/>
            <a:ext cx="8775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https://www.salvis.com/blog/2018/07/18/the-pink-database-paradigm-pinkdb/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3444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4075B3-8015-47F4-9EFB-69C1F5407555}"/>
              </a:ext>
            </a:extLst>
          </p:cNvPr>
          <p:cNvSpPr txBox="1"/>
          <p:nvPr/>
        </p:nvSpPr>
        <p:spPr>
          <a:xfrm>
            <a:off x="213852" y="132735"/>
            <a:ext cx="3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HR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450CA-1828-47A7-BC47-A192D6B93E6B}"/>
              </a:ext>
            </a:extLst>
          </p:cNvPr>
          <p:cNvSpPr txBox="1"/>
          <p:nvPr/>
        </p:nvSpPr>
        <p:spPr>
          <a:xfrm>
            <a:off x="213852" y="1873107"/>
            <a:ext cx="2011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EMP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B8FB5-FDA6-41B6-BF96-3BEDD5E3F96A}"/>
              </a:ext>
            </a:extLst>
          </p:cNvPr>
          <p:cNvSpPr txBox="1"/>
          <p:nvPr/>
        </p:nvSpPr>
        <p:spPr>
          <a:xfrm>
            <a:off x="213852" y="2441039"/>
            <a:ext cx="2011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DEPT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FD98-069D-4C8C-A3B9-DB87621412C5}"/>
              </a:ext>
            </a:extLst>
          </p:cNvPr>
          <p:cNvSpPr txBox="1"/>
          <p:nvPr/>
        </p:nvSpPr>
        <p:spPr>
          <a:xfrm>
            <a:off x="213852" y="13051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Tables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4F3CC-072E-4663-969E-49CDA55A2DF3}"/>
              </a:ext>
            </a:extLst>
          </p:cNvPr>
          <p:cNvSpPr txBox="1"/>
          <p:nvPr/>
        </p:nvSpPr>
        <p:spPr>
          <a:xfrm>
            <a:off x="2844276" y="1873107"/>
            <a:ext cx="2011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V_EMP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61E42-A881-4E11-82CD-1CB8CCD4E853}"/>
              </a:ext>
            </a:extLst>
          </p:cNvPr>
          <p:cNvSpPr txBox="1"/>
          <p:nvPr/>
        </p:nvSpPr>
        <p:spPr>
          <a:xfrm>
            <a:off x="2844276" y="2441039"/>
            <a:ext cx="20116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V_DEPT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916D-A28A-48C2-88C7-68317BB22539}"/>
              </a:ext>
            </a:extLst>
          </p:cNvPr>
          <p:cNvSpPr txBox="1"/>
          <p:nvPr/>
        </p:nvSpPr>
        <p:spPr>
          <a:xfrm>
            <a:off x="2844276" y="13051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Views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B52A1-157B-4B38-816C-34B1755C4646}"/>
              </a:ext>
            </a:extLst>
          </p:cNvPr>
          <p:cNvSpPr txBox="1"/>
          <p:nvPr/>
        </p:nvSpPr>
        <p:spPr>
          <a:xfrm>
            <a:off x="213852" y="3493008"/>
            <a:ext cx="859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grant select, update, delete, insert on </a:t>
            </a:r>
            <a:r>
              <a:rPr lang="en-US" dirty="0" err="1">
                <a:latin typeface="Consolas" panose="020B0609020204030204" pitchFamily="49" charset="0"/>
              </a:rPr>
              <a:t>v_emp</a:t>
            </a:r>
            <a:r>
              <a:rPr lang="en-US" dirty="0">
                <a:latin typeface="Consolas" panose="020B0609020204030204" pitchFamily="49" charset="0"/>
              </a:rPr>
              <a:t> to </a:t>
            </a:r>
            <a:r>
              <a:rPr lang="en-US" dirty="0" err="1">
                <a:latin typeface="Consolas" panose="020B0609020204030204" pitchFamily="49" charset="0"/>
              </a:rPr>
              <a:t>hr_api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grant select on </a:t>
            </a:r>
            <a:r>
              <a:rPr lang="en-US" dirty="0" err="1">
                <a:latin typeface="Consolas" panose="020B0609020204030204" pitchFamily="49" charset="0"/>
              </a:rPr>
              <a:t>v_dept</a:t>
            </a:r>
            <a:r>
              <a:rPr lang="en-US" dirty="0">
                <a:latin typeface="Consolas" panose="020B0609020204030204" pitchFamily="49" charset="0"/>
              </a:rPr>
              <a:t> to </a:t>
            </a:r>
            <a:r>
              <a:rPr lang="en-US" dirty="0" err="1">
                <a:latin typeface="Consolas" panose="020B0609020204030204" pitchFamily="49" charset="0"/>
              </a:rPr>
              <a:t>hr_api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139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4075B3-8015-47F4-9EFB-69C1F5407555}"/>
              </a:ext>
            </a:extLst>
          </p:cNvPr>
          <p:cNvSpPr txBox="1"/>
          <p:nvPr/>
        </p:nvSpPr>
        <p:spPr>
          <a:xfrm>
            <a:off x="213852" y="132735"/>
            <a:ext cx="337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HR_API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B52A1-157B-4B38-816C-34B1755C4646}"/>
              </a:ext>
            </a:extLst>
          </p:cNvPr>
          <p:cNvSpPr txBox="1"/>
          <p:nvPr/>
        </p:nvSpPr>
        <p:spPr>
          <a:xfrm>
            <a:off x="276090" y="1391967"/>
            <a:ext cx="8591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or replace view v_myapp_p1_emp as</a:t>
            </a: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e.empno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, </a:t>
            </a:r>
            <a:r>
              <a:rPr lang="en-US" dirty="0" err="1">
                <a:latin typeface="Consolas" panose="020B0609020204030204" pitchFamily="49" charset="0"/>
              </a:rPr>
              <a:t>e.ename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, </a:t>
            </a:r>
            <a:r>
              <a:rPr lang="en-US" dirty="0" err="1">
                <a:latin typeface="Consolas" panose="020B0609020204030204" pitchFamily="49" charset="0"/>
              </a:rPr>
              <a:t>e.job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, </a:t>
            </a:r>
            <a:r>
              <a:rPr lang="en-US" dirty="0" err="1">
                <a:latin typeface="Consolas" panose="020B0609020204030204" pitchFamily="49" charset="0"/>
              </a:rPr>
              <a:t>d.dname</a:t>
            </a:r>
            <a:r>
              <a:rPr lang="en-US" dirty="0">
                <a:latin typeface="Consolas" panose="020B0609020204030204" pitchFamily="49" charset="0"/>
              </a:rPr>
              <a:t> department</a:t>
            </a:r>
          </a:p>
          <a:p>
            <a:r>
              <a:rPr lang="en-US" dirty="0">
                <a:latin typeface="Consolas" panose="020B0609020204030204" pitchFamily="49" charset="0"/>
              </a:rPr>
              <a:t>  from </a:t>
            </a:r>
            <a:r>
              <a:rPr lang="en-US" dirty="0" err="1">
                <a:latin typeface="Consolas" panose="020B0609020204030204" pitchFamily="49" charset="0"/>
              </a:rPr>
              <a:t>hr.v_emp</a:t>
            </a:r>
            <a:r>
              <a:rPr lang="en-US" dirty="0">
                <a:latin typeface="Consolas" panose="020B0609020204030204" pitchFamily="49" charset="0"/>
              </a:rPr>
              <a:t> e</a:t>
            </a:r>
          </a:p>
          <a:p>
            <a:r>
              <a:rPr lang="en-US" dirty="0">
                <a:latin typeface="Consolas" panose="020B0609020204030204" pitchFamily="49" charset="0"/>
              </a:rPr>
              <a:t>  join </a:t>
            </a:r>
            <a:r>
              <a:rPr lang="en-US" dirty="0" err="1">
                <a:latin typeface="Consolas" panose="020B0609020204030204" pitchFamily="49" charset="0"/>
              </a:rPr>
              <a:t>hr.v_dept</a:t>
            </a:r>
            <a:r>
              <a:rPr lang="en-US" dirty="0">
                <a:latin typeface="Consolas" panose="020B0609020204030204" pitchFamily="49" charset="0"/>
              </a:rPr>
              <a:t> d</a:t>
            </a:r>
          </a:p>
          <a:p>
            <a:r>
              <a:rPr lang="en-US" dirty="0">
                <a:latin typeface="Consolas" panose="020B0609020204030204" pitchFamily="49" charset="0"/>
              </a:rPr>
              <a:t>    on </a:t>
            </a:r>
            <a:r>
              <a:rPr lang="en-US" dirty="0" err="1">
                <a:latin typeface="Consolas" panose="020B0609020204030204" pitchFamily="49" charset="0"/>
              </a:rPr>
              <a:t>e.deptno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d.deptno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N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90692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6406</TotalTime>
  <Words>360</Words>
  <Application>Microsoft Office PowerPoint</Application>
  <PresentationFormat>On-screen Show (16:9)</PresentationFormat>
  <Paragraphs>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MS Reference Sans Serif</vt:lpstr>
      <vt:lpstr>Symbol</vt:lpstr>
      <vt:lpstr>Wingdings</vt:lpstr>
      <vt:lpstr>Qualogy</vt:lpstr>
      <vt:lpstr>Gemeente Rotterdam</vt:lpstr>
      <vt:lpstr>PowerPoint Presentation</vt:lpstr>
      <vt:lpstr>Opleidingsmateriaal</vt:lpstr>
      <vt:lpstr>PowerPoint Presentation</vt:lpstr>
      <vt:lpstr>Structuur SQL &amp;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</vt:lpstr>
      <vt:lpstr>Let op voor XSS</vt:lpstr>
      <vt:lpstr>Let op voor XSS</vt:lpstr>
      <vt:lpstr>Let op voor XSS</vt:lpstr>
      <vt:lpstr>Let op voor XSS</vt:lpstr>
      <vt:lpstr>Let op voor SQL Injection</vt:lpstr>
      <vt:lpstr>Documentatie</vt:lpstr>
      <vt:lpstr>Belangrijke URL</vt:lpstr>
      <vt:lpstr>Onderwerpen van vandaag</vt:lpstr>
      <vt:lpstr>Onderwerpen van vandaag</vt:lpstr>
      <vt:lpstr>Overige mogelijkheden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Menno Hoogendijk</cp:lastModifiedBy>
  <cp:revision>443</cp:revision>
  <dcterms:created xsi:type="dcterms:W3CDTF">2016-03-14T21:06:12Z</dcterms:created>
  <dcterms:modified xsi:type="dcterms:W3CDTF">2019-04-17T06:47:32Z</dcterms:modified>
</cp:coreProperties>
</file>