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84" r:id="rId11"/>
    <p:sldId id="285" r:id="rId12"/>
    <p:sldId id="287" r:id="rId13"/>
    <p:sldId id="288" r:id="rId14"/>
    <p:sldId id="289" r:id="rId15"/>
    <p:sldId id="286" r:id="rId16"/>
    <p:sldId id="291" r:id="rId17"/>
    <p:sldId id="290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Helvetica Neue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02DECA1-96A5-440D-9CD4-38254EF16522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  <p14:sldId id="265"/>
            <p14:sldId id="284"/>
            <p14:sldId id="285"/>
            <p14:sldId id="287"/>
            <p14:sldId id="288"/>
            <p14:sldId id="289"/>
            <p14:sldId id="286"/>
          </p14:sldIdLst>
        </p14:section>
        <p14:section name="Раздел без заголовка" id="{13F6484D-E689-4779-A2D4-3B224180A535}">
          <p14:sldIdLst>
            <p14:sldId id="291"/>
            <p14:sldId id="290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>
        <p:scale>
          <a:sx n="125" d="100"/>
          <a:sy n="125" d="100"/>
        </p:scale>
        <p:origin x="174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09175" marR="0" lvl="0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wrap="square" lIns="26775" tIns="26775" rIns="26775" bIns="26775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387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53676" marR="0" lvl="1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09175" marR="0" lvl="0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wrap="square" lIns="26775" tIns="26775" rIns="26775" bIns="26775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387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09175" marR="0" lvl="0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09175" marR="0" lvl="0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09175" marR="0" lvl="0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wrap="square" lIns="26775" tIns="26775" rIns="26775" bIns="26775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387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390798" y="1245691"/>
            <a:ext cx="6362304" cy="2757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53676" marR="0" lvl="1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53676" marR="0" lvl="1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53676" marR="0" lvl="1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wrap="square" lIns="26775" tIns="26775" rIns="26775" bIns="26775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387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53676" marR="0" lvl="1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09175" marR="0" lvl="0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53676" marR="0" lvl="1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wrap="square" lIns="26775" tIns="26775" rIns="26775" bIns="26775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387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09175" marR="0" lvl="0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wrap="square" lIns="26775" tIns="26775" rIns="26775" bIns="26775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387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wrap="square" lIns="26775" tIns="26775" rIns="26775" bIns="26775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387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wrap="square" lIns="26775" tIns="26775" rIns="26775" bIns="26775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387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09175" marR="0" lvl="0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Shape 19" descr="loading-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9826" y="4636176"/>
            <a:ext cx="413700" cy="4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/>
          <p:nvPr/>
        </p:nvSpPr>
        <p:spPr>
          <a:xfrm>
            <a:off x="571175" y="-1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wrap="square" lIns="26775" tIns="26775" rIns="26775" bIns="26775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387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wrap="square" lIns="26775" tIns="26775" rIns="26775" bIns="26775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387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Фото - горизонтально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09175" marR="0" lvl="0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cxnSp>
        <p:nvCxnSpPr>
          <p:cNvPr id="29" name="Shape 29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3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wrap="square" lIns="26775" tIns="26775" rIns="26775" bIns="26775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387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wrap="square" lIns="26775" tIns="26775" rIns="26775" bIns="26775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387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wrap="square" lIns="26775" tIns="26775" rIns="26775" bIns="26775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387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- вверх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53676" marR="0" lvl="1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wrap="square" lIns="26775" tIns="26775" rIns="26775" bIns="26775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387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53676" marR="0" lvl="1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09175" marR="0" lvl="0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wrap="square" lIns="26775" tIns="26775" rIns="26775" bIns="26775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387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53676" marR="0" lvl="1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09175" marR="0" lvl="0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2250" marR="0" lvl="0" indent="-12890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66750" marR="0" lvl="1" indent="-12890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111250" marR="0" lvl="2" indent="-12890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55750" marR="0" lvl="3" indent="-12890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000250" marR="0" lvl="4" indent="-12890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wrap="square" lIns="26775" tIns="26775" rIns="26775" bIns="26775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387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 rot="10800000" flipH="1">
            <a:off x="1357312" y="523737"/>
            <a:ext cx="6429376" cy="139"/>
          </a:xfrm>
          <a:prstGeom prst="straightConnector1">
            <a:avLst/>
          </a:prstGeom>
          <a:noFill/>
          <a:ln w="9525" cap="flat" cmpd="sng">
            <a:solidFill>
              <a:srgbClr val="A6AAA9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09175" marR="0" lvl="0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wrap="square" lIns="26775" tIns="26775" rIns="26775" bIns="26775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387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570400" y="1091750"/>
            <a:ext cx="3630000" cy="282600"/>
          </a:xfrm>
          <a:prstGeom prst="rect">
            <a:avLst/>
          </a:prstGeom>
          <a:noFill/>
          <a:ln>
            <a:noFill/>
          </a:ln>
        </p:spPr>
        <p:txBody>
          <a:bodyPr wrap="square" lIns="26775" tIns="26775" rIns="26775" bIns="26775" anchor="t" anchorCtr="0">
            <a:noAutofit/>
          </a:bodyPr>
          <a:lstStyle/>
          <a:p>
            <a:pPr marL="0" lvl="0" indent="-6985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C#. Уровень 3. Продвинутый курс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88733" y="1404393"/>
            <a:ext cx="3353400" cy="384300"/>
          </a:xfrm>
          <a:prstGeom prst="rect">
            <a:avLst/>
          </a:prstGeom>
          <a:noFill/>
          <a:ln>
            <a:noFill/>
          </a:ln>
        </p:spPr>
        <p:txBody>
          <a:bodyPr wrap="square" lIns="26775" tIns="26775" rIns="26775" bIns="267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venir"/>
              <a:buNone/>
            </a:pPr>
            <a:r>
              <a:rPr lang="en-US" sz="20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lang="en-US" sz="2000" b="1">
                <a:solidFill>
                  <a:srgbClr val="4C5D6E"/>
                </a:solidFill>
              </a:rPr>
              <a:t>1</a:t>
            </a:r>
          </a:p>
        </p:txBody>
      </p:sp>
      <p:sp>
        <p:nvSpPr>
          <p:cNvPr id="89" name="Shape 89"/>
          <p:cNvSpPr/>
          <p:nvPr/>
        </p:nvSpPr>
        <p:spPr>
          <a:xfrm>
            <a:off x="3570400" y="2533775"/>
            <a:ext cx="4741800" cy="1056000"/>
          </a:xfrm>
          <a:prstGeom prst="rect">
            <a:avLst/>
          </a:prstGeom>
          <a:noFill/>
          <a:ln>
            <a:noFill/>
          </a:ln>
        </p:spPr>
        <p:txBody>
          <a:bodyPr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Введение в WPF: архитектура создания приложений на C# </a:t>
            </a:r>
          </a:p>
        </p:txBody>
      </p:sp>
      <p:pic>
        <p:nvPicPr>
          <p:cNvPr id="90" name="Shape 90" descr="C_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404400"/>
            <a:ext cx="2475651" cy="247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36648" y="331792"/>
            <a:ext cx="8372071" cy="4377367"/>
          </a:xfrm>
        </p:spPr>
        <p:txBody>
          <a:bodyPr numCol="1" anchor="ctr"/>
          <a:lstStyle/>
          <a:p>
            <a:pPr marL="0" indent="0" algn="ctr">
              <a:spcBef>
                <a:spcPts val="0"/>
              </a:spcBef>
              <a:buNone/>
            </a:pPr>
            <a:r>
              <a:rPr lang="ru-RU" sz="2500" dirty="0" smtClean="0">
                <a:solidFill>
                  <a:schemeClr val="bg2"/>
                </a:solidFill>
              </a:rPr>
              <a:t>Как создать приложение?</a:t>
            </a:r>
            <a:endParaRPr lang="ru-RU" sz="2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36648" y="331792"/>
            <a:ext cx="8372071" cy="4377367"/>
          </a:xfrm>
        </p:spPr>
        <p:txBody>
          <a:bodyPr numCol="2"/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2"/>
                </a:solidFill>
              </a:rPr>
              <a:t>Шаг 1 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Интервью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Сбор данных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Погружение в </a:t>
            </a:r>
            <a:r>
              <a:rPr lang="ru-RU" sz="1800" dirty="0" smtClean="0">
                <a:solidFill>
                  <a:schemeClr val="bg2"/>
                </a:solidFill>
              </a:rPr>
              <a:t>тему</a:t>
            </a:r>
            <a:endParaRPr lang="ru-RU" sz="1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33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36648" y="331792"/>
            <a:ext cx="8372071" cy="4377367"/>
          </a:xfrm>
        </p:spPr>
        <p:txBody>
          <a:bodyPr numCol="2"/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2"/>
                </a:solidFill>
              </a:rPr>
              <a:t>Шаг 1 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Интервью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Сбор данных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Погружение в тему</a:t>
            </a:r>
          </a:p>
          <a:p>
            <a:pPr marL="0" indent="0">
              <a:spcBef>
                <a:spcPts val="0"/>
              </a:spcBef>
            </a:pPr>
            <a:endParaRPr lang="ru-RU" sz="1800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2"/>
                </a:solidFill>
              </a:rPr>
              <a:t>Шаг 2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Ревизия контента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Информационная </a:t>
            </a:r>
            <a:r>
              <a:rPr lang="ru-RU" sz="1800" dirty="0" smtClean="0">
                <a:solidFill>
                  <a:schemeClr val="bg2"/>
                </a:solidFill>
              </a:rPr>
              <a:t>архитектура</a:t>
            </a:r>
            <a:endParaRPr lang="ru-RU" sz="1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45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36648" y="331792"/>
            <a:ext cx="8372071" cy="4377367"/>
          </a:xfrm>
        </p:spPr>
        <p:txBody>
          <a:bodyPr numCol="2"/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2"/>
                </a:solidFill>
              </a:rPr>
              <a:t>Шаг 1 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Интервью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Сбор данных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Погружение в тему</a:t>
            </a:r>
          </a:p>
          <a:p>
            <a:pPr marL="0" indent="0">
              <a:spcBef>
                <a:spcPts val="0"/>
              </a:spcBef>
            </a:pPr>
            <a:endParaRPr lang="ru-RU" sz="1800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2"/>
                </a:solidFill>
              </a:rPr>
              <a:t>Шаг 2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Ревизия контента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Информационная архитектура</a:t>
            </a:r>
          </a:p>
          <a:p>
            <a:pPr marL="0" indent="0">
              <a:spcBef>
                <a:spcPts val="0"/>
              </a:spcBef>
            </a:pPr>
            <a:endParaRPr lang="ru-RU" sz="1800" dirty="0" smtClean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solidFill>
                  <a:schemeClr val="bg2"/>
                </a:solidFill>
              </a:rPr>
              <a:t>Шаг </a:t>
            </a:r>
            <a:r>
              <a:rPr lang="ru-RU" sz="1800" dirty="0">
                <a:solidFill>
                  <a:schemeClr val="bg2"/>
                </a:solidFill>
              </a:rPr>
              <a:t>3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Проектирование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Дизайн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Создание контента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4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36648" y="331792"/>
            <a:ext cx="8372071" cy="4377367"/>
          </a:xfrm>
        </p:spPr>
        <p:txBody>
          <a:bodyPr numCol="2"/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2"/>
                </a:solidFill>
              </a:rPr>
              <a:t>Шаг 1 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Интервью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Сбор данных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Погружение в тему</a:t>
            </a:r>
          </a:p>
          <a:p>
            <a:pPr marL="0" indent="0">
              <a:spcBef>
                <a:spcPts val="0"/>
              </a:spcBef>
            </a:pPr>
            <a:endParaRPr lang="ru-RU" sz="1800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2"/>
                </a:solidFill>
              </a:rPr>
              <a:t>Шаг 2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Ревизия контента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Информационная архитектура</a:t>
            </a:r>
          </a:p>
          <a:p>
            <a:pPr marL="0" indent="0">
              <a:spcBef>
                <a:spcPts val="0"/>
              </a:spcBef>
            </a:pPr>
            <a:endParaRPr lang="ru-RU" sz="1800" dirty="0" smtClean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solidFill>
                  <a:schemeClr val="bg2"/>
                </a:solidFill>
              </a:rPr>
              <a:t>Шаг </a:t>
            </a:r>
            <a:r>
              <a:rPr lang="ru-RU" sz="1800" dirty="0">
                <a:solidFill>
                  <a:schemeClr val="bg2"/>
                </a:solidFill>
              </a:rPr>
              <a:t>3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Проектирование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Дизайн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Создание контента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2"/>
                </a:solidFill>
              </a:rPr>
              <a:t>Шаг 4</a:t>
            </a:r>
          </a:p>
          <a:p>
            <a:pPr marL="0" indent="0">
              <a:spcBef>
                <a:spcPts val="0"/>
              </a:spcBef>
            </a:pPr>
            <a:r>
              <a:rPr lang="ru-RU" sz="1800" dirty="0" err="1">
                <a:solidFill>
                  <a:schemeClr val="bg2"/>
                </a:solidFill>
              </a:rPr>
              <a:t>Front-end</a:t>
            </a:r>
            <a:endParaRPr lang="ru-RU" sz="1800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</a:pPr>
            <a:r>
              <a:rPr lang="ru-RU" sz="1800" dirty="0" err="1">
                <a:solidFill>
                  <a:schemeClr val="bg2"/>
                </a:solidFill>
              </a:rPr>
              <a:t>Back-end</a:t>
            </a:r>
            <a:endParaRPr lang="ru-RU" sz="1800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Тестирование</a:t>
            </a:r>
          </a:p>
          <a:p>
            <a:pPr marL="0" indent="0">
              <a:spcBef>
                <a:spcPts val="0"/>
              </a:spcBef>
            </a:pPr>
            <a:endParaRPr lang="ru-RU" sz="1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48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36648" y="331792"/>
            <a:ext cx="8372071" cy="4377367"/>
          </a:xfrm>
        </p:spPr>
        <p:txBody>
          <a:bodyPr numCol="2"/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2"/>
                </a:solidFill>
              </a:rPr>
              <a:t>Шаг 1 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Интервью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Сбор данных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Погружение в тему</a:t>
            </a:r>
          </a:p>
          <a:p>
            <a:pPr marL="0" indent="0">
              <a:spcBef>
                <a:spcPts val="0"/>
              </a:spcBef>
            </a:pPr>
            <a:endParaRPr lang="ru-RU" sz="1800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2"/>
                </a:solidFill>
              </a:rPr>
              <a:t>Шаг 2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Ревизия контента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Информационная архитектура</a:t>
            </a:r>
          </a:p>
          <a:p>
            <a:pPr marL="0" indent="0">
              <a:spcBef>
                <a:spcPts val="0"/>
              </a:spcBef>
            </a:pPr>
            <a:endParaRPr lang="ru-RU" sz="1800" dirty="0" smtClean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solidFill>
                  <a:schemeClr val="bg2"/>
                </a:solidFill>
              </a:rPr>
              <a:t>Шаг </a:t>
            </a:r>
            <a:r>
              <a:rPr lang="ru-RU" sz="1800" dirty="0">
                <a:solidFill>
                  <a:schemeClr val="bg2"/>
                </a:solidFill>
              </a:rPr>
              <a:t>3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Проектирование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Дизайн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Создание контента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2"/>
                </a:solidFill>
              </a:rPr>
              <a:t>Шаг 4</a:t>
            </a:r>
          </a:p>
          <a:p>
            <a:pPr marL="0" indent="0">
              <a:spcBef>
                <a:spcPts val="0"/>
              </a:spcBef>
            </a:pPr>
            <a:r>
              <a:rPr lang="ru-RU" sz="1800" dirty="0" err="1">
                <a:solidFill>
                  <a:schemeClr val="bg2"/>
                </a:solidFill>
              </a:rPr>
              <a:t>Front-end</a:t>
            </a:r>
            <a:endParaRPr lang="ru-RU" sz="1800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</a:pPr>
            <a:r>
              <a:rPr lang="ru-RU" sz="1800" dirty="0" err="1">
                <a:solidFill>
                  <a:schemeClr val="bg2"/>
                </a:solidFill>
              </a:rPr>
              <a:t>Back-end</a:t>
            </a:r>
            <a:endParaRPr lang="ru-RU" sz="1800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Тестирование</a:t>
            </a:r>
          </a:p>
          <a:p>
            <a:pPr marL="0" indent="0">
              <a:spcBef>
                <a:spcPts val="0"/>
              </a:spcBef>
            </a:pPr>
            <a:endParaRPr lang="ru-RU" sz="1800" dirty="0">
              <a:solidFill>
                <a:schemeClr val="bg2"/>
              </a:solidFill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2720340" y="1089660"/>
            <a:ext cx="1783080" cy="899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03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36648" y="331792"/>
            <a:ext cx="8372071" cy="4377367"/>
          </a:xfrm>
        </p:spPr>
        <p:txBody>
          <a:bodyPr numCol="2"/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2"/>
                </a:solidFill>
              </a:rPr>
              <a:t>Шаг 1 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Интервью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Сбор данных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Погружение в тему</a:t>
            </a:r>
          </a:p>
          <a:p>
            <a:pPr marL="0" indent="0">
              <a:spcBef>
                <a:spcPts val="0"/>
              </a:spcBef>
            </a:pPr>
            <a:endParaRPr lang="ru-RU" sz="1800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2"/>
                </a:solidFill>
              </a:rPr>
              <a:t>Шаг 2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Ревизия контента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Информационная архитектура</a:t>
            </a:r>
          </a:p>
          <a:p>
            <a:pPr marL="0" indent="0">
              <a:spcBef>
                <a:spcPts val="0"/>
              </a:spcBef>
            </a:pPr>
            <a:endParaRPr lang="ru-RU" sz="1800" dirty="0" smtClean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solidFill>
                  <a:schemeClr val="bg2"/>
                </a:solidFill>
              </a:rPr>
              <a:t>Шаг </a:t>
            </a:r>
            <a:r>
              <a:rPr lang="ru-RU" sz="1800" dirty="0">
                <a:solidFill>
                  <a:schemeClr val="bg2"/>
                </a:solidFill>
              </a:rPr>
              <a:t>3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Проектирование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Дизайн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Создание контента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2"/>
                </a:solidFill>
              </a:rPr>
              <a:t>Шаг 4</a:t>
            </a:r>
          </a:p>
          <a:p>
            <a:pPr marL="0" indent="0">
              <a:spcBef>
                <a:spcPts val="0"/>
              </a:spcBef>
            </a:pPr>
            <a:r>
              <a:rPr lang="ru-RU" sz="1800" dirty="0" err="1">
                <a:solidFill>
                  <a:schemeClr val="bg2"/>
                </a:solidFill>
              </a:rPr>
              <a:t>Front-end</a:t>
            </a:r>
            <a:endParaRPr lang="ru-RU" sz="1800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</a:pPr>
            <a:r>
              <a:rPr lang="ru-RU" sz="1800" dirty="0" err="1">
                <a:solidFill>
                  <a:schemeClr val="bg2"/>
                </a:solidFill>
              </a:rPr>
              <a:t>Back-end</a:t>
            </a:r>
            <a:endParaRPr lang="ru-RU" sz="1800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Тестирование</a:t>
            </a:r>
          </a:p>
          <a:p>
            <a:pPr marL="0" indent="0">
              <a:spcBef>
                <a:spcPts val="0"/>
              </a:spcBef>
            </a:pPr>
            <a:endParaRPr lang="ru-RU" sz="1800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2"/>
                </a:solidFill>
              </a:rPr>
              <a:t>Шаг 5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Анализ результатов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Поддержка и развитие проекта</a:t>
            </a:r>
          </a:p>
          <a:p>
            <a:pPr marL="0" indent="0">
              <a:spcBef>
                <a:spcPts val="0"/>
              </a:spcBef>
            </a:pPr>
            <a:endParaRPr lang="ru-RU" sz="1800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</a:pPr>
            <a:endParaRPr lang="ru-RU" sz="1800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79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36648" y="331792"/>
            <a:ext cx="8372071" cy="4377367"/>
          </a:xfrm>
        </p:spPr>
        <p:txBody>
          <a:bodyPr numCol="2"/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2"/>
                </a:solidFill>
              </a:rPr>
              <a:t>Шаг 1 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Интервью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Сбор данных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Погружение в тему</a:t>
            </a:r>
          </a:p>
          <a:p>
            <a:pPr marL="0" indent="0">
              <a:spcBef>
                <a:spcPts val="0"/>
              </a:spcBef>
            </a:pPr>
            <a:endParaRPr lang="ru-RU" sz="1800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2"/>
                </a:solidFill>
              </a:rPr>
              <a:t>Шаг 2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Ревизия контента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Информационная архитектура</a:t>
            </a:r>
          </a:p>
          <a:p>
            <a:pPr marL="0" indent="0">
              <a:spcBef>
                <a:spcPts val="0"/>
              </a:spcBef>
            </a:pPr>
            <a:endParaRPr lang="ru-RU" sz="1800" dirty="0" smtClean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solidFill>
                  <a:schemeClr val="bg2"/>
                </a:solidFill>
              </a:rPr>
              <a:t>Шаг </a:t>
            </a:r>
            <a:r>
              <a:rPr lang="ru-RU" sz="1800" dirty="0">
                <a:solidFill>
                  <a:schemeClr val="bg2"/>
                </a:solidFill>
              </a:rPr>
              <a:t>3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Проектирование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Дизайн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Создание контента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2"/>
                </a:solidFill>
              </a:rPr>
              <a:t>Шаг 4</a:t>
            </a:r>
          </a:p>
          <a:p>
            <a:pPr marL="0" indent="0">
              <a:spcBef>
                <a:spcPts val="0"/>
              </a:spcBef>
            </a:pPr>
            <a:r>
              <a:rPr lang="ru-RU" sz="1800" dirty="0" err="1">
                <a:solidFill>
                  <a:schemeClr val="bg2"/>
                </a:solidFill>
              </a:rPr>
              <a:t>Front-end</a:t>
            </a:r>
            <a:endParaRPr lang="ru-RU" sz="1800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</a:pPr>
            <a:r>
              <a:rPr lang="ru-RU" sz="1800" dirty="0" err="1">
                <a:solidFill>
                  <a:schemeClr val="bg2"/>
                </a:solidFill>
              </a:rPr>
              <a:t>Back-end</a:t>
            </a:r>
            <a:endParaRPr lang="ru-RU" sz="1800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Тестирование</a:t>
            </a:r>
          </a:p>
          <a:p>
            <a:pPr marL="0" indent="0">
              <a:spcBef>
                <a:spcPts val="0"/>
              </a:spcBef>
            </a:pPr>
            <a:endParaRPr lang="ru-RU" sz="1800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2"/>
                </a:solidFill>
              </a:rPr>
              <a:t>Шаг 5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Анализ результатов</a:t>
            </a:r>
          </a:p>
          <a:p>
            <a:pPr marL="0" indent="0">
              <a:spcBef>
                <a:spcPts val="0"/>
              </a:spcBef>
            </a:pPr>
            <a:r>
              <a:rPr lang="ru-RU" sz="1800" dirty="0">
                <a:solidFill>
                  <a:schemeClr val="bg2"/>
                </a:solidFill>
              </a:rPr>
              <a:t>Поддержка и развитие проекта</a:t>
            </a:r>
          </a:p>
          <a:p>
            <a:pPr marL="0" indent="0">
              <a:spcBef>
                <a:spcPts val="0"/>
              </a:spcBef>
            </a:pPr>
            <a:endParaRPr lang="ru-RU" sz="1800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</a:pPr>
            <a:endParaRPr lang="ru-RU" sz="1800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2"/>
                </a:solidFill>
              </a:rPr>
              <a:t>Ещё один шаг</a:t>
            </a:r>
          </a:p>
          <a:p>
            <a:pPr marL="0" indent="0">
              <a:spcBef>
                <a:spcPts val="0"/>
              </a:spcBef>
            </a:pPr>
            <a:r>
              <a:rPr lang="ru-RU" sz="1800" dirty="0" err="1">
                <a:solidFill>
                  <a:schemeClr val="bg2"/>
                </a:solidFill>
              </a:rPr>
              <a:t>Profit</a:t>
            </a:r>
            <a:endParaRPr lang="ru-RU" sz="1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57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Рекомендации по созданию приложений</a:t>
            </a:r>
          </a:p>
        </p:txBody>
      </p:sp>
      <p:pic>
        <p:nvPicPr>
          <p:cNvPr id="148" name="Shape 148" descr="2017-05-25_15-20-2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400" y="1998525"/>
            <a:ext cx="7245899" cy="22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1122050" y="455675"/>
            <a:ext cx="6854400" cy="4116900"/>
          </a:xfrm>
          <a:prstGeom prst="rect">
            <a:avLst/>
          </a:prstGeom>
          <a:noFill/>
          <a:ln>
            <a:noFill/>
          </a:ln>
        </p:spPr>
        <p:txBody>
          <a:bodyPr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Отличие WPF от WinForms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Регламент курса</a:t>
            </a:r>
          </a:p>
        </p:txBody>
      </p:sp>
      <p:sp>
        <p:nvSpPr>
          <p:cNvPr id="96" name="Shape 96"/>
          <p:cNvSpPr/>
          <p:nvPr/>
        </p:nvSpPr>
        <p:spPr>
          <a:xfrm>
            <a:off x="1142375" y="1829576"/>
            <a:ext cx="6854400" cy="2415000"/>
          </a:xfrm>
          <a:prstGeom prst="rect">
            <a:avLst/>
          </a:prstGeom>
          <a:noFill/>
          <a:ln>
            <a:noFill/>
          </a:ln>
        </p:spPr>
        <p:txBody>
          <a:bodyPr wrap="square" lIns="91400" tIns="91400" rIns="91400" bIns="91400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Char char="●"/>
            </a:pPr>
            <a:r>
              <a:rPr lang="en-US" sz="2000" dirty="0">
                <a:solidFill>
                  <a:srgbClr val="2C2D30"/>
                </a:solidFill>
              </a:rPr>
              <a:t>8 </a:t>
            </a:r>
            <a:r>
              <a:rPr lang="en-US" sz="2000" dirty="0" err="1">
                <a:solidFill>
                  <a:srgbClr val="2C2D30"/>
                </a:solidFill>
              </a:rPr>
              <a:t>уроков</a:t>
            </a:r>
            <a:r>
              <a:rPr lang="en-US" sz="2000" dirty="0">
                <a:solidFill>
                  <a:srgbClr val="2C2D30"/>
                </a:solidFill>
              </a:rPr>
              <a:t> </a:t>
            </a:r>
            <a:r>
              <a:rPr lang="en-US" sz="2000" dirty="0" err="1">
                <a:solidFill>
                  <a:srgbClr val="2C2D30"/>
                </a:solidFill>
              </a:rPr>
              <a:t>по</a:t>
            </a:r>
            <a:r>
              <a:rPr lang="en-US" sz="2000" dirty="0">
                <a:solidFill>
                  <a:srgbClr val="2C2D30"/>
                </a:solidFill>
              </a:rPr>
              <a:t> </a:t>
            </a:r>
            <a:r>
              <a:rPr lang="en-US" sz="2000" dirty="0">
                <a:solidFill>
                  <a:srgbClr val="2C2D30"/>
                </a:solidFill>
              </a:rPr>
              <a:t>~</a:t>
            </a:r>
            <a:r>
              <a:rPr lang="en-US" sz="2000" dirty="0" smtClean="0">
                <a:solidFill>
                  <a:srgbClr val="2C2D30"/>
                </a:solidFill>
              </a:rPr>
              <a:t>2 </a:t>
            </a:r>
            <a:r>
              <a:rPr lang="en-US" sz="2000" dirty="0" err="1">
                <a:solidFill>
                  <a:srgbClr val="2C2D30"/>
                </a:solidFill>
              </a:rPr>
              <a:t>часа</a:t>
            </a:r>
            <a:r>
              <a:rPr lang="en-US" sz="2000" dirty="0">
                <a:solidFill>
                  <a:srgbClr val="2C2D30"/>
                </a:solidFill>
              </a:rPr>
              <a:t> с </a:t>
            </a:r>
            <a:r>
              <a:rPr lang="en-US" sz="2000" dirty="0" err="1">
                <a:solidFill>
                  <a:srgbClr val="2C2D30"/>
                </a:solidFill>
              </a:rPr>
              <a:t>перерывом</a:t>
            </a:r>
            <a:r>
              <a:rPr lang="en-US" sz="2000" dirty="0">
                <a:solidFill>
                  <a:srgbClr val="2C2D30"/>
                </a:solidFill>
              </a:rPr>
              <a:t> 10 </a:t>
            </a:r>
            <a:r>
              <a:rPr lang="en-US" sz="2000" dirty="0" err="1">
                <a:solidFill>
                  <a:srgbClr val="2C2D30"/>
                </a:solidFill>
              </a:rPr>
              <a:t>минут</a:t>
            </a:r>
            <a:r>
              <a:rPr lang="en-US" sz="2000" dirty="0">
                <a:solidFill>
                  <a:srgbClr val="2C2D30"/>
                </a:solidFill>
              </a:rPr>
              <a:t>  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Char char="●"/>
            </a:pPr>
            <a:r>
              <a:rPr lang="en-US" sz="2000" dirty="0" err="1">
                <a:solidFill>
                  <a:srgbClr val="2C2D30"/>
                </a:solidFill>
              </a:rPr>
              <a:t>Домашние</a:t>
            </a:r>
            <a:r>
              <a:rPr lang="en-US" sz="2000" dirty="0">
                <a:solidFill>
                  <a:srgbClr val="2C2D30"/>
                </a:solidFill>
              </a:rPr>
              <a:t> </a:t>
            </a:r>
            <a:r>
              <a:rPr lang="en-US" sz="2000" dirty="0" err="1">
                <a:solidFill>
                  <a:srgbClr val="2C2D30"/>
                </a:solidFill>
              </a:rPr>
              <a:t>задания</a:t>
            </a:r>
            <a:r>
              <a:rPr lang="en-US" sz="2000" dirty="0">
                <a:solidFill>
                  <a:srgbClr val="2C2D30"/>
                </a:solidFill>
              </a:rPr>
              <a:t> </a:t>
            </a:r>
            <a:r>
              <a:rPr lang="en-US" sz="2000" dirty="0" err="1">
                <a:solidFill>
                  <a:srgbClr val="2C2D30"/>
                </a:solidFill>
              </a:rPr>
              <a:t>после</a:t>
            </a:r>
            <a:r>
              <a:rPr lang="en-US" sz="2000" dirty="0">
                <a:solidFill>
                  <a:srgbClr val="2C2D30"/>
                </a:solidFill>
              </a:rPr>
              <a:t> </a:t>
            </a:r>
            <a:r>
              <a:rPr lang="en-US" sz="2000" dirty="0" err="1">
                <a:solidFill>
                  <a:srgbClr val="2C2D30"/>
                </a:solidFill>
              </a:rPr>
              <a:t>каждого</a:t>
            </a:r>
            <a:r>
              <a:rPr lang="en-US" sz="2000" dirty="0">
                <a:solidFill>
                  <a:srgbClr val="2C2D30"/>
                </a:solidFill>
              </a:rPr>
              <a:t> </a:t>
            </a:r>
            <a:r>
              <a:rPr lang="en-US" sz="2000" dirty="0" err="1">
                <a:solidFill>
                  <a:srgbClr val="2C2D30"/>
                </a:solidFill>
              </a:rPr>
              <a:t>урока</a:t>
            </a:r>
            <a:r>
              <a:rPr lang="en-US" sz="2000" dirty="0">
                <a:solidFill>
                  <a:srgbClr val="2C2D30"/>
                </a:solidFill>
              </a:rPr>
              <a:t>  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Char char="●"/>
            </a:pPr>
            <a:r>
              <a:rPr lang="en-US" sz="2000" dirty="0" err="1">
                <a:solidFill>
                  <a:srgbClr val="2C2D30"/>
                </a:solidFill>
              </a:rPr>
              <a:t>Предоставляется</a:t>
            </a:r>
            <a:r>
              <a:rPr lang="en-US" sz="2000" dirty="0">
                <a:solidFill>
                  <a:srgbClr val="2C2D30"/>
                </a:solidFill>
              </a:rPr>
              <a:t> </a:t>
            </a:r>
            <a:r>
              <a:rPr lang="en-US" sz="2000" dirty="0" err="1">
                <a:solidFill>
                  <a:srgbClr val="2C2D30"/>
                </a:solidFill>
              </a:rPr>
              <a:t>видеозапись</a:t>
            </a:r>
            <a:r>
              <a:rPr lang="en-US" sz="2000" dirty="0">
                <a:solidFill>
                  <a:srgbClr val="2C2D30"/>
                </a:solidFill>
              </a:rPr>
              <a:t> </a:t>
            </a:r>
            <a:r>
              <a:rPr lang="en-US" sz="2000" dirty="0" err="1">
                <a:solidFill>
                  <a:srgbClr val="2C2D30"/>
                </a:solidFill>
              </a:rPr>
              <a:t>каждого</a:t>
            </a:r>
            <a:r>
              <a:rPr lang="en-US" sz="2000" dirty="0">
                <a:solidFill>
                  <a:srgbClr val="2C2D30"/>
                </a:solidFill>
              </a:rPr>
              <a:t> </a:t>
            </a:r>
            <a:r>
              <a:rPr lang="en-US" sz="2000" dirty="0" err="1">
                <a:solidFill>
                  <a:srgbClr val="2C2D30"/>
                </a:solidFill>
              </a:rPr>
              <a:t>урока</a:t>
            </a:r>
            <a:r>
              <a:rPr lang="en-US" sz="2000" dirty="0">
                <a:solidFill>
                  <a:srgbClr val="2C2D30"/>
                </a:solidFill>
              </a:rPr>
              <a:t>  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Char char="●"/>
            </a:pPr>
            <a:r>
              <a:rPr lang="en-US" sz="2000" dirty="0" err="1">
                <a:solidFill>
                  <a:srgbClr val="2C2D30"/>
                </a:solidFill>
              </a:rPr>
              <a:t>Ответы</a:t>
            </a:r>
            <a:r>
              <a:rPr lang="en-US" sz="2000" dirty="0">
                <a:solidFill>
                  <a:srgbClr val="2C2D30"/>
                </a:solidFill>
              </a:rPr>
              <a:t> </a:t>
            </a:r>
            <a:r>
              <a:rPr lang="en-US" sz="2000" dirty="0" err="1">
                <a:solidFill>
                  <a:srgbClr val="2C2D30"/>
                </a:solidFill>
              </a:rPr>
              <a:t>на</a:t>
            </a:r>
            <a:r>
              <a:rPr lang="en-US" sz="2000" dirty="0">
                <a:solidFill>
                  <a:srgbClr val="2C2D30"/>
                </a:solidFill>
              </a:rPr>
              <a:t> </a:t>
            </a:r>
            <a:r>
              <a:rPr lang="en-US" sz="2000" dirty="0" err="1">
                <a:solidFill>
                  <a:srgbClr val="2C2D30"/>
                </a:solidFill>
              </a:rPr>
              <a:t>вопросы</a:t>
            </a:r>
            <a:r>
              <a:rPr lang="en-US" sz="2000" dirty="0">
                <a:solidFill>
                  <a:srgbClr val="2C2D30"/>
                </a:solidFill>
              </a:rPr>
              <a:t> в </a:t>
            </a:r>
            <a:r>
              <a:rPr lang="en-US" sz="2000" dirty="0" err="1">
                <a:solidFill>
                  <a:srgbClr val="2C2D30"/>
                </a:solidFill>
              </a:rPr>
              <a:t>отведенное</a:t>
            </a:r>
            <a:r>
              <a:rPr lang="en-US" sz="2000" dirty="0">
                <a:solidFill>
                  <a:srgbClr val="2C2D30"/>
                </a:solidFill>
              </a:rPr>
              <a:t> </a:t>
            </a:r>
            <a:r>
              <a:rPr lang="en-US" sz="2000" dirty="0" err="1">
                <a:solidFill>
                  <a:srgbClr val="2C2D30"/>
                </a:solidFill>
              </a:rPr>
              <a:t>время</a:t>
            </a:r>
            <a:endParaRPr lang="en-US" sz="2000" dirty="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Отличие WPF от WinForms 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133850" y="1714450"/>
            <a:ext cx="6859200" cy="2738700"/>
          </a:xfrm>
          <a:prstGeom prst="rect">
            <a:avLst/>
          </a:prstGeom>
          <a:noFill/>
          <a:ln>
            <a:noFill/>
          </a:ln>
        </p:spPr>
        <p:txBody>
          <a:bodyPr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Создаем</a:t>
            </a:r>
            <a:r>
              <a:rPr lang="en-US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простое</a:t>
            </a:r>
            <a:r>
              <a:rPr lang="en-US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приложение</a:t>
            </a:r>
            <a:r>
              <a:rPr lang="en-US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WPF и </a:t>
            </a:r>
            <a:r>
              <a:rPr lang="en-US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точно</a:t>
            </a:r>
            <a:r>
              <a:rPr lang="en-US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такое</a:t>
            </a:r>
            <a:r>
              <a:rPr lang="en-US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же</a:t>
            </a:r>
            <a:r>
              <a:rPr lang="en-US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WinForms</a:t>
            </a:r>
            <a:r>
              <a:rPr lang="en-US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Отличие WPF от WinForms </a:t>
            </a: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2400" y="2035984"/>
            <a:ext cx="3669300" cy="2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5150" y="2012625"/>
            <a:ext cx="2481600" cy="24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1122050" y="455675"/>
            <a:ext cx="6854400" cy="4116900"/>
          </a:xfrm>
          <a:prstGeom prst="rect">
            <a:avLst/>
          </a:prstGeom>
          <a:noFill/>
          <a:ln>
            <a:noFill/>
          </a:ln>
        </p:spPr>
        <p:txBody>
          <a:bodyPr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F3F3F3"/>
                </a:solidFill>
              </a:rPr>
              <a:t>Создаем приложение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F3F3F3"/>
                </a:solidFill>
              </a:rPr>
              <a:t>рассыльщик на WPF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 descr="tim-gouw-68319.jpg"/>
          <p:cNvPicPr preferRelativeResize="0"/>
          <p:nvPr/>
        </p:nvPicPr>
        <p:blipFill rotWithShape="1">
          <a:blip r:embed="rId3">
            <a:alphaModFix/>
          </a:blip>
          <a:srcRect l="4402" r="43557"/>
          <a:stretch/>
        </p:blipFill>
        <p:spPr>
          <a:xfrm>
            <a:off x="-1280" y="0"/>
            <a:ext cx="408027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546100" y="469475"/>
            <a:ext cx="3447000" cy="3983700"/>
          </a:xfrm>
          <a:prstGeom prst="rect">
            <a:avLst/>
          </a:prstGeom>
          <a:noFill/>
          <a:ln>
            <a:noFill/>
          </a:ln>
        </p:spPr>
        <p:txBody>
          <a:bodyPr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Представляем в голове, как должно выглядеть и что должно делать ваше приложение.</a:t>
            </a:r>
          </a:p>
        </p:txBody>
      </p:sp>
      <p:sp>
        <p:nvSpPr>
          <p:cNvPr id="178" name="Shape 178"/>
          <p:cNvSpPr/>
          <p:nvPr/>
        </p:nvSpPr>
        <p:spPr>
          <a:xfrm>
            <a:off x="571175" y="457200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79" name="Shape 179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00" tIns="91400" rIns="91400" bIns="914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В идеале использовать трехзвенную архитектуру</a:t>
            </a:r>
          </a:p>
        </p:txBody>
      </p:sp>
      <p:sp>
        <p:nvSpPr>
          <p:cNvPr id="186" name="Shape 186"/>
          <p:cNvSpPr/>
          <p:nvPr/>
        </p:nvSpPr>
        <p:spPr>
          <a:xfrm>
            <a:off x="1222025" y="2934200"/>
            <a:ext cx="1449900" cy="1305000"/>
          </a:xfrm>
          <a:prstGeom prst="rect">
            <a:avLst/>
          </a:prstGeom>
          <a:noFill/>
          <a:ln w="19050" cap="flat" cmpd="sng">
            <a:solidFill>
              <a:srgbClr val="4C5D6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US" sz="1200">
                <a:solidFill>
                  <a:srgbClr val="2C2D30"/>
                </a:solidFill>
              </a:rPr>
              <a:t>Представление данных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 sz="1200">
              <a:solidFill>
                <a:srgbClr val="2C2D30"/>
              </a:solidFill>
            </a:endParaRPr>
          </a:p>
          <a:p>
            <a:pPr marL="0" lvl="0" indent="0" algn="ctr" rtl="0">
              <a:spcBef>
                <a:spcPts val="0"/>
              </a:spcBef>
              <a:buNone/>
            </a:pPr>
            <a:endParaRPr sz="1200">
              <a:solidFill>
                <a:srgbClr val="2C2D30"/>
              </a:solidFill>
            </a:endParaRPr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sz="1200">
                <a:solidFill>
                  <a:srgbClr val="2C2D30"/>
                </a:solidFill>
              </a:rPr>
              <a:t>Функциональная обработка</a:t>
            </a:r>
          </a:p>
        </p:txBody>
      </p:sp>
      <p:sp>
        <p:nvSpPr>
          <p:cNvPr id="187" name="Shape 187"/>
          <p:cNvSpPr/>
          <p:nvPr/>
        </p:nvSpPr>
        <p:spPr>
          <a:xfrm>
            <a:off x="3072350" y="2934200"/>
            <a:ext cx="1394700" cy="1305000"/>
          </a:xfrm>
          <a:prstGeom prst="rect">
            <a:avLst/>
          </a:prstGeom>
          <a:noFill/>
          <a:ln w="19050" cap="flat" cmpd="sng">
            <a:solidFill>
              <a:srgbClr val="4C5D6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US" sz="1200">
                <a:solidFill>
                  <a:srgbClr val="2C2D30"/>
                </a:solidFill>
              </a:rPr>
              <a:t>Управление данными</a:t>
            </a:r>
          </a:p>
          <a:p>
            <a:pPr marL="0" lvl="0" indent="0" algn="ctr">
              <a:spcBef>
                <a:spcPts val="0"/>
              </a:spcBef>
              <a:buNone/>
            </a:pPr>
            <a:endParaRPr sz="1200">
              <a:solidFill>
                <a:srgbClr val="2C2D30"/>
              </a:solidFill>
            </a:endParaRPr>
          </a:p>
          <a:p>
            <a:pPr marL="0" lvl="0" indent="0" algn="ctr">
              <a:spcBef>
                <a:spcPts val="0"/>
              </a:spcBef>
              <a:buNone/>
            </a:pPr>
            <a:endParaRPr sz="1200">
              <a:solidFill>
                <a:srgbClr val="2C2D30"/>
              </a:solidFill>
            </a:endParaRPr>
          </a:p>
          <a:p>
            <a:pPr marL="0" lvl="0" indent="0" algn="ctr">
              <a:spcBef>
                <a:spcPts val="0"/>
              </a:spcBef>
              <a:buNone/>
            </a:pPr>
            <a:endParaRPr sz="1200">
              <a:solidFill>
                <a:srgbClr val="2C2D30"/>
              </a:solidFill>
            </a:endParaRPr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sz="1200">
                <a:solidFill>
                  <a:srgbClr val="2C2D30"/>
                </a:solidFill>
              </a:rPr>
              <a:t>Бизнес-логика</a:t>
            </a:r>
          </a:p>
        </p:txBody>
      </p:sp>
      <p:sp>
        <p:nvSpPr>
          <p:cNvPr id="188" name="Shape 188"/>
          <p:cNvSpPr/>
          <p:nvPr/>
        </p:nvSpPr>
        <p:spPr>
          <a:xfrm>
            <a:off x="4846628" y="3196550"/>
            <a:ext cx="1097700" cy="745800"/>
          </a:xfrm>
          <a:prstGeom prst="rect">
            <a:avLst/>
          </a:prstGeom>
          <a:noFill/>
          <a:ln w="19050" cap="flat" cmpd="sng">
            <a:solidFill>
              <a:srgbClr val="4C5D6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>
                <a:solidFill>
                  <a:srgbClr val="2C2D30"/>
                </a:solidFill>
              </a:rPr>
              <a:t>СУБД</a:t>
            </a:r>
          </a:p>
        </p:txBody>
      </p:sp>
      <p:sp>
        <p:nvSpPr>
          <p:cNvPr id="189" name="Shape 189"/>
          <p:cNvSpPr/>
          <p:nvPr/>
        </p:nvSpPr>
        <p:spPr>
          <a:xfrm>
            <a:off x="6324100" y="3058475"/>
            <a:ext cx="945600" cy="1028400"/>
          </a:xfrm>
          <a:prstGeom prst="can">
            <a:avLst>
              <a:gd name="adj" fmla="val 34316"/>
            </a:avLst>
          </a:prstGeom>
          <a:noFill/>
          <a:ln w="19050" cap="flat" cmpd="sng">
            <a:solidFill>
              <a:srgbClr val="4C5D6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>
                <a:solidFill>
                  <a:srgbClr val="2C2D30"/>
                </a:solidFill>
              </a:rPr>
              <a:t>База данных</a:t>
            </a:r>
          </a:p>
        </p:txBody>
      </p:sp>
      <p:cxnSp>
        <p:nvCxnSpPr>
          <p:cNvPr id="190" name="Shape 190"/>
          <p:cNvCxnSpPr/>
          <p:nvPr/>
        </p:nvCxnSpPr>
        <p:spPr>
          <a:xfrm>
            <a:off x="2872075" y="2188575"/>
            <a:ext cx="0" cy="2050500"/>
          </a:xfrm>
          <a:prstGeom prst="straightConnector1">
            <a:avLst/>
          </a:prstGeom>
          <a:noFill/>
          <a:ln w="19050" cap="flat" cmpd="sng">
            <a:solidFill>
              <a:srgbClr val="4C5D6E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91" name="Shape 191"/>
          <p:cNvCxnSpPr/>
          <p:nvPr/>
        </p:nvCxnSpPr>
        <p:spPr>
          <a:xfrm>
            <a:off x="4639491" y="2243800"/>
            <a:ext cx="0" cy="2050500"/>
          </a:xfrm>
          <a:prstGeom prst="straightConnector1">
            <a:avLst/>
          </a:prstGeom>
          <a:noFill/>
          <a:ln w="19050" cap="flat" cmpd="sng">
            <a:solidFill>
              <a:srgbClr val="4C5D6E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92" name="Shape 192"/>
          <p:cNvCxnSpPr/>
          <p:nvPr/>
        </p:nvCxnSpPr>
        <p:spPr>
          <a:xfrm>
            <a:off x="2671850" y="3244900"/>
            <a:ext cx="400500" cy="0"/>
          </a:xfrm>
          <a:prstGeom prst="straightConnector1">
            <a:avLst/>
          </a:prstGeom>
          <a:noFill/>
          <a:ln w="19050" cap="flat" cmpd="sng">
            <a:solidFill>
              <a:srgbClr val="4C5D6E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3" name="Shape 193"/>
          <p:cNvCxnSpPr/>
          <p:nvPr/>
        </p:nvCxnSpPr>
        <p:spPr>
          <a:xfrm>
            <a:off x="2671850" y="3942350"/>
            <a:ext cx="400500" cy="0"/>
          </a:xfrm>
          <a:prstGeom prst="straightConnector1">
            <a:avLst/>
          </a:prstGeom>
          <a:noFill/>
          <a:ln w="19050" cap="flat" cmpd="sng">
            <a:solidFill>
              <a:srgbClr val="4C5D6E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194" name="Shape 194"/>
          <p:cNvCxnSpPr/>
          <p:nvPr/>
        </p:nvCxnSpPr>
        <p:spPr>
          <a:xfrm>
            <a:off x="4467050" y="3535375"/>
            <a:ext cx="400500" cy="0"/>
          </a:xfrm>
          <a:prstGeom prst="straightConnector1">
            <a:avLst/>
          </a:prstGeom>
          <a:noFill/>
          <a:ln w="19050" cap="flat" cmpd="sng">
            <a:solidFill>
              <a:srgbClr val="4C5D6E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95" name="Shape 195"/>
          <p:cNvCxnSpPr/>
          <p:nvPr/>
        </p:nvCxnSpPr>
        <p:spPr>
          <a:xfrm>
            <a:off x="5944325" y="3535375"/>
            <a:ext cx="400500" cy="0"/>
          </a:xfrm>
          <a:prstGeom prst="straightConnector1">
            <a:avLst/>
          </a:prstGeom>
          <a:noFill/>
          <a:ln w="19050" cap="flat" cmpd="sng">
            <a:solidFill>
              <a:srgbClr val="4C5D6E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196" name="Shape 196"/>
          <p:cNvSpPr txBox="1"/>
          <p:nvPr/>
        </p:nvSpPr>
        <p:spPr>
          <a:xfrm>
            <a:off x="2043600" y="2243800"/>
            <a:ext cx="787200" cy="39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200">
                <a:solidFill>
                  <a:srgbClr val="2C2D30"/>
                </a:solidFill>
              </a:rPr>
              <a:t>Клиент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3293225" y="2144775"/>
            <a:ext cx="1263600" cy="35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US" sz="1200">
                <a:solidFill>
                  <a:srgbClr val="2C2D30"/>
                </a:solidFill>
              </a:rPr>
              <a:t>Сервер приложений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4722175" y="2154050"/>
            <a:ext cx="1263600" cy="35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US" sz="1200">
                <a:solidFill>
                  <a:srgbClr val="2C2D30"/>
                </a:solidFill>
              </a:rPr>
              <a:t>Сервер БД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1122050" y="455675"/>
            <a:ext cx="6854400" cy="4116900"/>
          </a:xfrm>
          <a:prstGeom prst="rect">
            <a:avLst/>
          </a:prstGeom>
          <a:noFill/>
          <a:ln>
            <a:noFill/>
          </a:ln>
        </p:spPr>
        <p:txBody>
          <a:bodyPr wrap="square" lIns="91400" tIns="91400" rIns="91400" bIns="91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Мы будем делать приложение WPF с подключением к базе данных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1180575" y="2026124"/>
            <a:ext cx="685566" cy="971774"/>
          </a:xfrm>
          <a:prstGeom prst="flowChartMagneticDisk">
            <a:avLst/>
          </a:prstGeom>
          <a:solidFill>
            <a:srgbClr val="4C5D6E"/>
          </a:solidFill>
          <a:ln w="25400" cap="flat" cmpd="sng">
            <a:solidFill>
              <a:srgbClr val="EEECE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2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БД</a:t>
            </a:r>
          </a:p>
        </p:txBody>
      </p:sp>
      <p:cxnSp>
        <p:nvCxnSpPr>
          <p:cNvPr id="209" name="Shape 209"/>
          <p:cNvCxnSpPr/>
          <p:nvPr/>
        </p:nvCxnSpPr>
        <p:spPr>
          <a:xfrm>
            <a:off x="1882414" y="2404036"/>
            <a:ext cx="377700" cy="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10" name="Shape 210"/>
          <p:cNvSpPr/>
          <p:nvPr/>
        </p:nvSpPr>
        <p:spPr>
          <a:xfrm>
            <a:off x="2314314" y="1162325"/>
            <a:ext cx="3941100" cy="25917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EEECE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2422290" y="1648212"/>
            <a:ext cx="917400" cy="12417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Блок работа с  БД</a:t>
            </a:r>
          </a:p>
        </p:txBody>
      </p:sp>
      <p:cxnSp>
        <p:nvCxnSpPr>
          <p:cNvPr id="212" name="Shape 212"/>
          <p:cNvCxnSpPr/>
          <p:nvPr/>
        </p:nvCxnSpPr>
        <p:spPr>
          <a:xfrm rot="10800000">
            <a:off x="1828639" y="2673973"/>
            <a:ext cx="377700" cy="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13" name="Shape 213"/>
          <p:cNvSpPr/>
          <p:nvPr/>
        </p:nvSpPr>
        <p:spPr>
          <a:xfrm>
            <a:off x="3501879" y="2296311"/>
            <a:ext cx="1349700" cy="12417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Клиентский интерфейс (WPF)</a:t>
            </a:r>
          </a:p>
        </p:txBody>
      </p:sp>
      <p:sp>
        <p:nvSpPr>
          <p:cNvPr id="214" name="Shape 214"/>
          <p:cNvSpPr/>
          <p:nvPr/>
        </p:nvSpPr>
        <p:spPr>
          <a:xfrm>
            <a:off x="2584252" y="3753722"/>
            <a:ext cx="1188000" cy="685500"/>
          </a:xfrm>
          <a:prstGeom prst="rect">
            <a:avLst/>
          </a:prstGeom>
          <a:solidFill>
            <a:srgbClr val="4C5D6E"/>
          </a:solidFill>
          <a:ln w="25400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2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App.config</a:t>
            </a:r>
          </a:p>
        </p:txBody>
      </p:sp>
      <p:sp>
        <p:nvSpPr>
          <p:cNvPr id="215" name="Shape 215"/>
          <p:cNvSpPr/>
          <p:nvPr/>
        </p:nvSpPr>
        <p:spPr>
          <a:xfrm>
            <a:off x="2800203" y="514476"/>
            <a:ext cx="2105700" cy="685500"/>
          </a:xfrm>
          <a:prstGeom prst="rect">
            <a:avLst/>
          </a:prstGeom>
          <a:solidFill>
            <a:srgbClr val="4C5D6E"/>
          </a:solidFill>
          <a:ln w="25400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2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Web-service.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2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Служба точного времени</a:t>
            </a:r>
          </a:p>
        </p:txBody>
      </p:sp>
      <p:sp>
        <p:nvSpPr>
          <p:cNvPr id="216" name="Shape 216"/>
          <p:cNvSpPr/>
          <p:nvPr/>
        </p:nvSpPr>
        <p:spPr>
          <a:xfrm>
            <a:off x="6255408" y="892388"/>
            <a:ext cx="971700" cy="324000"/>
          </a:xfrm>
          <a:prstGeom prst="rect">
            <a:avLst/>
          </a:prstGeom>
          <a:solidFill>
            <a:srgbClr val="4C5D6E"/>
          </a:solidFill>
          <a:ln w="25400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</a:p>
        </p:txBody>
      </p:sp>
      <p:sp>
        <p:nvSpPr>
          <p:cNvPr id="217" name="Shape 217"/>
          <p:cNvSpPr/>
          <p:nvPr/>
        </p:nvSpPr>
        <p:spPr>
          <a:xfrm>
            <a:off x="6369669" y="1006649"/>
            <a:ext cx="971700" cy="324000"/>
          </a:xfrm>
          <a:prstGeom prst="rect">
            <a:avLst/>
          </a:prstGeom>
          <a:solidFill>
            <a:srgbClr val="4C5D6E"/>
          </a:solidFill>
          <a:ln w="25400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</a:p>
        </p:txBody>
      </p:sp>
      <p:sp>
        <p:nvSpPr>
          <p:cNvPr id="218" name="Shape 218"/>
          <p:cNvSpPr/>
          <p:nvPr/>
        </p:nvSpPr>
        <p:spPr>
          <a:xfrm>
            <a:off x="6483931" y="1120909"/>
            <a:ext cx="971700" cy="324000"/>
          </a:xfrm>
          <a:prstGeom prst="rect">
            <a:avLst/>
          </a:prstGeom>
          <a:solidFill>
            <a:srgbClr val="4C5D6E"/>
          </a:solidFill>
          <a:ln w="25400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</a:p>
        </p:txBody>
      </p:sp>
      <p:sp>
        <p:nvSpPr>
          <p:cNvPr id="219" name="Shape 219"/>
          <p:cNvSpPr/>
          <p:nvPr/>
        </p:nvSpPr>
        <p:spPr>
          <a:xfrm>
            <a:off x="6598192" y="1235170"/>
            <a:ext cx="971700" cy="324000"/>
          </a:xfrm>
          <a:prstGeom prst="rect">
            <a:avLst/>
          </a:prstGeom>
          <a:solidFill>
            <a:srgbClr val="4C5D6E"/>
          </a:solidFill>
          <a:ln w="25400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</a:p>
        </p:txBody>
      </p:sp>
      <p:sp>
        <p:nvSpPr>
          <p:cNvPr id="220" name="Shape 220"/>
          <p:cNvSpPr/>
          <p:nvPr/>
        </p:nvSpPr>
        <p:spPr>
          <a:xfrm>
            <a:off x="6712453" y="1349431"/>
            <a:ext cx="971700" cy="324000"/>
          </a:xfrm>
          <a:prstGeom prst="rect">
            <a:avLst/>
          </a:prstGeom>
          <a:solidFill>
            <a:srgbClr val="4C5D6E"/>
          </a:solidFill>
          <a:ln w="25400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2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</a:p>
        </p:txBody>
      </p:sp>
      <p:cxnSp>
        <p:nvCxnSpPr>
          <p:cNvPr id="221" name="Shape 221"/>
          <p:cNvCxnSpPr/>
          <p:nvPr/>
        </p:nvCxnSpPr>
        <p:spPr>
          <a:xfrm rot="10800000" flipH="1">
            <a:off x="5823508" y="1270749"/>
            <a:ext cx="377700" cy="6474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2" name="Shape 222"/>
          <p:cNvCxnSpPr/>
          <p:nvPr/>
        </p:nvCxnSpPr>
        <p:spPr>
          <a:xfrm rot="10800000" flipH="1">
            <a:off x="5877495" y="1270124"/>
            <a:ext cx="486000" cy="7560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5985471" y="1432124"/>
            <a:ext cx="539700" cy="5940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4" name="Shape 224"/>
          <p:cNvCxnSpPr/>
          <p:nvPr/>
        </p:nvCxnSpPr>
        <p:spPr>
          <a:xfrm rot="10800000" flipH="1">
            <a:off x="6039458" y="1648099"/>
            <a:ext cx="594000" cy="4860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5" name="Shape 225"/>
          <p:cNvCxnSpPr/>
          <p:nvPr/>
        </p:nvCxnSpPr>
        <p:spPr>
          <a:xfrm>
            <a:off x="4095905" y="1216313"/>
            <a:ext cx="1123500" cy="15729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6" name="Shape 226"/>
          <p:cNvCxnSpPr/>
          <p:nvPr/>
        </p:nvCxnSpPr>
        <p:spPr>
          <a:xfrm rot="10800000" flipH="1">
            <a:off x="3717992" y="3483997"/>
            <a:ext cx="270000" cy="3777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27" name="Shape 227"/>
          <p:cNvSpPr/>
          <p:nvPr/>
        </p:nvSpPr>
        <p:spPr>
          <a:xfrm>
            <a:off x="5028075" y="2512000"/>
            <a:ext cx="1123500" cy="10260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Планировщик</a:t>
            </a:r>
          </a:p>
        </p:txBody>
      </p:sp>
      <p:sp>
        <p:nvSpPr>
          <p:cNvPr id="228" name="Shape 228"/>
          <p:cNvSpPr/>
          <p:nvPr/>
        </p:nvSpPr>
        <p:spPr>
          <a:xfrm>
            <a:off x="5028075" y="1432250"/>
            <a:ext cx="1123500" cy="10260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Рассыльщик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1122050" y="455675"/>
            <a:ext cx="6854400" cy="4116900"/>
          </a:xfrm>
          <a:prstGeom prst="rect">
            <a:avLst/>
          </a:prstGeom>
          <a:noFill/>
          <a:ln>
            <a:noFill/>
          </a:ln>
        </p:spPr>
        <p:txBody>
          <a:bodyPr wrap="square" lIns="91400" tIns="91400" rIns="91400" bIns="91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Стараемся делать так, чтобы для каждого логического блока был свой класс.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Shape 238"/>
          <p:cNvCxnSpPr/>
          <p:nvPr/>
        </p:nvCxnSpPr>
        <p:spPr>
          <a:xfrm rot="10800000" flipH="1">
            <a:off x="2624272" y="2499504"/>
            <a:ext cx="666900" cy="3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239" name="Shape 239"/>
          <p:cNvSpPr/>
          <p:nvPr/>
        </p:nvSpPr>
        <p:spPr>
          <a:xfrm>
            <a:off x="1594825" y="2108304"/>
            <a:ext cx="1217700" cy="637800"/>
          </a:xfrm>
          <a:prstGeom prst="rect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sz="1000">
                <a:solidFill>
                  <a:srgbClr val="2C2D30"/>
                </a:solidFill>
              </a:rPr>
              <a:t>DBclass</a:t>
            </a:r>
          </a:p>
        </p:txBody>
      </p:sp>
      <p:sp>
        <p:nvSpPr>
          <p:cNvPr id="240" name="Shape 240"/>
          <p:cNvSpPr/>
          <p:nvPr/>
        </p:nvSpPr>
        <p:spPr>
          <a:xfrm>
            <a:off x="3243058" y="2108304"/>
            <a:ext cx="1674600" cy="637800"/>
          </a:xfrm>
          <a:prstGeom prst="rect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sz="1000">
                <a:solidFill>
                  <a:srgbClr val="2C2D30"/>
                </a:solidFill>
              </a:rPr>
              <a:t>EmailSendServiceClass</a:t>
            </a:r>
          </a:p>
        </p:txBody>
      </p:sp>
      <p:sp>
        <p:nvSpPr>
          <p:cNvPr id="241" name="Shape 241"/>
          <p:cNvSpPr/>
          <p:nvPr/>
        </p:nvSpPr>
        <p:spPr>
          <a:xfrm>
            <a:off x="5582166" y="2108304"/>
            <a:ext cx="1217700" cy="637800"/>
          </a:xfrm>
          <a:prstGeom prst="rect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sz="1000">
                <a:solidFill>
                  <a:srgbClr val="2C2D30"/>
                </a:solidFill>
              </a:rPr>
              <a:t>SchedulerClass</a:t>
            </a:r>
          </a:p>
        </p:txBody>
      </p:sp>
      <p:sp>
        <p:nvSpPr>
          <p:cNvPr id="242" name="Shape 242"/>
          <p:cNvSpPr/>
          <p:nvPr/>
        </p:nvSpPr>
        <p:spPr>
          <a:xfrm>
            <a:off x="4308444" y="3442261"/>
            <a:ext cx="1217700" cy="637800"/>
          </a:xfrm>
          <a:prstGeom prst="rect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sz="1000">
                <a:solidFill>
                  <a:srgbClr val="2C2D30"/>
                </a:solidFill>
              </a:rPr>
              <a:t>WPFMailSender</a:t>
            </a:r>
          </a:p>
        </p:txBody>
      </p:sp>
      <p:sp>
        <p:nvSpPr>
          <p:cNvPr id="243" name="Shape 243"/>
          <p:cNvSpPr/>
          <p:nvPr/>
        </p:nvSpPr>
        <p:spPr>
          <a:xfrm>
            <a:off x="2029873" y="3442261"/>
            <a:ext cx="1217700" cy="637800"/>
          </a:xfrm>
          <a:prstGeom prst="rect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sz="1000">
                <a:solidFill>
                  <a:srgbClr val="2C2D30"/>
                </a:solidFill>
              </a:rPr>
              <a:t>AppConfingClass</a:t>
            </a:r>
          </a:p>
        </p:txBody>
      </p:sp>
      <p:sp>
        <p:nvSpPr>
          <p:cNvPr id="244" name="Shape 244"/>
          <p:cNvSpPr/>
          <p:nvPr/>
        </p:nvSpPr>
        <p:spPr>
          <a:xfrm>
            <a:off x="6894478" y="1289050"/>
            <a:ext cx="1217700" cy="253800"/>
          </a:xfrm>
          <a:prstGeom prst="rect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sz="1000">
                <a:solidFill>
                  <a:srgbClr val="2C2D30"/>
                </a:solidFill>
              </a:rPr>
              <a:t>Time-service</a:t>
            </a:r>
          </a:p>
        </p:txBody>
      </p:sp>
      <p:grpSp>
        <p:nvGrpSpPr>
          <p:cNvPr id="245" name="Shape 245"/>
          <p:cNvGrpSpPr/>
          <p:nvPr/>
        </p:nvGrpSpPr>
        <p:grpSpPr>
          <a:xfrm>
            <a:off x="1602100" y="2416189"/>
            <a:ext cx="1203415" cy="83378"/>
            <a:chOff x="1532700" y="2571750"/>
            <a:chExt cx="1146000" cy="79400"/>
          </a:xfrm>
        </p:grpSpPr>
        <p:cxnSp>
          <p:nvCxnSpPr>
            <p:cNvPr id="246" name="Shape 246"/>
            <p:cNvCxnSpPr/>
            <p:nvPr/>
          </p:nvCxnSpPr>
          <p:spPr>
            <a:xfrm>
              <a:off x="1532700" y="2651150"/>
              <a:ext cx="1146000" cy="0"/>
            </a:xfrm>
            <a:prstGeom prst="straightConnector1">
              <a:avLst/>
            </a:prstGeom>
            <a:noFill/>
            <a:ln w="9525" cap="flat" cmpd="sng">
              <a:solidFill>
                <a:srgbClr val="4C5D6E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47" name="Shape 247"/>
            <p:cNvCxnSpPr/>
            <p:nvPr/>
          </p:nvCxnSpPr>
          <p:spPr>
            <a:xfrm>
              <a:off x="1532700" y="2571750"/>
              <a:ext cx="1146000" cy="0"/>
            </a:xfrm>
            <a:prstGeom prst="straightConnector1">
              <a:avLst/>
            </a:prstGeom>
            <a:noFill/>
            <a:ln w="9525" cap="flat" cmpd="sng">
              <a:solidFill>
                <a:srgbClr val="4C5D6E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248" name="Shape 248"/>
          <p:cNvGrpSpPr/>
          <p:nvPr/>
        </p:nvGrpSpPr>
        <p:grpSpPr>
          <a:xfrm>
            <a:off x="3257589" y="2416189"/>
            <a:ext cx="1645656" cy="83378"/>
            <a:chOff x="1532700" y="2571750"/>
            <a:chExt cx="1146000" cy="79400"/>
          </a:xfrm>
        </p:grpSpPr>
        <p:cxnSp>
          <p:nvCxnSpPr>
            <p:cNvPr id="249" name="Shape 249"/>
            <p:cNvCxnSpPr/>
            <p:nvPr/>
          </p:nvCxnSpPr>
          <p:spPr>
            <a:xfrm>
              <a:off x="1532700" y="2651150"/>
              <a:ext cx="1146000" cy="0"/>
            </a:xfrm>
            <a:prstGeom prst="straightConnector1">
              <a:avLst/>
            </a:prstGeom>
            <a:noFill/>
            <a:ln w="9525" cap="flat" cmpd="sng">
              <a:solidFill>
                <a:srgbClr val="4C5D6E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50" name="Shape 250"/>
            <p:cNvCxnSpPr/>
            <p:nvPr/>
          </p:nvCxnSpPr>
          <p:spPr>
            <a:xfrm>
              <a:off x="1532700" y="2571750"/>
              <a:ext cx="1146000" cy="0"/>
            </a:xfrm>
            <a:prstGeom prst="straightConnector1">
              <a:avLst/>
            </a:prstGeom>
            <a:noFill/>
            <a:ln w="9525" cap="flat" cmpd="sng">
              <a:solidFill>
                <a:srgbClr val="4C5D6E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251" name="Shape 251"/>
          <p:cNvGrpSpPr/>
          <p:nvPr/>
        </p:nvGrpSpPr>
        <p:grpSpPr>
          <a:xfrm>
            <a:off x="5581971" y="2407196"/>
            <a:ext cx="1217854" cy="83378"/>
            <a:chOff x="1532700" y="2571750"/>
            <a:chExt cx="1146000" cy="79400"/>
          </a:xfrm>
        </p:grpSpPr>
        <p:cxnSp>
          <p:nvCxnSpPr>
            <p:cNvPr id="252" name="Shape 252"/>
            <p:cNvCxnSpPr/>
            <p:nvPr/>
          </p:nvCxnSpPr>
          <p:spPr>
            <a:xfrm>
              <a:off x="1532700" y="2651150"/>
              <a:ext cx="1146000" cy="0"/>
            </a:xfrm>
            <a:prstGeom prst="straightConnector1">
              <a:avLst/>
            </a:prstGeom>
            <a:noFill/>
            <a:ln w="9525" cap="flat" cmpd="sng">
              <a:solidFill>
                <a:srgbClr val="4C5D6E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53" name="Shape 253"/>
            <p:cNvCxnSpPr/>
            <p:nvPr/>
          </p:nvCxnSpPr>
          <p:spPr>
            <a:xfrm>
              <a:off x="1532700" y="2571750"/>
              <a:ext cx="1146000" cy="0"/>
            </a:xfrm>
            <a:prstGeom prst="straightConnector1">
              <a:avLst/>
            </a:prstGeom>
            <a:noFill/>
            <a:ln w="9525" cap="flat" cmpd="sng">
              <a:solidFill>
                <a:srgbClr val="4C5D6E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254" name="Shape 254"/>
          <p:cNvGrpSpPr/>
          <p:nvPr/>
        </p:nvGrpSpPr>
        <p:grpSpPr>
          <a:xfrm>
            <a:off x="4308276" y="3719573"/>
            <a:ext cx="1217854" cy="83378"/>
            <a:chOff x="1532700" y="2571750"/>
            <a:chExt cx="1146000" cy="79400"/>
          </a:xfrm>
        </p:grpSpPr>
        <p:cxnSp>
          <p:nvCxnSpPr>
            <p:cNvPr id="255" name="Shape 255"/>
            <p:cNvCxnSpPr/>
            <p:nvPr/>
          </p:nvCxnSpPr>
          <p:spPr>
            <a:xfrm>
              <a:off x="1532700" y="2651150"/>
              <a:ext cx="1146000" cy="0"/>
            </a:xfrm>
            <a:prstGeom prst="straightConnector1">
              <a:avLst/>
            </a:prstGeom>
            <a:noFill/>
            <a:ln w="9525" cap="flat" cmpd="sng">
              <a:solidFill>
                <a:srgbClr val="4C5D6E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56" name="Shape 256"/>
            <p:cNvCxnSpPr/>
            <p:nvPr/>
          </p:nvCxnSpPr>
          <p:spPr>
            <a:xfrm>
              <a:off x="1532700" y="2571750"/>
              <a:ext cx="1146000" cy="0"/>
            </a:xfrm>
            <a:prstGeom prst="straightConnector1">
              <a:avLst/>
            </a:prstGeom>
            <a:noFill/>
            <a:ln w="9525" cap="flat" cmpd="sng">
              <a:solidFill>
                <a:srgbClr val="4C5D6E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257" name="Shape 257"/>
          <p:cNvGrpSpPr/>
          <p:nvPr/>
        </p:nvGrpSpPr>
        <p:grpSpPr>
          <a:xfrm>
            <a:off x="2029705" y="3719573"/>
            <a:ext cx="1217854" cy="83378"/>
            <a:chOff x="1532700" y="2571750"/>
            <a:chExt cx="1146000" cy="79400"/>
          </a:xfrm>
        </p:grpSpPr>
        <p:cxnSp>
          <p:nvCxnSpPr>
            <p:cNvPr id="258" name="Shape 258"/>
            <p:cNvCxnSpPr/>
            <p:nvPr/>
          </p:nvCxnSpPr>
          <p:spPr>
            <a:xfrm>
              <a:off x="1532700" y="2651150"/>
              <a:ext cx="1146000" cy="0"/>
            </a:xfrm>
            <a:prstGeom prst="straightConnector1">
              <a:avLst/>
            </a:prstGeom>
            <a:noFill/>
            <a:ln w="9525" cap="flat" cmpd="sng">
              <a:solidFill>
                <a:srgbClr val="4C5D6E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59" name="Shape 259"/>
            <p:cNvCxnSpPr/>
            <p:nvPr/>
          </p:nvCxnSpPr>
          <p:spPr>
            <a:xfrm>
              <a:off x="1532700" y="2571750"/>
              <a:ext cx="1146000" cy="0"/>
            </a:xfrm>
            <a:prstGeom prst="straightConnector1">
              <a:avLst/>
            </a:prstGeom>
            <a:noFill/>
            <a:ln w="9525" cap="flat" cmpd="sng">
              <a:solidFill>
                <a:srgbClr val="4C5D6E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cxnSp>
        <p:nvCxnSpPr>
          <p:cNvPr id="260" name="Shape 260"/>
          <p:cNvCxnSpPr>
            <a:stCxn id="241" idx="3"/>
            <a:endCxn id="244" idx="2"/>
          </p:cNvCxnSpPr>
          <p:nvPr/>
        </p:nvCxnSpPr>
        <p:spPr>
          <a:xfrm rot="10800000" flipH="1">
            <a:off x="6799866" y="1542804"/>
            <a:ext cx="703500" cy="8844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261" name="Shape 261"/>
          <p:cNvCxnSpPr>
            <a:stCxn id="242" idx="0"/>
            <a:endCxn id="239" idx="2"/>
          </p:cNvCxnSpPr>
          <p:nvPr/>
        </p:nvCxnSpPr>
        <p:spPr>
          <a:xfrm rot="10800000">
            <a:off x="2203794" y="2745961"/>
            <a:ext cx="2713500" cy="6963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262" name="Shape 262"/>
          <p:cNvCxnSpPr>
            <a:stCxn id="242" idx="0"/>
            <a:endCxn id="240" idx="2"/>
          </p:cNvCxnSpPr>
          <p:nvPr/>
        </p:nvCxnSpPr>
        <p:spPr>
          <a:xfrm rot="10800000">
            <a:off x="4080294" y="2745961"/>
            <a:ext cx="837000" cy="6963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263" name="Shape 263"/>
          <p:cNvCxnSpPr>
            <a:stCxn id="242" idx="0"/>
            <a:endCxn id="241" idx="2"/>
          </p:cNvCxnSpPr>
          <p:nvPr/>
        </p:nvCxnSpPr>
        <p:spPr>
          <a:xfrm rot="10800000" flipH="1">
            <a:off x="4917294" y="2745961"/>
            <a:ext cx="1273800" cy="6963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264" name="Shape 264"/>
          <p:cNvCxnSpPr>
            <a:stCxn id="242" idx="1"/>
            <a:endCxn id="243" idx="3"/>
          </p:cNvCxnSpPr>
          <p:nvPr/>
        </p:nvCxnSpPr>
        <p:spPr>
          <a:xfrm rot="10800000">
            <a:off x="3247644" y="3761161"/>
            <a:ext cx="1060800" cy="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dot"/>
            <a:round/>
            <a:headEnd type="triangle" w="lg" len="lg"/>
            <a:tailEnd type="none" w="lg" len="lg"/>
          </a:ln>
        </p:spPr>
      </p:cxnSp>
      <p:sp>
        <p:nvSpPr>
          <p:cNvPr id="265" name="Shape 265"/>
          <p:cNvSpPr/>
          <p:nvPr/>
        </p:nvSpPr>
        <p:spPr>
          <a:xfrm>
            <a:off x="1142400" y="571450"/>
            <a:ext cx="5630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00" tIns="91400" rIns="91400" bIns="914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Нарисуем диаграмму классов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Shape 270" descr="2017-05-26_15-44-10 копия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741" y="1146125"/>
            <a:ext cx="3613701" cy="26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4546100" y="469475"/>
            <a:ext cx="3447000" cy="3983700"/>
          </a:xfrm>
          <a:prstGeom prst="rect">
            <a:avLst/>
          </a:prstGeom>
          <a:noFill/>
          <a:ln>
            <a:noFill/>
          </a:ln>
        </p:spPr>
        <p:txBody>
          <a:bodyPr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Нарисуем ручкой на бумаге, как должно выглядеть наше приложение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Цель курса</a:t>
            </a:r>
          </a:p>
        </p:txBody>
      </p:sp>
      <p:sp>
        <p:nvSpPr>
          <p:cNvPr id="102" name="Shape 102"/>
          <p:cNvSpPr/>
          <p:nvPr/>
        </p:nvSpPr>
        <p:spPr>
          <a:xfrm>
            <a:off x="1142375" y="1829576"/>
            <a:ext cx="6854400" cy="2415000"/>
          </a:xfrm>
          <a:prstGeom prst="rect">
            <a:avLst/>
          </a:prstGeom>
          <a:noFill/>
          <a:ln>
            <a:noFill/>
          </a:ln>
        </p:spPr>
        <p:txBody>
          <a:bodyPr wrap="square" lIns="91400" tIns="91400" rIns="91400" bIns="91400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Char char="●"/>
            </a:pPr>
            <a:r>
              <a:rPr lang="en-US" sz="2000">
                <a:solidFill>
                  <a:srgbClr val="2C2D30"/>
                </a:solidFill>
              </a:rPr>
              <a:t>Улучшить знание C#   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Char char="●"/>
            </a:pPr>
            <a:r>
              <a:rPr lang="en-US" sz="2000">
                <a:solidFill>
                  <a:srgbClr val="2C2D30"/>
                </a:solidFill>
              </a:rPr>
              <a:t>Изучить WPF   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Char char="●"/>
            </a:pPr>
            <a:r>
              <a:rPr lang="en-US" sz="2000">
                <a:solidFill>
                  <a:srgbClr val="2C2D30"/>
                </a:solidFill>
              </a:rPr>
              <a:t>Unit-тесты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Shape 2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200" y="1401525"/>
            <a:ext cx="4198500" cy="25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/>
          <p:nvPr/>
        </p:nvSpPr>
        <p:spPr>
          <a:xfrm>
            <a:off x="5150400" y="2000250"/>
            <a:ext cx="28029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Наше приложение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1122050" y="455675"/>
            <a:ext cx="6854400" cy="4116900"/>
          </a:xfrm>
          <a:prstGeom prst="rect">
            <a:avLst/>
          </a:prstGeom>
          <a:noFill/>
          <a:ln>
            <a:noFill/>
          </a:ln>
        </p:spPr>
        <p:txBody>
          <a:bodyPr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F3F3F3"/>
                </a:solidFill>
              </a:rPr>
              <a:t>Основные контролы WPF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00" tIns="91400" rIns="91400" bIns="914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Правила наименования классов и переменных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33850" y="1919100"/>
            <a:ext cx="6859200" cy="2547000"/>
          </a:xfrm>
          <a:prstGeom prst="rect">
            <a:avLst/>
          </a:prstGeom>
          <a:noFill/>
          <a:ln>
            <a:noFill/>
          </a:ln>
        </p:spPr>
        <p:txBody>
          <a:bodyPr wrap="square" lIns="26775" tIns="26775" rIns="26775" bIns="26775" anchor="ctr" anchorCtr="0">
            <a:noAutofit/>
          </a:bodyPr>
          <a:lstStyle/>
          <a:p>
            <a:pPr marL="457200" marR="0" lvl="0" indent="-335278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8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Классы начинаем с заглавных букв</a:t>
            </a:r>
          </a:p>
          <a:p>
            <a:pPr marL="457200" marR="0" lvl="0" indent="-335278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8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Переменные с маленьких</a:t>
            </a:r>
          </a:p>
          <a:p>
            <a:pPr marL="457200" marR="0" lvl="0" indent="-335278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8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Без пробелов и подчеркиваний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00" tIns="91400" rIns="91400" bIns="914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Правила наименования классов и переменных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1133850" y="1919100"/>
            <a:ext cx="6859200" cy="2547000"/>
          </a:xfrm>
          <a:prstGeom prst="rect">
            <a:avLst/>
          </a:prstGeom>
          <a:noFill/>
          <a:ln>
            <a:noFill/>
          </a:ln>
        </p:spPr>
        <p:txBody>
          <a:bodyPr wrap="square" lIns="26775" tIns="26775" rIns="26775" bIns="26775" anchor="ctr" anchorCtr="0">
            <a:noAutofit/>
          </a:bodyPr>
          <a:lstStyle/>
          <a:p>
            <a:pPr marL="457200" marR="0" lvl="0" indent="-335278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8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Каждое новое слово с заглавной буквы</a:t>
            </a:r>
          </a:p>
          <a:p>
            <a:pPr marL="457200" marR="0" lvl="0" indent="-335278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8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Названия подробные и наглядные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1142399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rgbClr val="F3F7F5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 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Цель курса</a:t>
            </a:r>
          </a:p>
        </p:txBody>
      </p:sp>
      <p:sp>
        <p:nvSpPr>
          <p:cNvPr id="108" name="Shape 108"/>
          <p:cNvSpPr/>
          <p:nvPr/>
        </p:nvSpPr>
        <p:spPr>
          <a:xfrm>
            <a:off x="1142375" y="1829576"/>
            <a:ext cx="6854400" cy="2415000"/>
          </a:xfrm>
          <a:prstGeom prst="rect">
            <a:avLst/>
          </a:prstGeom>
          <a:noFill/>
          <a:ln>
            <a:noFill/>
          </a:ln>
        </p:spPr>
        <p:txBody>
          <a:bodyPr wrap="square" lIns="91400" tIns="91400" rIns="91400" bIns="91400" anchor="ctr" anchorCtr="0">
            <a:noAutofit/>
          </a:bodyPr>
          <a:lstStyle/>
          <a:p>
            <a:pPr marL="457200" lvl="0" indent="-355600" rtl="0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Char char="●"/>
            </a:pPr>
            <a:r>
              <a:rPr lang="en-US" sz="2000">
                <a:solidFill>
                  <a:srgbClr val="2C2D30"/>
                </a:solidFill>
              </a:rPr>
              <a:t>Многопоточное и параллельное программирование   </a:t>
            </a:r>
          </a:p>
          <a:p>
            <a:pPr marL="457200" lvl="0" indent="-355600" rtl="0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Char char="●"/>
            </a:pPr>
            <a:r>
              <a:rPr lang="en-US" sz="2000">
                <a:solidFill>
                  <a:srgbClr val="2C2D30"/>
                </a:solidFill>
              </a:rPr>
              <a:t>Базы данных   </a:t>
            </a:r>
          </a:p>
          <a:p>
            <a:pPr marL="457200" lvl="0" indent="-355600" rtl="0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Char char="●"/>
            </a:pPr>
            <a:r>
              <a:rPr lang="en-US" sz="2000">
                <a:solidFill>
                  <a:srgbClr val="2C2D30"/>
                </a:solidFill>
              </a:rPr>
              <a:t>Научиться проходить собеседования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План курса</a:t>
            </a:r>
          </a:p>
        </p:txBody>
      </p:sp>
      <p:sp>
        <p:nvSpPr>
          <p:cNvPr id="114" name="Shape 114"/>
          <p:cNvSpPr/>
          <p:nvPr/>
        </p:nvSpPr>
        <p:spPr>
          <a:xfrm>
            <a:off x="1142375" y="1829576"/>
            <a:ext cx="6854400" cy="2415000"/>
          </a:xfrm>
          <a:prstGeom prst="rect">
            <a:avLst/>
          </a:prstGeom>
          <a:noFill/>
          <a:ln>
            <a:noFill/>
          </a:ln>
        </p:spPr>
        <p:txBody>
          <a:bodyPr wrap="square" lIns="91400" tIns="91400" rIns="91400" bIns="914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Урок  1.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Введение в WPF. И архитектура  создания приложений на C#. Практика</a:t>
            </a:r>
          </a:p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Урок  2.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Введение в WPF. Практика</a:t>
            </a:r>
          </a:p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Урок  3.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Создание контролов и сборок. Практика</a:t>
            </a:r>
          </a:p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Урок  4.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Unit-test. Практика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План курса</a:t>
            </a:r>
          </a:p>
        </p:txBody>
      </p:sp>
      <p:sp>
        <p:nvSpPr>
          <p:cNvPr id="120" name="Shape 120"/>
          <p:cNvSpPr/>
          <p:nvPr/>
        </p:nvSpPr>
        <p:spPr>
          <a:xfrm>
            <a:off x="1142375" y="1829576"/>
            <a:ext cx="6854400" cy="2415000"/>
          </a:xfrm>
          <a:prstGeom prst="rect">
            <a:avLst/>
          </a:prstGeom>
          <a:noFill/>
          <a:ln>
            <a:noFill/>
          </a:ln>
        </p:spPr>
        <p:txBody>
          <a:bodyPr wrap="square" lIns="91400" tIns="91400" rIns="91400" bIns="914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Урок  5.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Многопоточное  программирование. Практика</a:t>
            </a:r>
          </a:p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Урок  6.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Параллельное  программирование и TPL. Практика</a:t>
            </a:r>
          </a:p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Урок  7.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Базы данных. Практика</a:t>
            </a:r>
          </a:p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Урок  8.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Прохождение собеседования на вакансию "разработчик на языке C#". Практика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План урока</a:t>
            </a:r>
          </a:p>
        </p:txBody>
      </p:sp>
      <p:sp>
        <p:nvSpPr>
          <p:cNvPr id="131" name="Shape 131"/>
          <p:cNvSpPr/>
          <p:nvPr/>
        </p:nvSpPr>
        <p:spPr>
          <a:xfrm>
            <a:off x="1142375" y="1829576"/>
            <a:ext cx="6854400" cy="2415000"/>
          </a:xfrm>
          <a:prstGeom prst="rect">
            <a:avLst/>
          </a:prstGeom>
          <a:noFill/>
          <a:ln>
            <a:noFill/>
          </a:ln>
        </p:spPr>
        <p:txBody>
          <a:bodyPr wrap="square" lIns="91400" tIns="91400" rIns="91400" bIns="91400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Char char="●"/>
            </a:pPr>
            <a:r>
              <a:rPr lang="en-US" sz="2000" dirty="0" err="1">
                <a:solidFill>
                  <a:srgbClr val="2C2D30"/>
                </a:solidFill>
              </a:rPr>
              <a:t>Рекомендации</a:t>
            </a:r>
            <a:r>
              <a:rPr lang="en-US" sz="2000" dirty="0">
                <a:solidFill>
                  <a:srgbClr val="2C2D30"/>
                </a:solidFill>
              </a:rPr>
              <a:t> </a:t>
            </a:r>
            <a:r>
              <a:rPr lang="en-US" sz="2000" dirty="0" err="1">
                <a:solidFill>
                  <a:srgbClr val="2C2D30"/>
                </a:solidFill>
              </a:rPr>
              <a:t>по</a:t>
            </a:r>
            <a:r>
              <a:rPr lang="en-US" sz="2000" dirty="0">
                <a:solidFill>
                  <a:srgbClr val="2C2D30"/>
                </a:solidFill>
              </a:rPr>
              <a:t> </a:t>
            </a:r>
            <a:r>
              <a:rPr lang="en-US" sz="2000" dirty="0" err="1">
                <a:solidFill>
                  <a:srgbClr val="2C2D30"/>
                </a:solidFill>
              </a:rPr>
              <a:t>созданию</a:t>
            </a:r>
            <a:r>
              <a:rPr lang="en-US" sz="2000" dirty="0">
                <a:solidFill>
                  <a:srgbClr val="2C2D30"/>
                </a:solidFill>
              </a:rPr>
              <a:t> </a:t>
            </a:r>
            <a:r>
              <a:rPr lang="en-US" sz="2000" dirty="0" err="1">
                <a:solidFill>
                  <a:srgbClr val="2C2D30"/>
                </a:solidFill>
              </a:rPr>
              <a:t>приложений</a:t>
            </a:r>
            <a:endParaRPr lang="en-US" sz="2000" dirty="0">
              <a:solidFill>
                <a:srgbClr val="2C2D30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Char char="●"/>
            </a:pPr>
            <a:r>
              <a:rPr lang="en-US" sz="2000" dirty="0" err="1">
                <a:solidFill>
                  <a:srgbClr val="2C2D30"/>
                </a:solidFill>
              </a:rPr>
              <a:t>Отличие</a:t>
            </a:r>
            <a:r>
              <a:rPr lang="en-US" sz="2000" dirty="0">
                <a:solidFill>
                  <a:srgbClr val="2C2D30"/>
                </a:solidFill>
              </a:rPr>
              <a:t> WPF </a:t>
            </a:r>
            <a:r>
              <a:rPr lang="en-US" sz="2000" dirty="0" err="1">
                <a:solidFill>
                  <a:srgbClr val="2C2D30"/>
                </a:solidFill>
              </a:rPr>
              <a:t>от</a:t>
            </a:r>
            <a:r>
              <a:rPr lang="en-US" sz="2000" dirty="0">
                <a:solidFill>
                  <a:srgbClr val="2C2D30"/>
                </a:solidFill>
              </a:rPr>
              <a:t> </a:t>
            </a:r>
            <a:r>
              <a:rPr lang="en-US" sz="2000" dirty="0" err="1">
                <a:solidFill>
                  <a:srgbClr val="2C2D30"/>
                </a:solidFill>
              </a:rPr>
              <a:t>WinForms</a:t>
            </a:r>
            <a:r>
              <a:rPr lang="en-US" sz="2000" dirty="0">
                <a:solidFill>
                  <a:srgbClr val="2C2D30"/>
                </a:solidFill>
              </a:rPr>
              <a:t>   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Char char="●"/>
            </a:pPr>
            <a:r>
              <a:rPr lang="ru-RU" sz="2000" dirty="0" smtClean="0">
                <a:solidFill>
                  <a:srgbClr val="2C2D30"/>
                </a:solidFill>
              </a:rPr>
              <a:t>Примеры</a:t>
            </a:r>
            <a:r>
              <a:rPr lang="en-US" sz="2000" dirty="0" smtClean="0">
                <a:solidFill>
                  <a:srgbClr val="2C2D30"/>
                </a:solidFill>
              </a:rPr>
              <a:t> </a:t>
            </a:r>
            <a:r>
              <a:rPr lang="en-US" sz="2000" dirty="0">
                <a:solidFill>
                  <a:srgbClr val="2C2D30"/>
                </a:solidFill>
              </a:rPr>
              <a:t>WPF    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Char char="●"/>
            </a:pPr>
            <a:r>
              <a:rPr lang="en-US" sz="2000" dirty="0" err="1">
                <a:solidFill>
                  <a:srgbClr val="2C2D30"/>
                </a:solidFill>
              </a:rPr>
              <a:t>Основные</a:t>
            </a:r>
            <a:r>
              <a:rPr lang="en-US" sz="2000" dirty="0">
                <a:solidFill>
                  <a:srgbClr val="2C2D30"/>
                </a:solidFill>
              </a:rPr>
              <a:t> </a:t>
            </a:r>
            <a:r>
              <a:rPr lang="en-US" sz="2000" dirty="0" err="1">
                <a:solidFill>
                  <a:srgbClr val="2C2D30"/>
                </a:solidFill>
              </a:rPr>
              <a:t>контролы</a:t>
            </a:r>
            <a:r>
              <a:rPr lang="en-US" sz="2000" dirty="0">
                <a:solidFill>
                  <a:srgbClr val="2C2D30"/>
                </a:solidFill>
              </a:rPr>
              <a:t> WPF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1122050" y="455675"/>
            <a:ext cx="6854400" cy="4116900"/>
          </a:xfrm>
          <a:prstGeom prst="rect">
            <a:avLst/>
          </a:prstGeom>
          <a:noFill/>
          <a:ln>
            <a:noFill/>
          </a:ln>
        </p:spPr>
        <p:txBody>
          <a:bodyPr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Рекомендации по созданию приложений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Рекомендации по созданию приложений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1133850" y="1714450"/>
            <a:ext cx="6859200" cy="2738700"/>
          </a:xfrm>
          <a:prstGeom prst="rect">
            <a:avLst/>
          </a:prstGeom>
          <a:noFill/>
          <a:ln>
            <a:noFill/>
          </a:ln>
        </p:spPr>
        <p:txBody>
          <a:bodyPr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Пришла идея рассылать электронную почту программно на C#.  Проверим в Интернете</a:t>
            </a:r>
            <a:r>
              <a:rPr lang="en-US" b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Реализуемо ли технически 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Делал ли кто-то и если да то как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530</Words>
  <Application>Microsoft Office PowerPoint</Application>
  <PresentationFormat>Экран (16:9)</PresentationFormat>
  <Paragraphs>207</Paragraphs>
  <Slides>35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0" baseType="lpstr">
      <vt:lpstr>Arial</vt:lpstr>
      <vt:lpstr>Avenir</vt:lpstr>
      <vt:lpstr>Calibri</vt:lpstr>
      <vt:lpstr>Helvetica Neue</vt:lpstr>
      <vt:lpstr>New_Template7</vt:lpstr>
      <vt:lpstr>C#. Уровень 3. Продвинутый курс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Вопросы участников 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C#. Уровень 3. Продвинутый курс</dc:title>
  <dc:creator>sk</dc:creator>
  <cp:lastModifiedBy>Пользователь Windows</cp:lastModifiedBy>
  <cp:revision>4</cp:revision>
  <dcterms:modified xsi:type="dcterms:W3CDTF">2017-12-09T16:51:37Z</dcterms:modified>
</cp:coreProperties>
</file>