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tMGoYego3wa/jQOphc/OgRfL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os.com/es/blog/erosion-del-suelo/" TargetMode="External"/><Relationship Id="rId3" Type="http://schemas.openxmlformats.org/officeDocument/2006/relationships/hyperlink" Target="https://www.anproschile.cl/como-solucionar-un-suelo-compactado/" TargetMode="External"/><Relationship Id="rId4" Type="http://schemas.openxmlformats.org/officeDocument/2006/relationships/hyperlink" Target="https://ecomandanga.org/2018/07/26/la-contaminacion-del-suelo-afecta-al-aire-que-respiramos-al-agua-que-bebemos-y-a-los-alimentos-que-consumimos/" TargetMode="External"/><Relationship Id="rId5" Type="http://schemas.openxmlformats.org/officeDocument/2006/relationships/hyperlink" Target="https://www.biodiversidadla.org/Noticias/La_biodiversidad_entro_en_alerta_roja_en_mas_de_la_mitad_del_planeta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os.com/es/blog/erosion-del-suelo/" TargetMode="External"/><Relationship Id="rId3" Type="http://schemas.openxmlformats.org/officeDocument/2006/relationships/hyperlink" Target="https://www.anproschile.cl/como-solucionar-un-suelo-compactado/" TargetMode="External"/><Relationship Id="rId4" Type="http://schemas.openxmlformats.org/officeDocument/2006/relationships/hyperlink" Target="https://ecomandanga.org/2018/07/26/la-contaminacion-del-suelo-afecta-al-aire-que-respiramos-al-agua-que-bebemos-y-a-los-alimentos-que-consumimos/" TargetMode="External"/><Relationship Id="rId5" Type="http://schemas.openxmlformats.org/officeDocument/2006/relationships/hyperlink" Target="https://www.biodiversidadla.org/Noticias/La_biodiversidad_entro_en_alerta_roja_en_mas_de_la_mitad_del_planeta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os.com/es/blog/erosion-del-suelo/" TargetMode="External"/><Relationship Id="rId3" Type="http://schemas.openxmlformats.org/officeDocument/2006/relationships/hyperlink" Target="https://www.anproschile.cl/como-solucionar-un-suelo-compactado/" TargetMode="External"/><Relationship Id="rId4" Type="http://schemas.openxmlformats.org/officeDocument/2006/relationships/hyperlink" Target="https://ecomandanga.org/2018/07/26/la-contaminacion-del-suelo-afecta-al-aire-que-respiramos-al-agua-que-bebemos-y-a-los-alimentos-que-consumimos/" TargetMode="External"/><Relationship Id="rId5" Type="http://schemas.openxmlformats.org/officeDocument/2006/relationships/hyperlink" Target="https://www.biodiversidadla.org/Noticias/La_biodiversidad_entro_en_alerta_roja_en_mas_de_la_mitad_del_planet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7acf14dc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e7acf14d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7c8019ce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7c8019c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c8019ce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e7c8019c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4a80500a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24a80500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251594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282515949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515949b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82515949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7c8019ce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7c8019c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7c0d40d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1. 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AgroAvances. (n.d.). AgroAvances .:. Ventaja de sostenibilidad: la agricultura intensiva de. AgroAvances. https://agroavances.com/noticias-detalle.php?idNot=1654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2.  Cherlinka, V. (2023b, April 21). Erosión Del Suelo: Tipos, Cómo Evitarla Y Controlarla.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EOS Data Analytics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https://eos.com/es/blog/erosion-del-suelo/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3.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Cómo solucionar un suelo compactado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(n.d.).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https://www.anproschile.cl/como-solucionar-un-suelo-compactado/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fig 4. 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Ecomandanga. (2018, July 30).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contaminación del suelo afecta al aire que respiramos, al agua que bebemos y a los alimentos que consumimos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Ecomandanga.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https://ecomandanga.org/2018/07/26/la-contaminacion-del-suelo-afecta-al-aire-que-respiramos-al-agua-que-bebemos-y-a-los-alimentos-que-consumimos/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5.  Efe. (2016, July 18). La biodiversidad entró en alerta roja en más de la mitad del planeta.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Biodiversidad En América Latina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https://www.biodiversidadla.org/Noticias/La_biodiversidad_entro_en_alerta_roja_en_mas_de_la_mitad_del_planeta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1e7c0d40d3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7acf14d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1. 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AgroAvances. (n.d.). AgroAvances .:. Ventaja de sostenibilidad: la agricultura intensiva de. AgroAvances. https://agroavances.com/noticias-detalle.php?idNot=1654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2.  Cherlinka, V. (2023b, April 21). Erosión Del Suelo: Tipos, Cómo Evitarla Y Controlarla.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EOS Data Analytics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https://eos.com/es/blog/erosion-del-suelo/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3.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Cómo solucionar un suelo compactado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(n.d.).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https://www.anproschile.cl/como-solucionar-un-suelo-compactado/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fig 4. 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Ecomandanga. (2018, July 30).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contaminación del suelo afecta al aire que respiramos, al agua que bebemos y a los alimentos que consumimos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Ecomandanga.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https://ecomandanga.org/2018/07/26/la-contaminacion-del-suelo-afecta-al-aire-que-respiramos-al-agua-que-bebemos-y-a-los-alimentos-que-consumimos/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5.  Efe. (2016, July 18). La biodiversidad entró en alerta roja en más de la mitad del planeta.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Biodiversidad En América Latina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https://www.biodiversidadla.org/Noticias/La_biodiversidad_entro_en_alerta_roja_en_mas_de_la_mitad_del_planeta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1e7acf14dc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7c0d40d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1. 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AgroAvances. (n.d.). AgroAvances .:. Ventaja de sostenibilidad: la agricultura intensiva de. AgroAvances. https://agroavances.com/noticias-detalle.php?idNot=1654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2.  Cherlinka, V. (2023b, April 21). Erosión Del Suelo: Tipos, Cómo Evitarla Y Controlarla.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EOS Data Analytics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https://eos.com/es/blog/erosion-del-suelo/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3.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Cómo solucionar un suelo compactado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(n.d.). </a:t>
            </a:r>
            <a:r>
              <a:rPr lang="en-US" u="sng">
                <a:solidFill>
                  <a:srgbClr val="0563C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https://www.anproschile.cl/como-solucionar-un-suelo-compactado/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fig 4. 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Ecomandanga. (2018, July 30).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contaminación del suelo afecta al aire que respiramos, al agua que bebemos y a los alimentos que consumimos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Ecomandanga.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https://ecomandanga.org/2018/07/26/la-contaminacion-del-suelo-afecta-al-aire-que-respiramos-al-agua-que-bebemos-y-a-los-alimentos-que-consumimos/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5.  Efe. (2016, July 18). La biodiversidad entró en alerta roja en más de la mitad del planeta. </a:t>
            </a:r>
            <a:r>
              <a:rPr i="1"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Biodiversidad En América Latina</a:t>
            </a:r>
            <a:r>
              <a:rPr lang="en-US">
                <a:solidFill>
                  <a:srgbClr val="0510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https://www.biodiversidadla.org/Noticias/La_biodiversidad_entro_en_alerta_roja_en_mas_de_la_mitad_del_planeta</a:t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1e7c0d40d3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7c8019ce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7c8019c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7c8019ce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7c8019c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5368" y="0"/>
            <a:ext cx="56166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>
            <p:ph type="ctrTitle"/>
          </p:nvPr>
        </p:nvSpPr>
        <p:spPr>
          <a:xfrm>
            <a:off x="499752" y="1971730"/>
            <a:ext cx="5812474" cy="1939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499752" y="4264064"/>
            <a:ext cx="5812474" cy="86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DA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17" name="Google Shape;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360" y="5496439"/>
            <a:ext cx="4114800" cy="69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52000" y="0"/>
            <a:ext cx="59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838200" y="1353670"/>
            <a:ext cx="5183360" cy="2443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38200" y="3973484"/>
            <a:ext cx="5183360" cy="102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24" name="Google Shape;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221" y="327075"/>
            <a:ext cx="3497317" cy="69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12370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85258" y="6252287"/>
            <a:ext cx="1073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0233017" y="6252287"/>
            <a:ext cx="1073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703" y="6164849"/>
            <a:ext cx="270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8200" y="1412240"/>
            <a:ext cx="10515600" cy="4764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838200" y="36512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36" name="Google Shape;3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6000" y="6225978"/>
            <a:ext cx="270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37" name="Google Shape;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bg>
      <p:bgPr>
        <a:gradFill>
          <a:gsLst>
            <a:gs pos="0">
              <a:schemeClr val="lt1"/>
            </a:gs>
            <a:gs pos="92000">
              <a:schemeClr val="lt1"/>
            </a:gs>
            <a:gs pos="100000">
              <a:srgbClr val="F2F2F2"/>
            </a:gs>
          </a:gsLst>
          <a:lin ang="162000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39" name="Google Shape;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50000"/>
            <a:ext cx="12192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42" name="Google Shape;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000" y="6225978"/>
            <a:ext cx="270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"/>
              <a:buNone/>
              <a:defRPr b="0" i="0" sz="3600" u="none" cap="none" strike="noStrike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412240"/>
            <a:ext cx="10515600" cy="4764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peter@example.com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458927" y="678885"/>
            <a:ext cx="58125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Times New Roman"/>
              <a:buNone/>
            </a:pPr>
            <a:r>
              <a:rPr b="1" lang="en-US" sz="3559">
                <a:latin typeface="Times New Roman"/>
                <a:ea typeface="Times New Roman"/>
                <a:cs typeface="Times New Roman"/>
                <a:sym typeface="Times New Roman"/>
              </a:rPr>
              <a:t>FIREBASE REALTIME DATABASE</a:t>
            </a:r>
            <a:endParaRPr b="1" sz="3559"/>
          </a:p>
        </p:txBody>
      </p:sp>
      <p:pic>
        <p:nvPicPr>
          <p:cNvPr descr="Imagen que contiene mujer, persona, teléfono, celular&#10;&#10;Descripción generada automáticamente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925" y="948475"/>
            <a:ext cx="4319450" cy="4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620475" y="4008025"/>
            <a:ext cx="54894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24"/>
              <a:buFont typeface="Arial"/>
              <a:buNone/>
            </a:pPr>
            <a:r>
              <a:rPr b="0" i="0" lang="en-US" sz="2307" u="none" cap="none" strike="noStrike">
                <a:solidFill>
                  <a:srgbClr val="00DACD"/>
                </a:solidFill>
                <a:latin typeface="Times"/>
                <a:ea typeface="Times"/>
                <a:cs typeface="Times"/>
                <a:sym typeface="Times"/>
              </a:rPr>
              <a:t>Bases de datos</a:t>
            </a:r>
            <a:endParaRPr b="0" i="0" sz="2307" u="none" cap="none" strike="noStrike">
              <a:solidFill>
                <a:srgbClr val="00DACD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24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Profesor: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Wilmer Mesias Lopez Lopez</a:t>
            </a:r>
            <a:endParaRPr b="0" i="0" sz="17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20475" y="2987325"/>
            <a:ext cx="5489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Autor: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Maria Alejandra Enriquez Serrano </a:t>
            </a:r>
            <a:endParaRPr b="0" i="0" sz="17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Ingeniera electrónica</a:t>
            </a:r>
            <a:endParaRPr b="0" i="0" sz="17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691700" y="5303075"/>
            <a:ext cx="5646900" cy="135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acf14dc6_0_28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g1e7acf14dc6_0_28"/>
          <p:cNvPicPr preferRelativeResize="0"/>
          <p:nvPr/>
        </p:nvPicPr>
        <p:blipFill rotWithShape="1">
          <a:blip r:embed="rId3">
            <a:alphaModFix/>
          </a:blip>
          <a:srcRect b="0" l="778" r="5421" t="0"/>
          <a:stretch/>
        </p:blipFill>
        <p:spPr>
          <a:xfrm>
            <a:off x="1216000" y="445825"/>
            <a:ext cx="9175926" cy="54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7acf14dc6_0_28"/>
          <p:cNvPicPr preferRelativeResize="0"/>
          <p:nvPr/>
        </p:nvPicPr>
        <p:blipFill rotWithShape="1">
          <a:blip r:embed="rId4">
            <a:alphaModFix/>
          </a:blip>
          <a:srcRect b="0" l="2498" r="6979" t="0"/>
          <a:stretch/>
        </p:blipFill>
        <p:spPr>
          <a:xfrm>
            <a:off x="1216000" y="2037850"/>
            <a:ext cx="9175926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7c8019cea_0_53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VENTAJAS</a:t>
            </a:r>
            <a:endParaRPr/>
          </a:p>
        </p:txBody>
      </p:sp>
      <p:sp>
        <p:nvSpPr>
          <p:cNvPr id="151" name="Google Shape;151;g1e7c8019cea_0_53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e7c8019cea_0_53"/>
          <p:cNvSpPr txBox="1"/>
          <p:nvPr/>
        </p:nvSpPr>
        <p:spPr>
          <a:xfrm>
            <a:off x="726575" y="1642975"/>
            <a:ext cx="79806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actualizaciones en tiempo real permiten funciones colaborativas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hay necesidad de código del lado del servidor para manejar la sincronización de datos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Modelado de datos simple e intuitivo con JSON anidado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Escalabilidad en tiempo real.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Sincronización automática de datos entre dispositivos.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Fácil configuración y uso.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 otros servicios Firebase.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g1e7c8019ce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900" y="2732571"/>
            <a:ext cx="6132701" cy="2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7c8019cea_0_69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DESVENTAJAS</a:t>
            </a:r>
            <a:endParaRPr/>
          </a:p>
        </p:txBody>
      </p:sp>
      <p:sp>
        <p:nvSpPr>
          <p:cNvPr id="159" name="Google Shape;159;g1e7c8019cea_0_69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1e7c8019cea_0_69"/>
          <p:cNvSpPr txBox="1"/>
          <p:nvPr/>
        </p:nvSpPr>
        <p:spPr>
          <a:xfrm>
            <a:off x="726575" y="2100175"/>
            <a:ext cx="798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es adecuado para consultas complejas o grandes conjuntos de datos.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Soporte limitado para estructuras de datos complejas.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Requiere una conexión constante a Internet para actualizaciones en tiempo real.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Cuota gratuita limitada para el almacenamiento y uso de datos.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g1e7c8019ce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75" y="2467135"/>
            <a:ext cx="1967000" cy="23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4a80500a_0_411"/>
          <p:cNvSpPr txBox="1"/>
          <p:nvPr/>
        </p:nvSpPr>
        <p:spPr>
          <a:xfrm>
            <a:off x="781200" y="3406350"/>
            <a:ext cx="10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Firebase Realtime database. (s. f.). Firebase. https://firebase.google.com/docs/database?hl=es-419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Firebase. (s. f.). Firebase. https://firebase.google.com/?hl=es-419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e24a80500a_0_411"/>
          <p:cNvSpPr txBox="1"/>
          <p:nvPr>
            <p:ph type="title"/>
          </p:nvPr>
        </p:nvSpPr>
        <p:spPr>
          <a:xfrm>
            <a:off x="838200" y="21411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REFERENCIAS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1e24a80500a_0_411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1353670"/>
            <a:ext cx="5183360" cy="2443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"/>
              <a:buNone/>
            </a:pPr>
            <a:r>
              <a:rPr lang="en-US"/>
              <a:t>Gracias</a:t>
            </a:r>
            <a:endParaRPr/>
          </a:p>
        </p:txBody>
      </p:sp>
      <p:pic>
        <p:nvPicPr>
          <p:cNvPr descr="Imagen que contiene mujer, persona, teléfono, celular&#10;&#10;Descripción generada automáticamente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238" y="982638"/>
            <a:ext cx="5345762" cy="522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2515949ba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g282515949b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425" y="2525400"/>
            <a:ext cx="5597526" cy="19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82515949ba_0_0"/>
          <p:cNvSpPr txBox="1"/>
          <p:nvPr/>
        </p:nvSpPr>
        <p:spPr>
          <a:xfrm>
            <a:off x="1307250" y="2068950"/>
            <a:ext cx="34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Plataforma Backend como servicio (BaaS)</a:t>
            </a:r>
            <a:endParaRPr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82515949ba_0_0"/>
          <p:cNvSpPr txBox="1"/>
          <p:nvPr/>
        </p:nvSpPr>
        <p:spPr>
          <a:xfrm>
            <a:off x="1307250" y="4449550"/>
            <a:ext cx="345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a los desarrolladores </a:t>
            </a: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aplicaciones web</a:t>
            </a:r>
            <a:r>
              <a:rPr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móviles</a:t>
            </a:r>
            <a:r>
              <a:rPr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administrar la infraestructura del servidor</a:t>
            </a:r>
            <a:endParaRPr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282515949ba_0_0"/>
          <p:cNvSpPr/>
          <p:nvPr/>
        </p:nvSpPr>
        <p:spPr>
          <a:xfrm rot="5400000">
            <a:off x="2754213" y="3211600"/>
            <a:ext cx="705000" cy="7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49FA9"/>
          </a:solidFill>
          <a:ln cap="flat" cmpd="sng" w="9525">
            <a:solidFill>
              <a:srgbClr val="14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2515949ba_0_19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g282515949b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775" y="0"/>
            <a:ext cx="4176326" cy="1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82515949ba_0_19"/>
          <p:cNvSpPr txBox="1"/>
          <p:nvPr/>
        </p:nvSpPr>
        <p:spPr>
          <a:xfrm>
            <a:off x="573600" y="2957275"/>
            <a:ext cx="4778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Times New Roman"/>
              <a:buChar char="●"/>
            </a:pPr>
            <a:r>
              <a:rPr b="0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es una plataforma para el </a:t>
            </a:r>
            <a:r>
              <a:rPr b="1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</a:t>
            </a:r>
            <a:r>
              <a:rPr b="0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b="1" i="0" lang="en-US" sz="2100" u="none" cap="none" strike="noStrike">
                <a:solidFill>
                  <a:srgbClr val="149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aplicaciones web</a:t>
            </a:r>
            <a:r>
              <a:rPr b="0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b="1" i="0" lang="en-US" sz="2100" u="none" cap="none" strike="noStrike">
                <a:solidFill>
                  <a:srgbClr val="149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aplicaciones móviles</a:t>
            </a:r>
            <a:r>
              <a:rPr b="0" i="0" lang="en-US" sz="2100" u="none" cap="none" strike="noStrike">
                <a:solidFill>
                  <a:srgbClr val="149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lanzada en 2011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82515949ba_0_19"/>
          <p:cNvSpPr txBox="1"/>
          <p:nvPr/>
        </p:nvSpPr>
        <p:spPr>
          <a:xfrm>
            <a:off x="573475" y="4438250"/>
            <a:ext cx="477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Times New Roman"/>
              <a:buChar char="●"/>
            </a:pPr>
            <a:r>
              <a:rPr b="0" i="0" lang="en-US" sz="21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Adquirida por Google en 2014</a:t>
            </a:r>
            <a:endParaRPr b="0" i="0" sz="21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g282515949ba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175" y="1918712"/>
            <a:ext cx="6382500" cy="385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7c8019cea_0_16"/>
          <p:cNvSpPr txBox="1"/>
          <p:nvPr>
            <p:ph type="title"/>
          </p:nvPr>
        </p:nvSpPr>
        <p:spPr>
          <a:xfrm>
            <a:off x="838200" y="2361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Servicios de Firebase</a:t>
            </a:r>
            <a:endParaRPr/>
          </a:p>
        </p:txBody>
      </p:sp>
      <p:sp>
        <p:nvSpPr>
          <p:cNvPr id="76" name="Google Shape;76;g1e7c8019cea_0_16"/>
          <p:cNvSpPr txBox="1"/>
          <p:nvPr>
            <p:ph idx="12" type="sldNum"/>
          </p:nvPr>
        </p:nvSpPr>
        <p:spPr>
          <a:xfrm>
            <a:off x="10233017" y="63284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g1e7c8019cea_0_16"/>
          <p:cNvSpPr txBox="1"/>
          <p:nvPr/>
        </p:nvSpPr>
        <p:spPr>
          <a:xfrm>
            <a:off x="634725" y="2880475"/>
            <a:ext cx="33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Autenticación: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administración y autenticación de usuarios</a:t>
            </a:r>
            <a:endParaRPr b="0"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1e7c8019cea_0_16"/>
          <p:cNvSpPr txBox="1"/>
          <p:nvPr/>
        </p:nvSpPr>
        <p:spPr>
          <a:xfrm>
            <a:off x="710925" y="5166475"/>
            <a:ext cx="338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datos en tiempo real: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datos en la nube NoSQL para sincronización en tiempo real</a:t>
            </a:r>
            <a:endParaRPr b="0"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1e7c8019cea_0_16"/>
          <p:cNvSpPr txBox="1"/>
          <p:nvPr/>
        </p:nvSpPr>
        <p:spPr>
          <a:xfrm>
            <a:off x="8973650" y="4071350"/>
            <a:ext cx="275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Notificaciones en tiempo real : </a:t>
            </a:r>
            <a:r>
              <a:rPr lang="en-US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Cloud Messaging</a:t>
            </a:r>
            <a:endParaRPr sz="1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1e7c8019cea_0_16"/>
          <p:cNvSpPr txBox="1"/>
          <p:nvPr/>
        </p:nvSpPr>
        <p:spPr>
          <a:xfrm>
            <a:off x="4825725" y="2888050"/>
            <a:ext cx="33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Análisis: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seguimiento de aplicaciones</a:t>
            </a:r>
            <a:endParaRPr b="0"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1e7c8019cea_0_16"/>
          <p:cNvSpPr txBox="1"/>
          <p:nvPr/>
        </p:nvSpPr>
        <p:spPr>
          <a:xfrm>
            <a:off x="4825725" y="5290975"/>
            <a:ext cx="33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Crashlytics: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informes de fallos en tiempo real</a:t>
            </a:r>
            <a:endParaRPr b="0" i="0" sz="18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g1e7c8019cea_0_16"/>
          <p:cNvPicPr preferRelativeResize="0"/>
          <p:nvPr/>
        </p:nvPicPr>
        <p:blipFill rotWithShape="1">
          <a:blip r:embed="rId3">
            <a:alphaModFix/>
          </a:blip>
          <a:srcRect b="-15780" l="0" r="0" t="0"/>
          <a:stretch/>
        </p:blipFill>
        <p:spPr>
          <a:xfrm>
            <a:off x="1113498" y="1605500"/>
            <a:ext cx="2446750" cy="16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e7c8019cea_0_16"/>
          <p:cNvPicPr preferRelativeResize="0"/>
          <p:nvPr/>
        </p:nvPicPr>
        <p:blipFill rotWithShape="1">
          <a:blip r:embed="rId4">
            <a:alphaModFix/>
          </a:blip>
          <a:srcRect b="-8" l="0" r="0" t="13180"/>
          <a:stretch/>
        </p:blipFill>
        <p:spPr>
          <a:xfrm>
            <a:off x="1475174" y="4061600"/>
            <a:ext cx="1519926" cy="12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e7c8019ce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075" y="1471925"/>
            <a:ext cx="1792100" cy="16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e7c8019cea_0_16"/>
          <p:cNvPicPr preferRelativeResize="0"/>
          <p:nvPr/>
        </p:nvPicPr>
        <p:blipFill rotWithShape="1">
          <a:blip r:embed="rId6">
            <a:alphaModFix/>
          </a:blip>
          <a:srcRect b="30433" l="23276" r="22490" t="4979"/>
          <a:stretch/>
        </p:blipFill>
        <p:spPr>
          <a:xfrm>
            <a:off x="5570976" y="3986450"/>
            <a:ext cx="2008726" cy="13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7c8019cea_0_16"/>
          <p:cNvPicPr preferRelativeResize="0"/>
          <p:nvPr/>
        </p:nvPicPr>
        <p:blipFill rotWithShape="1">
          <a:blip r:embed="rId7">
            <a:alphaModFix/>
          </a:blip>
          <a:srcRect b="25810" l="6186" r="7895" t="0"/>
          <a:stretch/>
        </p:blipFill>
        <p:spPr>
          <a:xfrm>
            <a:off x="9061655" y="2688725"/>
            <a:ext cx="2567421" cy="13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7c0d40d32_0_1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1e7c0d40d32_0_1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"/>
              <a:buNone/>
            </a:pPr>
            <a:r>
              <a:rPr lang="en-US"/>
              <a:t>BASES DE DATOS</a:t>
            </a:r>
            <a:endParaRPr/>
          </a:p>
        </p:txBody>
      </p:sp>
      <p:sp>
        <p:nvSpPr>
          <p:cNvPr id="93" name="Google Shape;93;g1e7c0d40d32_0_1"/>
          <p:cNvSpPr txBox="1"/>
          <p:nvPr/>
        </p:nvSpPr>
        <p:spPr>
          <a:xfrm>
            <a:off x="1796975" y="5331775"/>
            <a:ext cx="299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Basada en arbol JSON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1e7c0d40d32_0_1"/>
          <p:cNvSpPr txBox="1"/>
          <p:nvPr/>
        </p:nvSpPr>
        <p:spPr>
          <a:xfrm>
            <a:off x="7536075" y="5331775"/>
            <a:ext cx="299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Basada en documentos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1e7c0d40d32_0_1"/>
          <p:cNvPicPr preferRelativeResize="0"/>
          <p:nvPr/>
        </p:nvPicPr>
        <p:blipFill rotWithShape="1">
          <a:blip r:embed="rId3">
            <a:alphaModFix/>
          </a:blip>
          <a:srcRect b="14043" l="3902" r="56878" t="20575"/>
          <a:stretch/>
        </p:blipFill>
        <p:spPr>
          <a:xfrm>
            <a:off x="7216250" y="1969225"/>
            <a:ext cx="3638450" cy="15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e7c0d40d32_0_1"/>
          <p:cNvPicPr preferRelativeResize="0"/>
          <p:nvPr/>
        </p:nvPicPr>
        <p:blipFill rotWithShape="1">
          <a:blip r:embed="rId3">
            <a:alphaModFix/>
          </a:blip>
          <a:srcRect b="14599" l="52518" r="0" t="20019"/>
          <a:stretch/>
        </p:blipFill>
        <p:spPr>
          <a:xfrm>
            <a:off x="1093925" y="1793700"/>
            <a:ext cx="4404900" cy="15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e7c0d40d3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725" y="3704825"/>
            <a:ext cx="1257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e7c0d40d32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1563" y="3693475"/>
            <a:ext cx="14954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7acf14dc6_0_63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1e7acf14dc6_0_63"/>
          <p:cNvSpPr txBox="1"/>
          <p:nvPr/>
        </p:nvSpPr>
        <p:spPr>
          <a:xfrm>
            <a:off x="681525" y="2694000"/>
            <a:ext cx="5473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servicio de base de datos en tiempo real alojado en la nube</a:t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a los desarrolladores </a:t>
            </a:r>
            <a:r>
              <a:rPr b="1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</a:t>
            </a: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b="1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sincronizar datos</a:t>
            </a: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tiempo real entre diferentes clientes, como aplicaciones móviles y aplicaciones web, de manera muy eficiente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e7acf14dc6_0_63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"/>
              <a:buNone/>
            </a:pPr>
            <a:r>
              <a:rPr lang="en-US"/>
              <a:t>Firebase Realtime Database</a:t>
            </a:r>
            <a:endParaRPr/>
          </a:p>
        </p:txBody>
      </p:sp>
      <p:sp>
        <p:nvSpPr>
          <p:cNvPr id="106" name="Google Shape;106;g1e7acf14dc6_0_63"/>
          <p:cNvSpPr txBox="1"/>
          <p:nvPr/>
        </p:nvSpPr>
        <p:spPr>
          <a:xfrm>
            <a:off x="7666513" y="1924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Firebase Realtime Database</a:t>
            </a:r>
            <a:endParaRPr b="1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1e7acf14dc6_0_63"/>
          <p:cNvPicPr preferRelativeResize="0"/>
          <p:nvPr/>
        </p:nvPicPr>
        <p:blipFill rotWithShape="1">
          <a:blip r:embed="rId3">
            <a:alphaModFix/>
          </a:blip>
          <a:srcRect b="0" l="0" r="0" t="10176"/>
          <a:stretch/>
        </p:blipFill>
        <p:spPr>
          <a:xfrm>
            <a:off x="7261525" y="2948512"/>
            <a:ext cx="3810000" cy="239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7c0d40d32_0_51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1e7c0d40d32_0_51"/>
          <p:cNvSpPr txBox="1"/>
          <p:nvPr/>
        </p:nvSpPr>
        <p:spPr>
          <a:xfrm>
            <a:off x="681525" y="2313000"/>
            <a:ext cx="5473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datos NoSQL alojada en la nube</a:t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datos se almacenan en formato JSON </a:t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b="0" i="0" lang="en-US" sz="19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sincronizan en tiempo real con cada cliente conectado y se mantienen disponibles cuando la aplicación no tiene conexión.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7c0d40d32_0_51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"/>
              <a:buNone/>
            </a:pPr>
            <a:r>
              <a:rPr lang="en-US"/>
              <a:t>Firebase Realtime Database</a:t>
            </a:r>
            <a:endParaRPr/>
          </a:p>
        </p:txBody>
      </p:sp>
      <p:pic>
        <p:nvPicPr>
          <p:cNvPr id="115" name="Google Shape;115;g1e7c0d40d32_0_51"/>
          <p:cNvPicPr preferRelativeResize="0"/>
          <p:nvPr/>
        </p:nvPicPr>
        <p:blipFill rotWithShape="1">
          <a:blip r:embed="rId3">
            <a:alphaModFix/>
          </a:blip>
          <a:srcRect b="26605" l="0" r="0" t="0"/>
          <a:stretch/>
        </p:blipFill>
        <p:spPr>
          <a:xfrm>
            <a:off x="7805613" y="2430162"/>
            <a:ext cx="2721825" cy="19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7c0d40d32_0_51"/>
          <p:cNvSpPr txBox="1"/>
          <p:nvPr/>
        </p:nvSpPr>
        <p:spPr>
          <a:xfrm>
            <a:off x="7666513" y="4362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Firebase Realtime Database</a:t>
            </a:r>
            <a:endParaRPr b="1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7c8019cea_0_47"/>
          <p:cNvSpPr txBox="1"/>
          <p:nvPr>
            <p:ph type="title"/>
          </p:nvPr>
        </p:nvSpPr>
        <p:spPr>
          <a:xfrm>
            <a:off x="838200" y="312370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Árbol JSON</a:t>
            </a:r>
            <a:endParaRPr/>
          </a:p>
        </p:txBody>
      </p:sp>
      <p:sp>
        <p:nvSpPr>
          <p:cNvPr id="122" name="Google Shape;122;g1e7c8019cea_0_47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1e7c8019cea_0_47"/>
          <p:cNvSpPr txBox="1"/>
          <p:nvPr/>
        </p:nvSpPr>
        <p:spPr>
          <a:xfrm>
            <a:off x="396075" y="2991200"/>
            <a:ext cx="4680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 de datos jerárquica similar a </a:t>
            </a:r>
            <a:r>
              <a:rPr lang="en-US" sz="19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directorio de archivos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 New Roman"/>
              <a:buChar char="★"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 de pares clave-valor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1e7c8019cea_0_47"/>
          <p:cNvSpPr txBox="1"/>
          <p:nvPr/>
        </p:nvSpPr>
        <p:spPr>
          <a:xfrm>
            <a:off x="396075" y="4569850"/>
            <a:ext cx="5662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Nodo raíz: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'usuarios'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Nodos hijos: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'john', 'susan', 'peter'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Nodos hoja: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'nombre', 'edad', 'correo electrónico'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e7c8019cea_0_47"/>
          <p:cNvSpPr txBox="1"/>
          <p:nvPr/>
        </p:nvSpPr>
        <p:spPr>
          <a:xfrm>
            <a:off x="6058575" y="1605100"/>
            <a:ext cx="6467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Representación JSON: </a:t>
            </a:r>
            <a:endParaRPr b="1"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{"users": {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"john": {"name": "John Smith",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     "age": 30, 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"email": "john@example.com"}, 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"susan": {"name": "Susan Johnson",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"age": 25, 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"email": "susan@example.com"}, 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"peter": {"name": "Peter Brown",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               "age": 35, 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"email": "</a:t>
            </a:r>
            <a:r>
              <a:rPr lang="en-US" sz="2100">
                <a:solidFill>
                  <a:srgbClr val="202124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peter@example.com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"}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1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g1e7c8019ce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775" y="1455975"/>
            <a:ext cx="1257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c8019cea_0_89"/>
          <p:cNvSpPr txBox="1"/>
          <p:nvPr>
            <p:ph type="title"/>
          </p:nvPr>
        </p:nvSpPr>
        <p:spPr>
          <a:xfrm>
            <a:off x="588450" y="1607775"/>
            <a:ext cx="83601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Plataformas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que Firebase Realtime Database está disponible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e7c8019cea_0_89"/>
          <p:cNvSpPr txBox="1"/>
          <p:nvPr>
            <p:ph idx="12" type="sldNum"/>
          </p:nvPr>
        </p:nvSpPr>
        <p:spPr>
          <a:xfrm>
            <a:off x="10233017" y="6252287"/>
            <a:ext cx="10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g1e7c8019cea_0_89"/>
          <p:cNvPicPr preferRelativeResize="0"/>
          <p:nvPr/>
        </p:nvPicPr>
        <p:blipFill rotWithShape="1">
          <a:blip r:embed="rId3">
            <a:alphaModFix/>
          </a:blip>
          <a:srcRect b="26605" l="0" r="0" t="0"/>
          <a:stretch/>
        </p:blipFill>
        <p:spPr>
          <a:xfrm>
            <a:off x="8720013" y="2430162"/>
            <a:ext cx="2721825" cy="19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7c8019cea_0_89"/>
          <p:cNvSpPr txBox="1"/>
          <p:nvPr/>
        </p:nvSpPr>
        <p:spPr>
          <a:xfrm>
            <a:off x="8580913" y="43629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Firebase Realtime Database</a:t>
            </a:r>
            <a:endParaRPr b="1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e7c8019cea_0_89"/>
          <p:cNvPicPr preferRelativeResize="0"/>
          <p:nvPr/>
        </p:nvPicPr>
        <p:blipFill rotWithShape="1">
          <a:blip r:embed="rId4">
            <a:alphaModFix/>
          </a:blip>
          <a:srcRect b="0" l="0" r="78569" t="0"/>
          <a:stretch/>
        </p:blipFill>
        <p:spPr>
          <a:xfrm>
            <a:off x="1715900" y="2536300"/>
            <a:ext cx="10737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7c8019cea_0_89"/>
          <p:cNvPicPr preferRelativeResize="0"/>
          <p:nvPr/>
        </p:nvPicPr>
        <p:blipFill rotWithShape="1">
          <a:blip r:embed="rId5">
            <a:alphaModFix/>
          </a:blip>
          <a:srcRect b="26269" l="20523" r="19903" t="24992"/>
          <a:stretch/>
        </p:blipFill>
        <p:spPr>
          <a:xfrm>
            <a:off x="3503200" y="2801075"/>
            <a:ext cx="2547700" cy="10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e7c8019cea_0_89"/>
          <p:cNvPicPr preferRelativeResize="0"/>
          <p:nvPr/>
        </p:nvPicPr>
        <p:blipFill rotWithShape="1">
          <a:blip r:embed="rId4">
            <a:alphaModFix/>
          </a:blip>
          <a:srcRect b="0" l="21431" r="30675" t="0"/>
          <a:stretch/>
        </p:blipFill>
        <p:spPr>
          <a:xfrm>
            <a:off x="2231075" y="4370425"/>
            <a:ext cx="2399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e7c8019cea_0_89"/>
          <p:cNvPicPr preferRelativeResize="0"/>
          <p:nvPr/>
        </p:nvPicPr>
        <p:blipFill rotWithShape="1">
          <a:blip r:embed="rId4">
            <a:alphaModFix/>
          </a:blip>
          <a:srcRect b="0" l="71203" r="0" t="0"/>
          <a:stretch/>
        </p:blipFill>
        <p:spPr>
          <a:xfrm>
            <a:off x="5843450" y="4222225"/>
            <a:ext cx="1268850" cy="14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2021-01-27T15:36:27Z</dcterms:created>
  <dc:creator>Microsoft Office User</dc:creator>
</cp:coreProperties>
</file>