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aleway"/>
      <p:regular r:id="rId45"/>
      <p:bold r:id="rId46"/>
      <p:italic r:id="rId47"/>
      <p:boldItalic r:id="rId48"/>
    </p:embeddedFont>
    <p:embeddedFont>
      <p:font typeface="Lato"/>
      <p:regular r:id="rId49"/>
      <p:bold r:id="rId50"/>
      <p:italic r:id="rId51"/>
      <p:boldItalic r:id="rId52"/>
    </p:embeddedFont>
    <p:embeddedFont>
      <p:font typeface="Average"/>
      <p:regular r:id="rId53"/>
    </p:embeddedFon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DD373F-EDC3-4DDD-BBDF-696433862CD7}">
  <a:tblStyle styleId="{13DD373F-EDC3-4DDD-BBDF-696433862C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bold.fntdata"/><Relationship Id="rId45"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boldItalic.fntdata"/><Relationship Id="rId47" Type="http://schemas.openxmlformats.org/officeDocument/2006/relationships/font" Target="fonts/Raleway-italic.fntdata"/><Relationship Id="rId49"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Average-regular.fntdata"/><Relationship Id="rId52" Type="http://schemas.openxmlformats.org/officeDocument/2006/relationships/font" Target="fonts/Lato-boldItalic.fntdata"/><Relationship Id="rId11" Type="http://schemas.openxmlformats.org/officeDocument/2006/relationships/slide" Target="slides/slide5.xml"/><Relationship Id="rId55" Type="http://schemas.openxmlformats.org/officeDocument/2006/relationships/font" Target="fonts/HelveticaNeue-bold.fntdata"/><Relationship Id="rId10" Type="http://schemas.openxmlformats.org/officeDocument/2006/relationships/slide" Target="slides/slide4.xml"/><Relationship Id="rId54" Type="http://schemas.openxmlformats.org/officeDocument/2006/relationships/font" Target="fonts/HelveticaNeue-regular.fntdata"/><Relationship Id="rId13" Type="http://schemas.openxmlformats.org/officeDocument/2006/relationships/slide" Target="slides/slide7.xml"/><Relationship Id="rId57" Type="http://schemas.openxmlformats.org/officeDocument/2006/relationships/font" Target="fonts/HelveticaNeue-boldItalic.fntdata"/><Relationship Id="rId12" Type="http://schemas.openxmlformats.org/officeDocument/2006/relationships/slide" Target="slides/slide6.xml"/><Relationship Id="rId56"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294990ba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294990ba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Respondent ID: on inspection is was clear to see that each of these were unique and each respondent only has one entry in the dataset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294990b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294990b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294990b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294990b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data </a:t>
            </a:r>
            <a:r>
              <a:rPr lang="en"/>
              <a:t>indicates that</a:t>
            </a:r>
            <a:r>
              <a:rPr lang="en"/>
              <a:t> the respondents are somewhat concerned about H1N1 and have little knowledge of the H1N1.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Interesting to observe that we can see N/A which is what I classified the NaN’s under. As it is a telephone interview this calls into question why there would be NaN as as response for of the questions asked. Here we could assume that the respondent </a:t>
            </a:r>
            <a:r>
              <a:rPr lang="en"/>
              <a:t>wasn't</a:t>
            </a:r>
            <a:r>
              <a:rPr lang="en"/>
              <a:t> sure on their level of concern maybe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294990b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294990b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respondents have not taken anti-viral meds and intentionally avoided close </a:t>
            </a:r>
            <a:r>
              <a:rPr lang="en"/>
              <a:t>contact with others with flu like symptoms </a:t>
            </a: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294990b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294990b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a:t>
            </a:r>
            <a:r>
              <a:rPr lang="en"/>
              <a:t>respondents</a:t>
            </a:r>
            <a:r>
              <a:rPr lang="en"/>
              <a:t> did not purchase face masks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 majority of respondents were washing their hand or using sanitizer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294990ba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294990ba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respondents were not reducing their time at large gatherings or reducing their time with people outside of their household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294990ba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294990ba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a:t>
            </a:r>
            <a:r>
              <a:rPr lang="en"/>
              <a:t>respondents were not avoiding touching their eyes, nose, mouth.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majority of respondents did not have the the H1n1 vaccine recommended by their doctor (important)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294990ba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294990ba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the respondents did not have the seasonal vaccine </a:t>
            </a:r>
            <a:r>
              <a:rPr lang="en"/>
              <a:t>recommended</a:t>
            </a:r>
            <a:r>
              <a:rPr lang="en"/>
              <a:t> by their doctor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majority of the respondents are </a:t>
            </a:r>
            <a:r>
              <a:rPr lang="en"/>
              <a:t>fairly</a:t>
            </a:r>
            <a:r>
              <a:rPr lang="en"/>
              <a:t> healthy, suffering from no chronic illnesses. This could be why the numbers of vaccine recommendations are lower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294990ba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294990ba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Majority of respondents were not in close contact with children under the age of 6 months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majority of respondents were not health workers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294990ba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294990ba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respondents had health insurance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it came to opinions the majority believed the H1n1 vaccine to be effective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294990ba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294990ba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respondents </a:t>
            </a:r>
            <a:r>
              <a:rPr lang="en"/>
              <a:t>believed</a:t>
            </a:r>
            <a:r>
              <a:rPr lang="en"/>
              <a:t> that the risk of </a:t>
            </a:r>
            <a:r>
              <a:rPr lang="en"/>
              <a:t>getting</a:t>
            </a:r>
            <a:r>
              <a:rPr lang="en"/>
              <a:t> sick without the vaccine was somewhat low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respondents were not very worried about getting sick from taking the the H1N1 vaccine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294990ba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294990ba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came to opinions the majority believed the seasonal  vaccine to be somewhat effective,  this could be that the seasonal flu vaccine was more widely used then rather than the h1n1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Respondents also believed that the risk of getting sick without the seasonal flu vaccine was somewhat low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294990b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294990b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Respondents were not very worried about getting sick from taking the seasonal flu vaccine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296422568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29642256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29642256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29642256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29642256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29642256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296422568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29642256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aim is to predict two classes </a:t>
            </a:r>
            <a:r>
              <a:rPr lang="en"/>
              <a:t>simultaneously</a:t>
            </a:r>
            <a:r>
              <a:rPr lang="en"/>
              <a:t> this was required and then i also used classifiers as the </a:t>
            </a:r>
            <a:r>
              <a:rPr lang="en"/>
              <a:t>estimators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Estimators were logistic regression</a:t>
            </a:r>
            <a:endParaRPr/>
          </a:p>
          <a:p>
            <a:pPr indent="0" lvl="0" marL="0" rtl="0" algn="l">
              <a:spcBef>
                <a:spcPts val="0"/>
              </a:spcBef>
              <a:spcAft>
                <a:spcPts val="0"/>
              </a:spcAft>
              <a:buNone/>
            </a:pPr>
            <a:r>
              <a:rPr lang="en"/>
              <a:t>Random</a:t>
            </a:r>
            <a:r>
              <a:rPr lang="en"/>
              <a:t> forest </a:t>
            </a:r>
            <a:endParaRPr/>
          </a:p>
          <a:p>
            <a:pPr indent="0" lvl="0" marL="0" rtl="0" algn="l">
              <a:spcBef>
                <a:spcPts val="0"/>
              </a:spcBef>
              <a:spcAft>
                <a:spcPts val="0"/>
              </a:spcAft>
              <a:buNone/>
            </a:pPr>
            <a:r>
              <a:rPr lang="en"/>
              <a:t>And decision trees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running these </a:t>
            </a:r>
            <a:r>
              <a:rPr lang="en"/>
              <a:t>estimators</a:t>
            </a:r>
            <a:r>
              <a:rPr lang="en"/>
              <a:t> i will be using the Receiver Operating Characteristic ROC AUC scores as an indication of performance this essentially takes my true values and predictictions for each of the classes h1n1 and seasonal full and gives me an </a:t>
            </a:r>
            <a:r>
              <a:rPr lang="en"/>
              <a:t>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competition started with a basline ROC score of 0.81</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2964225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2964225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29642256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29642256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2964225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2964225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29642256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29642256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29642256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29642256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 depth=6 gave the best results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29642256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29642256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 Where we predicted yes and it was yes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TN Where we predicted No and it was indeed no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29642256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29642256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Max-depth of 6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Root node = X20 - opinion to seasonal vac risk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Purity is reached at X56  = census_msa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29642256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29642256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7344A"/>
                </a:solidFill>
                <a:highlight>
                  <a:srgbClr val="FFFFFF"/>
                </a:highlight>
                <a:latin typeface="Helvetica Neue"/>
                <a:ea typeface="Helvetica Neue"/>
                <a:cs typeface="Helvetica Neue"/>
                <a:sym typeface="Helvetica Neue"/>
              </a:rPr>
              <a:t>26,707 individuals were interviewed for this study. For the purpose of this research i will refer to them as respondents</a:t>
            </a:r>
            <a:endParaRPr sz="1150">
              <a:solidFill>
                <a:srgbClr val="17344A"/>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150">
                <a:solidFill>
                  <a:srgbClr val="17344A"/>
                </a:solidFill>
                <a:highlight>
                  <a:srgbClr val="FFFFFF"/>
                </a:highlight>
                <a:latin typeface="Helvetica Neue"/>
                <a:ea typeface="Helvetica Neue"/>
                <a:cs typeface="Helvetica Neue"/>
                <a:sym typeface="Helvetica Neue"/>
              </a:rPr>
              <a:t>This phone survey asked respondents whether they had received the H1N1 and seasonal flu vaccines, in conjunction with questions about themselves. These additional questions covered their social, economic, and demographic background, opinions on risks of illness and vaccine effectiveness, and behaviors towards mitigating transmission. A better understanding of how these characteristics are associated with personal vaccination patterns can provide guidance for future public health efforts.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294990ba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294990ba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respondents are 65+. This could mean that the majority of the respondents are retired. </a:t>
            </a:r>
            <a:endParaRPr/>
          </a:p>
          <a:p>
            <a:pPr indent="0" lvl="0" marL="0" rtl="0" algn="l">
              <a:spcBef>
                <a:spcPts val="0"/>
              </a:spcBef>
              <a:spcAft>
                <a:spcPts val="0"/>
              </a:spcAft>
              <a:buNone/>
            </a:pPr>
            <a:r>
              <a:rPr lang="en"/>
              <a:t>The majority of respondents are also college graduates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294990ba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294990ba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the respondents are white with more than half of the </a:t>
            </a:r>
            <a:r>
              <a:rPr lang="en"/>
              <a:t>respondents</a:t>
            </a:r>
            <a:r>
              <a:rPr lang="en"/>
              <a:t> being female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294990ba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294990ba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the respondents have a  </a:t>
            </a:r>
            <a:r>
              <a:rPr lang="en"/>
              <a:t>Household annual income below or equal to $75,000,  with respect to 2008 Census poverty thresholds.</a:t>
            </a:r>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t>The majority of respondents are also married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294990ba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294990ba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majority of respondents own their own property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majority of respondents are employed,how many of theses are over 65+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294990ba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294990ba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Regions unfortunately are </a:t>
            </a:r>
            <a:r>
              <a:rPr lang="en"/>
              <a:t>anonymised</a:t>
            </a:r>
            <a:r>
              <a:rPr lang="en"/>
              <a:t> so we </a:t>
            </a:r>
            <a:r>
              <a:rPr lang="en"/>
              <a:t>can’t</a:t>
            </a:r>
            <a:r>
              <a:rPr lang="en"/>
              <a:t> tell specifically which region this relates to.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majority of the respondents reside in a Metropolitan Statistical area which is not a principle city. MSA’s tend to be urbanised areas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6.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1258" y="1318950"/>
            <a:ext cx="78015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General Assembly Capstone Project</a:t>
            </a:r>
            <a:endParaRPr sz="4500"/>
          </a:p>
          <a:p>
            <a:pPr indent="0" lvl="0" marL="0" rtl="0" algn="l">
              <a:spcBef>
                <a:spcPts val="0"/>
              </a:spcBef>
              <a:spcAft>
                <a:spcPts val="0"/>
              </a:spcAft>
              <a:buNone/>
            </a:pPr>
            <a:r>
              <a:rPr b="1" lang="en" sz="3200" u="sng"/>
              <a:t>Flu Jab Vaccination Predictions</a:t>
            </a:r>
            <a:endParaRPr b="1" sz="3200" u="sng"/>
          </a:p>
          <a:p>
            <a:pPr indent="0" lvl="0" marL="0" rtl="0" algn="l">
              <a:spcBef>
                <a:spcPts val="0"/>
              </a:spcBef>
              <a:spcAft>
                <a:spcPts val="0"/>
              </a:spcAft>
              <a:buNone/>
            </a:pPr>
            <a:r>
              <a:rPr lang="en" sz="1800"/>
              <a:t>Monica  Mensah</a:t>
            </a:r>
            <a:r>
              <a:rPr lang="en"/>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August 28,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2"/>
          <p:cNvPicPr preferRelativeResize="0"/>
          <p:nvPr/>
        </p:nvPicPr>
        <p:blipFill>
          <a:blip r:embed="rId3">
            <a:alphaModFix/>
          </a:blip>
          <a:stretch>
            <a:fillRect/>
          </a:stretch>
        </p:blipFill>
        <p:spPr>
          <a:xfrm>
            <a:off x="311700" y="1199025"/>
            <a:ext cx="4013775" cy="2847650"/>
          </a:xfrm>
          <a:prstGeom prst="rect">
            <a:avLst/>
          </a:prstGeom>
          <a:noFill/>
          <a:ln>
            <a:noFill/>
          </a:ln>
        </p:spPr>
      </p:pic>
      <p:pic>
        <p:nvPicPr>
          <p:cNvPr id="157" name="Google Shape;157;p22"/>
          <p:cNvPicPr preferRelativeResize="0"/>
          <p:nvPr/>
        </p:nvPicPr>
        <p:blipFill>
          <a:blip r:embed="rId4">
            <a:alphaModFix/>
          </a:blip>
          <a:stretch>
            <a:fillRect/>
          </a:stretch>
        </p:blipFill>
        <p:spPr>
          <a:xfrm>
            <a:off x="4572000" y="1199025"/>
            <a:ext cx="4260301" cy="290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2332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in the Data?</a:t>
            </a:r>
            <a:endParaRPr/>
          </a:p>
        </p:txBody>
      </p:sp>
      <p:sp>
        <p:nvSpPr>
          <p:cNvPr id="163" name="Google Shape;163;p23"/>
          <p:cNvSpPr txBox="1"/>
          <p:nvPr>
            <p:ph idx="1" type="body"/>
          </p:nvPr>
        </p:nvSpPr>
        <p:spPr>
          <a:xfrm>
            <a:off x="233275" y="1152075"/>
            <a:ext cx="8520600" cy="37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There are 36 columns in the data set. The first is the respondent ID. </a:t>
            </a:r>
            <a:endParaRPr sz="1200">
              <a:solidFill>
                <a:srgbClr val="000000"/>
              </a:solidFill>
              <a:latin typeface="Arial"/>
              <a:ea typeface="Arial"/>
              <a:cs typeface="Arial"/>
              <a:sym typeface="Arial"/>
            </a:endParaRPr>
          </a:p>
          <a:p>
            <a:pPr indent="0" lvl="0" marL="0" rtl="0" algn="l">
              <a:spcBef>
                <a:spcPts val="1600"/>
              </a:spcBef>
              <a:spcAft>
                <a:spcPts val="0"/>
              </a:spcAft>
              <a:buNone/>
            </a:pPr>
            <a:r>
              <a:rPr lang="en" sz="1200">
                <a:solidFill>
                  <a:srgbClr val="000000"/>
                </a:solidFill>
                <a:latin typeface="Arial"/>
                <a:ea typeface="Arial"/>
                <a:cs typeface="Arial"/>
                <a:sym typeface="Arial"/>
              </a:rPr>
              <a:t>h1n1_concern - Level of concern about the H1N1 flu.</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h1n1_knowledge - Level of knowledge about H1N1 flu.</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behavioral_antiviral_meds - Has taken antiviral medications.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behavioral_avoidance - Has avoided close contact with others with flu-like symptoms.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behavioral_face_mask - Has bought a face mask.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behavioral_wash_hands - Has frequently washed hands or used hand sanitizer.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behavioral_large_gatherings - Has reduced time at large gatherings.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behavioral_outside_home - Has reduced contact with people outside of own household.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behavioral_touch_face - Has avoided touching eyes, nose, or mouth.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doctor_recc_h1n1 - H1N1 flu vaccine was recommended by doctor.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doctor_recc_seasonal - Seasonal flu vaccine was recommended by doctor.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chronic_med_condition - Has any of the following chronic medical conditions: asthma or an other lung condition, diabetes, a heart condition, a kidney condition, sickle cell anemia or other anemia, a neurological or neuromuscular condition, a liver condition, or a weakened immune system caused by a chronic illness or by medicines taken for a chronic illness.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child_under_6_months - Has regular close contact with a child under the age of six months.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health_worker - Is a healthcare worker. (binary)</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health_insurance - Has health insurance. (binary)</a:t>
            </a:r>
            <a:endParaRPr sz="1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in the Data? - Cont.</a:t>
            </a:r>
            <a:endParaRPr/>
          </a:p>
        </p:txBody>
      </p:sp>
      <p:sp>
        <p:nvSpPr>
          <p:cNvPr id="169" name="Google Shape;169;p24"/>
          <p:cNvSpPr txBox="1"/>
          <p:nvPr>
            <p:ph idx="2" type="body"/>
          </p:nvPr>
        </p:nvSpPr>
        <p:spPr>
          <a:xfrm>
            <a:off x="311700" y="1377450"/>
            <a:ext cx="8520600" cy="36876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None/>
            </a:pPr>
            <a:r>
              <a:rPr b="1" lang="en" sz="1100">
                <a:solidFill>
                  <a:srgbClr val="000000"/>
                </a:solidFill>
                <a:latin typeface="Arial"/>
                <a:ea typeface="Arial"/>
                <a:cs typeface="Arial"/>
                <a:sym typeface="Arial"/>
              </a:rPr>
              <a:t>opinion_h1n1_vacc_effective</a:t>
            </a:r>
            <a:r>
              <a:rPr lang="en" sz="1100">
                <a:solidFill>
                  <a:srgbClr val="000000"/>
                </a:solidFill>
                <a:latin typeface="Arial"/>
                <a:ea typeface="Arial"/>
                <a:cs typeface="Arial"/>
                <a:sym typeface="Arial"/>
              </a:rPr>
              <a:t> - Respondent's opinion about H1N1 vaccine effectiveness.</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opinion_h1n1_risk</a:t>
            </a:r>
            <a:r>
              <a:rPr lang="en" sz="1100">
                <a:solidFill>
                  <a:srgbClr val="000000"/>
                </a:solidFill>
                <a:latin typeface="Arial"/>
                <a:ea typeface="Arial"/>
                <a:cs typeface="Arial"/>
                <a:sym typeface="Arial"/>
              </a:rPr>
              <a:t> - Respondent's opinion about risk of getting sick with H1N1 flu without vaccine.</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opinion_h1n1_sick_from_vacc</a:t>
            </a:r>
            <a:r>
              <a:rPr lang="en" sz="1100">
                <a:solidFill>
                  <a:srgbClr val="000000"/>
                </a:solidFill>
                <a:latin typeface="Arial"/>
                <a:ea typeface="Arial"/>
                <a:cs typeface="Arial"/>
                <a:sym typeface="Arial"/>
              </a:rPr>
              <a:t> - Respondent's worry of getting sick from taking H1N1 vaccine.</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opinion_seas_vacc_effective</a:t>
            </a:r>
            <a:r>
              <a:rPr lang="en" sz="1100">
                <a:solidFill>
                  <a:srgbClr val="000000"/>
                </a:solidFill>
                <a:latin typeface="Arial"/>
                <a:ea typeface="Arial"/>
                <a:cs typeface="Arial"/>
                <a:sym typeface="Arial"/>
              </a:rPr>
              <a:t> - Respondent's opinion about seasonal flu vaccine effectiveness.</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opinion_seas_risk</a:t>
            </a:r>
            <a:r>
              <a:rPr lang="en" sz="1100">
                <a:solidFill>
                  <a:srgbClr val="000000"/>
                </a:solidFill>
                <a:latin typeface="Arial"/>
                <a:ea typeface="Arial"/>
                <a:cs typeface="Arial"/>
                <a:sym typeface="Arial"/>
              </a:rPr>
              <a:t> - Respondent's opinion about risk of getting sick with seasonal flu without vaccine.</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opinion_seas_sick_from_vacc</a:t>
            </a:r>
            <a:r>
              <a:rPr lang="en" sz="1100">
                <a:solidFill>
                  <a:srgbClr val="000000"/>
                </a:solidFill>
                <a:latin typeface="Arial"/>
                <a:ea typeface="Arial"/>
                <a:cs typeface="Arial"/>
                <a:sym typeface="Arial"/>
              </a:rPr>
              <a:t> - Respondent's worry of getting sick from taking seasonal flu vaccine.</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age_group</a:t>
            </a:r>
            <a:r>
              <a:rPr lang="en" sz="1100">
                <a:solidFill>
                  <a:srgbClr val="000000"/>
                </a:solidFill>
                <a:latin typeface="Arial"/>
                <a:ea typeface="Arial"/>
                <a:cs typeface="Arial"/>
                <a:sym typeface="Arial"/>
              </a:rPr>
              <a:t> - Age group of respondent.</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education</a:t>
            </a:r>
            <a:r>
              <a:rPr lang="en" sz="1100">
                <a:solidFill>
                  <a:srgbClr val="000000"/>
                </a:solidFill>
                <a:latin typeface="Arial"/>
                <a:ea typeface="Arial"/>
                <a:cs typeface="Arial"/>
                <a:sym typeface="Arial"/>
              </a:rPr>
              <a:t> - Self-reported education level.</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race</a:t>
            </a:r>
            <a:r>
              <a:rPr lang="en" sz="1100">
                <a:solidFill>
                  <a:srgbClr val="000000"/>
                </a:solidFill>
                <a:latin typeface="Arial"/>
                <a:ea typeface="Arial"/>
                <a:cs typeface="Arial"/>
                <a:sym typeface="Arial"/>
              </a:rPr>
              <a:t> - Race of respondent.</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sex </a:t>
            </a:r>
            <a:r>
              <a:rPr lang="en" sz="1100">
                <a:solidFill>
                  <a:srgbClr val="000000"/>
                </a:solidFill>
                <a:latin typeface="Arial"/>
                <a:ea typeface="Arial"/>
                <a:cs typeface="Arial"/>
                <a:sym typeface="Arial"/>
              </a:rPr>
              <a:t>- Sex of respondent.</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income_poverty</a:t>
            </a:r>
            <a:r>
              <a:rPr lang="en" sz="1100">
                <a:solidFill>
                  <a:srgbClr val="000000"/>
                </a:solidFill>
                <a:latin typeface="Arial"/>
                <a:ea typeface="Arial"/>
                <a:cs typeface="Arial"/>
                <a:sym typeface="Arial"/>
              </a:rPr>
              <a:t> - Household annual income of respondent with respect to 2008 Census poverty thresholds.</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marital_status</a:t>
            </a:r>
            <a:r>
              <a:rPr lang="en" sz="1100">
                <a:solidFill>
                  <a:srgbClr val="000000"/>
                </a:solidFill>
                <a:latin typeface="Arial"/>
                <a:ea typeface="Arial"/>
                <a:cs typeface="Arial"/>
                <a:sym typeface="Arial"/>
              </a:rPr>
              <a:t> - Marital status of respondent.</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rent_or_own</a:t>
            </a:r>
            <a:r>
              <a:rPr lang="en" sz="1100">
                <a:solidFill>
                  <a:srgbClr val="000000"/>
                </a:solidFill>
                <a:latin typeface="Arial"/>
                <a:ea typeface="Arial"/>
                <a:cs typeface="Arial"/>
                <a:sym typeface="Arial"/>
              </a:rPr>
              <a:t> - Housing situation of respondent.</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employment_status</a:t>
            </a:r>
            <a:r>
              <a:rPr lang="en" sz="1100">
                <a:solidFill>
                  <a:srgbClr val="000000"/>
                </a:solidFill>
                <a:latin typeface="Arial"/>
                <a:ea typeface="Arial"/>
                <a:cs typeface="Arial"/>
                <a:sym typeface="Arial"/>
              </a:rPr>
              <a:t> - Employment status of respondent.</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hhs_geo_region </a:t>
            </a:r>
            <a:r>
              <a:rPr lang="en" sz="1100">
                <a:solidFill>
                  <a:srgbClr val="000000"/>
                </a:solidFill>
                <a:latin typeface="Arial"/>
                <a:ea typeface="Arial"/>
                <a:cs typeface="Arial"/>
                <a:sym typeface="Arial"/>
              </a:rPr>
              <a:t>- Respondent's residence using a 10-region geographic classification defined by the U.S. Dept. of Health and</a:t>
            </a:r>
            <a:endParaRPr sz="1100">
              <a:solidFill>
                <a:srgbClr val="000000"/>
              </a:solidFill>
              <a:latin typeface="Arial"/>
              <a:ea typeface="Arial"/>
              <a:cs typeface="Arial"/>
              <a:sym typeface="Arial"/>
            </a:endParaRPr>
          </a:p>
          <a:p>
            <a:pPr indent="0" lvl="0" marL="0" rtl="0" algn="l">
              <a:lnSpc>
                <a:spcPct val="10000"/>
              </a:lnSpc>
              <a:spcBef>
                <a:spcPts val="1600"/>
              </a:spcBef>
              <a:spcAft>
                <a:spcPts val="0"/>
              </a:spcAft>
              <a:buNone/>
            </a:pPr>
            <a:r>
              <a:rPr b="1" lang="en" sz="1100">
                <a:solidFill>
                  <a:srgbClr val="000000"/>
                </a:solidFill>
                <a:latin typeface="Arial"/>
                <a:ea typeface="Arial"/>
                <a:cs typeface="Arial"/>
                <a:sym typeface="Arial"/>
              </a:rPr>
              <a:t>Human Services</a:t>
            </a:r>
            <a:r>
              <a:rPr lang="en" sz="1100">
                <a:solidFill>
                  <a:srgbClr val="000000"/>
                </a:solidFill>
                <a:latin typeface="Arial"/>
                <a:ea typeface="Arial"/>
                <a:cs typeface="Arial"/>
                <a:sym typeface="Arial"/>
              </a:rPr>
              <a:t>. Values are represented as short random character strings.</a:t>
            </a:r>
            <a:endParaRPr sz="1100">
              <a:solidFill>
                <a:srgbClr val="000000"/>
              </a:solidFill>
              <a:latin typeface="Arial"/>
              <a:ea typeface="Arial"/>
              <a:cs typeface="Arial"/>
              <a:sym typeface="Arial"/>
            </a:endParaRPr>
          </a:p>
          <a:p>
            <a:pPr indent="0" lvl="0" marL="0" rtl="0" algn="l">
              <a:lnSpc>
                <a:spcPct val="10000"/>
              </a:lnSpc>
              <a:spcBef>
                <a:spcPts val="1600"/>
              </a:spcBef>
              <a:spcAft>
                <a:spcPts val="1600"/>
              </a:spcAft>
              <a:buNone/>
            </a:pPr>
            <a:r>
              <a:rPr b="1" lang="en" sz="1100">
                <a:solidFill>
                  <a:srgbClr val="000000"/>
                </a:solidFill>
                <a:latin typeface="Arial"/>
                <a:ea typeface="Arial"/>
                <a:cs typeface="Arial"/>
                <a:sym typeface="Arial"/>
              </a:rPr>
              <a:t>census_msa </a:t>
            </a:r>
            <a:r>
              <a:rPr lang="en" sz="1100">
                <a:solidFill>
                  <a:srgbClr val="000000"/>
                </a:solidFill>
                <a:latin typeface="Arial"/>
                <a:ea typeface="Arial"/>
                <a:cs typeface="Arial"/>
                <a:sym typeface="Arial"/>
              </a:rPr>
              <a:t>- Respondent's residence within metropolitan statistical areas (MSA) as defined by the </a:t>
            </a:r>
            <a:r>
              <a:rPr lang="en" sz="1200">
                <a:solidFill>
                  <a:srgbClr val="000000"/>
                </a:solidFill>
                <a:latin typeface="Arial"/>
                <a:ea typeface="Arial"/>
                <a:cs typeface="Arial"/>
                <a:sym typeface="Arial"/>
              </a:rPr>
              <a:t>U.S. Census.</a:t>
            </a:r>
            <a:endParaRPr sz="12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82925" y="523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in the Data? - Cont.</a:t>
            </a:r>
            <a:endParaRPr/>
          </a:p>
        </p:txBody>
      </p:sp>
      <p:sp>
        <p:nvSpPr>
          <p:cNvPr id="175" name="Google Shape;175;p25"/>
          <p:cNvSpPr txBox="1"/>
          <p:nvPr>
            <p:ph idx="2" type="body"/>
          </p:nvPr>
        </p:nvSpPr>
        <p:spPr>
          <a:xfrm>
            <a:off x="311700" y="1320550"/>
            <a:ext cx="8520600" cy="104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000000"/>
                </a:solidFill>
                <a:latin typeface="Arial"/>
                <a:ea typeface="Arial"/>
                <a:cs typeface="Arial"/>
                <a:sym typeface="Arial"/>
              </a:rPr>
              <a:t>household_adults </a:t>
            </a:r>
            <a:r>
              <a:rPr lang="en" sz="1200">
                <a:solidFill>
                  <a:srgbClr val="000000"/>
                </a:solidFill>
                <a:latin typeface="Arial"/>
                <a:ea typeface="Arial"/>
                <a:cs typeface="Arial"/>
                <a:sym typeface="Arial"/>
              </a:rPr>
              <a:t>- Number of other adults in household, top-coded to 3.</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200">
                <a:solidFill>
                  <a:srgbClr val="000000"/>
                </a:solidFill>
                <a:latin typeface="Arial"/>
                <a:ea typeface="Arial"/>
                <a:cs typeface="Arial"/>
                <a:sym typeface="Arial"/>
              </a:rPr>
              <a:t>household_children </a:t>
            </a:r>
            <a:r>
              <a:rPr lang="en" sz="1200">
                <a:solidFill>
                  <a:srgbClr val="000000"/>
                </a:solidFill>
                <a:latin typeface="Arial"/>
                <a:ea typeface="Arial"/>
                <a:cs typeface="Arial"/>
                <a:sym typeface="Arial"/>
              </a:rPr>
              <a:t>- Number of children in household, top-coded to 3.</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200">
                <a:solidFill>
                  <a:srgbClr val="000000"/>
                </a:solidFill>
                <a:latin typeface="Arial"/>
                <a:ea typeface="Arial"/>
                <a:cs typeface="Arial"/>
                <a:sym typeface="Arial"/>
              </a:rPr>
              <a:t>employment_industry</a:t>
            </a:r>
            <a:r>
              <a:rPr lang="en" sz="1200">
                <a:solidFill>
                  <a:srgbClr val="000000"/>
                </a:solidFill>
                <a:latin typeface="Arial"/>
                <a:ea typeface="Arial"/>
                <a:cs typeface="Arial"/>
                <a:sym typeface="Arial"/>
              </a:rPr>
              <a:t> - Type of industry respondent is employed in. Values are represented as short random character strings.</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200">
                <a:solidFill>
                  <a:srgbClr val="000000"/>
                </a:solidFill>
                <a:latin typeface="Arial"/>
                <a:ea typeface="Arial"/>
                <a:cs typeface="Arial"/>
                <a:sym typeface="Arial"/>
              </a:rPr>
              <a:t>employment_occupation </a:t>
            </a:r>
            <a:r>
              <a:rPr lang="en" sz="1200">
                <a:solidFill>
                  <a:srgbClr val="000000"/>
                </a:solidFill>
                <a:latin typeface="Arial"/>
                <a:ea typeface="Arial"/>
                <a:cs typeface="Arial"/>
                <a:sym typeface="Arial"/>
              </a:rPr>
              <a:t>- Type of occupation of respondent. Values are represented as short random character strings.</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1600"/>
              </a:spcBef>
              <a:spcAft>
                <a:spcPts val="16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idx="4294967295" type="title"/>
          </p:nvPr>
        </p:nvSpPr>
        <p:spPr>
          <a:xfrm>
            <a:off x="311700" y="12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Exploratory Data Analysis: What insights do we get from the data </a:t>
            </a:r>
            <a:endParaRPr sz="2700"/>
          </a:p>
        </p:txBody>
      </p:sp>
      <p:pic>
        <p:nvPicPr>
          <p:cNvPr id="181" name="Google Shape;181;p26"/>
          <p:cNvPicPr preferRelativeResize="0"/>
          <p:nvPr/>
        </p:nvPicPr>
        <p:blipFill>
          <a:blip r:embed="rId3">
            <a:alphaModFix/>
          </a:blip>
          <a:stretch>
            <a:fillRect/>
          </a:stretch>
        </p:blipFill>
        <p:spPr>
          <a:xfrm>
            <a:off x="311700" y="1536825"/>
            <a:ext cx="3957750" cy="2642975"/>
          </a:xfrm>
          <a:prstGeom prst="rect">
            <a:avLst/>
          </a:prstGeom>
          <a:noFill/>
          <a:ln>
            <a:noFill/>
          </a:ln>
        </p:spPr>
      </p:pic>
      <p:pic>
        <p:nvPicPr>
          <p:cNvPr id="182" name="Google Shape;182;p26"/>
          <p:cNvPicPr preferRelativeResize="0"/>
          <p:nvPr/>
        </p:nvPicPr>
        <p:blipFill>
          <a:blip r:embed="rId4">
            <a:alphaModFix/>
          </a:blip>
          <a:stretch>
            <a:fillRect/>
          </a:stretch>
        </p:blipFill>
        <p:spPr>
          <a:xfrm>
            <a:off x="4572000" y="1424775"/>
            <a:ext cx="3957750" cy="264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a:blip r:embed="rId3">
            <a:alphaModFix/>
          </a:blip>
          <a:stretch>
            <a:fillRect/>
          </a:stretch>
        </p:blipFill>
        <p:spPr>
          <a:xfrm>
            <a:off x="313775" y="907700"/>
            <a:ext cx="4011675" cy="2857475"/>
          </a:xfrm>
          <a:prstGeom prst="rect">
            <a:avLst/>
          </a:prstGeom>
          <a:noFill/>
          <a:ln>
            <a:noFill/>
          </a:ln>
        </p:spPr>
      </p:pic>
      <p:pic>
        <p:nvPicPr>
          <p:cNvPr id="188" name="Google Shape;188;p27"/>
          <p:cNvPicPr preferRelativeResize="0"/>
          <p:nvPr/>
        </p:nvPicPr>
        <p:blipFill>
          <a:blip r:embed="rId4">
            <a:alphaModFix/>
          </a:blip>
          <a:stretch>
            <a:fillRect/>
          </a:stretch>
        </p:blipFill>
        <p:spPr>
          <a:xfrm>
            <a:off x="4616825" y="795650"/>
            <a:ext cx="4166800" cy="2857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369800" y="560300"/>
            <a:ext cx="3871097" cy="3025600"/>
          </a:xfrm>
          <a:prstGeom prst="rect">
            <a:avLst/>
          </a:prstGeom>
          <a:noFill/>
          <a:ln>
            <a:noFill/>
          </a:ln>
        </p:spPr>
      </p:pic>
      <p:pic>
        <p:nvPicPr>
          <p:cNvPr id="194" name="Google Shape;194;p28"/>
          <p:cNvPicPr preferRelativeResize="0"/>
          <p:nvPr/>
        </p:nvPicPr>
        <p:blipFill>
          <a:blip r:embed="rId4">
            <a:alphaModFix/>
          </a:blip>
          <a:stretch>
            <a:fillRect/>
          </a:stretch>
        </p:blipFill>
        <p:spPr>
          <a:xfrm>
            <a:off x="4513800" y="493075"/>
            <a:ext cx="4428500" cy="309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9"/>
          <p:cNvPicPr preferRelativeResize="0"/>
          <p:nvPr/>
        </p:nvPicPr>
        <p:blipFill>
          <a:blip r:embed="rId3">
            <a:alphaModFix/>
          </a:blip>
          <a:stretch>
            <a:fillRect/>
          </a:stretch>
        </p:blipFill>
        <p:spPr>
          <a:xfrm>
            <a:off x="302550" y="874075"/>
            <a:ext cx="3978100" cy="3059525"/>
          </a:xfrm>
          <a:prstGeom prst="rect">
            <a:avLst/>
          </a:prstGeom>
          <a:noFill/>
          <a:ln>
            <a:noFill/>
          </a:ln>
        </p:spPr>
      </p:pic>
      <p:pic>
        <p:nvPicPr>
          <p:cNvPr id="200" name="Google Shape;200;p29"/>
          <p:cNvPicPr preferRelativeResize="0"/>
          <p:nvPr/>
        </p:nvPicPr>
        <p:blipFill>
          <a:blip r:embed="rId4">
            <a:alphaModFix/>
          </a:blip>
          <a:stretch>
            <a:fillRect/>
          </a:stretch>
        </p:blipFill>
        <p:spPr>
          <a:xfrm>
            <a:off x="4572000" y="818025"/>
            <a:ext cx="4270675" cy="3059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0"/>
          <p:cNvPicPr preferRelativeResize="0"/>
          <p:nvPr/>
        </p:nvPicPr>
        <p:blipFill>
          <a:blip r:embed="rId3">
            <a:alphaModFix/>
          </a:blip>
          <a:stretch>
            <a:fillRect/>
          </a:stretch>
        </p:blipFill>
        <p:spPr>
          <a:xfrm>
            <a:off x="280125" y="268925"/>
            <a:ext cx="3989300" cy="3046500"/>
          </a:xfrm>
          <a:prstGeom prst="rect">
            <a:avLst/>
          </a:prstGeom>
          <a:noFill/>
          <a:ln>
            <a:noFill/>
          </a:ln>
        </p:spPr>
      </p:pic>
      <p:pic>
        <p:nvPicPr>
          <p:cNvPr id="206" name="Google Shape;206;p30"/>
          <p:cNvPicPr preferRelativeResize="0"/>
          <p:nvPr/>
        </p:nvPicPr>
        <p:blipFill>
          <a:blip r:embed="rId4">
            <a:alphaModFix/>
          </a:blip>
          <a:stretch>
            <a:fillRect/>
          </a:stretch>
        </p:blipFill>
        <p:spPr>
          <a:xfrm>
            <a:off x="4571989" y="268925"/>
            <a:ext cx="4348135" cy="304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1"/>
          <p:cNvPicPr preferRelativeResize="0"/>
          <p:nvPr/>
        </p:nvPicPr>
        <p:blipFill>
          <a:blip r:embed="rId3">
            <a:alphaModFix/>
          </a:blip>
          <a:stretch>
            <a:fillRect/>
          </a:stretch>
        </p:blipFill>
        <p:spPr>
          <a:xfrm>
            <a:off x="257725" y="189625"/>
            <a:ext cx="4179801" cy="3004050"/>
          </a:xfrm>
          <a:prstGeom prst="rect">
            <a:avLst/>
          </a:prstGeom>
          <a:noFill/>
          <a:ln>
            <a:noFill/>
          </a:ln>
        </p:spPr>
      </p:pic>
      <p:pic>
        <p:nvPicPr>
          <p:cNvPr id="212" name="Google Shape;212;p31"/>
          <p:cNvPicPr preferRelativeResize="0"/>
          <p:nvPr/>
        </p:nvPicPr>
        <p:blipFill>
          <a:blip r:embed="rId4">
            <a:alphaModFix/>
          </a:blip>
          <a:stretch>
            <a:fillRect/>
          </a:stretch>
        </p:blipFill>
        <p:spPr>
          <a:xfrm>
            <a:off x="4695275" y="189625"/>
            <a:ext cx="4247025" cy="300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93" name="Google Shape;93;p14"/>
          <p:cNvSpPr txBox="1"/>
          <p:nvPr>
            <p:ph idx="1" type="body"/>
          </p:nvPr>
        </p:nvSpPr>
        <p:spPr>
          <a:xfrm>
            <a:off x="311700" y="1308375"/>
            <a:ext cx="8520600" cy="3416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AutoNum type="arabicPeriod"/>
            </a:pPr>
            <a:r>
              <a:rPr b="1" lang="en" sz="1300" u="sng"/>
              <a:t>The Project Objective</a:t>
            </a:r>
            <a:endParaRPr b="1" u="sng"/>
          </a:p>
          <a:p>
            <a:pPr indent="-311150" lvl="0" marL="457200" rtl="0" algn="l">
              <a:lnSpc>
                <a:spcPct val="150000"/>
              </a:lnSpc>
              <a:spcBef>
                <a:spcPts val="0"/>
              </a:spcBef>
              <a:spcAft>
                <a:spcPts val="0"/>
              </a:spcAft>
              <a:buSzPts val="1300"/>
              <a:buAutoNum type="arabicPeriod"/>
            </a:pPr>
            <a:r>
              <a:rPr b="1" lang="en" sz="1300" u="sng"/>
              <a:t>The Dataset</a:t>
            </a:r>
            <a:endParaRPr b="1" sz="1300" u="sng"/>
          </a:p>
          <a:p>
            <a:pPr indent="-311150" lvl="1" marL="914400" rtl="0" algn="l">
              <a:lnSpc>
                <a:spcPct val="150000"/>
              </a:lnSpc>
              <a:spcBef>
                <a:spcPts val="0"/>
              </a:spcBef>
              <a:spcAft>
                <a:spcPts val="0"/>
              </a:spcAft>
              <a:buSzPts val="1300"/>
              <a:buAutoNum type="alphaLcPeriod"/>
            </a:pPr>
            <a:r>
              <a:rPr b="1" lang="en" sz="1300"/>
              <a:t>What’s in the data?</a:t>
            </a:r>
            <a:endParaRPr b="1" sz="1300"/>
          </a:p>
          <a:p>
            <a:pPr indent="-311150" lvl="0" marL="457200" rtl="0" algn="l">
              <a:lnSpc>
                <a:spcPct val="150000"/>
              </a:lnSpc>
              <a:spcBef>
                <a:spcPts val="0"/>
              </a:spcBef>
              <a:spcAft>
                <a:spcPts val="0"/>
              </a:spcAft>
              <a:buSzPts val="1300"/>
              <a:buAutoNum type="arabicPeriod"/>
            </a:pPr>
            <a:r>
              <a:rPr b="1" lang="en" sz="1300" u="sng"/>
              <a:t>Exploratory Analysis </a:t>
            </a:r>
            <a:endParaRPr b="1" sz="1300" u="sng"/>
          </a:p>
          <a:p>
            <a:pPr indent="-311150" lvl="1" marL="914400" rtl="0" algn="l">
              <a:lnSpc>
                <a:spcPct val="150000"/>
              </a:lnSpc>
              <a:spcBef>
                <a:spcPts val="0"/>
              </a:spcBef>
              <a:spcAft>
                <a:spcPts val="0"/>
              </a:spcAft>
              <a:buSzPts val="1300"/>
              <a:buAutoNum type="alphaLcPeriod"/>
            </a:pPr>
            <a:r>
              <a:rPr b="1" lang="en" sz="1300"/>
              <a:t>What insights do we get from the data?</a:t>
            </a:r>
            <a:endParaRPr b="1" sz="1300"/>
          </a:p>
          <a:p>
            <a:pPr indent="-311150" lvl="2" marL="1371600" rtl="0" algn="l">
              <a:lnSpc>
                <a:spcPct val="150000"/>
              </a:lnSpc>
              <a:spcBef>
                <a:spcPts val="0"/>
              </a:spcBef>
              <a:spcAft>
                <a:spcPts val="0"/>
              </a:spcAft>
              <a:buSzPts val="1300"/>
              <a:buAutoNum type="romanLcPeriod"/>
            </a:pPr>
            <a:r>
              <a:rPr b="1" lang="en" sz="1300"/>
              <a:t>Anomalies</a:t>
            </a:r>
            <a:r>
              <a:rPr b="1" lang="en" sz="1300"/>
              <a:t> and assumptions to be made from the data?</a:t>
            </a:r>
            <a:endParaRPr b="1" sz="1300" u="sng"/>
          </a:p>
          <a:p>
            <a:pPr indent="-311150" lvl="0" marL="457200" rtl="0" algn="l">
              <a:lnSpc>
                <a:spcPct val="150000"/>
              </a:lnSpc>
              <a:spcBef>
                <a:spcPts val="0"/>
              </a:spcBef>
              <a:spcAft>
                <a:spcPts val="0"/>
              </a:spcAft>
              <a:buSzPts val="1300"/>
              <a:buAutoNum type="arabicPeriod"/>
            </a:pPr>
            <a:r>
              <a:rPr b="1" lang="en" sz="1300" u="sng"/>
              <a:t>Models: Rationale</a:t>
            </a:r>
            <a:endParaRPr b="1" u="sng"/>
          </a:p>
          <a:p>
            <a:pPr indent="-298450" lvl="1" marL="914400" rtl="0" algn="l">
              <a:lnSpc>
                <a:spcPct val="150000"/>
              </a:lnSpc>
              <a:spcBef>
                <a:spcPts val="0"/>
              </a:spcBef>
              <a:spcAft>
                <a:spcPts val="0"/>
              </a:spcAft>
              <a:buSzPts val="1100"/>
              <a:buAutoNum type="alphaLcPeriod"/>
            </a:pPr>
            <a:r>
              <a:rPr b="1" lang="en"/>
              <a:t>Multi Output Classifier: Logistic Regression</a:t>
            </a:r>
            <a:endParaRPr b="1"/>
          </a:p>
          <a:p>
            <a:pPr indent="-298450" lvl="1" marL="914400" rtl="0" algn="l">
              <a:lnSpc>
                <a:spcPct val="150000"/>
              </a:lnSpc>
              <a:spcBef>
                <a:spcPts val="0"/>
              </a:spcBef>
              <a:spcAft>
                <a:spcPts val="0"/>
              </a:spcAft>
              <a:buSzPts val="1100"/>
              <a:buAutoNum type="alphaLcPeriod"/>
            </a:pPr>
            <a:r>
              <a:rPr b="1" lang="en"/>
              <a:t>Multi Output Classifier: Random Forest</a:t>
            </a:r>
            <a:endParaRPr b="1"/>
          </a:p>
          <a:p>
            <a:pPr indent="-298450" lvl="1" marL="914400" rtl="0" algn="l">
              <a:lnSpc>
                <a:spcPct val="150000"/>
              </a:lnSpc>
              <a:spcBef>
                <a:spcPts val="0"/>
              </a:spcBef>
              <a:spcAft>
                <a:spcPts val="0"/>
              </a:spcAft>
              <a:buSzPts val="1100"/>
              <a:buAutoNum type="alphaLcPeriod"/>
            </a:pPr>
            <a:r>
              <a:rPr b="1" lang="en"/>
              <a:t>Multi Output Classifier: Decision Tree Classifier </a:t>
            </a:r>
            <a:endParaRPr b="1"/>
          </a:p>
          <a:p>
            <a:pPr indent="-311150" lvl="0" marL="457200" rtl="0" algn="l">
              <a:lnSpc>
                <a:spcPct val="150000"/>
              </a:lnSpc>
              <a:spcBef>
                <a:spcPts val="0"/>
              </a:spcBef>
              <a:spcAft>
                <a:spcPts val="0"/>
              </a:spcAft>
              <a:buSzPts val="1300"/>
              <a:buAutoNum type="arabicPeriod"/>
            </a:pPr>
            <a:r>
              <a:rPr b="1" lang="en" sz="1300" u="sng"/>
              <a:t>Next Steps </a:t>
            </a:r>
            <a:endParaRPr b="1" sz="1300" u="sng"/>
          </a:p>
          <a:p>
            <a:pPr indent="0" lvl="0" marL="914400" rtl="0" algn="l">
              <a:spcBef>
                <a:spcPts val="1600"/>
              </a:spcBef>
              <a:spcAft>
                <a:spcPts val="1600"/>
              </a:spcAft>
              <a:buNone/>
            </a:pPr>
            <a:r>
              <a:t/>
            </a:r>
            <a:endParaRPr b="1" sz="13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2"/>
          <p:cNvPicPr preferRelativeResize="0"/>
          <p:nvPr/>
        </p:nvPicPr>
        <p:blipFill>
          <a:blip r:embed="rId3">
            <a:alphaModFix/>
          </a:blip>
          <a:stretch>
            <a:fillRect/>
          </a:stretch>
        </p:blipFill>
        <p:spPr>
          <a:xfrm>
            <a:off x="280125" y="235350"/>
            <a:ext cx="4011726" cy="2689375"/>
          </a:xfrm>
          <a:prstGeom prst="rect">
            <a:avLst/>
          </a:prstGeom>
          <a:noFill/>
          <a:ln>
            <a:noFill/>
          </a:ln>
        </p:spPr>
      </p:pic>
      <p:pic>
        <p:nvPicPr>
          <p:cNvPr id="218" name="Google Shape;218;p32"/>
          <p:cNvPicPr preferRelativeResize="0"/>
          <p:nvPr/>
        </p:nvPicPr>
        <p:blipFill>
          <a:blip r:embed="rId4">
            <a:alphaModFix/>
          </a:blip>
          <a:stretch>
            <a:fillRect/>
          </a:stretch>
        </p:blipFill>
        <p:spPr>
          <a:xfrm>
            <a:off x="4572000" y="235350"/>
            <a:ext cx="4281225" cy="2689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3"/>
          <p:cNvPicPr preferRelativeResize="0"/>
          <p:nvPr/>
        </p:nvPicPr>
        <p:blipFill>
          <a:blip r:embed="rId3">
            <a:alphaModFix/>
          </a:blip>
          <a:stretch>
            <a:fillRect/>
          </a:stretch>
        </p:blipFill>
        <p:spPr>
          <a:xfrm>
            <a:off x="0" y="179250"/>
            <a:ext cx="4456925" cy="3260950"/>
          </a:xfrm>
          <a:prstGeom prst="rect">
            <a:avLst/>
          </a:prstGeom>
          <a:noFill/>
          <a:ln>
            <a:noFill/>
          </a:ln>
          <a:effectLst>
            <a:outerShdw blurRad="57150" rotWithShape="0" algn="bl" dir="5400000" dist="19050">
              <a:srgbClr val="000000">
                <a:alpha val="63000"/>
              </a:srgbClr>
            </a:outerShdw>
          </a:effectLst>
        </p:spPr>
      </p:pic>
      <p:pic>
        <p:nvPicPr>
          <p:cNvPr id="224" name="Google Shape;224;p33"/>
          <p:cNvPicPr preferRelativeResize="0"/>
          <p:nvPr/>
        </p:nvPicPr>
        <p:blipFill>
          <a:blip r:embed="rId4">
            <a:alphaModFix/>
          </a:blip>
          <a:stretch>
            <a:fillRect/>
          </a:stretch>
        </p:blipFill>
        <p:spPr>
          <a:xfrm>
            <a:off x="4572000" y="437025"/>
            <a:ext cx="4469501" cy="2879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4"/>
          <p:cNvPicPr preferRelativeResize="0"/>
          <p:nvPr/>
        </p:nvPicPr>
        <p:blipFill>
          <a:blip r:embed="rId3">
            <a:alphaModFix/>
          </a:blip>
          <a:stretch>
            <a:fillRect/>
          </a:stretch>
        </p:blipFill>
        <p:spPr>
          <a:xfrm>
            <a:off x="279071" y="257725"/>
            <a:ext cx="4292929" cy="2621775"/>
          </a:xfrm>
          <a:prstGeom prst="rect">
            <a:avLst/>
          </a:prstGeom>
          <a:noFill/>
          <a:ln>
            <a:noFill/>
          </a:ln>
        </p:spPr>
      </p:pic>
      <p:pic>
        <p:nvPicPr>
          <p:cNvPr id="230" name="Google Shape;230;p34"/>
          <p:cNvPicPr preferRelativeResize="0"/>
          <p:nvPr/>
        </p:nvPicPr>
        <p:blipFill>
          <a:blip r:embed="rId4">
            <a:alphaModFix/>
          </a:blip>
          <a:stretch>
            <a:fillRect/>
          </a:stretch>
        </p:blipFill>
        <p:spPr>
          <a:xfrm>
            <a:off x="4751300" y="257725"/>
            <a:ext cx="4243675" cy="262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5"/>
          <p:cNvPicPr preferRelativeResize="0"/>
          <p:nvPr/>
        </p:nvPicPr>
        <p:blipFill>
          <a:blip r:embed="rId3">
            <a:alphaModFix/>
          </a:blip>
          <a:stretch>
            <a:fillRect/>
          </a:stretch>
        </p:blipFill>
        <p:spPr>
          <a:xfrm>
            <a:off x="206925" y="201725"/>
            <a:ext cx="4309025" cy="2760066"/>
          </a:xfrm>
          <a:prstGeom prst="rect">
            <a:avLst/>
          </a:prstGeom>
          <a:noFill/>
          <a:ln>
            <a:noFill/>
          </a:ln>
        </p:spPr>
      </p:pic>
      <p:pic>
        <p:nvPicPr>
          <p:cNvPr id="236" name="Google Shape;236;p35"/>
          <p:cNvPicPr preferRelativeResize="0"/>
          <p:nvPr/>
        </p:nvPicPr>
        <p:blipFill>
          <a:blip r:embed="rId4">
            <a:alphaModFix/>
          </a:blip>
          <a:stretch>
            <a:fillRect/>
          </a:stretch>
        </p:blipFill>
        <p:spPr>
          <a:xfrm>
            <a:off x="4799251" y="201725"/>
            <a:ext cx="4144599" cy="2760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6"/>
          <p:cNvPicPr preferRelativeResize="0"/>
          <p:nvPr/>
        </p:nvPicPr>
        <p:blipFill>
          <a:blip r:embed="rId3">
            <a:alphaModFix/>
          </a:blip>
          <a:stretch>
            <a:fillRect/>
          </a:stretch>
        </p:blipFill>
        <p:spPr>
          <a:xfrm>
            <a:off x="166600" y="124950"/>
            <a:ext cx="4200149" cy="2639574"/>
          </a:xfrm>
          <a:prstGeom prst="rect">
            <a:avLst/>
          </a:prstGeom>
          <a:noFill/>
          <a:ln>
            <a:noFill/>
          </a:ln>
        </p:spPr>
      </p:pic>
      <p:pic>
        <p:nvPicPr>
          <p:cNvPr id="242" name="Google Shape;242;p36"/>
          <p:cNvPicPr preferRelativeResize="0"/>
          <p:nvPr/>
        </p:nvPicPr>
        <p:blipFill>
          <a:blip r:embed="rId4">
            <a:alphaModFix/>
          </a:blip>
          <a:stretch>
            <a:fillRect/>
          </a:stretch>
        </p:blipFill>
        <p:spPr>
          <a:xfrm>
            <a:off x="4776775" y="124950"/>
            <a:ext cx="4019550" cy="251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Vaccines usage</a:t>
            </a:r>
            <a:endParaRPr/>
          </a:p>
        </p:txBody>
      </p:sp>
      <p:sp>
        <p:nvSpPr>
          <p:cNvPr id="248" name="Google Shape;248;p37"/>
          <p:cNvSpPr txBox="1"/>
          <p:nvPr>
            <p:ph idx="1" type="body"/>
          </p:nvPr>
        </p:nvSpPr>
        <p:spPr>
          <a:xfrm>
            <a:off x="628600" y="1853850"/>
            <a:ext cx="41340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a:t>4697</a:t>
            </a:r>
            <a:r>
              <a:rPr lang="en"/>
              <a:t> Respondents had both vaccines</a:t>
            </a:r>
            <a:endParaRPr/>
          </a:p>
          <a:p>
            <a:pPr indent="-311150" lvl="0" marL="457200" rtl="0" algn="l">
              <a:lnSpc>
                <a:spcPct val="150000"/>
              </a:lnSpc>
              <a:spcBef>
                <a:spcPts val="0"/>
              </a:spcBef>
              <a:spcAft>
                <a:spcPts val="0"/>
              </a:spcAft>
              <a:buSzPts val="1300"/>
              <a:buChar char="●"/>
            </a:pPr>
            <a:r>
              <a:rPr b="1" lang="en"/>
              <a:t>5674</a:t>
            </a:r>
            <a:r>
              <a:rPr lang="en"/>
              <a:t> Respondents had H1N1  vaccine only</a:t>
            </a:r>
            <a:endParaRPr/>
          </a:p>
          <a:p>
            <a:pPr indent="-311150" lvl="0" marL="457200" rtl="0" algn="l">
              <a:lnSpc>
                <a:spcPct val="150000"/>
              </a:lnSpc>
              <a:spcBef>
                <a:spcPts val="0"/>
              </a:spcBef>
              <a:spcAft>
                <a:spcPts val="0"/>
              </a:spcAft>
              <a:buSzPts val="1300"/>
              <a:buChar char="●"/>
            </a:pPr>
            <a:r>
              <a:rPr b="1" lang="en"/>
              <a:t>12,435</a:t>
            </a:r>
            <a:r>
              <a:rPr lang="en"/>
              <a:t> Respondents had the Seasonal vaccine only </a:t>
            </a:r>
            <a:endParaRPr/>
          </a:p>
        </p:txBody>
      </p:sp>
      <p:pic>
        <p:nvPicPr>
          <p:cNvPr id="249" name="Google Shape;249;p37"/>
          <p:cNvPicPr preferRelativeResize="0"/>
          <p:nvPr/>
        </p:nvPicPr>
        <p:blipFill>
          <a:blip r:embed="rId3">
            <a:alphaModFix/>
          </a:blip>
          <a:stretch>
            <a:fillRect/>
          </a:stretch>
        </p:blipFill>
        <p:spPr>
          <a:xfrm>
            <a:off x="4863450" y="1535175"/>
            <a:ext cx="4038600" cy="266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idx="4294967295" type="title"/>
          </p:nvPr>
        </p:nvSpPr>
        <p:spPr>
          <a:xfrm>
            <a:off x="76375" y="5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Correlation Matrix Observations (Binary)</a:t>
            </a:r>
            <a:endParaRPr sz="3200">
              <a:solidFill>
                <a:srgbClr val="0000FF"/>
              </a:solidFill>
            </a:endParaRPr>
          </a:p>
        </p:txBody>
      </p:sp>
      <p:pic>
        <p:nvPicPr>
          <p:cNvPr id="255" name="Google Shape;255;p38"/>
          <p:cNvPicPr preferRelativeResize="0"/>
          <p:nvPr/>
        </p:nvPicPr>
        <p:blipFill>
          <a:blip r:embed="rId3">
            <a:alphaModFix/>
          </a:blip>
          <a:stretch>
            <a:fillRect/>
          </a:stretch>
        </p:blipFill>
        <p:spPr>
          <a:xfrm>
            <a:off x="3787600" y="257725"/>
            <a:ext cx="5167975" cy="4796125"/>
          </a:xfrm>
          <a:prstGeom prst="rect">
            <a:avLst/>
          </a:prstGeom>
          <a:noFill/>
          <a:ln>
            <a:noFill/>
          </a:ln>
        </p:spPr>
      </p:pic>
      <p:sp>
        <p:nvSpPr>
          <p:cNvPr id="256" name="Google Shape;256;p38"/>
          <p:cNvSpPr txBox="1"/>
          <p:nvPr/>
        </p:nvSpPr>
        <p:spPr>
          <a:xfrm>
            <a:off x="268950" y="627525"/>
            <a:ext cx="3249600" cy="24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From inspecting the Correlation Matrix on the binary data the following correlations were observed: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Opinions</a:t>
            </a:r>
            <a:r>
              <a:rPr lang="en">
                <a:latin typeface="Lato"/>
                <a:ea typeface="Lato"/>
                <a:cs typeface="Lato"/>
                <a:sym typeface="Lato"/>
              </a:rPr>
              <a:t> on the seasonal vaccine are correlated with the H1N1 concern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Those respondents that are </a:t>
            </a:r>
            <a:r>
              <a:rPr lang="en">
                <a:latin typeface="Lato"/>
                <a:ea typeface="Lato"/>
                <a:cs typeface="Lato"/>
                <a:sym typeface="Lato"/>
              </a:rPr>
              <a:t>health workers</a:t>
            </a:r>
            <a:r>
              <a:rPr lang="en">
                <a:latin typeface="Lato"/>
                <a:ea typeface="Lato"/>
                <a:cs typeface="Lato"/>
                <a:sym typeface="Lato"/>
              </a:rPr>
              <a:t> seem to have little to know </a:t>
            </a:r>
            <a:r>
              <a:rPr lang="en">
                <a:latin typeface="Lato"/>
                <a:ea typeface="Lato"/>
                <a:cs typeface="Lato"/>
                <a:sym typeface="Lato"/>
              </a:rPr>
              <a:t>correlation</a:t>
            </a:r>
            <a:r>
              <a:rPr lang="en">
                <a:latin typeface="Lato"/>
                <a:ea typeface="Lato"/>
                <a:cs typeface="Lato"/>
                <a:sym typeface="Lato"/>
              </a:rPr>
              <a:t> to any of the behavioural data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There is a correlation respondents where doctors </a:t>
            </a:r>
            <a:r>
              <a:rPr lang="en">
                <a:latin typeface="Lato"/>
                <a:ea typeface="Lato"/>
                <a:cs typeface="Lato"/>
                <a:sym typeface="Lato"/>
              </a:rPr>
              <a:t>recommended</a:t>
            </a:r>
            <a:r>
              <a:rPr lang="en">
                <a:latin typeface="Lato"/>
                <a:ea typeface="Lato"/>
                <a:cs typeface="Lato"/>
                <a:sym typeface="Lato"/>
              </a:rPr>
              <a:t> the H1N1 and the respondents behaviours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There is also a correlation between H1N1 knowledge and behaviours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idx="4294967295" type="title"/>
          </p:nvPr>
        </p:nvSpPr>
        <p:spPr>
          <a:xfrm>
            <a:off x="76375" y="5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Correlation Matrix Observations (</a:t>
            </a:r>
            <a:r>
              <a:rPr lang="en" sz="2200"/>
              <a:t>Categorical</a:t>
            </a:r>
            <a:r>
              <a:rPr lang="en" sz="2200"/>
              <a:t> data)</a:t>
            </a:r>
            <a:endParaRPr sz="3200">
              <a:solidFill>
                <a:srgbClr val="0000FF"/>
              </a:solidFill>
            </a:endParaRPr>
          </a:p>
        </p:txBody>
      </p:sp>
      <p:sp>
        <p:nvSpPr>
          <p:cNvPr id="262" name="Google Shape;262;p39"/>
          <p:cNvSpPr txBox="1"/>
          <p:nvPr/>
        </p:nvSpPr>
        <p:spPr>
          <a:xfrm>
            <a:off x="773250" y="739575"/>
            <a:ext cx="7395900" cy="3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Heatmap is extremely large but can be seen on a the </a:t>
            </a:r>
            <a:r>
              <a:rPr lang="en">
                <a:latin typeface="Lato"/>
                <a:ea typeface="Lato"/>
                <a:cs typeface="Lato"/>
                <a:sym typeface="Lato"/>
              </a:rPr>
              <a:t>separate</a:t>
            </a:r>
            <a:r>
              <a:rPr lang="en">
                <a:latin typeface="Lato"/>
                <a:ea typeface="Lato"/>
                <a:cs typeface="Lato"/>
                <a:sym typeface="Lato"/>
              </a:rPr>
              <a:t> web page.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following observations can be seen: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Correlations between employment industries and occupations but as the data is </a:t>
            </a:r>
            <a:r>
              <a:rPr lang="en">
                <a:latin typeface="Lato"/>
                <a:ea typeface="Lato"/>
                <a:cs typeface="Lato"/>
                <a:sym typeface="Lato"/>
              </a:rPr>
              <a:t>anonymized</a:t>
            </a:r>
            <a:r>
              <a:rPr lang="en">
                <a:latin typeface="Lato"/>
                <a:ea typeface="Lato"/>
                <a:cs typeface="Lato"/>
                <a:sym typeface="Lato"/>
              </a:rPr>
              <a:t> </a:t>
            </a:r>
            <a:r>
              <a:rPr lang="en">
                <a:latin typeface="Lato"/>
                <a:ea typeface="Lato"/>
                <a:cs typeface="Lato"/>
                <a:sym typeface="Lato"/>
              </a:rPr>
              <a:t>it's</a:t>
            </a:r>
            <a:r>
              <a:rPr lang="en">
                <a:latin typeface="Lato"/>
                <a:ea typeface="Lato"/>
                <a:cs typeface="Lato"/>
                <a:sym typeface="Lato"/>
              </a:rPr>
              <a:t> unclear what these industries and occupations are .</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Correlation between the respondents that were not in the unemployed and over the age of 65</a:t>
            </a:r>
            <a:endParaRPr>
              <a:latin typeface="Lato"/>
              <a:ea typeface="Lato"/>
              <a:cs typeface="Lato"/>
              <a:sym typeface="Lato"/>
            </a:endParaRPr>
          </a:p>
          <a:p>
            <a:pPr indent="-317500" lvl="0" marL="457200" rtl="0" algn="l">
              <a:lnSpc>
                <a:spcPct val="150000"/>
              </a:lnSpc>
              <a:spcBef>
                <a:spcPts val="0"/>
              </a:spcBef>
              <a:spcAft>
                <a:spcPts val="0"/>
              </a:spcAft>
              <a:buSzPts val="1400"/>
              <a:buFont typeface="Lato"/>
              <a:buChar char="●"/>
            </a:pPr>
            <a:r>
              <a:rPr lang="en">
                <a:latin typeface="Lato"/>
                <a:ea typeface="Lato"/>
                <a:cs typeface="Lato"/>
                <a:sym typeface="Lato"/>
              </a:rPr>
              <a:t>Correlation between respondents who were in education &lt; 12 years and not in the labour force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Modeling: </a:t>
            </a:r>
            <a:r>
              <a:rPr lang="en"/>
              <a:t>Multi Output</a:t>
            </a:r>
            <a:r>
              <a:rPr lang="en"/>
              <a:t> Classifier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Model 1:</a:t>
            </a:r>
            <a:r>
              <a:rPr lang="en"/>
              <a:t> </a:t>
            </a:r>
            <a:r>
              <a:rPr i="1" lang="en" sz="2000">
                <a:solidFill>
                  <a:srgbClr val="0000FF"/>
                </a:solidFill>
                <a:latin typeface="Average"/>
                <a:ea typeface="Average"/>
                <a:cs typeface="Average"/>
                <a:sym typeface="Average"/>
              </a:rPr>
              <a:t>Multi Output Classifier</a:t>
            </a:r>
            <a:r>
              <a:rPr b="1" i="1" lang="en" sz="2000">
                <a:solidFill>
                  <a:srgbClr val="0000FF"/>
                </a:solidFill>
                <a:latin typeface="Average"/>
                <a:ea typeface="Average"/>
                <a:cs typeface="Average"/>
                <a:sym typeface="Average"/>
              </a:rPr>
              <a:t> with Logistic Regression </a:t>
            </a:r>
            <a:endParaRPr sz="3200">
              <a:solidFill>
                <a:srgbClr val="0000FF"/>
              </a:solidFill>
            </a:endParaRPr>
          </a:p>
        </p:txBody>
      </p:sp>
      <p:pic>
        <p:nvPicPr>
          <p:cNvPr id="273" name="Google Shape;273;p41"/>
          <p:cNvPicPr preferRelativeResize="0"/>
          <p:nvPr/>
        </p:nvPicPr>
        <p:blipFill>
          <a:blip r:embed="rId3">
            <a:alphaModFix/>
          </a:blip>
          <a:stretch>
            <a:fillRect/>
          </a:stretch>
        </p:blipFill>
        <p:spPr>
          <a:xfrm>
            <a:off x="311700" y="846275"/>
            <a:ext cx="6706666" cy="3346475"/>
          </a:xfrm>
          <a:prstGeom prst="rect">
            <a:avLst/>
          </a:prstGeom>
          <a:noFill/>
          <a:ln>
            <a:noFill/>
          </a:ln>
        </p:spPr>
      </p:pic>
      <p:sp>
        <p:nvSpPr>
          <p:cNvPr id="274" name="Google Shape;274;p41"/>
          <p:cNvSpPr txBox="1"/>
          <p:nvPr/>
        </p:nvSpPr>
        <p:spPr>
          <a:xfrm>
            <a:off x="686425" y="4306625"/>
            <a:ext cx="5679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Raleway"/>
                <a:ea typeface="Raleway"/>
                <a:cs typeface="Raleway"/>
                <a:sym typeface="Raleway"/>
              </a:rPr>
              <a:t>Average ROC AUC SCORE: 0.83</a:t>
            </a:r>
            <a:endParaRPr b="1">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The </a:t>
            </a:r>
            <a:r>
              <a:rPr b="1" lang="en" sz="4200"/>
              <a:t>Project Objective: </a:t>
            </a:r>
            <a:endParaRPr b="1" sz="4200"/>
          </a:p>
          <a:p>
            <a:pPr indent="0" lvl="0" marL="0" rtl="0" algn="l">
              <a:spcBef>
                <a:spcPts val="0"/>
              </a:spcBef>
              <a:spcAft>
                <a:spcPts val="0"/>
              </a:spcAft>
              <a:buNone/>
            </a:pPr>
            <a:r>
              <a:rPr lang="en" sz="2500"/>
              <a:t>Can we predict whether people got H1N1 and seasonal flu vaccines using information they shared about their backgrounds, opinions, and health behaviors?</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311700" y="7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Accuracy of Predictions: Model 1</a:t>
            </a:r>
            <a:endParaRPr b="1" u="sng"/>
          </a:p>
        </p:txBody>
      </p:sp>
      <p:graphicFrame>
        <p:nvGraphicFramePr>
          <p:cNvPr id="280" name="Google Shape;280;p42"/>
          <p:cNvGraphicFramePr/>
          <p:nvPr/>
        </p:nvGraphicFramePr>
        <p:xfrm>
          <a:off x="672425" y="1671675"/>
          <a:ext cx="3000000" cy="3000000"/>
        </p:xfrm>
        <a:graphic>
          <a:graphicData uri="http://schemas.openxmlformats.org/drawingml/2006/table">
            <a:tbl>
              <a:tblPr>
                <a:noFill/>
                <a:tableStyleId>{13DD373F-EDC3-4DDD-BBDF-696433862CD7}</a:tableStyleId>
              </a:tblPr>
              <a:tblGrid>
                <a:gridCol w="1428600"/>
                <a:gridCol w="966825"/>
                <a:gridCol w="1031975"/>
                <a:gridCol w="1355075"/>
                <a:gridCol w="1289025"/>
              </a:tblGrid>
              <a:tr h="81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i="1" lang="en" sz="1200"/>
                        <a:t>Didn’t </a:t>
                      </a:r>
                      <a:r>
                        <a:rPr b="1" i="1" lang="en" sz="1200"/>
                        <a:t>  have both vaccines</a:t>
                      </a:r>
                      <a:endParaRPr b="1" i="1" sz="1200"/>
                    </a:p>
                  </a:txBody>
                  <a:tcPr marT="91425" marB="91425" marR="91425" marL="91425"/>
                </a:tc>
                <a:tc>
                  <a:txBody>
                    <a:bodyPr/>
                    <a:lstStyle/>
                    <a:p>
                      <a:pPr indent="0" lvl="0" marL="0" rtl="0" algn="l">
                        <a:spcBef>
                          <a:spcPts val="0"/>
                        </a:spcBef>
                        <a:spcAft>
                          <a:spcPts val="0"/>
                        </a:spcAft>
                        <a:buNone/>
                      </a:pPr>
                      <a:r>
                        <a:rPr b="1" i="1" lang="en" sz="1200"/>
                        <a:t>No H1N1, Had Seasonal</a:t>
                      </a:r>
                      <a:endParaRPr b="1" i="1" sz="1200"/>
                    </a:p>
                  </a:txBody>
                  <a:tcPr marT="91425" marB="91425" marR="91425" marL="91425"/>
                </a:tc>
                <a:tc>
                  <a:txBody>
                    <a:bodyPr/>
                    <a:lstStyle/>
                    <a:p>
                      <a:pPr indent="0" lvl="0" marL="0" rtl="0" algn="l">
                        <a:spcBef>
                          <a:spcPts val="0"/>
                        </a:spcBef>
                        <a:spcAft>
                          <a:spcPts val="0"/>
                        </a:spcAft>
                        <a:buNone/>
                      </a:pPr>
                      <a:r>
                        <a:rPr b="1" i="1" lang="en" sz="1200"/>
                        <a:t>Had H1N1, No Seasonal</a:t>
                      </a:r>
                      <a:endParaRPr b="1" i="1" sz="1200"/>
                    </a:p>
                  </a:txBody>
                  <a:tcPr marT="91425" marB="91425" marR="91425" marL="91425"/>
                </a:tc>
                <a:tc>
                  <a:txBody>
                    <a:bodyPr/>
                    <a:lstStyle/>
                    <a:p>
                      <a:pPr indent="0" lvl="0" marL="0" rtl="0" algn="l">
                        <a:spcBef>
                          <a:spcPts val="0"/>
                        </a:spcBef>
                        <a:spcAft>
                          <a:spcPts val="0"/>
                        </a:spcAft>
                        <a:buNone/>
                      </a:pPr>
                      <a:r>
                        <a:rPr b="1" i="1" lang="en" sz="1200"/>
                        <a:t>Had both vaccines</a:t>
                      </a:r>
                      <a:endParaRPr b="1" i="1" sz="1200"/>
                    </a:p>
                  </a:txBody>
                  <a:tcPr marT="91425" marB="91425" marR="91425" marL="91425"/>
                </a:tc>
              </a:tr>
              <a:tr h="477750">
                <a:tc>
                  <a:txBody>
                    <a:bodyPr/>
                    <a:lstStyle/>
                    <a:p>
                      <a:pPr indent="0" lvl="0" marL="0" rtl="0" algn="l">
                        <a:spcBef>
                          <a:spcPts val="0"/>
                        </a:spcBef>
                        <a:spcAft>
                          <a:spcPts val="0"/>
                        </a:spcAft>
                        <a:buNone/>
                      </a:pPr>
                      <a:r>
                        <a:rPr b="1" lang="en" sz="1200"/>
                        <a:t>(TP)Predicted Correctly</a:t>
                      </a:r>
                      <a:endParaRPr b="1" sz="1200"/>
                    </a:p>
                  </a:txBody>
                  <a:tcPr marT="91425" marB="91425" marR="91425" marL="91425"/>
                </a:tc>
                <a:tc>
                  <a:txBody>
                    <a:bodyPr/>
                    <a:lstStyle/>
                    <a:p>
                      <a:pPr indent="0" lvl="0" marL="0" rtl="0" algn="ctr">
                        <a:spcBef>
                          <a:spcPts val="0"/>
                        </a:spcBef>
                        <a:spcAft>
                          <a:spcPts val="0"/>
                        </a:spcAft>
                        <a:buNone/>
                      </a:pPr>
                      <a:r>
                        <a:rPr lang="en" sz="1600"/>
                        <a:t>3542</a:t>
                      </a:r>
                      <a:endParaRPr sz="1600"/>
                    </a:p>
                  </a:txBody>
                  <a:tcPr marT="91425" marB="91425" marR="91425" marL="91425"/>
                </a:tc>
                <a:tc>
                  <a:txBody>
                    <a:bodyPr/>
                    <a:lstStyle/>
                    <a:p>
                      <a:pPr indent="0" lvl="0" marL="0" rtl="0" algn="ctr">
                        <a:spcBef>
                          <a:spcPts val="0"/>
                        </a:spcBef>
                        <a:spcAft>
                          <a:spcPts val="0"/>
                        </a:spcAft>
                        <a:buNone/>
                      </a:pPr>
                      <a:r>
                        <a:rPr lang="en" sz="1600"/>
                        <a:t>1507</a:t>
                      </a:r>
                      <a:endParaRPr sz="1600"/>
                    </a:p>
                  </a:txBody>
                  <a:tcPr marT="91425" marB="91425" marR="91425" marL="91425"/>
                </a:tc>
                <a:tc>
                  <a:txBody>
                    <a:bodyPr/>
                    <a:lstStyle/>
                    <a:p>
                      <a:pPr indent="0" lvl="0" marL="0" rtl="0" algn="ctr">
                        <a:spcBef>
                          <a:spcPts val="0"/>
                        </a:spcBef>
                        <a:spcAft>
                          <a:spcPts val="0"/>
                        </a:spcAft>
                        <a:buNone/>
                      </a:pPr>
                      <a:r>
                        <a:rPr lang="en" sz="1600"/>
                        <a:t>48</a:t>
                      </a:r>
                      <a:endParaRPr sz="1600"/>
                    </a:p>
                  </a:txBody>
                  <a:tcPr marT="91425" marB="91425" marR="91425" marL="91425"/>
                </a:tc>
                <a:tc>
                  <a:txBody>
                    <a:bodyPr/>
                    <a:lstStyle/>
                    <a:p>
                      <a:pPr indent="0" lvl="0" marL="0" rtl="0" algn="ctr">
                        <a:spcBef>
                          <a:spcPts val="0"/>
                        </a:spcBef>
                        <a:spcAft>
                          <a:spcPts val="0"/>
                        </a:spcAft>
                        <a:buNone/>
                      </a:pPr>
                      <a:r>
                        <a:rPr lang="en" sz="1600"/>
                        <a:t>675</a:t>
                      </a:r>
                      <a:endParaRPr sz="1600"/>
                    </a:p>
                  </a:txBody>
                  <a:tcPr marT="91425" marB="91425" marR="91425" marL="91425"/>
                </a:tc>
              </a:tr>
              <a:tr h="477750">
                <a:tc>
                  <a:txBody>
                    <a:bodyPr/>
                    <a:lstStyle/>
                    <a:p>
                      <a:pPr indent="0" lvl="0" marL="0" rtl="0" algn="l">
                        <a:spcBef>
                          <a:spcPts val="0"/>
                        </a:spcBef>
                        <a:spcAft>
                          <a:spcPts val="0"/>
                        </a:spcAft>
                        <a:buNone/>
                      </a:pPr>
                      <a:r>
                        <a:rPr b="1" lang="en" sz="1200"/>
                        <a:t>(TN)</a:t>
                      </a:r>
                      <a:r>
                        <a:rPr b="1" lang="en" sz="1200"/>
                        <a:t>Predicted correctly</a:t>
                      </a:r>
                      <a:endParaRPr b="1" sz="1200"/>
                    </a:p>
                  </a:txBody>
                  <a:tcPr marT="91425" marB="91425" marR="91425" marL="91425"/>
                </a:tc>
                <a:tc>
                  <a:txBody>
                    <a:bodyPr/>
                    <a:lstStyle/>
                    <a:p>
                      <a:pPr indent="0" lvl="0" marL="0" rtl="0" algn="ctr">
                        <a:lnSpc>
                          <a:spcPct val="115000"/>
                        </a:lnSpc>
                        <a:spcBef>
                          <a:spcPts val="0"/>
                        </a:spcBef>
                        <a:spcAft>
                          <a:spcPts val="0"/>
                        </a:spcAft>
                        <a:buNone/>
                      </a:pPr>
                      <a:r>
                        <a:rPr lang="en" sz="1600"/>
                        <a:t>3110</a:t>
                      </a:r>
                      <a:endParaRPr sz="1050">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0" rtl="0" algn="ctr">
                        <a:lnSpc>
                          <a:spcPct val="115000"/>
                        </a:lnSpc>
                        <a:spcBef>
                          <a:spcPts val="0"/>
                        </a:spcBef>
                        <a:spcAft>
                          <a:spcPts val="0"/>
                        </a:spcAft>
                        <a:buNone/>
                      </a:pPr>
                      <a:r>
                        <a:rPr lang="en" sz="1600"/>
                        <a:t>5008</a:t>
                      </a:r>
                      <a:endParaRPr sz="1050">
                        <a:highlight>
                          <a:srgbClr val="FFFFFF"/>
                        </a:highlight>
                      </a:endParaRPr>
                    </a:p>
                    <a:p>
                      <a:pPr indent="0" lvl="0" marL="0" rtl="0" algn="l">
                        <a:spcBef>
                          <a:spcPts val="0"/>
                        </a:spcBef>
                        <a:spcAft>
                          <a:spcPts val="0"/>
                        </a:spcAft>
                        <a:buNone/>
                      </a:pPr>
                      <a:r>
                        <a:t/>
                      </a:r>
                      <a:endParaRPr/>
                    </a:p>
                  </a:txBody>
                  <a:tcPr marT="91425" marB="91425" marR="91425" marL="91425"/>
                </a:tc>
                <a:tc>
                  <a:txBody>
                    <a:bodyPr/>
                    <a:lstStyle/>
                    <a:p>
                      <a:pPr indent="0" lvl="0" marL="101600" marR="101600" rtl="0" algn="ctr">
                        <a:lnSpc>
                          <a:spcPct val="121429"/>
                        </a:lnSpc>
                        <a:spcBef>
                          <a:spcPts val="0"/>
                        </a:spcBef>
                        <a:spcAft>
                          <a:spcPts val="0"/>
                        </a:spcAft>
                        <a:buNone/>
                      </a:pPr>
                      <a:r>
                        <a:rPr lang="en" sz="1600"/>
                        <a:t>8406</a:t>
                      </a:r>
                      <a:endParaRPr sz="1600"/>
                    </a:p>
                    <a:p>
                      <a:pPr indent="0" lvl="0" marL="0" rtl="0" algn="l">
                        <a:spcBef>
                          <a:spcPts val="0"/>
                        </a:spcBef>
                        <a:spcAft>
                          <a:spcPts val="0"/>
                        </a:spcAft>
                        <a:buNone/>
                      </a:pPr>
                      <a:r>
                        <a:t/>
                      </a:r>
                      <a:endParaRPr/>
                    </a:p>
                  </a:txBody>
                  <a:tcPr marT="91425" marB="91425" marR="91425" marL="91425"/>
                </a:tc>
                <a:tc>
                  <a:txBody>
                    <a:bodyPr/>
                    <a:lstStyle/>
                    <a:p>
                      <a:pPr indent="0" lvl="0" marL="0" rtl="0" algn="ctr">
                        <a:lnSpc>
                          <a:spcPct val="115000"/>
                        </a:lnSpc>
                        <a:spcBef>
                          <a:spcPts val="0"/>
                        </a:spcBef>
                        <a:spcAft>
                          <a:spcPts val="0"/>
                        </a:spcAft>
                        <a:buNone/>
                      </a:pPr>
                      <a:r>
                        <a:rPr lang="en" sz="1600"/>
                        <a:t>6876</a:t>
                      </a:r>
                      <a:endParaRPr sz="1050">
                        <a:highlight>
                          <a:srgbClr val="FFFFFF"/>
                        </a:highlight>
                      </a:endParaRPr>
                    </a:p>
                    <a:p>
                      <a:pPr indent="0" lvl="0" marL="0" rtl="0" algn="l">
                        <a:spcBef>
                          <a:spcPts val="0"/>
                        </a:spcBef>
                        <a:spcAft>
                          <a:spcPts val="0"/>
                        </a:spcAft>
                        <a:buNone/>
                      </a:pPr>
                      <a:r>
                        <a:t/>
                      </a:r>
                      <a:endParaRPr/>
                    </a:p>
                  </a:txBody>
                  <a:tcPr marT="91425" marB="91425" marR="91425" marL="91425"/>
                </a:tc>
              </a:tr>
            </a:tbl>
          </a:graphicData>
        </a:graphic>
      </p:graphicFrame>
      <p:sp>
        <p:nvSpPr>
          <p:cNvPr id="281" name="Google Shape;281;p42"/>
          <p:cNvSpPr txBox="1"/>
          <p:nvPr/>
        </p:nvSpPr>
        <p:spPr>
          <a:xfrm>
            <a:off x="441400" y="582700"/>
            <a:ext cx="7350900" cy="42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i="1" lang="en" sz="1300">
                <a:solidFill>
                  <a:schemeClr val="accent1"/>
                </a:solidFill>
                <a:latin typeface="Lato"/>
                <a:ea typeface="Lato"/>
                <a:cs typeface="Lato"/>
                <a:sym typeface="Lato"/>
              </a:rPr>
              <a:t>Multi Output Classifier</a:t>
            </a:r>
            <a:r>
              <a:rPr b="1" i="1" lang="en" sz="1300">
                <a:solidFill>
                  <a:schemeClr val="accent1"/>
                </a:solidFill>
                <a:latin typeface="Lato"/>
                <a:ea typeface="Lato"/>
                <a:cs typeface="Lato"/>
                <a:sym typeface="Lato"/>
              </a:rPr>
              <a:t> with Logistic Regression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5277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2: </a:t>
            </a:r>
            <a:r>
              <a:rPr i="1" lang="en" sz="2000">
                <a:solidFill>
                  <a:srgbClr val="0000FF"/>
                </a:solidFill>
                <a:latin typeface="Average"/>
                <a:ea typeface="Average"/>
                <a:cs typeface="Average"/>
                <a:sym typeface="Average"/>
              </a:rPr>
              <a:t>Multi Output Classifier with Random Forest Classifier</a:t>
            </a:r>
            <a:endParaRPr/>
          </a:p>
        </p:txBody>
      </p:sp>
      <p:pic>
        <p:nvPicPr>
          <p:cNvPr id="287" name="Google Shape;287;p43"/>
          <p:cNvPicPr preferRelativeResize="0"/>
          <p:nvPr/>
        </p:nvPicPr>
        <p:blipFill>
          <a:blip r:embed="rId3">
            <a:alphaModFix/>
          </a:blip>
          <a:stretch>
            <a:fillRect/>
          </a:stretch>
        </p:blipFill>
        <p:spPr>
          <a:xfrm>
            <a:off x="527725" y="750800"/>
            <a:ext cx="6467475" cy="3238500"/>
          </a:xfrm>
          <a:prstGeom prst="rect">
            <a:avLst/>
          </a:prstGeom>
          <a:noFill/>
          <a:ln>
            <a:noFill/>
          </a:ln>
        </p:spPr>
      </p:pic>
      <p:sp>
        <p:nvSpPr>
          <p:cNvPr id="288" name="Google Shape;288;p43"/>
          <p:cNvSpPr txBox="1"/>
          <p:nvPr/>
        </p:nvSpPr>
        <p:spPr>
          <a:xfrm>
            <a:off x="527725" y="4323125"/>
            <a:ext cx="5679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Raleway"/>
                <a:ea typeface="Raleway"/>
                <a:cs typeface="Raleway"/>
                <a:sym typeface="Raleway"/>
              </a:rPr>
              <a:t>Average ROC AUC SCORE: 0.85</a:t>
            </a:r>
            <a:endParaRPr b="1">
              <a:latin typeface="Average"/>
              <a:ea typeface="Average"/>
              <a:cs typeface="Average"/>
              <a:sym typeface="Averag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311700" y="7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Accuracy of Predictions: Model </a:t>
            </a:r>
            <a:r>
              <a:rPr lang="en" u="sng"/>
              <a:t>2</a:t>
            </a:r>
            <a:endParaRPr b="1" u="sng"/>
          </a:p>
        </p:txBody>
      </p:sp>
      <p:sp>
        <p:nvSpPr>
          <p:cNvPr id="294" name="Google Shape;294;p44"/>
          <p:cNvSpPr txBox="1"/>
          <p:nvPr/>
        </p:nvSpPr>
        <p:spPr>
          <a:xfrm>
            <a:off x="350750" y="516775"/>
            <a:ext cx="73509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00FF"/>
                </a:solidFill>
                <a:latin typeface="Average"/>
                <a:ea typeface="Average"/>
                <a:cs typeface="Average"/>
                <a:sym typeface="Average"/>
              </a:rPr>
              <a:t>Multi Output Classifier with Random Forest Classifier</a:t>
            </a:r>
            <a:endParaRPr b="1" sz="2000">
              <a:solidFill>
                <a:schemeClr val="dk2"/>
              </a:solidFill>
              <a:latin typeface="Raleway"/>
              <a:ea typeface="Raleway"/>
              <a:cs typeface="Raleway"/>
              <a:sym typeface="Raleway"/>
            </a:endParaRPr>
          </a:p>
          <a:p>
            <a:pPr indent="0" lvl="0" marL="0" rtl="0" algn="l">
              <a:lnSpc>
                <a:spcPct val="115000"/>
              </a:lnSpc>
              <a:spcBef>
                <a:spcPts val="0"/>
              </a:spcBef>
              <a:spcAft>
                <a:spcPts val="1600"/>
              </a:spcAft>
              <a:buNone/>
            </a:pPr>
            <a:r>
              <a:t/>
            </a:r>
            <a:endParaRPr b="1" i="1" sz="700">
              <a:solidFill>
                <a:schemeClr val="accent1"/>
              </a:solidFill>
              <a:latin typeface="Lato"/>
              <a:ea typeface="Lato"/>
              <a:cs typeface="Lato"/>
              <a:sym typeface="Lato"/>
            </a:endParaRPr>
          </a:p>
        </p:txBody>
      </p:sp>
      <p:graphicFrame>
        <p:nvGraphicFramePr>
          <p:cNvPr id="295" name="Google Shape;295;p44"/>
          <p:cNvGraphicFramePr/>
          <p:nvPr/>
        </p:nvGraphicFramePr>
        <p:xfrm>
          <a:off x="672425" y="1671675"/>
          <a:ext cx="3000000" cy="3000000"/>
        </p:xfrm>
        <a:graphic>
          <a:graphicData uri="http://schemas.openxmlformats.org/drawingml/2006/table">
            <a:tbl>
              <a:tblPr>
                <a:noFill/>
                <a:tableStyleId>{13DD373F-EDC3-4DDD-BBDF-696433862CD7}</a:tableStyleId>
              </a:tblPr>
              <a:tblGrid>
                <a:gridCol w="1428600"/>
                <a:gridCol w="966825"/>
                <a:gridCol w="1031975"/>
                <a:gridCol w="1355075"/>
                <a:gridCol w="1289025"/>
              </a:tblGrid>
              <a:tr h="81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i="1" lang="en" sz="1200"/>
                        <a:t>Didn’t   have both vaccines</a:t>
                      </a:r>
                      <a:endParaRPr b="1" i="1" sz="1200"/>
                    </a:p>
                  </a:txBody>
                  <a:tcPr marT="91425" marB="91425" marR="91425" marL="91425"/>
                </a:tc>
                <a:tc>
                  <a:txBody>
                    <a:bodyPr/>
                    <a:lstStyle/>
                    <a:p>
                      <a:pPr indent="0" lvl="0" marL="0" rtl="0" algn="l">
                        <a:spcBef>
                          <a:spcPts val="0"/>
                        </a:spcBef>
                        <a:spcAft>
                          <a:spcPts val="0"/>
                        </a:spcAft>
                        <a:buNone/>
                      </a:pPr>
                      <a:r>
                        <a:rPr b="1" i="1" lang="en" sz="1200"/>
                        <a:t>No H1N1, Had Seasonal</a:t>
                      </a:r>
                      <a:endParaRPr b="1" i="1" sz="1200"/>
                    </a:p>
                  </a:txBody>
                  <a:tcPr marT="91425" marB="91425" marR="91425" marL="91425"/>
                </a:tc>
                <a:tc>
                  <a:txBody>
                    <a:bodyPr/>
                    <a:lstStyle/>
                    <a:p>
                      <a:pPr indent="0" lvl="0" marL="0" rtl="0" algn="l">
                        <a:spcBef>
                          <a:spcPts val="0"/>
                        </a:spcBef>
                        <a:spcAft>
                          <a:spcPts val="0"/>
                        </a:spcAft>
                        <a:buNone/>
                      </a:pPr>
                      <a:r>
                        <a:rPr b="1" i="1" lang="en" sz="1200"/>
                        <a:t>Had H1N1, No Seasonal</a:t>
                      </a:r>
                      <a:endParaRPr b="1" i="1" sz="1200"/>
                    </a:p>
                  </a:txBody>
                  <a:tcPr marT="91425" marB="91425" marR="91425" marL="91425"/>
                </a:tc>
                <a:tc>
                  <a:txBody>
                    <a:bodyPr/>
                    <a:lstStyle/>
                    <a:p>
                      <a:pPr indent="0" lvl="0" marL="0" rtl="0" algn="l">
                        <a:spcBef>
                          <a:spcPts val="0"/>
                        </a:spcBef>
                        <a:spcAft>
                          <a:spcPts val="0"/>
                        </a:spcAft>
                        <a:buNone/>
                      </a:pPr>
                      <a:r>
                        <a:rPr b="1" i="1" lang="en" sz="1200"/>
                        <a:t>Had both vaccines</a:t>
                      </a:r>
                      <a:endParaRPr b="1" i="1" sz="1200"/>
                    </a:p>
                  </a:txBody>
                  <a:tcPr marT="91425" marB="91425" marR="91425" marL="91425"/>
                </a:tc>
              </a:tr>
              <a:tr h="477750">
                <a:tc>
                  <a:txBody>
                    <a:bodyPr/>
                    <a:lstStyle/>
                    <a:p>
                      <a:pPr indent="0" lvl="0" marL="0" rtl="0" algn="l">
                        <a:spcBef>
                          <a:spcPts val="0"/>
                        </a:spcBef>
                        <a:spcAft>
                          <a:spcPts val="0"/>
                        </a:spcAft>
                        <a:buNone/>
                      </a:pPr>
                      <a:r>
                        <a:rPr b="1" lang="en" sz="1200"/>
                        <a:t>(TP)Predicted Correctly</a:t>
                      </a:r>
                      <a:endParaRPr b="1" sz="1200"/>
                    </a:p>
                  </a:txBody>
                  <a:tcPr marT="91425" marB="91425" marR="91425" marL="91425"/>
                </a:tc>
                <a:tc>
                  <a:txBody>
                    <a:bodyPr/>
                    <a:lstStyle/>
                    <a:p>
                      <a:pPr indent="0" lvl="0" marL="0" rtl="0" algn="ctr">
                        <a:lnSpc>
                          <a:spcPct val="115000"/>
                        </a:lnSpc>
                        <a:spcBef>
                          <a:spcPts val="0"/>
                        </a:spcBef>
                        <a:spcAft>
                          <a:spcPts val="0"/>
                        </a:spcAft>
                        <a:buNone/>
                      </a:pPr>
                      <a:r>
                        <a:rPr lang="en"/>
                        <a:t>3548</a:t>
                      </a:r>
                      <a:endParaRPr sz="1050">
                        <a:highlight>
                          <a:srgbClr val="FFFFFF"/>
                        </a:highlight>
                      </a:endParaRPr>
                    </a:p>
                    <a:p>
                      <a:pPr indent="0" lvl="0" marL="0" rtl="0" algn="ctr">
                        <a:spcBef>
                          <a:spcPts val="0"/>
                        </a:spcBef>
                        <a:spcAft>
                          <a:spcPts val="0"/>
                        </a:spcAft>
                        <a:buNone/>
                      </a:pPr>
                      <a:r>
                        <a:t/>
                      </a:r>
                      <a:endParaRPr sz="1600"/>
                    </a:p>
                  </a:txBody>
                  <a:tcPr marT="91425" marB="91425" marR="91425" marL="91425"/>
                </a:tc>
                <a:tc>
                  <a:txBody>
                    <a:bodyPr/>
                    <a:lstStyle/>
                    <a:p>
                      <a:pPr indent="0" lvl="0" marL="0" rtl="0" algn="ctr">
                        <a:spcBef>
                          <a:spcPts val="0"/>
                        </a:spcBef>
                        <a:spcAft>
                          <a:spcPts val="0"/>
                        </a:spcAft>
                        <a:buNone/>
                      </a:pPr>
                      <a:r>
                        <a:rPr lang="en"/>
                        <a:t>1663</a:t>
                      </a:r>
                      <a:endParaRPr/>
                    </a:p>
                  </a:txBody>
                  <a:tcPr marT="91425" marB="91425" marR="91425" marL="91425"/>
                </a:tc>
                <a:tc>
                  <a:txBody>
                    <a:bodyPr/>
                    <a:lstStyle/>
                    <a:p>
                      <a:pPr indent="0" lvl="0" marL="0" rtl="0" algn="ctr">
                        <a:spcBef>
                          <a:spcPts val="0"/>
                        </a:spcBef>
                        <a:spcAft>
                          <a:spcPts val="0"/>
                        </a:spcAft>
                        <a:buNone/>
                      </a:pPr>
                      <a:r>
                        <a:rPr lang="en"/>
                        <a:t>21</a:t>
                      </a:r>
                      <a:endParaRPr/>
                    </a:p>
                  </a:txBody>
                  <a:tcPr marT="91425" marB="91425" marR="91425" marL="91425"/>
                </a:tc>
                <a:tc>
                  <a:txBody>
                    <a:bodyPr/>
                    <a:lstStyle/>
                    <a:p>
                      <a:pPr indent="0" lvl="0" marL="0" rtl="0" algn="ctr">
                        <a:spcBef>
                          <a:spcPts val="0"/>
                        </a:spcBef>
                        <a:spcAft>
                          <a:spcPts val="0"/>
                        </a:spcAft>
                        <a:buNone/>
                      </a:pPr>
                      <a:r>
                        <a:rPr lang="en"/>
                        <a:t>14</a:t>
                      </a:r>
                      <a:endParaRPr/>
                    </a:p>
                  </a:txBody>
                  <a:tcPr marT="91425" marB="91425" marR="91425" marL="91425"/>
                </a:tc>
              </a:tr>
              <a:tr h="477750">
                <a:tc>
                  <a:txBody>
                    <a:bodyPr/>
                    <a:lstStyle/>
                    <a:p>
                      <a:pPr indent="0" lvl="0" marL="0" rtl="0" algn="l">
                        <a:spcBef>
                          <a:spcPts val="0"/>
                        </a:spcBef>
                        <a:spcAft>
                          <a:spcPts val="0"/>
                        </a:spcAft>
                        <a:buNone/>
                      </a:pPr>
                      <a:r>
                        <a:rPr b="1" lang="en" sz="1200"/>
                        <a:t>(TN)Predicted correctly</a:t>
                      </a:r>
                      <a:endParaRPr b="1" sz="1200"/>
                    </a:p>
                  </a:txBody>
                  <a:tcPr marT="91425" marB="91425" marR="91425" marL="91425"/>
                </a:tc>
                <a:tc>
                  <a:txBody>
                    <a:bodyPr/>
                    <a:lstStyle/>
                    <a:p>
                      <a:pPr indent="0" lvl="0" marL="0" rtl="0" algn="ctr">
                        <a:spcBef>
                          <a:spcPts val="0"/>
                        </a:spcBef>
                        <a:spcAft>
                          <a:spcPts val="0"/>
                        </a:spcAft>
                        <a:buNone/>
                      </a:pPr>
                      <a:r>
                        <a:rPr lang="en"/>
                        <a:t>3211</a:t>
                      </a:r>
                      <a:endParaRPr/>
                    </a:p>
                  </a:txBody>
                  <a:tcPr marT="91425" marB="91425" marR="91425" marL="91425"/>
                </a:tc>
                <a:tc>
                  <a:txBody>
                    <a:bodyPr/>
                    <a:lstStyle/>
                    <a:p>
                      <a:pPr indent="0" lvl="0" marL="0" rtl="0" algn="ctr">
                        <a:spcBef>
                          <a:spcPts val="0"/>
                        </a:spcBef>
                        <a:spcAft>
                          <a:spcPts val="0"/>
                        </a:spcAft>
                        <a:buNone/>
                      </a:pPr>
                      <a:r>
                        <a:rPr lang="en"/>
                        <a:t>4923</a:t>
                      </a:r>
                      <a:endParaRPr/>
                    </a:p>
                  </a:txBody>
                  <a:tcPr marT="91425" marB="91425" marR="91425" marL="91425"/>
                </a:tc>
                <a:tc>
                  <a:txBody>
                    <a:bodyPr/>
                    <a:lstStyle/>
                    <a:p>
                      <a:pPr indent="0" lvl="0" marL="0" rtl="0" algn="ctr">
                        <a:spcBef>
                          <a:spcPts val="0"/>
                        </a:spcBef>
                        <a:spcAft>
                          <a:spcPts val="0"/>
                        </a:spcAft>
                        <a:buNone/>
                      </a:pPr>
                      <a:r>
                        <a:rPr lang="en"/>
                        <a:t>8461</a:t>
                      </a:r>
                      <a:endParaRPr/>
                    </a:p>
                  </a:txBody>
                  <a:tcPr marT="91425" marB="91425" marR="91425" marL="91425"/>
                </a:tc>
                <a:tc>
                  <a:txBody>
                    <a:bodyPr/>
                    <a:lstStyle/>
                    <a:p>
                      <a:pPr indent="0" lvl="0" marL="0" rtl="0" algn="ctr">
                        <a:spcBef>
                          <a:spcPts val="0"/>
                        </a:spcBef>
                        <a:spcAft>
                          <a:spcPts val="0"/>
                        </a:spcAft>
                        <a:buNone/>
                      </a:pPr>
                      <a:r>
                        <a:rPr lang="en"/>
                        <a:t>7226</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58377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3: </a:t>
            </a:r>
            <a:r>
              <a:rPr i="1" lang="en" sz="2000">
                <a:solidFill>
                  <a:srgbClr val="0000FF"/>
                </a:solidFill>
                <a:latin typeface="Average"/>
                <a:ea typeface="Average"/>
                <a:cs typeface="Average"/>
                <a:sym typeface="Average"/>
              </a:rPr>
              <a:t>MultiOutputClassifier DecisionTreesClassifer</a:t>
            </a:r>
            <a:endParaRPr/>
          </a:p>
        </p:txBody>
      </p:sp>
      <p:pic>
        <p:nvPicPr>
          <p:cNvPr id="301" name="Google Shape;301;p45"/>
          <p:cNvPicPr preferRelativeResize="0"/>
          <p:nvPr/>
        </p:nvPicPr>
        <p:blipFill>
          <a:blip r:embed="rId3">
            <a:alphaModFix/>
          </a:blip>
          <a:stretch>
            <a:fillRect/>
          </a:stretch>
        </p:blipFill>
        <p:spPr>
          <a:xfrm>
            <a:off x="773250" y="535200"/>
            <a:ext cx="6467474" cy="3249603"/>
          </a:xfrm>
          <a:prstGeom prst="rect">
            <a:avLst/>
          </a:prstGeom>
          <a:noFill/>
          <a:ln>
            <a:noFill/>
          </a:ln>
        </p:spPr>
      </p:pic>
      <p:sp>
        <p:nvSpPr>
          <p:cNvPr id="302" name="Google Shape;302;p45"/>
          <p:cNvSpPr txBox="1"/>
          <p:nvPr/>
        </p:nvSpPr>
        <p:spPr>
          <a:xfrm>
            <a:off x="686425" y="4306625"/>
            <a:ext cx="5679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2"/>
                </a:solidFill>
                <a:latin typeface="Raleway"/>
                <a:ea typeface="Raleway"/>
                <a:cs typeface="Raleway"/>
                <a:sym typeface="Raleway"/>
              </a:rPr>
              <a:t>Average ROC AUC SCORE: 0.83</a:t>
            </a:r>
            <a:endParaRPr b="1">
              <a:latin typeface="Average"/>
              <a:ea typeface="Average"/>
              <a:cs typeface="Average"/>
              <a:sym typeface="Averag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311700" y="76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Accuracy of Predictions: Model </a:t>
            </a:r>
            <a:r>
              <a:rPr lang="en" u="sng"/>
              <a:t>3</a:t>
            </a:r>
            <a:endParaRPr b="1" u="sng"/>
          </a:p>
        </p:txBody>
      </p:sp>
      <p:sp>
        <p:nvSpPr>
          <p:cNvPr id="308" name="Google Shape;308;p46"/>
          <p:cNvSpPr txBox="1"/>
          <p:nvPr/>
        </p:nvSpPr>
        <p:spPr>
          <a:xfrm>
            <a:off x="365200" y="506500"/>
            <a:ext cx="3234900" cy="2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rgbClr val="0000FF"/>
                </a:solidFill>
                <a:latin typeface="Average"/>
                <a:ea typeface="Average"/>
                <a:cs typeface="Average"/>
                <a:sym typeface="Average"/>
              </a:rPr>
              <a:t>MultiOutputClassifier DecisionTreesClassifer</a:t>
            </a:r>
            <a:endParaRPr sz="600"/>
          </a:p>
        </p:txBody>
      </p:sp>
      <p:graphicFrame>
        <p:nvGraphicFramePr>
          <p:cNvPr id="309" name="Google Shape;309;p46"/>
          <p:cNvGraphicFramePr/>
          <p:nvPr/>
        </p:nvGraphicFramePr>
        <p:xfrm>
          <a:off x="582775" y="1705275"/>
          <a:ext cx="3000000" cy="3000000"/>
        </p:xfrm>
        <a:graphic>
          <a:graphicData uri="http://schemas.openxmlformats.org/drawingml/2006/table">
            <a:tbl>
              <a:tblPr>
                <a:noFill/>
                <a:tableStyleId>{13DD373F-EDC3-4DDD-BBDF-696433862CD7}</a:tableStyleId>
              </a:tblPr>
              <a:tblGrid>
                <a:gridCol w="1428600"/>
                <a:gridCol w="966825"/>
                <a:gridCol w="1031975"/>
                <a:gridCol w="1355075"/>
                <a:gridCol w="1289025"/>
              </a:tblGrid>
              <a:tr h="81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i="1" lang="en" sz="1200"/>
                        <a:t>Didn’t   have both vaccines</a:t>
                      </a:r>
                      <a:endParaRPr b="1" i="1" sz="1200"/>
                    </a:p>
                  </a:txBody>
                  <a:tcPr marT="91425" marB="91425" marR="91425" marL="91425"/>
                </a:tc>
                <a:tc>
                  <a:txBody>
                    <a:bodyPr/>
                    <a:lstStyle/>
                    <a:p>
                      <a:pPr indent="0" lvl="0" marL="0" rtl="0" algn="l">
                        <a:spcBef>
                          <a:spcPts val="0"/>
                        </a:spcBef>
                        <a:spcAft>
                          <a:spcPts val="0"/>
                        </a:spcAft>
                        <a:buNone/>
                      </a:pPr>
                      <a:r>
                        <a:rPr b="1" i="1" lang="en" sz="1200"/>
                        <a:t>No H1N1, Had Seasonal</a:t>
                      </a:r>
                      <a:endParaRPr b="1" i="1" sz="1200"/>
                    </a:p>
                  </a:txBody>
                  <a:tcPr marT="91425" marB="91425" marR="91425" marL="91425"/>
                </a:tc>
                <a:tc>
                  <a:txBody>
                    <a:bodyPr/>
                    <a:lstStyle/>
                    <a:p>
                      <a:pPr indent="0" lvl="0" marL="0" rtl="0" algn="l">
                        <a:spcBef>
                          <a:spcPts val="0"/>
                        </a:spcBef>
                        <a:spcAft>
                          <a:spcPts val="0"/>
                        </a:spcAft>
                        <a:buNone/>
                      </a:pPr>
                      <a:r>
                        <a:rPr b="1" i="1" lang="en" sz="1200"/>
                        <a:t>Had H1N1, No Seasonal</a:t>
                      </a:r>
                      <a:endParaRPr b="1" i="1" sz="1200"/>
                    </a:p>
                  </a:txBody>
                  <a:tcPr marT="91425" marB="91425" marR="91425" marL="91425"/>
                </a:tc>
                <a:tc>
                  <a:txBody>
                    <a:bodyPr/>
                    <a:lstStyle/>
                    <a:p>
                      <a:pPr indent="0" lvl="0" marL="0" rtl="0" algn="l">
                        <a:spcBef>
                          <a:spcPts val="0"/>
                        </a:spcBef>
                        <a:spcAft>
                          <a:spcPts val="0"/>
                        </a:spcAft>
                        <a:buNone/>
                      </a:pPr>
                      <a:r>
                        <a:rPr b="1" i="1" lang="en" sz="1200"/>
                        <a:t>Had both vaccines</a:t>
                      </a:r>
                      <a:endParaRPr b="1" i="1" sz="1200"/>
                    </a:p>
                  </a:txBody>
                  <a:tcPr marT="91425" marB="91425" marR="91425" marL="91425"/>
                </a:tc>
              </a:tr>
              <a:tr h="477750">
                <a:tc>
                  <a:txBody>
                    <a:bodyPr/>
                    <a:lstStyle/>
                    <a:p>
                      <a:pPr indent="0" lvl="0" marL="0" rtl="0" algn="l">
                        <a:spcBef>
                          <a:spcPts val="0"/>
                        </a:spcBef>
                        <a:spcAft>
                          <a:spcPts val="0"/>
                        </a:spcAft>
                        <a:buNone/>
                      </a:pPr>
                      <a:r>
                        <a:rPr b="1" lang="en" sz="1200"/>
                        <a:t>(TP)Predicted Correctly</a:t>
                      </a:r>
                      <a:endParaRPr b="1" sz="1200"/>
                    </a:p>
                  </a:txBody>
                  <a:tcPr marT="91425" marB="91425" marR="91425" marL="91425"/>
                </a:tc>
                <a:tc>
                  <a:txBody>
                    <a:bodyPr/>
                    <a:lstStyle/>
                    <a:p>
                      <a:pPr indent="0" lvl="0" marL="0" rtl="0" algn="ctr">
                        <a:spcBef>
                          <a:spcPts val="0"/>
                        </a:spcBef>
                        <a:spcAft>
                          <a:spcPts val="0"/>
                        </a:spcAft>
                        <a:buNone/>
                      </a:pPr>
                      <a:r>
                        <a:rPr lang="en"/>
                        <a:t>3572</a:t>
                      </a:r>
                      <a:endParaRPr/>
                    </a:p>
                  </a:txBody>
                  <a:tcPr marT="91425" marB="91425" marR="91425" marL="91425"/>
                </a:tc>
                <a:tc>
                  <a:txBody>
                    <a:bodyPr/>
                    <a:lstStyle/>
                    <a:p>
                      <a:pPr indent="0" lvl="0" marL="0" rtl="0" algn="ctr">
                        <a:spcBef>
                          <a:spcPts val="0"/>
                        </a:spcBef>
                        <a:spcAft>
                          <a:spcPts val="0"/>
                        </a:spcAft>
                        <a:buNone/>
                      </a:pPr>
                      <a:r>
                        <a:rPr lang="en"/>
                        <a:t>1524</a:t>
                      </a:r>
                      <a:endParaRPr/>
                    </a:p>
                  </a:txBody>
                  <a:tcPr marT="91425" marB="91425" marR="91425" marL="91425"/>
                </a:tc>
                <a:tc>
                  <a:txBody>
                    <a:bodyPr/>
                    <a:lstStyle/>
                    <a:p>
                      <a:pPr indent="0" lvl="0" marL="0" rtl="0" algn="ctr">
                        <a:spcBef>
                          <a:spcPts val="0"/>
                        </a:spcBef>
                        <a:spcAft>
                          <a:spcPts val="0"/>
                        </a:spcAft>
                        <a:buNone/>
                      </a:pPr>
                      <a:r>
                        <a:rPr lang="en"/>
                        <a:t>47</a:t>
                      </a:r>
                      <a:endParaRPr/>
                    </a:p>
                  </a:txBody>
                  <a:tcPr marT="91425" marB="91425" marR="91425" marL="91425"/>
                </a:tc>
                <a:tc>
                  <a:txBody>
                    <a:bodyPr/>
                    <a:lstStyle/>
                    <a:p>
                      <a:pPr indent="0" lvl="0" marL="0" rtl="0" algn="ctr">
                        <a:spcBef>
                          <a:spcPts val="0"/>
                        </a:spcBef>
                        <a:spcAft>
                          <a:spcPts val="0"/>
                        </a:spcAft>
                        <a:buNone/>
                      </a:pPr>
                      <a:r>
                        <a:rPr lang="en"/>
                        <a:t>69</a:t>
                      </a:r>
                      <a:endParaRPr/>
                    </a:p>
                  </a:txBody>
                  <a:tcPr marT="91425" marB="91425" marR="91425" marL="91425"/>
                </a:tc>
              </a:tr>
              <a:tr h="477750">
                <a:tc>
                  <a:txBody>
                    <a:bodyPr/>
                    <a:lstStyle/>
                    <a:p>
                      <a:pPr indent="0" lvl="0" marL="0" rtl="0" algn="l">
                        <a:spcBef>
                          <a:spcPts val="0"/>
                        </a:spcBef>
                        <a:spcAft>
                          <a:spcPts val="0"/>
                        </a:spcAft>
                        <a:buNone/>
                      </a:pPr>
                      <a:r>
                        <a:rPr b="1" lang="en" sz="1200"/>
                        <a:t>(TN)Predicted correctly</a:t>
                      </a:r>
                      <a:endParaRPr b="1" sz="1200"/>
                    </a:p>
                  </a:txBody>
                  <a:tcPr marT="91425" marB="91425" marR="91425" marL="91425"/>
                </a:tc>
                <a:tc>
                  <a:txBody>
                    <a:bodyPr/>
                    <a:lstStyle/>
                    <a:p>
                      <a:pPr indent="0" lvl="0" marL="0" rtl="0" algn="ctr">
                        <a:spcBef>
                          <a:spcPts val="0"/>
                        </a:spcBef>
                        <a:spcAft>
                          <a:spcPts val="0"/>
                        </a:spcAft>
                        <a:buNone/>
                      </a:pPr>
                      <a:r>
                        <a:rPr lang="en"/>
                        <a:t>3079</a:t>
                      </a:r>
                      <a:endParaRPr/>
                    </a:p>
                  </a:txBody>
                  <a:tcPr marT="91425" marB="91425" marR="91425" marL="91425"/>
                </a:tc>
                <a:tc>
                  <a:txBody>
                    <a:bodyPr/>
                    <a:lstStyle/>
                    <a:p>
                      <a:pPr indent="0" lvl="0" marL="0" rtl="0" algn="ctr">
                        <a:spcBef>
                          <a:spcPts val="0"/>
                        </a:spcBef>
                        <a:spcAft>
                          <a:spcPts val="0"/>
                        </a:spcAft>
                        <a:buNone/>
                      </a:pPr>
                      <a:r>
                        <a:rPr lang="en"/>
                        <a:t>5049</a:t>
                      </a:r>
                      <a:endParaRPr/>
                    </a:p>
                  </a:txBody>
                  <a:tcPr marT="91425" marB="91425" marR="91425" marL="91425"/>
                </a:tc>
                <a:tc>
                  <a:txBody>
                    <a:bodyPr/>
                    <a:lstStyle/>
                    <a:p>
                      <a:pPr indent="0" lvl="0" marL="0" rtl="0" algn="ctr">
                        <a:spcBef>
                          <a:spcPts val="0"/>
                        </a:spcBef>
                        <a:spcAft>
                          <a:spcPts val="0"/>
                        </a:spcAft>
                        <a:buNone/>
                      </a:pPr>
                      <a:r>
                        <a:rPr lang="en"/>
                        <a:t>8329</a:t>
                      </a:r>
                      <a:endParaRPr/>
                    </a:p>
                  </a:txBody>
                  <a:tcPr marT="91425" marB="91425" marR="91425" marL="91425"/>
                </a:tc>
                <a:tc>
                  <a:txBody>
                    <a:bodyPr/>
                    <a:lstStyle/>
                    <a:p>
                      <a:pPr indent="0" lvl="0" marL="0" rtl="0" algn="ctr">
                        <a:spcBef>
                          <a:spcPts val="0"/>
                        </a:spcBef>
                        <a:spcAft>
                          <a:spcPts val="0"/>
                        </a:spcAft>
                        <a:buNone/>
                      </a:pPr>
                      <a:r>
                        <a:rPr lang="en"/>
                        <a:t>7123</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494125" y="5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a:t>
            </a:r>
            <a:r>
              <a:rPr lang="en"/>
              <a:t> Tree</a:t>
            </a:r>
            <a:endParaRPr/>
          </a:p>
        </p:txBody>
      </p:sp>
      <p:pic>
        <p:nvPicPr>
          <p:cNvPr id="315" name="Google Shape;315;p47"/>
          <p:cNvPicPr preferRelativeResize="0"/>
          <p:nvPr/>
        </p:nvPicPr>
        <p:blipFill>
          <a:blip r:embed="rId3">
            <a:alphaModFix/>
          </a:blip>
          <a:stretch>
            <a:fillRect/>
          </a:stretch>
        </p:blipFill>
        <p:spPr>
          <a:xfrm>
            <a:off x="291350" y="3014350"/>
            <a:ext cx="8639750" cy="1404025"/>
          </a:xfrm>
          <a:prstGeom prst="rect">
            <a:avLst/>
          </a:prstGeom>
          <a:noFill/>
          <a:ln>
            <a:noFill/>
          </a:ln>
        </p:spPr>
      </p:pic>
      <p:sp>
        <p:nvSpPr>
          <p:cNvPr id="316" name="Google Shape;316;p47"/>
          <p:cNvSpPr txBox="1"/>
          <p:nvPr/>
        </p:nvSpPr>
        <p:spPr>
          <a:xfrm>
            <a:off x="616325" y="1333500"/>
            <a:ext cx="7653600" cy="12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494125"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Classifier: Feature Importance</a:t>
            </a:r>
            <a:endParaRPr/>
          </a:p>
        </p:txBody>
      </p:sp>
      <p:sp>
        <p:nvSpPr>
          <p:cNvPr id="322" name="Google Shape;322;p48"/>
          <p:cNvSpPr txBox="1"/>
          <p:nvPr>
            <p:ph idx="1" type="body"/>
          </p:nvPr>
        </p:nvSpPr>
        <p:spPr>
          <a:xfrm>
            <a:off x="729450" y="1367125"/>
            <a:ext cx="3842700" cy="2084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Opinion to Seasonal risk </a:t>
            </a:r>
            <a:endParaRPr/>
          </a:p>
          <a:p>
            <a:pPr indent="-311150" lvl="0" marL="457200" rtl="0" algn="l">
              <a:lnSpc>
                <a:spcPct val="150000"/>
              </a:lnSpc>
              <a:spcBef>
                <a:spcPts val="0"/>
              </a:spcBef>
              <a:spcAft>
                <a:spcPts val="0"/>
              </a:spcAft>
              <a:buSzPts val="1300"/>
              <a:buChar char="●"/>
            </a:pPr>
            <a:r>
              <a:rPr lang="en"/>
              <a:t>Doctor recommendation of H1N1</a:t>
            </a:r>
            <a:endParaRPr/>
          </a:p>
          <a:p>
            <a:pPr indent="-311150" lvl="0" marL="457200" rtl="0" algn="l">
              <a:lnSpc>
                <a:spcPct val="150000"/>
              </a:lnSpc>
              <a:spcBef>
                <a:spcPts val="0"/>
              </a:spcBef>
              <a:spcAft>
                <a:spcPts val="0"/>
              </a:spcAft>
              <a:buSzPts val="1300"/>
              <a:buChar char="●"/>
            </a:pPr>
            <a:r>
              <a:rPr lang="en"/>
              <a:t>Doctor recommendation of Seasonal</a:t>
            </a:r>
            <a:endParaRPr/>
          </a:p>
          <a:p>
            <a:pPr indent="-311150" lvl="0" marL="457200" rtl="0" algn="l">
              <a:lnSpc>
                <a:spcPct val="150000"/>
              </a:lnSpc>
              <a:spcBef>
                <a:spcPts val="0"/>
              </a:spcBef>
              <a:spcAft>
                <a:spcPts val="0"/>
              </a:spcAft>
              <a:buSzPts val="1300"/>
              <a:buChar char="●"/>
            </a:pPr>
            <a:r>
              <a:rPr lang="en"/>
              <a:t>Opinion to Seasonal effectiveness</a:t>
            </a:r>
            <a:endParaRPr/>
          </a:p>
          <a:p>
            <a:pPr indent="-311150" lvl="0" marL="457200" rtl="0" algn="l">
              <a:lnSpc>
                <a:spcPct val="150000"/>
              </a:lnSpc>
              <a:spcBef>
                <a:spcPts val="0"/>
              </a:spcBef>
              <a:spcAft>
                <a:spcPts val="0"/>
              </a:spcAft>
              <a:buSzPts val="1300"/>
              <a:buChar char="●"/>
            </a:pPr>
            <a:r>
              <a:rPr lang="en"/>
              <a:t>Health insurance</a:t>
            </a:r>
            <a:endParaRPr/>
          </a:p>
          <a:p>
            <a:pPr indent="-311150" lvl="0" marL="457200" rtl="0" algn="l">
              <a:lnSpc>
                <a:spcPct val="150000"/>
              </a:lnSpc>
              <a:spcBef>
                <a:spcPts val="0"/>
              </a:spcBef>
              <a:spcAft>
                <a:spcPts val="0"/>
              </a:spcAft>
              <a:buSzPts val="1300"/>
              <a:buChar char="●"/>
            </a:pPr>
            <a:r>
              <a:rPr lang="en"/>
              <a:t>65+</a:t>
            </a:r>
            <a:endParaRPr/>
          </a:p>
        </p:txBody>
      </p:sp>
      <p:pic>
        <p:nvPicPr>
          <p:cNvPr id="323" name="Google Shape;323;p48"/>
          <p:cNvPicPr preferRelativeResize="0"/>
          <p:nvPr/>
        </p:nvPicPr>
        <p:blipFill>
          <a:blip r:embed="rId3">
            <a:alphaModFix/>
          </a:blip>
          <a:stretch>
            <a:fillRect/>
          </a:stretch>
        </p:blipFill>
        <p:spPr>
          <a:xfrm>
            <a:off x="3978100" y="679325"/>
            <a:ext cx="4772000" cy="4217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grpSp>
        <p:nvGrpSpPr>
          <p:cNvPr id="329" name="Google Shape;329;p49"/>
          <p:cNvGrpSpPr/>
          <p:nvPr/>
        </p:nvGrpSpPr>
        <p:grpSpPr>
          <a:xfrm>
            <a:off x="424825" y="1253973"/>
            <a:ext cx="8294372" cy="799416"/>
            <a:chOff x="424813" y="1177875"/>
            <a:chExt cx="8294372" cy="849900"/>
          </a:xfrm>
        </p:grpSpPr>
        <p:sp>
          <p:nvSpPr>
            <p:cNvPr id="330" name="Google Shape;330;p49"/>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9"/>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49"/>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Further insight into the </a:t>
            </a:r>
            <a:r>
              <a:rPr lang="en">
                <a:solidFill>
                  <a:schemeClr val="lt1"/>
                </a:solidFill>
              </a:rPr>
              <a:t>characteristics</a:t>
            </a:r>
            <a:r>
              <a:rPr lang="en">
                <a:solidFill>
                  <a:schemeClr val="lt1"/>
                </a:solidFill>
              </a:rPr>
              <a:t> of Respondents</a:t>
            </a:r>
            <a:endParaRPr>
              <a:solidFill>
                <a:schemeClr val="lt1"/>
              </a:solidFill>
            </a:endParaRPr>
          </a:p>
        </p:txBody>
      </p:sp>
      <p:sp>
        <p:nvSpPr>
          <p:cNvPr id="333" name="Google Shape;333;p49"/>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Clustering</a:t>
            </a:r>
            <a:endParaRPr>
              <a:solidFill>
                <a:schemeClr val="lt1"/>
              </a:solidFill>
            </a:endParaRPr>
          </a:p>
          <a:p>
            <a:pPr indent="0" lvl="0" marL="0" rtl="0" algn="l">
              <a:spcBef>
                <a:spcPts val="0"/>
              </a:spcBef>
              <a:spcAft>
                <a:spcPts val="0"/>
              </a:spcAft>
              <a:buNone/>
            </a:pPr>
            <a:r>
              <a:t/>
            </a:r>
            <a:endParaRPr>
              <a:solidFill>
                <a:schemeClr val="lt1"/>
              </a:solidFill>
            </a:endParaRPr>
          </a:p>
        </p:txBody>
      </p:sp>
      <p:grpSp>
        <p:nvGrpSpPr>
          <p:cNvPr id="334" name="Google Shape;334;p49"/>
          <p:cNvGrpSpPr/>
          <p:nvPr/>
        </p:nvGrpSpPr>
        <p:grpSpPr>
          <a:xfrm>
            <a:off x="424825" y="2127339"/>
            <a:ext cx="8294360" cy="799416"/>
            <a:chOff x="424813" y="2075689"/>
            <a:chExt cx="8294360" cy="849900"/>
          </a:xfrm>
        </p:grpSpPr>
        <p:sp>
          <p:nvSpPr>
            <p:cNvPr id="335" name="Google Shape;335;p49"/>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9"/>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49"/>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Precision &amp; Recall Scores</a:t>
            </a:r>
            <a:endParaRPr>
              <a:solidFill>
                <a:schemeClr val="lt1"/>
              </a:solidFill>
            </a:endParaRPr>
          </a:p>
        </p:txBody>
      </p:sp>
      <p:sp>
        <p:nvSpPr>
          <p:cNvPr id="338" name="Google Shape;338;p49"/>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p:txBody>
      </p:sp>
      <p:sp>
        <p:nvSpPr>
          <p:cNvPr id="339" name="Google Shape;339;p49"/>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a:solidFill>
                  <a:schemeClr val="lt1"/>
                </a:solidFill>
              </a:rPr>
              <a:t>Lorem ipsum dolor sit amet</a:t>
            </a:r>
            <a:endParaRPr>
              <a:solidFill>
                <a:schemeClr val="lt1"/>
              </a:solidFill>
            </a:endParaRPr>
          </a:p>
          <a:p>
            <a:pPr indent="0" lvl="0" marL="457200" rtl="0" algn="l">
              <a:spcBef>
                <a:spcPts val="0"/>
              </a:spcBef>
              <a:spcAft>
                <a:spcPts val="0"/>
              </a:spcAft>
              <a:buNone/>
            </a:pPr>
            <a:r>
              <a:rPr lang="en">
                <a:solidFill>
                  <a:schemeClr val="lt1"/>
                </a:solidFill>
              </a:rPr>
              <a:t>Sed do eiusmod tempor incididunt ut labore</a:t>
            </a:r>
            <a:endParaRPr>
              <a:solidFill>
                <a:schemeClr val="lt1"/>
              </a:solidFill>
            </a:endParaRPr>
          </a:p>
        </p:txBody>
      </p:sp>
      <p:sp>
        <p:nvSpPr>
          <p:cNvPr id="340" name="Google Shape;340;p49"/>
          <p:cNvSpPr txBox="1"/>
          <p:nvPr>
            <p:ph idx="4294967295" type="body"/>
          </p:nvPr>
        </p:nvSpPr>
        <p:spPr>
          <a:xfrm>
            <a:off x="539675" y="3874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341" name="Google Shape;341;p49"/>
          <p:cNvSpPr txBox="1"/>
          <p:nvPr>
            <p:ph idx="4294967295" type="body"/>
          </p:nvPr>
        </p:nvSpPr>
        <p:spPr>
          <a:xfrm>
            <a:off x="3480453" y="3876311"/>
            <a:ext cx="5111700" cy="7992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Lorem ipsum dolor sit amet</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Sed do eiusmod tempor incididunt ut labore</a:t>
            </a:r>
            <a:endParaRPr>
              <a:solidFill>
                <a:schemeClr val="lt1"/>
              </a:solidFill>
            </a:endParaRPr>
          </a:p>
        </p:txBody>
      </p:sp>
      <p:sp>
        <p:nvSpPr>
          <p:cNvPr id="342" name="Google Shape;342;p49"/>
          <p:cNvSpPr txBox="1"/>
          <p:nvPr/>
        </p:nvSpPr>
        <p:spPr>
          <a:xfrm>
            <a:off x="448225" y="22400"/>
            <a:ext cx="38436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Next Steps…….</a:t>
            </a:r>
            <a:endParaRPr sz="1900">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0"/>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The Author</a:t>
            </a:r>
            <a:endParaRPr>
              <a:solidFill>
                <a:schemeClr val="lt1"/>
              </a:solidFill>
            </a:endParaRPr>
          </a:p>
        </p:txBody>
      </p:sp>
      <p:pic>
        <p:nvPicPr>
          <p:cNvPr id="349" name="Google Shape;349;p50"/>
          <p:cNvPicPr preferRelativeResize="0"/>
          <p:nvPr/>
        </p:nvPicPr>
        <p:blipFill rotWithShape="1">
          <a:blip r:embed="rId3">
            <a:alphaModFix/>
          </a:blip>
          <a:srcRect b="2088" l="0" r="0" t="2098"/>
          <a:stretch/>
        </p:blipFill>
        <p:spPr>
          <a:xfrm>
            <a:off x="3784263" y="1322225"/>
            <a:ext cx="1644300" cy="1644300"/>
          </a:xfrm>
          <a:prstGeom prst="ellipse">
            <a:avLst/>
          </a:prstGeom>
          <a:noFill/>
          <a:ln>
            <a:noFill/>
          </a:ln>
        </p:spPr>
      </p:pic>
      <p:sp>
        <p:nvSpPr>
          <p:cNvPr id="350" name="Google Shape;350;p50"/>
          <p:cNvSpPr txBox="1"/>
          <p:nvPr>
            <p:ph idx="4294967295" type="body"/>
          </p:nvPr>
        </p:nvSpPr>
        <p:spPr>
          <a:xfrm>
            <a:off x="35177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Monica Mensah</a:t>
            </a:r>
            <a:r>
              <a:rPr lang="en" sz="1700">
                <a:solidFill>
                  <a:schemeClr val="dk1"/>
                </a:solidFill>
              </a:rPr>
              <a:t>, Junior Data Scientist</a:t>
            </a:r>
            <a:endParaRPr sz="1700">
              <a:solidFill>
                <a:schemeClr val="dk1"/>
              </a:solidFill>
            </a:endParaRPr>
          </a:p>
        </p:txBody>
      </p:sp>
      <p:cxnSp>
        <p:nvCxnSpPr>
          <p:cNvPr id="351" name="Google Shape;351;p50"/>
          <p:cNvCxnSpPr/>
          <p:nvPr/>
        </p:nvCxnSpPr>
        <p:spPr>
          <a:xfrm>
            <a:off x="4470975" y="3561938"/>
            <a:ext cx="2709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027450" y="2095500"/>
            <a:ext cx="2323200" cy="105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104" name="Google Shape;104;p16"/>
          <p:cNvSpPr txBox="1"/>
          <p:nvPr>
            <p:ph idx="2" type="body"/>
          </p:nvPr>
        </p:nvSpPr>
        <p:spPr>
          <a:xfrm>
            <a:off x="5129400" y="1154175"/>
            <a:ext cx="3374400" cy="1938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Data was collected in 2009 as part of the </a:t>
            </a:r>
            <a:r>
              <a:rPr lang="en" sz="1600"/>
              <a:t>National 2009 H1N1 Flu Survey by the </a:t>
            </a:r>
            <a:endParaRPr sz="1600"/>
          </a:p>
          <a:p>
            <a:pPr indent="-330200" lvl="0" marL="457200" rtl="0" algn="l">
              <a:lnSpc>
                <a:spcPct val="150000"/>
              </a:lnSpc>
              <a:spcBef>
                <a:spcPts val="0"/>
              </a:spcBef>
              <a:spcAft>
                <a:spcPts val="0"/>
              </a:spcAft>
              <a:buSzPts val="1600"/>
              <a:buChar char="●"/>
            </a:pPr>
            <a:r>
              <a:rPr lang="en" sz="1600"/>
              <a:t>National Center for Health Statistics.</a:t>
            </a:r>
            <a:endParaRPr sz="1600"/>
          </a:p>
          <a:p>
            <a:pPr indent="-330200" lvl="0" marL="457200" rtl="0" algn="l">
              <a:lnSpc>
                <a:spcPct val="150000"/>
              </a:lnSpc>
              <a:spcBef>
                <a:spcPts val="0"/>
              </a:spcBef>
              <a:spcAft>
                <a:spcPts val="0"/>
              </a:spcAft>
              <a:buSzPts val="1600"/>
              <a:buChar char="●"/>
            </a:pPr>
            <a:r>
              <a:rPr lang="en" sz="1600"/>
              <a:t>The survey was conducted via telephone.</a:t>
            </a:r>
            <a:endParaRPr sz="1600"/>
          </a:p>
          <a:p>
            <a:pPr indent="-330200" lvl="0" marL="457200" rtl="0" algn="l">
              <a:lnSpc>
                <a:spcPct val="150000"/>
              </a:lnSpc>
              <a:spcBef>
                <a:spcPts val="0"/>
              </a:spcBef>
              <a:spcAft>
                <a:spcPts val="0"/>
              </a:spcAft>
              <a:buSzPts val="1600"/>
              <a:buChar char="●"/>
            </a:pPr>
            <a:r>
              <a:rPr lang="en" sz="1600"/>
              <a:t>26,707 Respondents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1486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000000"/>
                </a:solidFill>
              </a:rPr>
              <a:t>The Respondents</a:t>
            </a:r>
            <a:endParaRPr b="1" u="sng">
              <a:solidFill>
                <a:srgbClr val="000000"/>
              </a:solidFill>
            </a:endParaRPr>
          </a:p>
        </p:txBody>
      </p:sp>
      <p:grpSp>
        <p:nvGrpSpPr>
          <p:cNvPr id="110" name="Google Shape;110;p17"/>
          <p:cNvGrpSpPr/>
          <p:nvPr/>
        </p:nvGrpSpPr>
        <p:grpSpPr>
          <a:xfrm>
            <a:off x="406075" y="1010225"/>
            <a:ext cx="3693675" cy="3197850"/>
            <a:chOff x="406075" y="629225"/>
            <a:chExt cx="3693675" cy="3197850"/>
          </a:xfrm>
        </p:grpSpPr>
        <p:pic>
          <p:nvPicPr>
            <p:cNvPr id="111" name="Google Shape;111;p17"/>
            <p:cNvPicPr preferRelativeResize="0"/>
            <p:nvPr/>
          </p:nvPicPr>
          <p:blipFill>
            <a:blip r:embed="rId3">
              <a:alphaModFix/>
            </a:blip>
            <a:stretch>
              <a:fillRect/>
            </a:stretch>
          </p:blipFill>
          <p:spPr>
            <a:xfrm>
              <a:off x="406075" y="1111450"/>
              <a:ext cx="3693675" cy="2715625"/>
            </a:xfrm>
            <a:prstGeom prst="rect">
              <a:avLst/>
            </a:prstGeom>
            <a:noFill/>
            <a:ln>
              <a:noFill/>
            </a:ln>
          </p:spPr>
        </p:pic>
        <p:sp>
          <p:nvSpPr>
            <p:cNvPr id="112" name="Google Shape;112;p17"/>
            <p:cNvSpPr txBox="1"/>
            <p:nvPr/>
          </p:nvSpPr>
          <p:spPr>
            <a:xfrm>
              <a:off x="1552975" y="629225"/>
              <a:ext cx="11811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latin typeface="Lato"/>
                  <a:ea typeface="Lato"/>
                  <a:cs typeface="Lato"/>
                  <a:sym typeface="Lato"/>
                </a:rPr>
                <a:t>Age</a:t>
              </a:r>
              <a:endParaRPr b="1" sz="1700" u="sng">
                <a:latin typeface="Lato"/>
                <a:ea typeface="Lato"/>
                <a:cs typeface="Lato"/>
                <a:sym typeface="Lato"/>
              </a:endParaRPr>
            </a:p>
          </p:txBody>
        </p:sp>
      </p:grpSp>
      <p:grpSp>
        <p:nvGrpSpPr>
          <p:cNvPr id="113" name="Google Shape;113;p17"/>
          <p:cNvGrpSpPr/>
          <p:nvPr/>
        </p:nvGrpSpPr>
        <p:grpSpPr>
          <a:xfrm>
            <a:off x="4975599" y="952975"/>
            <a:ext cx="3693676" cy="3255101"/>
            <a:chOff x="4975599" y="572700"/>
            <a:chExt cx="3693676" cy="3255101"/>
          </a:xfrm>
        </p:grpSpPr>
        <p:pic>
          <p:nvPicPr>
            <p:cNvPr id="114" name="Google Shape;114;p17"/>
            <p:cNvPicPr preferRelativeResize="0"/>
            <p:nvPr/>
          </p:nvPicPr>
          <p:blipFill>
            <a:blip r:embed="rId4">
              <a:alphaModFix/>
            </a:blip>
            <a:stretch>
              <a:fillRect/>
            </a:stretch>
          </p:blipFill>
          <p:spPr>
            <a:xfrm>
              <a:off x="4975599" y="1145813"/>
              <a:ext cx="3693676" cy="2681989"/>
            </a:xfrm>
            <a:prstGeom prst="rect">
              <a:avLst/>
            </a:prstGeom>
            <a:noFill/>
            <a:ln>
              <a:noFill/>
            </a:ln>
          </p:spPr>
        </p:pic>
        <p:sp>
          <p:nvSpPr>
            <p:cNvPr id="115" name="Google Shape;115;p17"/>
            <p:cNvSpPr txBox="1"/>
            <p:nvPr/>
          </p:nvSpPr>
          <p:spPr>
            <a:xfrm>
              <a:off x="6030850" y="572700"/>
              <a:ext cx="118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latin typeface="Lato"/>
                  <a:ea typeface="Lato"/>
                  <a:cs typeface="Lato"/>
                  <a:sym typeface="Lato"/>
                </a:rPr>
                <a:t>Education</a:t>
              </a:r>
              <a:endParaRPr b="1" sz="1700" u="sng">
                <a:latin typeface="Lato"/>
                <a:ea typeface="Lato"/>
                <a:cs typeface="Lato"/>
                <a:sym typeface="La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8"/>
          <p:cNvGrpSpPr/>
          <p:nvPr/>
        </p:nvGrpSpPr>
        <p:grpSpPr>
          <a:xfrm>
            <a:off x="353400" y="885275"/>
            <a:ext cx="3676551" cy="3260925"/>
            <a:chOff x="353400" y="134475"/>
            <a:chExt cx="3676551" cy="3260925"/>
          </a:xfrm>
        </p:grpSpPr>
        <p:pic>
          <p:nvPicPr>
            <p:cNvPr id="121" name="Google Shape;121;p18"/>
            <p:cNvPicPr preferRelativeResize="0"/>
            <p:nvPr/>
          </p:nvPicPr>
          <p:blipFill>
            <a:blip r:embed="rId3">
              <a:alphaModFix/>
            </a:blip>
            <a:stretch>
              <a:fillRect/>
            </a:stretch>
          </p:blipFill>
          <p:spPr>
            <a:xfrm>
              <a:off x="353400" y="729825"/>
              <a:ext cx="3676551" cy="2665575"/>
            </a:xfrm>
            <a:prstGeom prst="rect">
              <a:avLst/>
            </a:prstGeom>
            <a:noFill/>
            <a:ln>
              <a:noFill/>
            </a:ln>
          </p:spPr>
        </p:pic>
        <p:sp>
          <p:nvSpPr>
            <p:cNvPr id="122" name="Google Shape;122;p18"/>
            <p:cNvSpPr txBox="1"/>
            <p:nvPr/>
          </p:nvSpPr>
          <p:spPr>
            <a:xfrm>
              <a:off x="1732275" y="134475"/>
              <a:ext cx="1181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latin typeface="Lato"/>
                  <a:ea typeface="Lato"/>
                  <a:cs typeface="Lato"/>
                  <a:sym typeface="Lato"/>
                </a:rPr>
                <a:t>Ethnicity</a:t>
              </a:r>
              <a:endParaRPr b="1" sz="1700" u="sng">
                <a:latin typeface="Lato"/>
                <a:ea typeface="Lato"/>
                <a:cs typeface="Lato"/>
                <a:sym typeface="Lato"/>
              </a:endParaRPr>
            </a:p>
          </p:txBody>
        </p:sp>
      </p:grpSp>
      <p:grpSp>
        <p:nvGrpSpPr>
          <p:cNvPr id="123" name="Google Shape;123;p18"/>
          <p:cNvGrpSpPr/>
          <p:nvPr/>
        </p:nvGrpSpPr>
        <p:grpSpPr>
          <a:xfrm>
            <a:off x="5291625" y="913288"/>
            <a:ext cx="3528974" cy="3204900"/>
            <a:chOff x="5258000" y="134475"/>
            <a:chExt cx="3528974" cy="3204900"/>
          </a:xfrm>
        </p:grpSpPr>
        <p:pic>
          <p:nvPicPr>
            <p:cNvPr id="124" name="Google Shape;124;p18"/>
            <p:cNvPicPr preferRelativeResize="0"/>
            <p:nvPr/>
          </p:nvPicPr>
          <p:blipFill>
            <a:blip r:embed="rId4">
              <a:alphaModFix/>
            </a:blip>
            <a:stretch>
              <a:fillRect/>
            </a:stretch>
          </p:blipFill>
          <p:spPr>
            <a:xfrm>
              <a:off x="5258000" y="673800"/>
              <a:ext cx="3528974" cy="2665575"/>
            </a:xfrm>
            <a:prstGeom prst="rect">
              <a:avLst/>
            </a:prstGeom>
            <a:noFill/>
            <a:ln>
              <a:noFill/>
            </a:ln>
          </p:spPr>
        </p:pic>
        <p:sp>
          <p:nvSpPr>
            <p:cNvPr id="125" name="Google Shape;125;p18"/>
            <p:cNvSpPr txBox="1"/>
            <p:nvPr/>
          </p:nvSpPr>
          <p:spPr>
            <a:xfrm>
              <a:off x="6431938" y="134475"/>
              <a:ext cx="11811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latin typeface="Lato"/>
                  <a:ea typeface="Lato"/>
                  <a:cs typeface="Lato"/>
                  <a:sym typeface="Lato"/>
                </a:rPr>
                <a:t>Sex</a:t>
              </a:r>
              <a:endParaRPr b="1" sz="1700" u="sng">
                <a:latin typeface="Lato"/>
                <a:ea typeface="Lato"/>
                <a:cs typeface="Lato"/>
                <a:sym typeface="La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9"/>
          <p:cNvPicPr preferRelativeResize="0"/>
          <p:nvPr/>
        </p:nvPicPr>
        <p:blipFill>
          <a:blip r:embed="rId3">
            <a:alphaModFix/>
          </a:blip>
          <a:stretch>
            <a:fillRect/>
          </a:stretch>
        </p:blipFill>
        <p:spPr>
          <a:xfrm>
            <a:off x="461063" y="1538575"/>
            <a:ext cx="3723524" cy="2657700"/>
          </a:xfrm>
          <a:prstGeom prst="rect">
            <a:avLst/>
          </a:prstGeom>
          <a:noFill/>
          <a:ln>
            <a:noFill/>
          </a:ln>
        </p:spPr>
      </p:pic>
      <p:pic>
        <p:nvPicPr>
          <p:cNvPr id="131" name="Google Shape;131;p19"/>
          <p:cNvPicPr preferRelativeResize="0"/>
          <p:nvPr/>
        </p:nvPicPr>
        <p:blipFill>
          <a:blip r:embed="rId4">
            <a:alphaModFix/>
          </a:blip>
          <a:stretch>
            <a:fillRect/>
          </a:stretch>
        </p:blipFill>
        <p:spPr>
          <a:xfrm>
            <a:off x="4788600" y="1538575"/>
            <a:ext cx="3518548" cy="2657700"/>
          </a:xfrm>
          <a:prstGeom prst="rect">
            <a:avLst/>
          </a:prstGeom>
          <a:noFill/>
          <a:ln>
            <a:noFill/>
          </a:ln>
        </p:spPr>
      </p:pic>
      <p:sp>
        <p:nvSpPr>
          <p:cNvPr id="132" name="Google Shape;132;p19"/>
          <p:cNvSpPr txBox="1"/>
          <p:nvPr/>
        </p:nvSpPr>
        <p:spPr>
          <a:xfrm>
            <a:off x="1732275" y="885275"/>
            <a:ext cx="13941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latin typeface="Lato"/>
                <a:ea typeface="Lato"/>
                <a:cs typeface="Lato"/>
                <a:sym typeface="Lato"/>
              </a:rPr>
              <a:t>Household Income</a:t>
            </a:r>
            <a:endParaRPr b="1" sz="1700" u="sng">
              <a:latin typeface="Lato"/>
              <a:ea typeface="Lato"/>
              <a:cs typeface="Lato"/>
              <a:sym typeface="Lato"/>
            </a:endParaRPr>
          </a:p>
        </p:txBody>
      </p:sp>
      <p:sp>
        <p:nvSpPr>
          <p:cNvPr id="133" name="Google Shape;133;p19"/>
          <p:cNvSpPr txBox="1"/>
          <p:nvPr/>
        </p:nvSpPr>
        <p:spPr>
          <a:xfrm>
            <a:off x="5957325" y="970425"/>
            <a:ext cx="11811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latin typeface="Lato"/>
                <a:ea typeface="Lato"/>
                <a:cs typeface="Lato"/>
                <a:sym typeface="Lato"/>
              </a:rPr>
              <a:t>Marital Status</a:t>
            </a:r>
            <a:endParaRPr b="1" sz="1700" u="sng">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a:blip r:embed="rId3">
            <a:alphaModFix/>
          </a:blip>
          <a:stretch>
            <a:fillRect/>
          </a:stretch>
        </p:blipFill>
        <p:spPr>
          <a:xfrm>
            <a:off x="374950" y="1420563"/>
            <a:ext cx="3801700" cy="2908475"/>
          </a:xfrm>
          <a:prstGeom prst="rect">
            <a:avLst/>
          </a:prstGeom>
          <a:noFill/>
          <a:ln>
            <a:noFill/>
          </a:ln>
        </p:spPr>
      </p:pic>
      <p:pic>
        <p:nvPicPr>
          <p:cNvPr id="139" name="Google Shape;139;p20"/>
          <p:cNvPicPr preferRelativeResize="0"/>
          <p:nvPr/>
        </p:nvPicPr>
        <p:blipFill>
          <a:blip r:embed="rId4">
            <a:alphaModFix/>
          </a:blip>
          <a:stretch>
            <a:fillRect/>
          </a:stretch>
        </p:blipFill>
        <p:spPr>
          <a:xfrm>
            <a:off x="4438750" y="1420575"/>
            <a:ext cx="4279300" cy="2908450"/>
          </a:xfrm>
          <a:prstGeom prst="rect">
            <a:avLst/>
          </a:prstGeom>
          <a:noFill/>
          <a:ln>
            <a:noFill/>
          </a:ln>
        </p:spPr>
      </p:pic>
      <p:sp>
        <p:nvSpPr>
          <p:cNvPr id="140" name="Google Shape;140;p20"/>
          <p:cNvSpPr txBox="1"/>
          <p:nvPr/>
        </p:nvSpPr>
        <p:spPr>
          <a:xfrm>
            <a:off x="1312200" y="1120575"/>
            <a:ext cx="19272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latin typeface="Lato"/>
                <a:ea typeface="Lato"/>
                <a:cs typeface="Lato"/>
                <a:sym typeface="Lato"/>
              </a:rPr>
              <a:t>Home Ownership</a:t>
            </a:r>
            <a:endParaRPr b="1" sz="1700" u="sng">
              <a:latin typeface="Lato"/>
              <a:ea typeface="Lato"/>
              <a:cs typeface="Lato"/>
              <a:sym typeface="Lato"/>
            </a:endParaRPr>
          </a:p>
        </p:txBody>
      </p:sp>
      <p:sp>
        <p:nvSpPr>
          <p:cNvPr id="141" name="Google Shape;141;p20"/>
          <p:cNvSpPr txBox="1"/>
          <p:nvPr/>
        </p:nvSpPr>
        <p:spPr>
          <a:xfrm>
            <a:off x="5546900" y="1120575"/>
            <a:ext cx="22320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latin typeface="Lato"/>
                <a:ea typeface="Lato"/>
                <a:cs typeface="Lato"/>
                <a:sym typeface="Lato"/>
              </a:rPr>
              <a:t>Employment Status</a:t>
            </a:r>
            <a:endParaRPr b="1" sz="1700" u="sng">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21"/>
          <p:cNvGrpSpPr/>
          <p:nvPr/>
        </p:nvGrpSpPr>
        <p:grpSpPr>
          <a:xfrm>
            <a:off x="426988" y="974925"/>
            <a:ext cx="3791675" cy="3357400"/>
            <a:chOff x="426988" y="974925"/>
            <a:chExt cx="3791675" cy="3357400"/>
          </a:xfrm>
        </p:grpSpPr>
        <p:pic>
          <p:nvPicPr>
            <p:cNvPr id="147" name="Google Shape;147;p21"/>
            <p:cNvPicPr preferRelativeResize="0"/>
            <p:nvPr/>
          </p:nvPicPr>
          <p:blipFill>
            <a:blip r:embed="rId3">
              <a:alphaModFix/>
            </a:blip>
            <a:stretch>
              <a:fillRect/>
            </a:stretch>
          </p:blipFill>
          <p:spPr>
            <a:xfrm>
              <a:off x="426988" y="1490375"/>
              <a:ext cx="3791675" cy="2841950"/>
            </a:xfrm>
            <a:prstGeom prst="rect">
              <a:avLst/>
            </a:prstGeom>
            <a:noFill/>
            <a:ln>
              <a:noFill/>
            </a:ln>
          </p:spPr>
        </p:pic>
        <p:sp>
          <p:nvSpPr>
            <p:cNvPr id="148" name="Google Shape;148;p21"/>
            <p:cNvSpPr txBox="1"/>
            <p:nvPr/>
          </p:nvSpPr>
          <p:spPr>
            <a:xfrm>
              <a:off x="1732288" y="974925"/>
              <a:ext cx="11811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latin typeface="Lato"/>
                  <a:ea typeface="Lato"/>
                  <a:cs typeface="Lato"/>
                  <a:sym typeface="Lato"/>
                </a:rPr>
                <a:t>Region</a:t>
              </a:r>
              <a:endParaRPr b="1" sz="1700" u="sng">
                <a:latin typeface="Lato"/>
                <a:ea typeface="Lato"/>
                <a:cs typeface="Lato"/>
                <a:sym typeface="Lato"/>
              </a:endParaRPr>
            </a:p>
          </p:txBody>
        </p:sp>
      </p:grpSp>
      <p:grpSp>
        <p:nvGrpSpPr>
          <p:cNvPr id="149" name="Google Shape;149;p21"/>
          <p:cNvGrpSpPr/>
          <p:nvPr/>
        </p:nvGrpSpPr>
        <p:grpSpPr>
          <a:xfrm>
            <a:off x="4533888" y="974925"/>
            <a:ext cx="4484425" cy="3324624"/>
            <a:chOff x="4533888" y="974925"/>
            <a:chExt cx="4484425" cy="3324624"/>
          </a:xfrm>
        </p:grpSpPr>
        <p:pic>
          <p:nvPicPr>
            <p:cNvPr id="150" name="Google Shape;150;p21"/>
            <p:cNvPicPr preferRelativeResize="0"/>
            <p:nvPr/>
          </p:nvPicPr>
          <p:blipFill>
            <a:blip r:embed="rId4">
              <a:alphaModFix/>
            </a:blip>
            <a:stretch>
              <a:fillRect/>
            </a:stretch>
          </p:blipFill>
          <p:spPr>
            <a:xfrm>
              <a:off x="4533888" y="1523150"/>
              <a:ext cx="4484425" cy="2776399"/>
            </a:xfrm>
            <a:prstGeom prst="rect">
              <a:avLst/>
            </a:prstGeom>
            <a:noFill/>
            <a:ln>
              <a:noFill/>
            </a:ln>
          </p:spPr>
        </p:pic>
        <p:sp>
          <p:nvSpPr>
            <p:cNvPr id="151" name="Google Shape;151;p21"/>
            <p:cNvSpPr txBox="1"/>
            <p:nvPr/>
          </p:nvSpPr>
          <p:spPr>
            <a:xfrm>
              <a:off x="5999566" y="974925"/>
              <a:ext cx="1553100" cy="4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latin typeface="Lato"/>
                  <a:ea typeface="Lato"/>
                  <a:cs typeface="Lato"/>
                  <a:sym typeface="Lato"/>
                </a:rPr>
                <a:t>Census(MSA)</a:t>
              </a:r>
              <a:endParaRPr b="1" sz="1700" u="sng">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