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3" r:id="rId4"/>
    <p:sldId id="294" r:id="rId5"/>
    <p:sldId id="285" r:id="rId6"/>
    <p:sldId id="286" r:id="rId7"/>
    <p:sldId id="287" r:id="rId8"/>
    <p:sldId id="289" r:id="rId9"/>
    <p:sldId id="295" r:id="rId10"/>
    <p:sldId id="29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7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D615A-F7CB-4A30-9210-505DB11BFF26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DBC11-8EB5-41C2-A567-BF02DF125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84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ED98C-92BB-39D0-3332-161684D9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EA818B-A264-C3E9-9B7B-EC963BB8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A672E-73CF-77B3-2DDA-6D475ED8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76C8B1-E36B-7AFD-EE8C-CBFC5603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887964-4EF9-CE78-ED54-6380392A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2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F5695-7D04-E0A6-BF3B-3384BFBA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CA6E48-4CAB-1874-CB60-2323A7CE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C9AFED-BA26-E2BF-D3A6-70AA89C7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6BD88-65CF-629E-5518-62C0E449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5B082A-FF2B-65FD-BE23-6B2DE690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0544B6-DBFB-741E-120E-ABD20C4E1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6792E-70D2-F867-478B-538EB304A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6C2A6-988C-EB6F-A8F0-8401DF95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E40A5-95EC-F5B6-D9CA-021F21BA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84F76F-F332-B6D4-E1CB-A73DF49E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66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2FB0F-F172-B62F-AB21-D445E163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6C1F93-FC4B-4AE1-5FB8-43B0B21A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0D18D-797C-8ED5-358C-D7BF5AE5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99F9D2-77BE-C885-7AC2-9D93DB7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8E3A5D-8D85-7221-816F-C342F9D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5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33972-5ACB-C9FF-1584-12793CDE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29BE32-E9B2-4537-90DF-6B943DB0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C2D0FA-27BF-2F5C-81A2-8118E1F7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EFE27-B462-3869-D614-4CFFB4B6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DEEF7E-E802-742B-F6BA-D7E62D96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61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0DD5C-D7E4-0F6F-D104-8C4F09BE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4712-5183-788C-8B62-37455F895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931E85-069B-DC27-4DE4-85EAF244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BAA6CE-CCAE-B794-516E-AB93CF3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555FFD-BE18-DA42-E0E6-F3AB2D8A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5D9FC-F915-6591-4FCF-8F4B922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CF3E4-402E-91B5-8196-1966980C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18438E-47FA-64F4-3256-929D2549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AEEABA-BEFA-E4E0-B891-1DA7E803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ADCB8A-2F49-7892-FB52-4B54AF603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DE9067-6274-9795-11E7-510080A45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74A7FC-C047-FDB1-CF1A-7E96CE10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7A2D75-B5AA-E8B7-CFE0-5F7E67C5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926684-2B7A-38F6-9ECE-99DAF67A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48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4F8B8-80B7-5CE6-AEE7-4150B28F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E0C3BD-2A13-947A-8208-318B88A7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81B2D8-6DAE-FB10-659B-ADF2D753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63EE53-DE58-8FFF-791F-C815C20F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FE10C6-CA45-E9FA-E3D6-8D93F8EB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A5CA69-16D4-3C95-DEE2-281C505C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5A15B2-E9B8-4D7C-4182-AD77EBC4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5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9BAD6-82B6-6442-0D48-08E41374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8A92F-74C7-B6FA-30CA-B9F4A8AB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ED42F1-E39E-1151-3080-5C3C53E1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0964CB-B15C-B722-8193-A7B1950B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49B9BF-3D69-3897-63C3-F91FDEDD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627822-06DB-2EF2-DB2E-83605E9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25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AC8D9-5EC6-A61E-8459-C7CFF17F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60543-0041-5B70-C8BF-11BDE240F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0210FA-9090-E766-85E1-57A4F69C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0FCD3F-F639-3987-1459-AD2F4121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E75BBE-C7E3-E3D1-7B48-A1248617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5562DD-F3B8-FC2E-C754-5283D449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3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rgbClr val="FDF8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EDA3D2-7190-5DB5-5D1B-075177A2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00FC27-588B-EE30-59BF-1D161E2D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9C3963-B5B1-7EBD-2CFC-16B19C568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ED02-7201-4AEA-8A7C-A8EE509032D8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18F8CB-9867-E385-0C6C-3CFBFCE66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59671-3622-8A60-9440-097384F1D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6E26-D8D9-44A3-9E57-5A6A06D7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5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33">
            <a:extLst>
              <a:ext uri="{FF2B5EF4-FFF2-40B4-BE49-F238E27FC236}">
                <a16:creationId xmlns:a16="http://schemas.microsoft.com/office/drawing/2014/main" id="{CA6D1816-76E5-0C03-371E-6BD04B39938B}"/>
              </a:ext>
            </a:extLst>
          </p:cNvPr>
          <p:cNvSpPr txBox="1">
            <a:spLocks/>
          </p:cNvSpPr>
          <p:nvPr/>
        </p:nvSpPr>
        <p:spPr>
          <a:xfrm>
            <a:off x="1811920" y="1124607"/>
            <a:ext cx="8551279" cy="17026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數位系統實驗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Final Project </a:t>
            </a:r>
            <a:br>
              <a:rPr lang="en-US" altLang="zh-TW" b="1" dirty="0">
                <a:solidFill>
                  <a:srgbClr val="333333"/>
                </a:solidFill>
                <a:latin typeface="-apple-system"/>
              </a:rPr>
            </a:b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          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 躲避球遊戲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</a:t>
            </a:r>
            <a:endParaRPr lang="zh-TW" altLang="en-US" b="1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9" name="副標題 3">
            <a:extLst>
              <a:ext uri="{FF2B5EF4-FFF2-40B4-BE49-F238E27FC236}">
                <a16:creationId xmlns:a16="http://schemas.microsoft.com/office/drawing/2014/main" id="{40780AFE-89BA-24AC-C9DF-7452639F8A68}"/>
              </a:ext>
            </a:extLst>
          </p:cNvPr>
          <p:cNvSpPr txBox="1">
            <a:spLocks/>
          </p:cNvSpPr>
          <p:nvPr/>
        </p:nvSpPr>
        <p:spPr>
          <a:xfrm>
            <a:off x="6890908" y="3887094"/>
            <a:ext cx="5129424" cy="219043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  第</a:t>
            </a:r>
            <a:r>
              <a:rPr lang="en-US" altLang="zh-TW" dirty="0"/>
              <a:t>70</a:t>
            </a:r>
            <a:r>
              <a:rPr lang="zh-TW" altLang="en-US" dirty="0"/>
              <a:t>組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   組員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1091455 </a:t>
            </a:r>
            <a:r>
              <a:rPr lang="zh-TW" altLang="en-US" dirty="0"/>
              <a:t>王冠諺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1093507 </a:t>
            </a:r>
            <a:r>
              <a:rPr lang="zh-TW" altLang="en-US" dirty="0"/>
              <a:t>黃思蓉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1093522 </a:t>
            </a:r>
            <a:r>
              <a:rPr lang="zh-TW" altLang="en-US" dirty="0"/>
              <a:t>葉芳瑜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791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4C956A4-CCAE-E9C5-8EB1-56433D527FF4}"/>
              </a:ext>
            </a:extLst>
          </p:cNvPr>
          <p:cNvGraphicFramePr>
            <a:graphicFrameLocks noGrp="1"/>
          </p:cNvGraphicFramePr>
          <p:nvPr/>
        </p:nvGraphicFramePr>
        <p:xfrm>
          <a:off x="1072926" y="979055"/>
          <a:ext cx="4210274" cy="5066144"/>
        </p:xfrm>
        <a:graphic>
          <a:graphicData uri="http://schemas.openxmlformats.org/drawingml/2006/table">
            <a:tbl>
              <a:tblPr/>
              <a:tblGrid>
                <a:gridCol w="2124116">
                  <a:extLst>
                    <a:ext uri="{9D8B030D-6E8A-4147-A177-3AD203B41FA5}">
                      <a16:colId xmlns:a16="http://schemas.microsoft.com/office/drawing/2014/main" val="4292055379"/>
                    </a:ext>
                  </a:extLst>
                </a:gridCol>
                <a:gridCol w="2086158">
                  <a:extLst>
                    <a:ext uri="{9D8B030D-6E8A-4147-A177-3AD203B41FA5}">
                      <a16:colId xmlns:a16="http://schemas.microsoft.com/office/drawing/2014/main" val="2392687066"/>
                    </a:ext>
                  </a:extLst>
                </a:gridCol>
              </a:tblGrid>
              <a:tr h="22667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>
                          <a:effectLst/>
                        </a:rPr>
                        <a:t>解析度設定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b="1" dirty="0">
                        <a:effectLst/>
                      </a:endParaRP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33630"/>
                  </a:ext>
                </a:extLst>
              </a:tr>
              <a:tr h="40467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Format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800*640, 60Hz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19720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Clkin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41.5584MHZ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96909"/>
                  </a:ext>
                </a:extLst>
              </a:tr>
              <a:tr h="40467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H_sync_end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120 (Sync Porch)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40480"/>
                  </a:ext>
                </a:extLst>
              </a:tr>
              <a:tr h="93869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H_sync_Total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1040 (Action + Front Porch+ Sync Porch + Back Porch)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05770"/>
                  </a:ext>
                </a:extLst>
              </a:tr>
              <a:tr h="58268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H_sync_Start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184 (Sync Porch + Back Porch)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73462"/>
                  </a:ext>
                </a:extLst>
              </a:tr>
              <a:tr h="40467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V_sync_end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 (Sync Porch)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35657"/>
                  </a:ext>
                </a:extLst>
              </a:tr>
              <a:tr h="111670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V_sync_Total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666 (Action + Fron Porch + Sync Porch + Back Porch)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64415"/>
                  </a:ext>
                </a:extLst>
              </a:tr>
              <a:tr h="76069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V_sync_Start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29 (</a:t>
                      </a:r>
                      <a:r>
                        <a:rPr lang="en-US" sz="1100" dirty="0" err="1">
                          <a:effectLst/>
                        </a:rPr>
                        <a:t>SyncPorch</a:t>
                      </a:r>
                      <a:r>
                        <a:rPr lang="en-US" sz="1100" dirty="0">
                          <a:effectLst/>
                        </a:rPr>
                        <a:t> + Back Porch)</a:t>
                      </a:r>
                    </a:p>
                  </a:txBody>
                  <a:tcPr marL="49648" marR="49648" marT="22915" marB="2291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814710"/>
                  </a:ext>
                </a:extLst>
              </a:tr>
            </a:tbl>
          </a:graphicData>
        </a:graphic>
      </p:graphicFrame>
      <p:sp>
        <p:nvSpPr>
          <p:cNvPr id="3" name="副標題 3">
            <a:extLst>
              <a:ext uri="{FF2B5EF4-FFF2-40B4-BE49-F238E27FC236}">
                <a16:creationId xmlns:a16="http://schemas.microsoft.com/office/drawing/2014/main" id="{13DE3C56-5CCD-CA49-54B6-9FB2F134110F}"/>
              </a:ext>
            </a:extLst>
          </p:cNvPr>
          <p:cNvSpPr txBox="1">
            <a:spLocks/>
          </p:cNvSpPr>
          <p:nvPr/>
        </p:nvSpPr>
        <p:spPr>
          <a:xfrm>
            <a:off x="5571067" y="2618774"/>
            <a:ext cx="6383866" cy="2729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當</a:t>
            </a:r>
            <a:r>
              <a:rPr kumimoji="0" lang="en-US" altLang="zh-TW" sz="2400" u="none" strike="noStrike" kern="1200" cap="none" spc="15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VGAControll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模組詢問某個位置的</a:t>
            </a:r>
            <a:r>
              <a:rPr kumimoji="0" lang="en-US" altLang="zh-TW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pixel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值 </a:t>
            </a:r>
            <a:r>
              <a:rPr kumimoji="0" lang="en-US" altLang="zh-TW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 X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軸為</a:t>
            </a:r>
            <a:r>
              <a:rPr kumimoji="0" lang="en-US" altLang="zh-TW" sz="2400" u="none" strike="noStrike" kern="1200" cap="none" spc="15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x_cnt</a:t>
            </a:r>
            <a:r>
              <a:rPr kumimoji="0" lang="en-US" altLang="zh-TW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Y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軸為</a:t>
            </a:r>
            <a:r>
              <a:rPr kumimoji="0" lang="en-US" altLang="zh-TW" sz="2400" u="none" strike="noStrike" kern="1200" cap="none" spc="15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y_cnt</a:t>
            </a:r>
            <a:r>
              <a:rPr kumimoji="0" lang="en-US" altLang="zh-TW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) 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有任何變化時</a:t>
            </a:r>
            <a:r>
              <a:rPr kumimoji="0" lang="en-US" altLang="zh-TW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依照當下</a:t>
            </a:r>
            <a:r>
              <a:rPr kumimoji="0" lang="en-US" altLang="zh-TW" sz="2400" u="none" strike="noStrike" kern="1200" cap="none" spc="15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human_coordinate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和</a:t>
            </a:r>
            <a:r>
              <a:rPr kumimoji="0" lang="en-US" altLang="zh-TW" sz="2400" u="none" strike="noStrike" kern="1200" cap="none" spc="15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counter_x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的值來決定目前圖形的位置</a:t>
            </a:r>
            <a:r>
              <a:rPr kumimoji="0" lang="en-US" altLang="zh-TW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並輸出該點的</a:t>
            </a:r>
            <a:r>
              <a:rPr kumimoji="0" lang="en-US" altLang="zh-TW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pixel</a:t>
            </a:r>
            <a:r>
              <a:rPr kumimoji="0" lang="zh-TW" altLang="en-US" sz="240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值。</a:t>
            </a:r>
            <a:endParaRPr kumimoji="0" lang="en-US" altLang="zh-TW" sz="240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E1C07A-0528-938A-E289-39D1508E67C2}"/>
              </a:ext>
            </a:extLst>
          </p:cNvPr>
          <p:cNvSpPr txBox="1"/>
          <p:nvPr/>
        </p:nvSpPr>
        <p:spPr>
          <a:xfrm>
            <a:off x="11711710" y="631767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232323"/>
                </a:solidFill>
                <a:latin typeface="Meiryo UI"/>
              </a:rPr>
              <a:t>10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91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0EFF4C6-08F6-1FAC-6F36-C33806B31981}"/>
              </a:ext>
            </a:extLst>
          </p:cNvPr>
          <p:cNvSpPr/>
          <p:nvPr/>
        </p:nvSpPr>
        <p:spPr>
          <a:xfrm>
            <a:off x="957610" y="506832"/>
            <a:ext cx="3111062" cy="1198179"/>
          </a:xfrm>
          <a:prstGeom prst="rect">
            <a:avLst/>
          </a:prstGeom>
          <a:solidFill>
            <a:srgbClr val="FCF5E5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標題 33">
            <a:extLst>
              <a:ext uri="{FF2B5EF4-FFF2-40B4-BE49-F238E27FC236}">
                <a16:creationId xmlns:a16="http://schemas.microsoft.com/office/drawing/2014/main" id="{5150D463-90A6-E884-DA5B-C5C90B5D9D44}"/>
              </a:ext>
            </a:extLst>
          </p:cNvPr>
          <p:cNvSpPr txBox="1">
            <a:spLocks/>
          </p:cNvSpPr>
          <p:nvPr/>
        </p:nvSpPr>
        <p:spPr>
          <a:xfrm>
            <a:off x="1668278" y="611348"/>
            <a:ext cx="1877211" cy="966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5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大綱</a:t>
            </a:r>
          </a:p>
        </p:txBody>
      </p:sp>
      <p:sp>
        <p:nvSpPr>
          <p:cNvPr id="12" name="副標題 3">
            <a:extLst>
              <a:ext uri="{FF2B5EF4-FFF2-40B4-BE49-F238E27FC236}">
                <a16:creationId xmlns:a16="http://schemas.microsoft.com/office/drawing/2014/main" id="{429B82FC-E57B-D96A-6F2C-C07D2D5DA674}"/>
              </a:ext>
            </a:extLst>
          </p:cNvPr>
          <p:cNvSpPr txBox="1">
            <a:spLocks/>
          </p:cNvSpPr>
          <p:nvPr/>
        </p:nvSpPr>
        <p:spPr>
          <a:xfrm>
            <a:off x="3503659" y="2598091"/>
            <a:ext cx="5129424" cy="3361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題目說明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使用元件及說明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電路圖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模組分類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6D5E5F-A097-58C7-39E9-68EACC2A3278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11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E2F4C74-FEFF-7EEB-7D83-EA42F06D9EA9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EFA0DD-D74F-9524-5D8A-23B96379FC33}"/>
              </a:ext>
            </a:extLst>
          </p:cNvPr>
          <p:cNvSpPr/>
          <p:nvPr/>
        </p:nvSpPr>
        <p:spPr>
          <a:xfrm>
            <a:off x="252251" y="346842"/>
            <a:ext cx="3541983" cy="1145627"/>
          </a:xfrm>
          <a:prstGeom prst="rect">
            <a:avLst/>
          </a:prstGeom>
          <a:solidFill>
            <a:srgbClr val="FCF5E5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4" name="標題 33">
            <a:extLst>
              <a:ext uri="{FF2B5EF4-FFF2-40B4-BE49-F238E27FC236}">
                <a16:creationId xmlns:a16="http://schemas.microsoft.com/office/drawing/2014/main" id="{18EF7447-5BAD-17C4-952D-21E999E71187}"/>
              </a:ext>
            </a:extLst>
          </p:cNvPr>
          <p:cNvSpPr txBox="1">
            <a:spLocks/>
          </p:cNvSpPr>
          <p:nvPr/>
        </p:nvSpPr>
        <p:spPr>
          <a:xfrm>
            <a:off x="504496" y="525515"/>
            <a:ext cx="3201515" cy="96695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>
                <a:latin typeface="-apple-system"/>
              </a:rPr>
              <a:t>題目說明</a:t>
            </a:r>
            <a:endParaRPr lang="zh-TW" altLang="en-US" dirty="0">
              <a:latin typeface="-apple-system"/>
            </a:endParaRPr>
          </a:p>
        </p:txBody>
      </p:sp>
      <p:sp>
        <p:nvSpPr>
          <p:cNvPr id="7" name="副標題 3">
            <a:extLst>
              <a:ext uri="{FF2B5EF4-FFF2-40B4-BE49-F238E27FC236}">
                <a16:creationId xmlns:a16="http://schemas.microsoft.com/office/drawing/2014/main" id="{FF2389B9-D7F2-C34A-51EB-5479BBB64BF7}"/>
              </a:ext>
            </a:extLst>
          </p:cNvPr>
          <p:cNvSpPr txBox="1">
            <a:spLocks/>
          </p:cNvSpPr>
          <p:nvPr/>
        </p:nvSpPr>
        <p:spPr>
          <a:xfrm>
            <a:off x="611984" y="2873463"/>
            <a:ext cx="11293688" cy="2021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經過多次嘗試後，原題目閃子彈遊戲在多部分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子彈隨機發射、輸出螢幕顯示等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都無法順利完成，而我們從網路上學習到了乒乓球反彈遊戲，因此有了將遊戲變化為閃避球並且加裝計時器功能紀錄遊玩的想法，並決定更換題目為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&lt;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躲避球遊戲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&gt;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  <a:endParaRPr kumimoji="0" lang="en-US" altLang="zh-TW" sz="2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71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E2F4C74-FEFF-7EEB-7D83-EA42F06D9EA9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232323"/>
                </a:solidFill>
                <a:latin typeface="Meiryo UI"/>
              </a:rPr>
              <a:t>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EFA0DD-D74F-9524-5D8A-23B96379FC33}"/>
              </a:ext>
            </a:extLst>
          </p:cNvPr>
          <p:cNvSpPr/>
          <p:nvPr/>
        </p:nvSpPr>
        <p:spPr>
          <a:xfrm>
            <a:off x="252251" y="346842"/>
            <a:ext cx="3541983" cy="1145627"/>
          </a:xfrm>
          <a:prstGeom prst="rect">
            <a:avLst/>
          </a:prstGeom>
          <a:solidFill>
            <a:srgbClr val="FCF5E5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4" name="標題 33">
            <a:extLst>
              <a:ext uri="{FF2B5EF4-FFF2-40B4-BE49-F238E27FC236}">
                <a16:creationId xmlns:a16="http://schemas.microsoft.com/office/drawing/2014/main" id="{18EF7447-5BAD-17C4-952D-21E999E71187}"/>
              </a:ext>
            </a:extLst>
          </p:cNvPr>
          <p:cNvSpPr txBox="1">
            <a:spLocks/>
          </p:cNvSpPr>
          <p:nvPr/>
        </p:nvSpPr>
        <p:spPr>
          <a:xfrm>
            <a:off x="504496" y="525515"/>
            <a:ext cx="3201515" cy="96695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>
                <a:latin typeface="-apple-system"/>
              </a:rPr>
              <a:t>題目說明</a:t>
            </a:r>
            <a:endParaRPr lang="zh-TW" altLang="en-US" dirty="0">
              <a:latin typeface="-apple-system"/>
            </a:endParaRPr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5DF77415-7F78-2A7B-14FB-A1F3F797AD9C}"/>
              </a:ext>
            </a:extLst>
          </p:cNvPr>
          <p:cNvSpPr txBox="1">
            <a:spLocks/>
          </p:cNvSpPr>
          <p:nvPr/>
        </p:nvSpPr>
        <p:spPr>
          <a:xfrm>
            <a:off x="1087658" y="2354000"/>
            <a:ext cx="10328488" cy="3268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利用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VGA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控制器完成一個躲避球遊戲。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使用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FPGA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開發板上的按鈕控制板子左右移動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來躲避小球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若碰到球則結束遊戲。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速度可以透過指撥開關控制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共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16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檔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最低的是靜止檔。</a:t>
            </a:r>
            <a:endParaRPr kumimoji="0" lang="en-US" altLang="zh-TW" sz="2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LED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燈表示速度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七段顯示器表示遊戲時間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1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3">
            <a:extLst>
              <a:ext uri="{FF2B5EF4-FFF2-40B4-BE49-F238E27FC236}">
                <a16:creationId xmlns:a16="http://schemas.microsoft.com/office/drawing/2014/main" id="{C2CAF093-DA77-3CB8-5849-5A7F6B5E086F}"/>
              </a:ext>
            </a:extLst>
          </p:cNvPr>
          <p:cNvSpPr txBox="1">
            <a:spLocks/>
          </p:cNvSpPr>
          <p:nvPr/>
        </p:nvSpPr>
        <p:spPr>
          <a:xfrm>
            <a:off x="4555913" y="1938360"/>
            <a:ext cx="6495396" cy="45301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FPGA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開發板</a:t>
            </a: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 Cyclone III 3C16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 Pushbutton switch *2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altLang="zh-TW" sz="800" b="1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 7-Segment Display *2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  LED *8</a:t>
            </a:r>
            <a:endParaRPr kumimoji="0" lang="en-US" altLang="zh-TW" sz="2400" b="1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 </a:t>
            </a:r>
            <a:r>
              <a:rPr kumimoji="0" lang="en-US" altLang="zh-TW" sz="2400" b="1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Monitor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CA4EE8-FC23-46BC-C5EC-BCE74F4E048D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E76688-98C3-1EF1-0850-756E3DFD55F9}"/>
              </a:ext>
            </a:extLst>
          </p:cNvPr>
          <p:cNvSpPr/>
          <p:nvPr/>
        </p:nvSpPr>
        <p:spPr>
          <a:xfrm>
            <a:off x="218384" y="329908"/>
            <a:ext cx="6013082" cy="1145627"/>
          </a:xfrm>
          <a:prstGeom prst="rect">
            <a:avLst/>
          </a:prstGeom>
          <a:solidFill>
            <a:srgbClr val="FCF5E5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3" name="標題 33">
            <a:extLst>
              <a:ext uri="{FF2B5EF4-FFF2-40B4-BE49-F238E27FC236}">
                <a16:creationId xmlns:a16="http://schemas.microsoft.com/office/drawing/2014/main" id="{8A4D9537-D213-C9F3-2D20-89FD34EA3FF0}"/>
              </a:ext>
            </a:extLst>
          </p:cNvPr>
          <p:cNvSpPr txBox="1">
            <a:spLocks/>
          </p:cNvSpPr>
          <p:nvPr/>
        </p:nvSpPr>
        <p:spPr>
          <a:xfrm>
            <a:off x="826229" y="457781"/>
            <a:ext cx="5015771" cy="966952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800" dirty="0">
                <a:latin typeface="-apple-system"/>
              </a:rPr>
              <a:t>使用元件及說明</a:t>
            </a:r>
          </a:p>
        </p:txBody>
      </p:sp>
    </p:spTree>
    <p:extLst>
      <p:ext uri="{BB962C8B-B14F-4D97-AF65-F5344CB8AC3E}">
        <p14:creationId xmlns:p14="http://schemas.microsoft.com/office/powerpoint/2010/main" val="83764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3E535FB-6607-61E9-7B04-3F1F45C888DE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6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3CB5F1-15DB-7682-BEB5-70B8C8993506}"/>
              </a:ext>
            </a:extLst>
          </p:cNvPr>
          <p:cNvSpPr/>
          <p:nvPr/>
        </p:nvSpPr>
        <p:spPr>
          <a:xfrm>
            <a:off x="269184" y="363776"/>
            <a:ext cx="3541983" cy="1145627"/>
          </a:xfrm>
          <a:prstGeom prst="rect">
            <a:avLst/>
          </a:prstGeom>
          <a:solidFill>
            <a:srgbClr val="FCF5E5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3" name="標題 33">
            <a:extLst>
              <a:ext uri="{FF2B5EF4-FFF2-40B4-BE49-F238E27FC236}">
                <a16:creationId xmlns:a16="http://schemas.microsoft.com/office/drawing/2014/main" id="{1F5BF0CC-F001-8760-0EC8-29318886A9B9}"/>
              </a:ext>
            </a:extLst>
          </p:cNvPr>
          <p:cNvSpPr txBox="1">
            <a:spLocks/>
          </p:cNvSpPr>
          <p:nvPr/>
        </p:nvSpPr>
        <p:spPr>
          <a:xfrm>
            <a:off x="843163" y="542449"/>
            <a:ext cx="3201515" cy="96695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latin typeface="-apple-system"/>
              </a:rPr>
              <a:t>電路圖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DADF76-15FC-1017-249F-6E445444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18" y="1586465"/>
            <a:ext cx="8499549" cy="51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D989FF34-B629-D72D-7224-2609A6114D50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7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FEA24F-55C8-069D-9104-C5D35D758D88}"/>
              </a:ext>
            </a:extLst>
          </p:cNvPr>
          <p:cNvSpPr/>
          <p:nvPr/>
        </p:nvSpPr>
        <p:spPr>
          <a:xfrm>
            <a:off x="252251" y="346842"/>
            <a:ext cx="3541983" cy="1145627"/>
          </a:xfrm>
          <a:prstGeom prst="rect">
            <a:avLst/>
          </a:prstGeom>
          <a:solidFill>
            <a:srgbClr val="FCF5E5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標題 33">
            <a:extLst>
              <a:ext uri="{FF2B5EF4-FFF2-40B4-BE49-F238E27FC236}">
                <a16:creationId xmlns:a16="http://schemas.microsoft.com/office/drawing/2014/main" id="{8D8DA283-596B-A4F0-8E43-44A226C58805}"/>
              </a:ext>
            </a:extLst>
          </p:cNvPr>
          <p:cNvSpPr txBox="1">
            <a:spLocks/>
          </p:cNvSpPr>
          <p:nvPr/>
        </p:nvSpPr>
        <p:spPr>
          <a:xfrm>
            <a:off x="504496" y="525515"/>
            <a:ext cx="3201515" cy="96695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latin typeface="-apple-system"/>
              </a:rPr>
              <a:t>模組分類</a:t>
            </a:r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5D4DB9B4-AE6E-28D5-C595-1429091F1346}"/>
              </a:ext>
            </a:extLst>
          </p:cNvPr>
          <p:cNvSpPr txBox="1">
            <a:spLocks/>
          </p:cNvSpPr>
          <p:nvPr/>
        </p:nvSpPr>
        <p:spPr>
          <a:xfrm>
            <a:off x="515003" y="1861395"/>
            <a:ext cx="11455324" cy="4862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 err="1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dodge_ball.v</a:t>
            </a:r>
            <a:r>
              <a:rPr kumimoji="0" lang="zh-TW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</a:t>
            </a:r>
            <a:endParaRPr kumimoji="0" lang="en-US" altLang="zh-TW" sz="2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  </a:t>
            </a:r>
            <a:r>
              <a:rPr kumimoji="0" lang="en-US" altLang="zh-TW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top module, </a:t>
            </a:r>
            <a:r>
              <a:rPr kumimoji="0" lang="zh-TW" altLang="en-US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整合所有檔案</a:t>
            </a:r>
            <a:endParaRPr kumimoji="0" lang="en-US" altLang="zh-TW" sz="2800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" b="1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 err="1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seven_seg.v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  </a:t>
            </a:r>
            <a:r>
              <a:rPr kumimoji="0" lang="zh-TW" altLang="en-US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利用</a:t>
            </a:r>
            <a:r>
              <a:rPr kumimoji="0" lang="en-US" altLang="zh-TW" sz="2800" i="0" u="none" strike="noStrike" kern="1200" cap="none" spc="15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seg_decoder</a:t>
            </a:r>
            <a:r>
              <a:rPr kumimoji="0" lang="zh-TW" altLang="en-US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轉換完代表數字的</a:t>
            </a:r>
            <a:r>
              <a:rPr kumimoji="0" lang="en-US" altLang="zh-TW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7bits</a:t>
            </a:r>
            <a:r>
              <a:rPr kumimoji="0" lang="zh-TW" altLang="en-US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顯示當前計時器時間</a:t>
            </a:r>
            <a:endParaRPr kumimoji="0" lang="en-US" altLang="zh-TW" sz="2800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   可顯示</a:t>
            </a:r>
            <a:r>
              <a:rPr kumimoji="0" lang="en-US" altLang="zh-TW" sz="2800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0~1000</a:t>
            </a:r>
            <a:endParaRPr kumimoji="0" lang="en-US" altLang="zh-TW" sz="2800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 err="1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seg_decoder.v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Microsoft JhengHei UI" panose="020B0604030504040204" pitchFamily="34" charset="-120"/>
                <a:cs typeface="+mn-cs"/>
              </a:rPr>
              <a:t>    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Microsoft JhengHei UI" panose="020B0604030504040204" pitchFamily="34" charset="-120"/>
                <a:cs typeface="+mn-cs"/>
              </a:rPr>
              <a:t>利用</a:t>
            </a:r>
            <a:r>
              <a:rPr kumimoji="0" lang="en-US" altLang="zh-TW" sz="2800" i="0" u="none" strike="noStrike" kern="1200" cap="none" spc="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Microsoft JhengHei UI" panose="020B0604030504040204" pitchFamily="34" charset="-120"/>
                <a:cs typeface="+mn-cs"/>
              </a:rPr>
              <a:t>clk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Microsoft JhengHei UI" panose="020B0604030504040204" pitchFamily="34" charset="-120"/>
                <a:cs typeface="+mn-cs"/>
              </a:rPr>
              <a:t>的觸發，使秒數可以遞增，並將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Microsoft JhengHei UI" panose="020B0604030504040204" pitchFamily="34" charset="-120"/>
                <a:cs typeface="+mn-cs"/>
              </a:rPr>
              <a:t>4bits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Microsoft JhengHei UI" panose="020B0604030504040204" pitchFamily="34" charset="-120"/>
                <a:cs typeface="+mn-cs"/>
              </a:rPr>
              <a:t>的秒數轉為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eiryo UI"/>
                <a:ea typeface="Microsoft JhengHei UI" panose="020B0604030504040204" pitchFamily="34" charset="-120"/>
                <a:cs typeface="+mn-cs"/>
              </a:rPr>
              <a:t>7bits</a:t>
            </a:r>
            <a:endParaRPr kumimoji="0" lang="en-US" altLang="zh-TW" sz="2800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400" b="0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eiryo UI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1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標題 3">
            <a:extLst>
              <a:ext uri="{FF2B5EF4-FFF2-40B4-BE49-F238E27FC236}">
                <a16:creationId xmlns:a16="http://schemas.microsoft.com/office/drawing/2014/main" id="{6DA979F6-C65E-EA34-6D7C-ED050C01F062}"/>
              </a:ext>
            </a:extLst>
          </p:cNvPr>
          <p:cNvSpPr txBox="1">
            <a:spLocks/>
          </p:cNvSpPr>
          <p:nvPr/>
        </p:nvSpPr>
        <p:spPr>
          <a:xfrm>
            <a:off x="517237" y="788171"/>
            <a:ext cx="4100946" cy="689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 err="1">
                <a:ln>
                  <a:noFill/>
                </a:ln>
                <a:solidFill>
                  <a:srgbClr val="4DA1A8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VGA_display.v</a:t>
            </a:r>
            <a:endParaRPr kumimoji="0" lang="zh-TW" altLang="en-US" sz="2800" b="0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1D9B42-D364-B65A-0C5B-5FD0D23BD764}"/>
              </a:ext>
            </a:extLst>
          </p:cNvPr>
          <p:cNvSpPr txBox="1"/>
          <p:nvPr/>
        </p:nvSpPr>
        <p:spPr>
          <a:xfrm>
            <a:off x="4555067" y="1588631"/>
            <a:ext cx="6096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clk_25M</a:t>
            </a: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觸發</a:t>
            </a: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顯示球與板子及他們的顏色</a:t>
            </a: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刷新畫面使得球與板子可移動</a:t>
            </a: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判斷當球的位置在板子內 為躲球失敗停止計時並重新開始</a:t>
            </a: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Switch </a:t>
            </a: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的開關可增加移動速度</a:t>
            </a: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按壓</a:t>
            </a:r>
            <a:r>
              <a:rPr kumimoji="0" lang="en-US" altLang="zh-TW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Botton</a:t>
            </a:r>
            <a:r>
              <a:rPr kumimoji="0" lang="zh-TW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左右移動板子</a:t>
            </a: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3EC329-E3F2-DB0B-E28D-8AE28CD8B5ED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2323"/>
                </a:solidFill>
                <a:latin typeface="Meiryo UI"/>
              </a:rPr>
              <a:t>8</a:t>
            </a:r>
            <a:endParaRPr lang="zh-TW" altLang="en-US" dirty="0">
              <a:solidFill>
                <a:srgbClr val="232323"/>
              </a:solidFill>
              <a:latin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8707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B37BEB-FD26-0330-34BB-DCA888D48411}"/>
              </a:ext>
            </a:extLst>
          </p:cNvPr>
          <p:cNvSpPr txBox="1"/>
          <p:nvPr/>
        </p:nvSpPr>
        <p:spPr>
          <a:xfrm>
            <a:off x="11711710" y="6317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2323"/>
                </a:solidFill>
                <a:latin typeface="Meiryo UI"/>
              </a:rPr>
              <a:t>9</a:t>
            </a:r>
          </a:p>
        </p:txBody>
      </p:sp>
      <p:sp>
        <p:nvSpPr>
          <p:cNvPr id="5" name="副標題 3">
            <a:extLst>
              <a:ext uri="{FF2B5EF4-FFF2-40B4-BE49-F238E27FC236}">
                <a16:creationId xmlns:a16="http://schemas.microsoft.com/office/drawing/2014/main" id="{366831DC-A15B-8564-D0B6-9574EB9E660B}"/>
              </a:ext>
            </a:extLst>
          </p:cNvPr>
          <p:cNvSpPr txBox="1">
            <a:spLocks/>
          </p:cNvSpPr>
          <p:nvPr/>
        </p:nvSpPr>
        <p:spPr>
          <a:xfrm>
            <a:off x="5127722" y="466701"/>
            <a:ext cx="6383866" cy="2294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Tx/>
              <a:buNone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1" i="0" u="none" strike="noStrike" kern="1200" cap="none" spc="150" normalizeH="0" baseline="0" noProof="0" dirty="0">
              <a:ln>
                <a:noFill/>
              </a:ln>
              <a:solidFill>
                <a:srgbClr val="4DA1A8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DA1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15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4C33EF-D51D-59A7-9369-7687307E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38" y="1489905"/>
            <a:ext cx="5440217" cy="40380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DB49A9-E80D-6A08-E25A-142ADEE57387}"/>
              </a:ext>
            </a:extLst>
          </p:cNvPr>
          <p:cNvSpPr txBox="1"/>
          <p:nvPr/>
        </p:nvSpPr>
        <p:spPr>
          <a:xfrm>
            <a:off x="718898" y="2281380"/>
            <a:ext cx="4859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1. VGA</a:t>
            </a:r>
            <a:r>
              <a:rPr lang="zh-TW" altLang="en-US" sz="2400" b="1" dirty="0">
                <a:solidFill>
                  <a:srgbClr val="232323"/>
                </a:solidFill>
                <a:latin typeface="Meiryo UI"/>
              </a:rPr>
              <a:t>輸出</a:t>
            </a:r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: 640*480@60Hz</a:t>
            </a:r>
          </a:p>
          <a:p>
            <a:endParaRPr lang="en-US" altLang="zh-TW" sz="2400" b="1" dirty="0">
              <a:solidFill>
                <a:srgbClr val="232323"/>
              </a:solidFill>
              <a:latin typeface="Meiryo UI"/>
            </a:endParaRPr>
          </a:p>
          <a:p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2. de0</a:t>
            </a:r>
            <a:r>
              <a:rPr lang="zh-TW" altLang="en-US" sz="2400" b="1" dirty="0">
                <a:solidFill>
                  <a:srgbClr val="232323"/>
                </a:solidFill>
                <a:latin typeface="Meiryo UI"/>
              </a:rPr>
              <a:t>初始的輸入時脈頻率是</a:t>
            </a:r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50MHz, </a:t>
            </a:r>
            <a:r>
              <a:rPr lang="zh-TW" altLang="en-US" sz="2400" b="1" dirty="0">
                <a:solidFill>
                  <a:srgbClr val="232323"/>
                </a:solidFill>
                <a:latin typeface="Meiryo UI"/>
              </a:rPr>
              <a:t>因為</a:t>
            </a:r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600</a:t>
            </a:r>
            <a:r>
              <a:rPr lang="zh-TW" altLang="en-US" sz="2400" b="1" dirty="0">
                <a:solidFill>
                  <a:srgbClr val="232323"/>
                </a:solidFill>
                <a:latin typeface="Meiryo UI"/>
              </a:rPr>
              <a:t>*</a:t>
            </a:r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480</a:t>
            </a:r>
            <a:r>
              <a:rPr lang="zh-TW" altLang="en-US" sz="2400" b="1" dirty="0">
                <a:solidFill>
                  <a:srgbClr val="232323"/>
                </a:solidFill>
                <a:latin typeface="Meiryo UI"/>
              </a:rPr>
              <a:t>的解析度要</a:t>
            </a:r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25MHz, </a:t>
            </a:r>
            <a:r>
              <a:rPr lang="zh-TW" altLang="en-US" sz="2400" b="1" dirty="0">
                <a:solidFill>
                  <a:srgbClr val="232323"/>
                </a:solidFill>
                <a:latin typeface="Meiryo UI"/>
              </a:rPr>
              <a:t>所以一開始會把</a:t>
            </a:r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50Mhz</a:t>
            </a:r>
            <a:r>
              <a:rPr lang="zh-TW" altLang="en-US" sz="2400" b="1" dirty="0">
                <a:solidFill>
                  <a:srgbClr val="232323"/>
                </a:solidFill>
                <a:latin typeface="Meiryo UI"/>
              </a:rPr>
              <a:t>頻率除</a:t>
            </a:r>
            <a:r>
              <a:rPr lang="en-US" altLang="zh-TW" sz="2400" b="1" dirty="0">
                <a:solidFill>
                  <a:srgbClr val="232323"/>
                </a:solidFill>
                <a:latin typeface="Meiryo U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650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512</Words>
  <Application>Microsoft Office PowerPoint</Application>
  <PresentationFormat>寬螢幕</PresentationFormat>
  <Paragraphs>78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-apple-system</vt:lpstr>
      <vt:lpstr>Meiryo UI</vt:lpstr>
      <vt:lpstr>Microsoft JhengHei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Nina Huang</dc:creator>
  <cp:lastModifiedBy>Nina Huang</cp:lastModifiedBy>
  <cp:revision>13</cp:revision>
  <dcterms:created xsi:type="dcterms:W3CDTF">2022-05-06T15:04:56Z</dcterms:created>
  <dcterms:modified xsi:type="dcterms:W3CDTF">2022-06-05T14:37:24Z</dcterms:modified>
</cp:coreProperties>
</file>