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58" d="100"/>
          <a:sy n="58" d="100"/>
        </p:scale>
        <p:origin x="80"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4CC8C-4458-ECF4-AF21-F740044A47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046733C1-E381-B052-D26F-6B26971E20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A4FD3F0F-D9ED-E3E4-F717-CCCD6ABA719F}"/>
              </a:ext>
            </a:extLst>
          </p:cNvPr>
          <p:cNvSpPr>
            <a:spLocks noGrp="1"/>
          </p:cNvSpPr>
          <p:nvPr>
            <p:ph type="dt" sz="half" idx="10"/>
          </p:nvPr>
        </p:nvSpPr>
        <p:spPr/>
        <p:txBody>
          <a:bodyPr/>
          <a:lstStyle/>
          <a:p>
            <a:fld id="{558CBEC2-EC8B-4527-A04E-CD4E9EAC6163}" type="datetimeFigureOut">
              <a:rPr lang="en-AU" smtClean="0"/>
              <a:t>1/08/2023</a:t>
            </a:fld>
            <a:endParaRPr lang="en-AU"/>
          </a:p>
        </p:txBody>
      </p:sp>
      <p:sp>
        <p:nvSpPr>
          <p:cNvPr id="5" name="Footer Placeholder 4">
            <a:extLst>
              <a:ext uri="{FF2B5EF4-FFF2-40B4-BE49-F238E27FC236}">
                <a16:creationId xmlns:a16="http://schemas.microsoft.com/office/drawing/2014/main" id="{D38EB44A-A85A-0734-5F9D-B68B034B7C3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E52FE9E-3240-E6FE-4341-33937A5CE225}"/>
              </a:ext>
            </a:extLst>
          </p:cNvPr>
          <p:cNvSpPr>
            <a:spLocks noGrp="1"/>
          </p:cNvSpPr>
          <p:nvPr>
            <p:ph type="sldNum" sz="quarter" idx="12"/>
          </p:nvPr>
        </p:nvSpPr>
        <p:spPr/>
        <p:txBody>
          <a:bodyPr/>
          <a:lstStyle/>
          <a:p>
            <a:fld id="{F00BA79E-8ABA-4447-8D0B-A3C8A33AE6C2}" type="slidenum">
              <a:rPr lang="en-AU" smtClean="0"/>
              <a:t>‹#›</a:t>
            </a:fld>
            <a:endParaRPr lang="en-AU"/>
          </a:p>
        </p:txBody>
      </p:sp>
    </p:spTree>
    <p:extLst>
      <p:ext uri="{BB962C8B-B14F-4D97-AF65-F5344CB8AC3E}">
        <p14:creationId xmlns:p14="http://schemas.microsoft.com/office/powerpoint/2010/main" val="3798738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08AD7-3382-2512-79BF-04A6D2474359}"/>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4A67C1D-68D8-BC43-93BC-04577D78BF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2076D5FC-21B8-3BBB-8A92-3DB9EAA3BE50}"/>
              </a:ext>
            </a:extLst>
          </p:cNvPr>
          <p:cNvSpPr>
            <a:spLocks noGrp="1"/>
          </p:cNvSpPr>
          <p:nvPr>
            <p:ph type="dt" sz="half" idx="10"/>
          </p:nvPr>
        </p:nvSpPr>
        <p:spPr/>
        <p:txBody>
          <a:bodyPr/>
          <a:lstStyle/>
          <a:p>
            <a:fld id="{558CBEC2-EC8B-4527-A04E-CD4E9EAC6163}" type="datetimeFigureOut">
              <a:rPr lang="en-AU" smtClean="0"/>
              <a:t>1/08/2023</a:t>
            </a:fld>
            <a:endParaRPr lang="en-AU"/>
          </a:p>
        </p:txBody>
      </p:sp>
      <p:sp>
        <p:nvSpPr>
          <p:cNvPr id="5" name="Footer Placeholder 4">
            <a:extLst>
              <a:ext uri="{FF2B5EF4-FFF2-40B4-BE49-F238E27FC236}">
                <a16:creationId xmlns:a16="http://schemas.microsoft.com/office/drawing/2014/main" id="{182C5522-1FE6-D406-DA87-C9B9E4EE456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3356175-E9CD-BC1D-C7DA-6BC1992D8986}"/>
              </a:ext>
            </a:extLst>
          </p:cNvPr>
          <p:cNvSpPr>
            <a:spLocks noGrp="1"/>
          </p:cNvSpPr>
          <p:nvPr>
            <p:ph type="sldNum" sz="quarter" idx="12"/>
          </p:nvPr>
        </p:nvSpPr>
        <p:spPr/>
        <p:txBody>
          <a:bodyPr/>
          <a:lstStyle/>
          <a:p>
            <a:fld id="{F00BA79E-8ABA-4447-8D0B-A3C8A33AE6C2}" type="slidenum">
              <a:rPr lang="en-AU" smtClean="0"/>
              <a:t>‹#›</a:t>
            </a:fld>
            <a:endParaRPr lang="en-AU"/>
          </a:p>
        </p:txBody>
      </p:sp>
    </p:spTree>
    <p:extLst>
      <p:ext uri="{BB962C8B-B14F-4D97-AF65-F5344CB8AC3E}">
        <p14:creationId xmlns:p14="http://schemas.microsoft.com/office/powerpoint/2010/main" val="2339147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C71C22-E118-ED01-DC79-C0023FD03C3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192F84DC-366F-B2DF-DC0A-DFA3E4DBA6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954B76B-9E7A-1746-2806-194AF8F9678E}"/>
              </a:ext>
            </a:extLst>
          </p:cNvPr>
          <p:cNvSpPr>
            <a:spLocks noGrp="1"/>
          </p:cNvSpPr>
          <p:nvPr>
            <p:ph type="dt" sz="half" idx="10"/>
          </p:nvPr>
        </p:nvSpPr>
        <p:spPr/>
        <p:txBody>
          <a:bodyPr/>
          <a:lstStyle/>
          <a:p>
            <a:fld id="{558CBEC2-EC8B-4527-A04E-CD4E9EAC6163}" type="datetimeFigureOut">
              <a:rPr lang="en-AU" smtClean="0"/>
              <a:t>1/08/2023</a:t>
            </a:fld>
            <a:endParaRPr lang="en-AU"/>
          </a:p>
        </p:txBody>
      </p:sp>
      <p:sp>
        <p:nvSpPr>
          <p:cNvPr id="5" name="Footer Placeholder 4">
            <a:extLst>
              <a:ext uri="{FF2B5EF4-FFF2-40B4-BE49-F238E27FC236}">
                <a16:creationId xmlns:a16="http://schemas.microsoft.com/office/drawing/2014/main" id="{8C840A53-C562-06F2-481E-B3D57E45A3C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AB8C51C-B7E4-BF9F-A037-B74C2F0C031B}"/>
              </a:ext>
            </a:extLst>
          </p:cNvPr>
          <p:cNvSpPr>
            <a:spLocks noGrp="1"/>
          </p:cNvSpPr>
          <p:nvPr>
            <p:ph type="sldNum" sz="quarter" idx="12"/>
          </p:nvPr>
        </p:nvSpPr>
        <p:spPr/>
        <p:txBody>
          <a:bodyPr/>
          <a:lstStyle/>
          <a:p>
            <a:fld id="{F00BA79E-8ABA-4447-8D0B-A3C8A33AE6C2}" type="slidenum">
              <a:rPr lang="en-AU" smtClean="0"/>
              <a:t>‹#›</a:t>
            </a:fld>
            <a:endParaRPr lang="en-AU"/>
          </a:p>
        </p:txBody>
      </p:sp>
    </p:spTree>
    <p:extLst>
      <p:ext uri="{BB962C8B-B14F-4D97-AF65-F5344CB8AC3E}">
        <p14:creationId xmlns:p14="http://schemas.microsoft.com/office/powerpoint/2010/main" val="1322116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36EB4-63A8-798A-4EBF-67B0E47CCB1D}"/>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008063BC-4F20-88B4-951F-D534AF90F6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AC38899-76DD-A0DB-81AF-C5A41C5F0E3A}"/>
              </a:ext>
            </a:extLst>
          </p:cNvPr>
          <p:cNvSpPr>
            <a:spLocks noGrp="1"/>
          </p:cNvSpPr>
          <p:nvPr>
            <p:ph type="dt" sz="half" idx="10"/>
          </p:nvPr>
        </p:nvSpPr>
        <p:spPr/>
        <p:txBody>
          <a:bodyPr/>
          <a:lstStyle/>
          <a:p>
            <a:fld id="{558CBEC2-EC8B-4527-A04E-CD4E9EAC6163}" type="datetimeFigureOut">
              <a:rPr lang="en-AU" smtClean="0"/>
              <a:t>1/08/2023</a:t>
            </a:fld>
            <a:endParaRPr lang="en-AU"/>
          </a:p>
        </p:txBody>
      </p:sp>
      <p:sp>
        <p:nvSpPr>
          <p:cNvPr id="5" name="Footer Placeholder 4">
            <a:extLst>
              <a:ext uri="{FF2B5EF4-FFF2-40B4-BE49-F238E27FC236}">
                <a16:creationId xmlns:a16="http://schemas.microsoft.com/office/drawing/2014/main" id="{0D12542F-EAD1-8443-3FCF-145439D50AC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9396724-BA9A-B73E-4D99-F71FB075E238}"/>
              </a:ext>
            </a:extLst>
          </p:cNvPr>
          <p:cNvSpPr>
            <a:spLocks noGrp="1"/>
          </p:cNvSpPr>
          <p:nvPr>
            <p:ph type="sldNum" sz="quarter" idx="12"/>
          </p:nvPr>
        </p:nvSpPr>
        <p:spPr/>
        <p:txBody>
          <a:bodyPr/>
          <a:lstStyle/>
          <a:p>
            <a:fld id="{F00BA79E-8ABA-4447-8D0B-A3C8A33AE6C2}" type="slidenum">
              <a:rPr lang="en-AU" smtClean="0"/>
              <a:t>‹#›</a:t>
            </a:fld>
            <a:endParaRPr lang="en-AU"/>
          </a:p>
        </p:txBody>
      </p:sp>
    </p:spTree>
    <p:extLst>
      <p:ext uri="{BB962C8B-B14F-4D97-AF65-F5344CB8AC3E}">
        <p14:creationId xmlns:p14="http://schemas.microsoft.com/office/powerpoint/2010/main" val="1372200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F5E46-5820-1B7D-8228-3832F5A98C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1199741F-D1CC-C7F4-5219-BC127719E1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F341F1-1351-0725-3BA1-39A37D42753C}"/>
              </a:ext>
            </a:extLst>
          </p:cNvPr>
          <p:cNvSpPr>
            <a:spLocks noGrp="1"/>
          </p:cNvSpPr>
          <p:nvPr>
            <p:ph type="dt" sz="half" idx="10"/>
          </p:nvPr>
        </p:nvSpPr>
        <p:spPr/>
        <p:txBody>
          <a:bodyPr/>
          <a:lstStyle/>
          <a:p>
            <a:fld id="{558CBEC2-EC8B-4527-A04E-CD4E9EAC6163}" type="datetimeFigureOut">
              <a:rPr lang="en-AU" smtClean="0"/>
              <a:t>1/08/2023</a:t>
            </a:fld>
            <a:endParaRPr lang="en-AU"/>
          </a:p>
        </p:txBody>
      </p:sp>
      <p:sp>
        <p:nvSpPr>
          <p:cNvPr id="5" name="Footer Placeholder 4">
            <a:extLst>
              <a:ext uri="{FF2B5EF4-FFF2-40B4-BE49-F238E27FC236}">
                <a16:creationId xmlns:a16="http://schemas.microsoft.com/office/drawing/2014/main" id="{7433ECC7-9298-E47D-07B7-851D2DC7288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9755AEE-1B28-ABE6-5678-20AD6F6AFE49}"/>
              </a:ext>
            </a:extLst>
          </p:cNvPr>
          <p:cNvSpPr>
            <a:spLocks noGrp="1"/>
          </p:cNvSpPr>
          <p:nvPr>
            <p:ph type="sldNum" sz="quarter" idx="12"/>
          </p:nvPr>
        </p:nvSpPr>
        <p:spPr/>
        <p:txBody>
          <a:bodyPr/>
          <a:lstStyle/>
          <a:p>
            <a:fld id="{F00BA79E-8ABA-4447-8D0B-A3C8A33AE6C2}" type="slidenum">
              <a:rPr lang="en-AU" smtClean="0"/>
              <a:t>‹#›</a:t>
            </a:fld>
            <a:endParaRPr lang="en-AU"/>
          </a:p>
        </p:txBody>
      </p:sp>
    </p:spTree>
    <p:extLst>
      <p:ext uri="{BB962C8B-B14F-4D97-AF65-F5344CB8AC3E}">
        <p14:creationId xmlns:p14="http://schemas.microsoft.com/office/powerpoint/2010/main" val="1027448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7B5DD-9A1F-FDD8-2D5E-E62A9F23D27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76CFAD48-3410-B892-054B-D7D5C6AE84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224C14A2-5A90-9C6B-3CE3-82D7234BD3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E888A785-B0C0-1D72-3F33-EDE785B45958}"/>
              </a:ext>
            </a:extLst>
          </p:cNvPr>
          <p:cNvSpPr>
            <a:spLocks noGrp="1"/>
          </p:cNvSpPr>
          <p:nvPr>
            <p:ph type="dt" sz="half" idx="10"/>
          </p:nvPr>
        </p:nvSpPr>
        <p:spPr/>
        <p:txBody>
          <a:bodyPr/>
          <a:lstStyle/>
          <a:p>
            <a:fld id="{558CBEC2-EC8B-4527-A04E-CD4E9EAC6163}" type="datetimeFigureOut">
              <a:rPr lang="en-AU" smtClean="0"/>
              <a:t>1/08/2023</a:t>
            </a:fld>
            <a:endParaRPr lang="en-AU"/>
          </a:p>
        </p:txBody>
      </p:sp>
      <p:sp>
        <p:nvSpPr>
          <p:cNvPr id="6" name="Footer Placeholder 5">
            <a:extLst>
              <a:ext uri="{FF2B5EF4-FFF2-40B4-BE49-F238E27FC236}">
                <a16:creationId xmlns:a16="http://schemas.microsoft.com/office/drawing/2014/main" id="{1357C346-3AFF-236D-41AF-BBFE219FC665}"/>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F11097E-93AD-E07B-0FAB-58773EA9D81B}"/>
              </a:ext>
            </a:extLst>
          </p:cNvPr>
          <p:cNvSpPr>
            <a:spLocks noGrp="1"/>
          </p:cNvSpPr>
          <p:nvPr>
            <p:ph type="sldNum" sz="quarter" idx="12"/>
          </p:nvPr>
        </p:nvSpPr>
        <p:spPr/>
        <p:txBody>
          <a:bodyPr/>
          <a:lstStyle/>
          <a:p>
            <a:fld id="{F00BA79E-8ABA-4447-8D0B-A3C8A33AE6C2}" type="slidenum">
              <a:rPr lang="en-AU" smtClean="0"/>
              <a:t>‹#›</a:t>
            </a:fld>
            <a:endParaRPr lang="en-AU"/>
          </a:p>
        </p:txBody>
      </p:sp>
    </p:spTree>
    <p:extLst>
      <p:ext uri="{BB962C8B-B14F-4D97-AF65-F5344CB8AC3E}">
        <p14:creationId xmlns:p14="http://schemas.microsoft.com/office/powerpoint/2010/main" val="3353523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F1C37-BA7D-D5B4-37B4-9855CC964251}"/>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025DDCC-B67C-3D86-B7A0-E6D7D3F261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E26F8A-655E-C61E-0210-391C656CCA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1770A700-25DF-2D33-79E7-790874AEC1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F499B5-CF8C-861F-CA1A-B60BB9CB05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5CD68967-DE02-118B-0F49-C7D4A89A0947}"/>
              </a:ext>
            </a:extLst>
          </p:cNvPr>
          <p:cNvSpPr>
            <a:spLocks noGrp="1"/>
          </p:cNvSpPr>
          <p:nvPr>
            <p:ph type="dt" sz="half" idx="10"/>
          </p:nvPr>
        </p:nvSpPr>
        <p:spPr/>
        <p:txBody>
          <a:bodyPr/>
          <a:lstStyle/>
          <a:p>
            <a:fld id="{558CBEC2-EC8B-4527-A04E-CD4E9EAC6163}" type="datetimeFigureOut">
              <a:rPr lang="en-AU" smtClean="0"/>
              <a:t>1/08/2023</a:t>
            </a:fld>
            <a:endParaRPr lang="en-AU"/>
          </a:p>
        </p:txBody>
      </p:sp>
      <p:sp>
        <p:nvSpPr>
          <p:cNvPr id="8" name="Footer Placeholder 7">
            <a:extLst>
              <a:ext uri="{FF2B5EF4-FFF2-40B4-BE49-F238E27FC236}">
                <a16:creationId xmlns:a16="http://schemas.microsoft.com/office/drawing/2014/main" id="{571E1EA5-8BA1-BCA9-A91C-CB011949DBEF}"/>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CA94F12C-66A1-E433-CD14-DB51F85A479F}"/>
              </a:ext>
            </a:extLst>
          </p:cNvPr>
          <p:cNvSpPr>
            <a:spLocks noGrp="1"/>
          </p:cNvSpPr>
          <p:nvPr>
            <p:ph type="sldNum" sz="quarter" idx="12"/>
          </p:nvPr>
        </p:nvSpPr>
        <p:spPr/>
        <p:txBody>
          <a:bodyPr/>
          <a:lstStyle/>
          <a:p>
            <a:fld id="{F00BA79E-8ABA-4447-8D0B-A3C8A33AE6C2}" type="slidenum">
              <a:rPr lang="en-AU" smtClean="0"/>
              <a:t>‹#›</a:t>
            </a:fld>
            <a:endParaRPr lang="en-AU"/>
          </a:p>
        </p:txBody>
      </p:sp>
    </p:spTree>
    <p:extLst>
      <p:ext uri="{BB962C8B-B14F-4D97-AF65-F5344CB8AC3E}">
        <p14:creationId xmlns:p14="http://schemas.microsoft.com/office/powerpoint/2010/main" val="3082637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71196-8C3D-484E-01BE-3B48E2835EEB}"/>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A9199147-DA9D-145E-50C1-D4F6E4D49567}"/>
              </a:ext>
            </a:extLst>
          </p:cNvPr>
          <p:cNvSpPr>
            <a:spLocks noGrp="1"/>
          </p:cNvSpPr>
          <p:nvPr>
            <p:ph type="dt" sz="half" idx="10"/>
          </p:nvPr>
        </p:nvSpPr>
        <p:spPr/>
        <p:txBody>
          <a:bodyPr/>
          <a:lstStyle/>
          <a:p>
            <a:fld id="{558CBEC2-EC8B-4527-A04E-CD4E9EAC6163}" type="datetimeFigureOut">
              <a:rPr lang="en-AU" smtClean="0"/>
              <a:t>1/08/2023</a:t>
            </a:fld>
            <a:endParaRPr lang="en-AU"/>
          </a:p>
        </p:txBody>
      </p:sp>
      <p:sp>
        <p:nvSpPr>
          <p:cNvPr id="4" name="Footer Placeholder 3">
            <a:extLst>
              <a:ext uri="{FF2B5EF4-FFF2-40B4-BE49-F238E27FC236}">
                <a16:creationId xmlns:a16="http://schemas.microsoft.com/office/drawing/2014/main" id="{77EE0896-CE09-0056-9E4F-7C73FBCE220B}"/>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48EA03E8-F73C-0D9A-F7AE-83E3847BE46D}"/>
              </a:ext>
            </a:extLst>
          </p:cNvPr>
          <p:cNvSpPr>
            <a:spLocks noGrp="1"/>
          </p:cNvSpPr>
          <p:nvPr>
            <p:ph type="sldNum" sz="quarter" idx="12"/>
          </p:nvPr>
        </p:nvSpPr>
        <p:spPr/>
        <p:txBody>
          <a:bodyPr/>
          <a:lstStyle/>
          <a:p>
            <a:fld id="{F00BA79E-8ABA-4447-8D0B-A3C8A33AE6C2}" type="slidenum">
              <a:rPr lang="en-AU" smtClean="0"/>
              <a:t>‹#›</a:t>
            </a:fld>
            <a:endParaRPr lang="en-AU"/>
          </a:p>
        </p:txBody>
      </p:sp>
    </p:spTree>
    <p:extLst>
      <p:ext uri="{BB962C8B-B14F-4D97-AF65-F5344CB8AC3E}">
        <p14:creationId xmlns:p14="http://schemas.microsoft.com/office/powerpoint/2010/main" val="1509003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5CA636-7045-58FA-46E1-DA7802EC3322}"/>
              </a:ext>
            </a:extLst>
          </p:cNvPr>
          <p:cNvSpPr>
            <a:spLocks noGrp="1"/>
          </p:cNvSpPr>
          <p:nvPr>
            <p:ph type="dt" sz="half" idx="10"/>
          </p:nvPr>
        </p:nvSpPr>
        <p:spPr/>
        <p:txBody>
          <a:bodyPr/>
          <a:lstStyle/>
          <a:p>
            <a:fld id="{558CBEC2-EC8B-4527-A04E-CD4E9EAC6163}" type="datetimeFigureOut">
              <a:rPr lang="en-AU" smtClean="0"/>
              <a:t>1/08/2023</a:t>
            </a:fld>
            <a:endParaRPr lang="en-AU"/>
          </a:p>
        </p:txBody>
      </p:sp>
      <p:sp>
        <p:nvSpPr>
          <p:cNvPr id="3" name="Footer Placeholder 2">
            <a:extLst>
              <a:ext uri="{FF2B5EF4-FFF2-40B4-BE49-F238E27FC236}">
                <a16:creationId xmlns:a16="http://schemas.microsoft.com/office/drawing/2014/main" id="{3A69BA0C-C6D4-2625-384C-EAACF938F891}"/>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92F7CD6B-2C5F-766A-FD36-88FBF6BD9A95}"/>
              </a:ext>
            </a:extLst>
          </p:cNvPr>
          <p:cNvSpPr>
            <a:spLocks noGrp="1"/>
          </p:cNvSpPr>
          <p:nvPr>
            <p:ph type="sldNum" sz="quarter" idx="12"/>
          </p:nvPr>
        </p:nvSpPr>
        <p:spPr/>
        <p:txBody>
          <a:bodyPr/>
          <a:lstStyle/>
          <a:p>
            <a:fld id="{F00BA79E-8ABA-4447-8D0B-A3C8A33AE6C2}" type="slidenum">
              <a:rPr lang="en-AU" smtClean="0"/>
              <a:t>‹#›</a:t>
            </a:fld>
            <a:endParaRPr lang="en-AU"/>
          </a:p>
        </p:txBody>
      </p:sp>
    </p:spTree>
    <p:extLst>
      <p:ext uri="{BB962C8B-B14F-4D97-AF65-F5344CB8AC3E}">
        <p14:creationId xmlns:p14="http://schemas.microsoft.com/office/powerpoint/2010/main" val="3019481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C21C6-5BB8-18F8-ABCB-ADFF9F6A70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D96FD64D-1618-671D-514B-5D66C7F1A9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460B3349-977D-7AF1-C30F-27E88E47BD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941C87-2AD8-3A15-609C-D9F2B322909D}"/>
              </a:ext>
            </a:extLst>
          </p:cNvPr>
          <p:cNvSpPr>
            <a:spLocks noGrp="1"/>
          </p:cNvSpPr>
          <p:nvPr>
            <p:ph type="dt" sz="half" idx="10"/>
          </p:nvPr>
        </p:nvSpPr>
        <p:spPr/>
        <p:txBody>
          <a:bodyPr/>
          <a:lstStyle/>
          <a:p>
            <a:fld id="{558CBEC2-EC8B-4527-A04E-CD4E9EAC6163}" type="datetimeFigureOut">
              <a:rPr lang="en-AU" smtClean="0"/>
              <a:t>1/08/2023</a:t>
            </a:fld>
            <a:endParaRPr lang="en-AU"/>
          </a:p>
        </p:txBody>
      </p:sp>
      <p:sp>
        <p:nvSpPr>
          <p:cNvPr id="6" name="Footer Placeholder 5">
            <a:extLst>
              <a:ext uri="{FF2B5EF4-FFF2-40B4-BE49-F238E27FC236}">
                <a16:creationId xmlns:a16="http://schemas.microsoft.com/office/drawing/2014/main" id="{41DA0AF3-43B6-E9D6-0C64-76E828104A38}"/>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1B1D69A-FAA0-F47E-B935-01DDF507975F}"/>
              </a:ext>
            </a:extLst>
          </p:cNvPr>
          <p:cNvSpPr>
            <a:spLocks noGrp="1"/>
          </p:cNvSpPr>
          <p:nvPr>
            <p:ph type="sldNum" sz="quarter" idx="12"/>
          </p:nvPr>
        </p:nvSpPr>
        <p:spPr/>
        <p:txBody>
          <a:bodyPr/>
          <a:lstStyle/>
          <a:p>
            <a:fld id="{F00BA79E-8ABA-4447-8D0B-A3C8A33AE6C2}" type="slidenum">
              <a:rPr lang="en-AU" smtClean="0"/>
              <a:t>‹#›</a:t>
            </a:fld>
            <a:endParaRPr lang="en-AU"/>
          </a:p>
        </p:txBody>
      </p:sp>
    </p:spTree>
    <p:extLst>
      <p:ext uri="{BB962C8B-B14F-4D97-AF65-F5344CB8AC3E}">
        <p14:creationId xmlns:p14="http://schemas.microsoft.com/office/powerpoint/2010/main" val="108869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ADD05-3482-912F-EC77-44CA569881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C1408C0B-5C42-1654-3E19-522F13C0D7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B5159643-6280-EC5B-0ED6-5876B39C6F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026B85-F18B-7F15-F8F0-96FA6C90152F}"/>
              </a:ext>
            </a:extLst>
          </p:cNvPr>
          <p:cNvSpPr>
            <a:spLocks noGrp="1"/>
          </p:cNvSpPr>
          <p:nvPr>
            <p:ph type="dt" sz="half" idx="10"/>
          </p:nvPr>
        </p:nvSpPr>
        <p:spPr/>
        <p:txBody>
          <a:bodyPr/>
          <a:lstStyle/>
          <a:p>
            <a:fld id="{558CBEC2-EC8B-4527-A04E-CD4E9EAC6163}" type="datetimeFigureOut">
              <a:rPr lang="en-AU" smtClean="0"/>
              <a:t>1/08/2023</a:t>
            </a:fld>
            <a:endParaRPr lang="en-AU"/>
          </a:p>
        </p:txBody>
      </p:sp>
      <p:sp>
        <p:nvSpPr>
          <p:cNvPr id="6" name="Footer Placeholder 5">
            <a:extLst>
              <a:ext uri="{FF2B5EF4-FFF2-40B4-BE49-F238E27FC236}">
                <a16:creationId xmlns:a16="http://schemas.microsoft.com/office/drawing/2014/main" id="{889AAC43-60E6-8AC6-39DA-1F3B53449AC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A8080B2A-420A-5AA1-1D7D-863DA76361F8}"/>
              </a:ext>
            </a:extLst>
          </p:cNvPr>
          <p:cNvSpPr>
            <a:spLocks noGrp="1"/>
          </p:cNvSpPr>
          <p:nvPr>
            <p:ph type="sldNum" sz="quarter" idx="12"/>
          </p:nvPr>
        </p:nvSpPr>
        <p:spPr/>
        <p:txBody>
          <a:bodyPr/>
          <a:lstStyle/>
          <a:p>
            <a:fld id="{F00BA79E-8ABA-4447-8D0B-A3C8A33AE6C2}" type="slidenum">
              <a:rPr lang="en-AU" smtClean="0"/>
              <a:t>‹#›</a:t>
            </a:fld>
            <a:endParaRPr lang="en-AU"/>
          </a:p>
        </p:txBody>
      </p:sp>
    </p:spTree>
    <p:extLst>
      <p:ext uri="{BB962C8B-B14F-4D97-AF65-F5344CB8AC3E}">
        <p14:creationId xmlns:p14="http://schemas.microsoft.com/office/powerpoint/2010/main" val="914611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83401F-4961-2B5F-3C61-7C945B43B8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218DF700-F8A2-AAD4-476B-5DA582EE6D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E376772-A496-8FA6-4445-96841E9B64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8CBEC2-EC8B-4527-A04E-CD4E9EAC6163}" type="datetimeFigureOut">
              <a:rPr lang="en-AU" smtClean="0"/>
              <a:t>1/08/2023</a:t>
            </a:fld>
            <a:endParaRPr lang="en-AU"/>
          </a:p>
        </p:txBody>
      </p:sp>
      <p:sp>
        <p:nvSpPr>
          <p:cNvPr id="5" name="Footer Placeholder 4">
            <a:extLst>
              <a:ext uri="{FF2B5EF4-FFF2-40B4-BE49-F238E27FC236}">
                <a16:creationId xmlns:a16="http://schemas.microsoft.com/office/drawing/2014/main" id="{31BFFA66-B75A-A150-1C45-AD4447E2DA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61366904-7E4E-71F7-9B1A-E88E37D509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0BA79E-8ABA-4447-8D0B-A3C8A33AE6C2}" type="slidenum">
              <a:rPr lang="en-AU" smtClean="0"/>
              <a:t>‹#›</a:t>
            </a:fld>
            <a:endParaRPr lang="en-AU"/>
          </a:p>
        </p:txBody>
      </p:sp>
    </p:spTree>
    <p:extLst>
      <p:ext uri="{BB962C8B-B14F-4D97-AF65-F5344CB8AC3E}">
        <p14:creationId xmlns:p14="http://schemas.microsoft.com/office/powerpoint/2010/main" val="4412195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www.mdpi.com/search?authors=Batoul%20Khalil&amp;orcid=" TargetMode="External"/><Relationship Id="rId13" Type="http://schemas.openxmlformats.org/officeDocument/2006/relationships/image" Target="../media/image2.jpeg"/><Relationship Id="rId3" Type="http://schemas.openxmlformats.org/officeDocument/2006/relationships/hyperlink" Target="https://www.mdpi.com/search?authors=Mohammed%20Mohsin&amp;orcid=0000-0003-2483-3798" TargetMode="External"/><Relationship Id="rId7" Type="http://schemas.openxmlformats.org/officeDocument/2006/relationships/hyperlink" Target="https://www.mdpi.com/search?authors=Fatima%20Hassoun&amp;orcid=" TargetMode="External"/><Relationship Id="rId12" Type="http://schemas.openxmlformats.org/officeDocument/2006/relationships/hyperlink" Target="https://www.mdpi.com/search?authors=Susan%20Rees&amp;orcid=0000-0003-2845-6547" TargetMode="External"/><Relationship Id="rId2" Type="http://schemas.openxmlformats.org/officeDocument/2006/relationships/hyperlink" Target="https://www.mdpi.com/search?authors=Tam%20Anh%20Nguyen&amp;orcid=0000-0002-8401-5466" TargetMode="External"/><Relationship Id="rId1" Type="http://schemas.openxmlformats.org/officeDocument/2006/relationships/slideLayout" Target="../slideLayouts/slideLayout2.xml"/><Relationship Id="rId6" Type="http://schemas.openxmlformats.org/officeDocument/2006/relationships/hyperlink" Target="https://www.mdpi.com/search?authors=Nawal%20Nadar&amp;orcid=" TargetMode="External"/><Relationship Id="rId11" Type="http://schemas.openxmlformats.org/officeDocument/2006/relationships/hyperlink" Target="https://www.mdpi.com/search?authors=Megan%20Kalucy&amp;orcid=" TargetMode="External"/><Relationship Id="rId5" Type="http://schemas.openxmlformats.org/officeDocument/2006/relationships/hyperlink" Target="https://www.mdpi.com/search?authors=Jane%20Fisher&amp;orcid=0000-0002-1959-6807" TargetMode="External"/><Relationship Id="rId10" Type="http://schemas.openxmlformats.org/officeDocument/2006/relationships/hyperlink" Target="https://www.mdpi.com/search?authors=Yalini%20Krishna&amp;orcid=" TargetMode="External"/><Relationship Id="rId4" Type="http://schemas.openxmlformats.org/officeDocument/2006/relationships/hyperlink" Target="https://www.mdpi.com/search?authors=Batool%20Moussa&amp;orcid=" TargetMode="External"/><Relationship Id="rId9" Type="http://schemas.openxmlformats.org/officeDocument/2006/relationships/hyperlink" Target="https://www.mdpi.com/search?authors=Mariam%20Youssef&amp;orcid="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www.mdpi.com/search?authors=Mariam%20Yousif&amp;orcid=" TargetMode="External"/><Relationship Id="rId13" Type="http://schemas.openxmlformats.org/officeDocument/2006/relationships/hyperlink" Target="https://www.mdpi.com/search?authors=Jane%20Fisher&amp;orcid=0000-0002-1959-6807" TargetMode="External"/><Relationship Id="rId3" Type="http://schemas.openxmlformats.org/officeDocument/2006/relationships/hyperlink" Target="https://www.mdpi.com/search?authors=Ruth%20Wells&amp;orcid=" TargetMode="External"/><Relationship Id="rId7" Type="http://schemas.openxmlformats.org/officeDocument/2006/relationships/hyperlink" Target="https://www.mdpi.com/search?authors=Fatima%20Hassoun&amp;orcid=" TargetMode="External"/><Relationship Id="rId12" Type="http://schemas.openxmlformats.org/officeDocument/2006/relationships/hyperlink" Target="https://www.mdpi.com/search?authors=Derrick%20Silove&amp;orcid=" TargetMode="External"/><Relationship Id="rId2" Type="http://schemas.openxmlformats.org/officeDocument/2006/relationships/hyperlink" Target="https://www.mdpi.com/search?authors=Susan%20J.%20Rees&amp;orcid=" TargetMode="External"/><Relationship Id="rId1" Type="http://schemas.openxmlformats.org/officeDocument/2006/relationships/slideLayout" Target="../slideLayouts/slideLayout2.xml"/><Relationship Id="rId6" Type="http://schemas.openxmlformats.org/officeDocument/2006/relationships/hyperlink" Target="https://www.mdpi.com/search?authors=Batool%20Moussa&amp;orcid=" TargetMode="External"/><Relationship Id="rId11" Type="http://schemas.openxmlformats.org/officeDocument/2006/relationships/hyperlink" Target="https://www.mdpi.com/search?authors=Heather%20Nancarrow&amp;orcid=" TargetMode="External"/><Relationship Id="rId5" Type="http://schemas.openxmlformats.org/officeDocument/2006/relationships/hyperlink" Target="https://www.mdpi.com/search?authors=Nawal%20Nadar&amp;orcid=" TargetMode="External"/><Relationship Id="rId10" Type="http://schemas.openxmlformats.org/officeDocument/2006/relationships/hyperlink" Target="https://www.mdpi.com/search?authors=Yalini%20Krishna&amp;orcid=" TargetMode="External"/><Relationship Id="rId4" Type="http://schemas.openxmlformats.org/officeDocument/2006/relationships/hyperlink" Target="https://www.mdpi.com/search?authors=Mohammed%20Mohsin&amp;orcid=0000-0003-2483-3798" TargetMode="External"/><Relationship Id="rId9" Type="http://schemas.openxmlformats.org/officeDocument/2006/relationships/hyperlink" Target="https://www.mdpi.com/search?authors=Batoul%20Khalil&amp;orcid=" TargetMode="External"/><Relationship Id="rId14"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pubmed.ncbi.nlm.nih.gov/?term=Fisher+J&amp;cauthor_id=34329321" TargetMode="External"/><Relationship Id="rId13" Type="http://schemas.openxmlformats.org/officeDocument/2006/relationships/hyperlink" Target="https://pubmed.ncbi.nlm.nih.gov/?term=Nancarrow+H&amp;cauthor_id=34329321" TargetMode="External"/><Relationship Id="rId18" Type="http://schemas.openxmlformats.org/officeDocument/2006/relationships/hyperlink" Target="https://pubmed.ncbi.nlm.nih.gov/?term=Yousif+M&amp;cauthor_id=34329321" TargetMode="External"/><Relationship Id="rId3" Type="http://schemas.openxmlformats.org/officeDocument/2006/relationships/hyperlink" Target="https://pubmed.ncbi.nlm.nih.gov/34329321/#full-view-affiliation-1" TargetMode="External"/><Relationship Id="rId21" Type="http://schemas.openxmlformats.org/officeDocument/2006/relationships/hyperlink" Target="https://pubmed.ncbi.nlm.nih.gov/?term=Rees+SJ&amp;cauthor_id=34329321" TargetMode="External"/><Relationship Id="rId7" Type="http://schemas.openxmlformats.org/officeDocument/2006/relationships/hyperlink" Target="https://pubmed.ncbi.nlm.nih.gov/?term=Silove+D&amp;cauthor_id=34329321" TargetMode="External"/><Relationship Id="rId12" Type="http://schemas.openxmlformats.org/officeDocument/2006/relationships/hyperlink" Target="https://pubmed.ncbi.nlm.nih.gov/34329321/#full-view-affiliation-5" TargetMode="External"/><Relationship Id="rId17" Type="http://schemas.openxmlformats.org/officeDocument/2006/relationships/hyperlink" Target="https://pubmed.ncbi.nlm.nih.gov/?term=Hasoun+F&amp;cauthor_id=34329321" TargetMode="External"/><Relationship Id="rId2" Type="http://schemas.openxmlformats.org/officeDocument/2006/relationships/hyperlink" Target="https://pubmed.ncbi.nlm.nih.gov/?term=Hicks+MH&amp;cauthor_id=34329321" TargetMode="External"/><Relationship Id="rId16" Type="http://schemas.openxmlformats.org/officeDocument/2006/relationships/hyperlink" Target="https://pubmed.ncbi.nlm.nih.gov/?term=Klein+L&amp;cauthor_id=34329321" TargetMode="External"/><Relationship Id="rId20" Type="http://schemas.openxmlformats.org/officeDocument/2006/relationships/hyperlink" Target="https://pubmed.ncbi.nlm.nih.gov/?term=Krishna+Y&amp;cauthor_id=34329321" TargetMode="External"/><Relationship Id="rId1" Type="http://schemas.openxmlformats.org/officeDocument/2006/relationships/slideLayout" Target="../slideLayouts/slideLayout2.xml"/><Relationship Id="rId6" Type="http://schemas.openxmlformats.org/officeDocument/2006/relationships/hyperlink" Target="https://pubmed.ncbi.nlm.nih.gov/34329321/#full-view-affiliation-3" TargetMode="External"/><Relationship Id="rId11" Type="http://schemas.openxmlformats.org/officeDocument/2006/relationships/hyperlink" Target="https://pubmed.ncbi.nlm.nih.gov/?term=Steel+Z&amp;cauthor_id=34329321" TargetMode="External"/><Relationship Id="rId5" Type="http://schemas.openxmlformats.org/officeDocument/2006/relationships/hyperlink" Target="https://pubmed.ncbi.nlm.nih.gov/34329321/#full-view-affiliation-2" TargetMode="External"/><Relationship Id="rId15" Type="http://schemas.openxmlformats.org/officeDocument/2006/relationships/hyperlink" Target="https://pubmed.ncbi.nlm.nih.gov/?term=Nadar+N&amp;cauthor_id=34329321" TargetMode="External"/><Relationship Id="rId10" Type="http://schemas.openxmlformats.org/officeDocument/2006/relationships/hyperlink" Target="https://pubmed.ncbi.nlm.nih.gov/?term=Moussa+B&amp;cauthor_id=34329321" TargetMode="External"/><Relationship Id="rId19" Type="http://schemas.openxmlformats.org/officeDocument/2006/relationships/hyperlink" Target="https://pubmed.ncbi.nlm.nih.gov/?term=Khalil+B&amp;cauthor_id=34329321" TargetMode="External"/><Relationship Id="rId4" Type="http://schemas.openxmlformats.org/officeDocument/2006/relationships/hyperlink" Target="https://pubmed.ncbi.nlm.nih.gov/?term=Mohsin+M&amp;cauthor_id=34329321" TargetMode="External"/><Relationship Id="rId9" Type="http://schemas.openxmlformats.org/officeDocument/2006/relationships/hyperlink" Target="https://pubmed.ncbi.nlm.nih.gov/34329321/#full-view-affiliation-4" TargetMode="External"/><Relationship Id="rId14" Type="http://schemas.openxmlformats.org/officeDocument/2006/relationships/hyperlink" Target="https://pubmed.ncbi.nlm.nih.gov/34329321/#full-view-affiliation-6" TargetMode="External"/><Relationship Id="rId22"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C8300-CC12-B702-2E18-DD13E8B9D7F7}"/>
              </a:ext>
            </a:extLst>
          </p:cNvPr>
          <p:cNvSpPr>
            <a:spLocks noGrp="1"/>
          </p:cNvSpPr>
          <p:nvPr>
            <p:ph type="ctrTitle"/>
          </p:nvPr>
        </p:nvSpPr>
        <p:spPr>
          <a:xfrm>
            <a:off x="1306288" y="165253"/>
            <a:ext cx="9144000" cy="1344058"/>
          </a:xfrm>
        </p:spPr>
        <p:txBody>
          <a:bodyPr>
            <a:normAutofit fontScale="90000"/>
          </a:bodyPr>
          <a:lstStyle/>
          <a:p>
            <a:br>
              <a:rPr lang="en-AU" sz="1800" b="1" kern="1800" dirty="0">
                <a:solidFill>
                  <a:srgbClr val="202020"/>
                </a:solidFill>
                <a:effectLst/>
                <a:latin typeface="Open Sans" panose="020B0606030504020204" pitchFamily="34" charset="0"/>
                <a:ea typeface="Times New Roman" panose="02020603050405020304" pitchFamily="18" charset="0"/>
                <a:cs typeface="Arial" panose="020B0604020202020204" pitchFamily="34" charset="0"/>
              </a:rPr>
            </a:br>
            <a:br>
              <a:rPr lang="en-AU" sz="2000" b="1" kern="1800" dirty="0">
                <a:solidFill>
                  <a:srgbClr val="202020"/>
                </a:solidFill>
                <a:effectLst/>
                <a:latin typeface="Open Sans" panose="020B0606030504020204" pitchFamily="34" charset="0"/>
                <a:ea typeface="Times New Roman" panose="02020603050405020304" pitchFamily="18" charset="0"/>
                <a:cs typeface="Arial" panose="020B0604020202020204" pitchFamily="34" charset="0"/>
              </a:rPr>
            </a:br>
            <a:r>
              <a:rPr lang="en-AU" sz="2000" b="1" kern="1800" dirty="0">
                <a:solidFill>
                  <a:srgbClr val="202020"/>
                </a:solidFill>
                <a:effectLst/>
                <a:latin typeface="Open Sans" panose="020B0606030504020204" pitchFamily="34" charset="0"/>
                <a:ea typeface="Times New Roman" panose="02020603050405020304" pitchFamily="18" charset="0"/>
                <a:cs typeface="Arial" panose="020B0604020202020204" pitchFamily="34" charset="0"/>
              </a:rPr>
              <a:t>COVID-19 stressors and mental health problems amongst women who arrived as refugees and those born in Australia</a:t>
            </a:r>
            <a:br>
              <a:rPr lang="en-AU" sz="2000" b="1" kern="1800" dirty="0">
                <a:solidFill>
                  <a:srgbClr val="202020"/>
                </a:solidFill>
                <a:effectLst/>
                <a:latin typeface="Open Sans" panose="020B0606030504020204" pitchFamily="34" charset="0"/>
                <a:ea typeface="Times New Roman" panose="02020603050405020304" pitchFamily="18" charset="0"/>
                <a:cs typeface="Arial" panose="020B0604020202020204" pitchFamily="34" charset="0"/>
              </a:rPr>
            </a:br>
            <a:br>
              <a:rPr lang="en-AU" sz="1600" b="1" kern="1800" dirty="0">
                <a:solidFill>
                  <a:srgbClr val="202020"/>
                </a:solidFill>
                <a:effectLst/>
                <a:latin typeface="Open Sans" panose="020B0606030504020204" pitchFamily="34" charset="0"/>
                <a:ea typeface="Times New Roman" panose="02020603050405020304" pitchFamily="18" charset="0"/>
                <a:cs typeface="Arial" panose="020B0604020202020204" pitchFamily="34" charset="0"/>
              </a:rPr>
            </a:br>
            <a:r>
              <a:rPr lang="en-AU" sz="1600" kern="0" dirty="0">
                <a:solidFill>
                  <a:srgbClr val="222222"/>
                </a:solidFill>
                <a:effectLst/>
                <a:latin typeface="Arial" panose="020B0604020202020204" pitchFamily="34" charset="0"/>
                <a:ea typeface="Times New Roman" panose="02020603050405020304" pitchFamily="18" charset="0"/>
              </a:rPr>
              <a:t>Susan J Rees, Mohammed Mohsin, Alvin </a:t>
            </a:r>
            <a:r>
              <a:rPr lang="en-AU" sz="1600" kern="0" dirty="0" err="1">
                <a:solidFill>
                  <a:srgbClr val="222222"/>
                </a:solidFill>
                <a:effectLst/>
                <a:latin typeface="Arial" panose="020B0604020202020204" pitchFamily="34" charset="0"/>
                <a:ea typeface="Times New Roman" panose="02020603050405020304" pitchFamily="18" charset="0"/>
              </a:rPr>
              <a:t>Kuowei</a:t>
            </a:r>
            <a:r>
              <a:rPr lang="en-AU" sz="1600" kern="0" dirty="0">
                <a:solidFill>
                  <a:srgbClr val="222222"/>
                </a:solidFill>
                <a:effectLst/>
                <a:latin typeface="Arial" panose="020B0604020202020204" pitchFamily="34" charset="0"/>
                <a:ea typeface="Times New Roman" panose="02020603050405020304" pitchFamily="18" charset="0"/>
              </a:rPr>
              <a:t> Tay, Batool Moussa, Louis Klein, Nawal Nadar, Fatima Hussain, </a:t>
            </a:r>
            <a:r>
              <a:rPr lang="en-AU" sz="1600" kern="0" dirty="0" err="1">
                <a:solidFill>
                  <a:srgbClr val="222222"/>
                </a:solidFill>
                <a:effectLst/>
                <a:latin typeface="Arial" panose="020B0604020202020204" pitchFamily="34" charset="0"/>
                <a:ea typeface="Times New Roman" panose="02020603050405020304" pitchFamily="18" charset="0"/>
              </a:rPr>
              <a:t>Yalini</a:t>
            </a:r>
            <a:r>
              <a:rPr lang="en-AU" sz="1600" kern="0" dirty="0">
                <a:solidFill>
                  <a:srgbClr val="222222"/>
                </a:solidFill>
                <a:effectLst/>
                <a:latin typeface="Arial" panose="020B0604020202020204" pitchFamily="34" charset="0"/>
                <a:ea typeface="Times New Roman" panose="02020603050405020304" pitchFamily="18" charset="0"/>
              </a:rPr>
              <a:t> Krishna, </a:t>
            </a:r>
            <a:r>
              <a:rPr lang="en-AU" sz="1600" kern="0" dirty="0" err="1">
                <a:solidFill>
                  <a:srgbClr val="222222"/>
                </a:solidFill>
                <a:effectLst/>
                <a:latin typeface="Arial" panose="020B0604020202020204" pitchFamily="34" charset="0"/>
                <a:ea typeface="Times New Roman" panose="02020603050405020304" pitchFamily="18" charset="0"/>
              </a:rPr>
              <a:t>Batoul</a:t>
            </a:r>
            <a:r>
              <a:rPr lang="en-AU" sz="1600" kern="0" dirty="0">
                <a:solidFill>
                  <a:srgbClr val="222222"/>
                </a:solidFill>
                <a:effectLst/>
                <a:latin typeface="Arial" panose="020B0604020202020204" pitchFamily="34" charset="0"/>
                <a:ea typeface="Times New Roman" panose="02020603050405020304" pitchFamily="18" charset="0"/>
              </a:rPr>
              <a:t> Khalil, Mariam Yousif, Derrick </a:t>
            </a:r>
            <a:r>
              <a:rPr lang="en-AU" sz="1600" kern="0" dirty="0" err="1">
                <a:solidFill>
                  <a:srgbClr val="222222"/>
                </a:solidFill>
                <a:effectLst/>
                <a:latin typeface="Arial" panose="020B0604020202020204" pitchFamily="34" charset="0"/>
                <a:ea typeface="Times New Roman" panose="02020603050405020304" pitchFamily="18" charset="0"/>
              </a:rPr>
              <a:t>Silove</a:t>
            </a:r>
            <a:r>
              <a:rPr lang="en-AU" sz="1600" kern="0" dirty="0">
                <a:solidFill>
                  <a:srgbClr val="222222"/>
                </a:solidFill>
                <a:effectLst/>
                <a:latin typeface="Arial" panose="020B0604020202020204" pitchFamily="34" charset="0"/>
                <a:ea typeface="Times New Roman" panose="02020603050405020304" pitchFamily="18" charset="0"/>
              </a:rPr>
              <a:t>, Jane Fisher</a:t>
            </a:r>
            <a:endParaRPr lang="en-AU" sz="1600" dirty="0"/>
          </a:p>
        </p:txBody>
      </p:sp>
      <p:sp>
        <p:nvSpPr>
          <p:cNvPr id="5" name="TextBox 4">
            <a:extLst>
              <a:ext uri="{FF2B5EF4-FFF2-40B4-BE49-F238E27FC236}">
                <a16:creationId xmlns:a16="http://schemas.microsoft.com/office/drawing/2014/main" id="{11AEF5CB-AE01-5D7D-21C0-70DD37192190}"/>
              </a:ext>
            </a:extLst>
          </p:cNvPr>
          <p:cNvSpPr txBox="1"/>
          <p:nvPr/>
        </p:nvSpPr>
        <p:spPr>
          <a:xfrm>
            <a:off x="347163" y="2804307"/>
            <a:ext cx="3875312" cy="2608791"/>
          </a:xfrm>
          <a:prstGeom prst="rect">
            <a:avLst/>
          </a:prstGeom>
          <a:noFill/>
        </p:spPr>
        <p:txBody>
          <a:bodyPr wrap="square">
            <a:spAutoFit/>
          </a:bodyPr>
          <a:lstStyle/>
          <a:p>
            <a:pPr>
              <a:lnSpc>
                <a:spcPts val="1350"/>
              </a:lnSpc>
              <a:spcAft>
                <a:spcPts val="1350"/>
              </a:spcAft>
            </a:pPr>
            <a:r>
              <a:rPr lang="en-AU" sz="1600" dirty="0">
                <a:solidFill>
                  <a:srgbClr val="202020"/>
                </a:solidFill>
                <a:effectLst/>
                <a:latin typeface="Helvetica" panose="020B0604020202020204" pitchFamily="34" charset="0"/>
                <a:ea typeface="Times New Roman" panose="02020603050405020304" pitchFamily="18" charset="0"/>
              </a:rPr>
              <a:t>Our study demonstrates that women from refugee backgrounds have distinctive experiences including material problems and psychological stressors that are associated with higher prevalence of mental disorders during COVID-19. We have identified the association between material hardship and mental disorders in both groups of women, and this underscores the need for governments to recognise and ensure financial wellbeing as a policy priority in the prevention of mental disorder for all women during COVID-19.</a:t>
            </a:r>
            <a:endParaRPr lang="en-AU" sz="1600" dirty="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41178510-EDE3-7567-2327-80BE1BE176E9}"/>
              </a:ext>
            </a:extLst>
          </p:cNvPr>
          <p:cNvSpPr txBox="1"/>
          <p:nvPr/>
        </p:nvSpPr>
        <p:spPr>
          <a:xfrm>
            <a:off x="8306718" y="2617075"/>
            <a:ext cx="3767770" cy="2800767"/>
          </a:xfrm>
          <a:prstGeom prst="rect">
            <a:avLst/>
          </a:prstGeom>
          <a:noFill/>
        </p:spPr>
        <p:txBody>
          <a:bodyPr wrap="square">
            <a:spAutoFit/>
          </a:bodyPr>
          <a:lstStyle/>
          <a:p>
            <a:pPr>
              <a:spcAft>
                <a:spcPts val="1500"/>
              </a:spcAft>
            </a:pPr>
            <a:r>
              <a:rPr lang="ar-SA" sz="1600" dirty="0">
                <a:solidFill>
                  <a:srgbClr val="374151"/>
                </a:solidFill>
                <a:effectLst/>
                <a:latin typeface="Times New Roman" panose="02020603050405020304" pitchFamily="18" charset="0"/>
                <a:ea typeface="Times New Roman" panose="02020603050405020304" pitchFamily="18" charset="0"/>
                <a:cs typeface="Segoe UI" panose="020B0502040204020203" pitchFamily="34" charset="0"/>
              </a:rPr>
              <a:t>تُظهِر دراستُنا أنّ النساء ذوات الخلفيات اللاجئة يعانين من تجارب مميّزة تشمل مشكلات مادية ومصادر إجهاد نفسي مرتبطة بزيادة انتشار الاضطرابات النفسية خلال جائحة كوفيد-١٩. </a:t>
            </a:r>
            <a:r>
              <a:rPr lang="ar-SA" sz="1600" dirty="0">
                <a:solidFill>
                  <a:srgbClr val="374151"/>
                </a:solidFill>
                <a:effectLst/>
                <a:ea typeface="Calibri" panose="020F0502020204030204" pitchFamily="34" charset="0"/>
                <a:cs typeface="Segoe UI" panose="020B0502040204020203" pitchFamily="34" charset="0"/>
              </a:rPr>
              <a:t>قد حددنا الارتباط بين الصعوبات المادية والاضطرابات النفسية في كلا المجموعتين من النساء، وهذا يؤكد على ضرورة أن تُعترف الحكومات بأهمية الرفاهية المالية كأولوية سياسية في الوقاية من الاضطرابات النفسية لجميع النساء خلال جائحة كوفيد-١٩</a:t>
            </a:r>
            <a:endParaRPr lang="en-AU" sz="1600" dirty="0"/>
          </a:p>
        </p:txBody>
      </p:sp>
      <p:pic>
        <p:nvPicPr>
          <p:cNvPr id="1026" name="Picture 2" descr="Long-Term Impacts of COVID-19: Your Mental Health">
            <a:extLst>
              <a:ext uri="{FF2B5EF4-FFF2-40B4-BE49-F238E27FC236}">
                <a16:creationId xmlns:a16="http://schemas.microsoft.com/office/drawing/2014/main" id="{78E68972-759E-C59E-B39A-7B487B8D24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0288" y="1691715"/>
            <a:ext cx="3668617" cy="3899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7645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6F695-4E66-3557-8927-FEA1CB414A0D}"/>
              </a:ext>
            </a:extLst>
          </p:cNvPr>
          <p:cNvSpPr>
            <a:spLocks noGrp="1"/>
          </p:cNvSpPr>
          <p:nvPr>
            <p:ph type="title"/>
          </p:nvPr>
        </p:nvSpPr>
        <p:spPr>
          <a:xfrm>
            <a:off x="959385" y="209321"/>
            <a:ext cx="10515600" cy="1288973"/>
          </a:xfrm>
        </p:spPr>
        <p:txBody>
          <a:bodyPr>
            <a:normAutofit/>
          </a:bodyPr>
          <a:lstStyle/>
          <a:p>
            <a:r>
              <a:rPr lang="en-US" sz="1800" b="1" i="0" dirty="0">
                <a:solidFill>
                  <a:srgbClr val="000000"/>
                </a:solidFill>
                <a:effectLst/>
                <a:latin typeface="Arial" panose="020B0604020202020204" pitchFamily="34" charset="0"/>
              </a:rPr>
              <a:t>Determinants of Antenatal Education and Breastfeeding Uptake in Refugee-Background and Australian-Born Women</a:t>
            </a:r>
            <a:br>
              <a:rPr lang="en-US" sz="2000" b="1" i="0" dirty="0">
                <a:solidFill>
                  <a:srgbClr val="000000"/>
                </a:solidFill>
                <a:effectLst/>
                <a:latin typeface="Arial" panose="020B0604020202020204" pitchFamily="34" charset="0"/>
              </a:rPr>
            </a:br>
            <a:br>
              <a:rPr lang="en-AU" sz="2000" dirty="0">
                <a:solidFill>
                  <a:srgbClr val="222222"/>
                </a:solidFill>
                <a:latin typeface="helvetica neue"/>
              </a:rPr>
            </a:br>
            <a:r>
              <a:rPr lang="en-AU" sz="1300" b="1" i="0" u="sng" dirty="0">
                <a:solidFill>
                  <a:schemeClr val="tx1">
                    <a:lumMod val="50000"/>
                    <a:lumOff val="50000"/>
                  </a:schemeClr>
                </a:solidFill>
                <a:effectLst/>
                <a:latin typeface="helvetica neue"/>
                <a:hlinkClick r:id="rId2">
                  <a:extLst>
                    <a:ext uri="{A12FA001-AC4F-418D-AE19-62706E023703}">
                      <ahyp:hlinkClr xmlns:ahyp="http://schemas.microsoft.com/office/drawing/2018/hyperlinkcolor" val="tx"/>
                    </a:ext>
                  </a:extLst>
                </a:hlinkClick>
              </a:rPr>
              <a:t>Tam Anh </a:t>
            </a:r>
            <a:r>
              <a:rPr lang="en-AU" sz="1300" b="1" i="0" u="sng" dirty="0" err="1">
                <a:solidFill>
                  <a:schemeClr val="tx1">
                    <a:lumMod val="50000"/>
                    <a:lumOff val="50000"/>
                  </a:schemeClr>
                </a:solidFill>
                <a:effectLst/>
                <a:latin typeface="helvetica neue"/>
                <a:hlinkClick r:id="rId2">
                  <a:extLst>
                    <a:ext uri="{A12FA001-AC4F-418D-AE19-62706E023703}">
                      <ahyp:hlinkClr xmlns:ahyp="http://schemas.microsoft.com/office/drawing/2018/hyperlinkcolor" val="tx"/>
                    </a:ext>
                  </a:extLst>
                </a:hlinkClick>
              </a:rPr>
              <a:t>Nguyen</a:t>
            </a:r>
            <a:r>
              <a:rPr lang="en-AU" sz="1300" b="0" i="0" dirty="0" err="1">
                <a:solidFill>
                  <a:schemeClr val="tx1">
                    <a:lumMod val="50000"/>
                    <a:lumOff val="50000"/>
                  </a:schemeClr>
                </a:solidFill>
                <a:effectLst/>
                <a:latin typeface="helvetica neue"/>
              </a:rPr>
              <a:t>,</a:t>
            </a:r>
            <a:r>
              <a:rPr lang="en-AU" sz="1300" b="1" i="0" u="none" strike="noStrike" dirty="0" err="1">
                <a:solidFill>
                  <a:schemeClr val="tx1">
                    <a:lumMod val="50000"/>
                    <a:lumOff val="50000"/>
                  </a:schemeClr>
                </a:solidFill>
                <a:effectLst/>
                <a:latin typeface="helvetica neue"/>
                <a:hlinkClick r:id="rId3">
                  <a:extLst>
                    <a:ext uri="{A12FA001-AC4F-418D-AE19-62706E023703}">
                      <ahyp:hlinkClr xmlns:ahyp="http://schemas.microsoft.com/office/drawing/2018/hyperlinkcolor" val="tx"/>
                    </a:ext>
                  </a:extLst>
                </a:hlinkClick>
              </a:rPr>
              <a:t>Mohammed</a:t>
            </a:r>
            <a:r>
              <a:rPr lang="en-AU" sz="1300" b="1" i="0" u="none" strike="noStrike" dirty="0">
                <a:solidFill>
                  <a:schemeClr val="tx1">
                    <a:lumMod val="50000"/>
                    <a:lumOff val="50000"/>
                  </a:schemeClr>
                </a:solidFill>
                <a:effectLst/>
                <a:latin typeface="helvetica neue"/>
                <a:hlinkClick r:id="rId3">
                  <a:extLst>
                    <a:ext uri="{A12FA001-AC4F-418D-AE19-62706E023703}">
                      <ahyp:hlinkClr xmlns:ahyp="http://schemas.microsoft.com/office/drawing/2018/hyperlinkcolor" val="tx"/>
                    </a:ext>
                  </a:extLst>
                </a:hlinkClick>
              </a:rPr>
              <a:t> </a:t>
            </a:r>
            <a:r>
              <a:rPr lang="en-AU" sz="1300" b="1" i="0" u="none" strike="noStrike" dirty="0" err="1">
                <a:solidFill>
                  <a:schemeClr val="tx1">
                    <a:lumMod val="50000"/>
                    <a:lumOff val="50000"/>
                  </a:schemeClr>
                </a:solidFill>
                <a:effectLst/>
                <a:latin typeface="helvetica neue"/>
                <a:hlinkClick r:id="rId3">
                  <a:extLst>
                    <a:ext uri="{A12FA001-AC4F-418D-AE19-62706E023703}">
                      <ahyp:hlinkClr xmlns:ahyp="http://schemas.microsoft.com/office/drawing/2018/hyperlinkcolor" val="tx"/>
                    </a:ext>
                  </a:extLst>
                </a:hlinkClick>
              </a:rPr>
              <a:t>Mohsin</a:t>
            </a:r>
            <a:r>
              <a:rPr lang="en-AU" sz="1300" b="0" i="0" dirty="0" err="1">
                <a:solidFill>
                  <a:schemeClr val="tx1">
                    <a:lumMod val="50000"/>
                    <a:lumOff val="50000"/>
                  </a:schemeClr>
                </a:solidFill>
                <a:effectLst/>
                <a:latin typeface="helvetica neue"/>
              </a:rPr>
              <a:t>,</a:t>
            </a:r>
            <a:r>
              <a:rPr lang="en-AU" sz="1300" b="1" i="0" u="none" strike="noStrike" dirty="0" err="1">
                <a:solidFill>
                  <a:schemeClr val="tx1">
                    <a:lumMod val="50000"/>
                    <a:lumOff val="50000"/>
                  </a:schemeClr>
                </a:solidFill>
                <a:effectLst/>
                <a:latin typeface="helvetica neue"/>
                <a:hlinkClick r:id="rId4">
                  <a:extLst>
                    <a:ext uri="{A12FA001-AC4F-418D-AE19-62706E023703}">
                      <ahyp:hlinkClr xmlns:ahyp="http://schemas.microsoft.com/office/drawing/2018/hyperlinkcolor" val="tx"/>
                    </a:ext>
                  </a:extLst>
                </a:hlinkClick>
              </a:rPr>
              <a:t>Batool</a:t>
            </a:r>
            <a:r>
              <a:rPr lang="en-AU" sz="1300" b="1" i="0" u="none" strike="noStrike" dirty="0">
                <a:solidFill>
                  <a:schemeClr val="tx1">
                    <a:lumMod val="50000"/>
                    <a:lumOff val="50000"/>
                  </a:schemeClr>
                </a:solidFill>
                <a:effectLst/>
                <a:latin typeface="helvetica neue"/>
                <a:hlinkClick r:id="rId4">
                  <a:extLst>
                    <a:ext uri="{A12FA001-AC4F-418D-AE19-62706E023703}">
                      <ahyp:hlinkClr xmlns:ahyp="http://schemas.microsoft.com/office/drawing/2018/hyperlinkcolor" val="tx"/>
                    </a:ext>
                  </a:extLst>
                </a:hlinkClick>
              </a:rPr>
              <a:t> </a:t>
            </a:r>
            <a:r>
              <a:rPr lang="en-AU" sz="1300" b="1" i="0" u="none" strike="noStrike" dirty="0" err="1">
                <a:solidFill>
                  <a:schemeClr val="tx1">
                    <a:lumMod val="50000"/>
                    <a:lumOff val="50000"/>
                  </a:schemeClr>
                </a:solidFill>
                <a:effectLst/>
                <a:latin typeface="helvetica neue"/>
                <a:hlinkClick r:id="rId4">
                  <a:extLst>
                    <a:ext uri="{A12FA001-AC4F-418D-AE19-62706E023703}">
                      <ahyp:hlinkClr xmlns:ahyp="http://schemas.microsoft.com/office/drawing/2018/hyperlinkcolor" val="tx"/>
                    </a:ext>
                  </a:extLst>
                </a:hlinkClick>
              </a:rPr>
              <a:t>Moussa</a:t>
            </a:r>
            <a:r>
              <a:rPr lang="en-AU" sz="1300" b="0" i="0" dirty="0" err="1">
                <a:solidFill>
                  <a:schemeClr val="tx1">
                    <a:lumMod val="50000"/>
                    <a:lumOff val="50000"/>
                  </a:schemeClr>
                </a:solidFill>
                <a:effectLst/>
                <a:latin typeface="helvetica neue"/>
              </a:rPr>
              <a:t>,</a:t>
            </a:r>
            <a:r>
              <a:rPr lang="en-AU" sz="1300" b="1" i="0" u="none" strike="noStrike" dirty="0" err="1">
                <a:solidFill>
                  <a:schemeClr val="tx1">
                    <a:lumMod val="50000"/>
                    <a:lumOff val="50000"/>
                  </a:schemeClr>
                </a:solidFill>
                <a:effectLst/>
                <a:latin typeface="helvetica neue"/>
                <a:hlinkClick r:id="rId5">
                  <a:extLst>
                    <a:ext uri="{A12FA001-AC4F-418D-AE19-62706E023703}">
                      <ahyp:hlinkClr xmlns:ahyp="http://schemas.microsoft.com/office/drawing/2018/hyperlinkcolor" val="tx"/>
                    </a:ext>
                  </a:extLst>
                </a:hlinkClick>
              </a:rPr>
              <a:t>Jane</a:t>
            </a:r>
            <a:r>
              <a:rPr lang="en-AU" sz="1300" b="1" i="0" u="none" strike="noStrike" dirty="0">
                <a:solidFill>
                  <a:schemeClr val="tx1">
                    <a:lumMod val="50000"/>
                    <a:lumOff val="50000"/>
                  </a:schemeClr>
                </a:solidFill>
                <a:effectLst/>
                <a:latin typeface="helvetica neue"/>
                <a:hlinkClick r:id="rId5">
                  <a:extLst>
                    <a:ext uri="{A12FA001-AC4F-418D-AE19-62706E023703}">
                      <ahyp:hlinkClr xmlns:ahyp="http://schemas.microsoft.com/office/drawing/2018/hyperlinkcolor" val="tx"/>
                    </a:ext>
                  </a:extLst>
                </a:hlinkClick>
              </a:rPr>
              <a:t> </a:t>
            </a:r>
            <a:r>
              <a:rPr lang="en-AU" sz="1300" b="1" i="0" u="none" strike="noStrike" dirty="0" err="1">
                <a:solidFill>
                  <a:schemeClr val="tx1">
                    <a:lumMod val="50000"/>
                    <a:lumOff val="50000"/>
                  </a:schemeClr>
                </a:solidFill>
                <a:effectLst/>
                <a:latin typeface="helvetica neue"/>
                <a:hlinkClick r:id="rId5">
                  <a:extLst>
                    <a:ext uri="{A12FA001-AC4F-418D-AE19-62706E023703}">
                      <ahyp:hlinkClr xmlns:ahyp="http://schemas.microsoft.com/office/drawing/2018/hyperlinkcolor" val="tx"/>
                    </a:ext>
                  </a:extLst>
                </a:hlinkClick>
              </a:rPr>
              <a:t>Fisher</a:t>
            </a:r>
            <a:r>
              <a:rPr lang="en-AU" sz="1300" b="0" i="0" dirty="0" err="1">
                <a:solidFill>
                  <a:schemeClr val="tx1">
                    <a:lumMod val="50000"/>
                    <a:lumOff val="50000"/>
                  </a:schemeClr>
                </a:solidFill>
                <a:effectLst/>
                <a:latin typeface="helvetica neue"/>
              </a:rPr>
              <a:t>,</a:t>
            </a:r>
            <a:r>
              <a:rPr lang="en-AU" sz="1300" b="1" i="0" u="none" strike="noStrike" dirty="0" err="1">
                <a:solidFill>
                  <a:schemeClr val="tx1">
                    <a:lumMod val="50000"/>
                    <a:lumOff val="50000"/>
                  </a:schemeClr>
                </a:solidFill>
                <a:effectLst/>
                <a:latin typeface="helvetica neue"/>
                <a:hlinkClick r:id="rId6">
                  <a:extLst>
                    <a:ext uri="{A12FA001-AC4F-418D-AE19-62706E023703}">
                      <ahyp:hlinkClr xmlns:ahyp="http://schemas.microsoft.com/office/drawing/2018/hyperlinkcolor" val="tx"/>
                    </a:ext>
                  </a:extLst>
                </a:hlinkClick>
              </a:rPr>
              <a:t>Nawal</a:t>
            </a:r>
            <a:r>
              <a:rPr lang="en-AU" sz="1300" b="1" i="0" u="none" strike="noStrike" dirty="0">
                <a:solidFill>
                  <a:schemeClr val="tx1">
                    <a:lumMod val="50000"/>
                    <a:lumOff val="50000"/>
                  </a:schemeClr>
                </a:solidFill>
                <a:effectLst/>
                <a:latin typeface="helvetica neue"/>
                <a:hlinkClick r:id="rId6">
                  <a:extLst>
                    <a:ext uri="{A12FA001-AC4F-418D-AE19-62706E023703}">
                      <ahyp:hlinkClr xmlns:ahyp="http://schemas.microsoft.com/office/drawing/2018/hyperlinkcolor" val="tx"/>
                    </a:ext>
                  </a:extLst>
                </a:hlinkClick>
              </a:rPr>
              <a:t> </a:t>
            </a:r>
            <a:r>
              <a:rPr lang="en-AU" sz="1300" b="1" i="0" u="none" strike="noStrike" dirty="0" err="1">
                <a:solidFill>
                  <a:schemeClr val="tx1">
                    <a:lumMod val="50000"/>
                    <a:lumOff val="50000"/>
                  </a:schemeClr>
                </a:solidFill>
                <a:effectLst/>
                <a:latin typeface="helvetica neue"/>
                <a:hlinkClick r:id="rId6">
                  <a:extLst>
                    <a:ext uri="{A12FA001-AC4F-418D-AE19-62706E023703}">
                      <ahyp:hlinkClr xmlns:ahyp="http://schemas.microsoft.com/office/drawing/2018/hyperlinkcolor" val="tx"/>
                    </a:ext>
                  </a:extLst>
                </a:hlinkClick>
              </a:rPr>
              <a:t>Nadar</a:t>
            </a:r>
            <a:r>
              <a:rPr lang="en-AU" sz="1300" b="0" i="0" dirty="0" err="1">
                <a:solidFill>
                  <a:schemeClr val="tx1">
                    <a:lumMod val="50000"/>
                    <a:lumOff val="50000"/>
                  </a:schemeClr>
                </a:solidFill>
                <a:effectLst/>
                <a:latin typeface="helvetica neue"/>
              </a:rPr>
              <a:t>,</a:t>
            </a:r>
            <a:r>
              <a:rPr lang="en-AU" sz="1300" b="1" i="0" u="none" strike="noStrike" dirty="0" err="1">
                <a:solidFill>
                  <a:schemeClr val="tx1">
                    <a:lumMod val="50000"/>
                    <a:lumOff val="50000"/>
                  </a:schemeClr>
                </a:solidFill>
                <a:effectLst/>
                <a:latin typeface="helvetica neue"/>
                <a:hlinkClick r:id="rId7">
                  <a:extLst>
                    <a:ext uri="{A12FA001-AC4F-418D-AE19-62706E023703}">
                      <ahyp:hlinkClr xmlns:ahyp="http://schemas.microsoft.com/office/drawing/2018/hyperlinkcolor" val="tx"/>
                    </a:ext>
                  </a:extLst>
                </a:hlinkClick>
              </a:rPr>
              <a:t>Fatima</a:t>
            </a:r>
            <a:r>
              <a:rPr lang="en-AU" sz="1300" b="1" i="0" u="none" strike="noStrike" dirty="0">
                <a:solidFill>
                  <a:schemeClr val="tx1">
                    <a:lumMod val="50000"/>
                    <a:lumOff val="50000"/>
                  </a:schemeClr>
                </a:solidFill>
                <a:effectLst/>
                <a:latin typeface="helvetica neue"/>
                <a:hlinkClick r:id="rId7">
                  <a:extLst>
                    <a:ext uri="{A12FA001-AC4F-418D-AE19-62706E023703}">
                      <ahyp:hlinkClr xmlns:ahyp="http://schemas.microsoft.com/office/drawing/2018/hyperlinkcolor" val="tx"/>
                    </a:ext>
                  </a:extLst>
                </a:hlinkClick>
              </a:rPr>
              <a:t> </a:t>
            </a:r>
            <a:r>
              <a:rPr lang="en-AU" sz="1300" b="1" i="0" u="none" strike="noStrike" dirty="0" err="1">
                <a:solidFill>
                  <a:schemeClr val="tx1">
                    <a:lumMod val="50000"/>
                    <a:lumOff val="50000"/>
                  </a:schemeClr>
                </a:solidFill>
                <a:effectLst/>
                <a:latin typeface="helvetica neue"/>
                <a:hlinkClick r:id="rId7">
                  <a:extLst>
                    <a:ext uri="{A12FA001-AC4F-418D-AE19-62706E023703}">
                      <ahyp:hlinkClr xmlns:ahyp="http://schemas.microsoft.com/office/drawing/2018/hyperlinkcolor" val="tx"/>
                    </a:ext>
                  </a:extLst>
                </a:hlinkClick>
              </a:rPr>
              <a:t>Hassoun</a:t>
            </a:r>
            <a:r>
              <a:rPr lang="en-AU" sz="1300" b="0" i="0" dirty="0" err="1">
                <a:solidFill>
                  <a:schemeClr val="tx1">
                    <a:lumMod val="50000"/>
                    <a:lumOff val="50000"/>
                  </a:schemeClr>
                </a:solidFill>
                <a:effectLst/>
                <a:latin typeface="helvetica neue"/>
              </a:rPr>
              <a:t>,</a:t>
            </a:r>
            <a:r>
              <a:rPr lang="en-AU" sz="1300" b="1" i="0" u="none" strike="noStrike" dirty="0" err="1">
                <a:solidFill>
                  <a:schemeClr val="tx1">
                    <a:lumMod val="50000"/>
                    <a:lumOff val="50000"/>
                  </a:schemeClr>
                </a:solidFill>
                <a:effectLst/>
                <a:latin typeface="helvetica neue"/>
                <a:hlinkClick r:id="rId8">
                  <a:extLst>
                    <a:ext uri="{A12FA001-AC4F-418D-AE19-62706E023703}">
                      <ahyp:hlinkClr xmlns:ahyp="http://schemas.microsoft.com/office/drawing/2018/hyperlinkcolor" val="tx"/>
                    </a:ext>
                  </a:extLst>
                </a:hlinkClick>
              </a:rPr>
              <a:t>Batoul</a:t>
            </a:r>
            <a:r>
              <a:rPr lang="en-AU" sz="1300" b="1" i="0" u="none" strike="noStrike" dirty="0">
                <a:solidFill>
                  <a:schemeClr val="tx1">
                    <a:lumMod val="50000"/>
                    <a:lumOff val="50000"/>
                  </a:schemeClr>
                </a:solidFill>
                <a:effectLst/>
                <a:latin typeface="helvetica neue"/>
                <a:hlinkClick r:id="rId8">
                  <a:extLst>
                    <a:ext uri="{A12FA001-AC4F-418D-AE19-62706E023703}">
                      <ahyp:hlinkClr xmlns:ahyp="http://schemas.microsoft.com/office/drawing/2018/hyperlinkcolor" val="tx"/>
                    </a:ext>
                  </a:extLst>
                </a:hlinkClick>
              </a:rPr>
              <a:t> </a:t>
            </a:r>
            <a:r>
              <a:rPr lang="en-AU" sz="1300" b="1" i="0" u="none" strike="noStrike" dirty="0" err="1">
                <a:solidFill>
                  <a:schemeClr val="tx1">
                    <a:lumMod val="50000"/>
                    <a:lumOff val="50000"/>
                  </a:schemeClr>
                </a:solidFill>
                <a:effectLst/>
                <a:latin typeface="helvetica neue"/>
                <a:hlinkClick r:id="rId8">
                  <a:extLst>
                    <a:ext uri="{A12FA001-AC4F-418D-AE19-62706E023703}">
                      <ahyp:hlinkClr xmlns:ahyp="http://schemas.microsoft.com/office/drawing/2018/hyperlinkcolor" val="tx"/>
                    </a:ext>
                  </a:extLst>
                </a:hlinkClick>
              </a:rPr>
              <a:t>Khalil</a:t>
            </a:r>
            <a:r>
              <a:rPr lang="en-AU" sz="1300" b="0" i="0" dirty="0" err="1">
                <a:solidFill>
                  <a:schemeClr val="tx1">
                    <a:lumMod val="50000"/>
                    <a:lumOff val="50000"/>
                  </a:schemeClr>
                </a:solidFill>
                <a:effectLst/>
                <a:latin typeface="helvetica neue"/>
              </a:rPr>
              <a:t>,</a:t>
            </a:r>
            <a:r>
              <a:rPr lang="en-AU" sz="1300" b="1" i="0" u="none" strike="noStrike" dirty="0" err="1">
                <a:solidFill>
                  <a:schemeClr val="tx1">
                    <a:lumMod val="50000"/>
                    <a:lumOff val="50000"/>
                  </a:schemeClr>
                </a:solidFill>
                <a:effectLst/>
                <a:latin typeface="helvetica neue"/>
                <a:hlinkClick r:id="rId9">
                  <a:extLst>
                    <a:ext uri="{A12FA001-AC4F-418D-AE19-62706E023703}">
                      <ahyp:hlinkClr xmlns:ahyp="http://schemas.microsoft.com/office/drawing/2018/hyperlinkcolor" val="tx"/>
                    </a:ext>
                  </a:extLst>
                </a:hlinkClick>
              </a:rPr>
              <a:t>Mariam</a:t>
            </a:r>
            <a:r>
              <a:rPr lang="en-AU" sz="1300" b="1" i="0" u="none" strike="noStrike" dirty="0">
                <a:solidFill>
                  <a:schemeClr val="tx1">
                    <a:lumMod val="50000"/>
                    <a:lumOff val="50000"/>
                  </a:schemeClr>
                </a:solidFill>
                <a:effectLst/>
                <a:latin typeface="helvetica neue"/>
                <a:hlinkClick r:id="rId9">
                  <a:extLst>
                    <a:ext uri="{A12FA001-AC4F-418D-AE19-62706E023703}">
                      <ahyp:hlinkClr xmlns:ahyp="http://schemas.microsoft.com/office/drawing/2018/hyperlinkcolor" val="tx"/>
                    </a:ext>
                  </a:extLst>
                </a:hlinkClick>
              </a:rPr>
              <a:t> </a:t>
            </a:r>
            <a:r>
              <a:rPr lang="en-AU" sz="1300" b="1" i="0" u="none" strike="noStrike" dirty="0" err="1">
                <a:solidFill>
                  <a:schemeClr val="tx1">
                    <a:lumMod val="50000"/>
                    <a:lumOff val="50000"/>
                  </a:schemeClr>
                </a:solidFill>
                <a:effectLst/>
                <a:latin typeface="helvetica neue"/>
                <a:hlinkClick r:id="rId9">
                  <a:extLst>
                    <a:ext uri="{A12FA001-AC4F-418D-AE19-62706E023703}">
                      <ahyp:hlinkClr xmlns:ahyp="http://schemas.microsoft.com/office/drawing/2018/hyperlinkcolor" val="tx"/>
                    </a:ext>
                  </a:extLst>
                </a:hlinkClick>
              </a:rPr>
              <a:t>Youssef</a:t>
            </a:r>
            <a:r>
              <a:rPr lang="en-AU" sz="1300" b="0" i="0" dirty="0" err="1">
                <a:solidFill>
                  <a:schemeClr val="tx1">
                    <a:lumMod val="50000"/>
                    <a:lumOff val="50000"/>
                  </a:schemeClr>
                </a:solidFill>
                <a:effectLst/>
                <a:latin typeface="helvetica neue"/>
              </a:rPr>
              <a:t>,</a:t>
            </a:r>
            <a:r>
              <a:rPr lang="en-AU" sz="1300" b="1" i="0" u="none" strike="noStrike" dirty="0" err="1">
                <a:solidFill>
                  <a:schemeClr val="tx1">
                    <a:lumMod val="50000"/>
                    <a:lumOff val="50000"/>
                  </a:schemeClr>
                </a:solidFill>
                <a:effectLst/>
                <a:latin typeface="helvetica neue"/>
                <a:hlinkClick r:id="rId10">
                  <a:extLst>
                    <a:ext uri="{A12FA001-AC4F-418D-AE19-62706E023703}">
                      <ahyp:hlinkClr xmlns:ahyp="http://schemas.microsoft.com/office/drawing/2018/hyperlinkcolor" val="tx"/>
                    </a:ext>
                  </a:extLst>
                </a:hlinkClick>
              </a:rPr>
              <a:t>Yalini</a:t>
            </a:r>
            <a:r>
              <a:rPr lang="en-AU" sz="1300" b="1" i="0" u="none" strike="noStrike" dirty="0">
                <a:solidFill>
                  <a:schemeClr val="tx1">
                    <a:lumMod val="50000"/>
                    <a:lumOff val="50000"/>
                  </a:schemeClr>
                </a:solidFill>
                <a:effectLst/>
                <a:latin typeface="helvetica neue"/>
                <a:hlinkClick r:id="rId10">
                  <a:extLst>
                    <a:ext uri="{A12FA001-AC4F-418D-AE19-62706E023703}">
                      <ahyp:hlinkClr xmlns:ahyp="http://schemas.microsoft.com/office/drawing/2018/hyperlinkcolor" val="tx"/>
                    </a:ext>
                  </a:extLst>
                </a:hlinkClick>
              </a:rPr>
              <a:t> </a:t>
            </a:r>
            <a:r>
              <a:rPr lang="en-AU" sz="1300" b="1" i="0" u="none" strike="noStrike" dirty="0" err="1">
                <a:solidFill>
                  <a:schemeClr val="tx1">
                    <a:lumMod val="50000"/>
                    <a:lumOff val="50000"/>
                  </a:schemeClr>
                </a:solidFill>
                <a:effectLst/>
                <a:latin typeface="helvetica neue"/>
                <a:hlinkClick r:id="rId10">
                  <a:extLst>
                    <a:ext uri="{A12FA001-AC4F-418D-AE19-62706E023703}">
                      <ahyp:hlinkClr xmlns:ahyp="http://schemas.microsoft.com/office/drawing/2018/hyperlinkcolor" val="tx"/>
                    </a:ext>
                  </a:extLst>
                </a:hlinkClick>
              </a:rPr>
              <a:t>Krishna</a:t>
            </a:r>
            <a:r>
              <a:rPr lang="en-AU" sz="1300" b="0" i="0" dirty="0" err="1">
                <a:solidFill>
                  <a:schemeClr val="tx1">
                    <a:lumMod val="50000"/>
                    <a:lumOff val="50000"/>
                  </a:schemeClr>
                </a:solidFill>
                <a:effectLst/>
                <a:latin typeface="helvetica neue"/>
              </a:rPr>
              <a:t>,</a:t>
            </a:r>
            <a:r>
              <a:rPr lang="en-AU" sz="1300" b="1" i="0" u="none" strike="noStrike" dirty="0" err="1">
                <a:solidFill>
                  <a:schemeClr val="tx1">
                    <a:lumMod val="50000"/>
                    <a:lumOff val="50000"/>
                  </a:schemeClr>
                </a:solidFill>
                <a:effectLst/>
                <a:latin typeface="helvetica neue"/>
                <a:hlinkClick r:id="rId11">
                  <a:extLst>
                    <a:ext uri="{A12FA001-AC4F-418D-AE19-62706E023703}">
                      <ahyp:hlinkClr xmlns:ahyp="http://schemas.microsoft.com/office/drawing/2018/hyperlinkcolor" val="tx"/>
                    </a:ext>
                  </a:extLst>
                </a:hlinkClick>
              </a:rPr>
              <a:t>Megan</a:t>
            </a:r>
            <a:r>
              <a:rPr lang="en-AU" sz="1300" b="1" i="0" u="none" strike="noStrike" dirty="0">
                <a:solidFill>
                  <a:schemeClr val="tx1">
                    <a:lumMod val="50000"/>
                    <a:lumOff val="50000"/>
                  </a:schemeClr>
                </a:solidFill>
                <a:effectLst/>
                <a:latin typeface="helvetica neue"/>
                <a:hlinkClick r:id="rId11">
                  <a:extLst>
                    <a:ext uri="{A12FA001-AC4F-418D-AE19-62706E023703}">
                      <ahyp:hlinkClr xmlns:ahyp="http://schemas.microsoft.com/office/drawing/2018/hyperlinkcolor" val="tx"/>
                    </a:ext>
                  </a:extLst>
                </a:hlinkClick>
              </a:rPr>
              <a:t> </a:t>
            </a:r>
            <a:r>
              <a:rPr lang="en-AU" sz="1300" b="1" i="0" u="none" strike="noStrike" dirty="0" err="1">
                <a:solidFill>
                  <a:schemeClr val="tx1">
                    <a:lumMod val="50000"/>
                    <a:lumOff val="50000"/>
                  </a:schemeClr>
                </a:solidFill>
                <a:effectLst/>
                <a:latin typeface="helvetica neue"/>
                <a:hlinkClick r:id="rId11">
                  <a:extLst>
                    <a:ext uri="{A12FA001-AC4F-418D-AE19-62706E023703}">
                      <ahyp:hlinkClr xmlns:ahyp="http://schemas.microsoft.com/office/drawing/2018/hyperlinkcolor" val="tx"/>
                    </a:ext>
                  </a:extLst>
                </a:hlinkClick>
              </a:rPr>
              <a:t>Kalucy</a:t>
            </a:r>
            <a:r>
              <a:rPr lang="en-AU" sz="1300" b="0" i="0" dirty="0">
                <a:solidFill>
                  <a:schemeClr val="tx1">
                    <a:lumMod val="50000"/>
                    <a:lumOff val="50000"/>
                  </a:schemeClr>
                </a:solidFill>
                <a:effectLst/>
                <a:latin typeface="helvetica neue"/>
              </a:rPr>
              <a:t> </a:t>
            </a:r>
            <a:r>
              <a:rPr lang="en-AU" sz="1300" b="0" i="0" dirty="0" err="1">
                <a:solidFill>
                  <a:schemeClr val="tx1">
                    <a:lumMod val="50000"/>
                    <a:lumOff val="50000"/>
                  </a:schemeClr>
                </a:solidFill>
                <a:effectLst/>
                <a:latin typeface="helvetica neue"/>
              </a:rPr>
              <a:t>and</a:t>
            </a:r>
            <a:r>
              <a:rPr lang="en-AU" sz="1300" b="1" i="0" u="none" strike="noStrike" dirty="0" err="1">
                <a:solidFill>
                  <a:schemeClr val="tx1">
                    <a:lumMod val="50000"/>
                    <a:lumOff val="50000"/>
                  </a:schemeClr>
                </a:solidFill>
                <a:effectLst/>
                <a:latin typeface="helvetica neue"/>
                <a:hlinkClick r:id="rId12">
                  <a:extLst>
                    <a:ext uri="{A12FA001-AC4F-418D-AE19-62706E023703}">
                      <ahyp:hlinkClr xmlns:ahyp="http://schemas.microsoft.com/office/drawing/2018/hyperlinkcolor" val="tx"/>
                    </a:ext>
                  </a:extLst>
                </a:hlinkClick>
              </a:rPr>
              <a:t>Susan</a:t>
            </a:r>
            <a:r>
              <a:rPr lang="en-AU" sz="1300" b="1" i="0" u="none" strike="noStrike" dirty="0">
                <a:solidFill>
                  <a:schemeClr val="tx1">
                    <a:lumMod val="50000"/>
                    <a:lumOff val="50000"/>
                  </a:schemeClr>
                </a:solidFill>
                <a:effectLst/>
                <a:latin typeface="helvetica neue"/>
                <a:hlinkClick r:id="rId12">
                  <a:extLst>
                    <a:ext uri="{A12FA001-AC4F-418D-AE19-62706E023703}">
                      <ahyp:hlinkClr xmlns:ahyp="http://schemas.microsoft.com/office/drawing/2018/hyperlinkcolor" val="tx"/>
                    </a:ext>
                  </a:extLst>
                </a:hlinkClick>
              </a:rPr>
              <a:t> Rees</a:t>
            </a:r>
            <a:endParaRPr lang="en-AU" sz="1300" dirty="0">
              <a:solidFill>
                <a:schemeClr val="tx1">
                  <a:lumMod val="50000"/>
                  <a:lumOff val="50000"/>
                </a:schemeClr>
              </a:solidFill>
            </a:endParaRPr>
          </a:p>
        </p:txBody>
      </p:sp>
      <p:sp>
        <p:nvSpPr>
          <p:cNvPr id="3" name="Content Placeholder 2">
            <a:extLst>
              <a:ext uri="{FF2B5EF4-FFF2-40B4-BE49-F238E27FC236}">
                <a16:creationId xmlns:a16="http://schemas.microsoft.com/office/drawing/2014/main" id="{7659688E-795A-F9DC-62AF-1137599637B3}"/>
              </a:ext>
            </a:extLst>
          </p:cNvPr>
          <p:cNvSpPr>
            <a:spLocks noGrp="1"/>
          </p:cNvSpPr>
          <p:nvPr>
            <p:ph idx="1"/>
          </p:nvPr>
        </p:nvSpPr>
        <p:spPr>
          <a:xfrm>
            <a:off x="463627" y="2255282"/>
            <a:ext cx="3601597" cy="5078313"/>
          </a:xfrm>
        </p:spPr>
        <p:txBody>
          <a:bodyPr>
            <a:noAutofit/>
          </a:bodyPr>
          <a:lstStyle/>
          <a:p>
            <a:pPr marL="0" indent="0">
              <a:buNone/>
            </a:pPr>
            <a:r>
              <a:rPr lang="en-US" sz="1600" b="0" i="0" dirty="0">
                <a:solidFill>
                  <a:srgbClr val="222222"/>
                </a:solidFill>
                <a:effectLst/>
                <a:latin typeface="Arial" panose="020B0604020202020204" pitchFamily="34" charset="0"/>
              </a:rPr>
              <a:t>Our findings confirm a higher prevalence of IPV and lower ANE uptake among women from refugee backgrounds compared with women born in Australia. Women exposed to any kind of IPV (emotional, sexual, or physical IPV) tend to have lower ANE attendance rates. Although it is not statistically significant, poor ANE utilization reduced breastfeeding rates. The novel and summary finding is that being from refugee backgrounds, a single report of IPV, lower educational attainment, and unemployment define subpopulations of women at higher risk for lower utilization of ANE and/or lower likelihood of breastfeeding. </a:t>
            </a:r>
            <a:endParaRPr lang="en-AU" sz="1600" dirty="0"/>
          </a:p>
        </p:txBody>
      </p:sp>
      <p:sp>
        <p:nvSpPr>
          <p:cNvPr id="7" name="TextBox 6">
            <a:extLst>
              <a:ext uri="{FF2B5EF4-FFF2-40B4-BE49-F238E27FC236}">
                <a16:creationId xmlns:a16="http://schemas.microsoft.com/office/drawing/2014/main" id="{775B0C84-A371-7FC0-3A5C-FA1FFE05D99E}"/>
              </a:ext>
            </a:extLst>
          </p:cNvPr>
          <p:cNvSpPr txBox="1"/>
          <p:nvPr/>
        </p:nvSpPr>
        <p:spPr>
          <a:xfrm>
            <a:off x="8681291" y="2009736"/>
            <a:ext cx="3598843" cy="4524315"/>
          </a:xfrm>
          <a:prstGeom prst="rect">
            <a:avLst/>
          </a:prstGeom>
          <a:noFill/>
        </p:spPr>
        <p:txBody>
          <a:bodyPr wrap="square">
            <a:spAutoFit/>
          </a:bodyPr>
          <a:lstStyle/>
          <a:p>
            <a:r>
              <a:rPr lang="ar-LB" dirty="0">
                <a:effectLst/>
                <a:latin typeface="Segoe UI Web (Arabic)"/>
              </a:rPr>
              <a:t>تؤكد النتائج التي توصلنا إليها ارتفاع معدل انتشار عنف القرين الحميم وانخفاض امتصاص </a:t>
            </a:r>
            <a:r>
              <a:rPr lang="en-AU" dirty="0">
                <a:effectLst/>
                <a:latin typeface="Segoe UI Web (Arabic)"/>
              </a:rPr>
              <a:t>ANE </a:t>
            </a:r>
            <a:r>
              <a:rPr lang="ar-LB" dirty="0">
                <a:effectLst/>
                <a:latin typeface="Segoe UI Web (Arabic)"/>
              </a:rPr>
              <a:t>بين النساء من خلفيات اللاجئين مقارنة بالنساء المولودات في أستراليا. تميل النساء المعرضات لأي نوع من عنف القرين الحميم (العاطفي أو الجنسي أو الجسدي) إلى انخفاض معدلات حضور </a:t>
            </a:r>
            <a:r>
              <a:rPr lang="en-AU" dirty="0">
                <a:effectLst/>
                <a:latin typeface="Segoe UI Web (Arabic)"/>
              </a:rPr>
              <a:t>ANE. </a:t>
            </a:r>
            <a:r>
              <a:rPr lang="ar-LB" dirty="0">
                <a:effectLst/>
                <a:latin typeface="Segoe UI Web (Arabic)"/>
              </a:rPr>
              <a:t>على الرغم من أنه ليس ذا دلالة إحصائية ، إلا أن الاستخدام الضعيف ل </a:t>
            </a:r>
            <a:r>
              <a:rPr lang="en-AU" dirty="0">
                <a:effectLst/>
                <a:latin typeface="Segoe UI Web (Arabic)"/>
              </a:rPr>
              <a:t>ANE </a:t>
            </a:r>
            <a:r>
              <a:rPr lang="ar-LB" dirty="0">
                <a:effectLst/>
                <a:latin typeface="Segoe UI Web (Arabic)"/>
              </a:rPr>
              <a:t>قلل من معدلات الرضاعة الطبيعية. النتيجة الجديدة والموجزة هي أن كونك من خلفيات لاجئة ، فإن تقريرا واحدا عن عنف القرين الحميم ، وانخفاض التحصيل العلمي ، والبطالة تحدد مجموعات سكانية فرعية من النساء المعرضات لخطر أكبر لانخفاض استخدام </a:t>
            </a:r>
            <a:r>
              <a:rPr lang="en-AU" dirty="0">
                <a:effectLst/>
                <a:latin typeface="Segoe UI Web (Arabic)"/>
              </a:rPr>
              <a:t>ANE </a:t>
            </a:r>
            <a:r>
              <a:rPr lang="ar-LB" dirty="0">
                <a:effectLst/>
                <a:latin typeface="Segoe UI Web (Arabic)"/>
              </a:rPr>
              <a:t>و / أو انخفاض احتمال الرضاعة الطبيعية.</a:t>
            </a:r>
          </a:p>
        </p:txBody>
      </p:sp>
      <p:pic>
        <p:nvPicPr>
          <p:cNvPr id="2068" name="Picture 20" descr="World Health Organization (WHO) al Twitter: &quot;During #antenatal care in a  🏥, health care workers 👩🏼‍⚕️👨🏾‍⚕️ can support moms to breastfeed:  🤰🏻Discuss the importance of #breastfeeding for babies and moms  🤰🏼Preparing moms">
            <a:extLst>
              <a:ext uri="{FF2B5EF4-FFF2-40B4-BE49-F238E27FC236}">
                <a16:creationId xmlns:a16="http://schemas.microsoft.com/office/drawing/2014/main" id="{9C84EC65-9998-0F16-3FFF-E136A1A6930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63528" y="1575411"/>
            <a:ext cx="4329628" cy="507326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1482FE2-2776-8E6A-DB28-08CD69B68596}"/>
              </a:ext>
            </a:extLst>
          </p:cNvPr>
          <p:cNvSpPr txBox="1"/>
          <p:nvPr/>
        </p:nvSpPr>
        <p:spPr>
          <a:xfrm>
            <a:off x="58756" y="6488668"/>
            <a:ext cx="6147412" cy="369332"/>
          </a:xfrm>
          <a:prstGeom prst="rect">
            <a:avLst/>
          </a:prstGeom>
          <a:noFill/>
        </p:spPr>
        <p:txBody>
          <a:bodyPr wrap="square">
            <a:spAutoFit/>
          </a:bodyPr>
          <a:lstStyle/>
          <a:p>
            <a:r>
              <a:rPr lang="en-AU" dirty="0"/>
              <a:t>https://www.mdpi.com/2673-4184/3/2/20</a:t>
            </a:r>
          </a:p>
        </p:txBody>
      </p:sp>
    </p:spTree>
    <p:extLst>
      <p:ext uri="{BB962C8B-B14F-4D97-AF65-F5344CB8AC3E}">
        <p14:creationId xmlns:p14="http://schemas.microsoft.com/office/powerpoint/2010/main" val="1298912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D8978-C418-7A42-E0BE-C92574C6CCF2}"/>
              </a:ext>
            </a:extLst>
          </p:cNvPr>
          <p:cNvSpPr>
            <a:spLocks noGrp="1"/>
          </p:cNvSpPr>
          <p:nvPr>
            <p:ph type="title"/>
          </p:nvPr>
        </p:nvSpPr>
        <p:spPr>
          <a:xfrm>
            <a:off x="672947" y="122754"/>
            <a:ext cx="10515600" cy="1325563"/>
          </a:xfrm>
        </p:spPr>
        <p:txBody>
          <a:bodyPr>
            <a:normAutofit/>
          </a:bodyPr>
          <a:lstStyle/>
          <a:p>
            <a:r>
              <a:rPr lang="en-US" sz="2000" b="1" dirty="0"/>
              <a:t>Forced migration, trauma, and the risk of mental health disorders among women in the perinatal period</a:t>
            </a:r>
            <a:br>
              <a:rPr lang="en-US" sz="2000" b="1" dirty="0"/>
            </a:br>
            <a:r>
              <a:rPr lang="en-AU" sz="1400" b="1" dirty="0"/>
              <a:t>   </a:t>
            </a:r>
            <a:r>
              <a:rPr lang="en-AU" sz="1400" dirty="0"/>
              <a:t>Susan Rees, Jane Fisher</a:t>
            </a:r>
            <a:endParaRPr lang="en-AU" sz="1400" b="1" dirty="0"/>
          </a:p>
        </p:txBody>
      </p:sp>
      <p:sp>
        <p:nvSpPr>
          <p:cNvPr id="3" name="Content Placeholder 2">
            <a:extLst>
              <a:ext uri="{FF2B5EF4-FFF2-40B4-BE49-F238E27FC236}">
                <a16:creationId xmlns:a16="http://schemas.microsoft.com/office/drawing/2014/main" id="{5E4F38B0-1D47-AB3B-3FDA-6D9BF99FBC56}"/>
              </a:ext>
            </a:extLst>
          </p:cNvPr>
          <p:cNvSpPr>
            <a:spLocks noGrp="1"/>
          </p:cNvSpPr>
          <p:nvPr>
            <p:ph idx="1"/>
          </p:nvPr>
        </p:nvSpPr>
        <p:spPr>
          <a:xfrm>
            <a:off x="320409" y="2244266"/>
            <a:ext cx="3634648" cy="4351338"/>
          </a:xfrm>
        </p:spPr>
        <p:txBody>
          <a:bodyPr>
            <a:normAutofit/>
          </a:bodyPr>
          <a:lstStyle/>
          <a:p>
            <a:pPr marL="0" indent="0">
              <a:buNone/>
            </a:pPr>
            <a:r>
              <a:rPr lang="en-US" sz="1600" b="0" i="0" dirty="0">
                <a:solidFill>
                  <a:srgbClr val="374151"/>
                </a:solidFill>
                <a:effectLst/>
                <a:latin typeface="Söhne"/>
              </a:rPr>
              <a:t>This review calls for perinatal mental health research to focus on women arriving as migrants from low-income, conflict-affected backgrounds. It highlights their high risk of developing mental health disorders and the need for more comprehensive studies and interventions. Women from conflict-affected backgrounds have higher rates of PTSD, Adult Separation Anxiety Disorder, and grief disorder during pregnancy compared to host country-born women. Understanding these issues can help identify and support those at highest risk and address systemic barriers.</a:t>
            </a:r>
            <a:br>
              <a:rPr lang="en-US" sz="1600" dirty="0"/>
            </a:br>
            <a:endParaRPr lang="en-AU" sz="1600" dirty="0"/>
          </a:p>
        </p:txBody>
      </p:sp>
      <p:sp>
        <p:nvSpPr>
          <p:cNvPr id="5" name="TextBox 4">
            <a:extLst>
              <a:ext uri="{FF2B5EF4-FFF2-40B4-BE49-F238E27FC236}">
                <a16:creationId xmlns:a16="http://schemas.microsoft.com/office/drawing/2014/main" id="{58A09EB2-07F0-7C45-B458-A8A4BEEE9C62}"/>
              </a:ext>
            </a:extLst>
          </p:cNvPr>
          <p:cNvSpPr txBox="1"/>
          <p:nvPr/>
        </p:nvSpPr>
        <p:spPr>
          <a:xfrm>
            <a:off x="8141464" y="2187537"/>
            <a:ext cx="3950463" cy="3970318"/>
          </a:xfrm>
          <a:prstGeom prst="rect">
            <a:avLst/>
          </a:prstGeom>
          <a:noFill/>
        </p:spPr>
        <p:txBody>
          <a:bodyPr wrap="square">
            <a:spAutoFit/>
          </a:bodyPr>
          <a:lstStyle/>
          <a:p>
            <a:r>
              <a:rPr lang="ar-LB" b="0" i="0" dirty="0">
                <a:solidFill>
                  <a:srgbClr val="374151"/>
                </a:solidFill>
                <a:effectLst/>
                <a:latin typeface="Söhne"/>
              </a:rPr>
              <a:t>هذا الاستعراض يدعو إلى توجيه البحوث حول الصحة العقلية خلال فترة ما بعد الولادة نحو النساء القادمات كمهاجرات من خلفيات ذات دخل منخفض </a:t>
            </a:r>
            <a:r>
              <a:rPr lang="ar-LB" dirty="0">
                <a:effectLst/>
                <a:latin typeface="Segoe UI Web (Arabic)"/>
              </a:rPr>
              <a:t>ومتأثرة بالنزاع</a:t>
            </a:r>
            <a:r>
              <a:rPr lang="ar-LB" b="0" i="0" dirty="0">
                <a:solidFill>
                  <a:srgbClr val="374151"/>
                </a:solidFill>
                <a:effectLst/>
                <a:latin typeface="Söhne"/>
              </a:rPr>
              <a:t>. </a:t>
            </a:r>
            <a:r>
              <a:rPr lang="ar-LB" dirty="0">
                <a:effectLst/>
                <a:latin typeface="Segoe UI Web (Arabic)"/>
              </a:rPr>
              <a:t>ويسلط الضوء على ارتفاع مخاطر الإصابة باضطرابات الصحة العقلية </a:t>
            </a:r>
            <a:r>
              <a:rPr lang="ar-LB" b="0" i="0" dirty="0">
                <a:solidFill>
                  <a:srgbClr val="374151"/>
                </a:solidFill>
                <a:effectLst/>
                <a:latin typeface="Söhne"/>
              </a:rPr>
              <a:t>والحاجة لمزيد من الدراسات الشاملة والتدخلات. تظهر الدراسة أن النساء القادمات من خلفيات تضررت بالنزاعات تعاني معدلات أعلى من اضطرابات ما بعد الصدمة النفسية</a:t>
            </a:r>
            <a:r>
              <a:rPr lang="en-AU" b="0" i="0" dirty="0">
                <a:solidFill>
                  <a:srgbClr val="374151"/>
                </a:solidFill>
                <a:effectLst/>
                <a:latin typeface="Söhne"/>
              </a:rPr>
              <a:t>، </a:t>
            </a:r>
            <a:r>
              <a:rPr lang="ar-LB" b="0" i="0" dirty="0">
                <a:solidFill>
                  <a:srgbClr val="374151"/>
                </a:solidFill>
                <a:effectLst/>
                <a:latin typeface="Söhne"/>
              </a:rPr>
              <a:t>واضطراب القلق عند الانفصل عن الشخص العزيز واضطراب الحزن خلال فترة الحمل مقارنة بالنساء المولودون في البلد المستضيف. فهم هذه المشاكل يمكن أن يساعد في تحديد ودعم المعرضات لأعلى مخاطر ومعالجة العوائق النظامية</a:t>
            </a:r>
            <a:br>
              <a:rPr lang="ar-LB" b="0" i="0" dirty="0">
                <a:effectLst/>
                <a:latin typeface="Söhne,ui-sans-serif,system-ui,-apple-system,Segoe UI,Roboto,Ubuntu,Cantarell,Noto Sans,sans-serif,Helvetica Neue,Arial,Apple Color Emoji,Segoe UI Emoji,Segoe UI Symbol,Noto Color Emoji"/>
              </a:rPr>
            </a:br>
            <a:endParaRPr lang="en-AU" dirty="0"/>
          </a:p>
        </p:txBody>
      </p:sp>
      <p:pic>
        <p:nvPicPr>
          <p:cNvPr id="3074" name="Picture 2" descr="NIMH » Perinatal Depression">
            <a:extLst>
              <a:ext uri="{FF2B5EF4-FFF2-40B4-BE49-F238E27FC236}">
                <a16:creationId xmlns:a16="http://schemas.microsoft.com/office/drawing/2014/main" id="{DB47C798-6D2A-41AE-D5F8-D44EA2D33D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0602" y="1838172"/>
            <a:ext cx="3840525" cy="4857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518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02409-B9F7-FC7D-07BE-19AD39C3CA97}"/>
              </a:ext>
            </a:extLst>
          </p:cNvPr>
          <p:cNvSpPr>
            <a:spLocks noGrp="1"/>
          </p:cNvSpPr>
          <p:nvPr>
            <p:ph type="title"/>
          </p:nvPr>
        </p:nvSpPr>
        <p:spPr/>
        <p:txBody>
          <a:bodyPr>
            <a:normAutofit fontScale="90000"/>
          </a:bodyPr>
          <a:lstStyle/>
          <a:p>
            <a:br>
              <a:rPr lang="ar-LB" sz="1800" b="1" i="0" dirty="0">
                <a:solidFill>
                  <a:srgbClr val="333333"/>
                </a:solidFill>
                <a:effectLst/>
                <a:latin typeface="noto sans" panose="020B0502040204020203" pitchFamily="34" charset="0"/>
              </a:rPr>
            </a:br>
            <a:r>
              <a:rPr lang="en-US" sz="2000" b="1" i="0" dirty="0">
                <a:solidFill>
                  <a:srgbClr val="333333"/>
                </a:solidFill>
                <a:effectLst/>
                <a:latin typeface="interfaceregular"/>
              </a:rPr>
              <a:t>Cohort profile: intimate partner violence and mental health among women from refugee background and a comparison group of Australian-born – the WATCH cohort study</a:t>
            </a:r>
            <a:br>
              <a:rPr lang="ar-LB" sz="1800" b="1" i="0" dirty="0">
                <a:solidFill>
                  <a:srgbClr val="333333"/>
                </a:solidFill>
                <a:effectLst/>
                <a:latin typeface="interfaceregular"/>
              </a:rPr>
            </a:br>
            <a:br>
              <a:rPr lang="en-US" sz="900" b="1" i="0" dirty="0">
                <a:solidFill>
                  <a:schemeClr val="tx1">
                    <a:lumMod val="50000"/>
                    <a:lumOff val="50000"/>
                  </a:schemeClr>
                </a:solidFill>
                <a:effectLst/>
                <a:latin typeface="Open Sans" panose="020B0606030504020204" pitchFamily="34" charset="0"/>
              </a:rPr>
            </a:br>
            <a:r>
              <a:rPr lang="en-GB" sz="1800" dirty="0">
                <a:solidFill>
                  <a:schemeClr val="tx1">
                    <a:lumMod val="50000"/>
                    <a:lumOff val="50000"/>
                  </a:schemeClr>
                </a:solidFill>
                <a:effectLst/>
                <a:latin typeface="Calibri" panose="020F0502020204030204" pitchFamily="34" charset="0"/>
                <a:ea typeface="Calibri" panose="020F0502020204030204" pitchFamily="34" charset="0"/>
              </a:rPr>
              <a:t>Susan Rees, Mohammed Mohsin, Batool Moussa, Jane Fisher, Zachary Steel, Nawal Nadar, Fatima Hassoun, </a:t>
            </a:r>
            <a:r>
              <a:rPr lang="en-GB" sz="1800" dirty="0" err="1">
                <a:solidFill>
                  <a:schemeClr val="tx1">
                    <a:lumMod val="50000"/>
                    <a:lumOff val="50000"/>
                  </a:schemeClr>
                </a:solidFill>
                <a:effectLst/>
                <a:latin typeface="Calibri" panose="020F0502020204030204" pitchFamily="34" charset="0"/>
                <a:ea typeface="Calibri" panose="020F0502020204030204" pitchFamily="34" charset="0"/>
              </a:rPr>
              <a:t>Batoul</a:t>
            </a:r>
            <a:r>
              <a:rPr lang="en-GB" sz="1800" dirty="0">
                <a:solidFill>
                  <a:schemeClr val="tx1">
                    <a:lumMod val="50000"/>
                    <a:lumOff val="50000"/>
                  </a:schemeClr>
                </a:solidFill>
                <a:effectLst/>
                <a:latin typeface="Calibri" panose="020F0502020204030204" pitchFamily="34" charset="0"/>
                <a:ea typeface="Calibri" panose="020F0502020204030204" pitchFamily="34" charset="0"/>
              </a:rPr>
              <a:t> Khalil, Mariam Youssef, </a:t>
            </a:r>
            <a:r>
              <a:rPr lang="en-GB" sz="1800" dirty="0" err="1">
                <a:solidFill>
                  <a:schemeClr val="tx1">
                    <a:lumMod val="50000"/>
                    <a:lumOff val="50000"/>
                  </a:schemeClr>
                </a:solidFill>
                <a:effectLst/>
                <a:latin typeface="Calibri" panose="020F0502020204030204" pitchFamily="34" charset="0"/>
                <a:ea typeface="Calibri" panose="020F0502020204030204" pitchFamily="34" charset="0"/>
              </a:rPr>
              <a:t>Yalini</a:t>
            </a:r>
            <a:r>
              <a:rPr lang="en-GB" sz="1800" dirty="0">
                <a:solidFill>
                  <a:schemeClr val="tx1">
                    <a:lumMod val="50000"/>
                    <a:lumOff val="50000"/>
                  </a:schemeClr>
                </a:solidFill>
                <a:effectLst/>
                <a:latin typeface="Calibri" panose="020F0502020204030204" pitchFamily="34" charset="0"/>
                <a:ea typeface="Calibri" panose="020F0502020204030204" pitchFamily="34" charset="0"/>
              </a:rPr>
              <a:t> Krishna</a:t>
            </a:r>
            <a:br>
              <a:rPr lang="en-US" sz="1800" b="1" i="0" dirty="0">
                <a:solidFill>
                  <a:srgbClr val="333333"/>
                </a:solidFill>
                <a:effectLst/>
                <a:latin typeface="noto sans" panose="020B0502040204020203" pitchFamily="34" charset="0"/>
              </a:rPr>
            </a:br>
            <a:endParaRPr lang="en-AU" sz="1800" dirty="0"/>
          </a:p>
        </p:txBody>
      </p:sp>
      <p:sp>
        <p:nvSpPr>
          <p:cNvPr id="3" name="Content Placeholder 2">
            <a:extLst>
              <a:ext uri="{FF2B5EF4-FFF2-40B4-BE49-F238E27FC236}">
                <a16:creationId xmlns:a16="http://schemas.microsoft.com/office/drawing/2014/main" id="{DD9F7B23-A405-6958-2AD1-C42466CBA851}"/>
              </a:ext>
            </a:extLst>
          </p:cNvPr>
          <p:cNvSpPr>
            <a:spLocks noGrp="1"/>
          </p:cNvSpPr>
          <p:nvPr>
            <p:ph idx="1"/>
          </p:nvPr>
        </p:nvSpPr>
        <p:spPr>
          <a:xfrm>
            <a:off x="617862" y="2533649"/>
            <a:ext cx="2665164" cy="4351338"/>
          </a:xfrm>
        </p:spPr>
        <p:txBody>
          <a:bodyPr/>
          <a:lstStyle/>
          <a:p>
            <a:pPr marL="0" indent="0">
              <a:buNone/>
            </a:pPr>
            <a:r>
              <a:rPr lang="en-GB" sz="180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The Women Aware with Their Children study was created because prospective data are required to accurately guide prevention programmes for intimate partner violence (IPV) and to improve the mental health and resettlement trajectories of women from refugee backgrounds in Australia.</a:t>
            </a:r>
            <a:endParaRPr lang="en-AU" sz="18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AU" dirty="0"/>
          </a:p>
        </p:txBody>
      </p:sp>
      <p:sp>
        <p:nvSpPr>
          <p:cNvPr id="11" name="TextBox 10">
            <a:extLst>
              <a:ext uri="{FF2B5EF4-FFF2-40B4-BE49-F238E27FC236}">
                <a16:creationId xmlns:a16="http://schemas.microsoft.com/office/drawing/2014/main" id="{93FF9DB5-E2AB-FDA1-4D8D-EAD9A428F96E}"/>
              </a:ext>
            </a:extLst>
          </p:cNvPr>
          <p:cNvSpPr txBox="1"/>
          <p:nvPr/>
        </p:nvSpPr>
        <p:spPr>
          <a:xfrm>
            <a:off x="9463490" y="2445746"/>
            <a:ext cx="2110648" cy="2585323"/>
          </a:xfrm>
          <a:prstGeom prst="rect">
            <a:avLst/>
          </a:prstGeom>
          <a:noFill/>
        </p:spPr>
        <p:txBody>
          <a:bodyPr wrap="square">
            <a:spAutoFit/>
          </a:bodyPr>
          <a:lstStyle/>
          <a:p>
            <a:r>
              <a:rPr lang="ar-LB" dirty="0">
                <a:effectLst/>
                <a:latin typeface="Segoe UI Web (Arabic)"/>
              </a:rPr>
              <a:t>تم إنشاء دراسة "النساء الواعيات مع أطفالهن" لأن البيانات المستقبلية مطلوبة لتوجيه برامج الوقاية بدقة من عنف الشريك الحميم وتحسين مسارات الصحة العقلية وإعادة التوطين للنساء من خلفيات اللاجئين في أستراليا.</a:t>
            </a:r>
          </a:p>
        </p:txBody>
      </p:sp>
      <p:pic>
        <p:nvPicPr>
          <p:cNvPr id="4104" name="Picture 8" descr="Nearly 25% of Patients With Cancer Are Victims of Intimate Partner Violence  | ONS Voice">
            <a:extLst>
              <a:ext uri="{FF2B5EF4-FFF2-40B4-BE49-F238E27FC236}">
                <a16:creationId xmlns:a16="http://schemas.microsoft.com/office/drawing/2014/main" id="{4ABE79B8-722C-71B0-A343-FCC8DAEBFC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3528" y="2533649"/>
            <a:ext cx="4645448" cy="2842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6664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9792C-46A3-03AF-9B2C-87352BBA196F}"/>
              </a:ext>
            </a:extLst>
          </p:cNvPr>
          <p:cNvSpPr>
            <a:spLocks noGrp="1"/>
          </p:cNvSpPr>
          <p:nvPr>
            <p:ph type="title"/>
          </p:nvPr>
        </p:nvSpPr>
        <p:spPr/>
        <p:txBody>
          <a:bodyPr>
            <a:normAutofit fontScale="90000"/>
          </a:bodyPr>
          <a:lstStyle/>
          <a:p>
            <a:r>
              <a:rPr lang="en-US" sz="2000" b="1" i="0" dirty="0">
                <a:solidFill>
                  <a:srgbClr val="000000"/>
                </a:solidFill>
                <a:effectLst/>
                <a:latin typeface="Arial" panose="020B0604020202020204" pitchFamily="34" charset="0"/>
              </a:rPr>
              <a:t>The Association between Intimate Partner Violence, Depression and Influenza-like Illness Experienced by Pregnant Women in Australia</a:t>
            </a:r>
            <a:br>
              <a:rPr lang="en-US" sz="2000" b="1" i="0" dirty="0">
                <a:solidFill>
                  <a:srgbClr val="000000"/>
                </a:solidFill>
                <a:effectLst/>
                <a:latin typeface="Arial" panose="020B0604020202020204" pitchFamily="34" charset="0"/>
              </a:rPr>
            </a:br>
            <a:br>
              <a:rPr lang="en-US" sz="1300" b="1" i="0" dirty="0">
                <a:solidFill>
                  <a:srgbClr val="000000"/>
                </a:solidFill>
                <a:effectLst/>
                <a:latin typeface="Arial" panose="020B0604020202020204" pitchFamily="34" charset="0"/>
              </a:rPr>
            </a:br>
            <a:r>
              <a:rPr lang="en-AU" sz="1300" b="0" i="0" dirty="0">
                <a:solidFill>
                  <a:srgbClr val="222222"/>
                </a:solidFill>
                <a:effectLst/>
                <a:latin typeface="helvetica neue"/>
              </a:rPr>
              <a:t> </a:t>
            </a:r>
            <a:r>
              <a:rPr lang="en-AU" sz="1300" b="1" i="0" u="sng" dirty="0">
                <a:solidFill>
                  <a:schemeClr val="tx1">
                    <a:lumMod val="50000"/>
                    <a:lumOff val="50000"/>
                  </a:schemeClr>
                </a:solidFill>
                <a:effectLst/>
                <a:latin typeface="helvetica neue"/>
                <a:hlinkClick r:id="rId2">
                  <a:extLst>
                    <a:ext uri="{A12FA001-AC4F-418D-AE19-62706E023703}">
                      <ahyp:hlinkClr xmlns:ahyp="http://schemas.microsoft.com/office/drawing/2018/hyperlinkcolor" val="tx"/>
                    </a:ext>
                  </a:extLst>
                </a:hlinkClick>
              </a:rPr>
              <a:t>Susan J. </a:t>
            </a:r>
            <a:r>
              <a:rPr lang="en-AU" sz="1300" b="1" i="0" u="sng" dirty="0" err="1">
                <a:solidFill>
                  <a:schemeClr val="tx1">
                    <a:lumMod val="50000"/>
                    <a:lumOff val="50000"/>
                  </a:schemeClr>
                </a:solidFill>
                <a:effectLst/>
                <a:latin typeface="helvetica neue"/>
                <a:hlinkClick r:id="rId2">
                  <a:extLst>
                    <a:ext uri="{A12FA001-AC4F-418D-AE19-62706E023703}">
                      <ahyp:hlinkClr xmlns:ahyp="http://schemas.microsoft.com/office/drawing/2018/hyperlinkcolor" val="tx"/>
                    </a:ext>
                  </a:extLst>
                </a:hlinkClick>
              </a:rPr>
              <a:t>Rees</a:t>
            </a:r>
            <a:r>
              <a:rPr lang="en-AU" sz="1300" b="0" i="0" dirty="0" err="1">
                <a:solidFill>
                  <a:schemeClr val="tx1">
                    <a:lumMod val="50000"/>
                    <a:lumOff val="50000"/>
                  </a:schemeClr>
                </a:solidFill>
                <a:effectLst/>
                <a:latin typeface="helvetica neue"/>
              </a:rPr>
              <a:t>,</a:t>
            </a:r>
            <a:r>
              <a:rPr lang="en-AU" sz="1300" b="1" i="0" u="none" strike="noStrike" dirty="0" err="1">
                <a:solidFill>
                  <a:schemeClr val="tx1">
                    <a:lumMod val="50000"/>
                    <a:lumOff val="50000"/>
                  </a:schemeClr>
                </a:solidFill>
                <a:effectLst/>
                <a:latin typeface="helvetica neue"/>
                <a:hlinkClick r:id="rId3">
                  <a:extLst>
                    <a:ext uri="{A12FA001-AC4F-418D-AE19-62706E023703}">
                      <ahyp:hlinkClr xmlns:ahyp="http://schemas.microsoft.com/office/drawing/2018/hyperlinkcolor" val="tx"/>
                    </a:ext>
                  </a:extLst>
                </a:hlinkClick>
              </a:rPr>
              <a:t>Ruth</a:t>
            </a:r>
            <a:r>
              <a:rPr lang="en-AU" sz="1300" b="1" i="0" u="none" strike="noStrike" dirty="0">
                <a:solidFill>
                  <a:schemeClr val="tx1">
                    <a:lumMod val="50000"/>
                    <a:lumOff val="50000"/>
                  </a:schemeClr>
                </a:solidFill>
                <a:effectLst/>
                <a:latin typeface="helvetica neue"/>
                <a:hlinkClick r:id="rId3">
                  <a:extLst>
                    <a:ext uri="{A12FA001-AC4F-418D-AE19-62706E023703}">
                      <ahyp:hlinkClr xmlns:ahyp="http://schemas.microsoft.com/office/drawing/2018/hyperlinkcolor" val="tx"/>
                    </a:ext>
                  </a:extLst>
                </a:hlinkClick>
              </a:rPr>
              <a:t> </a:t>
            </a:r>
            <a:r>
              <a:rPr lang="en-AU" sz="1300" b="1" i="0" u="none" strike="noStrike" dirty="0" err="1">
                <a:solidFill>
                  <a:schemeClr val="tx1">
                    <a:lumMod val="50000"/>
                    <a:lumOff val="50000"/>
                  </a:schemeClr>
                </a:solidFill>
                <a:effectLst/>
                <a:latin typeface="helvetica neue"/>
                <a:hlinkClick r:id="rId3">
                  <a:extLst>
                    <a:ext uri="{A12FA001-AC4F-418D-AE19-62706E023703}">
                      <ahyp:hlinkClr xmlns:ahyp="http://schemas.microsoft.com/office/drawing/2018/hyperlinkcolor" val="tx"/>
                    </a:ext>
                  </a:extLst>
                </a:hlinkClick>
              </a:rPr>
              <a:t>Wells</a:t>
            </a:r>
            <a:r>
              <a:rPr lang="en-AU" sz="1300" b="0" i="0" dirty="0" err="1">
                <a:solidFill>
                  <a:schemeClr val="tx1">
                    <a:lumMod val="50000"/>
                    <a:lumOff val="50000"/>
                  </a:schemeClr>
                </a:solidFill>
                <a:effectLst/>
                <a:latin typeface="helvetica neue"/>
              </a:rPr>
              <a:t>,</a:t>
            </a:r>
            <a:r>
              <a:rPr lang="en-AU" sz="1300" b="1" i="0" u="none" strike="noStrike" dirty="0" err="1">
                <a:solidFill>
                  <a:schemeClr val="tx1">
                    <a:lumMod val="50000"/>
                    <a:lumOff val="50000"/>
                  </a:schemeClr>
                </a:solidFill>
                <a:effectLst/>
                <a:latin typeface="helvetica neue"/>
                <a:hlinkClick r:id="rId4">
                  <a:extLst>
                    <a:ext uri="{A12FA001-AC4F-418D-AE19-62706E023703}">
                      <ahyp:hlinkClr xmlns:ahyp="http://schemas.microsoft.com/office/drawing/2018/hyperlinkcolor" val="tx"/>
                    </a:ext>
                  </a:extLst>
                </a:hlinkClick>
              </a:rPr>
              <a:t>Mohammed</a:t>
            </a:r>
            <a:r>
              <a:rPr lang="en-AU" sz="1300" b="1" i="0" u="none" strike="noStrike" dirty="0">
                <a:solidFill>
                  <a:schemeClr val="tx1">
                    <a:lumMod val="50000"/>
                    <a:lumOff val="50000"/>
                  </a:schemeClr>
                </a:solidFill>
                <a:effectLst/>
                <a:latin typeface="helvetica neue"/>
                <a:hlinkClick r:id="rId4">
                  <a:extLst>
                    <a:ext uri="{A12FA001-AC4F-418D-AE19-62706E023703}">
                      <ahyp:hlinkClr xmlns:ahyp="http://schemas.microsoft.com/office/drawing/2018/hyperlinkcolor" val="tx"/>
                    </a:ext>
                  </a:extLst>
                </a:hlinkClick>
              </a:rPr>
              <a:t> </a:t>
            </a:r>
            <a:r>
              <a:rPr lang="en-AU" sz="1300" b="1" i="0" u="none" strike="noStrike" dirty="0" err="1">
                <a:solidFill>
                  <a:schemeClr val="tx1">
                    <a:lumMod val="50000"/>
                    <a:lumOff val="50000"/>
                  </a:schemeClr>
                </a:solidFill>
                <a:effectLst/>
                <a:latin typeface="helvetica neue"/>
                <a:hlinkClick r:id="rId4">
                  <a:extLst>
                    <a:ext uri="{A12FA001-AC4F-418D-AE19-62706E023703}">
                      <ahyp:hlinkClr xmlns:ahyp="http://schemas.microsoft.com/office/drawing/2018/hyperlinkcolor" val="tx"/>
                    </a:ext>
                  </a:extLst>
                </a:hlinkClick>
              </a:rPr>
              <a:t>Mohsin</a:t>
            </a:r>
            <a:r>
              <a:rPr lang="en-AU" sz="1300" b="0" i="0" dirty="0" err="1">
                <a:solidFill>
                  <a:schemeClr val="tx1">
                    <a:lumMod val="50000"/>
                    <a:lumOff val="50000"/>
                  </a:schemeClr>
                </a:solidFill>
                <a:effectLst/>
                <a:latin typeface="helvetica neue"/>
              </a:rPr>
              <a:t>,</a:t>
            </a:r>
            <a:r>
              <a:rPr lang="en-AU" sz="1300" b="1" i="0" u="none" strike="noStrike" dirty="0" err="1">
                <a:solidFill>
                  <a:schemeClr val="tx1">
                    <a:lumMod val="50000"/>
                    <a:lumOff val="50000"/>
                  </a:schemeClr>
                </a:solidFill>
                <a:effectLst/>
                <a:latin typeface="helvetica neue"/>
                <a:hlinkClick r:id="rId5">
                  <a:extLst>
                    <a:ext uri="{A12FA001-AC4F-418D-AE19-62706E023703}">
                      <ahyp:hlinkClr xmlns:ahyp="http://schemas.microsoft.com/office/drawing/2018/hyperlinkcolor" val="tx"/>
                    </a:ext>
                  </a:extLst>
                </a:hlinkClick>
              </a:rPr>
              <a:t>Nawal</a:t>
            </a:r>
            <a:r>
              <a:rPr lang="en-AU" sz="1300" b="1" i="0" u="none" strike="noStrike" dirty="0">
                <a:solidFill>
                  <a:schemeClr val="tx1">
                    <a:lumMod val="50000"/>
                    <a:lumOff val="50000"/>
                  </a:schemeClr>
                </a:solidFill>
                <a:effectLst/>
                <a:latin typeface="helvetica neue"/>
                <a:hlinkClick r:id="rId5">
                  <a:extLst>
                    <a:ext uri="{A12FA001-AC4F-418D-AE19-62706E023703}">
                      <ahyp:hlinkClr xmlns:ahyp="http://schemas.microsoft.com/office/drawing/2018/hyperlinkcolor" val="tx"/>
                    </a:ext>
                  </a:extLst>
                </a:hlinkClick>
              </a:rPr>
              <a:t> </a:t>
            </a:r>
            <a:r>
              <a:rPr lang="en-AU" sz="1300" b="1" i="0" u="none" strike="noStrike" dirty="0" err="1">
                <a:solidFill>
                  <a:schemeClr val="tx1">
                    <a:lumMod val="50000"/>
                    <a:lumOff val="50000"/>
                  </a:schemeClr>
                </a:solidFill>
                <a:effectLst/>
                <a:latin typeface="helvetica neue"/>
                <a:hlinkClick r:id="rId5">
                  <a:extLst>
                    <a:ext uri="{A12FA001-AC4F-418D-AE19-62706E023703}">
                      <ahyp:hlinkClr xmlns:ahyp="http://schemas.microsoft.com/office/drawing/2018/hyperlinkcolor" val="tx"/>
                    </a:ext>
                  </a:extLst>
                </a:hlinkClick>
              </a:rPr>
              <a:t>Nadar</a:t>
            </a:r>
            <a:r>
              <a:rPr lang="en-AU" sz="1300" b="0" i="0" dirty="0" err="1">
                <a:solidFill>
                  <a:schemeClr val="tx1">
                    <a:lumMod val="50000"/>
                    <a:lumOff val="50000"/>
                  </a:schemeClr>
                </a:solidFill>
                <a:effectLst/>
                <a:latin typeface="helvetica neue"/>
              </a:rPr>
              <a:t>,</a:t>
            </a:r>
            <a:r>
              <a:rPr lang="en-AU" sz="1300" b="1" i="0" u="none" strike="noStrike" dirty="0" err="1">
                <a:solidFill>
                  <a:schemeClr val="tx1">
                    <a:lumMod val="50000"/>
                    <a:lumOff val="50000"/>
                  </a:schemeClr>
                </a:solidFill>
                <a:effectLst/>
                <a:latin typeface="helvetica neue"/>
                <a:hlinkClick r:id="rId6">
                  <a:extLst>
                    <a:ext uri="{A12FA001-AC4F-418D-AE19-62706E023703}">
                      <ahyp:hlinkClr xmlns:ahyp="http://schemas.microsoft.com/office/drawing/2018/hyperlinkcolor" val="tx"/>
                    </a:ext>
                  </a:extLst>
                </a:hlinkClick>
              </a:rPr>
              <a:t>Batool</a:t>
            </a:r>
            <a:r>
              <a:rPr lang="en-AU" sz="1300" b="1" i="0" u="none" strike="noStrike" dirty="0">
                <a:solidFill>
                  <a:schemeClr val="tx1">
                    <a:lumMod val="50000"/>
                    <a:lumOff val="50000"/>
                  </a:schemeClr>
                </a:solidFill>
                <a:effectLst/>
                <a:latin typeface="helvetica neue"/>
                <a:hlinkClick r:id="rId6">
                  <a:extLst>
                    <a:ext uri="{A12FA001-AC4F-418D-AE19-62706E023703}">
                      <ahyp:hlinkClr xmlns:ahyp="http://schemas.microsoft.com/office/drawing/2018/hyperlinkcolor" val="tx"/>
                    </a:ext>
                  </a:extLst>
                </a:hlinkClick>
              </a:rPr>
              <a:t> </a:t>
            </a:r>
            <a:r>
              <a:rPr lang="en-AU" sz="1300" b="1" i="0" u="none" strike="noStrike" dirty="0" err="1">
                <a:solidFill>
                  <a:schemeClr val="tx1">
                    <a:lumMod val="50000"/>
                    <a:lumOff val="50000"/>
                  </a:schemeClr>
                </a:solidFill>
                <a:effectLst/>
                <a:latin typeface="helvetica neue"/>
                <a:hlinkClick r:id="rId6">
                  <a:extLst>
                    <a:ext uri="{A12FA001-AC4F-418D-AE19-62706E023703}">
                      <ahyp:hlinkClr xmlns:ahyp="http://schemas.microsoft.com/office/drawing/2018/hyperlinkcolor" val="tx"/>
                    </a:ext>
                  </a:extLst>
                </a:hlinkClick>
              </a:rPr>
              <a:t>Moussa</a:t>
            </a:r>
            <a:r>
              <a:rPr lang="en-AU" sz="1300" b="0" i="0" dirty="0" err="1">
                <a:solidFill>
                  <a:schemeClr val="tx1">
                    <a:lumMod val="50000"/>
                    <a:lumOff val="50000"/>
                  </a:schemeClr>
                </a:solidFill>
                <a:effectLst/>
                <a:latin typeface="helvetica neue"/>
              </a:rPr>
              <a:t>,</a:t>
            </a:r>
            <a:r>
              <a:rPr lang="en-AU" sz="1300" b="1" i="0" u="none" strike="noStrike" dirty="0" err="1">
                <a:solidFill>
                  <a:schemeClr val="tx1">
                    <a:lumMod val="50000"/>
                    <a:lumOff val="50000"/>
                  </a:schemeClr>
                </a:solidFill>
                <a:effectLst/>
                <a:latin typeface="helvetica neue"/>
                <a:hlinkClick r:id="rId7">
                  <a:extLst>
                    <a:ext uri="{A12FA001-AC4F-418D-AE19-62706E023703}">
                      <ahyp:hlinkClr xmlns:ahyp="http://schemas.microsoft.com/office/drawing/2018/hyperlinkcolor" val="tx"/>
                    </a:ext>
                  </a:extLst>
                </a:hlinkClick>
              </a:rPr>
              <a:t>Fatima</a:t>
            </a:r>
            <a:r>
              <a:rPr lang="en-AU" sz="1300" b="1" i="0" u="none" strike="noStrike" dirty="0">
                <a:solidFill>
                  <a:schemeClr val="tx1">
                    <a:lumMod val="50000"/>
                    <a:lumOff val="50000"/>
                  </a:schemeClr>
                </a:solidFill>
                <a:effectLst/>
                <a:latin typeface="helvetica neue"/>
                <a:hlinkClick r:id="rId7">
                  <a:extLst>
                    <a:ext uri="{A12FA001-AC4F-418D-AE19-62706E023703}">
                      <ahyp:hlinkClr xmlns:ahyp="http://schemas.microsoft.com/office/drawing/2018/hyperlinkcolor" val="tx"/>
                    </a:ext>
                  </a:extLst>
                </a:hlinkClick>
              </a:rPr>
              <a:t> </a:t>
            </a:r>
            <a:r>
              <a:rPr lang="en-AU" sz="1300" b="1" i="0" u="none" strike="noStrike" dirty="0" err="1">
                <a:solidFill>
                  <a:schemeClr val="tx1">
                    <a:lumMod val="50000"/>
                    <a:lumOff val="50000"/>
                  </a:schemeClr>
                </a:solidFill>
                <a:effectLst/>
                <a:latin typeface="helvetica neue"/>
                <a:hlinkClick r:id="rId7">
                  <a:extLst>
                    <a:ext uri="{A12FA001-AC4F-418D-AE19-62706E023703}">
                      <ahyp:hlinkClr xmlns:ahyp="http://schemas.microsoft.com/office/drawing/2018/hyperlinkcolor" val="tx"/>
                    </a:ext>
                  </a:extLst>
                </a:hlinkClick>
              </a:rPr>
              <a:t>Hassoun</a:t>
            </a:r>
            <a:r>
              <a:rPr lang="en-AU" sz="1300" b="0" i="0" dirty="0" err="1">
                <a:solidFill>
                  <a:schemeClr val="tx1">
                    <a:lumMod val="50000"/>
                    <a:lumOff val="50000"/>
                  </a:schemeClr>
                </a:solidFill>
                <a:effectLst/>
                <a:latin typeface="helvetica neue"/>
              </a:rPr>
              <a:t>,</a:t>
            </a:r>
            <a:r>
              <a:rPr lang="en-AU" sz="1300" b="1" i="0" u="none" strike="noStrike" dirty="0" err="1">
                <a:solidFill>
                  <a:schemeClr val="tx1">
                    <a:lumMod val="50000"/>
                    <a:lumOff val="50000"/>
                  </a:schemeClr>
                </a:solidFill>
                <a:effectLst/>
                <a:latin typeface="helvetica neue"/>
                <a:hlinkClick r:id="rId8">
                  <a:extLst>
                    <a:ext uri="{A12FA001-AC4F-418D-AE19-62706E023703}">
                      <ahyp:hlinkClr xmlns:ahyp="http://schemas.microsoft.com/office/drawing/2018/hyperlinkcolor" val="tx"/>
                    </a:ext>
                  </a:extLst>
                </a:hlinkClick>
              </a:rPr>
              <a:t>Mariam</a:t>
            </a:r>
            <a:r>
              <a:rPr lang="en-AU" sz="1300" b="1" i="0" u="none" strike="noStrike" dirty="0">
                <a:solidFill>
                  <a:schemeClr val="tx1">
                    <a:lumMod val="50000"/>
                    <a:lumOff val="50000"/>
                  </a:schemeClr>
                </a:solidFill>
                <a:effectLst/>
                <a:latin typeface="helvetica neue"/>
                <a:hlinkClick r:id="rId8">
                  <a:extLst>
                    <a:ext uri="{A12FA001-AC4F-418D-AE19-62706E023703}">
                      <ahyp:hlinkClr xmlns:ahyp="http://schemas.microsoft.com/office/drawing/2018/hyperlinkcolor" val="tx"/>
                    </a:ext>
                  </a:extLst>
                </a:hlinkClick>
              </a:rPr>
              <a:t> </a:t>
            </a:r>
            <a:r>
              <a:rPr lang="en-AU" sz="1300" b="1" i="0" u="none" strike="noStrike" dirty="0" err="1">
                <a:solidFill>
                  <a:schemeClr val="tx1">
                    <a:lumMod val="50000"/>
                    <a:lumOff val="50000"/>
                  </a:schemeClr>
                </a:solidFill>
                <a:effectLst/>
                <a:latin typeface="helvetica neue"/>
                <a:hlinkClick r:id="rId8">
                  <a:extLst>
                    <a:ext uri="{A12FA001-AC4F-418D-AE19-62706E023703}">
                      <ahyp:hlinkClr xmlns:ahyp="http://schemas.microsoft.com/office/drawing/2018/hyperlinkcolor" val="tx"/>
                    </a:ext>
                  </a:extLst>
                </a:hlinkClick>
              </a:rPr>
              <a:t>Yousif</a:t>
            </a:r>
            <a:r>
              <a:rPr lang="en-AU" sz="1300" b="0" i="0" dirty="0" err="1">
                <a:solidFill>
                  <a:schemeClr val="tx1">
                    <a:lumMod val="50000"/>
                    <a:lumOff val="50000"/>
                  </a:schemeClr>
                </a:solidFill>
                <a:effectLst/>
                <a:latin typeface="helvetica neue"/>
              </a:rPr>
              <a:t>,</a:t>
            </a:r>
            <a:r>
              <a:rPr lang="en-AU" sz="1300" b="1" i="0" u="none" strike="noStrike" dirty="0" err="1">
                <a:solidFill>
                  <a:schemeClr val="tx1">
                    <a:lumMod val="50000"/>
                    <a:lumOff val="50000"/>
                  </a:schemeClr>
                </a:solidFill>
                <a:effectLst/>
                <a:latin typeface="helvetica neue"/>
                <a:hlinkClick r:id="rId9">
                  <a:extLst>
                    <a:ext uri="{A12FA001-AC4F-418D-AE19-62706E023703}">
                      <ahyp:hlinkClr xmlns:ahyp="http://schemas.microsoft.com/office/drawing/2018/hyperlinkcolor" val="tx"/>
                    </a:ext>
                  </a:extLst>
                </a:hlinkClick>
              </a:rPr>
              <a:t>Batoul</a:t>
            </a:r>
            <a:r>
              <a:rPr lang="en-AU" sz="1300" b="1" i="0" u="none" strike="noStrike" dirty="0">
                <a:solidFill>
                  <a:schemeClr val="tx1">
                    <a:lumMod val="50000"/>
                    <a:lumOff val="50000"/>
                  </a:schemeClr>
                </a:solidFill>
                <a:effectLst/>
                <a:latin typeface="helvetica neue"/>
                <a:hlinkClick r:id="rId9">
                  <a:extLst>
                    <a:ext uri="{A12FA001-AC4F-418D-AE19-62706E023703}">
                      <ahyp:hlinkClr xmlns:ahyp="http://schemas.microsoft.com/office/drawing/2018/hyperlinkcolor" val="tx"/>
                    </a:ext>
                  </a:extLst>
                </a:hlinkClick>
              </a:rPr>
              <a:t> </a:t>
            </a:r>
            <a:r>
              <a:rPr lang="en-AU" sz="1300" b="1" i="0" u="none" strike="noStrike" dirty="0" err="1">
                <a:solidFill>
                  <a:schemeClr val="tx1">
                    <a:lumMod val="50000"/>
                    <a:lumOff val="50000"/>
                  </a:schemeClr>
                </a:solidFill>
                <a:effectLst/>
                <a:latin typeface="helvetica neue"/>
                <a:hlinkClick r:id="rId9">
                  <a:extLst>
                    <a:ext uri="{A12FA001-AC4F-418D-AE19-62706E023703}">
                      <ahyp:hlinkClr xmlns:ahyp="http://schemas.microsoft.com/office/drawing/2018/hyperlinkcolor" val="tx"/>
                    </a:ext>
                  </a:extLst>
                </a:hlinkClick>
              </a:rPr>
              <a:t>Khalil</a:t>
            </a:r>
            <a:r>
              <a:rPr lang="en-AU" sz="1300" b="0" i="0" dirty="0" err="1">
                <a:solidFill>
                  <a:schemeClr val="tx1">
                    <a:lumMod val="50000"/>
                    <a:lumOff val="50000"/>
                  </a:schemeClr>
                </a:solidFill>
                <a:effectLst/>
                <a:latin typeface="helvetica neue"/>
              </a:rPr>
              <a:t>,</a:t>
            </a:r>
            <a:r>
              <a:rPr lang="en-AU" sz="1300" b="1" i="0" u="none" strike="noStrike" dirty="0" err="1">
                <a:solidFill>
                  <a:schemeClr val="tx1">
                    <a:lumMod val="50000"/>
                    <a:lumOff val="50000"/>
                  </a:schemeClr>
                </a:solidFill>
                <a:effectLst/>
                <a:latin typeface="helvetica neue"/>
                <a:hlinkClick r:id="rId10">
                  <a:extLst>
                    <a:ext uri="{A12FA001-AC4F-418D-AE19-62706E023703}">
                      <ahyp:hlinkClr xmlns:ahyp="http://schemas.microsoft.com/office/drawing/2018/hyperlinkcolor" val="tx"/>
                    </a:ext>
                  </a:extLst>
                </a:hlinkClick>
              </a:rPr>
              <a:t>Yalini</a:t>
            </a:r>
            <a:r>
              <a:rPr lang="en-AU" sz="1300" b="1" i="0" u="none" strike="noStrike" dirty="0">
                <a:solidFill>
                  <a:schemeClr val="tx1">
                    <a:lumMod val="50000"/>
                    <a:lumOff val="50000"/>
                  </a:schemeClr>
                </a:solidFill>
                <a:effectLst/>
                <a:latin typeface="helvetica neue"/>
                <a:hlinkClick r:id="rId10">
                  <a:extLst>
                    <a:ext uri="{A12FA001-AC4F-418D-AE19-62706E023703}">
                      <ahyp:hlinkClr xmlns:ahyp="http://schemas.microsoft.com/office/drawing/2018/hyperlinkcolor" val="tx"/>
                    </a:ext>
                  </a:extLst>
                </a:hlinkClick>
              </a:rPr>
              <a:t> </a:t>
            </a:r>
            <a:r>
              <a:rPr lang="en-AU" sz="1300" b="1" i="0" u="none" strike="noStrike" dirty="0" err="1">
                <a:solidFill>
                  <a:schemeClr val="tx1">
                    <a:lumMod val="50000"/>
                    <a:lumOff val="50000"/>
                  </a:schemeClr>
                </a:solidFill>
                <a:effectLst/>
                <a:latin typeface="helvetica neue"/>
                <a:hlinkClick r:id="rId10">
                  <a:extLst>
                    <a:ext uri="{A12FA001-AC4F-418D-AE19-62706E023703}">
                      <ahyp:hlinkClr xmlns:ahyp="http://schemas.microsoft.com/office/drawing/2018/hyperlinkcolor" val="tx"/>
                    </a:ext>
                  </a:extLst>
                </a:hlinkClick>
              </a:rPr>
              <a:t>Krishna</a:t>
            </a:r>
            <a:r>
              <a:rPr lang="en-AU" sz="1300" b="0" i="0" dirty="0" err="1">
                <a:solidFill>
                  <a:schemeClr val="tx1">
                    <a:lumMod val="50000"/>
                    <a:lumOff val="50000"/>
                  </a:schemeClr>
                </a:solidFill>
                <a:effectLst/>
                <a:latin typeface="helvetica neue"/>
              </a:rPr>
              <a:t>,</a:t>
            </a:r>
            <a:r>
              <a:rPr lang="en-AU" sz="1300" b="1" i="0" u="none" strike="noStrike" dirty="0" err="1">
                <a:solidFill>
                  <a:schemeClr val="tx1">
                    <a:lumMod val="50000"/>
                    <a:lumOff val="50000"/>
                  </a:schemeClr>
                </a:solidFill>
                <a:effectLst/>
                <a:latin typeface="helvetica neue"/>
                <a:hlinkClick r:id="rId11">
                  <a:extLst>
                    <a:ext uri="{A12FA001-AC4F-418D-AE19-62706E023703}">
                      <ahyp:hlinkClr xmlns:ahyp="http://schemas.microsoft.com/office/drawing/2018/hyperlinkcolor" val="tx"/>
                    </a:ext>
                  </a:extLst>
                </a:hlinkClick>
              </a:rPr>
              <a:t>Heather</a:t>
            </a:r>
            <a:r>
              <a:rPr lang="en-AU" sz="1300" b="1" i="0" u="none" strike="noStrike" dirty="0">
                <a:solidFill>
                  <a:schemeClr val="tx1">
                    <a:lumMod val="50000"/>
                    <a:lumOff val="50000"/>
                  </a:schemeClr>
                </a:solidFill>
                <a:effectLst/>
                <a:latin typeface="helvetica neue"/>
                <a:hlinkClick r:id="rId11">
                  <a:extLst>
                    <a:ext uri="{A12FA001-AC4F-418D-AE19-62706E023703}">
                      <ahyp:hlinkClr xmlns:ahyp="http://schemas.microsoft.com/office/drawing/2018/hyperlinkcolor" val="tx"/>
                    </a:ext>
                  </a:extLst>
                </a:hlinkClick>
              </a:rPr>
              <a:t> </a:t>
            </a:r>
            <a:r>
              <a:rPr lang="en-AU" sz="1300" b="1" i="0" u="none" strike="noStrike" dirty="0" err="1">
                <a:solidFill>
                  <a:schemeClr val="tx1">
                    <a:lumMod val="50000"/>
                    <a:lumOff val="50000"/>
                  </a:schemeClr>
                </a:solidFill>
                <a:effectLst/>
                <a:latin typeface="helvetica neue"/>
                <a:hlinkClick r:id="rId11">
                  <a:extLst>
                    <a:ext uri="{A12FA001-AC4F-418D-AE19-62706E023703}">
                      <ahyp:hlinkClr xmlns:ahyp="http://schemas.microsoft.com/office/drawing/2018/hyperlinkcolor" val="tx"/>
                    </a:ext>
                  </a:extLst>
                </a:hlinkClick>
              </a:rPr>
              <a:t>Nancarrow</a:t>
            </a:r>
            <a:r>
              <a:rPr lang="en-AU" sz="1300" b="0" i="0" dirty="0" err="1">
                <a:solidFill>
                  <a:schemeClr val="tx1">
                    <a:lumMod val="50000"/>
                    <a:lumOff val="50000"/>
                  </a:schemeClr>
                </a:solidFill>
                <a:effectLst/>
                <a:latin typeface="helvetica neue"/>
              </a:rPr>
              <a:t>,</a:t>
            </a:r>
            <a:r>
              <a:rPr lang="en-AU" sz="1300" b="1" i="0" u="none" strike="noStrike" dirty="0" err="1">
                <a:solidFill>
                  <a:schemeClr val="tx1">
                    <a:lumMod val="50000"/>
                    <a:lumOff val="50000"/>
                  </a:schemeClr>
                </a:solidFill>
                <a:effectLst/>
                <a:latin typeface="helvetica neue"/>
                <a:hlinkClick r:id="rId12">
                  <a:extLst>
                    <a:ext uri="{A12FA001-AC4F-418D-AE19-62706E023703}">
                      <ahyp:hlinkClr xmlns:ahyp="http://schemas.microsoft.com/office/drawing/2018/hyperlinkcolor" val="tx"/>
                    </a:ext>
                  </a:extLst>
                </a:hlinkClick>
              </a:rPr>
              <a:t>Derrick</a:t>
            </a:r>
            <a:r>
              <a:rPr lang="en-AU" sz="1300" b="1" i="0" u="none" strike="noStrike" dirty="0">
                <a:solidFill>
                  <a:schemeClr val="tx1">
                    <a:lumMod val="50000"/>
                    <a:lumOff val="50000"/>
                  </a:schemeClr>
                </a:solidFill>
                <a:effectLst/>
                <a:latin typeface="helvetica neue"/>
                <a:hlinkClick r:id="rId12">
                  <a:extLst>
                    <a:ext uri="{A12FA001-AC4F-418D-AE19-62706E023703}">
                      <ahyp:hlinkClr xmlns:ahyp="http://schemas.microsoft.com/office/drawing/2018/hyperlinkcolor" val="tx"/>
                    </a:ext>
                  </a:extLst>
                </a:hlinkClick>
              </a:rPr>
              <a:t> </a:t>
            </a:r>
            <a:r>
              <a:rPr lang="en-AU" sz="1300" b="1" i="0" u="none" strike="noStrike" dirty="0" err="1">
                <a:solidFill>
                  <a:schemeClr val="tx1">
                    <a:lumMod val="50000"/>
                    <a:lumOff val="50000"/>
                  </a:schemeClr>
                </a:solidFill>
                <a:effectLst/>
                <a:latin typeface="helvetica neue"/>
                <a:hlinkClick r:id="rId12">
                  <a:extLst>
                    <a:ext uri="{A12FA001-AC4F-418D-AE19-62706E023703}">
                      <ahyp:hlinkClr xmlns:ahyp="http://schemas.microsoft.com/office/drawing/2018/hyperlinkcolor" val="tx"/>
                    </a:ext>
                  </a:extLst>
                </a:hlinkClick>
              </a:rPr>
              <a:t>Silove</a:t>
            </a:r>
            <a:r>
              <a:rPr lang="en-AU" sz="1300" b="0" i="0" dirty="0">
                <a:solidFill>
                  <a:schemeClr val="tx1">
                    <a:lumMod val="50000"/>
                    <a:lumOff val="50000"/>
                  </a:schemeClr>
                </a:solidFill>
                <a:effectLst/>
                <a:latin typeface="helvetica neue"/>
              </a:rPr>
              <a:t> </a:t>
            </a:r>
            <a:r>
              <a:rPr lang="en-AU" sz="1300" b="0" i="0" dirty="0" err="1">
                <a:solidFill>
                  <a:schemeClr val="tx1">
                    <a:lumMod val="50000"/>
                    <a:lumOff val="50000"/>
                  </a:schemeClr>
                </a:solidFill>
                <a:effectLst/>
                <a:latin typeface="helvetica neue"/>
              </a:rPr>
              <a:t>and</a:t>
            </a:r>
            <a:r>
              <a:rPr lang="en-AU" sz="1300" b="1" i="0" u="none" strike="noStrike" dirty="0" err="1">
                <a:solidFill>
                  <a:schemeClr val="tx1">
                    <a:lumMod val="50000"/>
                    <a:lumOff val="50000"/>
                  </a:schemeClr>
                </a:solidFill>
                <a:effectLst/>
                <a:latin typeface="helvetica neue"/>
                <a:hlinkClick r:id="rId13">
                  <a:extLst>
                    <a:ext uri="{A12FA001-AC4F-418D-AE19-62706E023703}">
                      <ahyp:hlinkClr xmlns:ahyp="http://schemas.microsoft.com/office/drawing/2018/hyperlinkcolor" val="tx"/>
                    </a:ext>
                  </a:extLst>
                </a:hlinkClick>
              </a:rPr>
              <a:t>Jane</a:t>
            </a:r>
            <a:r>
              <a:rPr lang="en-AU" sz="1300" b="1" i="0" u="none" strike="noStrike" dirty="0">
                <a:solidFill>
                  <a:schemeClr val="tx1">
                    <a:lumMod val="50000"/>
                    <a:lumOff val="50000"/>
                  </a:schemeClr>
                </a:solidFill>
                <a:effectLst/>
                <a:latin typeface="helvetica neue"/>
                <a:hlinkClick r:id="rId13">
                  <a:extLst>
                    <a:ext uri="{A12FA001-AC4F-418D-AE19-62706E023703}">
                      <ahyp:hlinkClr xmlns:ahyp="http://schemas.microsoft.com/office/drawing/2018/hyperlinkcolor" val="tx"/>
                    </a:ext>
                  </a:extLst>
                </a:hlinkClick>
              </a:rPr>
              <a:t> Fisher</a:t>
            </a:r>
            <a:br>
              <a:rPr lang="en-US" sz="1200" b="1" i="0" dirty="0">
                <a:solidFill>
                  <a:schemeClr val="tx1">
                    <a:lumMod val="50000"/>
                    <a:lumOff val="50000"/>
                  </a:schemeClr>
                </a:solidFill>
                <a:effectLst/>
                <a:latin typeface="Arial" panose="020B0604020202020204" pitchFamily="34" charset="0"/>
              </a:rPr>
            </a:br>
            <a:endParaRPr lang="en-AU" sz="1200" dirty="0">
              <a:solidFill>
                <a:schemeClr val="tx1">
                  <a:lumMod val="50000"/>
                  <a:lumOff val="50000"/>
                </a:schemeClr>
              </a:solidFill>
            </a:endParaRPr>
          </a:p>
        </p:txBody>
      </p:sp>
      <p:sp>
        <p:nvSpPr>
          <p:cNvPr id="3" name="Content Placeholder 2">
            <a:extLst>
              <a:ext uri="{FF2B5EF4-FFF2-40B4-BE49-F238E27FC236}">
                <a16:creationId xmlns:a16="http://schemas.microsoft.com/office/drawing/2014/main" id="{E0FEA110-6817-964B-8B49-7AE39D1A70BD}"/>
              </a:ext>
            </a:extLst>
          </p:cNvPr>
          <p:cNvSpPr>
            <a:spLocks noGrp="1"/>
          </p:cNvSpPr>
          <p:nvPr>
            <p:ph idx="1"/>
          </p:nvPr>
        </p:nvSpPr>
        <p:spPr>
          <a:xfrm>
            <a:off x="158827" y="2141537"/>
            <a:ext cx="3988106" cy="4351338"/>
          </a:xfrm>
        </p:spPr>
        <p:txBody>
          <a:bodyPr>
            <a:normAutofit/>
          </a:bodyPr>
          <a:lstStyle/>
          <a:p>
            <a:pPr marL="0" indent="0">
              <a:buNone/>
            </a:pPr>
            <a:r>
              <a:rPr lang="en-US" sz="2000" b="0" i="0" dirty="0">
                <a:solidFill>
                  <a:srgbClr val="222222"/>
                </a:solidFill>
                <a:effectLst/>
                <a:latin typeface="Arial" panose="020B0604020202020204" pitchFamily="34" charset="0"/>
              </a:rPr>
              <a:t>In our study, women with histories of IPV subjectively reported experiencing influenza-like symptoms significantly more often than those reporting no IPV. Our recommendation supports an argument to routinely ask about IPV in primary care, antenatal and mental health settings. Our study findings may be relevant to the field of psychoimmunology, as well as the study of cultural and psychosomatic expressions of mental disorder</a:t>
            </a:r>
            <a:endParaRPr lang="en-AU" sz="2000" dirty="0"/>
          </a:p>
        </p:txBody>
      </p:sp>
      <p:sp>
        <p:nvSpPr>
          <p:cNvPr id="5" name="TextBox 4">
            <a:extLst>
              <a:ext uri="{FF2B5EF4-FFF2-40B4-BE49-F238E27FC236}">
                <a16:creationId xmlns:a16="http://schemas.microsoft.com/office/drawing/2014/main" id="{E24A5A41-A1DB-6695-CFF8-A1F3BD5239A9}"/>
              </a:ext>
            </a:extLst>
          </p:cNvPr>
          <p:cNvSpPr txBox="1"/>
          <p:nvPr/>
        </p:nvSpPr>
        <p:spPr>
          <a:xfrm>
            <a:off x="9188986" y="2068684"/>
            <a:ext cx="3076460" cy="3970318"/>
          </a:xfrm>
          <a:prstGeom prst="rect">
            <a:avLst/>
          </a:prstGeom>
          <a:noFill/>
        </p:spPr>
        <p:txBody>
          <a:bodyPr wrap="square">
            <a:spAutoFit/>
          </a:bodyPr>
          <a:lstStyle/>
          <a:p>
            <a:r>
              <a:rPr lang="ar-LB" dirty="0">
                <a:effectLst/>
                <a:latin typeface="Segoe UI Web (Arabic)"/>
              </a:rPr>
              <a:t>في دراستنا ، أبلغت النساء اللواتي لديهن تاريخ من </a:t>
            </a:r>
            <a:r>
              <a:rPr lang="en-AU" dirty="0">
                <a:effectLst/>
                <a:latin typeface="Segoe UI Web (Arabic)"/>
              </a:rPr>
              <a:t>IPV </a:t>
            </a:r>
            <a:r>
              <a:rPr lang="ar-LB" dirty="0">
                <a:effectLst/>
                <a:latin typeface="Segoe UI Web (Arabic)"/>
              </a:rPr>
              <a:t>بشكل شخصي عن معاناتهن من أعراض تشبه أعراض الأنفلونزا بشكل ملحوظ أكثر من أولئك اللائي لم يبلغن عن أي</a:t>
            </a:r>
            <a:endParaRPr lang="en-AU" dirty="0">
              <a:effectLst/>
              <a:latin typeface="Segoe UI Web (Arabic)"/>
            </a:endParaRPr>
          </a:p>
          <a:p>
            <a:r>
              <a:rPr lang="en-AU" dirty="0">
                <a:effectLst/>
                <a:latin typeface="Segoe UI Web (Arabic)"/>
              </a:rPr>
              <a:t>IPV. </a:t>
            </a:r>
          </a:p>
          <a:p>
            <a:r>
              <a:rPr lang="ar-LB" dirty="0">
                <a:effectLst/>
                <a:latin typeface="Segoe UI Web (Arabic)"/>
              </a:rPr>
              <a:t>تدعم توصيتنا حجة للسؤال بشكل روتيني عن عنف القرين الحميم في الرعاية الأولية وإعدادات ما قبل الولادة والصحة العقلية. قد تكون نتائج دراستنا ذات صلة بمجال علم المناعة النفسية ، وكذلك دراسة التعبيرات الثقافية والنفسية الجسدية للاضطراب العقلي</a:t>
            </a:r>
          </a:p>
          <a:p>
            <a:endParaRPr lang="ar-LB" dirty="0">
              <a:effectLst/>
              <a:latin typeface="Segoe UI Web (Arabic)"/>
            </a:endParaRPr>
          </a:p>
        </p:txBody>
      </p:sp>
      <p:pic>
        <p:nvPicPr>
          <p:cNvPr id="5122" name="Picture 2" descr="How can you tell the difference between COVID-19, flu and common cold? |  SBS English">
            <a:extLst>
              <a:ext uri="{FF2B5EF4-FFF2-40B4-BE49-F238E27FC236}">
                <a16:creationId xmlns:a16="http://schemas.microsoft.com/office/drawing/2014/main" id="{9BC0C053-A499-08C6-FEED-B8B1948411FC}"/>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46933" y="1690688"/>
            <a:ext cx="4809780" cy="5167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272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05756-F674-7C78-1BC7-98BE5205C83D}"/>
              </a:ext>
            </a:extLst>
          </p:cNvPr>
          <p:cNvSpPr>
            <a:spLocks noGrp="1"/>
          </p:cNvSpPr>
          <p:nvPr>
            <p:ph type="title"/>
          </p:nvPr>
        </p:nvSpPr>
        <p:spPr/>
        <p:txBody>
          <a:bodyPr>
            <a:normAutofit fontScale="90000"/>
          </a:bodyPr>
          <a:lstStyle/>
          <a:p>
            <a:r>
              <a:rPr lang="en-US" sz="2200" b="1" i="0" dirty="0">
                <a:solidFill>
                  <a:srgbClr val="333333"/>
                </a:solidFill>
                <a:effectLst/>
                <a:latin typeface="Guardian TextSans Web"/>
              </a:rPr>
              <a:t>Prevalence and Risk Factors of Major Depressive Disorder Among Women at Public Antenatal Clinics From Refugee, Conflict-Affected, and Australian-Born Backgrounds</a:t>
            </a:r>
            <a:br>
              <a:rPr lang="en-US" sz="2200" b="1" i="0" dirty="0">
                <a:solidFill>
                  <a:srgbClr val="333333"/>
                </a:solidFill>
                <a:effectLst/>
                <a:latin typeface="Guardian TextSans Web"/>
              </a:rPr>
            </a:br>
            <a:r>
              <a:rPr lang="en-US" sz="1600" b="1" i="0" dirty="0">
                <a:solidFill>
                  <a:schemeClr val="tx1">
                    <a:lumMod val="50000"/>
                    <a:lumOff val="50000"/>
                  </a:schemeClr>
                </a:solidFill>
                <a:effectLst/>
                <a:latin typeface="Guardian TextSans Web"/>
              </a:rPr>
              <a:t>Susan J Rees, Jane Fisher, Zachary Steel</a:t>
            </a:r>
            <a:br>
              <a:rPr lang="en-US" b="1" i="0" dirty="0">
                <a:solidFill>
                  <a:srgbClr val="333333"/>
                </a:solidFill>
                <a:effectLst/>
                <a:latin typeface="Guardian TextSans Web"/>
              </a:rPr>
            </a:br>
            <a:endParaRPr lang="en-AU" dirty="0"/>
          </a:p>
        </p:txBody>
      </p:sp>
      <p:sp>
        <p:nvSpPr>
          <p:cNvPr id="3" name="Content Placeholder 2">
            <a:extLst>
              <a:ext uri="{FF2B5EF4-FFF2-40B4-BE49-F238E27FC236}">
                <a16:creationId xmlns:a16="http://schemas.microsoft.com/office/drawing/2014/main" id="{4524326B-6B9E-12C2-F3A7-0B5096C7A2BD}"/>
              </a:ext>
            </a:extLst>
          </p:cNvPr>
          <p:cNvSpPr>
            <a:spLocks noGrp="1"/>
          </p:cNvSpPr>
          <p:nvPr>
            <p:ph idx="1"/>
          </p:nvPr>
        </p:nvSpPr>
        <p:spPr>
          <a:xfrm>
            <a:off x="188205" y="1418001"/>
            <a:ext cx="3722783" cy="5357372"/>
          </a:xfrm>
        </p:spPr>
        <p:txBody>
          <a:bodyPr>
            <a:noAutofit/>
          </a:bodyPr>
          <a:lstStyle/>
          <a:p>
            <a:pPr algn="l" fontAlgn="base"/>
            <a:r>
              <a:rPr lang="en-US" sz="1800" dirty="0">
                <a:solidFill>
                  <a:srgbClr val="374151"/>
                </a:solidFill>
                <a:latin typeface="Söhne"/>
              </a:rPr>
              <a:t>T</a:t>
            </a:r>
            <a:r>
              <a:rPr lang="en-US" sz="1800" b="0" i="0" dirty="0">
                <a:solidFill>
                  <a:srgbClr val="374151"/>
                </a:solidFill>
                <a:effectLst/>
                <a:latin typeface="Söhne"/>
              </a:rPr>
              <a:t>he study highlights pregnant women with conflict-affected and refugee backgrounds at risk of mental health problems. Refugees and conflict-affected women show higher rates of Major Depressive Disorder (Depression) than host nation-born women. A self-identifying item can identify a high-risk subpopulation for trauma, psychosocial issues, and MDD, aiding targeted interventions. Self-identifying as a refugee accurately indicates exposure to trauma and adversity, emphasizing the need for targeted support. The findings contribute to understanding mental health effects in conflict-affected regions and the importance of tailored interventions.</a:t>
            </a:r>
            <a:br>
              <a:rPr lang="en-US" sz="1800" b="0" i="0" dirty="0">
                <a:solidFill>
                  <a:srgbClr val="374151"/>
                </a:solidFill>
                <a:effectLst/>
                <a:latin typeface="Söhne"/>
              </a:rPr>
            </a:br>
            <a:endParaRPr lang="en-US" sz="1800" b="0" i="0" dirty="0">
              <a:solidFill>
                <a:srgbClr val="242424"/>
              </a:solidFill>
              <a:effectLst/>
              <a:latin typeface="Segoe UI" panose="020B0502040204020203" pitchFamily="34" charset="0"/>
            </a:endParaRPr>
          </a:p>
        </p:txBody>
      </p:sp>
      <p:sp>
        <p:nvSpPr>
          <p:cNvPr id="5" name="TextBox 4">
            <a:extLst>
              <a:ext uri="{FF2B5EF4-FFF2-40B4-BE49-F238E27FC236}">
                <a16:creationId xmlns:a16="http://schemas.microsoft.com/office/drawing/2014/main" id="{36CD04AE-08F1-52A2-0F35-35B1E51354FB}"/>
              </a:ext>
            </a:extLst>
          </p:cNvPr>
          <p:cNvSpPr txBox="1"/>
          <p:nvPr/>
        </p:nvSpPr>
        <p:spPr>
          <a:xfrm>
            <a:off x="8593157" y="1690688"/>
            <a:ext cx="3410637" cy="5355312"/>
          </a:xfrm>
          <a:prstGeom prst="rect">
            <a:avLst/>
          </a:prstGeom>
          <a:noFill/>
        </p:spPr>
        <p:txBody>
          <a:bodyPr wrap="square">
            <a:spAutoFit/>
          </a:bodyPr>
          <a:lstStyle/>
          <a:p>
            <a:r>
              <a:rPr lang="ar-LB" b="0" i="0" dirty="0">
                <a:solidFill>
                  <a:srgbClr val="374151"/>
                </a:solidFill>
                <a:effectLst/>
                <a:latin typeface="Söhne"/>
              </a:rPr>
              <a:t>تسلط الدراسة الضوء على النساء الحوامل القادمات من خلفيات تضررت بالنزاعات وكلاجئات عُرضة لمشاكل الصحة العقلية. تظهر النساء اللاجئات واللواتي تضررت خلفياتهن بالنزاعات معدلات</a:t>
            </a:r>
            <a:r>
              <a:rPr lang="en-AU" b="0" i="0" dirty="0">
                <a:solidFill>
                  <a:srgbClr val="374151"/>
                </a:solidFill>
                <a:effectLst/>
                <a:latin typeface="Söhne"/>
              </a:rPr>
              <a:t> </a:t>
            </a:r>
          </a:p>
          <a:p>
            <a:r>
              <a:rPr lang="ar-LB" b="0" i="0" dirty="0">
                <a:solidFill>
                  <a:srgbClr val="374151"/>
                </a:solidFill>
                <a:effectLst/>
                <a:latin typeface="Söhne"/>
              </a:rPr>
              <a:t>من النساء المولودات في البلد المضيف. يمكن للسؤال الذاتي عن الهوية كلاجئة تحديد فئة نسائية معرضة لمخاطر مرتفعة للصدمات والمشاكل </a:t>
            </a:r>
            <a:endParaRPr lang="en-AU" b="0" i="0" dirty="0">
              <a:solidFill>
                <a:srgbClr val="374151"/>
              </a:solidFill>
              <a:effectLst/>
              <a:latin typeface="Söhne"/>
            </a:endParaRPr>
          </a:p>
          <a:p>
            <a:r>
              <a:rPr lang="ar-LB" b="0" i="0" dirty="0">
                <a:solidFill>
                  <a:srgbClr val="374151"/>
                </a:solidFill>
                <a:effectLst/>
                <a:latin typeface="Söhne"/>
              </a:rPr>
              <a:t>أعلى لاضطراب الاكتئاب الكبير</a:t>
            </a:r>
            <a:r>
              <a:rPr lang="en-AU" dirty="0">
                <a:solidFill>
                  <a:srgbClr val="374151"/>
                </a:solidFill>
                <a:latin typeface="Söhne"/>
              </a:rPr>
              <a:t> </a:t>
            </a:r>
            <a:r>
              <a:rPr lang="ar-LB" b="0" i="0" dirty="0">
                <a:solidFill>
                  <a:srgbClr val="374151"/>
                </a:solidFill>
                <a:effectLst/>
                <a:latin typeface="Söhne"/>
              </a:rPr>
              <a:t>النفسية واضطراب الاكتئاب الكبير، مما يساعد في التدخلات المستهدفة. يُظهر الكشف عن هوية اللاجئ كمؤشر دقيق نسبياً للفئة الفرعية المعرضة للصدمات والمصاعب النفسية، مؤكدًا على أهمية الدعم المستهدف. تُسهم النتائج في فهم تأثيرات الصحة العقلية في المناطق المتضررة من النزاعات وأهمية التدخلات المُعدَلة لهذه الفئة</a:t>
            </a:r>
            <a:br>
              <a:rPr lang="ar-LB" b="0" i="0" dirty="0">
                <a:effectLst/>
                <a:latin typeface="Söhne,ui-sans-serif,system-ui,-apple-system,Segoe UI,Roboto,Ubuntu,Cantarell,Noto Sans,sans-serif,Helvetica Neue,Arial,Apple Color Emoji,Segoe UI Emoji,Segoe UI Symbol,Noto Color Emoji"/>
              </a:rPr>
            </a:br>
            <a:endParaRPr lang="en-AU" dirty="0"/>
          </a:p>
        </p:txBody>
      </p:sp>
      <p:pic>
        <p:nvPicPr>
          <p:cNvPr id="6146" name="Picture 2" descr="Prevalence of PTSD in refugees and asylum seekers - NeuRA Library">
            <a:extLst>
              <a:ext uri="{FF2B5EF4-FFF2-40B4-BE49-F238E27FC236}">
                <a16:creationId xmlns:a16="http://schemas.microsoft.com/office/drawing/2014/main" id="{AC7CCC27-ACCC-9386-F7A8-F49F142FF7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8106" y="1418000"/>
            <a:ext cx="4605051" cy="5439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668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3F2F7-A190-0C04-2240-D8BF7F2FFDF5}"/>
              </a:ext>
            </a:extLst>
          </p:cNvPr>
          <p:cNvSpPr>
            <a:spLocks noGrp="1"/>
          </p:cNvSpPr>
          <p:nvPr>
            <p:ph type="title"/>
          </p:nvPr>
        </p:nvSpPr>
        <p:spPr/>
        <p:txBody>
          <a:bodyPr>
            <a:normAutofit fontScale="90000"/>
          </a:bodyPr>
          <a:lstStyle/>
          <a:p>
            <a:pPr algn="l"/>
            <a:br>
              <a:rPr lang="en-US" sz="2000" b="1" i="0" dirty="0">
                <a:solidFill>
                  <a:srgbClr val="212121"/>
                </a:solidFill>
                <a:effectLst/>
                <a:latin typeface="Merriweather" panose="020F0502020204030204" pitchFamily="2" charset="0"/>
              </a:rPr>
            </a:br>
            <a:br>
              <a:rPr lang="en-US" sz="2000" b="1" i="0" dirty="0">
                <a:solidFill>
                  <a:srgbClr val="212121"/>
                </a:solidFill>
                <a:effectLst/>
                <a:latin typeface="Merriweather" panose="020F0502020204030204" pitchFamily="2" charset="0"/>
              </a:rPr>
            </a:br>
            <a:br>
              <a:rPr lang="en-US" sz="2000" b="1" i="0" dirty="0">
                <a:solidFill>
                  <a:srgbClr val="212121"/>
                </a:solidFill>
                <a:effectLst/>
                <a:latin typeface="Merriweather" panose="020F0502020204030204" pitchFamily="2" charset="0"/>
              </a:rPr>
            </a:br>
            <a:r>
              <a:rPr lang="en-US" sz="2000" b="1" i="0" dirty="0">
                <a:solidFill>
                  <a:srgbClr val="212121"/>
                </a:solidFill>
                <a:effectLst/>
                <a:latin typeface="Merriweather" panose="020F0502020204030204" pitchFamily="2" charset="0"/>
              </a:rPr>
              <a:t>Attitudes towards gender roles and prevalence of intimate partner violence perpetrated against pregnant and postnatal women: Differences between women immigrants from conflict-affected countries and women born in Australia</a:t>
            </a:r>
            <a:br>
              <a:rPr lang="en-US" sz="2000" b="1" i="0" dirty="0">
                <a:solidFill>
                  <a:srgbClr val="212121"/>
                </a:solidFill>
                <a:effectLst/>
                <a:latin typeface="Merriweather" panose="020F0502020204030204" pitchFamily="2" charset="0"/>
              </a:rPr>
            </a:br>
            <a:br>
              <a:rPr lang="en-US" sz="2000" b="1" i="0" dirty="0">
                <a:solidFill>
                  <a:srgbClr val="212121"/>
                </a:solidFill>
                <a:effectLst/>
                <a:latin typeface="Merriweather" panose="020F0502020204030204" pitchFamily="2" charset="0"/>
              </a:rPr>
            </a:br>
            <a:r>
              <a:rPr lang="en-AU" sz="1600" b="0" i="0" u="none" strike="noStrike" dirty="0">
                <a:solidFill>
                  <a:schemeClr val="tx1">
                    <a:lumMod val="50000"/>
                    <a:lumOff val="50000"/>
                  </a:schemeClr>
                </a:solidFill>
                <a:effectLst/>
                <a:latin typeface="BlinkMacSystemFont"/>
                <a:hlinkClick r:id="rId2">
                  <a:extLst>
                    <a:ext uri="{A12FA001-AC4F-418D-AE19-62706E023703}">
                      <ahyp:hlinkClr xmlns:ahyp="http://schemas.microsoft.com/office/drawing/2018/hyperlinkcolor" val="tx"/>
                    </a:ext>
                  </a:extLst>
                </a:hlinkClick>
              </a:rPr>
              <a:t>Madelyn Hsiao-Rei Hicks</a:t>
            </a:r>
            <a:r>
              <a:rPr lang="en-AU" sz="1600" b="0" i="0" baseline="30000" dirty="0">
                <a:solidFill>
                  <a:schemeClr val="tx1">
                    <a:lumMod val="50000"/>
                    <a:lumOff val="50000"/>
                  </a:schemeClr>
                </a:solidFill>
                <a:effectLst/>
                <a:latin typeface="BlinkMacSystemFont"/>
              </a:rPr>
              <a:t> </a:t>
            </a:r>
            <a:r>
              <a:rPr lang="en-AU" sz="1600" b="0" i="0" u="none" strike="noStrike" baseline="30000" dirty="0">
                <a:solidFill>
                  <a:schemeClr val="tx1">
                    <a:lumMod val="50000"/>
                    <a:lumOff val="50000"/>
                  </a:schemeClr>
                </a:solidFill>
                <a:effectLst/>
                <a:latin typeface="BlinkMacSystemFont"/>
                <a:hlinkClick r:id="rId3" tooltip="Department of Psychiatry, University of Massachusetts Medical School, Worcester, Massachusetts, United States of America.">
                  <a:extLst>
                    <a:ext uri="{A12FA001-AC4F-418D-AE19-62706E023703}">
                      <ahyp:hlinkClr xmlns:ahyp="http://schemas.microsoft.com/office/drawing/2018/hyperlinkcolor" val="tx"/>
                    </a:ext>
                  </a:extLst>
                </a:hlinkClick>
              </a:rPr>
              <a:t>1</a:t>
            </a:r>
            <a:r>
              <a:rPr lang="en-AU" sz="1600" b="0" i="0" dirty="0">
                <a:solidFill>
                  <a:schemeClr val="tx1">
                    <a:lumMod val="50000"/>
                    <a:lumOff val="50000"/>
                  </a:schemeClr>
                </a:solidFill>
                <a:effectLst/>
                <a:latin typeface="BlinkMacSystemFont"/>
              </a:rPr>
              <a:t>, </a:t>
            </a:r>
            <a:r>
              <a:rPr lang="en-AU" sz="1600" b="0" i="0" u="none" strike="noStrike" dirty="0">
                <a:solidFill>
                  <a:schemeClr val="tx1">
                    <a:lumMod val="50000"/>
                    <a:lumOff val="50000"/>
                  </a:schemeClr>
                </a:solidFill>
                <a:effectLst/>
                <a:latin typeface="BlinkMacSystemFont"/>
                <a:hlinkClick r:id="rId4">
                  <a:extLst>
                    <a:ext uri="{A12FA001-AC4F-418D-AE19-62706E023703}">
                      <ahyp:hlinkClr xmlns:ahyp="http://schemas.microsoft.com/office/drawing/2018/hyperlinkcolor" val="tx"/>
                    </a:ext>
                  </a:extLst>
                </a:hlinkClick>
              </a:rPr>
              <a:t>Mohammed Mohsin</a:t>
            </a:r>
            <a:r>
              <a:rPr lang="en-AU" sz="1600" b="0" i="0" baseline="30000" dirty="0">
                <a:solidFill>
                  <a:schemeClr val="tx1">
                    <a:lumMod val="50000"/>
                    <a:lumOff val="50000"/>
                  </a:schemeClr>
                </a:solidFill>
                <a:effectLst/>
                <a:latin typeface="BlinkMacSystemFont"/>
              </a:rPr>
              <a:t> </a:t>
            </a:r>
            <a:r>
              <a:rPr lang="en-AU" sz="1600" b="0" i="0" u="none" strike="noStrike" baseline="30000" dirty="0">
                <a:solidFill>
                  <a:schemeClr val="tx1">
                    <a:lumMod val="50000"/>
                    <a:lumOff val="50000"/>
                  </a:schemeClr>
                </a:solidFill>
                <a:effectLst/>
                <a:latin typeface="BlinkMacSystemFont"/>
                <a:hlinkClick r:id="rId5" tooltip="School of Psychiatry, Faculty of Medicine, University of New South Wales, Kensington, New South Wales, Australia.">
                  <a:extLst>
                    <a:ext uri="{A12FA001-AC4F-418D-AE19-62706E023703}">
                      <ahyp:hlinkClr xmlns:ahyp="http://schemas.microsoft.com/office/drawing/2018/hyperlinkcolor" val="tx"/>
                    </a:ext>
                  </a:extLst>
                </a:hlinkClick>
              </a:rPr>
              <a:t>2</a:t>
            </a:r>
            <a:r>
              <a:rPr lang="en-AU" sz="1600" b="0" i="0" baseline="30000" dirty="0">
                <a:solidFill>
                  <a:schemeClr val="tx1">
                    <a:lumMod val="50000"/>
                    <a:lumOff val="50000"/>
                  </a:schemeClr>
                </a:solidFill>
                <a:effectLst/>
                <a:latin typeface="BlinkMacSystemFont"/>
              </a:rPr>
              <a:t> </a:t>
            </a:r>
            <a:r>
              <a:rPr lang="en-AU" sz="1600" b="0" i="0" u="none" strike="noStrike" baseline="30000" dirty="0">
                <a:solidFill>
                  <a:schemeClr val="tx1">
                    <a:lumMod val="50000"/>
                    <a:lumOff val="50000"/>
                  </a:schemeClr>
                </a:solidFill>
                <a:effectLst/>
                <a:latin typeface="BlinkMacSystemFont"/>
                <a:hlinkClick r:id="rId6" tooltip="Mental Health Academic Unit, Liverpool Hospital, South Western Sydney Area Health Service, New South Wales, Australia.">
                  <a:extLst>
                    <a:ext uri="{A12FA001-AC4F-418D-AE19-62706E023703}">
                      <ahyp:hlinkClr xmlns:ahyp="http://schemas.microsoft.com/office/drawing/2018/hyperlinkcolor" val="tx"/>
                    </a:ext>
                  </a:extLst>
                </a:hlinkClick>
              </a:rPr>
              <a:t>3</a:t>
            </a:r>
            <a:r>
              <a:rPr lang="en-AU" sz="1600" b="0" i="0" dirty="0">
                <a:solidFill>
                  <a:schemeClr val="tx1">
                    <a:lumMod val="50000"/>
                    <a:lumOff val="50000"/>
                  </a:schemeClr>
                </a:solidFill>
                <a:effectLst/>
                <a:latin typeface="BlinkMacSystemFont"/>
              </a:rPr>
              <a:t>, </a:t>
            </a:r>
            <a:r>
              <a:rPr lang="en-AU" sz="1600" b="0" i="0" u="none" strike="noStrike" dirty="0">
                <a:solidFill>
                  <a:schemeClr val="tx1">
                    <a:lumMod val="50000"/>
                    <a:lumOff val="50000"/>
                  </a:schemeClr>
                </a:solidFill>
                <a:effectLst/>
                <a:latin typeface="BlinkMacSystemFont"/>
                <a:hlinkClick r:id="rId7">
                  <a:extLst>
                    <a:ext uri="{A12FA001-AC4F-418D-AE19-62706E023703}">
                      <ahyp:hlinkClr xmlns:ahyp="http://schemas.microsoft.com/office/drawing/2018/hyperlinkcolor" val="tx"/>
                    </a:ext>
                  </a:extLst>
                </a:hlinkClick>
              </a:rPr>
              <a:t>Derrick </a:t>
            </a:r>
            <a:r>
              <a:rPr lang="en-AU" sz="1600" b="0" i="0" u="none" strike="noStrike" dirty="0" err="1">
                <a:solidFill>
                  <a:schemeClr val="tx1">
                    <a:lumMod val="50000"/>
                    <a:lumOff val="50000"/>
                  </a:schemeClr>
                </a:solidFill>
                <a:effectLst/>
                <a:latin typeface="BlinkMacSystemFont"/>
                <a:hlinkClick r:id="rId7">
                  <a:extLst>
                    <a:ext uri="{A12FA001-AC4F-418D-AE19-62706E023703}">
                      <ahyp:hlinkClr xmlns:ahyp="http://schemas.microsoft.com/office/drawing/2018/hyperlinkcolor" val="tx"/>
                    </a:ext>
                  </a:extLst>
                </a:hlinkClick>
              </a:rPr>
              <a:t>Silove</a:t>
            </a:r>
            <a:r>
              <a:rPr lang="en-AU" sz="1600" b="0" i="0" baseline="30000" dirty="0">
                <a:solidFill>
                  <a:schemeClr val="tx1">
                    <a:lumMod val="50000"/>
                    <a:lumOff val="50000"/>
                  </a:schemeClr>
                </a:solidFill>
                <a:effectLst/>
                <a:latin typeface="BlinkMacSystemFont"/>
              </a:rPr>
              <a:t> </a:t>
            </a:r>
            <a:r>
              <a:rPr lang="en-AU" sz="1600" b="0" i="0" u="none" strike="noStrike" baseline="30000" dirty="0">
                <a:solidFill>
                  <a:schemeClr val="tx1">
                    <a:lumMod val="50000"/>
                    <a:lumOff val="50000"/>
                  </a:schemeClr>
                </a:solidFill>
                <a:effectLst/>
                <a:latin typeface="BlinkMacSystemFont"/>
                <a:hlinkClick r:id="rId5" tooltip="School of Psychiatry, Faculty of Medicine, University of New South Wales, Kensington, New South Wales, Australia.">
                  <a:extLst>
                    <a:ext uri="{A12FA001-AC4F-418D-AE19-62706E023703}">
                      <ahyp:hlinkClr xmlns:ahyp="http://schemas.microsoft.com/office/drawing/2018/hyperlinkcolor" val="tx"/>
                    </a:ext>
                  </a:extLst>
                </a:hlinkClick>
              </a:rPr>
              <a:t>2</a:t>
            </a:r>
            <a:r>
              <a:rPr lang="en-AU" sz="1600" b="0" i="0" dirty="0">
                <a:solidFill>
                  <a:schemeClr val="tx1">
                    <a:lumMod val="50000"/>
                    <a:lumOff val="50000"/>
                  </a:schemeClr>
                </a:solidFill>
                <a:effectLst/>
                <a:latin typeface="BlinkMacSystemFont"/>
              </a:rPr>
              <a:t>, </a:t>
            </a:r>
            <a:r>
              <a:rPr lang="en-AU" sz="1600" b="0" i="0" u="none" strike="noStrike" dirty="0">
                <a:solidFill>
                  <a:schemeClr val="tx1">
                    <a:lumMod val="50000"/>
                    <a:lumOff val="50000"/>
                  </a:schemeClr>
                </a:solidFill>
                <a:effectLst/>
                <a:latin typeface="BlinkMacSystemFont"/>
                <a:hlinkClick r:id="rId8">
                  <a:extLst>
                    <a:ext uri="{A12FA001-AC4F-418D-AE19-62706E023703}">
                      <ahyp:hlinkClr xmlns:ahyp="http://schemas.microsoft.com/office/drawing/2018/hyperlinkcolor" val="tx"/>
                    </a:ext>
                  </a:extLst>
                </a:hlinkClick>
              </a:rPr>
              <a:t>Jane Fisher</a:t>
            </a:r>
            <a:r>
              <a:rPr lang="en-AU" sz="1600" b="0" i="0" baseline="30000" dirty="0">
                <a:solidFill>
                  <a:schemeClr val="tx1">
                    <a:lumMod val="50000"/>
                    <a:lumOff val="50000"/>
                  </a:schemeClr>
                </a:solidFill>
                <a:effectLst/>
                <a:latin typeface="BlinkMacSystemFont"/>
              </a:rPr>
              <a:t> </a:t>
            </a:r>
            <a:r>
              <a:rPr lang="en-AU" sz="1600" b="0" i="0" u="none" strike="noStrike" baseline="30000" dirty="0">
                <a:solidFill>
                  <a:schemeClr val="tx1">
                    <a:lumMod val="50000"/>
                    <a:lumOff val="50000"/>
                  </a:schemeClr>
                </a:solidFill>
                <a:effectLst/>
                <a:latin typeface="BlinkMacSystemFont"/>
                <a:hlinkClick r:id="rId9" tooltip="Women and Global Health Unit, School of Public Health and Preventive Medicine, Monash University, Melbourne, Victoria, Australia.">
                  <a:extLst>
                    <a:ext uri="{A12FA001-AC4F-418D-AE19-62706E023703}">
                      <ahyp:hlinkClr xmlns:ahyp="http://schemas.microsoft.com/office/drawing/2018/hyperlinkcolor" val="tx"/>
                    </a:ext>
                  </a:extLst>
                </a:hlinkClick>
              </a:rPr>
              <a:t>4</a:t>
            </a:r>
            <a:r>
              <a:rPr lang="en-AU" sz="1600" b="0" i="0" dirty="0">
                <a:solidFill>
                  <a:schemeClr val="tx1">
                    <a:lumMod val="50000"/>
                    <a:lumOff val="50000"/>
                  </a:schemeClr>
                </a:solidFill>
                <a:effectLst/>
                <a:latin typeface="BlinkMacSystemFont"/>
              </a:rPr>
              <a:t>, </a:t>
            </a:r>
            <a:r>
              <a:rPr lang="en-AU" sz="1600" b="0" i="0" u="none" strike="noStrike" dirty="0">
                <a:solidFill>
                  <a:schemeClr val="tx1">
                    <a:lumMod val="50000"/>
                    <a:lumOff val="50000"/>
                  </a:schemeClr>
                </a:solidFill>
                <a:effectLst/>
                <a:latin typeface="BlinkMacSystemFont"/>
                <a:hlinkClick r:id="rId10">
                  <a:extLst>
                    <a:ext uri="{A12FA001-AC4F-418D-AE19-62706E023703}">
                      <ahyp:hlinkClr xmlns:ahyp="http://schemas.microsoft.com/office/drawing/2018/hyperlinkcolor" val="tx"/>
                    </a:ext>
                  </a:extLst>
                </a:hlinkClick>
              </a:rPr>
              <a:t>Batool Moussa</a:t>
            </a:r>
            <a:r>
              <a:rPr lang="en-AU" sz="1600" b="0" i="0" baseline="30000" dirty="0">
                <a:solidFill>
                  <a:schemeClr val="tx1">
                    <a:lumMod val="50000"/>
                    <a:lumOff val="50000"/>
                  </a:schemeClr>
                </a:solidFill>
                <a:effectLst/>
                <a:latin typeface="BlinkMacSystemFont"/>
              </a:rPr>
              <a:t> </a:t>
            </a:r>
            <a:r>
              <a:rPr lang="en-AU" sz="1600" b="0" i="0" u="none" strike="noStrike" baseline="30000" dirty="0">
                <a:solidFill>
                  <a:schemeClr val="tx1">
                    <a:lumMod val="50000"/>
                    <a:lumOff val="50000"/>
                  </a:schemeClr>
                </a:solidFill>
                <a:effectLst/>
                <a:latin typeface="BlinkMacSystemFont"/>
                <a:hlinkClick r:id="rId5" tooltip="School of Psychiatry, Faculty of Medicine, University of New South Wales, Kensington, New South Wales, Australia.">
                  <a:extLst>
                    <a:ext uri="{A12FA001-AC4F-418D-AE19-62706E023703}">
                      <ahyp:hlinkClr xmlns:ahyp="http://schemas.microsoft.com/office/drawing/2018/hyperlinkcolor" val="tx"/>
                    </a:ext>
                  </a:extLst>
                </a:hlinkClick>
              </a:rPr>
              <a:t>2</a:t>
            </a:r>
            <a:r>
              <a:rPr lang="en-AU" sz="1600" b="0" i="0" dirty="0">
                <a:solidFill>
                  <a:schemeClr val="tx1">
                    <a:lumMod val="50000"/>
                    <a:lumOff val="50000"/>
                  </a:schemeClr>
                </a:solidFill>
                <a:effectLst/>
                <a:latin typeface="BlinkMacSystemFont"/>
              </a:rPr>
              <a:t>, </a:t>
            </a:r>
            <a:r>
              <a:rPr lang="en-AU" sz="1600" b="0" i="0" u="none" strike="noStrike" dirty="0">
                <a:solidFill>
                  <a:schemeClr val="tx1">
                    <a:lumMod val="50000"/>
                    <a:lumOff val="50000"/>
                  </a:schemeClr>
                </a:solidFill>
                <a:effectLst/>
                <a:latin typeface="BlinkMacSystemFont"/>
                <a:hlinkClick r:id="rId11">
                  <a:extLst>
                    <a:ext uri="{A12FA001-AC4F-418D-AE19-62706E023703}">
                      <ahyp:hlinkClr xmlns:ahyp="http://schemas.microsoft.com/office/drawing/2018/hyperlinkcolor" val="tx"/>
                    </a:ext>
                  </a:extLst>
                </a:hlinkClick>
              </a:rPr>
              <a:t>Zachary Steel</a:t>
            </a:r>
            <a:r>
              <a:rPr lang="en-AU" sz="1600" b="0" i="0" baseline="30000" dirty="0">
                <a:solidFill>
                  <a:schemeClr val="tx1">
                    <a:lumMod val="50000"/>
                    <a:lumOff val="50000"/>
                  </a:schemeClr>
                </a:solidFill>
                <a:effectLst/>
                <a:latin typeface="BlinkMacSystemFont"/>
              </a:rPr>
              <a:t> </a:t>
            </a:r>
            <a:r>
              <a:rPr lang="en-AU" sz="1600" b="0" i="0" u="none" strike="noStrike" baseline="30000" dirty="0">
                <a:solidFill>
                  <a:schemeClr val="tx1">
                    <a:lumMod val="50000"/>
                    <a:lumOff val="50000"/>
                  </a:schemeClr>
                </a:solidFill>
                <a:effectLst/>
                <a:latin typeface="BlinkMacSystemFont"/>
                <a:hlinkClick r:id="rId5" tooltip="School of Psychiatry, Faculty of Medicine, University of New South Wales, Kensington, New South Wales, Australia.">
                  <a:extLst>
                    <a:ext uri="{A12FA001-AC4F-418D-AE19-62706E023703}">
                      <ahyp:hlinkClr xmlns:ahyp="http://schemas.microsoft.com/office/drawing/2018/hyperlinkcolor" val="tx"/>
                    </a:ext>
                  </a:extLst>
                </a:hlinkClick>
              </a:rPr>
              <a:t>2</a:t>
            </a:r>
            <a:r>
              <a:rPr lang="en-AU" sz="1600" b="0" i="0" baseline="30000" dirty="0">
                <a:solidFill>
                  <a:schemeClr val="tx1">
                    <a:lumMod val="50000"/>
                    <a:lumOff val="50000"/>
                  </a:schemeClr>
                </a:solidFill>
                <a:effectLst/>
                <a:latin typeface="BlinkMacSystemFont"/>
              </a:rPr>
              <a:t> </a:t>
            </a:r>
            <a:r>
              <a:rPr lang="en-AU" sz="1600" b="0" i="0" u="none" strike="noStrike" baseline="30000" dirty="0">
                <a:solidFill>
                  <a:schemeClr val="tx1">
                    <a:lumMod val="50000"/>
                    <a:lumOff val="50000"/>
                  </a:schemeClr>
                </a:solidFill>
                <a:effectLst/>
                <a:latin typeface="BlinkMacSystemFont"/>
                <a:hlinkClick r:id="rId12" tooltip="St John of God Health Care, Richmond Hospital, North Richmond, New South Wales, Australia.">
                  <a:extLst>
                    <a:ext uri="{A12FA001-AC4F-418D-AE19-62706E023703}">
                      <ahyp:hlinkClr xmlns:ahyp="http://schemas.microsoft.com/office/drawing/2018/hyperlinkcolor" val="tx"/>
                    </a:ext>
                  </a:extLst>
                </a:hlinkClick>
              </a:rPr>
              <a:t>5</a:t>
            </a:r>
            <a:r>
              <a:rPr lang="en-AU" sz="1600" b="0" i="0" dirty="0">
                <a:solidFill>
                  <a:schemeClr val="tx1">
                    <a:lumMod val="50000"/>
                    <a:lumOff val="50000"/>
                  </a:schemeClr>
                </a:solidFill>
                <a:effectLst/>
                <a:latin typeface="BlinkMacSystemFont"/>
              </a:rPr>
              <a:t>, </a:t>
            </a:r>
            <a:r>
              <a:rPr lang="en-AU" sz="1600" b="0" i="0" u="none" strike="noStrike" dirty="0">
                <a:solidFill>
                  <a:schemeClr val="tx1">
                    <a:lumMod val="50000"/>
                    <a:lumOff val="50000"/>
                  </a:schemeClr>
                </a:solidFill>
                <a:effectLst/>
                <a:latin typeface="BlinkMacSystemFont"/>
                <a:hlinkClick r:id="rId13">
                  <a:extLst>
                    <a:ext uri="{A12FA001-AC4F-418D-AE19-62706E023703}">
                      <ahyp:hlinkClr xmlns:ahyp="http://schemas.microsoft.com/office/drawing/2018/hyperlinkcolor" val="tx"/>
                    </a:ext>
                  </a:extLst>
                </a:hlinkClick>
              </a:rPr>
              <a:t>Heather </a:t>
            </a:r>
            <a:r>
              <a:rPr lang="en-AU" sz="1600" b="0" i="0" u="none" strike="noStrike" dirty="0" err="1">
                <a:solidFill>
                  <a:schemeClr val="tx1">
                    <a:lumMod val="50000"/>
                    <a:lumOff val="50000"/>
                  </a:schemeClr>
                </a:solidFill>
                <a:effectLst/>
                <a:latin typeface="BlinkMacSystemFont"/>
                <a:hlinkClick r:id="rId13">
                  <a:extLst>
                    <a:ext uri="{A12FA001-AC4F-418D-AE19-62706E023703}">
                      <ahyp:hlinkClr xmlns:ahyp="http://schemas.microsoft.com/office/drawing/2018/hyperlinkcolor" val="tx"/>
                    </a:ext>
                  </a:extLst>
                </a:hlinkClick>
              </a:rPr>
              <a:t>Nancarrow</a:t>
            </a:r>
            <a:r>
              <a:rPr lang="en-AU" sz="1600" b="0" i="0" baseline="30000" dirty="0">
                <a:solidFill>
                  <a:schemeClr val="tx1">
                    <a:lumMod val="50000"/>
                    <a:lumOff val="50000"/>
                  </a:schemeClr>
                </a:solidFill>
                <a:effectLst/>
                <a:latin typeface="BlinkMacSystemFont"/>
              </a:rPr>
              <a:t> </a:t>
            </a:r>
            <a:r>
              <a:rPr lang="en-AU" sz="1600" b="0" i="0" u="none" strike="noStrike" baseline="30000" dirty="0">
                <a:solidFill>
                  <a:schemeClr val="tx1">
                    <a:lumMod val="50000"/>
                    <a:lumOff val="50000"/>
                  </a:schemeClr>
                </a:solidFill>
                <a:effectLst/>
                <a:latin typeface="BlinkMacSystemFont"/>
                <a:hlinkClick r:id="rId14" tooltip="School of Social Sciences, Arts and Social Sciences, University of New South Wales, Kensington, New South Wales, Australia.">
                  <a:extLst>
                    <a:ext uri="{A12FA001-AC4F-418D-AE19-62706E023703}">
                      <ahyp:hlinkClr xmlns:ahyp="http://schemas.microsoft.com/office/drawing/2018/hyperlinkcolor" val="tx"/>
                    </a:ext>
                  </a:extLst>
                </a:hlinkClick>
              </a:rPr>
              <a:t>6</a:t>
            </a:r>
            <a:r>
              <a:rPr lang="en-AU" sz="1600" b="0" i="0" dirty="0">
                <a:solidFill>
                  <a:schemeClr val="tx1">
                    <a:lumMod val="50000"/>
                    <a:lumOff val="50000"/>
                  </a:schemeClr>
                </a:solidFill>
                <a:effectLst/>
                <a:latin typeface="BlinkMacSystemFont"/>
              </a:rPr>
              <a:t>, </a:t>
            </a:r>
            <a:r>
              <a:rPr lang="en-AU" sz="1600" b="0" i="0" u="none" strike="noStrike" dirty="0">
                <a:solidFill>
                  <a:schemeClr val="tx1">
                    <a:lumMod val="50000"/>
                    <a:lumOff val="50000"/>
                  </a:schemeClr>
                </a:solidFill>
                <a:effectLst/>
                <a:latin typeface="BlinkMacSystemFont"/>
                <a:hlinkClick r:id="rId15">
                  <a:extLst>
                    <a:ext uri="{A12FA001-AC4F-418D-AE19-62706E023703}">
                      <ahyp:hlinkClr xmlns:ahyp="http://schemas.microsoft.com/office/drawing/2018/hyperlinkcolor" val="tx"/>
                    </a:ext>
                  </a:extLst>
                </a:hlinkClick>
              </a:rPr>
              <a:t>Nawal Nadar</a:t>
            </a:r>
            <a:r>
              <a:rPr lang="en-AU" sz="1600" b="0" i="0" baseline="30000" dirty="0">
                <a:solidFill>
                  <a:schemeClr val="tx1">
                    <a:lumMod val="50000"/>
                    <a:lumOff val="50000"/>
                  </a:schemeClr>
                </a:solidFill>
                <a:effectLst/>
                <a:latin typeface="BlinkMacSystemFont"/>
              </a:rPr>
              <a:t> </a:t>
            </a:r>
            <a:r>
              <a:rPr lang="en-AU" sz="1600" b="0" i="0" u="none" strike="noStrike" baseline="30000" dirty="0">
                <a:solidFill>
                  <a:schemeClr val="tx1">
                    <a:lumMod val="50000"/>
                    <a:lumOff val="50000"/>
                  </a:schemeClr>
                </a:solidFill>
                <a:effectLst/>
                <a:latin typeface="BlinkMacSystemFont"/>
                <a:hlinkClick r:id="rId5" tooltip="School of Psychiatry, Faculty of Medicine, University of New South Wales, Kensington, New South Wales, Australia.">
                  <a:extLst>
                    <a:ext uri="{A12FA001-AC4F-418D-AE19-62706E023703}">
                      <ahyp:hlinkClr xmlns:ahyp="http://schemas.microsoft.com/office/drawing/2018/hyperlinkcolor" val="tx"/>
                    </a:ext>
                  </a:extLst>
                </a:hlinkClick>
              </a:rPr>
              <a:t>2</a:t>
            </a:r>
            <a:r>
              <a:rPr lang="en-AU" sz="1600" b="0" i="0" dirty="0">
                <a:solidFill>
                  <a:schemeClr val="tx1">
                    <a:lumMod val="50000"/>
                    <a:lumOff val="50000"/>
                  </a:schemeClr>
                </a:solidFill>
                <a:effectLst/>
                <a:latin typeface="BlinkMacSystemFont"/>
              </a:rPr>
              <a:t>, </a:t>
            </a:r>
            <a:r>
              <a:rPr lang="en-AU" sz="1600" b="0" i="0" u="none" strike="noStrike" dirty="0">
                <a:solidFill>
                  <a:schemeClr val="tx1">
                    <a:lumMod val="50000"/>
                    <a:lumOff val="50000"/>
                  </a:schemeClr>
                </a:solidFill>
                <a:effectLst/>
                <a:latin typeface="BlinkMacSystemFont"/>
                <a:hlinkClick r:id="rId16">
                  <a:extLst>
                    <a:ext uri="{A12FA001-AC4F-418D-AE19-62706E023703}">
                      <ahyp:hlinkClr xmlns:ahyp="http://schemas.microsoft.com/office/drawing/2018/hyperlinkcolor" val="tx"/>
                    </a:ext>
                  </a:extLst>
                </a:hlinkClick>
              </a:rPr>
              <a:t>Louis Klein</a:t>
            </a:r>
            <a:r>
              <a:rPr lang="en-AU" sz="1600" b="0" i="0" baseline="30000" dirty="0">
                <a:solidFill>
                  <a:schemeClr val="tx1">
                    <a:lumMod val="50000"/>
                    <a:lumOff val="50000"/>
                  </a:schemeClr>
                </a:solidFill>
                <a:effectLst/>
                <a:latin typeface="BlinkMacSystemFont"/>
              </a:rPr>
              <a:t> </a:t>
            </a:r>
            <a:r>
              <a:rPr lang="en-AU" sz="1600" b="0" i="0" u="none" strike="noStrike" baseline="30000" dirty="0">
                <a:solidFill>
                  <a:schemeClr val="tx1">
                    <a:lumMod val="50000"/>
                    <a:lumOff val="50000"/>
                  </a:schemeClr>
                </a:solidFill>
                <a:effectLst/>
                <a:latin typeface="BlinkMacSystemFont"/>
                <a:hlinkClick r:id="rId5" tooltip="School of Psychiatry, Faculty of Medicine, University of New South Wales, Kensington, New South Wales, Australia.">
                  <a:extLst>
                    <a:ext uri="{A12FA001-AC4F-418D-AE19-62706E023703}">
                      <ahyp:hlinkClr xmlns:ahyp="http://schemas.microsoft.com/office/drawing/2018/hyperlinkcolor" val="tx"/>
                    </a:ext>
                  </a:extLst>
                </a:hlinkClick>
              </a:rPr>
              <a:t>2</a:t>
            </a:r>
            <a:r>
              <a:rPr lang="en-AU" sz="1600" b="0" i="0" baseline="30000" dirty="0">
                <a:solidFill>
                  <a:schemeClr val="tx1">
                    <a:lumMod val="50000"/>
                    <a:lumOff val="50000"/>
                  </a:schemeClr>
                </a:solidFill>
                <a:effectLst/>
                <a:latin typeface="BlinkMacSystemFont"/>
              </a:rPr>
              <a:t> </a:t>
            </a:r>
            <a:r>
              <a:rPr lang="en-AU" sz="1600" b="0" i="0" u="none" strike="noStrike" baseline="30000" dirty="0">
                <a:solidFill>
                  <a:schemeClr val="tx1">
                    <a:lumMod val="50000"/>
                    <a:lumOff val="50000"/>
                  </a:schemeClr>
                </a:solidFill>
                <a:effectLst/>
                <a:latin typeface="BlinkMacSystemFont"/>
                <a:hlinkClick r:id="rId6" tooltip="Mental Health Academic Unit, Liverpool Hospital, South Western Sydney Area Health Service, New South Wales, Australia.">
                  <a:extLst>
                    <a:ext uri="{A12FA001-AC4F-418D-AE19-62706E023703}">
                      <ahyp:hlinkClr xmlns:ahyp="http://schemas.microsoft.com/office/drawing/2018/hyperlinkcolor" val="tx"/>
                    </a:ext>
                  </a:extLst>
                </a:hlinkClick>
              </a:rPr>
              <a:t>3</a:t>
            </a:r>
            <a:r>
              <a:rPr lang="en-AU" sz="1600" b="0" i="0" dirty="0">
                <a:solidFill>
                  <a:schemeClr val="tx1">
                    <a:lumMod val="50000"/>
                    <a:lumOff val="50000"/>
                  </a:schemeClr>
                </a:solidFill>
                <a:effectLst/>
                <a:latin typeface="BlinkMacSystemFont"/>
              </a:rPr>
              <a:t>, </a:t>
            </a:r>
            <a:r>
              <a:rPr lang="en-AU" sz="1600" b="0" i="0" u="none" strike="noStrike" dirty="0">
                <a:solidFill>
                  <a:schemeClr val="tx1">
                    <a:lumMod val="50000"/>
                    <a:lumOff val="50000"/>
                  </a:schemeClr>
                </a:solidFill>
                <a:effectLst/>
                <a:latin typeface="BlinkMacSystemFont"/>
                <a:hlinkClick r:id="rId17">
                  <a:extLst>
                    <a:ext uri="{A12FA001-AC4F-418D-AE19-62706E023703}">
                      <ahyp:hlinkClr xmlns:ahyp="http://schemas.microsoft.com/office/drawing/2018/hyperlinkcolor" val="tx"/>
                    </a:ext>
                  </a:extLst>
                </a:hlinkClick>
              </a:rPr>
              <a:t>Fatima </a:t>
            </a:r>
            <a:r>
              <a:rPr lang="en-AU" sz="1600" b="0" i="0" u="none" strike="noStrike" dirty="0" err="1">
                <a:solidFill>
                  <a:schemeClr val="tx1">
                    <a:lumMod val="50000"/>
                    <a:lumOff val="50000"/>
                  </a:schemeClr>
                </a:solidFill>
                <a:effectLst/>
                <a:latin typeface="BlinkMacSystemFont"/>
                <a:hlinkClick r:id="rId17">
                  <a:extLst>
                    <a:ext uri="{A12FA001-AC4F-418D-AE19-62706E023703}">
                      <ahyp:hlinkClr xmlns:ahyp="http://schemas.microsoft.com/office/drawing/2018/hyperlinkcolor" val="tx"/>
                    </a:ext>
                  </a:extLst>
                </a:hlinkClick>
              </a:rPr>
              <a:t>Hasoun</a:t>
            </a:r>
            <a:r>
              <a:rPr lang="en-AU" sz="1600" b="0" i="0" baseline="30000" dirty="0">
                <a:solidFill>
                  <a:schemeClr val="tx1">
                    <a:lumMod val="50000"/>
                    <a:lumOff val="50000"/>
                  </a:schemeClr>
                </a:solidFill>
                <a:effectLst/>
                <a:latin typeface="BlinkMacSystemFont"/>
              </a:rPr>
              <a:t> </a:t>
            </a:r>
            <a:r>
              <a:rPr lang="en-AU" sz="1600" b="0" i="0" u="none" strike="noStrike" baseline="30000" dirty="0">
                <a:solidFill>
                  <a:schemeClr val="tx1">
                    <a:lumMod val="50000"/>
                    <a:lumOff val="50000"/>
                  </a:schemeClr>
                </a:solidFill>
                <a:effectLst/>
                <a:latin typeface="BlinkMacSystemFont"/>
                <a:hlinkClick r:id="rId5" tooltip="School of Psychiatry, Faculty of Medicine, University of New South Wales, Kensington, New South Wales, Australia.">
                  <a:extLst>
                    <a:ext uri="{A12FA001-AC4F-418D-AE19-62706E023703}">
                      <ahyp:hlinkClr xmlns:ahyp="http://schemas.microsoft.com/office/drawing/2018/hyperlinkcolor" val="tx"/>
                    </a:ext>
                  </a:extLst>
                </a:hlinkClick>
              </a:rPr>
              <a:t>2</a:t>
            </a:r>
            <a:r>
              <a:rPr lang="en-AU" sz="1600" b="0" i="0" dirty="0">
                <a:solidFill>
                  <a:schemeClr val="tx1">
                    <a:lumMod val="50000"/>
                    <a:lumOff val="50000"/>
                  </a:schemeClr>
                </a:solidFill>
                <a:effectLst/>
                <a:latin typeface="BlinkMacSystemFont"/>
              </a:rPr>
              <a:t>, </a:t>
            </a:r>
            <a:r>
              <a:rPr lang="en-AU" sz="1600" b="0" i="0" u="none" strike="noStrike" dirty="0">
                <a:solidFill>
                  <a:schemeClr val="tx1">
                    <a:lumMod val="50000"/>
                    <a:lumOff val="50000"/>
                  </a:schemeClr>
                </a:solidFill>
                <a:effectLst/>
                <a:latin typeface="BlinkMacSystemFont"/>
                <a:hlinkClick r:id="rId18">
                  <a:extLst>
                    <a:ext uri="{A12FA001-AC4F-418D-AE19-62706E023703}">
                      <ahyp:hlinkClr xmlns:ahyp="http://schemas.microsoft.com/office/drawing/2018/hyperlinkcolor" val="tx"/>
                    </a:ext>
                  </a:extLst>
                </a:hlinkClick>
              </a:rPr>
              <a:t>Mariam Yousif</a:t>
            </a:r>
            <a:r>
              <a:rPr lang="en-AU" sz="1600" b="0" i="0" baseline="30000" dirty="0">
                <a:solidFill>
                  <a:schemeClr val="tx1">
                    <a:lumMod val="50000"/>
                    <a:lumOff val="50000"/>
                  </a:schemeClr>
                </a:solidFill>
                <a:effectLst/>
                <a:latin typeface="BlinkMacSystemFont"/>
              </a:rPr>
              <a:t> </a:t>
            </a:r>
            <a:r>
              <a:rPr lang="en-AU" sz="1600" b="0" i="0" u="none" strike="noStrike" baseline="30000" dirty="0">
                <a:solidFill>
                  <a:schemeClr val="tx1">
                    <a:lumMod val="50000"/>
                    <a:lumOff val="50000"/>
                  </a:schemeClr>
                </a:solidFill>
                <a:effectLst/>
                <a:latin typeface="BlinkMacSystemFont"/>
                <a:hlinkClick r:id="rId5" tooltip="School of Psychiatry, Faculty of Medicine, University of New South Wales, Kensington, New South Wales, Australia.">
                  <a:extLst>
                    <a:ext uri="{A12FA001-AC4F-418D-AE19-62706E023703}">
                      <ahyp:hlinkClr xmlns:ahyp="http://schemas.microsoft.com/office/drawing/2018/hyperlinkcolor" val="tx"/>
                    </a:ext>
                  </a:extLst>
                </a:hlinkClick>
              </a:rPr>
              <a:t>2</a:t>
            </a:r>
            <a:r>
              <a:rPr lang="en-AU" sz="1600" b="0" i="0" dirty="0">
                <a:solidFill>
                  <a:schemeClr val="tx1">
                    <a:lumMod val="50000"/>
                    <a:lumOff val="50000"/>
                  </a:schemeClr>
                </a:solidFill>
                <a:effectLst/>
                <a:latin typeface="BlinkMacSystemFont"/>
              </a:rPr>
              <a:t>, </a:t>
            </a:r>
            <a:r>
              <a:rPr lang="en-AU" sz="1600" b="0" i="0" u="none" strike="noStrike" dirty="0" err="1">
                <a:solidFill>
                  <a:schemeClr val="tx1">
                    <a:lumMod val="50000"/>
                    <a:lumOff val="50000"/>
                  </a:schemeClr>
                </a:solidFill>
                <a:effectLst/>
                <a:latin typeface="BlinkMacSystemFont"/>
                <a:hlinkClick r:id="rId19">
                  <a:extLst>
                    <a:ext uri="{A12FA001-AC4F-418D-AE19-62706E023703}">
                      <ahyp:hlinkClr xmlns:ahyp="http://schemas.microsoft.com/office/drawing/2018/hyperlinkcolor" val="tx"/>
                    </a:ext>
                  </a:extLst>
                </a:hlinkClick>
              </a:rPr>
              <a:t>Batoul</a:t>
            </a:r>
            <a:r>
              <a:rPr lang="en-AU" sz="1600" b="0" i="0" u="none" strike="noStrike" dirty="0">
                <a:solidFill>
                  <a:schemeClr val="tx1">
                    <a:lumMod val="50000"/>
                    <a:lumOff val="50000"/>
                  </a:schemeClr>
                </a:solidFill>
                <a:effectLst/>
                <a:latin typeface="BlinkMacSystemFont"/>
                <a:hlinkClick r:id="rId19">
                  <a:extLst>
                    <a:ext uri="{A12FA001-AC4F-418D-AE19-62706E023703}">
                      <ahyp:hlinkClr xmlns:ahyp="http://schemas.microsoft.com/office/drawing/2018/hyperlinkcolor" val="tx"/>
                    </a:ext>
                  </a:extLst>
                </a:hlinkClick>
              </a:rPr>
              <a:t> Khalil</a:t>
            </a:r>
            <a:r>
              <a:rPr lang="en-AU" sz="1600" b="0" i="0" baseline="30000" dirty="0">
                <a:solidFill>
                  <a:schemeClr val="tx1">
                    <a:lumMod val="50000"/>
                    <a:lumOff val="50000"/>
                  </a:schemeClr>
                </a:solidFill>
                <a:effectLst/>
                <a:latin typeface="BlinkMacSystemFont"/>
              </a:rPr>
              <a:t> </a:t>
            </a:r>
            <a:r>
              <a:rPr lang="en-AU" sz="1600" b="0" i="0" u="none" strike="noStrike" baseline="30000" dirty="0">
                <a:solidFill>
                  <a:schemeClr val="tx1">
                    <a:lumMod val="50000"/>
                    <a:lumOff val="50000"/>
                  </a:schemeClr>
                </a:solidFill>
                <a:effectLst/>
                <a:latin typeface="BlinkMacSystemFont"/>
                <a:hlinkClick r:id="rId5" tooltip="School of Psychiatry, Faculty of Medicine, University of New South Wales, Kensington, New South Wales, Australia.">
                  <a:extLst>
                    <a:ext uri="{A12FA001-AC4F-418D-AE19-62706E023703}">
                      <ahyp:hlinkClr xmlns:ahyp="http://schemas.microsoft.com/office/drawing/2018/hyperlinkcolor" val="tx"/>
                    </a:ext>
                  </a:extLst>
                </a:hlinkClick>
              </a:rPr>
              <a:t>2</a:t>
            </a:r>
            <a:r>
              <a:rPr lang="en-AU" sz="1600" b="0" i="0" dirty="0">
                <a:solidFill>
                  <a:schemeClr val="tx1">
                    <a:lumMod val="50000"/>
                    <a:lumOff val="50000"/>
                  </a:schemeClr>
                </a:solidFill>
                <a:effectLst/>
                <a:latin typeface="BlinkMacSystemFont"/>
              </a:rPr>
              <a:t>, </a:t>
            </a:r>
            <a:r>
              <a:rPr lang="en-AU" sz="1600" b="0" i="0" u="none" strike="noStrike" dirty="0" err="1">
                <a:solidFill>
                  <a:schemeClr val="tx1">
                    <a:lumMod val="50000"/>
                    <a:lumOff val="50000"/>
                  </a:schemeClr>
                </a:solidFill>
                <a:effectLst/>
                <a:latin typeface="BlinkMacSystemFont"/>
                <a:hlinkClick r:id="rId20">
                  <a:extLst>
                    <a:ext uri="{A12FA001-AC4F-418D-AE19-62706E023703}">
                      <ahyp:hlinkClr xmlns:ahyp="http://schemas.microsoft.com/office/drawing/2018/hyperlinkcolor" val="tx"/>
                    </a:ext>
                  </a:extLst>
                </a:hlinkClick>
              </a:rPr>
              <a:t>Yalini</a:t>
            </a:r>
            <a:r>
              <a:rPr lang="en-AU" sz="1600" b="0" i="0" u="none" strike="noStrike" dirty="0">
                <a:solidFill>
                  <a:schemeClr val="tx1">
                    <a:lumMod val="50000"/>
                    <a:lumOff val="50000"/>
                  </a:schemeClr>
                </a:solidFill>
                <a:effectLst/>
                <a:latin typeface="BlinkMacSystemFont"/>
                <a:hlinkClick r:id="rId20">
                  <a:extLst>
                    <a:ext uri="{A12FA001-AC4F-418D-AE19-62706E023703}">
                      <ahyp:hlinkClr xmlns:ahyp="http://schemas.microsoft.com/office/drawing/2018/hyperlinkcolor" val="tx"/>
                    </a:ext>
                  </a:extLst>
                </a:hlinkClick>
              </a:rPr>
              <a:t> Krishna</a:t>
            </a:r>
            <a:r>
              <a:rPr lang="en-AU" sz="1600" b="0" i="0" baseline="30000" dirty="0">
                <a:solidFill>
                  <a:schemeClr val="tx1">
                    <a:lumMod val="50000"/>
                    <a:lumOff val="50000"/>
                  </a:schemeClr>
                </a:solidFill>
                <a:effectLst/>
                <a:latin typeface="BlinkMacSystemFont"/>
              </a:rPr>
              <a:t> </a:t>
            </a:r>
            <a:r>
              <a:rPr lang="en-AU" sz="1600" b="0" i="0" u="none" strike="noStrike" baseline="30000" dirty="0">
                <a:solidFill>
                  <a:schemeClr val="tx1">
                    <a:lumMod val="50000"/>
                    <a:lumOff val="50000"/>
                  </a:schemeClr>
                </a:solidFill>
                <a:effectLst/>
                <a:latin typeface="BlinkMacSystemFont"/>
                <a:hlinkClick r:id="rId5" tooltip="School of Psychiatry, Faculty of Medicine, University of New South Wales, Kensington, New South Wales, Australia.">
                  <a:extLst>
                    <a:ext uri="{A12FA001-AC4F-418D-AE19-62706E023703}">
                      <ahyp:hlinkClr xmlns:ahyp="http://schemas.microsoft.com/office/drawing/2018/hyperlinkcolor" val="tx"/>
                    </a:ext>
                  </a:extLst>
                </a:hlinkClick>
              </a:rPr>
              <a:t>2</a:t>
            </a:r>
            <a:r>
              <a:rPr lang="en-AU" sz="1600" b="0" i="0" dirty="0">
                <a:solidFill>
                  <a:schemeClr val="tx1">
                    <a:lumMod val="50000"/>
                    <a:lumOff val="50000"/>
                  </a:schemeClr>
                </a:solidFill>
                <a:effectLst/>
                <a:latin typeface="BlinkMacSystemFont"/>
              </a:rPr>
              <a:t>, </a:t>
            </a:r>
            <a:r>
              <a:rPr lang="en-AU" sz="1600" b="0" i="0" u="none" strike="noStrike" dirty="0">
                <a:solidFill>
                  <a:schemeClr val="tx1">
                    <a:lumMod val="50000"/>
                    <a:lumOff val="50000"/>
                  </a:schemeClr>
                </a:solidFill>
                <a:effectLst/>
                <a:latin typeface="BlinkMacSystemFont"/>
                <a:hlinkClick r:id="rId21">
                  <a:extLst>
                    <a:ext uri="{A12FA001-AC4F-418D-AE19-62706E023703}">
                      <ahyp:hlinkClr xmlns:ahyp="http://schemas.microsoft.com/office/drawing/2018/hyperlinkcolor" val="tx"/>
                    </a:ext>
                  </a:extLst>
                </a:hlinkClick>
              </a:rPr>
              <a:t>Susan J Rees</a:t>
            </a:r>
            <a:r>
              <a:rPr lang="en-AU" sz="1600" b="0" i="0" baseline="30000" dirty="0">
                <a:solidFill>
                  <a:schemeClr val="tx1">
                    <a:lumMod val="50000"/>
                    <a:lumOff val="50000"/>
                  </a:schemeClr>
                </a:solidFill>
                <a:effectLst/>
                <a:latin typeface="BlinkMacSystemFont"/>
              </a:rPr>
              <a:t> </a:t>
            </a:r>
            <a:r>
              <a:rPr lang="en-AU" sz="1600" baseline="30000" dirty="0">
                <a:solidFill>
                  <a:schemeClr val="tx1">
                    <a:lumMod val="50000"/>
                    <a:lumOff val="50000"/>
                  </a:schemeClr>
                </a:solidFill>
                <a:latin typeface="BlinkMacSystemFont"/>
              </a:rPr>
              <a:t>2</a:t>
            </a:r>
            <a:br>
              <a:rPr lang="en-AU" sz="1600" b="0" i="0" dirty="0">
                <a:solidFill>
                  <a:schemeClr val="tx1">
                    <a:lumMod val="50000"/>
                    <a:lumOff val="50000"/>
                  </a:schemeClr>
                </a:solidFill>
                <a:effectLst/>
                <a:latin typeface="BlinkMacSystemFont"/>
              </a:rPr>
            </a:br>
            <a:br>
              <a:rPr lang="en-AU" sz="1600" dirty="0">
                <a:solidFill>
                  <a:schemeClr val="tx1">
                    <a:lumMod val="50000"/>
                    <a:lumOff val="50000"/>
                  </a:schemeClr>
                </a:solidFill>
              </a:rPr>
            </a:br>
            <a:br>
              <a:rPr lang="en-US" sz="2000" b="1" i="0" dirty="0">
                <a:solidFill>
                  <a:srgbClr val="212121"/>
                </a:solidFill>
                <a:effectLst/>
                <a:latin typeface="Merriweather" panose="020F0502020204030204" pitchFamily="2" charset="0"/>
              </a:rPr>
            </a:br>
            <a:endParaRPr lang="en-AU" sz="2000" dirty="0"/>
          </a:p>
        </p:txBody>
      </p:sp>
      <p:sp>
        <p:nvSpPr>
          <p:cNvPr id="3" name="Content Placeholder 2">
            <a:extLst>
              <a:ext uri="{FF2B5EF4-FFF2-40B4-BE49-F238E27FC236}">
                <a16:creationId xmlns:a16="http://schemas.microsoft.com/office/drawing/2014/main" id="{2492BFDB-9E6A-FC10-410D-B61DCA1F8F1D}"/>
              </a:ext>
            </a:extLst>
          </p:cNvPr>
          <p:cNvSpPr>
            <a:spLocks noGrp="1" noRot="1" noMove="1" noResize="1" noEditPoints="1" noAdjustHandles="1" noChangeArrowheads="1" noChangeShapeType="1"/>
          </p:cNvSpPr>
          <p:nvPr>
            <p:ph idx="1"/>
          </p:nvPr>
        </p:nvSpPr>
        <p:spPr>
          <a:xfrm>
            <a:off x="838200" y="1825625"/>
            <a:ext cx="3853543" cy="4351338"/>
          </a:xfrm>
        </p:spPr>
        <p:txBody>
          <a:bodyPr>
            <a:normAutofit/>
          </a:bodyPr>
          <a:lstStyle/>
          <a:p>
            <a:pPr marL="0" indent="0">
              <a:buNone/>
            </a:pPr>
            <a:endParaRPr lang="en-US" sz="2000" b="0" i="0" dirty="0">
              <a:solidFill>
                <a:srgbClr val="212121"/>
              </a:solidFill>
              <a:effectLst/>
              <a:latin typeface="BlinkMacSystemFont"/>
            </a:endParaRPr>
          </a:p>
          <a:p>
            <a:pPr marL="0" indent="0">
              <a:buNone/>
            </a:pPr>
            <a:r>
              <a:rPr lang="en-US" sz="2000" b="0" i="0" dirty="0">
                <a:solidFill>
                  <a:srgbClr val="212121"/>
                </a:solidFill>
                <a:effectLst/>
                <a:latin typeface="BlinkMacSystemFont"/>
              </a:rPr>
              <a:t>Our results underscore the need for IPV prevention strategies sensitively targeted to communities from conflict-affected countries, and for awareness among clinicians of gender role attitudes that may condone men's use of IPV, and the associated risk of IPV. The study supports the need for culturally informed national strategies to promote gender equality and to challenge practices and attitudes that condone men's violence in spousal relationships.</a:t>
            </a:r>
            <a:endParaRPr lang="en-AU" sz="2000" dirty="0"/>
          </a:p>
        </p:txBody>
      </p:sp>
      <p:sp>
        <p:nvSpPr>
          <p:cNvPr id="5" name="TextBox 4">
            <a:extLst>
              <a:ext uri="{FF2B5EF4-FFF2-40B4-BE49-F238E27FC236}">
                <a16:creationId xmlns:a16="http://schemas.microsoft.com/office/drawing/2014/main" id="{77EC3CCB-6276-6CDA-0A72-C5566E8ECCEA}"/>
              </a:ext>
            </a:extLst>
          </p:cNvPr>
          <p:cNvSpPr txBox="1"/>
          <p:nvPr/>
        </p:nvSpPr>
        <p:spPr>
          <a:xfrm>
            <a:off x="9232135" y="2136339"/>
            <a:ext cx="2959865" cy="3970318"/>
          </a:xfrm>
          <a:prstGeom prst="rect">
            <a:avLst/>
          </a:prstGeom>
          <a:noFill/>
        </p:spPr>
        <p:txBody>
          <a:bodyPr wrap="square">
            <a:spAutoFit/>
          </a:bodyPr>
          <a:lstStyle/>
          <a:p>
            <a:r>
              <a:rPr lang="ar-LB" dirty="0">
                <a:effectLst/>
                <a:latin typeface="Segoe UI Web (Arabic)"/>
              </a:rPr>
              <a:t>تؤكد نتائجنا على الحاجة إلى استراتيجيات للوقاية من عنف ال</a:t>
            </a:r>
            <a:r>
              <a:rPr lang="ar-LB" dirty="0">
                <a:latin typeface="Segoe UI Web (Arabic)"/>
              </a:rPr>
              <a:t>شريك</a:t>
            </a:r>
            <a:r>
              <a:rPr lang="ar-LB" dirty="0">
                <a:effectLst/>
                <a:latin typeface="Segoe UI Web (Arabic)"/>
              </a:rPr>
              <a:t> الحميم تستهدف بحساسية المجتمعات من البلدان المتأثرة بالنزاعات ، وإلى الوعي بين الأطباء بمواقف دور الجنسين التي قد تتغاضى عن استخدام الرجال لعنف الشريك الحميم ، والمخاطر المرتبطة بعنف الشريك الحميم. وتؤيد الدراسة الحاجة إلى استراتيجيات وطنية مستنيرة ثقافيا لتعزيز المساواة بين الجنسين وتحدي الممارسات والمواقف التي تتغاضى عن عنف الرجال في العلاقات الزوجية.</a:t>
            </a:r>
          </a:p>
        </p:txBody>
      </p:sp>
      <p:pic>
        <p:nvPicPr>
          <p:cNvPr id="1026" name="Picture 2" descr="The Big Read: Gender equality in Singapore remains elusive amid entrenched  attitudes about women's roles - CNA">
            <a:extLst>
              <a:ext uri="{FF2B5EF4-FFF2-40B4-BE49-F238E27FC236}">
                <a16:creationId xmlns:a16="http://schemas.microsoft.com/office/drawing/2014/main" id="{6491AB44-8060-0F92-8301-832112B3E7C7}"/>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691743" y="2136339"/>
            <a:ext cx="4540392" cy="3970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860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1307</TotalTime>
  <Words>1463</Words>
  <Application>Microsoft Office PowerPoint</Application>
  <PresentationFormat>Widescreen</PresentationFormat>
  <Paragraphs>27</Paragraphs>
  <Slides>7</Slides>
  <Notes>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7</vt:i4>
      </vt:variant>
    </vt:vector>
  </HeadingPairs>
  <TitlesOfParts>
    <vt:vector size="24" baseType="lpstr">
      <vt:lpstr>Arial</vt:lpstr>
      <vt:lpstr>BlinkMacSystemFont</vt:lpstr>
      <vt:lpstr>Calibri</vt:lpstr>
      <vt:lpstr>Calibri Light</vt:lpstr>
      <vt:lpstr>Guardian TextSans Web</vt:lpstr>
      <vt:lpstr>Helvetica</vt:lpstr>
      <vt:lpstr>helvetica neue</vt:lpstr>
      <vt:lpstr>interfaceregular</vt:lpstr>
      <vt:lpstr>Merriweather</vt:lpstr>
      <vt:lpstr>noto sans</vt:lpstr>
      <vt:lpstr>Open Sans</vt:lpstr>
      <vt:lpstr>Segoe UI</vt:lpstr>
      <vt:lpstr>Segoe UI Web (Arabic)</vt:lpstr>
      <vt:lpstr>Söhne</vt:lpstr>
      <vt:lpstr>Söhne,ui-sans-serif,system-ui,-apple-system,Segoe UI,Roboto,Ubuntu,Cantarell,Noto Sans,sans-serif,Helvetica Neue,Arial,Apple Color Emoji,Segoe UI Emoji,Segoe UI Symbol,Noto Color Emoji</vt:lpstr>
      <vt:lpstr>Times New Roman</vt:lpstr>
      <vt:lpstr>Office Theme</vt:lpstr>
      <vt:lpstr>  COVID-19 stressors and mental health problems amongst women who arrived as refugees and those born in Australia  Susan J Rees, Mohammed Mohsin, Alvin Kuowei Tay, Batool Moussa, Louis Klein, Nawal Nadar, Fatima Hussain, Yalini Krishna, Batoul Khalil, Mariam Yousif, Derrick Silove, Jane Fisher</vt:lpstr>
      <vt:lpstr>Determinants of Antenatal Education and Breastfeeding Uptake in Refugee-Background and Australian-Born Women  Tam Anh Nguyen,Mohammed Mohsin,Batool Moussa,Jane Fisher,Nawal Nadar,Fatima Hassoun,Batoul Khalil,Mariam Youssef,Yalini Krishna,Megan Kalucy andSusan Rees</vt:lpstr>
      <vt:lpstr>Forced migration, trauma, and the risk of mental health disorders among women in the perinatal period    Susan Rees, Jane Fisher</vt:lpstr>
      <vt:lpstr> Cohort profile: intimate partner violence and mental health among women from refugee background and a comparison group of Australian-born – the WATCH cohort study  Susan Rees, Mohammed Mohsin, Batool Moussa, Jane Fisher, Zachary Steel, Nawal Nadar, Fatima Hassoun, Batoul Khalil, Mariam Youssef, Yalini Krishna </vt:lpstr>
      <vt:lpstr>The Association between Intimate Partner Violence, Depression and Influenza-like Illness Experienced by Pregnant Women in Australia   Susan J. Rees,Ruth Wells,Mohammed Mohsin,Nawal Nadar,Batool Moussa,Fatima Hassoun,Mariam Yousif,Batoul Khalil,Yalini Krishna,Heather Nancarrow,Derrick Silove andJane Fisher </vt:lpstr>
      <vt:lpstr>Prevalence and Risk Factors of Major Depressive Disorder Among Women at Public Antenatal Clinics From Refugee, Conflict-Affected, and Australian-Born Backgrounds Susan J Rees, Jane Fisher, Zachary Steel </vt:lpstr>
      <vt:lpstr>   Attitudes towards gender roles and prevalence of intimate partner violence perpetrated against pregnant and postnatal women: Differences between women immigrants from conflict-affected countries and women born in Australia  Madelyn Hsiao-Rei Hicks 1, Mohammed Mohsin 2 3, Derrick Silove 2, Jane Fisher 4, Batool Moussa 2, Zachary Steel 2 5, Heather Nancarrow 6, Nawal Nadar 2, Louis Klein 2 3, Fatima Hasoun 2, Mariam Yousif 2, Batoul Khalil 2, Yalini Krishna 2, Susan J Rees 2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COVID-19 stressors and mental health problems amongst women who arrived as refugees and those born in Australia  Susan J Rees, Mohammed Mohsin, Alvin Kuowei Tay, Batool Moussa, Louis Klein, Nawal Nadar, Fatima Hussain, Yalini Krishna, Batoul Khalil, Mariam Yousif, Derrick Silove, Jane Fisher</dc:title>
  <dc:creator>fatima hassoun</dc:creator>
  <cp:lastModifiedBy>fatima hassoun</cp:lastModifiedBy>
  <cp:revision>2</cp:revision>
  <dcterms:created xsi:type="dcterms:W3CDTF">2023-08-01T01:14:01Z</dcterms:created>
  <dcterms:modified xsi:type="dcterms:W3CDTF">2023-08-02T01:01:17Z</dcterms:modified>
</cp:coreProperties>
</file>