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0892-6FA0-2E74-B21C-166C03A5B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790D39F-5656-8892-CE84-880FCC69A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84BDD64-71B0-D0CE-064C-819D6BA3C14E}"/>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5" name="Footer Placeholder 4">
            <a:extLst>
              <a:ext uri="{FF2B5EF4-FFF2-40B4-BE49-F238E27FC236}">
                <a16:creationId xmlns:a16="http://schemas.microsoft.com/office/drawing/2014/main" id="{8A1EE8F8-7C99-BDBB-D505-65A9A70BD1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1E0A3F-2531-907C-2DDC-F6EEE220E587}"/>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353740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E69F-B69B-3ACF-8B64-E74823F5768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D63983-6298-8840-55ED-BB9716EF7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F2B288-9045-099E-79C1-35D92D566C35}"/>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5" name="Footer Placeholder 4">
            <a:extLst>
              <a:ext uri="{FF2B5EF4-FFF2-40B4-BE49-F238E27FC236}">
                <a16:creationId xmlns:a16="http://schemas.microsoft.com/office/drawing/2014/main" id="{8BFD967B-9D95-719C-B233-40CF97C7E3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8889618-0F9B-EC29-8AE8-735D1812E95B}"/>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185260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A175E-05E4-B8DD-500B-5125829C04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3F97D72-DA27-7B88-64C3-FBBA7753D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10FEB0D-9247-1691-14E3-BBB89DBB6302}"/>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5" name="Footer Placeholder 4">
            <a:extLst>
              <a:ext uri="{FF2B5EF4-FFF2-40B4-BE49-F238E27FC236}">
                <a16:creationId xmlns:a16="http://schemas.microsoft.com/office/drawing/2014/main" id="{D78FA2A5-D98D-F2BC-4D3A-84DDAB4171A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7A2BC4F-AB83-0AC9-9B84-DD0C948A66FF}"/>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20552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8F84-26C0-73D1-A0A5-5CA4623D67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8AEF02F-D636-3706-BBA5-C39380A2D0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5D91CA9-47B0-CE7E-F559-7DD2B09C4E20}"/>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5" name="Footer Placeholder 4">
            <a:extLst>
              <a:ext uri="{FF2B5EF4-FFF2-40B4-BE49-F238E27FC236}">
                <a16:creationId xmlns:a16="http://schemas.microsoft.com/office/drawing/2014/main" id="{650758E4-FD83-EAE7-1956-41DA53744C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A4B7FC7-C605-93A7-DE04-FEF1AE3BD6EB}"/>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83195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34B5-F192-06B3-A266-39280CB8B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8EBB472-FBAE-4917-0CF7-F965AD507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92FFC-01FB-9372-3D43-32A09A8D841A}"/>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5" name="Footer Placeholder 4">
            <a:extLst>
              <a:ext uri="{FF2B5EF4-FFF2-40B4-BE49-F238E27FC236}">
                <a16:creationId xmlns:a16="http://schemas.microsoft.com/office/drawing/2014/main" id="{C362FFCE-94D3-F219-52D8-596DABE5CF6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89499AC-D6FB-42DE-0C34-D118596D0881}"/>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203057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8F53-788E-6775-5257-F1900EFD198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FAA518F-4930-93E8-66E2-17A29EA55C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6CCB1C7-85D9-3F0E-7831-5C68494811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46F6722-20D2-70BA-475C-7DADF550749A}"/>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6" name="Footer Placeholder 5">
            <a:extLst>
              <a:ext uri="{FF2B5EF4-FFF2-40B4-BE49-F238E27FC236}">
                <a16:creationId xmlns:a16="http://schemas.microsoft.com/office/drawing/2014/main" id="{08DA3610-97EE-4C95-D8F9-FA4D7533583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DF0944-4CEF-C8E8-F70D-B717F60DD911}"/>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92114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BD6D-12F1-CB2C-25B0-1BAD4AB74DB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DA493C7-5D03-CAE2-9EFC-F2711BB0B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6229A-5F5C-576A-B505-A736731FB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0605330-9B2E-2D6A-5B26-8DD06D25E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25CEB0-7C28-56DA-FFE6-7F9304AFE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9E08B21-E835-546D-0D81-F27C797A7DC6}"/>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8" name="Footer Placeholder 7">
            <a:extLst>
              <a:ext uri="{FF2B5EF4-FFF2-40B4-BE49-F238E27FC236}">
                <a16:creationId xmlns:a16="http://schemas.microsoft.com/office/drawing/2014/main" id="{AD0C179D-CE86-CE92-FF96-FD5D9D0097F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2F600AA-B85F-5403-6609-2D628466DCC8}"/>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332883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3B1E-5CEF-CAA1-5309-B9CDD5F9DDC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0B1BD39-B0A1-B2F5-F568-FA9B92F4B1D1}"/>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4" name="Footer Placeholder 3">
            <a:extLst>
              <a:ext uri="{FF2B5EF4-FFF2-40B4-BE49-F238E27FC236}">
                <a16:creationId xmlns:a16="http://schemas.microsoft.com/office/drawing/2014/main" id="{0C748585-8A13-E4C3-9F59-87717CF507F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AA6EFEC-1BF7-5F37-9C61-50DC1F0070FA}"/>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195830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A97BD-30E5-D134-1ED9-AE490023D9DC}"/>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3" name="Footer Placeholder 2">
            <a:extLst>
              <a:ext uri="{FF2B5EF4-FFF2-40B4-BE49-F238E27FC236}">
                <a16:creationId xmlns:a16="http://schemas.microsoft.com/office/drawing/2014/main" id="{9F6FD054-9F34-FDA5-484B-5EDA5A553E6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BDA28C8-8BCD-B1BE-FF82-39873A43EC0B}"/>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154410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9A50-1297-E7D4-7877-D7239F68E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83398BD-EBE7-51AB-FA55-89536F3DC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85A628D-A81E-1304-C8EC-A6534D613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325F9-880B-AFFF-AC83-018CB2903ECF}"/>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6" name="Footer Placeholder 5">
            <a:extLst>
              <a:ext uri="{FF2B5EF4-FFF2-40B4-BE49-F238E27FC236}">
                <a16:creationId xmlns:a16="http://schemas.microsoft.com/office/drawing/2014/main" id="{1268B318-0A40-AE4E-A0E8-C046F57BD4F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45CD074-92A7-AE17-DDFC-4F52E21051C2}"/>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250755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1868-F56F-893B-33FB-899235E45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85315A9-6A9F-3B14-7572-F271BA4E4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D7F1299-46A6-E089-714D-3D27C904E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6358D-6F6C-D52C-50B1-DF7F1FF05AEF}"/>
              </a:ext>
            </a:extLst>
          </p:cNvPr>
          <p:cNvSpPr>
            <a:spLocks noGrp="1"/>
          </p:cNvSpPr>
          <p:nvPr>
            <p:ph type="dt" sz="half" idx="10"/>
          </p:nvPr>
        </p:nvSpPr>
        <p:spPr/>
        <p:txBody>
          <a:bodyPr/>
          <a:lstStyle/>
          <a:p>
            <a:fld id="{994AE5FA-B2E6-4E57-8986-D581AA7B831B}" type="datetimeFigureOut">
              <a:rPr lang="en-AU" smtClean="0"/>
              <a:t>4/07/2023</a:t>
            </a:fld>
            <a:endParaRPr lang="en-AU"/>
          </a:p>
        </p:txBody>
      </p:sp>
      <p:sp>
        <p:nvSpPr>
          <p:cNvPr id="6" name="Footer Placeholder 5">
            <a:extLst>
              <a:ext uri="{FF2B5EF4-FFF2-40B4-BE49-F238E27FC236}">
                <a16:creationId xmlns:a16="http://schemas.microsoft.com/office/drawing/2014/main" id="{08E6AF29-283F-0CEB-2B5B-2BD8D07F9D0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9E554AB-1760-4BAC-A54E-88E4DEA5891F}"/>
              </a:ext>
            </a:extLst>
          </p:cNvPr>
          <p:cNvSpPr>
            <a:spLocks noGrp="1"/>
          </p:cNvSpPr>
          <p:nvPr>
            <p:ph type="sldNum" sz="quarter" idx="12"/>
          </p:nvPr>
        </p:nvSpPr>
        <p:spPr/>
        <p:txBody>
          <a:bodyPr/>
          <a:lstStyle/>
          <a:p>
            <a:fld id="{B5BEDFCE-DEB9-4662-94F4-0BBF5306F767}" type="slidenum">
              <a:rPr lang="en-AU" smtClean="0"/>
              <a:t>‹#›</a:t>
            </a:fld>
            <a:endParaRPr lang="en-AU"/>
          </a:p>
        </p:txBody>
      </p:sp>
    </p:spTree>
    <p:extLst>
      <p:ext uri="{BB962C8B-B14F-4D97-AF65-F5344CB8AC3E}">
        <p14:creationId xmlns:p14="http://schemas.microsoft.com/office/powerpoint/2010/main" val="206440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3872D-B07A-D355-140A-484A310E0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D02CFA7-1A64-1BCA-5EC3-886963E594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ED21FA-8BDC-7861-B98D-17A092CA3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AE5FA-B2E6-4E57-8986-D581AA7B831B}" type="datetimeFigureOut">
              <a:rPr lang="en-AU" smtClean="0"/>
              <a:t>4/07/2023</a:t>
            </a:fld>
            <a:endParaRPr lang="en-AU"/>
          </a:p>
        </p:txBody>
      </p:sp>
      <p:sp>
        <p:nvSpPr>
          <p:cNvPr id="5" name="Footer Placeholder 4">
            <a:extLst>
              <a:ext uri="{FF2B5EF4-FFF2-40B4-BE49-F238E27FC236}">
                <a16:creationId xmlns:a16="http://schemas.microsoft.com/office/drawing/2014/main" id="{3971119D-AA7E-F10A-560F-EC7F0E26F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3FA6940-DAF6-A065-234D-97F4667E6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EDFCE-DEB9-4662-94F4-0BBF5306F767}" type="slidenum">
              <a:rPr lang="en-AU" smtClean="0"/>
              <a:t>‹#›</a:t>
            </a:fld>
            <a:endParaRPr lang="en-AU"/>
          </a:p>
        </p:txBody>
      </p:sp>
    </p:spTree>
    <p:extLst>
      <p:ext uri="{BB962C8B-B14F-4D97-AF65-F5344CB8AC3E}">
        <p14:creationId xmlns:p14="http://schemas.microsoft.com/office/powerpoint/2010/main" val="408836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10C8-D10E-E344-5741-A6A19B9EB297}"/>
              </a:ext>
            </a:extLst>
          </p:cNvPr>
          <p:cNvSpPr>
            <a:spLocks noGrp="1"/>
          </p:cNvSpPr>
          <p:nvPr>
            <p:ph type="ctrTitle"/>
          </p:nvPr>
        </p:nvSpPr>
        <p:spPr>
          <a:xfrm>
            <a:off x="1524000" y="802641"/>
            <a:ext cx="9144000" cy="975360"/>
          </a:xfrm>
        </p:spPr>
        <p:txBody>
          <a:bodyPr>
            <a:normAutofit/>
          </a:bodyPr>
          <a:lstStyle/>
          <a:p>
            <a:r>
              <a:rPr lang="en-AU" dirty="0">
                <a:solidFill>
                  <a:schemeClr val="tx2">
                    <a:lumMod val="60000"/>
                    <a:lumOff val="40000"/>
                  </a:schemeClr>
                </a:solidFill>
                <a:latin typeface="Algerian" panose="04020705040A02060702" pitchFamily="82" charset="0"/>
              </a:rPr>
              <a:t>Our Strengths</a:t>
            </a:r>
          </a:p>
        </p:txBody>
      </p:sp>
      <p:sp>
        <p:nvSpPr>
          <p:cNvPr id="3" name="Subtitle 2">
            <a:extLst>
              <a:ext uri="{FF2B5EF4-FFF2-40B4-BE49-F238E27FC236}">
                <a16:creationId xmlns:a16="http://schemas.microsoft.com/office/drawing/2014/main" id="{30A5E921-C818-4DBD-3853-431E583F66BA}"/>
              </a:ext>
            </a:extLst>
          </p:cNvPr>
          <p:cNvSpPr>
            <a:spLocks noGrp="1"/>
          </p:cNvSpPr>
          <p:nvPr>
            <p:ph type="subTitle" idx="1"/>
          </p:nvPr>
        </p:nvSpPr>
        <p:spPr>
          <a:xfrm>
            <a:off x="843280" y="1981200"/>
            <a:ext cx="10251440" cy="4551680"/>
          </a:xfrm>
        </p:spPr>
        <p:txBody>
          <a:bodyPr>
            <a:normAutofit/>
          </a:bodyPr>
          <a:lstStyle/>
          <a:p>
            <a:r>
              <a:rPr lang="en-A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Susan Rees, PhD, is a Professor with a continuing appointment in the Discipline of Psychiatry and Mental Health in the Faculty of Medicine. She has a public health and social science background. </a:t>
            </a:r>
          </a:p>
          <a:p>
            <a:r>
              <a:rPr lang="en-A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Her research focus is mental health amongst conflict affected populations and gender-based violence, a field where she has published in excess of 200 papers and peer-reviewed articles. </a:t>
            </a:r>
          </a:p>
          <a:p>
            <a:r>
              <a:rPr lang="en-A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She has worked as a practitioner and in policy positions related to women's health and service development and delivery.</a:t>
            </a:r>
          </a:p>
          <a:p>
            <a:r>
              <a:rPr lang="en-A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Professor Rees is recognised as a committed researcher in the refugee field, working with refugee communities and particularly with women from refugee backgrounds. </a:t>
            </a:r>
          </a:p>
          <a:p>
            <a:r>
              <a:rPr lang="en-A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Professor Rees has extensive cross-cultural expertise, having led and conducted research with refugee populations in Australia and in countries including Timor-Leste, West Papua and Malaysia. </a:t>
            </a:r>
          </a:p>
          <a:p>
            <a:r>
              <a:rPr lang="en-A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She has led the successful WATCH cohort study, subject of this application, for the past 5 years.</a:t>
            </a:r>
          </a:p>
          <a:p>
            <a:r>
              <a:rPr lang="en-AU"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She has supported junior academics and doctors to develop research capacity and build careers in this important mental health field. Professor Rees she has particular expertise in cohort studies, research translation, interventions and program evaluations. </a:t>
            </a:r>
            <a:endParaRPr lang="en-AU"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3698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E8897-84E3-CA59-1F2E-DD2455BDD143}"/>
              </a:ext>
            </a:extLst>
          </p:cNvPr>
          <p:cNvSpPr>
            <a:spLocks noGrp="1"/>
          </p:cNvSpPr>
          <p:nvPr>
            <p:ph idx="1"/>
          </p:nvPr>
        </p:nvSpPr>
        <p:spPr>
          <a:xfrm>
            <a:off x="838200" y="606425"/>
            <a:ext cx="10515600" cy="4351338"/>
          </a:xfrm>
        </p:spPr>
        <p:txBody>
          <a:bodyPr>
            <a:normAutofit/>
          </a:bodyPr>
          <a:lstStyle/>
          <a:p>
            <a:pPr marL="0" indent="0">
              <a:buNone/>
            </a:pPr>
            <a:endParaRPr lang="en-US" sz="1800" b="0" i="0" dirty="0">
              <a:solidFill>
                <a:srgbClr val="333333"/>
              </a:solidFill>
              <a:effectLst/>
              <a:latin typeface="Arial" panose="020B0604020202020204" pitchFamily="34" charset="0"/>
              <a:cs typeface="Arial" panose="020B0604020202020204" pitchFamily="34" charset="0"/>
            </a:endParaRPr>
          </a:p>
          <a:p>
            <a:pPr marL="0" indent="0">
              <a:buNone/>
            </a:pPr>
            <a:endParaRPr lang="en-US" sz="1800" dirty="0">
              <a:solidFill>
                <a:srgbClr val="333333"/>
              </a:solidFill>
              <a:latin typeface="Arial" panose="020B0604020202020204" pitchFamily="34" charset="0"/>
              <a:cs typeface="Arial" panose="020B0604020202020204" pitchFamily="34" charset="0"/>
            </a:endParaRPr>
          </a:p>
          <a:p>
            <a:pPr marL="0" indent="0">
              <a:buNone/>
            </a:pPr>
            <a:endParaRPr lang="en-US" sz="1800" b="0" i="0" dirty="0">
              <a:solidFill>
                <a:srgbClr val="333333"/>
              </a:solidFill>
              <a:effectLst/>
              <a:latin typeface="Arial" panose="020B0604020202020204" pitchFamily="34" charset="0"/>
              <a:cs typeface="Arial" panose="020B0604020202020204" pitchFamily="34" charset="0"/>
            </a:endParaRPr>
          </a:p>
          <a:p>
            <a:pPr marL="0" indent="0">
              <a:buNone/>
            </a:pPr>
            <a:endParaRPr lang="en-US" sz="1800" dirty="0">
              <a:solidFill>
                <a:srgbClr val="333333"/>
              </a:solidFill>
              <a:latin typeface="Arial" panose="020B0604020202020204" pitchFamily="34" charset="0"/>
              <a:cs typeface="Arial" panose="020B0604020202020204" pitchFamily="34" charset="0"/>
            </a:endParaRPr>
          </a:p>
          <a:p>
            <a:pPr marL="0" indent="0">
              <a:buNone/>
            </a:pPr>
            <a:endParaRPr lang="en-US" sz="1800" b="0" i="0" dirty="0">
              <a:solidFill>
                <a:srgbClr val="333333"/>
              </a:solidFill>
              <a:effectLst/>
              <a:latin typeface="Arial" panose="020B0604020202020204" pitchFamily="34" charset="0"/>
              <a:cs typeface="Arial" panose="020B0604020202020204" pitchFamily="34" charset="0"/>
            </a:endParaRPr>
          </a:p>
          <a:p>
            <a:pPr marL="0" indent="0">
              <a:buNone/>
            </a:pPr>
            <a:endParaRPr lang="en-US" sz="1800" dirty="0">
              <a:solidFill>
                <a:srgbClr val="333333"/>
              </a:solidFill>
              <a:latin typeface="Arial" panose="020B0604020202020204" pitchFamily="34" charset="0"/>
              <a:cs typeface="Arial" panose="020B0604020202020204" pitchFamily="34" charset="0"/>
            </a:endParaRPr>
          </a:p>
          <a:p>
            <a:pPr marL="0" indent="0">
              <a:buNone/>
            </a:pPr>
            <a:r>
              <a:rPr lang="en-US" sz="1800" b="0" i="0" dirty="0">
                <a:solidFill>
                  <a:srgbClr val="333333"/>
                </a:solidFill>
                <a:effectLst/>
                <a:latin typeface="Arial" panose="020B0604020202020204" pitchFamily="34" charset="0"/>
                <a:cs typeface="Arial" panose="020B0604020202020204" pitchFamily="34" charset="0"/>
              </a:rPr>
              <a:t>Professor Rees leads three large projects, including a cohort study with women and children examining intimate partner violence, mental health, functioning and settlement (NHMRC funded), and intervention with 5 remote First Nations communities focusing on male parenting and adolescent mental health (MRFF funded) and a cohort study of women and children in Timor-Leste examining trauma, cycles of violence and child development in a conflict-affected setting (NHMRC funded).</a:t>
            </a:r>
          </a:p>
          <a:p>
            <a:pPr marL="0" indent="0">
              <a:buNone/>
            </a:pPr>
            <a:r>
              <a:rPr lang="en-US" sz="1800" b="0" i="0" dirty="0">
                <a:solidFill>
                  <a:srgbClr val="333333"/>
                </a:solidFill>
                <a:effectLst/>
                <a:latin typeface="Arial" panose="020B0604020202020204" pitchFamily="34" charset="0"/>
                <a:cs typeface="Arial" panose="020B0604020202020204" pitchFamily="34" charset="0"/>
              </a:rPr>
              <a:t> Her other projects concern sexual assault disclosure experiences and sexual assault program evaluation and antenatal care in Arabic and Sudanese communities.</a:t>
            </a:r>
            <a:endParaRPr lang="en-AU" sz="18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B38A0B51-7AB4-1685-7BF2-F0A92E6CB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120" y="606424"/>
            <a:ext cx="4602480" cy="210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304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301</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Algerian</vt:lpstr>
      <vt:lpstr>Arial</vt:lpstr>
      <vt:lpstr>Calibri</vt:lpstr>
      <vt:lpstr>Calibri Light</vt:lpstr>
      <vt:lpstr>Office Theme</vt:lpstr>
      <vt:lpstr>Our Strengths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Strength</dc:title>
  <dc:creator>Fatme Hassoun</dc:creator>
  <cp:lastModifiedBy>Fatme Hassoun</cp:lastModifiedBy>
  <cp:revision>5</cp:revision>
  <dcterms:created xsi:type="dcterms:W3CDTF">2023-07-03T20:14:44Z</dcterms:created>
  <dcterms:modified xsi:type="dcterms:W3CDTF">2023-07-03T23:48:08Z</dcterms:modified>
</cp:coreProperties>
</file>