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8E04-7C0A-DEE8-914F-DA6217B38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C6F3CC-1DF6-5F77-EEAD-50299FB8F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81CC7CE-34EA-76A9-443F-AA82FFE176AD}"/>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C271D27E-B8B3-4AF5-ADB1-141CA2C442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6051799-C631-A2F0-C723-0F20B32C3745}"/>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357889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B271-4DB3-795A-6CEF-849E1447551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FEDA6D0-A199-6362-24A9-388068282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71309CD-DC78-2787-4BD5-695CDC37597F}"/>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EC0C056B-BF5C-BA91-2F2B-4C9A4E1C33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8AE5ED-188D-82F2-5AD1-678FA2F1527D}"/>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190870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02E85-1C96-309E-1DD7-008C2020DB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5FC8D9E-0F60-9B19-5F3B-6263536B85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908109E-9638-D534-348F-AA0C2CDB0F22}"/>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3B830BAD-E523-BB2E-BB84-4674AA60DB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68EF66-CCA4-AE31-74B8-4BA3B06FCB95}"/>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377011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04A8-9ABD-19B7-C091-4B9726EA05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50CE0B-39A6-50C5-32FE-576A8667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8BD3E2-7040-82BB-46A8-1B38AE126762}"/>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EFEEF223-4587-EA46-3CAE-C86481C2B19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CF7BE5-9852-5F21-53EE-55BF480C5C10}"/>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63483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EBC4-DC9D-32EA-03FF-557EEFF51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9D6B40E-24C7-FB82-62AB-C0405CF34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A2316-13D6-13FF-3D7B-05E472537D65}"/>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AAACE3D6-72BF-FC8B-EE4C-DF853DEFAB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AF8012-C16B-42C6-6C4A-75DB979B9BD3}"/>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61747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B2EB-F77D-BC0A-B998-F80EF549AC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01B9BD1-9A56-75E4-A904-CB769D827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80475E8-8E87-FA58-71DC-FB185F335B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C4D1A1B-C2F1-5656-BA77-6EBCA1F0999A}"/>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6" name="Footer Placeholder 5">
            <a:extLst>
              <a:ext uri="{FF2B5EF4-FFF2-40B4-BE49-F238E27FC236}">
                <a16:creationId xmlns:a16="http://schemas.microsoft.com/office/drawing/2014/main" id="{E94D9814-CB8A-9848-F67D-7E85C036D7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1EAF293-9E9C-E60D-6A60-81527862CE2C}"/>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375397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2E6B-1F91-AE53-1105-842C6F6A010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62E294C-3B57-713F-E6DB-C39BB9DEF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BF814-74C2-AFF4-F00A-C1B45F495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8FBA816-A450-1E37-2A71-A8AAF7A15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D6714-E5D3-5805-3A08-5A4AA3296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CC2E253-4029-44A4-E453-66E6656001CB}"/>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8" name="Footer Placeholder 7">
            <a:extLst>
              <a:ext uri="{FF2B5EF4-FFF2-40B4-BE49-F238E27FC236}">
                <a16:creationId xmlns:a16="http://schemas.microsoft.com/office/drawing/2014/main" id="{CD5485E1-8796-E3FE-6FB2-396E875528F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8ACCBC3-065A-85B7-3D60-C09958B2EBB9}"/>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301918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61E3-8AD7-33C0-E2ED-31F3C6FA109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0F94EB6-F515-7C2E-5E61-77BDD6888A43}"/>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4" name="Footer Placeholder 3">
            <a:extLst>
              <a:ext uri="{FF2B5EF4-FFF2-40B4-BE49-F238E27FC236}">
                <a16:creationId xmlns:a16="http://schemas.microsoft.com/office/drawing/2014/main" id="{A7D0E46A-0EC2-207D-12FF-F875262883D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0605F0E-FEC7-02E6-AD3C-1CB564D181C2}"/>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211731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A57B4-3630-33DF-9F7F-6EFE4E6EE716}"/>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3" name="Footer Placeholder 2">
            <a:extLst>
              <a:ext uri="{FF2B5EF4-FFF2-40B4-BE49-F238E27FC236}">
                <a16:creationId xmlns:a16="http://schemas.microsoft.com/office/drawing/2014/main" id="{D0D36F4C-C90B-8A94-B255-3AC42ACCBE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CE4F648-B6D7-BD20-C91D-411DF908247E}"/>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143523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8029-BC60-DE3D-9151-E8A925182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FD5ABC-D6A6-8728-D945-FC25EC38C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F35C512-8E3D-D540-1406-F25FCB54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2E41D-D29C-CFF5-BFB1-E9C38964E5FA}"/>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6" name="Footer Placeholder 5">
            <a:extLst>
              <a:ext uri="{FF2B5EF4-FFF2-40B4-BE49-F238E27FC236}">
                <a16:creationId xmlns:a16="http://schemas.microsoft.com/office/drawing/2014/main" id="{14541B5C-2A41-9417-40D8-1271F7066A8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234A8C3-7224-1E68-A4E9-D9C8F09E1C9F}"/>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79583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5A95-248F-75D3-262B-29F573462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60D416F-D8C3-6F3E-80AD-CF9A9A55B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D5A60BA-70F7-1692-B400-02536F9D0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345B2-D361-926F-0870-37B8607B2BAE}"/>
              </a:ext>
            </a:extLst>
          </p:cNvPr>
          <p:cNvSpPr>
            <a:spLocks noGrp="1"/>
          </p:cNvSpPr>
          <p:nvPr>
            <p:ph type="dt" sz="half" idx="10"/>
          </p:nvPr>
        </p:nvSpPr>
        <p:spPr/>
        <p:txBody>
          <a:bodyPr/>
          <a:lstStyle/>
          <a:p>
            <a:fld id="{E428ACFE-EF4A-4CDE-B192-42997D1945B1}" type="datetimeFigureOut">
              <a:rPr lang="en-AU" smtClean="0"/>
              <a:t>29/06/2023</a:t>
            </a:fld>
            <a:endParaRPr lang="en-AU"/>
          </a:p>
        </p:txBody>
      </p:sp>
      <p:sp>
        <p:nvSpPr>
          <p:cNvPr id="6" name="Footer Placeholder 5">
            <a:extLst>
              <a:ext uri="{FF2B5EF4-FFF2-40B4-BE49-F238E27FC236}">
                <a16:creationId xmlns:a16="http://schemas.microsoft.com/office/drawing/2014/main" id="{85C64D7A-60C8-C9BF-609A-7E9DAD7FD9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F1504A6-AB01-53FE-AC12-8E7605C712CF}"/>
              </a:ext>
            </a:extLst>
          </p:cNvPr>
          <p:cNvSpPr>
            <a:spLocks noGrp="1"/>
          </p:cNvSpPr>
          <p:nvPr>
            <p:ph type="sldNum" sz="quarter" idx="12"/>
          </p:nvPr>
        </p:nvSpPr>
        <p:spPr/>
        <p:txBody>
          <a:bodyPr/>
          <a:lstStyle/>
          <a:p>
            <a:fld id="{19BE38C4-5F14-40A8-A294-2683E7061E6F}" type="slidenum">
              <a:rPr lang="en-AU" smtClean="0"/>
              <a:t>‹#›</a:t>
            </a:fld>
            <a:endParaRPr lang="en-AU"/>
          </a:p>
        </p:txBody>
      </p:sp>
    </p:spTree>
    <p:extLst>
      <p:ext uri="{BB962C8B-B14F-4D97-AF65-F5344CB8AC3E}">
        <p14:creationId xmlns:p14="http://schemas.microsoft.com/office/powerpoint/2010/main" val="280119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504ED-1F18-ED98-FAFF-061008011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75DE11-FF12-FB34-1741-19DC962D0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E135DD-73E0-ABD1-4A3D-660749BC7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ACFE-EF4A-4CDE-B192-42997D1945B1}" type="datetimeFigureOut">
              <a:rPr lang="en-AU" smtClean="0"/>
              <a:t>29/06/2023</a:t>
            </a:fld>
            <a:endParaRPr lang="en-AU"/>
          </a:p>
        </p:txBody>
      </p:sp>
      <p:sp>
        <p:nvSpPr>
          <p:cNvPr id="5" name="Footer Placeholder 4">
            <a:extLst>
              <a:ext uri="{FF2B5EF4-FFF2-40B4-BE49-F238E27FC236}">
                <a16:creationId xmlns:a16="http://schemas.microsoft.com/office/drawing/2014/main" id="{1B9421CD-7543-E80E-BF77-CE946249A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F779915-EFDE-0D00-F55A-C5B2B7455F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E38C4-5F14-40A8-A294-2683E7061E6F}" type="slidenum">
              <a:rPr lang="en-AU" smtClean="0"/>
              <a:t>‹#›</a:t>
            </a:fld>
            <a:endParaRPr lang="en-AU"/>
          </a:p>
        </p:txBody>
      </p:sp>
    </p:spTree>
    <p:extLst>
      <p:ext uri="{BB962C8B-B14F-4D97-AF65-F5344CB8AC3E}">
        <p14:creationId xmlns:p14="http://schemas.microsoft.com/office/powerpoint/2010/main" val="988597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488D4B-4981-5893-8831-2B536F35871C}"/>
              </a:ext>
            </a:extLst>
          </p:cNvPr>
          <p:cNvSpPr txBox="1"/>
          <p:nvPr/>
        </p:nvSpPr>
        <p:spPr>
          <a:xfrm>
            <a:off x="0" y="145393"/>
            <a:ext cx="12191999" cy="7558992"/>
          </a:xfrm>
          <a:prstGeom prst="rect">
            <a:avLst/>
          </a:prstGeom>
          <a:noFill/>
        </p:spPr>
        <p:txBody>
          <a:bodyPr wrap="square">
            <a:spAutoFit/>
          </a:bodyPr>
          <a:lstStyle/>
          <a:p>
            <a:pPr defTabSz="320040">
              <a:spcAft>
                <a:spcPts val="600"/>
              </a:spcAft>
            </a:pPr>
            <a:r>
              <a:rPr lang="en-US" sz="3200" b="1" kern="1200" dirty="0">
                <a:solidFill>
                  <a:srgbClr val="000000"/>
                </a:solidFill>
                <a:latin typeface="Calibri" panose="020F0502020204030204" pitchFamily="34" charset="0"/>
                <a:ea typeface="+mn-ea"/>
                <a:cs typeface="+mn-cs"/>
              </a:rPr>
              <a:t>Mental health Research for Justice and Belonging: Family, community, and country</a:t>
            </a:r>
            <a:r>
              <a:rPr lang="en-US" sz="2240" b="1" kern="1200" dirty="0">
                <a:solidFill>
                  <a:srgbClr val="000000"/>
                </a:solidFill>
                <a:latin typeface="Calibri" panose="020F0502020204030204" pitchFamily="34" charset="0"/>
                <a:ea typeface="+mn-ea"/>
                <a:cs typeface="+mn-cs"/>
              </a:rPr>
              <a:t>.</a:t>
            </a:r>
          </a:p>
          <a:p>
            <a:pPr defTabSz="320040">
              <a:spcAft>
                <a:spcPts val="600"/>
              </a:spcAft>
            </a:pPr>
            <a:endParaRPr lang="en-US" sz="2240" kern="1200" dirty="0">
              <a:solidFill>
                <a:srgbClr val="000000"/>
              </a:solidFill>
              <a:latin typeface="Calibri" panose="020F0502020204030204" pitchFamily="34" charset="0"/>
              <a:ea typeface="+mn-ea"/>
              <a:cs typeface="+mn-cs"/>
            </a:endParaRPr>
          </a:p>
          <a:p>
            <a:pPr defTabSz="320040">
              <a:spcAft>
                <a:spcPts val="600"/>
              </a:spcAft>
            </a:pPr>
            <a:r>
              <a:rPr lang="en-US" sz="1260" b="1" kern="1200" dirty="0">
                <a:solidFill>
                  <a:srgbClr val="000000"/>
                </a:solidFill>
                <a:latin typeface="Calibri" panose="020F0502020204030204" pitchFamily="34" charset="0"/>
                <a:ea typeface="+mn-ea"/>
                <a:cs typeface="+mn-cs"/>
              </a:rPr>
              <a:t> </a:t>
            </a:r>
            <a:endParaRPr lang="en-US" sz="1260"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r>
              <a:rPr lang="en-US" b="1" dirty="0">
                <a:solidFill>
                  <a:srgbClr val="000000"/>
                </a:solidFill>
                <a:latin typeface="Calibri" panose="020F0502020204030204" pitchFamily="34" charset="0"/>
              </a:rPr>
              <a:t>Members </a:t>
            </a:r>
            <a:r>
              <a:rPr lang="en-US" dirty="0">
                <a:solidFill>
                  <a:srgbClr val="000000"/>
                </a:solidFill>
                <a:latin typeface="Calibri" panose="020F0502020204030204" pitchFamily="34" charset="0"/>
              </a:rPr>
              <a:t>(currently employed by UNSW): Professor Susan Rees, Dr Lyndon Reilly, Professor Mick Adams (Visiting), Nawal Nadar, Batool Moussa, Fatima Hassoun, Mariam Yousif, </a:t>
            </a:r>
            <a:r>
              <a:rPr lang="en-US" dirty="0" err="1">
                <a:solidFill>
                  <a:srgbClr val="000000"/>
                </a:solidFill>
                <a:latin typeface="Calibri" panose="020F0502020204030204" pitchFamily="34" charset="0"/>
              </a:rPr>
              <a:t>Anggy</a:t>
            </a:r>
            <a:r>
              <a:rPr lang="en-US" dirty="0">
                <a:solidFill>
                  <a:srgbClr val="000000"/>
                </a:solidFill>
                <a:latin typeface="Calibri" panose="020F0502020204030204" pitchFamily="34" charset="0"/>
              </a:rPr>
              <a:t> Durant, Farah Khalif, </a:t>
            </a:r>
            <a:r>
              <a:rPr lang="en-US" dirty="0" err="1">
                <a:solidFill>
                  <a:srgbClr val="000000"/>
                </a:solidFill>
                <a:latin typeface="Calibri" panose="020F0502020204030204" pitchFamily="34" charset="0"/>
              </a:rPr>
              <a:t>Yalini</a:t>
            </a:r>
            <a:r>
              <a:rPr lang="en-US" dirty="0">
                <a:solidFill>
                  <a:srgbClr val="000000"/>
                </a:solidFill>
                <a:latin typeface="Calibri" panose="020F0502020204030204" pitchFamily="34" charset="0"/>
              </a:rPr>
              <a:t> Krishna, </a:t>
            </a:r>
            <a:r>
              <a:rPr lang="en-US" dirty="0" err="1">
                <a:solidFill>
                  <a:srgbClr val="000000"/>
                </a:solidFill>
                <a:latin typeface="Calibri" panose="020F0502020204030204" pitchFamily="34" charset="0"/>
              </a:rPr>
              <a:t>Batoul</a:t>
            </a:r>
            <a:r>
              <a:rPr lang="en-US" dirty="0">
                <a:solidFill>
                  <a:srgbClr val="000000"/>
                </a:solidFill>
                <a:latin typeface="Calibri" panose="020F0502020204030204" pitchFamily="34" charset="0"/>
              </a:rPr>
              <a:t> Khalil.</a:t>
            </a:r>
          </a:p>
          <a:p>
            <a:pPr defTabSz="320040">
              <a:spcAft>
                <a:spcPts val="600"/>
              </a:spcAft>
            </a:pPr>
            <a:endParaRPr lang="en-US"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endParaRPr lang="en-US" sz="1260" b="1" kern="1200" dirty="0">
              <a:solidFill>
                <a:srgbClr val="000000"/>
              </a:solidFill>
              <a:latin typeface="Calibri" panose="020F0502020204030204" pitchFamily="34" charset="0"/>
              <a:ea typeface="+mn-ea"/>
              <a:cs typeface="+mn-cs"/>
            </a:endParaRPr>
          </a:p>
          <a:p>
            <a:pPr defTabSz="320040">
              <a:spcAft>
                <a:spcPts val="600"/>
              </a:spcAft>
            </a:pPr>
            <a:br>
              <a:rPr lang="en-US" sz="1260" kern="1200" dirty="0">
                <a:solidFill>
                  <a:srgbClr val="000000"/>
                </a:solidFill>
                <a:latin typeface="Calibri" panose="020F0502020204030204" pitchFamily="34" charset="0"/>
                <a:ea typeface="+mn-ea"/>
                <a:cs typeface="+mn-cs"/>
              </a:rPr>
            </a:br>
            <a:endParaRPr lang="en-US" sz="1260" kern="1200" dirty="0">
              <a:solidFill>
                <a:srgbClr val="000000"/>
              </a:solidFill>
              <a:latin typeface="Calibri" panose="020F0502020204030204" pitchFamily="34" charset="0"/>
              <a:ea typeface="+mn-ea"/>
              <a:cs typeface="+mn-cs"/>
            </a:endParaRPr>
          </a:p>
          <a:p>
            <a:pPr defTabSz="320040">
              <a:spcAft>
                <a:spcPts val="600"/>
              </a:spcAft>
            </a:pPr>
            <a:br>
              <a:rPr lang="en-US" sz="1260" kern="1200" dirty="0">
                <a:solidFill>
                  <a:srgbClr val="242424"/>
                </a:solidFill>
                <a:latin typeface="Calibri" panose="020F0502020204030204" pitchFamily="34" charset="0"/>
                <a:ea typeface="+mn-ea"/>
                <a:cs typeface="+mn-cs"/>
              </a:rPr>
            </a:br>
            <a:endParaRPr lang="en-US" b="0" i="0" dirty="0">
              <a:solidFill>
                <a:srgbClr val="000000"/>
              </a:solidFill>
              <a:effectLst/>
              <a:latin typeface="Calibri" panose="020F0502020204030204" pitchFamily="34" charset="0"/>
            </a:endParaRPr>
          </a:p>
        </p:txBody>
      </p:sp>
      <p:pic>
        <p:nvPicPr>
          <p:cNvPr id="7" name="Picture 6" descr="A group of women standing in front of a sign&#10;&#10;Description automatically generated with medium confidence">
            <a:extLst>
              <a:ext uri="{FF2B5EF4-FFF2-40B4-BE49-F238E27FC236}">
                <a16:creationId xmlns:a16="http://schemas.microsoft.com/office/drawing/2014/main" id="{689C0DCC-DA3F-31F8-DD52-C87E5AD3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44" y="1596857"/>
            <a:ext cx="7217251" cy="2405750"/>
          </a:xfrm>
          <a:prstGeom prst="rect">
            <a:avLst/>
          </a:prstGeom>
        </p:spPr>
      </p:pic>
    </p:spTree>
    <p:extLst>
      <p:ext uri="{BB962C8B-B14F-4D97-AF65-F5344CB8AC3E}">
        <p14:creationId xmlns:p14="http://schemas.microsoft.com/office/powerpoint/2010/main" val="246232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8F7B72-AE0B-9BC0-E9E9-B2499E75BBBF}"/>
              </a:ext>
            </a:extLst>
          </p:cNvPr>
          <p:cNvSpPr txBox="1"/>
          <p:nvPr/>
        </p:nvSpPr>
        <p:spPr>
          <a:xfrm>
            <a:off x="365760" y="751344"/>
            <a:ext cx="11490960" cy="4524315"/>
          </a:xfrm>
          <a:prstGeom prst="rect">
            <a:avLst/>
          </a:prstGeom>
          <a:noFill/>
        </p:spPr>
        <p:txBody>
          <a:bodyPr wrap="square">
            <a:spAutoFit/>
          </a:bodyPr>
          <a:lstStyle/>
          <a:p>
            <a:pPr algn="l"/>
            <a:endParaRPr lang="en-US" sz="1800" b="0" i="0" dirty="0">
              <a:solidFill>
                <a:srgbClr val="242424"/>
              </a:solidFill>
              <a:effectLst/>
              <a:latin typeface="Calibri" panose="020F0502020204030204" pitchFamily="34" charset="0"/>
            </a:endParaRPr>
          </a:p>
          <a:p>
            <a:pPr algn="l"/>
            <a:endParaRPr lang="en-US" dirty="0">
              <a:solidFill>
                <a:srgbClr val="242424"/>
              </a:solidFill>
              <a:latin typeface="Calibri" panose="020F0502020204030204" pitchFamily="34" charset="0"/>
            </a:endParaRPr>
          </a:p>
          <a:p>
            <a:pPr algn="l"/>
            <a:endParaRPr lang="en-US" sz="1800" b="0" i="0" dirty="0">
              <a:solidFill>
                <a:srgbClr val="242424"/>
              </a:solidFill>
              <a:effectLst/>
              <a:latin typeface="Calibri" panose="020F0502020204030204" pitchFamily="34" charset="0"/>
            </a:endParaRPr>
          </a:p>
          <a:p>
            <a:pPr algn="l"/>
            <a:endParaRPr lang="en-US" dirty="0">
              <a:solidFill>
                <a:srgbClr val="242424"/>
              </a:solidFill>
              <a:latin typeface="Calibri" panose="020F0502020204030204" pitchFamily="34" charset="0"/>
            </a:endParaRPr>
          </a:p>
          <a:p>
            <a:pPr algn="l"/>
            <a:endParaRPr lang="en-US" sz="1800" b="0" i="0" dirty="0">
              <a:solidFill>
                <a:srgbClr val="242424"/>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Our research group focus is on the social and cultural determinants of mental health and functioning, with an emphasis on remote and </a:t>
            </a:r>
            <a:r>
              <a:rPr lang="en-US" sz="1800" b="0" i="0" dirty="0" err="1">
                <a:solidFill>
                  <a:srgbClr val="242424"/>
                </a:solidFill>
                <a:effectLst/>
                <a:latin typeface="Calibri" panose="020F0502020204030204" pitchFamily="34" charset="0"/>
              </a:rPr>
              <a:t>marginalised</a:t>
            </a:r>
            <a:r>
              <a:rPr lang="en-US" sz="1800" b="0" i="0" dirty="0">
                <a:solidFill>
                  <a:srgbClr val="242424"/>
                </a:solidFill>
                <a:effectLst/>
                <a:latin typeface="Calibri" panose="020F0502020204030204" pitchFamily="34" charset="0"/>
              </a:rPr>
              <a:t> trauma-impacted populations.</a:t>
            </a:r>
          </a:p>
          <a:p>
            <a:pPr algn="l"/>
            <a:r>
              <a:rPr lang="en-US" sz="1800" b="0" i="0" dirty="0">
                <a:solidFill>
                  <a:srgbClr val="242424"/>
                </a:solidFill>
                <a:effectLst/>
                <a:latin typeface="Calibri" panose="020F0502020204030204" pitchFamily="34" charset="0"/>
              </a:rPr>
              <a:t> Issues related to race and ethnicity, culture, gender, poverty, and violence are determining factors. </a:t>
            </a:r>
          </a:p>
          <a:p>
            <a:pPr algn="l"/>
            <a:r>
              <a:rPr lang="en-US" sz="1800" b="0" i="0" dirty="0">
                <a:solidFill>
                  <a:srgbClr val="242424"/>
                </a:solidFill>
                <a:effectLst/>
                <a:latin typeface="Calibri" panose="020F0502020204030204" pitchFamily="34" charset="0"/>
              </a:rPr>
              <a:t>Our group is </a:t>
            </a:r>
            <a:r>
              <a:rPr lang="en-US" sz="1800" b="0" i="0" dirty="0" err="1">
                <a:solidFill>
                  <a:srgbClr val="242424"/>
                </a:solidFill>
                <a:effectLst/>
                <a:latin typeface="Calibri" panose="020F0502020204030204" pitchFamily="34" charset="0"/>
              </a:rPr>
              <a:t>characterised</a:t>
            </a:r>
            <a:r>
              <a:rPr lang="en-US" sz="1800" b="0" i="0" dirty="0">
                <a:solidFill>
                  <a:srgbClr val="242424"/>
                </a:solidFill>
                <a:effectLst/>
                <a:latin typeface="Calibri" panose="020F0502020204030204" pitchFamily="34" charset="0"/>
              </a:rPr>
              <a:t> by lived experience researchers who are representatives of our target research populations including those with a refugee and/or conflict-affected background, women who are parenting children, First Nations men who are parents, First Nations young adults, remote and regional communities, and women impacted by or living with violent male partners. </a:t>
            </a:r>
          </a:p>
          <a:p>
            <a:pPr algn="l"/>
            <a:r>
              <a:rPr lang="en-US" sz="1800" b="0" i="0" dirty="0">
                <a:solidFill>
                  <a:srgbClr val="242424"/>
                </a:solidFill>
                <a:effectLst/>
                <a:latin typeface="Calibri" panose="020F0502020204030204" pitchFamily="34" charset="0"/>
              </a:rPr>
              <a:t>We are interdisciplinary researchers with expertise in mixed methods, cohort studies and interventions. We </a:t>
            </a:r>
            <a:r>
              <a:rPr lang="en-US" sz="1800" b="0" i="0" dirty="0" err="1">
                <a:solidFill>
                  <a:srgbClr val="242424"/>
                </a:solidFill>
                <a:effectLst/>
                <a:latin typeface="Calibri" panose="020F0502020204030204" pitchFamily="34" charset="0"/>
              </a:rPr>
              <a:t>prioritise</a:t>
            </a:r>
            <a:r>
              <a:rPr lang="en-US" sz="1800" b="0" i="0" dirty="0">
                <a:solidFill>
                  <a:srgbClr val="242424"/>
                </a:solidFill>
                <a:effectLst/>
                <a:latin typeface="Calibri" panose="020F0502020204030204" pitchFamily="34" charset="0"/>
              </a:rPr>
              <a:t> a genuine and robust inclusion of community based and government stakeholders. We </a:t>
            </a:r>
            <a:r>
              <a:rPr lang="en-US" sz="1800" b="0" i="0" dirty="0" err="1">
                <a:solidFill>
                  <a:srgbClr val="242424"/>
                </a:solidFill>
                <a:effectLst/>
                <a:latin typeface="Calibri" panose="020F0502020204030204" pitchFamily="34" charset="0"/>
              </a:rPr>
              <a:t>endeavour</a:t>
            </a:r>
            <a:r>
              <a:rPr lang="en-US" sz="1800" b="0" i="0" dirty="0">
                <a:solidFill>
                  <a:srgbClr val="242424"/>
                </a:solidFill>
                <a:effectLst/>
                <a:latin typeface="Calibri" panose="020F0502020204030204" pitchFamily="34" charset="0"/>
              </a:rPr>
              <a:t> to promote and advance research in our country and the region, as well as First Nations health and mental health, gender equity, human rights, and social justice.</a:t>
            </a:r>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70252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4148D5-B5AB-345A-8F14-93DCD9CB3764}"/>
              </a:ext>
            </a:extLst>
          </p:cNvPr>
          <p:cNvSpPr txBox="1"/>
          <p:nvPr/>
        </p:nvSpPr>
        <p:spPr>
          <a:xfrm>
            <a:off x="172720" y="181273"/>
            <a:ext cx="11226800" cy="6186309"/>
          </a:xfrm>
          <a:prstGeom prst="rect">
            <a:avLst/>
          </a:prstGeom>
          <a:noFill/>
        </p:spPr>
        <p:txBody>
          <a:bodyPr wrap="square">
            <a:spAutoFit/>
          </a:bodyPr>
          <a:lstStyle/>
          <a:p>
            <a:pPr marL="457200" indent="-228600" algn="l"/>
            <a:r>
              <a:rPr lang="en-US" sz="1400" b="0" i="0" dirty="0">
                <a:solidFill>
                  <a:srgbClr val="242424"/>
                </a:solidFill>
                <a:effectLst/>
                <a:latin typeface="Symbol" panose="05050102010706020507" pitchFamily="18" charset="2"/>
              </a:rPr>
              <a:t>·</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Top three projects for FY 2022-23:</a:t>
            </a:r>
            <a:endParaRPr lang="en-US" b="0" i="0" dirty="0">
              <a:solidFill>
                <a:srgbClr val="000000"/>
              </a:solidFill>
              <a:effectLst/>
              <a:latin typeface="Calibri" panose="020F0502020204030204" pitchFamily="34" charset="0"/>
            </a:endParaRPr>
          </a:p>
          <a:p>
            <a:pPr marL="914400" indent="-228600" algn="l"/>
            <a:r>
              <a:rPr lang="en-US" sz="1400" b="0" i="0" dirty="0">
                <a:solidFill>
                  <a:srgbClr val="242424"/>
                </a:solidFill>
                <a:effectLst/>
                <a:latin typeface="Courier New" panose="02070309020205020404" pitchFamily="49" charset="0"/>
              </a:rPr>
              <a:t>o</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Enabling dads and promoting First Nations adolescent mental health (MRFF $1,684,250 – finishes June 2024)</a:t>
            </a:r>
            <a:endParaRPr lang="en-US" b="0" i="0" dirty="0">
              <a:solidFill>
                <a:srgbClr val="000000"/>
              </a:solidFill>
              <a:effectLst/>
              <a:latin typeface="Calibri" panose="020F0502020204030204" pitchFamily="34" charset="0"/>
            </a:endParaRPr>
          </a:p>
          <a:p>
            <a:pPr marL="914400" indent="-228600" algn="l"/>
            <a:r>
              <a:rPr lang="en-US" sz="1400" b="0" i="0" dirty="0">
                <a:solidFill>
                  <a:srgbClr val="242424"/>
                </a:solidFill>
                <a:effectLst/>
                <a:latin typeface="Courier New" panose="02070309020205020404" pitchFamily="49" charset="0"/>
              </a:rPr>
              <a:t>o</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WATCH cohort study with women and their children from refugee background and a comparison group of Australian born (NHMRC Cohort $964,892 – finishes December 2023)</a:t>
            </a:r>
            <a:endParaRPr lang="en-US" b="0" i="0" dirty="0">
              <a:solidFill>
                <a:srgbClr val="000000"/>
              </a:solidFill>
              <a:effectLst/>
              <a:latin typeface="Calibri" panose="020F0502020204030204" pitchFamily="34" charset="0"/>
            </a:endParaRPr>
          </a:p>
          <a:p>
            <a:pPr marL="914400" indent="-228600" algn="l"/>
            <a:r>
              <a:rPr lang="en-US" sz="1400" b="0" i="0" dirty="0">
                <a:solidFill>
                  <a:srgbClr val="242424"/>
                </a:solidFill>
                <a:effectLst/>
                <a:latin typeface="Courier New" panose="02070309020205020404" pitchFamily="49" charset="0"/>
              </a:rPr>
              <a:t>o</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DILI cohort study with women and children in trauma-impacted Timor-Leste (NHMRC $829,242 study finished 2023, still sharing and publishing data and applying for further funding)</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457200" indent="-228600" algn="l"/>
            <a:r>
              <a:rPr lang="en-US" sz="1400" b="0" i="0" dirty="0">
                <a:solidFill>
                  <a:srgbClr val="242424"/>
                </a:solidFill>
                <a:effectLst/>
                <a:latin typeface="Symbol" panose="05050102010706020507" pitchFamily="18" charset="2"/>
              </a:rPr>
              <a:t>·</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Number of publications for FY 2022-23 (thus far </a:t>
            </a:r>
            <a:r>
              <a:rPr lang="en-US" sz="1800" b="0" i="0" dirty="0" err="1">
                <a:solidFill>
                  <a:srgbClr val="242424"/>
                </a:solidFill>
                <a:effectLst/>
                <a:latin typeface="Calibri" panose="020F0502020204030204" pitchFamily="34" charset="0"/>
              </a:rPr>
              <a:t>approx</a:t>
            </a:r>
            <a:r>
              <a:rPr lang="en-US" sz="1800" b="0" i="0" dirty="0">
                <a:solidFill>
                  <a:srgbClr val="242424"/>
                </a:solidFill>
                <a:effectLst/>
                <a:latin typeface="Calibri" panose="020F0502020204030204" pitchFamily="34" charset="0"/>
              </a:rPr>
              <a:t> 17, some in press)</a:t>
            </a:r>
            <a:endParaRPr lang="en-US" b="0" i="0" dirty="0">
              <a:solidFill>
                <a:srgbClr val="000000"/>
              </a:solidFill>
              <a:effectLst/>
              <a:latin typeface="Calibri" panose="020F0502020204030204" pitchFamily="34" charset="0"/>
            </a:endParaRPr>
          </a:p>
          <a:p>
            <a:pPr marL="457200" indent="-228600" algn="l"/>
            <a:r>
              <a:rPr lang="en-US" sz="1400" b="0" i="0" dirty="0">
                <a:solidFill>
                  <a:srgbClr val="242424"/>
                </a:solidFill>
                <a:effectLst/>
                <a:latin typeface="Symbol" panose="05050102010706020507" pitchFamily="18" charset="2"/>
              </a:rPr>
              <a:t>·</a:t>
            </a:r>
            <a:r>
              <a:rPr lang="en-US" sz="800" b="0" i="0" dirty="0">
                <a:solidFill>
                  <a:srgbClr val="242424"/>
                </a:solidFill>
                <a:effectLst/>
                <a:latin typeface="Times New Roman" panose="02020603050405020304" pitchFamily="18" charset="0"/>
              </a:rPr>
              <a:t>         </a:t>
            </a:r>
            <a:r>
              <a:rPr lang="en-US" sz="1800" b="0" i="0" dirty="0">
                <a:solidFill>
                  <a:srgbClr val="242424"/>
                </a:solidFill>
                <a:effectLst/>
                <a:latin typeface="Calibri" panose="020F0502020204030204" pitchFamily="34" charset="0"/>
              </a:rPr>
              <a:t>Expected outcomes: These are detailed in our published study profiles (below).</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Rees, S., Mohsin, M., Moussa, B., Fisher, J., Steel, Z., Nadar, N., ... &amp; Krishna, Y. (2022). Cohort profile: intimate partner violence and mental health among women from refugee background and a comparison group of Australian-born–the WATCH cohort study. </a:t>
            </a:r>
            <a:r>
              <a:rPr lang="en-US" sz="1800" b="1" i="0" dirty="0">
                <a:solidFill>
                  <a:srgbClr val="242424"/>
                </a:solidFill>
                <a:effectLst/>
                <a:latin typeface="Calibri" panose="020F0502020204030204" pitchFamily="34" charset="0"/>
              </a:rPr>
              <a:t>BMJ open</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Tol, W. A., Rees, S. J., Tay, A. K., Tam, N., da Costa Saldanha </a:t>
            </a:r>
            <a:r>
              <a:rPr lang="en-US" sz="1800" b="0" i="0" dirty="0" err="1">
                <a:solidFill>
                  <a:srgbClr val="242424"/>
                </a:solidFill>
                <a:effectLst/>
                <a:latin typeface="Calibri" panose="020F0502020204030204" pitchFamily="34" charset="0"/>
              </a:rPr>
              <a:t>Segurado</a:t>
            </a:r>
            <a:r>
              <a:rPr lang="en-US" sz="1800" b="0" i="0" dirty="0">
                <a:solidFill>
                  <a:srgbClr val="242424"/>
                </a:solidFill>
                <a:effectLst/>
                <a:latin typeface="Calibri" panose="020F0502020204030204" pitchFamily="34" charset="0"/>
              </a:rPr>
              <a:t>, A., da Costa, Z. M., ... &amp; </a:t>
            </a:r>
            <a:r>
              <a:rPr lang="en-US" sz="1800" b="0" i="0" dirty="0" err="1">
                <a:solidFill>
                  <a:srgbClr val="242424"/>
                </a:solidFill>
                <a:effectLst/>
                <a:latin typeface="Calibri" panose="020F0502020204030204" pitchFamily="34" charset="0"/>
              </a:rPr>
              <a:t>Silove</a:t>
            </a:r>
            <a:r>
              <a:rPr lang="en-US" sz="1800" b="0" i="0" dirty="0">
                <a:solidFill>
                  <a:srgbClr val="242424"/>
                </a:solidFill>
                <a:effectLst/>
                <a:latin typeface="Calibri" panose="020F0502020204030204" pitchFamily="34" charset="0"/>
              </a:rPr>
              <a:t>, D. M. (2018). Cohort profile: maternal mental health and child development in situations of past violent conflict and ongoing adversity: the DILI birth cohort study. </a:t>
            </a:r>
            <a:r>
              <a:rPr lang="en-US" sz="1800" b="1" i="0" dirty="0">
                <a:solidFill>
                  <a:srgbClr val="242424"/>
                </a:solidFill>
                <a:effectLst/>
                <a:latin typeface="Calibri" panose="020F0502020204030204" pitchFamily="34" charset="0"/>
              </a:rPr>
              <a:t>International Journal of Epidemiology</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a:r>
              <a:rPr lang="en-US" sz="1800" b="0" i="0" dirty="0">
                <a:solidFill>
                  <a:srgbClr val="242424"/>
                </a:solidFill>
                <a:effectLst/>
                <a:latin typeface="Calibri" panose="020F0502020204030204" pitchFamily="34" charset="0"/>
              </a:rPr>
              <a:t>Reilly, L., Adams, M., Rees, S (2023) Enabling Dads and Improving First Nations Adolescent Mental Health: A Pragmatic </a:t>
            </a:r>
            <a:r>
              <a:rPr lang="en-US" sz="1800" b="0" i="0" dirty="0" err="1">
                <a:solidFill>
                  <a:srgbClr val="242424"/>
                </a:solidFill>
                <a:effectLst/>
                <a:latin typeface="Calibri" panose="020F0502020204030204" pitchFamily="34" charset="0"/>
              </a:rPr>
              <a:t>Randomised</a:t>
            </a:r>
            <a:r>
              <a:rPr lang="en-US" sz="1800" b="0" i="0" dirty="0">
                <a:solidFill>
                  <a:srgbClr val="242424"/>
                </a:solidFill>
                <a:effectLst/>
                <a:latin typeface="Calibri" panose="020F0502020204030204" pitchFamily="34" charset="0"/>
              </a:rPr>
              <a:t>, Controlled Study. </a:t>
            </a:r>
            <a:r>
              <a:rPr lang="en-US" sz="1800" b="1" i="0" dirty="0">
                <a:solidFill>
                  <a:srgbClr val="242424"/>
                </a:solidFill>
                <a:effectLst/>
                <a:latin typeface="Calibri" panose="020F0502020204030204" pitchFamily="34" charset="0"/>
              </a:rPr>
              <a:t>BMJ open</a:t>
            </a:r>
            <a:endParaRPr lang="en-US" b="0" i="0" dirty="0">
              <a:solidFill>
                <a:srgbClr val="000000"/>
              </a:solidFill>
              <a:effectLst/>
              <a:latin typeface="Calibri" panose="020F0502020204030204" pitchFamily="34" charset="0"/>
            </a:endParaRPr>
          </a:p>
          <a:p>
            <a:br>
              <a:rPr lang="en-US" dirty="0"/>
            </a:br>
            <a:endParaRPr lang="en-AU" dirty="0"/>
          </a:p>
        </p:txBody>
      </p:sp>
    </p:spTree>
    <p:extLst>
      <p:ext uri="{BB962C8B-B14F-4D97-AF65-F5344CB8AC3E}">
        <p14:creationId xmlns:p14="http://schemas.microsoft.com/office/powerpoint/2010/main" val="207491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527</Words>
  <Application>Microsoft Office PowerPoint</Application>
  <PresentationFormat>Widescreen</PresentationFormat>
  <Paragraphs>44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Courier New</vt:lpstr>
      <vt:lpstr>Symbol</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Fatme Hassoun</dc:creator>
  <cp:lastModifiedBy>Fatme Hassoun</cp:lastModifiedBy>
  <cp:revision>1</cp:revision>
  <dcterms:created xsi:type="dcterms:W3CDTF">2023-06-29T04:04:36Z</dcterms:created>
  <dcterms:modified xsi:type="dcterms:W3CDTF">2023-06-29T04:19:32Z</dcterms:modified>
</cp:coreProperties>
</file>