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media/image3.jpg" ContentType="image/png"/>
  <Override PartName="/ppt/media/image4.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1725165"/>
          </a:xfrm>
        </p:spPr>
        <p:txBody>
          <a:bodyPr anchor="b">
            <a:normAutofit/>
          </a:bodyPr>
          <a:lstStyle/>
          <a:p>
            <a:pPr fontAlgn="base">
              <a:lnSpc>
                <a:spcPct val="107000"/>
              </a:lnSpc>
              <a:spcAft>
                <a:spcPts val="800"/>
              </a:spcAft>
            </a:pPr>
            <a:r>
              <a:rPr lang="en-AU" sz="1800" b="1" kern="0" dirty="0">
                <a:solidFill>
                  <a:schemeClr val="bg2">
                    <a:lumMod val="40000"/>
                    <a:lumOff val="60000"/>
                  </a:schemeClr>
                </a:solidFill>
                <a:effectLst/>
                <a:latin typeface="Calibri" panose="020F0502020204030204" pitchFamily="34" charset="0"/>
                <a:ea typeface="Times New Roman" panose="02020603050405020304" pitchFamily="18" charset="0"/>
                <a:cs typeface="Calibri" panose="020F0502020204030204" pitchFamily="34" charset="0"/>
              </a:rPr>
              <a:t>Mental health Research for Justice and Belonging. </a:t>
            </a:r>
            <a:br>
              <a:rPr lang="en-AU" sz="1800" kern="100" dirty="0">
                <a:solidFill>
                  <a:schemeClr val="bg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br>
            <a:r>
              <a:rPr lang="en-AU" sz="1800" kern="0" dirty="0">
                <a:solidFill>
                  <a:schemeClr val="bg2">
                    <a:lumMod val="40000"/>
                    <a:lumOff val="60000"/>
                  </a:schemeClr>
                </a:solidFill>
                <a:effectLst/>
                <a:latin typeface="Calibri" panose="020F0502020204030204" pitchFamily="34" charset="0"/>
                <a:ea typeface="Times New Roman" panose="02020603050405020304" pitchFamily="18" charset="0"/>
                <a:cs typeface="Calibri" panose="020F0502020204030204" pitchFamily="34" charset="0"/>
              </a:rPr>
              <a:t>Family, community and country</a:t>
            </a:r>
            <a:r>
              <a:rPr lang="en-AU"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AU"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0000" lnSpcReduction="20000"/>
          </a:bodyPr>
          <a:lstStyle/>
          <a:p>
            <a:pPr fontAlgn="base">
              <a:lnSpc>
                <a:spcPct val="107000"/>
              </a:lnSpc>
              <a:spcAft>
                <a:spcPts val="800"/>
              </a:spcAft>
            </a:pPr>
            <a:r>
              <a:rPr lang="en-AU" sz="4200" b="1" kern="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Goals for Our Studies</a:t>
            </a:r>
            <a:endParaRPr lang="en-AU" sz="4200" kern="100" dirty="0">
              <a:solidFill>
                <a:schemeClr val="tx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AU"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Family, community and country. </a:t>
            </a:r>
            <a:endParaRPr lang="en-AU"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7754-303D-F8B3-54C8-AA5C295472F3}"/>
              </a:ext>
            </a:extLst>
          </p:cNvPr>
          <p:cNvSpPr>
            <a:spLocks noGrp="1"/>
          </p:cNvSpPr>
          <p:nvPr>
            <p:ph type="title"/>
          </p:nvPr>
        </p:nvSpPr>
        <p:spPr/>
        <p:txBody>
          <a:bodyPr>
            <a:normAutofit/>
          </a:bodyPr>
          <a:lstStyle/>
          <a:p>
            <a:r>
              <a:rPr lang="en-US" sz="2000" b="1" i="0" dirty="0">
                <a:solidFill>
                  <a:srgbClr val="202020"/>
                </a:solidFill>
                <a:effectLst/>
                <a:latin typeface="Open Sans" panose="020F0502020204030204" pitchFamily="34" charset="0"/>
              </a:rPr>
              <a:t>COVID-19 stressors and mental health problems amongst women who arrived as refugees and those born in Australia</a:t>
            </a:r>
            <a:r>
              <a:rPr lang="en-US" sz="2000" b="1" i="0" dirty="0">
                <a:solidFill>
                  <a:srgbClr val="333333"/>
                </a:solidFill>
                <a:effectLst/>
                <a:latin typeface="Calibri" panose="020F0502020204030204" pitchFamily="34" charset="0"/>
              </a:rPr>
              <a:t> </a:t>
            </a:r>
            <a:r>
              <a:rPr lang="en-US" sz="2000" b="0" i="0" dirty="0">
                <a:solidFill>
                  <a:srgbClr val="333333"/>
                </a:solidFill>
                <a:effectLst/>
                <a:latin typeface="Calibri" panose="020F0502020204030204" pitchFamily="34" charset="0"/>
              </a:rPr>
              <a:t> </a:t>
            </a:r>
            <a:endParaRPr lang="en-AU" sz="2000" dirty="0"/>
          </a:p>
        </p:txBody>
      </p:sp>
      <p:pic>
        <p:nvPicPr>
          <p:cNvPr id="5" name="Content Placeholder 4" descr="A close up of a computer screen&#10;&#10;Description automatically generated">
            <a:extLst>
              <a:ext uri="{FF2B5EF4-FFF2-40B4-BE49-F238E27FC236}">
                <a16:creationId xmlns:a16="http://schemas.microsoft.com/office/drawing/2014/main" id="{785ED3E8-8C19-4234-F9A7-0387A7862B4D}"/>
              </a:ext>
            </a:extLst>
          </p:cNvPr>
          <p:cNvPicPr>
            <a:picLocks noGrp="1" noChangeAspect="1"/>
          </p:cNvPicPr>
          <p:nvPr>
            <p:ph idx="1"/>
          </p:nvPr>
        </p:nvPicPr>
        <p:blipFill>
          <a:blip r:embed="rId2"/>
          <a:stretch>
            <a:fillRect/>
          </a:stretch>
        </p:blipFill>
        <p:spPr>
          <a:xfrm>
            <a:off x="8615680" y="2153920"/>
            <a:ext cx="3145394" cy="2150428"/>
          </a:xfrm>
        </p:spPr>
      </p:pic>
      <p:sp>
        <p:nvSpPr>
          <p:cNvPr id="7" name="TextBox 6">
            <a:extLst>
              <a:ext uri="{FF2B5EF4-FFF2-40B4-BE49-F238E27FC236}">
                <a16:creationId xmlns:a16="http://schemas.microsoft.com/office/drawing/2014/main" id="{49F7A822-E28C-2A44-71BB-AA9966328662}"/>
              </a:ext>
            </a:extLst>
          </p:cNvPr>
          <p:cNvSpPr txBox="1"/>
          <p:nvPr/>
        </p:nvSpPr>
        <p:spPr>
          <a:xfrm>
            <a:off x="782320" y="2258319"/>
            <a:ext cx="6096000" cy="2339102"/>
          </a:xfrm>
          <a:prstGeom prst="rect">
            <a:avLst/>
          </a:prstGeom>
          <a:noFill/>
        </p:spPr>
        <p:txBody>
          <a:bodyPr wrap="square">
            <a:spAutoFit/>
          </a:bodyPr>
          <a:lstStyle/>
          <a:p>
            <a:r>
              <a:rPr lang="en-US" sz="1600" b="0" i="0" dirty="0">
                <a:solidFill>
                  <a:srgbClr val="202020"/>
                </a:solidFill>
                <a:effectLst/>
                <a:latin typeface="Arial" panose="020B0604020202020204" pitchFamily="34" charset="0"/>
                <a:cs typeface="Arial" panose="020B0604020202020204" pitchFamily="34" charset="0"/>
              </a:rPr>
              <a:t>The overall aim of the present study was to examine associations of COVID-19 related material hardship and COVID-19 related fear and stress with a range of CMDs amongst refugee women resettled in Australia. We included data from a sample of Australian-born women who were assessed in parallel with the refugee women to examine areas of commonality and difference between the two groups in relation to the associations between the two COVID-19 stressor domains (material and fear and stress) and key mental disorder outcomes</a:t>
            </a:r>
            <a:r>
              <a:rPr lang="en-US" b="0" i="0" dirty="0">
                <a:solidFill>
                  <a:srgbClr val="202020"/>
                </a:solidFill>
                <a:effectLst/>
                <a:latin typeface="Helvetica" panose="020B0604020202020204" pitchFamily="34" charset="0"/>
              </a:rPr>
              <a:t>.</a:t>
            </a:r>
            <a:endParaRPr lang="en-AU" dirty="0"/>
          </a:p>
        </p:txBody>
      </p:sp>
    </p:spTree>
    <p:extLst>
      <p:ext uri="{BB962C8B-B14F-4D97-AF65-F5344CB8AC3E}">
        <p14:creationId xmlns:p14="http://schemas.microsoft.com/office/powerpoint/2010/main" val="50064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1894-209D-1FFB-B950-A009B1EC6905}"/>
              </a:ext>
            </a:extLst>
          </p:cNvPr>
          <p:cNvSpPr>
            <a:spLocks noGrp="1"/>
          </p:cNvSpPr>
          <p:nvPr>
            <p:ph type="title"/>
          </p:nvPr>
        </p:nvSpPr>
        <p:spPr/>
        <p:txBody>
          <a:bodyPr>
            <a:normAutofit/>
          </a:bodyPr>
          <a:lstStyle/>
          <a:p>
            <a:r>
              <a:rPr lang="en-US" sz="2000" b="1" i="0" dirty="0">
                <a:solidFill>
                  <a:srgbClr val="333333"/>
                </a:solidFill>
                <a:effectLst/>
                <a:latin typeface="Calibri" panose="020F0502020204030204" pitchFamily="34" charset="0"/>
              </a:rPr>
              <a:t>Cohort profile: intimate partner violence and mental health among women from refugee background and a comparison group of Australian-born – the WATCH cohort study </a:t>
            </a:r>
            <a:r>
              <a:rPr lang="en-US" sz="2000" b="0" i="0" dirty="0">
                <a:solidFill>
                  <a:srgbClr val="333333"/>
                </a:solidFill>
                <a:effectLst/>
                <a:latin typeface="Calibri" panose="020F0502020204030204" pitchFamily="34" charset="0"/>
              </a:rPr>
              <a:t> </a:t>
            </a:r>
            <a:endParaRPr lang="en-AU" sz="2000" dirty="0"/>
          </a:p>
        </p:txBody>
      </p:sp>
      <p:sp>
        <p:nvSpPr>
          <p:cNvPr id="3" name="Content Placeholder 2">
            <a:extLst>
              <a:ext uri="{FF2B5EF4-FFF2-40B4-BE49-F238E27FC236}">
                <a16:creationId xmlns:a16="http://schemas.microsoft.com/office/drawing/2014/main" id="{525334B9-F2BB-6C51-7780-7F7E2498BAC7}"/>
              </a:ext>
            </a:extLst>
          </p:cNvPr>
          <p:cNvSpPr>
            <a:spLocks noGrp="1"/>
          </p:cNvSpPr>
          <p:nvPr>
            <p:ph idx="1"/>
          </p:nvPr>
        </p:nvSpPr>
        <p:spPr>
          <a:xfrm>
            <a:off x="1097280" y="2108201"/>
            <a:ext cx="5435600" cy="3760891"/>
          </a:xfrm>
        </p:spPr>
        <p:txBody>
          <a:bodyPr>
            <a:normAutofit/>
          </a:bodyPr>
          <a:lstStyle/>
          <a:p>
            <a:r>
              <a:rPr lang="en-US" sz="1600" b="0" i="0" dirty="0">
                <a:solidFill>
                  <a:srgbClr val="333333"/>
                </a:solidFill>
                <a:effectLst/>
                <a:latin typeface="Calibri" panose="020F0502020204030204" pitchFamily="34" charset="0"/>
              </a:rPr>
              <a:t>The Women Aware with Their Children study was created because prospective data are required to accurately guide prevention </a:t>
            </a:r>
            <a:r>
              <a:rPr lang="en-US" sz="1600" b="0" i="0" dirty="0" err="1">
                <a:solidFill>
                  <a:srgbClr val="333333"/>
                </a:solidFill>
                <a:effectLst/>
                <a:latin typeface="Calibri" panose="020F0502020204030204" pitchFamily="34" charset="0"/>
              </a:rPr>
              <a:t>programmes</a:t>
            </a:r>
            <a:r>
              <a:rPr lang="en-US" sz="1600" b="0" i="0" dirty="0">
                <a:solidFill>
                  <a:srgbClr val="333333"/>
                </a:solidFill>
                <a:effectLst/>
                <a:latin typeface="Calibri" panose="020F0502020204030204" pitchFamily="34" charset="0"/>
              </a:rPr>
              <a:t> for intimate partner violence (IPV) and to improve the mental health and resettlement trajectories of women from refugee backgrounds in Australia. </a:t>
            </a:r>
            <a:endParaRPr lang="en-AU" sz="1600" dirty="0"/>
          </a:p>
        </p:txBody>
      </p:sp>
      <p:pic>
        <p:nvPicPr>
          <p:cNvPr id="5" name="Picture 4" descr="A logo for a watch study&#10;&#10;Description automatically generated">
            <a:extLst>
              <a:ext uri="{FF2B5EF4-FFF2-40B4-BE49-F238E27FC236}">
                <a16:creationId xmlns:a16="http://schemas.microsoft.com/office/drawing/2014/main" id="{90A22857-A707-F3DC-A18C-0A10F297BB95}"/>
              </a:ext>
            </a:extLst>
          </p:cNvPr>
          <p:cNvPicPr>
            <a:picLocks noChangeAspect="1"/>
          </p:cNvPicPr>
          <p:nvPr/>
        </p:nvPicPr>
        <p:blipFill>
          <a:blip r:embed="rId2"/>
          <a:stretch>
            <a:fillRect/>
          </a:stretch>
        </p:blipFill>
        <p:spPr>
          <a:xfrm>
            <a:off x="8016240" y="1996441"/>
            <a:ext cx="3682530" cy="4266493"/>
          </a:xfrm>
          <a:prstGeom prst="rect">
            <a:avLst/>
          </a:prstGeom>
        </p:spPr>
      </p:pic>
    </p:spTree>
    <p:extLst>
      <p:ext uri="{BB962C8B-B14F-4D97-AF65-F5344CB8AC3E}">
        <p14:creationId xmlns:p14="http://schemas.microsoft.com/office/powerpoint/2010/main" val="299030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0F38-F5EF-42AB-ED20-BCCB1378847F}"/>
              </a:ext>
            </a:extLst>
          </p:cNvPr>
          <p:cNvSpPr>
            <a:spLocks noGrp="1"/>
          </p:cNvSpPr>
          <p:nvPr>
            <p:ph type="title"/>
          </p:nvPr>
        </p:nvSpPr>
        <p:spPr/>
        <p:txBody>
          <a:bodyPr>
            <a:normAutofit/>
          </a:bodyPr>
          <a:lstStyle/>
          <a:p>
            <a:r>
              <a:rPr lang="en-US" sz="2000" b="1" i="0" dirty="0">
                <a:solidFill>
                  <a:srgbClr val="202020"/>
                </a:solidFill>
                <a:effectLst/>
                <a:latin typeface="Open Sans" panose="020B0606030504020204" pitchFamily="34" charset="0"/>
              </a:rPr>
              <a:t>Attitudes towards gender roles and prevalence of intimate partner violence perpetrated against pregnant and postnatal women: Differences between women immigrants from conflict-affected countries and women born in Australia</a:t>
            </a:r>
            <a:r>
              <a:rPr lang="en-US" sz="2000" b="0" i="0" dirty="0">
                <a:solidFill>
                  <a:srgbClr val="202020"/>
                </a:solidFill>
                <a:effectLst/>
                <a:latin typeface="Open Sans" panose="020B0606030504020204" pitchFamily="34" charset="0"/>
              </a:rPr>
              <a:t> </a:t>
            </a:r>
            <a:endParaRPr lang="en-AU" sz="2000" dirty="0"/>
          </a:p>
        </p:txBody>
      </p:sp>
      <p:pic>
        <p:nvPicPr>
          <p:cNvPr id="4" name="Content Placeholder 3" descr="A logo for a watch study&#10;&#10;Description automatically generated">
            <a:extLst>
              <a:ext uri="{FF2B5EF4-FFF2-40B4-BE49-F238E27FC236}">
                <a16:creationId xmlns:a16="http://schemas.microsoft.com/office/drawing/2014/main" id="{12F10A1A-CDC1-BB13-AE34-176F98342907}"/>
              </a:ext>
            </a:extLst>
          </p:cNvPr>
          <p:cNvPicPr>
            <a:picLocks noGrp="1" noChangeAspect="1"/>
          </p:cNvPicPr>
          <p:nvPr>
            <p:ph idx="1"/>
          </p:nvPr>
        </p:nvPicPr>
        <p:blipFill>
          <a:blip r:embed="rId2"/>
          <a:stretch>
            <a:fillRect/>
          </a:stretch>
        </p:blipFill>
        <p:spPr>
          <a:xfrm>
            <a:off x="8016240" y="2170660"/>
            <a:ext cx="3698240" cy="3534268"/>
          </a:xfrm>
          <a:prstGeom prst="rect">
            <a:avLst/>
          </a:prstGeom>
        </p:spPr>
      </p:pic>
      <p:sp>
        <p:nvSpPr>
          <p:cNvPr id="6" name="TextBox 5">
            <a:extLst>
              <a:ext uri="{FF2B5EF4-FFF2-40B4-BE49-F238E27FC236}">
                <a16:creationId xmlns:a16="http://schemas.microsoft.com/office/drawing/2014/main" id="{10CFF9C9-ECED-15D3-53DE-E47B0935C3B5}"/>
              </a:ext>
            </a:extLst>
          </p:cNvPr>
          <p:cNvSpPr txBox="1"/>
          <p:nvPr/>
        </p:nvSpPr>
        <p:spPr>
          <a:xfrm>
            <a:off x="1188720" y="2647018"/>
            <a:ext cx="4937760" cy="1815882"/>
          </a:xfrm>
          <a:prstGeom prst="rect">
            <a:avLst/>
          </a:prstGeom>
          <a:noFill/>
        </p:spPr>
        <p:txBody>
          <a:bodyPr wrap="square">
            <a:spAutoFit/>
          </a:bodyPr>
          <a:lstStyle/>
          <a:p>
            <a:r>
              <a:rPr lang="en-GB" sz="1600" b="0" i="0" dirty="0">
                <a:solidFill>
                  <a:srgbClr val="202020"/>
                </a:solidFill>
                <a:effectLst/>
                <a:latin typeface="WordVisi_MSFontService"/>
              </a:rPr>
              <a:t>The aim was to compare, for the first time in a large systematic study, women born in conflict-affected countries who immigrated to Australia with women born in Australia for attitudes towards gender roles and men’s use of IPV and the actual prevalence of IPV. The study also examined if any associations remained across the two timepoints of pregnancy and postpartum.</a:t>
            </a:r>
            <a:endParaRPr lang="en-AU" sz="1600" dirty="0"/>
          </a:p>
        </p:txBody>
      </p:sp>
    </p:spTree>
    <p:extLst>
      <p:ext uri="{BB962C8B-B14F-4D97-AF65-F5344CB8AC3E}">
        <p14:creationId xmlns:p14="http://schemas.microsoft.com/office/powerpoint/2010/main" val="34001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305F-76A7-98B9-AA03-A75DE644B9DF}"/>
              </a:ext>
            </a:extLst>
          </p:cNvPr>
          <p:cNvSpPr>
            <a:spLocks noGrp="1"/>
          </p:cNvSpPr>
          <p:nvPr>
            <p:ph type="title"/>
          </p:nvPr>
        </p:nvSpPr>
        <p:spPr/>
        <p:txBody>
          <a:bodyPr>
            <a:normAutofit/>
          </a:bodyPr>
          <a:lstStyle/>
          <a:p>
            <a:r>
              <a:rPr lang="en-US" sz="2000" b="1" i="0" dirty="0">
                <a:solidFill>
                  <a:srgbClr val="000000"/>
                </a:solidFill>
                <a:effectLst/>
                <a:latin typeface="Arial" panose="020B0604020202020204" pitchFamily="34" charset="0"/>
                <a:cs typeface="Arial" panose="020B0604020202020204" pitchFamily="34" charset="0"/>
              </a:rPr>
              <a:t>Enabling Dads and Improving First Nations Adolescent Mental Health: A Pragmatic </a:t>
            </a:r>
            <a:r>
              <a:rPr lang="en-US" sz="2000" b="1" i="0" dirty="0" err="1">
                <a:solidFill>
                  <a:srgbClr val="000000"/>
                </a:solidFill>
                <a:effectLst/>
                <a:latin typeface="Arial" panose="020B0604020202020204" pitchFamily="34" charset="0"/>
                <a:cs typeface="Arial" panose="020B0604020202020204" pitchFamily="34" charset="0"/>
              </a:rPr>
              <a:t>Randomised</a:t>
            </a:r>
            <a:r>
              <a:rPr lang="en-US" sz="2000" b="1" i="0" dirty="0">
                <a:solidFill>
                  <a:srgbClr val="000000"/>
                </a:solidFill>
                <a:effectLst/>
                <a:latin typeface="Arial" panose="020B0604020202020204" pitchFamily="34" charset="0"/>
                <a:cs typeface="Arial" panose="020B0604020202020204" pitchFamily="34" charset="0"/>
              </a:rPr>
              <a:t>, Controlled Study. </a:t>
            </a:r>
            <a:endParaRPr lang="en-AU" sz="2000" b="1" dirty="0">
              <a:latin typeface="Arial" panose="020B0604020202020204" pitchFamily="34" charset="0"/>
              <a:cs typeface="Arial" panose="020B0604020202020204" pitchFamily="34" charset="0"/>
            </a:endParaRPr>
          </a:p>
        </p:txBody>
      </p:sp>
      <p:pic>
        <p:nvPicPr>
          <p:cNvPr id="5" name="Content Placeholder 4" descr="A painting of people in a circle&#10;&#10;Description automatically generated">
            <a:extLst>
              <a:ext uri="{FF2B5EF4-FFF2-40B4-BE49-F238E27FC236}">
                <a16:creationId xmlns:a16="http://schemas.microsoft.com/office/drawing/2014/main" id="{4A315653-F56C-5F29-FFC9-90714CD0849E}"/>
              </a:ext>
            </a:extLst>
          </p:cNvPr>
          <p:cNvPicPr>
            <a:picLocks noGrp="1" noChangeAspect="1"/>
          </p:cNvPicPr>
          <p:nvPr>
            <p:ph idx="1"/>
          </p:nvPr>
        </p:nvPicPr>
        <p:blipFill>
          <a:blip r:embed="rId2"/>
          <a:stretch>
            <a:fillRect/>
          </a:stretch>
        </p:blipFill>
        <p:spPr>
          <a:xfrm>
            <a:off x="9342120" y="2357437"/>
            <a:ext cx="2143125" cy="2143125"/>
          </a:xfrm>
        </p:spPr>
      </p:pic>
      <p:sp>
        <p:nvSpPr>
          <p:cNvPr id="7" name="TextBox 6">
            <a:extLst>
              <a:ext uri="{FF2B5EF4-FFF2-40B4-BE49-F238E27FC236}">
                <a16:creationId xmlns:a16="http://schemas.microsoft.com/office/drawing/2014/main" id="{03773172-997B-3806-1519-A065CFDEF97E}"/>
              </a:ext>
            </a:extLst>
          </p:cNvPr>
          <p:cNvSpPr txBox="1"/>
          <p:nvPr/>
        </p:nvSpPr>
        <p:spPr>
          <a:xfrm>
            <a:off x="833120" y="2357437"/>
            <a:ext cx="6096000" cy="3046988"/>
          </a:xfrm>
          <a:prstGeom prst="rect">
            <a:avLst/>
          </a:prstGeom>
          <a:noFill/>
        </p:spPr>
        <p:txBody>
          <a:bodyPr wrap="square">
            <a:spAutoFit/>
          </a:bodyPr>
          <a:lstStyle/>
          <a:p>
            <a:r>
              <a:rPr lang="en-US" sz="1600" b="0" i="0" dirty="0">
                <a:solidFill>
                  <a:srgbClr val="000000"/>
                </a:solidFill>
                <a:effectLst/>
                <a:latin typeface="Arial" panose="020B0604020202020204" pitchFamily="34" charset="0"/>
                <a:cs typeface="Arial" panose="020B0604020202020204" pitchFamily="34" charset="0"/>
              </a:rPr>
              <a:t>Our pragmatic community-based research intervention “Enabling Dads and Improving First Nations Adolescent Mental Health” is designed to improve the mental health of First Nations adolescents living in communities in the Far North of Australia. The study also aims to strengthen parenting knowledge and empowerment amongst the participating male fathers. The study aims to address a dire need to reduce the burden and risk of mental illness and suicide in our First Nations adolescents and to improve the social and emotional wellbeing of their fathers. 15 This project draws on existing cultural knowledge and strengths and aims to be sustainable, replicated and rolled out by First Nations communities if it achieves its anticipated outcomes </a:t>
            </a:r>
            <a:endParaRPr lang="en-A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9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3967-AAB7-6D71-9484-90991760CCD5}"/>
              </a:ext>
            </a:extLst>
          </p:cNvPr>
          <p:cNvSpPr>
            <a:spLocks noGrp="1"/>
          </p:cNvSpPr>
          <p:nvPr>
            <p:ph type="title"/>
          </p:nvPr>
        </p:nvSpPr>
        <p:spPr/>
        <p:txBody>
          <a:bodyPr>
            <a:normAutofit/>
          </a:bodyPr>
          <a:lstStyle/>
          <a:p>
            <a:r>
              <a:rPr lang="en-US" sz="2000" b="1" i="0" dirty="0">
                <a:effectLst/>
                <a:latin typeface="Arial" panose="020B0604020202020204" pitchFamily="34" charset="0"/>
                <a:cs typeface="Arial" panose="020B0604020202020204" pitchFamily="34" charset="0"/>
              </a:rPr>
              <a:t>Forced migration, trauma, and the risk of mental health disorders among women in the perinatal period</a:t>
            </a:r>
            <a:r>
              <a:rPr lang="en-US" sz="2000" b="0" i="0" dirty="0">
                <a:effectLst/>
                <a:latin typeface="Arial" panose="020B0604020202020204" pitchFamily="34" charset="0"/>
                <a:cs typeface="Arial" panose="020B0604020202020204" pitchFamily="34" charset="0"/>
              </a:rPr>
              <a:t> </a:t>
            </a:r>
            <a:endParaRPr lang="en-AU" sz="2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C442D7-9691-C703-1B92-37E03A544E99}"/>
              </a:ext>
            </a:extLst>
          </p:cNvPr>
          <p:cNvSpPr>
            <a:spLocks noGrp="1"/>
          </p:cNvSpPr>
          <p:nvPr>
            <p:ph idx="1"/>
          </p:nvPr>
        </p:nvSpPr>
        <p:spPr>
          <a:xfrm>
            <a:off x="1097280" y="2108201"/>
            <a:ext cx="6248400" cy="3760891"/>
          </a:xfrm>
        </p:spPr>
        <p:txBody>
          <a:bodyPr>
            <a:normAutofit lnSpcReduction="10000"/>
          </a:bodyPr>
          <a:lstStyle/>
          <a:p>
            <a:pPr algn="l" rtl="0" fontAlgn="base"/>
            <a:r>
              <a:rPr lang="en-GB" sz="1800" b="0" i="0" dirty="0">
                <a:solidFill>
                  <a:srgbClr val="505050"/>
                </a:solidFill>
                <a:effectLst/>
                <a:latin typeface="Source Sans Pro" panose="020B0503030403020204" pitchFamily="34" charset="0"/>
              </a:rPr>
              <a:t>provides an updated global prevalence estimate of perinatal depressive disorders among women who are migrants, and the first global estimates for anxiety and post-traumatic stress disorder (PTSD) among women who are migrants in the perinatal period. </a:t>
            </a:r>
            <a:endParaRPr lang="en-GB" b="0" i="0" dirty="0">
              <a:solidFill>
                <a:srgbClr val="000000"/>
              </a:solidFill>
              <a:effectLst/>
              <a:latin typeface="Segoe UI" panose="020B0502040204020203" pitchFamily="34" charset="0"/>
            </a:endParaRPr>
          </a:p>
          <a:p>
            <a:pPr algn="l" rtl="0" fontAlgn="base"/>
            <a:r>
              <a:rPr lang="en-GB" sz="1800" b="0" i="0" dirty="0">
                <a:solidFill>
                  <a:srgbClr val="505050"/>
                </a:solidFill>
                <a:effectLst/>
                <a:latin typeface="Source Sans Pro" panose="020B0503030403020204" pitchFamily="34" charset="0"/>
              </a:rPr>
              <a:t>This quality systematic review and meta-analysis offers the migrant and refugee mental health field a comprehensive assessment of current knowledge to inform new studies, policies, and interventions, and to identify dissonance and gaps in knowledge. The review's inclusion of studies examining all common mental health disorders confirmed a predominant focus on depression. </a:t>
            </a:r>
            <a:endParaRPr lang="en-GB" b="0" i="0" dirty="0">
              <a:solidFill>
                <a:srgbClr val="000000"/>
              </a:solidFill>
              <a:effectLst/>
              <a:latin typeface="Segoe UI" panose="020B0502040204020203" pitchFamily="34" charset="0"/>
            </a:endParaRPr>
          </a:p>
          <a:p>
            <a:endParaRPr lang="en-AU" dirty="0"/>
          </a:p>
        </p:txBody>
      </p:sp>
      <p:pic>
        <p:nvPicPr>
          <p:cNvPr id="5" name="Picture 4" descr="A group of words in a black background&#10;&#10;Description automatically generated">
            <a:extLst>
              <a:ext uri="{FF2B5EF4-FFF2-40B4-BE49-F238E27FC236}">
                <a16:creationId xmlns:a16="http://schemas.microsoft.com/office/drawing/2014/main" id="{EA0C34A4-3907-0563-FA0D-BF3478397A39}"/>
              </a:ext>
            </a:extLst>
          </p:cNvPr>
          <p:cNvPicPr>
            <a:picLocks noChangeAspect="1"/>
          </p:cNvPicPr>
          <p:nvPr/>
        </p:nvPicPr>
        <p:blipFill>
          <a:blip r:embed="rId2"/>
          <a:stretch>
            <a:fillRect/>
          </a:stretch>
        </p:blipFill>
        <p:spPr>
          <a:xfrm>
            <a:off x="7643177" y="2233295"/>
            <a:ext cx="4200525" cy="2533650"/>
          </a:xfrm>
          <a:prstGeom prst="rect">
            <a:avLst/>
          </a:prstGeom>
        </p:spPr>
      </p:pic>
    </p:spTree>
    <p:extLst>
      <p:ext uri="{BB962C8B-B14F-4D97-AF65-F5344CB8AC3E}">
        <p14:creationId xmlns:p14="http://schemas.microsoft.com/office/powerpoint/2010/main" val="297057075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{8FFACF3E-3CB5-4418-B521-7CB3099D84ED}tf22712842_win32</Template>
  <TotalTime>16</TotalTime>
  <Words>541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Bookman Old Style</vt:lpstr>
      <vt:lpstr>Calibri</vt:lpstr>
      <vt:lpstr>Franklin Gothic Book</vt:lpstr>
      <vt:lpstr>Helvetica</vt:lpstr>
      <vt:lpstr>Open Sans</vt:lpstr>
      <vt:lpstr>Segoe UI</vt:lpstr>
      <vt:lpstr>Source Sans Pro</vt:lpstr>
      <vt:lpstr>WordVisi_MSFontService</vt:lpstr>
      <vt:lpstr>1_RetrospectVTI</vt:lpstr>
      <vt:lpstr>Mental health Research for Justice and Belonging.  Family, community and country. </vt:lpstr>
      <vt:lpstr>COVID-19 stressors and mental health problems amongst women who arrived as refugees and those born in Australia  </vt:lpstr>
      <vt:lpstr>Cohort profile: intimate partner violence and mental health among women from refugee background and a comparison group of Australian-born – the WATCH cohort study  </vt:lpstr>
      <vt:lpstr>Attitudes towards gender roles and prevalence of intimate partner violence perpetrated against pregnant and postnatal women: Differences between women immigrants from conflict-affected countries and women born in Australia </vt:lpstr>
      <vt:lpstr>Enabling Dads and Improving First Nations Adolescent Mental Health: A Pragmatic Randomised, Controlled Study. </vt:lpstr>
      <vt:lpstr>Forced migration, trauma, and the risk of mental health disorders among women in the perinatal period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Research for Justice and Belonging.  Family, community and country. </dc:title>
  <dc:creator>fatima hassoun</dc:creator>
  <cp:lastModifiedBy>fatima hassoun</cp:lastModifiedBy>
  <cp:revision>2</cp:revision>
  <dcterms:created xsi:type="dcterms:W3CDTF">2023-07-11T01:38:23Z</dcterms:created>
  <dcterms:modified xsi:type="dcterms:W3CDTF">2023-07-11T02:05:55Z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