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Default Extension="doc" ContentType="application/msword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3" r:id="rId2"/>
  </p:sldMasterIdLst>
  <p:notesMasterIdLst>
    <p:notesMasterId r:id="rId43"/>
  </p:notesMasterIdLst>
  <p:handoutMasterIdLst>
    <p:handoutMasterId r:id="rId44"/>
  </p:handoutMasterIdLst>
  <p:sldIdLst>
    <p:sldId id="256" r:id="rId3"/>
    <p:sldId id="288" r:id="rId4"/>
    <p:sldId id="258" r:id="rId5"/>
    <p:sldId id="372" r:id="rId6"/>
    <p:sldId id="259" r:id="rId7"/>
    <p:sldId id="448" r:id="rId8"/>
    <p:sldId id="449" r:id="rId9"/>
    <p:sldId id="450" r:id="rId10"/>
    <p:sldId id="452" r:id="rId11"/>
    <p:sldId id="451" r:id="rId12"/>
    <p:sldId id="454" r:id="rId13"/>
    <p:sldId id="396" r:id="rId14"/>
    <p:sldId id="370" r:id="rId15"/>
    <p:sldId id="371" r:id="rId16"/>
    <p:sldId id="455" r:id="rId17"/>
    <p:sldId id="456" r:id="rId18"/>
    <p:sldId id="458" r:id="rId19"/>
    <p:sldId id="457" r:id="rId20"/>
    <p:sldId id="376" r:id="rId21"/>
    <p:sldId id="375" r:id="rId22"/>
    <p:sldId id="378" r:id="rId23"/>
    <p:sldId id="381" r:id="rId24"/>
    <p:sldId id="380" r:id="rId25"/>
    <p:sldId id="394" r:id="rId26"/>
    <p:sldId id="460" r:id="rId27"/>
    <p:sldId id="383" r:id="rId28"/>
    <p:sldId id="382" r:id="rId29"/>
    <p:sldId id="384" r:id="rId30"/>
    <p:sldId id="387" r:id="rId31"/>
    <p:sldId id="388" r:id="rId32"/>
    <p:sldId id="390" r:id="rId33"/>
    <p:sldId id="395" r:id="rId34"/>
    <p:sldId id="373" r:id="rId35"/>
    <p:sldId id="374" r:id="rId36"/>
    <p:sldId id="459" r:id="rId37"/>
    <p:sldId id="400" r:id="rId38"/>
    <p:sldId id="401" r:id="rId39"/>
    <p:sldId id="402" r:id="rId40"/>
    <p:sldId id="403" r:id="rId41"/>
    <p:sldId id="462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23" autoAdjust="0"/>
  </p:normalViewPr>
  <p:slideViewPr>
    <p:cSldViewPr>
      <p:cViewPr>
        <p:scale>
          <a:sx n="75" d="100"/>
          <a:sy n="75" d="100"/>
        </p:scale>
        <p:origin x="-1266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98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7F27953-8B63-46CB-963E-24A9EA0B15F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57CC27-5F65-40DB-B856-6F731AC351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A7BD7-A43F-4EFF-9986-7F9764FA8F2B}" type="slidenum">
              <a:rPr lang="en-US"/>
              <a:pPr/>
              <a:t>4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70413" cy="3427412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 lIns="89894" tIns="44946" rIns="89894" bIns="4494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7C9A47-79CE-4CD3-BDE6-4B28B2F5D6A6}" type="slidenum">
              <a:rPr lang="en-US"/>
              <a:pPr/>
              <a:t>24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70413" cy="3427412"/>
          </a:xfrm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 lIns="89894" tIns="44946" rIns="89894" bIns="4494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7C9A47-79CE-4CD3-BDE6-4B28B2F5D6A6}" type="slidenum">
              <a:rPr lang="en-US"/>
              <a:pPr/>
              <a:t>25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70413" cy="3427412"/>
          </a:xfrm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 lIns="89894" tIns="44946" rIns="89894" bIns="4494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D7EAF-C647-4457-B52D-C03D223DFF77}" type="slidenum">
              <a:rPr lang="en-US"/>
              <a:pPr/>
              <a:t>27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70412" cy="3427412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 lIns="89886" tIns="44943" rIns="89886" bIns="4494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9665DC-65F0-493C-B8F9-A4AB9796DDFD}" type="slidenum">
              <a:rPr lang="en-US"/>
              <a:pPr/>
              <a:t>28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70412" cy="3427412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 lIns="89886" tIns="44943" rIns="89886" bIns="4494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056EC-652C-4CE6-AB2C-E01EF0D6A709}" type="slidenum">
              <a:rPr lang="en-US"/>
              <a:pPr/>
              <a:t>31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70412" cy="3427412"/>
          </a:xfrm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 lIns="89886" tIns="44943" rIns="89886" bIns="4494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6A13A-8555-49A7-8D1C-93C5C2334211}" type="slidenum">
              <a:rPr lang="en-US"/>
              <a:pPr/>
              <a:t>32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70413" cy="3427412"/>
          </a:xfrm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 lIns="89894" tIns="44946" rIns="89894" bIns="4494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24B08F-EB2A-4188-9E45-C7669C7F3AAD}" type="slidenum">
              <a:rPr lang="en-US"/>
              <a:pPr/>
              <a:t>34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70413" cy="3427412"/>
          </a:xfrm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 lIns="89894" tIns="44946" rIns="89894" bIns="4494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24B08F-EB2A-4188-9E45-C7669C7F3AAD}" type="slidenum">
              <a:rPr lang="en-US"/>
              <a:pPr/>
              <a:t>35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70413" cy="3427412"/>
          </a:xfrm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 lIns="89894" tIns="44946" rIns="89894" bIns="4494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36D06A-6181-49AA-9853-446AC8B7F03A}" type="slidenum">
              <a:rPr lang="en-US"/>
              <a:pPr/>
              <a:t>7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8825" cy="3427412"/>
          </a:xfrm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3893"/>
          </a:xfrm>
        </p:spPr>
        <p:txBody>
          <a:bodyPr lIns="89894" tIns="44946" rIns="89894" bIns="4494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AF787-0E0C-4547-BCDF-DD2AF6700144}" type="slidenum">
              <a:rPr lang="en-US"/>
              <a:pPr/>
              <a:t>8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8825" cy="3427412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3893"/>
          </a:xfrm>
        </p:spPr>
        <p:txBody>
          <a:bodyPr lIns="89894" tIns="44946" rIns="89894" bIns="4494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AB745D-BF17-4727-9062-7543554FB27D}" type="slidenum">
              <a:rPr lang="en-US"/>
              <a:pPr/>
              <a:t>11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115405"/>
          </a:xfrm>
        </p:spPr>
        <p:txBody>
          <a:bodyPr/>
          <a:lstStyle/>
          <a:p>
            <a:r>
              <a:rPr lang="en-US"/>
              <a:t>To determine whether any simple rules exist which may be used to describe the low dimensional behavior of complex systems. </a:t>
            </a:r>
          </a:p>
          <a:p>
            <a:endParaRPr lang="en-US"/>
          </a:p>
          <a:p>
            <a:r>
              <a:rPr lang="en-US"/>
              <a:t>Special issue on complex systems: Science Vol. 284. No. 5411 (1999)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792B6E-4EE8-4DBF-B399-9463E0E7000D}" type="slidenum">
              <a:rPr lang="en-US"/>
              <a:pPr/>
              <a:t>12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70413" cy="3427412"/>
          </a:xfrm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 lIns="89894" tIns="44946" rIns="89894" bIns="4494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C4C6E5-1883-43DD-8264-F9C6D0569B3E}" type="slidenum">
              <a:rPr lang="en-US"/>
              <a:pPr/>
              <a:t>13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70413" cy="3427412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 lIns="89894" tIns="44946" rIns="89894" bIns="44946"/>
          <a:lstStyle/>
          <a:p>
            <a:r>
              <a:rPr lang="en-US"/>
              <a:t>Sequential process is really iterative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A1A74A-B063-4C6C-AD00-C3557A23C585}" type="slidenum">
              <a:rPr lang="en-US"/>
              <a:pPr/>
              <a:t>14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70413" cy="3427412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 lIns="89894" tIns="44946" rIns="89894" bIns="4494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C780A-D199-4284-8D1F-5440890E950F}" type="slidenum">
              <a:rPr lang="en-US"/>
              <a:pPr/>
              <a:t>20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70412" cy="3427412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 lIns="89886" tIns="44943" rIns="89886" bIns="4494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CA139-7B09-4E2E-BC75-62E59BA0240E}" type="slidenum">
              <a:rPr lang="en-US"/>
              <a:pPr/>
              <a:t>21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70412" cy="3427412"/>
          </a:xfrm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 lIns="89886" tIns="44943" rIns="89886" bIns="44943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609600"/>
          </a:xfrm>
        </p:spPr>
        <p:txBody>
          <a:bodyPr/>
          <a:lstStyle>
            <a:lvl1pPr>
              <a:defRPr/>
            </a:lvl1pPr>
          </a:lstStyle>
          <a:p>
            <a:fld id="{BDA7CD29-C99A-4624-A268-49C15D946A8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2E4ED-2F67-4F59-A02B-7D470E5474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1288" y="79375"/>
            <a:ext cx="1958975" cy="6321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79375"/>
            <a:ext cx="5727700" cy="6321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4E7C0-990F-47A5-AC59-ACC690DF0B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D75DB-32AE-4399-A28F-4BB69C92AB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A1A9E-D86E-420F-ABF4-3DD6F02952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150" y="1435100"/>
            <a:ext cx="3802063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35100"/>
            <a:ext cx="38036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816FBD-EDFB-45B6-A8CE-B24669D72E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DD3B2-902E-4917-BEAC-6997697ED1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A5174-DD6B-4837-87C9-88A555420C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4F1C3-4686-4F24-AD1F-D2286171AF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E48CA-FF63-490E-8E37-6A0654C39E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47A139-FD3E-4995-81B7-B430AD9176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90F9377-CE8C-457D-8C41-07687C35CD5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0" y="12700"/>
            <a:ext cx="9131300" cy="68453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tint val="0"/>
                  <a:invGamma/>
                </a:srgbClr>
              </a:gs>
            </a:gsLst>
            <a:path path="rect">
              <a:fillToRect l="100000" t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350" y="6350"/>
            <a:ext cx="8610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03" name="Rectangle 7"/>
          <p:cNvSpPr>
            <a:spLocks noChangeArrowheads="1"/>
          </p:cNvSpPr>
          <p:nvPr/>
        </p:nvSpPr>
        <p:spPr bwMode="auto">
          <a:xfrm>
            <a:off x="233363" y="1273175"/>
            <a:ext cx="8669337" cy="857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79375"/>
            <a:ext cx="7758112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210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2150" y="1435100"/>
            <a:ext cx="7758113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7" name="Rectangle 11"/>
          <p:cNvSpPr>
            <a:spLocks noChangeArrowheads="1"/>
          </p:cNvSpPr>
          <p:nvPr/>
        </p:nvSpPr>
        <p:spPr bwMode="auto">
          <a:xfrm>
            <a:off x="8802688" y="6534150"/>
            <a:ext cx="32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fld id="{04BA36C7-871B-4A27-A6C5-EE6E73D7A01C}" type="slidenum">
              <a:rPr lang="en-US" sz="900">
                <a:latin typeface="Arial" charset="0"/>
              </a:rPr>
              <a:pPr algn="ctr"/>
              <a:t>‹#›</a:t>
            </a:fld>
            <a:endParaRPr lang="en-US" sz="900" dirty="0">
              <a:latin typeface="Arial" charset="0"/>
            </a:endParaRPr>
          </a:p>
        </p:txBody>
      </p:sp>
      <p:sp>
        <p:nvSpPr>
          <p:cNvPr id="132108" name="Line 12"/>
          <p:cNvSpPr>
            <a:spLocks noChangeShapeType="1"/>
          </p:cNvSpPr>
          <p:nvPr/>
        </p:nvSpPr>
        <p:spPr bwMode="auto">
          <a:xfrm>
            <a:off x="228600" y="6477000"/>
            <a:ext cx="86868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228600" y="6477000"/>
            <a:ext cx="2209800" cy="3048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Arial" charset="0"/>
              </a:rPr>
              <a:t>NC STATE</a:t>
            </a:r>
            <a:r>
              <a:rPr lang="en-US" sz="1400">
                <a:solidFill>
                  <a:schemeClr val="bg1"/>
                </a:solidFill>
                <a:latin typeface="Arial" charset="0"/>
              </a:rPr>
              <a:t>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 Third Level</a:t>
            </a:r>
          </a:p>
        </p:txBody>
      </p:sp>
      <p:grpSp>
        <p:nvGrpSpPr>
          <p:cNvPr id="183300" name="Group 4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83301" name="Rectangle 5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02" name="Rectangle 6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200">
                  <a:latin typeface="Arial" charset="0"/>
                </a:rPr>
                <a:t>© Tan,Steinbach, Kumar 	    	Introduction to Data Mining        		      4/18/2004               </a:t>
              </a:r>
              <a:fld id="{48F37CD3-1364-4E1B-AB72-3EC78288B7BD}" type="slidenum">
                <a:rPr lang="en-US" sz="1200">
                  <a:latin typeface="Arial" charset="0"/>
                </a:rPr>
                <a:pPr>
                  <a:lnSpc>
                    <a:spcPts val="2000"/>
                  </a:lnSpc>
                </a:pPr>
                <a:t>‹#›</a:t>
              </a:fld>
              <a:r>
                <a:rPr lang="en-US" sz="1200">
                  <a:latin typeface="Arial" charset="0"/>
                </a:rPr>
                <a:t> </a:t>
              </a:r>
            </a:p>
          </p:txBody>
        </p:sp>
      </p:grpSp>
      <p:grpSp>
        <p:nvGrpSpPr>
          <p:cNvPr id="183303" name="Group 7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83304" name="Rectangle 8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05" name="Rectangle 9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Microsoft_Office_Word_97_-_2003_Document3.doc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6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5.doc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7.jpeg"/><Relationship Id="rId3" Type="http://schemas.openxmlformats.org/officeDocument/2006/relationships/image" Target="../media/image1.jpeg"/><Relationship Id="rId7" Type="http://schemas.openxmlformats.org/officeDocument/2006/relationships/hyperlink" Target="http://images.google.com/imgres?imgurl=http://www.pixelapes.com/wp-content/uploads/2008/02/microsoft-yahoo.png&amp;imgrefurl=http://www.pixelapes.com/2008/02/01/breaking-news-microsoft-offer-to-buy-yahoo/&amp;usg=__oHq62KUPDn7Ro6e8nUJz3Ox2ab0=&amp;h=400&amp;w=600&amp;sz=44&amp;hl=en&amp;start=13&amp;um=1&amp;tbnid=wp6LdRW5RpwbzM:&amp;tbnh=90&amp;tbnw=135&amp;prev=/images?q=yahoo&amp;hl=en&amp;safe=active&amp;rlz=1W1SUNA_en&amp;um=1" TargetMode="External"/><Relationship Id="rId12" Type="http://schemas.openxmlformats.org/officeDocument/2006/relationships/hyperlink" Target="http://images.google.com/imgres?imgurl=http://www.scivee.tv/files/group/NASA_Logo.gif&amp;imgrefurl=http://www.scivee.tv/user/2629&amp;usg=__HavdawdatI_3EgiA19929DUAZUM=&amp;h=857&amp;w=1005&amp;sz=44&amp;hl=en&amp;start=1&amp;um=1&amp;tbnid=m0YhM3vHjtBOYM:&amp;tbnh=127&amp;tbnw=149&amp;prev=/images?q=nasa&amp;hl=en&amp;safe=active&amp;rlz=1W1SUNA_en&amp;um=1" TargetMode="External"/><Relationship Id="rId2" Type="http://schemas.openxmlformats.org/officeDocument/2006/relationships/hyperlink" Target="http://images.google.com/imgres?imgurl=http://www.orange.k12.nc.us/PE/images/harristeeter.gif&amp;imgrefurl=http://www.orange.k12.nc.us/PE/helpstars.html&amp;usg=__LCTgTj2vtTf1_YkSQth05KPpahs=&amp;h=538&amp;w=538&amp;sz=22&amp;hl=en&amp;start=4&amp;um=1&amp;tbnid=9KBfcI3Fyy3sOM:&amp;tbnh=132&amp;tbnw=132&amp;prev=/images?q=harris+teeter&amp;hl=en&amp;safe=active&amp;rlz=1W1SUNA_en&amp;um=1" TargetMode="Externa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jpeg"/><Relationship Id="rId11" Type="http://schemas.openxmlformats.org/officeDocument/2006/relationships/image" Target="../media/image6.png"/><Relationship Id="rId5" Type="http://schemas.openxmlformats.org/officeDocument/2006/relationships/hyperlink" Target="http://images.google.com/imgres?imgurl=http://venturebeat.com/wp-content/uploads/2009/01/microsoft_logo.jpg&amp;imgrefurl=http://venturebeat.com/2009/01/22/microsoft-cutting-1400-jobs-today-5000-over-18-months/&amp;usg=__c4fHnMSHmO0mGsKKbF4BF7TnMqg=&amp;h=360&amp;w=450&amp;sz=35&amp;hl=en&amp;start=1&amp;um=1&amp;tbnid=MiRo0V9oQGxE8M:&amp;tbnh=102&amp;tbnw=127&amp;prev=/images?q=microsoft&amp;hl=en&amp;safe=active&amp;rlz=1W1SUNA_en&amp;sa=N&amp;um=1" TargetMode="External"/><Relationship Id="rId15" Type="http://schemas.openxmlformats.org/officeDocument/2006/relationships/image" Target="../media/image8.jpeg"/><Relationship Id="rId10" Type="http://schemas.openxmlformats.org/officeDocument/2006/relationships/image" Target="../media/image5.jpeg"/><Relationship Id="rId4" Type="http://schemas.openxmlformats.org/officeDocument/2006/relationships/image" Target="../media/image2.png"/><Relationship Id="rId9" Type="http://schemas.openxmlformats.org/officeDocument/2006/relationships/hyperlink" Target="http://images.google.com/imgres?imgurl=http://forcechange.com/wordpress/wp-content/uploads/2008/02/wall-st.jpeg&amp;imgrefurl=http://forcechange.com/2008/02/06/wall-street-tightens-investment-coal-polluters/&amp;usg=__m6T5UX-cjpN3X0f_AC3CR6AYosg=&amp;h=453&amp;w=800&amp;sz=82&amp;hl=en&amp;start=2&amp;um=1&amp;tbnid=XAgv4Q-W5MCZvM:&amp;tbnh=81&amp;tbnw=143&amp;prev=/images?q=wall+street&amp;hl=en&amp;safe=active&amp;rlz=1W1SUNA_en&amp;um=1" TargetMode="External"/><Relationship Id="rId14" Type="http://schemas.openxmlformats.org/officeDocument/2006/relationships/hyperlink" Target="http://images.google.com/imgres?imgurl=http://www.hku.hk/hkuba/images/BW09/Wells%20Fargo%20Logo.gif&amp;imgrefurl=http://www.hku.hk/hkuba/bw/Firm%20Visits.html&amp;usg=__g6YTQ8mpbjQ_uoJeGfPcCh0gEoA=&amp;h=300&amp;w=300&amp;sz=4&amp;hl=en&amp;start=8&amp;um=1&amp;tbnid=z4arHpUGZwiXlM:&amp;tbnh=116&amp;tbnw=116&amp;prev=/images?q=well+fargo&amp;hl=en&amp;safe=active&amp;rlz=1W1SUNA_en&amp;um=1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jpe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20.png"/><Relationship Id="rId7" Type="http://schemas.openxmlformats.org/officeDocument/2006/relationships/hyperlink" Target="http://images.google.com/imgres?imgurl=http://recanati.tau.ac.il/Eng/_uploads/imagesgallery/23Web.jpg&amp;imgrefurl=http://recanati.tau.ac.il/Eng/Index.asp?CategoryID=484&amp;h=394&amp;w=600&amp;sz=21&amp;hl=en&amp;start=32&amp;sig2=QYJVQKOZsPB7Q69hPb-J5Q&amp;tbnid=7Y0NNv7uCW8UOM:&amp;tbnh=89&amp;tbnw=135&amp;ei=qeb7RsDmHJPqhwLr6IDbAw&amp;prev=/images?q=web&amp;start=20&amp;gbv=2&amp;ndsp=20&amp;svnum=100&amp;hl=en&amp;safe=active&amp;sa=N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Automated </a:t>
            </a:r>
            <a:r>
              <a:rPr lang="en-US" sz="3200" dirty="0"/>
              <a:t>Learning and </a:t>
            </a:r>
            <a:r>
              <a:rPr lang="en-US" sz="3200" dirty="0" smtClean="0"/>
              <a:t>Data Analysis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CSC 422 / 522</a:t>
            </a:r>
            <a:br>
              <a:rPr lang="en-US" sz="3200" dirty="0"/>
            </a:br>
            <a:r>
              <a:rPr lang="en-US" sz="3200" dirty="0" smtClean="0"/>
              <a:t>Fall 2010</a:t>
            </a:r>
            <a:endParaRPr lang="en-US" sz="32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Steffen Heber</a:t>
            </a:r>
            <a:endParaRPr lang="en-US" dirty="0"/>
          </a:p>
          <a:p>
            <a:r>
              <a:rPr lang="en-US" dirty="0"/>
              <a:t>Department of Computer Science</a:t>
            </a:r>
          </a:p>
          <a:p>
            <a:endParaRPr lang="en-US" dirty="0"/>
          </a:p>
          <a:p>
            <a:r>
              <a:rPr lang="en-US" i="1" dirty="0"/>
              <a:t>Lecture 1: Introduction and Overview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864745" y="6019800"/>
            <a:ext cx="5679055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 smtClean="0"/>
              <a:t>Incorporating </a:t>
            </a:r>
            <a:r>
              <a:rPr lang="en-US" sz="1600" dirty="0"/>
              <a:t>slides </a:t>
            </a:r>
            <a:r>
              <a:rPr lang="en-US" sz="1600" dirty="0">
                <a:cs typeface="Times New Roman" pitchFamily="18" charset="0"/>
              </a:rPr>
              <a:t>©</a:t>
            </a:r>
            <a:r>
              <a:rPr lang="en-US" sz="1600" dirty="0"/>
              <a:t> by Tan, Steinbach</a:t>
            </a:r>
            <a:r>
              <a:rPr lang="en-US" sz="1600" dirty="0" smtClean="0"/>
              <a:t>, Kumar, and Jon Doyle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416675"/>
            <a:ext cx="2133600" cy="304800"/>
          </a:xfrm>
          <a:prstGeom prst="rect">
            <a:avLst/>
          </a:prstGeom>
        </p:spPr>
        <p:txBody>
          <a:bodyPr/>
          <a:lstStyle/>
          <a:p>
            <a:fld id="{56658019-9C30-4128-BC18-1633E3C09059}" type="slidenum">
              <a:rPr lang="en-US"/>
              <a:pPr/>
              <a:t>10</a:t>
            </a:fld>
            <a:endParaRPr lang="en-US"/>
          </a:p>
        </p:txBody>
      </p:sp>
      <p:sp>
        <p:nvSpPr>
          <p:cNvPr id="26010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Mining Large Data Sets - Motivation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1450" y="1104900"/>
            <a:ext cx="8534400" cy="1466850"/>
          </a:xfrm>
        </p:spPr>
        <p:txBody>
          <a:bodyPr/>
          <a:lstStyle/>
          <a:p>
            <a:pPr marL="284163" indent="-284163">
              <a:lnSpc>
                <a:spcPct val="90000"/>
              </a:lnSpc>
            </a:pPr>
            <a:r>
              <a:rPr lang="en-US" sz="2000" b="0">
                <a:solidFill>
                  <a:srgbClr val="000000"/>
                </a:solidFill>
                <a:cs typeface="Times New Roman" pitchFamily="18" charset="0"/>
              </a:rPr>
              <a:t>There is often information </a:t>
            </a:r>
            <a:r>
              <a:rPr lang="en-US" sz="2000" b="0">
                <a:solidFill>
                  <a:srgbClr val="000000"/>
                </a:solidFill>
                <a:latin typeface="Tahoma"/>
                <a:cs typeface="Times New Roman" pitchFamily="18" charset="0"/>
              </a:rPr>
              <a:t>“</a:t>
            </a:r>
            <a:r>
              <a:rPr lang="en-US" sz="2000" b="0">
                <a:solidFill>
                  <a:srgbClr val="000000"/>
                </a:solidFill>
                <a:cs typeface="Times New Roman" pitchFamily="18" charset="0"/>
              </a:rPr>
              <a:t>hidden</a:t>
            </a:r>
            <a:r>
              <a:rPr lang="en-US" sz="2000" b="0">
                <a:solidFill>
                  <a:srgbClr val="000000"/>
                </a:solidFill>
                <a:latin typeface="Tahoma"/>
                <a:cs typeface="Times New Roman" pitchFamily="18" charset="0"/>
              </a:rPr>
              <a:t>”</a:t>
            </a:r>
            <a:r>
              <a:rPr lang="en-US" sz="2000" b="0">
                <a:solidFill>
                  <a:srgbClr val="000000"/>
                </a:solidFill>
                <a:cs typeface="Times New Roman" pitchFamily="18" charset="0"/>
              </a:rPr>
              <a:t> in the data that is </a:t>
            </a:r>
            <a:br>
              <a:rPr lang="en-US" sz="2000" b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sz="2000" b="0">
                <a:solidFill>
                  <a:srgbClr val="000000"/>
                </a:solidFill>
                <a:cs typeface="Times New Roman" pitchFamily="18" charset="0"/>
              </a:rPr>
              <a:t>not readily evident</a:t>
            </a:r>
            <a:endParaRPr lang="en-US" sz="1000" b="0">
              <a:solidFill>
                <a:srgbClr val="000000"/>
              </a:solidFill>
              <a:cs typeface="Times New Roman" pitchFamily="18" charset="0"/>
            </a:endParaRPr>
          </a:p>
          <a:p>
            <a:pPr marL="284163" indent="-284163">
              <a:lnSpc>
                <a:spcPct val="90000"/>
              </a:lnSpc>
            </a:pPr>
            <a:r>
              <a:rPr lang="en-US" sz="2000" b="0">
                <a:solidFill>
                  <a:srgbClr val="000000"/>
                </a:solidFill>
                <a:cs typeface="Times New Roman" pitchFamily="18" charset="0"/>
              </a:rPr>
              <a:t>Human analysts may take weeks to discover useful information</a:t>
            </a:r>
            <a:endParaRPr lang="en-US" sz="1000" b="0">
              <a:solidFill>
                <a:srgbClr val="000000"/>
              </a:solidFill>
              <a:cs typeface="Times New Roman" pitchFamily="18" charset="0"/>
            </a:endParaRPr>
          </a:p>
          <a:p>
            <a:pPr marL="284163" indent="-284163">
              <a:lnSpc>
                <a:spcPct val="90000"/>
              </a:lnSpc>
            </a:pPr>
            <a:r>
              <a:rPr lang="en-US" sz="2000" b="0">
                <a:solidFill>
                  <a:srgbClr val="000000"/>
                </a:solidFill>
                <a:cs typeface="Times New Roman" pitchFamily="18" charset="0"/>
              </a:rPr>
              <a:t>Much of the data is never analyzed at all</a:t>
            </a:r>
          </a:p>
        </p:txBody>
      </p:sp>
      <p:graphicFrame>
        <p:nvGraphicFramePr>
          <p:cNvPr id="260100" name="Object 4"/>
          <p:cNvGraphicFramePr>
            <a:graphicFrameLocks noChangeAspect="1"/>
          </p:cNvGraphicFramePr>
          <p:nvPr/>
        </p:nvGraphicFramePr>
        <p:xfrm>
          <a:off x="914400" y="2667000"/>
          <a:ext cx="7124700" cy="3959225"/>
        </p:xfrm>
        <a:graphic>
          <a:graphicData uri="http://schemas.openxmlformats.org/presentationml/2006/ole">
            <p:oleObj spid="_x0000_s297986" name="Chart" r:id="rId3" imgW="4419000" imgH="2303280" progId="Excel.Sheet.8">
              <p:embed/>
            </p:oleObj>
          </a:graphicData>
        </a:graphic>
      </p:graphicFrame>
      <p:sp>
        <p:nvSpPr>
          <p:cNvPr id="260101" name="AutoShape 5"/>
          <p:cNvSpPr>
            <a:spLocks noChangeArrowheads="1"/>
          </p:cNvSpPr>
          <p:nvPr/>
        </p:nvSpPr>
        <p:spPr bwMode="auto">
          <a:xfrm>
            <a:off x="3505200" y="3429000"/>
            <a:ext cx="3276600" cy="762000"/>
          </a:xfrm>
          <a:prstGeom prst="wedgeEllipseCallout">
            <a:avLst>
              <a:gd name="adj1" fmla="val 47046"/>
              <a:gd name="adj2" fmla="val 172083"/>
            </a:avLst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800">
                <a:latin typeface="Times New Roman" pitchFamily="18" charset="0"/>
              </a:rPr>
              <a:t>The Data Gap</a:t>
            </a: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1905000" y="4495800"/>
            <a:ext cx="41148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300">
                <a:latin typeface="Times New Roman" pitchFamily="18" charset="0"/>
              </a:rPr>
              <a:t>Total new disk (TB) since 1995</a:t>
            </a:r>
          </a:p>
        </p:txBody>
      </p:sp>
      <p:sp>
        <p:nvSpPr>
          <p:cNvPr id="260103" name="Text Box 7"/>
          <p:cNvSpPr txBox="1">
            <a:spLocks noChangeArrowheads="1"/>
          </p:cNvSpPr>
          <p:nvPr/>
        </p:nvSpPr>
        <p:spPr bwMode="auto">
          <a:xfrm>
            <a:off x="6096000" y="5197475"/>
            <a:ext cx="1752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Number of analysts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260105" name="Rectangle 9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06" name="Rectangle 10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eaLnBrk="0" hangingPunct="0">
                <a:lnSpc>
                  <a:spcPts val="2000"/>
                </a:lnSpc>
              </a:pPr>
              <a:r>
                <a:rPr lang="en-US" sz="1200">
                  <a:solidFill>
                    <a:srgbClr val="0C6D9C"/>
                  </a:solidFill>
                  <a:latin typeface="Arial" charset="0"/>
                </a:rPr>
                <a:t> From: R. Grossman, C. Kamath, V. Kumar, “Data Mining for Scientific and Engineering Applications”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416675"/>
            <a:ext cx="2133600" cy="304800"/>
          </a:xfrm>
          <a:prstGeom prst="rect">
            <a:avLst/>
          </a:prstGeom>
        </p:spPr>
        <p:txBody>
          <a:bodyPr/>
          <a:lstStyle/>
          <a:p>
            <a:fld id="{DBC5DE01-7827-48E3-AA3D-BE33F76D16B2}" type="slidenum">
              <a:rPr lang="en-US"/>
              <a:pPr/>
              <a:t>11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127000"/>
            <a:ext cx="8810625" cy="688975"/>
          </a:xfrm>
        </p:spPr>
        <p:txBody>
          <a:bodyPr/>
          <a:lstStyle/>
          <a:p>
            <a:r>
              <a:rPr lang="en-US" sz="2800"/>
              <a:t>Data Describes Complex Patterns/Phenomena </a:t>
            </a:r>
            <a:endParaRPr lang="en-US" sz="2400" i="1">
              <a:solidFill>
                <a:srgbClr val="CC0000"/>
              </a:solidFill>
            </a:endParaRPr>
          </a:p>
        </p:txBody>
      </p:sp>
      <p:sp useBgFill="1">
        <p:nvSpPr>
          <p:cNvPr id="228356" name="Rectangle 4"/>
          <p:cNvSpPr>
            <a:spLocks noChangeArrowheads="1"/>
          </p:cNvSpPr>
          <p:nvPr/>
        </p:nvSpPr>
        <p:spPr bwMode="auto">
          <a:xfrm>
            <a:off x="530225" y="1069975"/>
            <a:ext cx="7091363" cy="415925"/>
          </a:xfrm>
          <a:prstGeom prst="rect">
            <a:avLst/>
          </a:prstGeom>
          <a:ln w="19050">
            <a:solidFill>
              <a:srgbClr val="00B888"/>
            </a:solidFill>
            <a:miter lim="800000"/>
            <a:headEnd/>
            <a:tailEnd/>
          </a:ln>
          <a:effectLst>
            <a:outerShdw dist="107763" dir="18900000" algn="ctr" rotWithShape="0">
              <a:srgbClr val="8ED4D6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r>
              <a:rPr lang="en-US" b="1">
                <a:latin typeface="Verdana" pitchFamily="34" charset="0"/>
              </a:rPr>
              <a:t>How</a:t>
            </a:r>
            <a:r>
              <a:rPr lang="en-US">
                <a:latin typeface="Verdana" pitchFamily="34" charset="0"/>
              </a:rPr>
              <a:t> </a:t>
            </a:r>
            <a:r>
              <a:rPr lang="en-US" b="1">
                <a:latin typeface="Verdana" pitchFamily="34" charset="0"/>
              </a:rPr>
              <a:t>to untangle the riddles of the complexity?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0013" y="1981200"/>
            <a:ext cx="4127500" cy="2601912"/>
            <a:chOff x="63" y="1097"/>
            <a:chExt cx="2600" cy="1639"/>
          </a:xfrm>
        </p:grpSpPr>
        <p:sp>
          <p:nvSpPr>
            <p:cNvPr id="228358" name="Rectangle 6"/>
            <p:cNvSpPr>
              <a:spLocks noChangeArrowheads="1"/>
            </p:cNvSpPr>
            <p:nvPr/>
          </p:nvSpPr>
          <p:spPr bwMode="auto">
            <a:xfrm>
              <a:off x="1520" y="1446"/>
              <a:ext cx="1019" cy="10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59" name="Rectangle 7"/>
            <p:cNvSpPr>
              <a:spLocks noChangeArrowheads="1"/>
            </p:cNvSpPr>
            <p:nvPr/>
          </p:nvSpPr>
          <p:spPr bwMode="auto">
            <a:xfrm>
              <a:off x="1166" y="1451"/>
              <a:ext cx="354" cy="10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60" name="Rectangle 8"/>
            <p:cNvSpPr>
              <a:spLocks noChangeArrowheads="1"/>
            </p:cNvSpPr>
            <p:nvPr/>
          </p:nvSpPr>
          <p:spPr bwMode="auto">
            <a:xfrm>
              <a:off x="812" y="1451"/>
              <a:ext cx="354" cy="10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61" name="Rectangle 9"/>
            <p:cNvSpPr>
              <a:spLocks noChangeArrowheads="1"/>
            </p:cNvSpPr>
            <p:nvPr/>
          </p:nvSpPr>
          <p:spPr bwMode="auto">
            <a:xfrm>
              <a:off x="458" y="1451"/>
              <a:ext cx="354" cy="10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62" name="AutoShape 10"/>
            <p:cNvSpPr>
              <a:spLocks/>
            </p:cNvSpPr>
            <p:nvPr/>
          </p:nvSpPr>
          <p:spPr bwMode="auto">
            <a:xfrm rot="5400000">
              <a:off x="939" y="863"/>
              <a:ext cx="86" cy="1026"/>
            </a:xfrm>
            <a:prstGeom prst="leftBrace">
              <a:avLst>
                <a:gd name="adj1" fmla="val 9941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63" name="AutoShape 11"/>
            <p:cNvSpPr>
              <a:spLocks/>
            </p:cNvSpPr>
            <p:nvPr/>
          </p:nvSpPr>
          <p:spPr bwMode="auto">
            <a:xfrm rot="5400000">
              <a:off x="1958" y="854"/>
              <a:ext cx="136" cy="1024"/>
            </a:xfrm>
            <a:prstGeom prst="leftBrace">
              <a:avLst>
                <a:gd name="adj1" fmla="val 6274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64" name="Text Box 12"/>
            <p:cNvSpPr txBox="1">
              <a:spLocks noChangeArrowheads="1"/>
            </p:cNvSpPr>
            <p:nvPr/>
          </p:nvSpPr>
          <p:spPr bwMode="auto">
            <a:xfrm>
              <a:off x="228" y="1102"/>
              <a:ext cx="13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solidFill>
                    <a:srgbClr val="D67F00"/>
                  </a:solidFill>
                  <a:latin typeface="Arial" charset="0"/>
                </a:rPr>
                <a:t>Complex regulation</a:t>
              </a:r>
            </a:p>
          </p:txBody>
        </p:sp>
        <p:sp>
          <p:nvSpPr>
            <p:cNvPr id="228365" name="Text Box 13"/>
            <p:cNvSpPr txBox="1">
              <a:spLocks noChangeArrowheads="1"/>
            </p:cNvSpPr>
            <p:nvPr/>
          </p:nvSpPr>
          <p:spPr bwMode="auto">
            <a:xfrm>
              <a:off x="1547" y="1097"/>
              <a:ext cx="9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solidFill>
                    <a:srgbClr val="0000CC"/>
                  </a:solidFill>
                  <a:latin typeface="Arial" charset="0"/>
                </a:rPr>
                <a:t>Single gene</a:t>
              </a:r>
            </a:p>
          </p:txBody>
        </p:sp>
        <p:sp>
          <p:nvSpPr>
            <p:cNvPr id="228366" name="Text Box 14"/>
            <p:cNvSpPr txBox="1">
              <a:spLocks noChangeArrowheads="1"/>
            </p:cNvSpPr>
            <p:nvPr/>
          </p:nvSpPr>
          <p:spPr bwMode="auto">
            <a:xfrm>
              <a:off x="1653" y="1544"/>
              <a:ext cx="9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>
                  <a:latin typeface="Arial" charset="0"/>
                </a:rPr>
                <a:t>~30k genes</a:t>
              </a:r>
            </a:p>
          </p:txBody>
        </p:sp>
        <p:pic>
          <p:nvPicPr>
            <p:cNvPr id="228367" name="Picture 15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9" y="1612"/>
              <a:ext cx="2554" cy="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28368" name="Text Box 16"/>
            <p:cNvSpPr txBox="1">
              <a:spLocks noChangeArrowheads="1"/>
            </p:cNvSpPr>
            <p:nvPr/>
          </p:nvSpPr>
          <p:spPr bwMode="auto">
            <a:xfrm>
              <a:off x="63" y="2294"/>
              <a:ext cx="24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Arial" charset="0"/>
                </a:rPr>
                <a:t>50 trans elements control single gene expression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57200" y="4800604"/>
            <a:ext cx="8259763" cy="1641476"/>
            <a:chOff x="142" y="2935"/>
            <a:chExt cx="5203" cy="1034"/>
          </a:xfrm>
        </p:grpSpPr>
        <p:graphicFrame>
          <p:nvGraphicFramePr>
            <p:cNvPr id="228370" name="Object 18"/>
            <p:cNvGraphicFramePr>
              <a:graphicFrameLocks noChangeAspect="1"/>
            </p:cNvGraphicFramePr>
            <p:nvPr/>
          </p:nvGraphicFramePr>
          <p:xfrm>
            <a:off x="3790" y="2935"/>
            <a:ext cx="1555" cy="933"/>
          </p:xfrm>
          <a:graphic>
            <a:graphicData uri="http://schemas.openxmlformats.org/presentationml/2006/ole">
              <p:oleObj spid="_x0000_s299011" name="Image" r:id="rId5" imgW="4193435" imgH="2516061" progId="">
                <p:embed/>
              </p:oleObj>
            </a:graphicData>
          </a:graphic>
        </p:graphicFrame>
        <p:sp>
          <p:nvSpPr>
            <p:cNvPr id="228371" name="Text Box 19"/>
            <p:cNvSpPr txBox="1">
              <a:spLocks noChangeArrowheads="1"/>
            </p:cNvSpPr>
            <p:nvPr/>
          </p:nvSpPr>
          <p:spPr bwMode="auto">
            <a:xfrm>
              <a:off x="142" y="3213"/>
              <a:ext cx="3332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 u="sng" dirty="0">
                  <a:latin typeface="Arial" charset="0"/>
                </a:rPr>
                <a:t>Challenge:</a:t>
              </a:r>
            </a:p>
            <a:p>
              <a:r>
                <a:rPr lang="en-US" b="1" dirty="0">
                  <a:latin typeface="Arial" charset="0"/>
                </a:rPr>
                <a:t>How </a:t>
              </a:r>
              <a:r>
                <a:rPr lang="en-US" b="1" dirty="0" smtClean="0">
                  <a:latin typeface="Arial" charset="0"/>
                </a:rPr>
                <a:t>can we see the forest and not</a:t>
              </a:r>
              <a:r>
                <a:rPr lang="en-US" dirty="0">
                  <a:latin typeface="Arial" charset="0"/>
                </a:rPr>
                <a:t> </a:t>
              </a:r>
              <a:r>
                <a:rPr lang="en-US" b="1" dirty="0" smtClean="0">
                  <a:latin typeface="Arial" charset="0"/>
                </a:rPr>
                <a:t>only trees? </a:t>
              </a:r>
              <a:endParaRPr lang="en-US" b="1" dirty="0">
                <a:latin typeface="Arial" charset="0"/>
              </a:endParaRPr>
            </a:p>
          </p:txBody>
        </p:sp>
      </p:grpSp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4503738" y="1839913"/>
            <a:ext cx="1841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 sz="1600">
              <a:latin typeface="Arial" charset="0"/>
            </a:endParaRP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377735" y="1649394"/>
            <a:ext cx="4156075" cy="4069765"/>
            <a:chOff x="3940" y="2609"/>
            <a:chExt cx="1889" cy="1850"/>
          </a:xfrm>
        </p:grpSpPr>
        <p:graphicFrame>
          <p:nvGraphicFramePr>
            <p:cNvPr id="228375" name="Object 23"/>
            <p:cNvGraphicFramePr>
              <a:graphicFrameLocks noChangeAspect="1"/>
            </p:cNvGraphicFramePr>
            <p:nvPr/>
          </p:nvGraphicFramePr>
          <p:xfrm>
            <a:off x="3940" y="2691"/>
            <a:ext cx="1889" cy="1768"/>
          </p:xfrm>
          <a:graphic>
            <a:graphicData uri="http://schemas.openxmlformats.org/presentationml/2006/ole">
              <p:oleObj spid="_x0000_s299010" name="Image" r:id="rId6" imgW="8704553" imgH="8145429" progId="">
                <p:embed/>
              </p:oleObj>
            </a:graphicData>
          </a:graphic>
        </p:graphicFrame>
        <p:sp>
          <p:nvSpPr>
            <p:cNvPr id="228376" name="Line 24"/>
            <p:cNvSpPr>
              <a:spLocks noChangeShapeType="1"/>
            </p:cNvSpPr>
            <p:nvPr/>
          </p:nvSpPr>
          <p:spPr bwMode="auto">
            <a:xfrm flipH="1">
              <a:off x="4621" y="2848"/>
              <a:ext cx="674" cy="5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77" name="Line 25"/>
            <p:cNvSpPr>
              <a:spLocks noChangeShapeType="1"/>
            </p:cNvSpPr>
            <p:nvPr/>
          </p:nvSpPr>
          <p:spPr bwMode="auto">
            <a:xfrm>
              <a:off x="4626" y="3366"/>
              <a:ext cx="494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78" name="Line 26"/>
            <p:cNvSpPr>
              <a:spLocks noChangeShapeType="1"/>
            </p:cNvSpPr>
            <p:nvPr/>
          </p:nvSpPr>
          <p:spPr bwMode="auto">
            <a:xfrm>
              <a:off x="4955" y="3109"/>
              <a:ext cx="542" cy="3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79" name="Line 27"/>
            <p:cNvSpPr>
              <a:spLocks noChangeShapeType="1"/>
            </p:cNvSpPr>
            <p:nvPr/>
          </p:nvSpPr>
          <p:spPr bwMode="auto">
            <a:xfrm flipH="1">
              <a:off x="4948" y="3643"/>
              <a:ext cx="172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80" name="AutoShape 28"/>
            <p:cNvSpPr>
              <a:spLocks noChangeArrowheads="1"/>
            </p:cNvSpPr>
            <p:nvPr/>
          </p:nvSpPr>
          <p:spPr bwMode="auto">
            <a:xfrm rot="1966905">
              <a:off x="4200" y="2768"/>
              <a:ext cx="100" cy="49"/>
            </a:xfrm>
            <a:prstGeom prst="homePlate">
              <a:avLst>
                <a:gd name="adj" fmla="val 51020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81" name="Line 29"/>
            <p:cNvSpPr>
              <a:spLocks noChangeShapeType="1"/>
            </p:cNvSpPr>
            <p:nvPr/>
          </p:nvSpPr>
          <p:spPr bwMode="auto">
            <a:xfrm>
              <a:off x="4207" y="2958"/>
              <a:ext cx="542" cy="3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82" name="AutoShape 30"/>
            <p:cNvSpPr>
              <a:spLocks/>
            </p:cNvSpPr>
            <p:nvPr/>
          </p:nvSpPr>
          <p:spPr bwMode="auto">
            <a:xfrm rot="7002134">
              <a:off x="5096" y="2514"/>
              <a:ext cx="66" cy="255"/>
            </a:xfrm>
            <a:prstGeom prst="leftBracket">
              <a:avLst>
                <a:gd name="adj" fmla="val 116106"/>
              </a:avLst>
            </a:prstGeom>
            <a:noFill/>
            <a:ln w="38100">
              <a:solidFill>
                <a:srgbClr val="008000"/>
              </a:solidFill>
              <a:round/>
              <a:headEnd type="stealth" w="sm" len="sm"/>
              <a:tailEnd type="stealth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Only the Tip of the Iceberg</a:t>
            </a:r>
            <a:endParaRPr lang="en-US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28625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Challenges of Data </a:t>
            </a:r>
            <a:r>
              <a:rPr lang="en-US" dirty="0" smtClean="0"/>
              <a:t>Mining:</a:t>
            </a:r>
            <a:endParaRPr lang="en-US" dirty="0" smtClean="0"/>
          </a:p>
          <a:p>
            <a:r>
              <a:rPr lang="en-US" dirty="0" smtClean="0"/>
              <a:t>Scalability</a:t>
            </a:r>
            <a:endParaRPr lang="en-US" dirty="0"/>
          </a:p>
          <a:p>
            <a:r>
              <a:rPr lang="en-US" dirty="0"/>
              <a:t>Dimensionality</a:t>
            </a:r>
          </a:p>
          <a:p>
            <a:r>
              <a:rPr lang="en-US" dirty="0"/>
              <a:t>Complex and Heterogeneous Data</a:t>
            </a:r>
          </a:p>
          <a:p>
            <a:r>
              <a:rPr lang="en-US" dirty="0"/>
              <a:t>Data Quality</a:t>
            </a:r>
          </a:p>
          <a:p>
            <a:r>
              <a:rPr lang="en-US" dirty="0" smtClean="0"/>
              <a:t>Streaming Data</a:t>
            </a:r>
          </a:p>
          <a:p>
            <a:r>
              <a:rPr lang="en-US" dirty="0" smtClean="0"/>
              <a:t>Data </a:t>
            </a:r>
            <a:r>
              <a:rPr lang="en-US" dirty="0"/>
              <a:t>Ownership and Distribution</a:t>
            </a:r>
          </a:p>
          <a:p>
            <a:r>
              <a:rPr lang="en-US" dirty="0"/>
              <a:t>Privacy Preservation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490" name="Picture 2"/>
          <p:cNvPicPr>
            <a:picLocks noChangeAspect="1" noChangeArrowheads="1"/>
          </p:cNvPicPr>
          <p:nvPr/>
        </p:nvPicPr>
        <p:blipFill>
          <a:blip r:embed="rId3" cstate="print"/>
          <a:srcRect l="5333" b="2116"/>
          <a:stretch>
            <a:fillRect/>
          </a:stretch>
        </p:blipFill>
        <p:spPr bwMode="auto">
          <a:xfrm>
            <a:off x="3657600" y="3124200"/>
            <a:ext cx="5486400" cy="323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1491" name="Rectangle 3"/>
          <p:cNvSpPr>
            <a:spLocks noGrp="1" noChangeArrowheads="1"/>
          </p:cNvSpPr>
          <p:nvPr>
            <p:ph type="title"/>
          </p:nvPr>
        </p:nvSpPr>
        <p:spPr>
          <a:xfrm>
            <a:off x="203200" y="228600"/>
            <a:ext cx="8280400" cy="5334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What is </a:t>
            </a:r>
            <a:r>
              <a:rPr lang="en-US" dirty="0" smtClean="0">
                <a:solidFill>
                  <a:srgbClr val="00B050"/>
                </a:solidFill>
              </a:rPr>
              <a:t>Data Mining?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6050" y="990600"/>
            <a:ext cx="8394700" cy="4038600"/>
          </a:xfrm>
        </p:spPr>
        <p:txBody>
          <a:bodyPr/>
          <a:lstStyle/>
          <a:p>
            <a:pPr marL="285750" indent="-285750">
              <a:lnSpc>
                <a:spcPct val="95000"/>
              </a:lnSpc>
              <a:buNone/>
            </a:pPr>
            <a:r>
              <a:rPr lang="en-US" sz="2400" dirty="0" smtClean="0"/>
              <a:t>Knowledge Discovery and </a:t>
            </a:r>
            <a:r>
              <a:rPr lang="en-US" sz="2400" dirty="0" smtClean="0">
                <a:solidFill>
                  <a:srgbClr val="00B050"/>
                </a:solidFill>
              </a:rPr>
              <a:t>Data Mining</a:t>
            </a:r>
            <a:endParaRPr lang="en-US" sz="2400" dirty="0">
              <a:solidFill>
                <a:srgbClr val="00B050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2400" dirty="0" smtClean="0"/>
              <a:t>Non-trivial </a:t>
            </a:r>
            <a:r>
              <a:rPr lang="en-US" sz="2400" dirty="0">
                <a:solidFill>
                  <a:srgbClr val="00B0F0"/>
                </a:solidFill>
              </a:rPr>
              <a:t>extraction</a:t>
            </a:r>
            <a:r>
              <a:rPr lang="en-US" sz="2400" dirty="0"/>
              <a:t> of implicit, </a:t>
            </a:r>
            <a:r>
              <a:rPr lang="en-US" sz="2400" dirty="0">
                <a:solidFill>
                  <a:srgbClr val="00B0F0"/>
                </a:solidFill>
              </a:rPr>
              <a:t>previously unknown</a:t>
            </a:r>
            <a:r>
              <a:rPr lang="en-US" sz="2400" dirty="0"/>
              <a:t> and potentially </a:t>
            </a:r>
            <a:r>
              <a:rPr lang="en-US" sz="2400" dirty="0">
                <a:solidFill>
                  <a:srgbClr val="00B0F0"/>
                </a:solidFill>
              </a:rPr>
              <a:t>useful information </a:t>
            </a:r>
            <a:r>
              <a:rPr lang="en-US" sz="2400" dirty="0"/>
              <a:t>from data</a:t>
            </a:r>
          </a:p>
          <a:p>
            <a:pPr>
              <a:lnSpc>
                <a:spcPct val="95000"/>
              </a:lnSpc>
            </a:pPr>
            <a:r>
              <a:rPr lang="en-US" sz="2400" dirty="0"/>
              <a:t>Exploration &amp; analysis, by automatic or </a:t>
            </a:r>
            <a:r>
              <a:rPr lang="en-US" sz="2400" dirty="0" smtClean="0"/>
              <a:t>semi-automatic </a:t>
            </a:r>
            <a:r>
              <a:rPr lang="en-US" sz="2400" dirty="0"/>
              <a:t>means, of </a:t>
            </a:r>
            <a:r>
              <a:rPr lang="en-US" sz="2400" dirty="0" smtClean="0"/>
              <a:t>large </a:t>
            </a:r>
            <a:r>
              <a:rPr lang="en-US" sz="2400" dirty="0"/>
              <a:t>quantities of data </a:t>
            </a:r>
            <a:r>
              <a:rPr lang="en-US" sz="2400" dirty="0" smtClean="0"/>
              <a:t>in </a:t>
            </a:r>
            <a:r>
              <a:rPr lang="en-US" sz="2400" dirty="0"/>
              <a:t>order to discover </a:t>
            </a: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</a:rPr>
              <a:t>meaningful</a:t>
            </a:r>
            <a:r>
              <a:rPr lang="en-US" sz="2400" dirty="0"/>
              <a:t> </a:t>
            </a:r>
            <a:r>
              <a:rPr lang="en-US" sz="2400" dirty="0" smtClean="0"/>
              <a:t>patterns</a:t>
            </a:r>
          </a:p>
          <a:p>
            <a:pPr>
              <a:lnSpc>
                <a:spcPct val="95000"/>
              </a:lnSpc>
            </a:pPr>
            <a:r>
              <a:rPr lang="en-US" sz="2400" dirty="0" smtClean="0"/>
              <a:t>Computing structural </a:t>
            </a:r>
            <a:r>
              <a:rPr lang="en-US" sz="2400" dirty="0" smtClean="0"/>
              <a:t>descriptions</a:t>
            </a:r>
            <a:br>
              <a:rPr lang="en-US" sz="2400" dirty="0" smtClean="0"/>
            </a:br>
            <a:r>
              <a:rPr lang="en-US" sz="2400" dirty="0" smtClean="0"/>
              <a:t>from examples</a:t>
            </a:r>
            <a:r>
              <a:rPr lang="en-US" b="1" dirty="0" smtClean="0"/>
              <a:t> 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5" name="Oval 4"/>
          <p:cNvSpPr/>
          <p:nvPr/>
        </p:nvSpPr>
        <p:spPr bwMode="auto">
          <a:xfrm>
            <a:off x="6553200" y="3352800"/>
            <a:ext cx="609600" cy="1143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05600" y="3581400"/>
            <a:ext cx="1219200" cy="9144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8229600" y="2286000"/>
            <a:ext cx="1981200" cy="20574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9448800" y="1600200"/>
            <a:ext cx="1600200" cy="14478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019800" y="3276600"/>
            <a:ext cx="1752600" cy="1676400"/>
          </a:xfrm>
          <a:prstGeom prst="ellipse">
            <a:avLst/>
          </a:prstGeom>
          <a:solidFill>
            <a:srgbClr val="00B050">
              <a:alpha val="4392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85200" cy="685800"/>
          </a:xfrm>
        </p:spPr>
        <p:txBody>
          <a:bodyPr/>
          <a:lstStyle/>
          <a:p>
            <a:r>
              <a:rPr lang="en-US"/>
              <a:t>What is (not) Data Mining?</a:t>
            </a:r>
          </a:p>
        </p:txBody>
      </p:sp>
      <p:sp>
        <p:nvSpPr>
          <p:cNvPr id="193539" name="Text Box 3"/>
          <p:cNvSpPr txBox="1">
            <a:spLocks noChangeArrowheads="1"/>
          </p:cNvSpPr>
          <p:nvPr/>
        </p:nvSpPr>
        <p:spPr bwMode="auto">
          <a:xfrm>
            <a:off x="3962400" y="1233488"/>
            <a:ext cx="5029200" cy="4984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lnSpc>
                <a:spcPct val="95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800" b="1" dirty="0">
                <a:latin typeface="Arial" charset="0"/>
              </a:rPr>
              <a:t> What is Data Mining?</a:t>
            </a:r>
          </a:p>
          <a:p>
            <a:pPr lvl="1">
              <a:lnSpc>
                <a:spcPct val="95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None/>
            </a:pPr>
            <a:r>
              <a:rPr lang="en-US" sz="2800" dirty="0">
                <a:latin typeface="Arial" charset="0"/>
              </a:rPr>
              <a:t> </a:t>
            </a:r>
          </a:p>
          <a:p>
            <a:pPr lvl="1">
              <a:lnSpc>
                <a:spcPct val="95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800" dirty="0">
                <a:latin typeface="Arial" charset="0"/>
              </a:rPr>
              <a:t> Certain names are more prevalent in certain US locations (O’Brien, </a:t>
            </a:r>
            <a:r>
              <a:rPr lang="en-US" sz="2800" dirty="0" err="1">
                <a:latin typeface="Arial" charset="0"/>
              </a:rPr>
              <a:t>O’Rurke</a:t>
            </a:r>
            <a:r>
              <a:rPr lang="en-US" sz="2800" dirty="0">
                <a:latin typeface="Arial" charset="0"/>
              </a:rPr>
              <a:t>, O’Reilly… in Boston area)</a:t>
            </a:r>
          </a:p>
          <a:p>
            <a:pPr lvl="1">
              <a:lnSpc>
                <a:spcPct val="95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800" dirty="0">
                <a:latin typeface="Arial" charset="0"/>
              </a:rPr>
              <a:t> Group together similar documents returned by search engine according to their context (e.g. Amazon rainforest, Amazon.com,)</a:t>
            </a: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304800" y="1231900"/>
            <a:ext cx="3429000" cy="424013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800" b="1" dirty="0">
                <a:latin typeface="Arial" charset="0"/>
              </a:rPr>
              <a:t> What is not Data Mining?</a:t>
            </a:r>
          </a:p>
          <a:p>
            <a:pPr lvl="1">
              <a:lnSpc>
                <a:spcPct val="95000"/>
              </a:lnSpc>
              <a:spcBef>
                <a:spcPct val="6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800" dirty="0">
                <a:latin typeface="Arial" charset="0"/>
              </a:rPr>
              <a:t> Look up phone number in phone directory</a:t>
            </a:r>
          </a:p>
          <a:p>
            <a:pPr lvl="1">
              <a:lnSpc>
                <a:spcPct val="95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None/>
            </a:pPr>
            <a:r>
              <a:rPr lang="en-US" sz="2800" dirty="0">
                <a:latin typeface="Arial" charset="0"/>
              </a:rPr>
              <a:t> </a:t>
            </a:r>
          </a:p>
          <a:p>
            <a:pPr lvl="1">
              <a:lnSpc>
                <a:spcPct val="95000"/>
              </a:lnSpc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800" dirty="0">
                <a:latin typeface="Arial" charset="0"/>
              </a:rPr>
              <a:t> Query </a:t>
            </a:r>
            <a:r>
              <a:rPr lang="en-US" sz="2800" dirty="0" smtClean="0">
                <a:latin typeface="Arial" charset="0"/>
              </a:rPr>
              <a:t>an </a:t>
            </a:r>
            <a:r>
              <a:rPr lang="en-US" sz="2800" dirty="0" err="1" smtClean="0">
                <a:latin typeface="Arial" charset="0"/>
              </a:rPr>
              <a:t>expertsyste</a:t>
            </a:r>
            <a:r>
              <a:rPr lang="en-US" sz="2800" dirty="0" err="1" smtClean="0">
                <a:latin typeface="Arial" charset="0"/>
              </a:rPr>
              <a:t>m</a:t>
            </a:r>
            <a:endParaRPr lang="en-US" sz="2800" dirty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US" sz="14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Bonferroni’s</a:t>
            </a:r>
            <a:r>
              <a:rPr lang="en-US" dirty="0" smtClean="0"/>
              <a:t>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big data‐mining risk is that you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“discover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patterns that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NOT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latin typeface="+mn-lt"/>
                <a:ea typeface="+mn-ea"/>
                <a:cs typeface="+mn-cs"/>
              </a:rPr>
              <a:t>meaningful.</a:t>
            </a:r>
            <a:endParaRPr lang="en-US" dirty="0">
              <a:latin typeface="+mn-lt"/>
              <a:ea typeface="+mn-ea"/>
              <a:cs typeface="+mn-cs"/>
            </a:endParaRPr>
          </a:p>
          <a:p>
            <a:endParaRPr lang="en-US" b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Bonferroni’s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principle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(roughly) if you look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more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places for interesting patterns than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amount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data will support, you are bound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find bogus pattern.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or,</a:t>
            </a:r>
            <a:r>
              <a:rPr lang="en-US" dirty="0" smtClean="0"/>
              <a:t> who searches a lot finds a lot.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Rhine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parapsychologist 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Joseph Rhine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hypothesized in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1950’s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people had </a:t>
            </a:r>
            <a:r>
              <a:rPr lang="en-US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Extra‐Sensory Perception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devised an experiment where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subjects were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asked to guess 10 hidden cards – 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red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dirty="0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blue</a:t>
            </a:r>
            <a:endParaRPr lang="en-US" dirty="0">
              <a:solidFill>
                <a:srgbClr val="00B0F0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discovered that almost 1 in 1000 had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 –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they were able to get all 10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FF0000"/>
                </a:solidFill>
              </a:rPr>
              <a:t>Surprised???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Rhine Paradox (</a:t>
            </a:r>
            <a:r>
              <a:rPr lang="en-US" smtClean="0"/>
              <a:t>con’t)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 told these people they had ESP and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them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for another test of the same type</a:t>
            </a:r>
          </a:p>
          <a:p>
            <a:r>
              <a:rPr lang="en-US" dirty="0"/>
              <a:t>H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discovered that almost all of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 had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lost their ESP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What </a:t>
            </a:r>
            <a:r>
              <a:rPr lang="en-US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did he conclude</a:t>
            </a:r>
            <a:r>
              <a:rPr lang="en-US" b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???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Rhine Paradox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He </a:t>
            </a:r>
            <a:r>
              <a:rPr lang="en-US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concluded that you shouldn’t tell </a:t>
            </a:r>
            <a:r>
              <a:rPr lang="en-US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people they </a:t>
            </a:r>
            <a:r>
              <a:rPr lang="en-US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have ESP; </a:t>
            </a:r>
            <a:r>
              <a:rPr lang="en-US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it </a:t>
            </a:r>
            <a:r>
              <a:rPr lang="en-US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causes them to lose it</a:t>
            </a:r>
            <a:r>
              <a:rPr lang="en-US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			</a:t>
            </a:r>
            <a:r>
              <a:rPr lang="en-US" sz="166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☺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Task Classification</a:t>
            </a:r>
            <a:endParaRPr lang="en-US" dirty="0"/>
          </a:p>
        </p:txBody>
      </p:sp>
      <p:graphicFrame>
        <p:nvGraphicFramePr>
          <p:cNvPr id="202755" name="Object 3"/>
          <p:cNvGraphicFramePr>
            <a:graphicFrameLocks noChangeAspect="1"/>
          </p:cNvGraphicFramePr>
          <p:nvPr/>
        </p:nvGraphicFramePr>
        <p:xfrm>
          <a:off x="228600" y="2057400"/>
          <a:ext cx="3565525" cy="3687763"/>
        </p:xfrm>
        <a:graphic>
          <a:graphicData uri="http://schemas.openxmlformats.org/presentationml/2006/ole">
            <p:oleObj spid="_x0000_s202755" name="Document" r:id="rId3" imgW="5405040" imgH="5781600" progId="Word.Document.8">
              <p:embed/>
            </p:oleObj>
          </a:graphicData>
        </a:graphic>
      </p:graphicFrame>
      <p:sp>
        <p:nvSpPr>
          <p:cNvPr id="202756" name="Text Box 4"/>
          <p:cNvSpPr txBox="1">
            <a:spLocks noChangeArrowheads="1"/>
          </p:cNvSpPr>
          <p:nvPr/>
        </p:nvSpPr>
        <p:spPr bwMode="auto">
          <a:xfrm rot="-2416809">
            <a:off x="838200" y="1433513"/>
            <a:ext cx="12573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006600"/>
                </a:solidFill>
                <a:latin typeface="Arial" charset="0"/>
              </a:rPr>
              <a:t>categorical</a:t>
            </a:r>
            <a:endParaRPr lang="en-US" sz="16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 rot="-2416809">
            <a:off x="1600200" y="1433513"/>
            <a:ext cx="12573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006600"/>
                </a:solidFill>
                <a:latin typeface="Arial" charset="0"/>
              </a:rPr>
              <a:t>categorical</a:t>
            </a:r>
            <a:endParaRPr lang="en-US" sz="16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02758" name="Text Box 6"/>
          <p:cNvSpPr txBox="1">
            <a:spLocks noChangeArrowheads="1"/>
          </p:cNvSpPr>
          <p:nvPr/>
        </p:nvSpPr>
        <p:spPr bwMode="auto">
          <a:xfrm rot="-2416809">
            <a:off x="2362200" y="1433513"/>
            <a:ext cx="12779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006600"/>
                </a:solidFill>
                <a:latin typeface="Arial" charset="0"/>
              </a:rPr>
              <a:t>continuous</a:t>
            </a:r>
            <a:endParaRPr lang="en-US" sz="16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02759" name="Text Box 7"/>
          <p:cNvSpPr txBox="1">
            <a:spLocks noChangeArrowheads="1"/>
          </p:cNvSpPr>
          <p:nvPr/>
        </p:nvSpPr>
        <p:spPr bwMode="auto">
          <a:xfrm rot="-2416809">
            <a:off x="3124200" y="1662113"/>
            <a:ext cx="6921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006600"/>
                </a:solidFill>
                <a:latin typeface="Arial" charset="0"/>
              </a:rPr>
              <a:t>class</a:t>
            </a:r>
            <a:endParaRPr lang="en-US" sz="1600" b="1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202760" name="Object 8"/>
          <p:cNvGraphicFramePr>
            <a:graphicFrameLocks noChangeAspect="1"/>
          </p:cNvGraphicFramePr>
          <p:nvPr/>
        </p:nvGraphicFramePr>
        <p:xfrm>
          <a:off x="4267200" y="2043113"/>
          <a:ext cx="2994025" cy="2646362"/>
        </p:xfrm>
        <a:graphic>
          <a:graphicData uri="http://schemas.openxmlformats.org/presentationml/2006/ole">
            <p:oleObj spid="_x0000_s202760" name="Document" r:id="rId4" imgW="4614480" imgH="4076640" progId="Word.Document.8">
              <p:embed/>
            </p:oleObj>
          </a:graphicData>
        </a:graphic>
      </p:graphicFrame>
      <p:grpSp>
        <p:nvGrpSpPr>
          <p:cNvPr id="202761" name="Group 9"/>
          <p:cNvGrpSpPr>
            <a:grpSpLocks/>
          </p:cNvGrpSpPr>
          <p:nvPr/>
        </p:nvGrpSpPr>
        <p:grpSpPr bwMode="auto">
          <a:xfrm>
            <a:off x="7696200" y="3948113"/>
            <a:ext cx="990600" cy="685800"/>
            <a:chOff x="4944" y="2736"/>
            <a:chExt cx="624" cy="432"/>
          </a:xfrm>
        </p:grpSpPr>
        <p:sp>
          <p:nvSpPr>
            <p:cNvPr id="202762" name="AutoShape 10"/>
            <p:cNvSpPr>
              <a:spLocks noChangeArrowheads="1"/>
            </p:cNvSpPr>
            <p:nvPr/>
          </p:nvSpPr>
          <p:spPr bwMode="auto">
            <a:xfrm>
              <a:off x="4944" y="2736"/>
              <a:ext cx="624" cy="432"/>
            </a:xfrm>
            <a:prstGeom prst="can">
              <a:avLst>
                <a:gd name="adj" fmla="val 25000"/>
              </a:avLst>
            </a:prstGeom>
            <a:solidFill>
              <a:srgbClr val="CCCC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3" name="Text Box 11"/>
            <p:cNvSpPr txBox="1">
              <a:spLocks noChangeArrowheads="1"/>
            </p:cNvSpPr>
            <p:nvPr/>
          </p:nvSpPr>
          <p:spPr bwMode="auto">
            <a:xfrm>
              <a:off x="5086" y="2856"/>
              <a:ext cx="345" cy="29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solidFill>
                    <a:srgbClr val="0000CC"/>
                  </a:solidFill>
                  <a:latin typeface="Arial" charset="0"/>
                </a:rPr>
                <a:t>Test</a:t>
              </a:r>
            </a:p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solidFill>
                    <a:srgbClr val="0000CC"/>
                  </a:solidFill>
                  <a:latin typeface="Arial" charset="0"/>
                </a:rPr>
                <a:t>Set</a:t>
              </a:r>
              <a:endParaRPr lang="en-US" sz="1400">
                <a:solidFill>
                  <a:schemeClr val="bg2"/>
                </a:solidFill>
                <a:latin typeface="Arial" charset="0"/>
              </a:endParaRPr>
            </a:p>
          </p:txBody>
        </p:sp>
      </p:grpSp>
      <p:sp>
        <p:nvSpPr>
          <p:cNvPr id="202764" name="AutoShape 12"/>
          <p:cNvSpPr>
            <a:spLocks noChangeArrowheads="1"/>
          </p:cNvSpPr>
          <p:nvPr/>
        </p:nvSpPr>
        <p:spPr bwMode="auto">
          <a:xfrm>
            <a:off x="3886200" y="5091113"/>
            <a:ext cx="990600" cy="685800"/>
          </a:xfrm>
          <a:prstGeom prst="can">
            <a:avLst>
              <a:gd name="adj" fmla="val 25056"/>
            </a:avLst>
          </a:prstGeom>
          <a:solidFill>
            <a:schemeClr val="accent2"/>
          </a:solidFill>
          <a:ln w="127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65" name="Text Box 13"/>
          <p:cNvSpPr txBox="1">
            <a:spLocks noChangeArrowheads="1"/>
          </p:cNvSpPr>
          <p:nvPr/>
        </p:nvSpPr>
        <p:spPr bwMode="auto">
          <a:xfrm>
            <a:off x="3886200" y="5238750"/>
            <a:ext cx="1042988" cy="531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chemeClr val="tx2"/>
                </a:solidFill>
                <a:latin typeface="Arial" charset="0"/>
              </a:rPr>
              <a:t>Training 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chemeClr val="tx2"/>
                </a:solidFill>
                <a:latin typeface="Arial" charset="0"/>
              </a:rPr>
              <a:t>Set</a:t>
            </a:r>
            <a:endParaRPr lang="en-US" sz="1400">
              <a:solidFill>
                <a:schemeClr val="bg2"/>
              </a:solidFill>
              <a:latin typeface="Arial" charset="0"/>
            </a:endParaRPr>
          </a:p>
        </p:txBody>
      </p:sp>
      <p:grpSp>
        <p:nvGrpSpPr>
          <p:cNvPr id="202766" name="Group 14"/>
          <p:cNvGrpSpPr>
            <a:grpSpLocks/>
          </p:cNvGrpSpPr>
          <p:nvPr/>
        </p:nvGrpSpPr>
        <p:grpSpPr bwMode="auto">
          <a:xfrm>
            <a:off x="7637463" y="5086350"/>
            <a:ext cx="1125537" cy="690563"/>
            <a:chOff x="3360" y="2880"/>
            <a:chExt cx="672" cy="415"/>
          </a:xfrm>
        </p:grpSpPr>
        <p:sp>
          <p:nvSpPr>
            <p:cNvPr id="202767" name="AutoShape 15"/>
            <p:cNvSpPr>
              <a:spLocks noChangeArrowheads="1"/>
            </p:cNvSpPr>
            <p:nvPr/>
          </p:nvSpPr>
          <p:spPr bwMode="auto">
            <a:xfrm>
              <a:off x="3360" y="2880"/>
              <a:ext cx="672" cy="415"/>
            </a:xfrm>
            <a:prstGeom prst="flowChartMultidocument">
              <a:avLst/>
            </a:prstGeom>
            <a:solidFill>
              <a:srgbClr val="00E0CB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8" name="Text Box 16"/>
            <p:cNvSpPr txBox="1">
              <a:spLocks noChangeArrowheads="1"/>
            </p:cNvSpPr>
            <p:nvPr/>
          </p:nvSpPr>
          <p:spPr bwMode="auto">
            <a:xfrm>
              <a:off x="3392" y="2978"/>
              <a:ext cx="547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2000" b="1">
                  <a:solidFill>
                    <a:srgbClr val="CC0000"/>
                  </a:solidFill>
                  <a:latin typeface="Arial" charset="0"/>
                </a:rPr>
                <a:t>Model</a:t>
              </a:r>
              <a:endParaRPr lang="en-US" sz="1400">
                <a:solidFill>
                  <a:schemeClr val="bg2"/>
                </a:solidFill>
                <a:latin typeface="Arial" charset="0"/>
              </a:endParaRPr>
            </a:p>
          </p:txBody>
        </p:sp>
      </p:grpSp>
      <p:sp>
        <p:nvSpPr>
          <p:cNvPr id="202769" name="AutoShape 17"/>
          <p:cNvSpPr>
            <a:spLocks noChangeArrowheads="1"/>
          </p:cNvSpPr>
          <p:nvPr/>
        </p:nvSpPr>
        <p:spPr bwMode="auto">
          <a:xfrm>
            <a:off x="5486400" y="4938713"/>
            <a:ext cx="1447800" cy="995362"/>
          </a:xfrm>
          <a:prstGeom prst="bevel">
            <a:avLst>
              <a:gd name="adj" fmla="val 12500"/>
            </a:avLst>
          </a:prstGeom>
          <a:solidFill>
            <a:srgbClr val="C0C0C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70" name="Text Box 18"/>
          <p:cNvSpPr txBox="1">
            <a:spLocks noChangeArrowheads="1"/>
          </p:cNvSpPr>
          <p:nvPr/>
        </p:nvSpPr>
        <p:spPr bwMode="auto">
          <a:xfrm>
            <a:off x="5562600" y="5014913"/>
            <a:ext cx="1325563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Learn </a:t>
            </a: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Classifier</a:t>
            </a:r>
            <a:endParaRPr lang="en-US" sz="1400">
              <a:solidFill>
                <a:srgbClr val="00E0CB"/>
              </a:solidFill>
              <a:latin typeface="Arial" charset="0"/>
            </a:endParaRPr>
          </a:p>
        </p:txBody>
      </p:sp>
      <p:sp>
        <p:nvSpPr>
          <p:cNvPr id="202771" name="AutoShape 19"/>
          <p:cNvSpPr>
            <a:spLocks noChangeArrowheads="1"/>
          </p:cNvSpPr>
          <p:nvPr/>
        </p:nvSpPr>
        <p:spPr bwMode="auto">
          <a:xfrm>
            <a:off x="4987925" y="5349875"/>
            <a:ext cx="484188" cy="141288"/>
          </a:xfrm>
          <a:prstGeom prst="rightArrow">
            <a:avLst>
              <a:gd name="adj1" fmla="val 50000"/>
              <a:gd name="adj2" fmla="val 85674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72" name="AutoShape 20"/>
          <p:cNvSpPr>
            <a:spLocks noChangeArrowheads="1"/>
          </p:cNvSpPr>
          <p:nvPr/>
        </p:nvSpPr>
        <p:spPr bwMode="auto">
          <a:xfrm>
            <a:off x="7010400" y="5314950"/>
            <a:ext cx="484188" cy="141288"/>
          </a:xfrm>
          <a:prstGeom prst="rightArrow">
            <a:avLst>
              <a:gd name="adj1" fmla="val 50000"/>
              <a:gd name="adj2" fmla="val 85674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73" name="AutoShape 21"/>
          <p:cNvSpPr>
            <a:spLocks noChangeArrowheads="1"/>
          </p:cNvSpPr>
          <p:nvPr/>
        </p:nvSpPr>
        <p:spPr bwMode="auto">
          <a:xfrm rot="5400000">
            <a:off x="8073231" y="4790282"/>
            <a:ext cx="312737" cy="152400"/>
          </a:xfrm>
          <a:prstGeom prst="rightArrow">
            <a:avLst>
              <a:gd name="adj1" fmla="val 50000"/>
              <a:gd name="adj2" fmla="val 51302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74" name="Line 22"/>
          <p:cNvSpPr>
            <a:spLocks noChangeShapeType="1"/>
          </p:cNvSpPr>
          <p:nvPr/>
        </p:nvSpPr>
        <p:spPr bwMode="auto">
          <a:xfrm>
            <a:off x="3657600" y="4481513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75" name="Line 23"/>
          <p:cNvSpPr>
            <a:spLocks noChangeShapeType="1"/>
          </p:cNvSpPr>
          <p:nvPr/>
        </p:nvSpPr>
        <p:spPr bwMode="auto">
          <a:xfrm>
            <a:off x="7315200" y="3414713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Syllabus		</a:t>
            </a:r>
            <a:r>
              <a:rPr lang="en-US" dirty="0"/>
              <a:t>	</a:t>
            </a:r>
            <a:r>
              <a:rPr lang="en-US" dirty="0" smtClean="0"/>
              <a:t>visit web page</a:t>
            </a:r>
          </a:p>
          <a:p>
            <a:endParaRPr lang="en-US" dirty="0" smtClean="0"/>
          </a:p>
          <a:p>
            <a:r>
              <a:rPr lang="en-US" dirty="0" smtClean="0"/>
              <a:t>Introduction to Data Mining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276600" y="2209800"/>
            <a:ext cx="533400" cy="1588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Classification: Definition</a:t>
            </a:r>
            <a:endParaRPr 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Given a collection of records (</a:t>
            </a:r>
            <a:r>
              <a:rPr lang="en-US" sz="2400" i="1" dirty="0">
                <a:solidFill>
                  <a:srgbClr val="CC0000"/>
                </a:solidFill>
              </a:rPr>
              <a:t>training set 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record contains a set of </a:t>
            </a:r>
            <a:r>
              <a:rPr lang="en-US" i="1" dirty="0">
                <a:solidFill>
                  <a:srgbClr val="CC0000"/>
                </a:solidFill>
              </a:rPr>
              <a:t>attributes</a:t>
            </a:r>
            <a:r>
              <a:rPr lang="en-US" dirty="0"/>
              <a:t>, one of the attributes is the </a:t>
            </a:r>
            <a:r>
              <a:rPr lang="en-US" i="1" dirty="0">
                <a:solidFill>
                  <a:srgbClr val="CC0000"/>
                </a:solidFill>
              </a:rPr>
              <a:t>class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Find a </a:t>
            </a:r>
            <a:r>
              <a:rPr lang="en-US" sz="2400" i="1" dirty="0">
                <a:solidFill>
                  <a:srgbClr val="CC0000"/>
                </a:solidFill>
              </a:rPr>
              <a:t>model</a:t>
            </a:r>
            <a:r>
              <a:rPr lang="en-US" sz="2400" dirty="0"/>
              <a:t>  for class attribute as a function of the values of other attributes.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Goal: </a:t>
            </a:r>
            <a:r>
              <a:rPr lang="en-US" sz="2400" u="sng" dirty="0"/>
              <a:t>previously unseen</a:t>
            </a:r>
            <a:r>
              <a:rPr lang="en-US" sz="2400" dirty="0"/>
              <a:t> records should be assigned a class as accurately as possible.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</a:t>
            </a:r>
            <a:r>
              <a:rPr lang="en-US" i="1" dirty="0">
                <a:solidFill>
                  <a:srgbClr val="CC0000"/>
                </a:solidFill>
              </a:rPr>
              <a:t>test set</a:t>
            </a:r>
            <a:r>
              <a:rPr lang="en-US" dirty="0"/>
              <a:t> is used to determine the accuracy of the model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Classification: Application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Fraud Detection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Goal: Predict fraudulent cases in credit card transactions.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Approach: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Use credit card transactions and the information on its account-holder as attributes.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When does a customer buy, what does he buy, how often he pays on time, etc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Label past transactions as </a:t>
            </a:r>
            <a:r>
              <a:rPr lang="en-US" dirty="0">
                <a:solidFill>
                  <a:srgbClr val="FF0000"/>
                </a:solidFill>
              </a:rPr>
              <a:t>fraud</a:t>
            </a:r>
            <a:r>
              <a:rPr lang="en-US" dirty="0"/>
              <a:t> or </a:t>
            </a:r>
            <a:r>
              <a:rPr lang="en-US" dirty="0">
                <a:solidFill>
                  <a:srgbClr val="00B0F0"/>
                </a:solidFill>
              </a:rPr>
              <a:t>fair</a:t>
            </a:r>
            <a:r>
              <a:rPr lang="en-US" dirty="0"/>
              <a:t> transactions. This forms the class attribute.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Learn a model for the class of the transactions.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Use this model to detect fraud </a:t>
            </a:r>
            <a:r>
              <a:rPr lang="en-US" dirty="0" smtClean="0"/>
              <a:t>in </a:t>
            </a:r>
            <a:r>
              <a:rPr lang="en-US" dirty="0"/>
              <a:t>credit card transactions on an account.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Classifying Galaxies</a:t>
            </a:r>
          </a:p>
        </p:txBody>
      </p:sp>
      <p:pic>
        <p:nvPicPr>
          <p:cNvPr id="208899" name="Picture 3" descr="earl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57400"/>
            <a:ext cx="2590800" cy="2014538"/>
          </a:xfrm>
          <a:prstGeom prst="rect">
            <a:avLst/>
          </a:prstGeom>
          <a:noFill/>
        </p:spPr>
      </p:pic>
      <p:pic>
        <p:nvPicPr>
          <p:cNvPr id="208900" name="Picture 4" descr="intermedia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124200"/>
            <a:ext cx="2590800" cy="2032000"/>
          </a:xfrm>
          <a:prstGeom prst="rect">
            <a:avLst/>
          </a:prstGeom>
          <a:noFill/>
        </p:spPr>
      </p:pic>
      <p:pic>
        <p:nvPicPr>
          <p:cNvPr id="208901" name="Picture 5" descr="lat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4098925"/>
            <a:ext cx="2643188" cy="2066925"/>
          </a:xfrm>
          <a:prstGeom prst="rect">
            <a:avLst/>
          </a:prstGeom>
          <a:noFill/>
        </p:spPr>
      </p:pic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1447800" y="1676400"/>
            <a:ext cx="7429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800" b="1" i="1">
                <a:latin typeface="Arial" charset="0"/>
              </a:rPr>
              <a:t>Early</a:t>
            </a:r>
            <a:endParaRPr lang="en-US" sz="2800" b="1">
              <a:latin typeface="Arial" charset="0"/>
            </a:endParaRPr>
          </a:p>
        </p:txBody>
      </p:sp>
      <p:sp>
        <p:nvSpPr>
          <p:cNvPr id="208903" name="Text Box 7"/>
          <p:cNvSpPr txBox="1">
            <a:spLocks noChangeArrowheads="1"/>
          </p:cNvSpPr>
          <p:nvPr/>
        </p:nvSpPr>
        <p:spPr bwMode="auto">
          <a:xfrm>
            <a:off x="3886200" y="2743200"/>
            <a:ext cx="15430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800" b="1" i="1">
                <a:latin typeface="Arial" charset="0"/>
              </a:rPr>
              <a:t>Intermediate</a:t>
            </a:r>
            <a:endParaRPr lang="en-US" b="1" i="1">
              <a:latin typeface="Arial" charset="0"/>
            </a:endParaRPr>
          </a:p>
        </p:txBody>
      </p:sp>
      <p:sp>
        <p:nvSpPr>
          <p:cNvPr id="208904" name="Text Box 8"/>
          <p:cNvSpPr txBox="1">
            <a:spLocks noChangeArrowheads="1"/>
          </p:cNvSpPr>
          <p:nvPr/>
        </p:nvSpPr>
        <p:spPr bwMode="auto">
          <a:xfrm>
            <a:off x="7162800" y="3733800"/>
            <a:ext cx="6540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800" b="1" i="1">
                <a:latin typeface="Arial" charset="0"/>
              </a:rPr>
              <a:t>Late</a:t>
            </a:r>
            <a:endParaRPr lang="en-US" sz="2800" b="1">
              <a:latin typeface="Arial" charset="0"/>
            </a:endParaRPr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381000" y="5029200"/>
            <a:ext cx="3986213" cy="1130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173038" indent="-173038"/>
            <a:r>
              <a:rPr lang="en-US" sz="1800" b="1">
                <a:latin typeface="Tahoma" pitchFamily="34" charset="0"/>
              </a:rPr>
              <a:t>Data Size: </a:t>
            </a:r>
          </a:p>
          <a:p>
            <a:pPr marL="173038" indent="-173038">
              <a:buFontTx/>
              <a:buChar char="•"/>
            </a:pPr>
            <a:r>
              <a:rPr lang="en-US" sz="1600" b="1">
                <a:latin typeface="Tahoma" pitchFamily="34" charset="0"/>
              </a:rPr>
              <a:t>72 million stars, 20 million galaxies</a:t>
            </a:r>
          </a:p>
          <a:p>
            <a:pPr marL="173038" indent="-173038">
              <a:buFontTx/>
              <a:buChar char="•"/>
            </a:pPr>
            <a:r>
              <a:rPr lang="en-US" sz="1600" b="1">
                <a:latin typeface="Tahoma" pitchFamily="34" charset="0"/>
              </a:rPr>
              <a:t>Object Catalog: 9 GB</a:t>
            </a:r>
          </a:p>
          <a:p>
            <a:pPr marL="173038" indent="-173038">
              <a:buFontTx/>
              <a:buChar char="•"/>
            </a:pPr>
            <a:r>
              <a:rPr lang="en-US" sz="1600" b="1">
                <a:latin typeface="Tahoma" pitchFamily="34" charset="0"/>
              </a:rPr>
              <a:t>Image Database: 150 GB</a:t>
            </a:r>
            <a:r>
              <a:rPr lang="en-US" sz="1800" b="1">
                <a:latin typeface="Tahoma" pitchFamily="34" charset="0"/>
              </a:rPr>
              <a:t> </a:t>
            </a:r>
            <a:endParaRPr lang="en-US" b="1">
              <a:latin typeface="Tahoma" pitchFamily="34" charset="0"/>
            </a:endParaRPr>
          </a:p>
        </p:txBody>
      </p:sp>
      <p:sp>
        <p:nvSpPr>
          <p:cNvPr id="208906" name="Text Box 10"/>
          <p:cNvSpPr txBox="1">
            <a:spLocks noChangeArrowheads="1"/>
          </p:cNvSpPr>
          <p:nvPr/>
        </p:nvSpPr>
        <p:spPr bwMode="auto">
          <a:xfrm>
            <a:off x="3581400" y="1676400"/>
            <a:ext cx="2516188" cy="611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173038" indent="-173038"/>
            <a:r>
              <a:rPr lang="en-US" sz="1800" b="1">
                <a:latin typeface="Tahoma" pitchFamily="34" charset="0"/>
              </a:rPr>
              <a:t>Class: </a:t>
            </a:r>
          </a:p>
          <a:p>
            <a:pPr marL="173038" indent="-173038">
              <a:buFontTx/>
              <a:buChar char="•"/>
            </a:pPr>
            <a:r>
              <a:rPr lang="en-US" sz="1600" b="1">
                <a:latin typeface="Tahoma" pitchFamily="34" charset="0"/>
              </a:rPr>
              <a:t>Stages of Formation</a:t>
            </a:r>
            <a:endParaRPr lang="en-US" sz="1800" b="1">
              <a:latin typeface="Tahoma" pitchFamily="34" charset="0"/>
            </a:endParaRPr>
          </a:p>
        </p:txBody>
      </p:sp>
      <p:sp>
        <p:nvSpPr>
          <p:cNvPr id="208907" name="Text Box 11"/>
          <p:cNvSpPr txBox="1">
            <a:spLocks noChangeArrowheads="1"/>
          </p:cNvSpPr>
          <p:nvPr/>
        </p:nvSpPr>
        <p:spPr bwMode="auto">
          <a:xfrm>
            <a:off x="6253163" y="1671638"/>
            <a:ext cx="2890837" cy="11001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173038" indent="-173038"/>
            <a:r>
              <a:rPr lang="en-US" sz="1800" b="1">
                <a:latin typeface="Tahoma" pitchFamily="34" charset="0"/>
              </a:rPr>
              <a:t>Attributes:</a:t>
            </a:r>
          </a:p>
          <a:p>
            <a:pPr marL="173038" indent="-173038">
              <a:buFontTx/>
              <a:buChar char="•"/>
            </a:pPr>
            <a:r>
              <a:rPr lang="en-US" sz="1600" b="1">
                <a:latin typeface="Tahoma" pitchFamily="34" charset="0"/>
              </a:rPr>
              <a:t>Image features, </a:t>
            </a:r>
          </a:p>
          <a:p>
            <a:pPr marL="173038" indent="-173038">
              <a:buFontTx/>
              <a:buChar char="•"/>
            </a:pPr>
            <a:r>
              <a:rPr lang="en-US" sz="1600" b="1">
                <a:latin typeface="Tahoma" pitchFamily="34" charset="0"/>
              </a:rPr>
              <a:t>Characteristics of light waves received, etc.</a:t>
            </a:r>
          </a:p>
        </p:txBody>
      </p:sp>
      <p:sp>
        <p:nvSpPr>
          <p:cNvPr id="208908" name="Text Box 12"/>
          <p:cNvSpPr txBox="1">
            <a:spLocks noChangeArrowheads="1"/>
          </p:cNvSpPr>
          <p:nvPr/>
        </p:nvSpPr>
        <p:spPr bwMode="auto">
          <a:xfrm>
            <a:off x="6248400" y="914400"/>
            <a:ext cx="27447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Courtesy: http://aps.umn.edu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Classification: Application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Sky Survey Cataloging</a:t>
            </a:r>
          </a:p>
          <a:p>
            <a:pPr lvl="1"/>
            <a:r>
              <a:rPr lang="en-US" dirty="0"/>
              <a:t>Goal: P</a:t>
            </a:r>
            <a:r>
              <a:rPr lang="en-US" dirty="0" smtClean="0"/>
              <a:t>redict </a:t>
            </a:r>
            <a:r>
              <a:rPr lang="en-US" dirty="0"/>
              <a:t>class (star or galaxy) of sky </a:t>
            </a:r>
            <a:r>
              <a:rPr lang="en-US" dirty="0" smtClean="0"/>
              <a:t>objects based </a:t>
            </a:r>
            <a:r>
              <a:rPr lang="en-US" dirty="0"/>
              <a:t>on the telescopic </a:t>
            </a:r>
            <a:r>
              <a:rPr lang="en-US" dirty="0" smtClean="0"/>
              <a:t>images.</a:t>
            </a:r>
            <a:endParaRPr lang="en-US" dirty="0"/>
          </a:p>
          <a:p>
            <a:pPr lvl="3"/>
            <a:r>
              <a:rPr lang="en-US" dirty="0"/>
              <a:t>3000 images with 23,040 x 23,040 pixels per image.</a:t>
            </a:r>
          </a:p>
          <a:p>
            <a:pPr lvl="1"/>
            <a:r>
              <a:rPr lang="en-US" dirty="0"/>
              <a:t>Approach:</a:t>
            </a:r>
          </a:p>
          <a:p>
            <a:pPr lvl="2"/>
            <a:r>
              <a:rPr lang="en-US" dirty="0"/>
              <a:t>Segment the image. </a:t>
            </a:r>
          </a:p>
          <a:p>
            <a:pPr lvl="2"/>
            <a:r>
              <a:rPr lang="en-US" dirty="0"/>
              <a:t>Measure image attributes (features) - 40 of them per object.</a:t>
            </a:r>
          </a:p>
          <a:p>
            <a:pPr lvl="2"/>
            <a:r>
              <a:rPr lang="en-US" dirty="0"/>
              <a:t>Model the class based on these features.</a:t>
            </a:r>
          </a:p>
          <a:p>
            <a:pPr lvl="2"/>
            <a:r>
              <a:rPr lang="en-US" b="1" dirty="0"/>
              <a:t>Success Story: </a:t>
            </a:r>
            <a:r>
              <a:rPr lang="en-US" dirty="0"/>
              <a:t>Could find 16 new high red-shift quasars, some of the farthest objects that are difficult to find!</a:t>
            </a:r>
          </a:p>
        </p:txBody>
      </p:sp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3810000" y="6096000"/>
            <a:ext cx="5135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From [Fayyad, et.al.] Advances in Knowledge Discovery and Data Mining, 1996</a:t>
            </a:r>
            <a:endParaRPr lang="en-US" sz="1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Task Regression</a:t>
            </a:r>
            <a:endParaRPr lang="en-US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286250"/>
          </a:xfrm>
        </p:spPr>
        <p:txBody>
          <a:bodyPr/>
          <a:lstStyle/>
          <a:p>
            <a:r>
              <a:rPr lang="en-US" sz="2400" dirty="0"/>
              <a:t>Predict </a:t>
            </a:r>
            <a:r>
              <a:rPr lang="en-US" sz="2400" dirty="0" smtClean="0"/>
              <a:t>continuous valued</a:t>
            </a:r>
            <a:br>
              <a:rPr lang="en-US" sz="2400" dirty="0" smtClean="0"/>
            </a:br>
            <a:r>
              <a:rPr lang="en-US" sz="2400" dirty="0" smtClean="0"/>
              <a:t>target variable </a:t>
            </a:r>
            <a:r>
              <a:rPr lang="en-US" sz="2400" dirty="0"/>
              <a:t>based on </a:t>
            </a:r>
            <a:r>
              <a:rPr lang="en-US" sz="2400" dirty="0" smtClean="0"/>
              <a:t>the</a:t>
            </a:r>
            <a:br>
              <a:rPr lang="en-US" sz="2400" dirty="0" smtClean="0"/>
            </a:br>
            <a:r>
              <a:rPr lang="en-US" sz="2400" dirty="0" smtClean="0"/>
              <a:t>values </a:t>
            </a:r>
            <a:r>
              <a:rPr lang="en-US" sz="2400" dirty="0"/>
              <a:t>of </a:t>
            </a:r>
            <a:r>
              <a:rPr lang="en-US" sz="2400" dirty="0" smtClean="0"/>
              <a:t>other explanatory</a:t>
            </a:r>
            <a:br>
              <a:rPr lang="en-US" sz="2400" dirty="0" smtClean="0"/>
            </a:br>
            <a:r>
              <a:rPr lang="en-US" sz="2400" dirty="0" smtClean="0"/>
              <a:t>variables</a:t>
            </a:r>
            <a:r>
              <a:rPr lang="en-US" sz="2400" dirty="0"/>
              <a:t>, assuming a </a:t>
            </a:r>
            <a:r>
              <a:rPr lang="en-US" sz="2400" dirty="0" smtClean="0"/>
              <a:t>linear</a:t>
            </a:r>
            <a:br>
              <a:rPr lang="en-US" sz="2400" dirty="0" smtClean="0"/>
            </a:br>
            <a:r>
              <a:rPr lang="en-US" sz="2400" dirty="0" smtClean="0"/>
              <a:t>or nonlinear dependency.</a:t>
            </a:r>
            <a:endParaRPr lang="en-US" dirty="0"/>
          </a:p>
        </p:txBody>
      </p:sp>
      <p:pic>
        <p:nvPicPr>
          <p:cNvPr id="5" name="Picture 4" descr="regressio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48225" y="1219200"/>
            <a:ext cx="3686175" cy="23622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3657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explanatory variable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 variable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Task Regression</a:t>
            </a:r>
            <a:endParaRPr lang="en-US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286250"/>
          </a:xfrm>
        </p:spPr>
        <p:txBody>
          <a:bodyPr/>
          <a:lstStyle/>
          <a:p>
            <a:r>
              <a:rPr lang="en-US" sz="2400" dirty="0" smtClean="0"/>
              <a:t>Greatly </a:t>
            </a:r>
            <a:r>
              <a:rPr lang="en-US" sz="2400" dirty="0"/>
              <a:t>studied in </a:t>
            </a:r>
            <a:r>
              <a:rPr lang="en-US" sz="2400" dirty="0" smtClean="0"/>
              <a:t>statistics.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Examples:</a:t>
            </a:r>
          </a:p>
          <a:p>
            <a:r>
              <a:rPr lang="en-US" sz="2400" dirty="0"/>
              <a:t>Predicting sales amounts of </a:t>
            </a:r>
            <a:r>
              <a:rPr lang="en-US" sz="2400" dirty="0" smtClean="0"/>
              <a:t>new</a:t>
            </a:r>
            <a:br>
              <a:rPr lang="en-US" sz="2400" dirty="0" smtClean="0"/>
            </a:br>
            <a:r>
              <a:rPr lang="en-US" sz="2400" dirty="0" smtClean="0"/>
              <a:t>product </a:t>
            </a:r>
            <a:r>
              <a:rPr lang="en-US" sz="2400" dirty="0"/>
              <a:t>based on </a:t>
            </a:r>
            <a:r>
              <a:rPr lang="en-US" sz="2400" dirty="0" smtClean="0"/>
              <a:t>advertising</a:t>
            </a:r>
            <a:br>
              <a:rPr lang="en-US" sz="2400" dirty="0" smtClean="0"/>
            </a:br>
            <a:r>
              <a:rPr lang="en-US" sz="2400" dirty="0" smtClean="0"/>
              <a:t>expenditure</a:t>
            </a:r>
            <a:r>
              <a:rPr lang="en-US" sz="2400" dirty="0"/>
              <a:t>.</a:t>
            </a:r>
          </a:p>
          <a:p>
            <a:r>
              <a:rPr lang="en-US" sz="2400" dirty="0"/>
              <a:t>Predicting wind velocities as </a:t>
            </a:r>
            <a:r>
              <a:rPr lang="en-US" sz="2400" dirty="0" smtClean="0"/>
              <a:t>a function </a:t>
            </a:r>
            <a:r>
              <a:rPr lang="en-US" sz="2400" dirty="0"/>
              <a:t>of temperature, humidity, air pressure, etc.</a:t>
            </a:r>
          </a:p>
          <a:p>
            <a:r>
              <a:rPr lang="en-US" sz="2400" dirty="0" smtClean="0"/>
              <a:t>Time </a:t>
            </a:r>
            <a:r>
              <a:rPr lang="en-US" sz="2400" dirty="0"/>
              <a:t>series prediction of stock market indices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Prediction is very difficult, especially about the future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smtClean="0"/>
              <a:t> (</a:t>
            </a:r>
            <a:r>
              <a:rPr lang="en-US" dirty="0" err="1" smtClean="0"/>
              <a:t>Niels</a:t>
            </a:r>
            <a:r>
              <a:rPr lang="en-US" dirty="0" smtClean="0"/>
              <a:t> Bohr, </a:t>
            </a:r>
            <a:r>
              <a:rPr lang="en-US" i="1" dirty="0" smtClean="0"/>
              <a:t>Danish physicist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regress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1200" y="1066800"/>
            <a:ext cx="2876550" cy="20305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Task </a:t>
            </a:r>
            <a:r>
              <a:rPr lang="en-US" dirty="0"/>
              <a:t>Clustering</a:t>
            </a:r>
          </a:p>
        </p:txBody>
      </p:sp>
      <p:sp>
        <p:nvSpPr>
          <p:cNvPr id="211971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5951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168275" indent="-168275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</a:pPr>
            <a:r>
              <a:rPr kumimoji="1" lang="en-US" sz="2000">
                <a:latin typeface="Tahoma" pitchFamily="34" charset="0"/>
              </a:rPr>
              <a:t>Euclidean Distance Based Clustering in 3-D space.</a:t>
            </a:r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1282554" y="1981200"/>
            <a:ext cx="2787943" cy="830997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Intracluster</a:t>
            </a:r>
            <a:r>
              <a:rPr lang="en-US" dirty="0">
                <a:solidFill>
                  <a:schemeClr val="bg1"/>
                </a:solidFill>
              </a:rPr>
              <a:t> distances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are minimized</a:t>
            </a:r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5181600" y="1981200"/>
            <a:ext cx="2762250" cy="822325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Intercluster</a:t>
            </a:r>
            <a:r>
              <a:rPr lang="en-US" dirty="0"/>
              <a:t> distances</a:t>
            </a:r>
          </a:p>
          <a:p>
            <a:pPr algn="ctr"/>
            <a:r>
              <a:rPr lang="en-US" dirty="0"/>
              <a:t>are maximized</a:t>
            </a:r>
          </a:p>
        </p:txBody>
      </p:sp>
      <p:sp>
        <p:nvSpPr>
          <p:cNvPr id="211975" name="Line 7"/>
          <p:cNvSpPr>
            <a:spLocks noChangeShapeType="1"/>
          </p:cNvSpPr>
          <p:nvPr/>
        </p:nvSpPr>
        <p:spPr bwMode="auto">
          <a:xfrm>
            <a:off x="4191000" y="3200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6" name="Line 8"/>
          <p:cNvSpPr>
            <a:spLocks noChangeShapeType="1"/>
          </p:cNvSpPr>
          <p:nvPr/>
        </p:nvSpPr>
        <p:spPr bwMode="auto">
          <a:xfrm>
            <a:off x="4191000" y="5029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7" name="Freeform 9"/>
          <p:cNvSpPr>
            <a:spLocks/>
          </p:cNvSpPr>
          <p:nvPr/>
        </p:nvSpPr>
        <p:spPr bwMode="auto">
          <a:xfrm>
            <a:off x="3381375" y="5029200"/>
            <a:ext cx="809625" cy="849313"/>
          </a:xfrm>
          <a:custGeom>
            <a:avLst/>
            <a:gdLst/>
            <a:ahLst/>
            <a:cxnLst>
              <a:cxn ang="0">
                <a:pos x="510" y="0"/>
              </a:cxn>
              <a:cxn ang="0">
                <a:pos x="0" y="535"/>
              </a:cxn>
            </a:cxnLst>
            <a:rect l="0" t="0" r="r" b="b"/>
            <a:pathLst>
              <a:path w="510" h="535">
                <a:moveTo>
                  <a:pt x="510" y="0"/>
                </a:moveTo>
                <a:lnTo>
                  <a:pt x="0" y="53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8" name="AutoShape 10"/>
          <p:cNvSpPr>
            <a:spLocks noChangeArrowheads="1"/>
          </p:cNvSpPr>
          <p:nvPr/>
        </p:nvSpPr>
        <p:spPr bwMode="auto">
          <a:xfrm>
            <a:off x="50292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9" name="AutoShape 11"/>
          <p:cNvSpPr>
            <a:spLocks noChangeArrowheads="1"/>
          </p:cNvSpPr>
          <p:nvPr/>
        </p:nvSpPr>
        <p:spPr bwMode="auto">
          <a:xfrm>
            <a:off x="52578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80" name="AutoShape 12"/>
          <p:cNvSpPr>
            <a:spLocks noChangeArrowheads="1"/>
          </p:cNvSpPr>
          <p:nvPr/>
        </p:nvSpPr>
        <p:spPr bwMode="auto">
          <a:xfrm>
            <a:off x="5181600" y="3505200"/>
            <a:ext cx="152400" cy="1524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81" name="AutoShape 13"/>
          <p:cNvSpPr>
            <a:spLocks noChangeArrowheads="1"/>
          </p:cNvSpPr>
          <p:nvPr/>
        </p:nvSpPr>
        <p:spPr bwMode="auto">
          <a:xfrm>
            <a:off x="5181600" y="3962400"/>
            <a:ext cx="152400" cy="1524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82" name="AutoShape 14"/>
          <p:cNvSpPr>
            <a:spLocks noChangeArrowheads="1"/>
          </p:cNvSpPr>
          <p:nvPr/>
        </p:nvSpPr>
        <p:spPr bwMode="auto">
          <a:xfrm>
            <a:off x="55626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83" name="AutoShape 15"/>
          <p:cNvSpPr>
            <a:spLocks noChangeArrowheads="1"/>
          </p:cNvSpPr>
          <p:nvPr/>
        </p:nvSpPr>
        <p:spPr bwMode="auto">
          <a:xfrm>
            <a:off x="5410200" y="3581400"/>
            <a:ext cx="152400" cy="1524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84" name="AutoShape 16"/>
          <p:cNvSpPr>
            <a:spLocks noChangeArrowheads="1"/>
          </p:cNvSpPr>
          <p:nvPr/>
        </p:nvSpPr>
        <p:spPr bwMode="auto">
          <a:xfrm>
            <a:off x="4876800" y="3505200"/>
            <a:ext cx="152400" cy="1524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85" name="AutoShape 17"/>
          <p:cNvSpPr>
            <a:spLocks noChangeArrowheads="1"/>
          </p:cNvSpPr>
          <p:nvPr/>
        </p:nvSpPr>
        <p:spPr bwMode="auto">
          <a:xfrm>
            <a:off x="5410200" y="3886200"/>
            <a:ext cx="152400" cy="1524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86" name="AutoShape 18"/>
          <p:cNvSpPr>
            <a:spLocks noChangeArrowheads="1"/>
          </p:cNvSpPr>
          <p:nvPr/>
        </p:nvSpPr>
        <p:spPr bwMode="auto">
          <a:xfrm>
            <a:off x="4876800" y="3886200"/>
            <a:ext cx="152400" cy="1524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87" name="AutoShape 19"/>
          <p:cNvSpPr>
            <a:spLocks noChangeArrowheads="1"/>
          </p:cNvSpPr>
          <p:nvPr/>
        </p:nvSpPr>
        <p:spPr bwMode="auto">
          <a:xfrm>
            <a:off x="3276600" y="43434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88" name="AutoShape 20"/>
          <p:cNvSpPr>
            <a:spLocks noChangeArrowheads="1"/>
          </p:cNvSpPr>
          <p:nvPr/>
        </p:nvSpPr>
        <p:spPr bwMode="auto">
          <a:xfrm>
            <a:off x="3505200" y="4419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89" name="AutoShape 21"/>
          <p:cNvSpPr>
            <a:spLocks noChangeArrowheads="1"/>
          </p:cNvSpPr>
          <p:nvPr/>
        </p:nvSpPr>
        <p:spPr bwMode="auto">
          <a:xfrm>
            <a:off x="3505200" y="46482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90" name="AutoShape 22"/>
          <p:cNvSpPr>
            <a:spLocks noChangeArrowheads="1"/>
          </p:cNvSpPr>
          <p:nvPr/>
        </p:nvSpPr>
        <p:spPr bwMode="auto">
          <a:xfrm>
            <a:off x="3733800" y="4419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91" name="AutoShape 23"/>
          <p:cNvSpPr>
            <a:spLocks noChangeArrowheads="1"/>
          </p:cNvSpPr>
          <p:nvPr/>
        </p:nvSpPr>
        <p:spPr bwMode="auto">
          <a:xfrm>
            <a:off x="3581400" y="4191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92" name="AutoShape 24"/>
          <p:cNvSpPr>
            <a:spLocks noChangeArrowheads="1"/>
          </p:cNvSpPr>
          <p:nvPr/>
        </p:nvSpPr>
        <p:spPr bwMode="auto">
          <a:xfrm>
            <a:off x="3733800" y="46482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93" name="AutoShape 25"/>
          <p:cNvSpPr>
            <a:spLocks noChangeArrowheads="1"/>
          </p:cNvSpPr>
          <p:nvPr/>
        </p:nvSpPr>
        <p:spPr bwMode="auto">
          <a:xfrm>
            <a:off x="3276600" y="4572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94" name="AutoShape 26"/>
          <p:cNvSpPr>
            <a:spLocks noChangeArrowheads="1"/>
          </p:cNvSpPr>
          <p:nvPr/>
        </p:nvSpPr>
        <p:spPr bwMode="auto">
          <a:xfrm>
            <a:off x="5410200" y="4800600"/>
            <a:ext cx="152400" cy="152400"/>
          </a:xfrm>
          <a:prstGeom prst="octagon">
            <a:avLst>
              <a:gd name="adj" fmla="val 2928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95" name="AutoShape 27"/>
          <p:cNvSpPr>
            <a:spLocks noChangeArrowheads="1"/>
          </p:cNvSpPr>
          <p:nvPr/>
        </p:nvSpPr>
        <p:spPr bwMode="auto">
          <a:xfrm>
            <a:off x="5867400" y="4876800"/>
            <a:ext cx="152400" cy="152400"/>
          </a:xfrm>
          <a:prstGeom prst="octagon">
            <a:avLst>
              <a:gd name="adj" fmla="val 2928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96" name="AutoShape 28"/>
          <p:cNvSpPr>
            <a:spLocks noChangeArrowheads="1"/>
          </p:cNvSpPr>
          <p:nvPr/>
        </p:nvSpPr>
        <p:spPr bwMode="auto">
          <a:xfrm>
            <a:off x="5638800" y="5029200"/>
            <a:ext cx="152400" cy="152400"/>
          </a:xfrm>
          <a:prstGeom prst="octagon">
            <a:avLst>
              <a:gd name="adj" fmla="val 2928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97" name="AutoShape 29"/>
          <p:cNvSpPr>
            <a:spLocks noChangeArrowheads="1"/>
          </p:cNvSpPr>
          <p:nvPr/>
        </p:nvSpPr>
        <p:spPr bwMode="auto">
          <a:xfrm>
            <a:off x="5410200" y="5181600"/>
            <a:ext cx="152400" cy="152400"/>
          </a:xfrm>
          <a:prstGeom prst="octagon">
            <a:avLst>
              <a:gd name="adj" fmla="val 2928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98" name="AutoShape 30"/>
          <p:cNvSpPr>
            <a:spLocks noChangeArrowheads="1"/>
          </p:cNvSpPr>
          <p:nvPr/>
        </p:nvSpPr>
        <p:spPr bwMode="auto">
          <a:xfrm>
            <a:off x="5715000" y="5181600"/>
            <a:ext cx="152400" cy="152400"/>
          </a:xfrm>
          <a:prstGeom prst="octagon">
            <a:avLst>
              <a:gd name="adj" fmla="val 2928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99" name="AutoShape 31"/>
          <p:cNvSpPr>
            <a:spLocks noChangeArrowheads="1"/>
          </p:cNvSpPr>
          <p:nvPr/>
        </p:nvSpPr>
        <p:spPr bwMode="auto">
          <a:xfrm flipV="1">
            <a:off x="5410200" y="4953000"/>
            <a:ext cx="152400" cy="152400"/>
          </a:xfrm>
          <a:prstGeom prst="octagon">
            <a:avLst>
              <a:gd name="adj" fmla="val 2928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000" name="AutoShape 32"/>
          <p:cNvSpPr>
            <a:spLocks noChangeArrowheads="1"/>
          </p:cNvSpPr>
          <p:nvPr/>
        </p:nvSpPr>
        <p:spPr bwMode="auto">
          <a:xfrm>
            <a:off x="5715000" y="4724400"/>
            <a:ext cx="152400" cy="152400"/>
          </a:xfrm>
          <a:prstGeom prst="octagon">
            <a:avLst>
              <a:gd name="adj" fmla="val 2928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" name="Straight Arrow Connector 33"/>
          <p:cNvCxnSpPr>
            <a:stCxn id="211988" idx="2"/>
            <a:endCxn id="211996" idx="7"/>
          </p:cNvCxnSpPr>
          <p:nvPr/>
        </p:nvCxnSpPr>
        <p:spPr bwMode="auto">
          <a:xfrm rot="16200000" flipH="1">
            <a:off x="4451167" y="3733800"/>
            <a:ext cx="457200" cy="2133600"/>
          </a:xfrm>
          <a:prstGeom prst="straightConnector1">
            <a:avLst/>
          </a:prstGeom>
          <a:noFill/>
          <a:ln w="508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38" name="Straight Arrow Connector 37"/>
          <p:cNvCxnSpPr>
            <a:stCxn id="211983" idx="0"/>
            <a:endCxn id="42" idx="2"/>
          </p:cNvCxnSpPr>
          <p:nvPr/>
        </p:nvCxnSpPr>
        <p:spPr bwMode="auto">
          <a:xfrm flipV="1">
            <a:off x="5562600" y="3276600"/>
            <a:ext cx="31567" cy="349433"/>
          </a:xfrm>
          <a:prstGeom prst="straightConnector1">
            <a:avLst/>
          </a:prstGeom>
          <a:noFill/>
          <a:ln w="50800" cap="flat" cmpd="sng" algn="ctr">
            <a:solidFill>
              <a:srgbClr val="92D05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2" name="AutoShape 14"/>
          <p:cNvSpPr>
            <a:spLocks noChangeArrowheads="1"/>
          </p:cNvSpPr>
          <p:nvPr/>
        </p:nvSpPr>
        <p:spPr bwMode="auto">
          <a:xfrm>
            <a:off x="5486400" y="3124200"/>
            <a:ext cx="152400" cy="1524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 Definition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Given a set of data points, each having a set of attributes, and a similarity measure among them, find clusters such that</a:t>
            </a:r>
          </a:p>
          <a:p>
            <a:pPr lvl="1">
              <a:lnSpc>
                <a:spcPct val="90000"/>
              </a:lnSpc>
            </a:pPr>
            <a:r>
              <a:rPr lang="en-US"/>
              <a:t>Data points in one cluster are more similar to one another.</a:t>
            </a:r>
          </a:p>
          <a:p>
            <a:pPr lvl="1">
              <a:lnSpc>
                <a:spcPct val="90000"/>
              </a:lnSpc>
            </a:pPr>
            <a:r>
              <a:rPr lang="en-US"/>
              <a:t>Data points in separate clusters are less similar to one another.</a:t>
            </a:r>
          </a:p>
          <a:p>
            <a:pPr>
              <a:lnSpc>
                <a:spcPct val="90000"/>
              </a:lnSpc>
            </a:pPr>
            <a:r>
              <a:rPr lang="en-US"/>
              <a:t>Similarity Measures:</a:t>
            </a:r>
          </a:p>
          <a:p>
            <a:pPr lvl="1">
              <a:lnSpc>
                <a:spcPct val="90000"/>
              </a:lnSpc>
            </a:pPr>
            <a:r>
              <a:rPr lang="en-US"/>
              <a:t>Euclidean Distance if attributes are continuous.</a:t>
            </a:r>
          </a:p>
          <a:p>
            <a:pPr lvl="1">
              <a:lnSpc>
                <a:spcPct val="90000"/>
              </a:lnSpc>
            </a:pPr>
            <a:r>
              <a:rPr lang="en-US"/>
              <a:t>Other Problem-specific Measures.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Clustering: Application 1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78800" cy="4171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Market Segmentation: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Goal: subdivide a market into distinct subsets of customers where any subset may conceivably be selected as a market target to be reached with a distinct marketing mix.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Approach: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Collect different attributes of customers based on their geographical and lifestyle related information.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Find clusters of similar customers.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Observe </a:t>
            </a:r>
            <a:r>
              <a:rPr lang="en-US" dirty="0"/>
              <a:t>buying patterns of customers in same cluster vs. those from different </a:t>
            </a:r>
            <a:r>
              <a:rPr lang="en-US" dirty="0" smtClean="0"/>
              <a:t>clusters, target clusters individually.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457200"/>
          </a:xfrm>
        </p:spPr>
        <p:txBody>
          <a:bodyPr/>
          <a:lstStyle/>
          <a:p>
            <a:r>
              <a:rPr lang="en-US"/>
              <a:t>Clustering of S&amp;P 500 Stock Data</a:t>
            </a:r>
          </a:p>
        </p:txBody>
      </p:sp>
      <p:graphicFrame>
        <p:nvGraphicFramePr>
          <p:cNvPr id="218115" name="Object 3"/>
          <p:cNvGraphicFramePr>
            <a:graphicFrameLocks noChangeAspect="1"/>
          </p:cNvGraphicFramePr>
          <p:nvPr/>
        </p:nvGraphicFramePr>
        <p:xfrm>
          <a:off x="1219200" y="2819400"/>
          <a:ext cx="5895975" cy="5942013"/>
        </p:xfrm>
        <a:graphic>
          <a:graphicData uri="http://schemas.openxmlformats.org/presentationml/2006/ole">
            <p:oleObj spid="_x0000_s218115" name="Document" r:id="rId3" imgW="5638109" imgH="5673338" progId="Word.Document.8">
              <p:embed/>
            </p:oleObj>
          </a:graphicData>
        </a:graphic>
      </p:graphicFrame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82296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6075" indent="-346075">
              <a:buClr>
                <a:schemeClr val="accent2"/>
              </a:buClr>
              <a:buFont typeface="Monotype Sorts" pitchFamily="2" charset="2"/>
              <a:buChar char="z"/>
            </a:pPr>
            <a:r>
              <a:rPr lang="en-US" sz="2000">
                <a:latin typeface="Tahoma" pitchFamily="34" charset="0"/>
              </a:rPr>
              <a:t>Observe Stock Movements every day. </a:t>
            </a:r>
          </a:p>
          <a:p>
            <a:pPr marL="346075" indent="-346075">
              <a:buClr>
                <a:schemeClr val="accent2"/>
              </a:buClr>
              <a:buFont typeface="Monotype Sorts" pitchFamily="2" charset="2"/>
              <a:buChar char="z"/>
            </a:pPr>
            <a:r>
              <a:rPr lang="en-US" sz="2000">
                <a:latin typeface="Tahoma" pitchFamily="34" charset="0"/>
              </a:rPr>
              <a:t>Clustering points: Stock-{UP/DOWN}</a:t>
            </a:r>
          </a:p>
          <a:p>
            <a:pPr marL="346075" indent="-346075">
              <a:buClr>
                <a:schemeClr val="accent2"/>
              </a:buClr>
              <a:buFont typeface="Monotype Sorts" pitchFamily="2" charset="2"/>
              <a:buChar char="z"/>
            </a:pPr>
            <a:r>
              <a:rPr lang="en-US" sz="2000">
                <a:latin typeface="Tahoma" pitchFamily="34" charset="0"/>
              </a:rPr>
              <a:t>Similarity Measure: Two points are more similar if the events described by them frequently happen together on the same day. </a:t>
            </a:r>
          </a:p>
          <a:p>
            <a:pPr marL="742950" lvl="1" indent="-233363">
              <a:buClr>
                <a:schemeClr val="accent2"/>
              </a:buClr>
              <a:buFont typeface="Monotype Sorts" pitchFamily="2" charset="2"/>
              <a:buChar char="z"/>
            </a:pPr>
            <a:r>
              <a:rPr lang="en-US" sz="1800">
                <a:latin typeface="Tahoma" pitchFamily="34" charset="0"/>
              </a:rPr>
              <a:t>We used association rules to quantify a similarity measure.</a:t>
            </a:r>
            <a:r>
              <a:rPr lang="en-US" sz="2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Learn?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Topic: </a:t>
            </a:r>
            <a:r>
              <a:rPr lang="en-US" sz="2400" dirty="0" smtClean="0"/>
              <a:t>discovering </a:t>
            </a:r>
            <a:r>
              <a:rPr lang="en-US" sz="2400" dirty="0"/>
              <a:t>knowledge by examining </a:t>
            </a:r>
            <a:r>
              <a:rPr lang="en-US" sz="2400" dirty="0" smtClean="0"/>
              <a:t>data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Data Mining, Knowledge Discovery, Machine Learning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How does data look like?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How can we handle data?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How </a:t>
            </a:r>
            <a:r>
              <a:rPr lang="en-US" sz="2400" dirty="0"/>
              <a:t>to think about </a:t>
            </a:r>
            <a:r>
              <a:rPr lang="en-US" sz="2400" dirty="0" smtClean="0"/>
              <a:t>it?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``</a:t>
            </a:r>
            <a:r>
              <a:rPr lang="en-US" sz="2000" b="1" dirty="0"/>
              <a:t>The purpose of computing is insight, not numbers</a:t>
            </a:r>
            <a:r>
              <a:rPr lang="en-US" sz="2000" dirty="0"/>
              <a:t>.''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/>
              <a:t>- R. W. Hamming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How can we interpret what we found?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Many</a:t>
            </a:r>
            <a:r>
              <a:rPr lang="en-US" sz="2400" dirty="0" smtClean="0"/>
              <a:t> </a:t>
            </a:r>
            <a:r>
              <a:rPr lang="en-US" sz="2400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Commerce, science, security, medicine, </a:t>
            </a:r>
            <a:r>
              <a:rPr lang="en-US" sz="2000" dirty="0" smtClean="0"/>
              <a:t>government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Data Mining Task Association </a:t>
            </a:r>
            <a:r>
              <a:rPr lang="en-US" sz="2800" dirty="0"/>
              <a:t>Rule </a:t>
            </a:r>
            <a:r>
              <a:rPr lang="en-US" sz="2800" dirty="0" smtClean="0"/>
              <a:t>Discovery</a:t>
            </a:r>
            <a:endParaRPr lang="en-US" sz="2800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Given a set of records each of which contain some number of items from a given collection;</a:t>
            </a:r>
          </a:p>
          <a:p>
            <a:pPr lvl="1"/>
            <a:r>
              <a:rPr lang="en-US" dirty="0"/>
              <a:t>Produce dependency rules which will predict occurrence of an item based on occurrences of other items.</a:t>
            </a:r>
          </a:p>
        </p:txBody>
      </p:sp>
      <p:graphicFrame>
        <p:nvGraphicFramePr>
          <p:cNvPr id="219140" name="Object 4"/>
          <p:cNvGraphicFramePr>
            <a:graphicFrameLocks noChangeAspect="1"/>
          </p:cNvGraphicFramePr>
          <p:nvPr/>
        </p:nvGraphicFramePr>
        <p:xfrm>
          <a:off x="381000" y="3276600"/>
          <a:ext cx="4181475" cy="2152650"/>
        </p:xfrm>
        <a:graphic>
          <a:graphicData uri="http://schemas.openxmlformats.org/presentationml/2006/ole">
            <p:oleObj spid="_x0000_s219140" name="Document" r:id="rId3" imgW="3820901" imgH="1998588" progId="Word.Document.8">
              <p:embed/>
            </p:oleObj>
          </a:graphicData>
        </a:graphic>
      </p:graphicFrame>
      <p:sp>
        <p:nvSpPr>
          <p:cNvPr id="219141" name="Text Box 5"/>
          <p:cNvSpPr txBox="1">
            <a:spLocks noChangeArrowheads="1"/>
          </p:cNvSpPr>
          <p:nvPr/>
        </p:nvSpPr>
        <p:spPr bwMode="auto">
          <a:xfrm>
            <a:off x="4876800" y="3657600"/>
            <a:ext cx="3443288" cy="976313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sz="2000"/>
              <a:t>Rules Discovered:</a:t>
            </a:r>
          </a:p>
          <a:p>
            <a:r>
              <a:rPr lang="en-US" sz="2000"/>
              <a:t>    </a:t>
            </a:r>
            <a:r>
              <a:rPr lang="en-US" sz="1800" b="1">
                <a:solidFill>
                  <a:srgbClr val="CC0000"/>
                </a:solidFill>
                <a:latin typeface="Tahoma" pitchFamily="34" charset="0"/>
              </a:rPr>
              <a:t>{Milk} --&gt; {Coke}</a:t>
            </a:r>
          </a:p>
          <a:p>
            <a:r>
              <a:rPr lang="en-US" sz="1800" b="1">
                <a:solidFill>
                  <a:srgbClr val="CC0000"/>
                </a:solidFill>
                <a:latin typeface="Tahoma" pitchFamily="34" charset="0"/>
              </a:rPr>
              <a:t>    {Diaper, Milk} --&gt; {Beer}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Association Rule Discovery: Application 2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Supermarket shelf management.</a:t>
            </a:r>
          </a:p>
          <a:p>
            <a:pPr lvl="1"/>
            <a:r>
              <a:rPr lang="en-US" dirty="0"/>
              <a:t>Goal: To identify items that are bought together by sufficiently many customers.</a:t>
            </a:r>
          </a:p>
          <a:p>
            <a:pPr lvl="1"/>
            <a:r>
              <a:rPr lang="en-US" dirty="0"/>
              <a:t>Approach: Process the point-of-sale data collected with barcode scanners to find dependencies among items.</a:t>
            </a:r>
          </a:p>
          <a:p>
            <a:pPr lvl="1"/>
            <a:r>
              <a:rPr lang="en-US" dirty="0"/>
              <a:t>A classic rule --</a:t>
            </a:r>
          </a:p>
          <a:p>
            <a:pPr lvl="2"/>
            <a:r>
              <a:rPr lang="en-US" dirty="0"/>
              <a:t>If a customer buys </a:t>
            </a:r>
            <a:r>
              <a:rPr lang="en-US" dirty="0">
                <a:solidFill>
                  <a:srgbClr val="FF0000"/>
                </a:solidFill>
              </a:rPr>
              <a:t>diaper and milk</a:t>
            </a:r>
            <a:r>
              <a:rPr lang="en-US" dirty="0"/>
              <a:t>, then he is very likely to buy </a:t>
            </a:r>
            <a:r>
              <a:rPr lang="en-US" dirty="0">
                <a:solidFill>
                  <a:srgbClr val="00B0F0"/>
                </a:solidFill>
              </a:rPr>
              <a:t>beer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So, don’t be surprised if you find six-packs stacked next to diapers!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763000" cy="533400"/>
          </a:xfrm>
        </p:spPr>
        <p:txBody>
          <a:bodyPr/>
          <a:lstStyle/>
          <a:p>
            <a:r>
              <a:rPr lang="en-US" dirty="0" smtClean="0"/>
              <a:t>Data Mining Task Anomaly </a:t>
            </a:r>
            <a:r>
              <a:rPr lang="en-US" dirty="0"/>
              <a:t>Detection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5105400"/>
          </a:xfrm>
        </p:spPr>
        <p:txBody>
          <a:bodyPr/>
          <a:lstStyle/>
          <a:p>
            <a:r>
              <a:rPr lang="en-US"/>
              <a:t>Detect significant deviations from normal behavior</a:t>
            </a:r>
            <a:endParaRPr lang="en-US" sz="3200"/>
          </a:p>
          <a:p>
            <a:r>
              <a:rPr lang="en-US"/>
              <a:t>Applications:</a:t>
            </a:r>
          </a:p>
          <a:p>
            <a:pPr lvl="1"/>
            <a:r>
              <a:rPr lang="en-US"/>
              <a:t>Credit Card Fraud Detection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Network Intrusion </a:t>
            </a:r>
            <a:br>
              <a:rPr lang="en-US"/>
            </a:br>
            <a:r>
              <a:rPr lang="en-US"/>
              <a:t>Detection</a:t>
            </a:r>
          </a:p>
          <a:p>
            <a:pPr lvl="1"/>
            <a:endParaRPr lang="en-US"/>
          </a:p>
        </p:txBody>
      </p:sp>
      <p:pic>
        <p:nvPicPr>
          <p:cNvPr id="2314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81700" y="3922713"/>
            <a:ext cx="3162300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1429" name="Group 5"/>
          <p:cNvGrpSpPr>
            <a:grpSpLocks/>
          </p:cNvGrpSpPr>
          <p:nvPr/>
        </p:nvGrpSpPr>
        <p:grpSpPr bwMode="auto">
          <a:xfrm>
            <a:off x="4818063" y="4013200"/>
            <a:ext cx="2605087" cy="2387600"/>
            <a:chOff x="2963" y="2441"/>
            <a:chExt cx="1641" cy="1504"/>
          </a:xfrm>
        </p:grpSpPr>
        <p:pic>
          <p:nvPicPr>
            <p:cNvPr id="231430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63" y="2441"/>
              <a:ext cx="1641" cy="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1431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63" y="2441"/>
              <a:ext cx="1641" cy="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314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19563" y="3886200"/>
            <a:ext cx="1922462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1433" name="Text Box 9"/>
          <p:cNvSpPr txBox="1">
            <a:spLocks noChangeArrowheads="1"/>
          </p:cNvSpPr>
          <p:nvPr/>
        </p:nvSpPr>
        <p:spPr bwMode="auto">
          <a:xfrm>
            <a:off x="228600" y="5715000"/>
            <a:ext cx="8305800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i="1">
                <a:latin typeface="Helvetica" pitchFamily="34" charset="0"/>
              </a:rPr>
              <a:t>						</a:t>
            </a:r>
            <a:br>
              <a:rPr lang="en-US" sz="1600" i="1">
                <a:latin typeface="Helvetica" pitchFamily="34" charset="0"/>
              </a:rPr>
            </a:br>
            <a:r>
              <a:rPr lang="en-US" sz="1600" i="1">
                <a:latin typeface="Helvetica" pitchFamily="34" charset="0"/>
              </a:rPr>
              <a:t>Typical network traffic at University level may reach over 100 million connections per day</a:t>
            </a:r>
            <a:endParaRPr lang="en-US"/>
          </a:p>
        </p:txBody>
      </p:sp>
      <p:graphicFrame>
        <p:nvGraphicFramePr>
          <p:cNvPr id="231434" name="Object 10"/>
          <p:cNvGraphicFramePr>
            <a:graphicFrameLocks noChangeAspect="1"/>
          </p:cNvGraphicFramePr>
          <p:nvPr/>
        </p:nvGraphicFramePr>
        <p:xfrm>
          <a:off x="5791200" y="1851025"/>
          <a:ext cx="3124200" cy="1882775"/>
        </p:xfrm>
        <a:graphic>
          <a:graphicData uri="http://schemas.openxmlformats.org/presentationml/2006/ole">
            <p:oleObj spid="_x0000_s231434" name="VISIO" r:id="rId8" imgW="2904480" imgH="17517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Data </a:t>
            </a:r>
            <a:r>
              <a:rPr lang="en-US" dirty="0"/>
              <a:t>Mining Tasks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171950"/>
          </a:xfrm>
        </p:spPr>
        <p:txBody>
          <a:bodyPr/>
          <a:lstStyle/>
          <a:p>
            <a:r>
              <a:rPr lang="en-US"/>
              <a:t>Prediction Methods</a:t>
            </a:r>
          </a:p>
          <a:p>
            <a:pPr lvl="1"/>
            <a:r>
              <a:rPr lang="en-US"/>
              <a:t>Use some variables to predict unknown or future values of other variables.</a:t>
            </a:r>
          </a:p>
          <a:p>
            <a:pPr lvl="2">
              <a:buFont typeface="Wingdings" pitchFamily="2" charset="2"/>
              <a:buNone/>
            </a:pPr>
            <a:endParaRPr lang="en-US"/>
          </a:p>
          <a:p>
            <a:r>
              <a:rPr lang="en-US"/>
              <a:t>Description Methods</a:t>
            </a:r>
          </a:p>
          <a:p>
            <a:pPr lvl="1"/>
            <a:r>
              <a:rPr lang="en-US"/>
              <a:t>Find human-interpretable patterns that describe the data.</a:t>
            </a:r>
          </a:p>
          <a:p>
            <a:pPr lvl="2">
              <a:buFont typeface="Wingdings" pitchFamily="2" charset="2"/>
              <a:buNone/>
            </a:pPr>
            <a:endParaRPr lang="en-US"/>
          </a:p>
        </p:txBody>
      </p:sp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3810000" y="5973763"/>
            <a:ext cx="51355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From [Fayyad, et.al.] Advances in Knowledge Discovery and Data Mining, 1996</a:t>
            </a:r>
            <a:endParaRPr lang="en-US" sz="1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Mining Tasks...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Classification 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dirty="0" smtClean="0"/>
              <a:t>Regression 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Clustering 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Association Rule </a:t>
            </a:r>
            <a:r>
              <a:rPr lang="en-US" dirty="0" smtClean="0"/>
              <a:t>Discovery 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dirty="0" smtClean="0"/>
              <a:t>Anomaly Detection 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Mining Tasks...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Classification </a:t>
            </a:r>
            <a:r>
              <a:rPr lang="en-US" sz="2000" dirty="0" smtClean="0">
                <a:solidFill>
                  <a:srgbClr val="FF0000"/>
                </a:solidFill>
              </a:rPr>
              <a:t>[Predictive]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Regression </a:t>
            </a:r>
            <a:r>
              <a:rPr lang="en-US" sz="2000" dirty="0">
                <a:solidFill>
                  <a:srgbClr val="FF0000"/>
                </a:solidFill>
              </a:rPr>
              <a:t>[Predictive]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Clustering </a:t>
            </a:r>
            <a:r>
              <a:rPr lang="en-US" sz="2000" dirty="0">
                <a:solidFill>
                  <a:srgbClr val="FF0000"/>
                </a:solidFill>
              </a:rPr>
              <a:t>[Descriptive]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Association Rule Discovery </a:t>
            </a:r>
            <a:r>
              <a:rPr lang="en-US" sz="2000" dirty="0">
                <a:solidFill>
                  <a:srgbClr val="FF0000"/>
                </a:solidFill>
              </a:rPr>
              <a:t>[Descriptive</a:t>
            </a:r>
            <a:r>
              <a:rPr lang="en-US" sz="2000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US" dirty="0" smtClean="0"/>
              <a:t>Anomaly Detection </a:t>
            </a:r>
            <a:r>
              <a:rPr lang="en-US" sz="2000" dirty="0" smtClean="0">
                <a:solidFill>
                  <a:srgbClr val="FF0000"/>
                </a:solidFill>
              </a:rPr>
              <a:t>[Predictive]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9375"/>
            <a:ext cx="8458200" cy="1152525"/>
          </a:xfrm>
        </p:spPr>
        <p:txBody>
          <a:bodyPr/>
          <a:lstStyle/>
          <a:p>
            <a:r>
              <a:rPr lang="en-US" dirty="0" smtClean="0"/>
              <a:t>Data Mining, Nothing to Worry About?</a:t>
            </a:r>
            <a:endParaRPr lang="en-US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Collecting data just because it can be collected</a:t>
            </a:r>
          </a:p>
          <a:p>
            <a:r>
              <a:rPr lang="en-US"/>
              <a:t>Correlating disparate data sources</a:t>
            </a:r>
          </a:p>
          <a:p>
            <a:pPr lvl="1"/>
            <a:r>
              <a:rPr lang="en-US"/>
              <a:t>Bringing civil defense data from FBI, CIA, ICE, CDC, and police into one place</a:t>
            </a:r>
          </a:p>
          <a:p>
            <a:pPr lvl="1"/>
            <a:r>
              <a:rPr lang="en-US"/>
              <a:t>Bringing together medical records from all 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9375"/>
            <a:ext cx="8382000" cy="1152525"/>
          </a:xfrm>
        </p:spPr>
        <p:txBody>
          <a:bodyPr/>
          <a:lstStyle/>
          <a:p>
            <a:r>
              <a:rPr lang="en-US" dirty="0" smtClean="0"/>
              <a:t>Data Mining, Nothing to Worry About?</a:t>
            </a:r>
            <a:endParaRPr lang="en-US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Tyrants</a:t>
            </a:r>
          </a:p>
          <a:p>
            <a:pPr lvl="1"/>
            <a:r>
              <a:rPr lang="en-US"/>
              <a:t>Hitler: detect Jews, communists, gypsies, homosexuals, spies</a:t>
            </a:r>
          </a:p>
          <a:p>
            <a:pPr lvl="1"/>
            <a:r>
              <a:rPr lang="en-US"/>
              <a:t>Stalin: detect Trotskyites, revanchists, bourgeoisie, nationalists, spies</a:t>
            </a:r>
          </a:p>
          <a:p>
            <a:r>
              <a:rPr lang="en-US"/>
              <a:t>Criminals</a:t>
            </a:r>
          </a:p>
          <a:p>
            <a:pPr lvl="1"/>
            <a:r>
              <a:rPr lang="en-US"/>
              <a:t>Identity theft</a:t>
            </a:r>
          </a:p>
          <a:p>
            <a:pPr lvl="1"/>
            <a:r>
              <a:rPr lang="en-US"/>
              <a:t>Extortion</a:t>
            </a:r>
          </a:p>
          <a:p>
            <a:r>
              <a:rPr lang="en-US"/>
              <a:t>Discrimination</a:t>
            </a:r>
          </a:p>
          <a:p>
            <a:pPr lvl="1"/>
            <a:r>
              <a:rPr lang="en-US"/>
              <a:t>Insurance, credit, job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is Power (</a:t>
            </a:r>
            <a:r>
              <a:rPr lang="en-US" smtClean="0"/>
              <a:t>and </a:t>
            </a:r>
            <a:r>
              <a:rPr lang="en-US" smtClean="0"/>
              <a:t>$$$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dirty="0"/>
              <a:t>Data collection sites as sources of power</a:t>
            </a:r>
          </a:p>
          <a:p>
            <a:pPr lvl="1"/>
            <a:r>
              <a:rPr lang="en-US" i="1" dirty="0"/>
              <a:t>One place to rule them all</a:t>
            </a:r>
          </a:p>
          <a:p>
            <a:pPr lvl="1"/>
            <a:r>
              <a:rPr lang="en-US" i="1" dirty="0"/>
              <a:t>One place to find them,</a:t>
            </a:r>
          </a:p>
          <a:p>
            <a:pPr lvl="1"/>
            <a:r>
              <a:rPr lang="en-US" i="1" dirty="0"/>
              <a:t>One place to bring them all</a:t>
            </a:r>
          </a:p>
          <a:p>
            <a:pPr lvl="1"/>
            <a:r>
              <a:rPr lang="en-US" i="1" dirty="0"/>
              <a:t>And in the darkness bind them</a:t>
            </a:r>
          </a:p>
        </p:txBody>
      </p:sp>
      <p:pic>
        <p:nvPicPr>
          <p:cNvPr id="240644" name="Picture 4" descr="0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4038600"/>
            <a:ext cx="4343400" cy="2324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We Worry?</a:t>
            </a:r>
            <a:endParaRPr 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wants to know?</a:t>
            </a:r>
          </a:p>
          <a:p>
            <a:r>
              <a:rPr lang="en-US" dirty="0"/>
              <a:t>Who has the right to know?</a:t>
            </a:r>
          </a:p>
          <a:p>
            <a:r>
              <a:rPr lang="en-US" dirty="0"/>
              <a:t>Who owns data? </a:t>
            </a:r>
          </a:p>
          <a:p>
            <a:pPr lvl="1"/>
            <a:r>
              <a:rPr lang="en-US" dirty="0"/>
              <a:t>The subject?</a:t>
            </a:r>
          </a:p>
          <a:p>
            <a:pPr lvl="1"/>
            <a:r>
              <a:rPr lang="en-US" dirty="0"/>
              <a:t>The collector?</a:t>
            </a:r>
          </a:p>
          <a:p>
            <a:pPr lvl="1"/>
            <a:r>
              <a:rPr lang="en-US" dirty="0"/>
              <a:t>The consumer?</a:t>
            </a:r>
          </a:p>
          <a:p>
            <a:r>
              <a:rPr lang="en-US" dirty="0"/>
              <a:t>Who decides access to data?</a:t>
            </a:r>
          </a:p>
          <a:p>
            <a:r>
              <a:rPr lang="en-US" dirty="0"/>
              <a:t>Can one guarantee anonymity?</a:t>
            </a:r>
          </a:p>
          <a:p>
            <a:pPr lvl="1"/>
            <a:r>
              <a:rPr lang="en-US" dirty="0"/>
              <a:t>US census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486400"/>
          </a:xfrm>
        </p:spPr>
        <p:txBody>
          <a:bodyPr/>
          <a:lstStyle/>
          <a:p>
            <a:r>
              <a:rPr lang="en-US" dirty="0"/>
              <a:t>Draws ideas from machine learning/AI, pattern recognition, statistics, and database systems</a:t>
            </a:r>
          </a:p>
          <a:p>
            <a:r>
              <a:rPr lang="en-US" dirty="0"/>
              <a:t>Traditional Techniques</a:t>
            </a:r>
            <a:br>
              <a:rPr lang="en-US" dirty="0"/>
            </a:br>
            <a:r>
              <a:rPr lang="en-US" dirty="0"/>
              <a:t>may be unsuitable due to </a:t>
            </a:r>
          </a:p>
          <a:p>
            <a:pPr lvl="1"/>
            <a:r>
              <a:rPr lang="en-US" dirty="0"/>
              <a:t>Enormity of data</a:t>
            </a:r>
          </a:p>
          <a:p>
            <a:pPr lvl="1"/>
            <a:r>
              <a:rPr lang="en-US" dirty="0"/>
              <a:t>High dimensionality </a:t>
            </a:r>
            <a:br>
              <a:rPr lang="en-US" dirty="0"/>
            </a:br>
            <a:r>
              <a:rPr lang="en-US" dirty="0"/>
              <a:t>of data</a:t>
            </a:r>
          </a:p>
          <a:p>
            <a:pPr lvl="1"/>
            <a:r>
              <a:rPr lang="en-US" dirty="0"/>
              <a:t>Heterogeneous, </a:t>
            </a:r>
            <a:br>
              <a:rPr lang="en-US" dirty="0"/>
            </a:br>
            <a:r>
              <a:rPr lang="en-US" dirty="0"/>
              <a:t>distributed nature </a:t>
            </a:r>
            <a:br>
              <a:rPr lang="en-US" dirty="0"/>
            </a:br>
            <a:r>
              <a:rPr lang="en-US" dirty="0"/>
              <a:t>of data</a:t>
            </a:r>
          </a:p>
        </p:txBody>
      </p:sp>
      <p:sp>
        <p:nvSpPr>
          <p:cNvPr id="195587" name="Oval 3"/>
          <p:cNvSpPr>
            <a:spLocks noChangeArrowheads="1"/>
          </p:cNvSpPr>
          <p:nvPr/>
        </p:nvSpPr>
        <p:spPr bwMode="auto">
          <a:xfrm>
            <a:off x="5638800" y="3962400"/>
            <a:ext cx="2057400" cy="2108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588" name="Oval 4"/>
          <p:cNvSpPr>
            <a:spLocks noChangeArrowheads="1"/>
          </p:cNvSpPr>
          <p:nvPr/>
        </p:nvSpPr>
        <p:spPr bwMode="auto">
          <a:xfrm>
            <a:off x="4953000" y="2286000"/>
            <a:ext cx="2057400" cy="2108200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80400" cy="533400"/>
          </a:xfrm>
        </p:spPr>
        <p:txBody>
          <a:bodyPr lIns="0" rIns="0"/>
          <a:lstStyle/>
          <a:p>
            <a:r>
              <a:rPr lang="en-US" dirty="0"/>
              <a:t>Origins of Data Mining</a:t>
            </a:r>
          </a:p>
        </p:txBody>
      </p:sp>
      <p:sp>
        <p:nvSpPr>
          <p:cNvPr id="195590" name="Oval 6"/>
          <p:cNvSpPr>
            <a:spLocks noChangeArrowheads="1"/>
          </p:cNvSpPr>
          <p:nvPr/>
        </p:nvSpPr>
        <p:spPr bwMode="auto">
          <a:xfrm>
            <a:off x="6629400" y="2362200"/>
            <a:ext cx="2057400" cy="2108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6718300" y="2894013"/>
            <a:ext cx="2133600" cy="957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Machine Learning/</a:t>
            </a:r>
          </a:p>
          <a:p>
            <a:pPr algn="ctr">
              <a:spcBef>
                <a:spcPct val="15000"/>
              </a:spcBef>
            </a:pPr>
            <a:r>
              <a:rPr lang="en-US" sz="1800">
                <a:latin typeface="Arial" charset="0"/>
              </a:rPr>
              <a:t>Pattern 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 Recognition</a:t>
            </a: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5181600" y="2879725"/>
            <a:ext cx="13716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latin typeface="Arial" charset="0"/>
              </a:rPr>
              <a:t>Statistics/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AI</a:t>
            </a:r>
          </a:p>
        </p:txBody>
      </p:sp>
      <p:sp>
        <p:nvSpPr>
          <p:cNvPr id="195593" name="Oval 9"/>
          <p:cNvSpPr>
            <a:spLocks noChangeArrowheads="1"/>
          </p:cNvSpPr>
          <p:nvPr/>
        </p:nvSpPr>
        <p:spPr bwMode="auto">
          <a:xfrm>
            <a:off x="5943600" y="3505200"/>
            <a:ext cx="1504950" cy="1543050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800" b="1">
                <a:latin typeface="Arial" charset="0"/>
              </a:rPr>
              <a:t>Data Mining</a:t>
            </a:r>
          </a:p>
        </p:txBody>
      </p:sp>
      <p:sp>
        <p:nvSpPr>
          <p:cNvPr id="195594" name="Text Box 10"/>
          <p:cNvSpPr txBox="1">
            <a:spLocks noChangeArrowheads="1"/>
          </p:cNvSpPr>
          <p:nvPr/>
        </p:nvSpPr>
        <p:spPr bwMode="auto">
          <a:xfrm>
            <a:off x="6096000" y="5105400"/>
            <a:ext cx="1447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 descr="question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1587" y="1600200"/>
            <a:ext cx="6334613" cy="4406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Character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 evolving course</a:t>
            </a:r>
          </a:p>
          <a:p>
            <a:pPr lvl="1"/>
            <a:r>
              <a:rPr lang="en-US" dirty="0"/>
              <a:t>Feedback of all sorts is enormously helpful</a:t>
            </a:r>
          </a:p>
          <a:p>
            <a:pPr lvl="1"/>
            <a:r>
              <a:rPr lang="en-US" dirty="0" smtClean="0"/>
              <a:t>Please ask questions!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416675"/>
            <a:ext cx="2133600" cy="304800"/>
          </a:xfrm>
          <a:prstGeom prst="rect">
            <a:avLst/>
          </a:prstGeom>
        </p:spPr>
        <p:txBody>
          <a:bodyPr/>
          <a:lstStyle/>
          <a:p>
            <a:fld id="{F6DFE84B-26C7-4819-B352-C6A8A9346028}" type="slidenum">
              <a:rPr lang="en-US"/>
              <a:pPr/>
              <a:t>6</a:t>
            </a:fld>
            <a:endParaRPr lang="en-US"/>
          </a:p>
        </p:txBody>
      </p:sp>
      <p:pic>
        <p:nvPicPr>
          <p:cNvPr id="222225" name="Picture 17" descr="harristeeter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9775" y="4210050"/>
            <a:ext cx="1257300" cy="1257300"/>
          </a:xfrm>
          <a:prstGeom prst="rect">
            <a:avLst/>
          </a:prstGeom>
          <a:noFill/>
        </p:spPr>
      </p:pic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80400" cy="533400"/>
          </a:xfrm>
        </p:spPr>
        <p:txBody>
          <a:bodyPr/>
          <a:lstStyle/>
          <a:p>
            <a:r>
              <a:rPr lang="en-US" dirty="0" smtClean="0"/>
              <a:t>A Commercial Viewpoint:</a:t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/>
              <a:t>is Common Among All of Them?</a:t>
            </a:r>
          </a:p>
        </p:txBody>
      </p:sp>
      <p:pic>
        <p:nvPicPr>
          <p:cNvPr id="222213" name="Picture 5" descr="Goog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475" y="1476375"/>
            <a:ext cx="1768475" cy="704850"/>
          </a:xfrm>
          <a:prstGeom prst="rect">
            <a:avLst/>
          </a:prstGeom>
          <a:noFill/>
        </p:spPr>
      </p:pic>
      <p:pic>
        <p:nvPicPr>
          <p:cNvPr id="222217" name="Picture 9" descr="microsoft_logo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0988" y="2219325"/>
            <a:ext cx="1209675" cy="971550"/>
          </a:xfrm>
          <a:prstGeom prst="rect">
            <a:avLst/>
          </a:prstGeom>
          <a:noFill/>
        </p:spPr>
      </p:pic>
      <p:pic>
        <p:nvPicPr>
          <p:cNvPr id="222219" name="Picture 11" descr="microsoft-yahoo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66863" y="2200275"/>
            <a:ext cx="1285875" cy="857250"/>
          </a:xfrm>
          <a:prstGeom prst="rect">
            <a:avLst/>
          </a:prstGeom>
          <a:noFill/>
        </p:spPr>
      </p:pic>
      <p:pic>
        <p:nvPicPr>
          <p:cNvPr id="222221" name="Picture 13" descr="wall-st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681663" y="1547813"/>
            <a:ext cx="1816100" cy="1028700"/>
          </a:xfrm>
          <a:prstGeom prst="rect">
            <a:avLst/>
          </a:prstGeom>
          <a:noFill/>
        </p:spPr>
      </p:pic>
      <p:pic>
        <p:nvPicPr>
          <p:cNvPr id="222223" name="Picture 15" descr="Walmart - Save Money. Live Better.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62063" y="3676650"/>
            <a:ext cx="1738312" cy="742950"/>
          </a:xfrm>
          <a:prstGeom prst="rect">
            <a:avLst/>
          </a:prstGeom>
          <a:noFill/>
        </p:spPr>
      </p:pic>
      <p:pic>
        <p:nvPicPr>
          <p:cNvPr id="222227" name="Picture 19" descr="NASA_Logo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814888" y="3814763"/>
            <a:ext cx="1419225" cy="1209675"/>
          </a:xfrm>
          <a:prstGeom prst="rect">
            <a:avLst/>
          </a:prstGeom>
          <a:noFill/>
        </p:spPr>
      </p:pic>
      <p:pic>
        <p:nvPicPr>
          <p:cNvPr id="222229" name="Picture 21" descr="Wells%252520Fargo%252520Logo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010400" y="2200275"/>
            <a:ext cx="1104900" cy="1104900"/>
          </a:xfrm>
          <a:prstGeom prst="rect">
            <a:avLst/>
          </a:prstGeom>
          <a:noFill/>
        </p:spPr>
      </p:pic>
      <p:sp>
        <p:nvSpPr>
          <p:cNvPr id="222232" name="Text Box 24"/>
          <p:cNvSpPr txBox="1">
            <a:spLocks noChangeArrowheads="1"/>
          </p:cNvSpPr>
          <p:nvPr/>
        </p:nvSpPr>
        <p:spPr bwMode="auto">
          <a:xfrm>
            <a:off x="3584575" y="3040063"/>
            <a:ext cx="18415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2235" name="WordArt 27"/>
          <p:cNvSpPr>
            <a:spLocks noChangeArrowheads="1" noChangeShapeType="1" noTextEdit="1"/>
          </p:cNvSpPr>
          <p:nvPr/>
        </p:nvSpPr>
        <p:spPr bwMode="auto">
          <a:xfrm>
            <a:off x="3686175" y="2292350"/>
            <a:ext cx="1381125" cy="173196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416675"/>
            <a:ext cx="2133600" cy="304800"/>
          </a:xfrm>
          <a:prstGeom prst="rect">
            <a:avLst/>
          </a:prstGeom>
        </p:spPr>
        <p:txBody>
          <a:bodyPr/>
          <a:lstStyle/>
          <a:p>
            <a:fld id="{1A333CAF-895B-46B2-85AA-7C800886FE4F}" type="slidenum">
              <a:rPr lang="en-US"/>
              <a:pPr/>
              <a:t>7</a:t>
            </a:fld>
            <a:endParaRPr lang="en-US"/>
          </a:p>
        </p:txBody>
      </p:sp>
      <p:graphicFrame>
        <p:nvGraphicFramePr>
          <p:cNvPr id="251907" name="Object 3"/>
          <p:cNvGraphicFramePr>
            <a:graphicFrameLocks noChangeAspect="1"/>
          </p:cNvGraphicFramePr>
          <p:nvPr/>
        </p:nvGraphicFramePr>
        <p:xfrm>
          <a:off x="6705600" y="1981200"/>
          <a:ext cx="2146300" cy="2341563"/>
        </p:xfrm>
        <a:graphic>
          <a:graphicData uri="http://schemas.openxmlformats.org/presentationml/2006/ole">
            <p:oleObj spid="_x0000_s295938" name="VISIO" r:id="rId4" imgW="2145960" imgH="2341440" progId="">
              <p:embed/>
            </p:oleObj>
          </a:graphicData>
        </a:graphic>
      </p:graphicFrame>
      <p:sp>
        <p:nvSpPr>
          <p:cNvPr id="251908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609600"/>
          </a:xfrm>
        </p:spPr>
        <p:txBody>
          <a:bodyPr lIns="0" rIns="0"/>
          <a:lstStyle/>
          <a:p>
            <a:r>
              <a:rPr lang="en-US" dirty="0"/>
              <a:t>Why Mine Data? Commercial Viewpoint</a:t>
            </a:r>
          </a:p>
        </p:txBody>
      </p:sp>
      <p:pic>
        <p:nvPicPr>
          <p:cNvPr id="251909" name="Picture 5" descr="story-3dimensional-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26075" y="1219200"/>
            <a:ext cx="1965325" cy="1417638"/>
          </a:xfrm>
          <a:prstGeom prst="rect">
            <a:avLst/>
          </a:prstGeom>
          <a:noFill/>
        </p:spPr>
      </p:pic>
      <p:graphicFrame>
        <p:nvGraphicFramePr>
          <p:cNvPr id="251910" name="Object 6"/>
          <p:cNvGraphicFramePr>
            <a:graphicFrameLocks noChangeAspect="1"/>
          </p:cNvGraphicFramePr>
          <p:nvPr/>
        </p:nvGraphicFramePr>
        <p:xfrm>
          <a:off x="5349875" y="1833563"/>
          <a:ext cx="685800" cy="681037"/>
        </p:xfrm>
        <a:graphic>
          <a:graphicData uri="http://schemas.openxmlformats.org/presentationml/2006/ole">
            <p:oleObj spid="_x0000_s295939" name="VISIO" r:id="rId6" imgW="618480" imgH="614520" progId="">
              <p:embed/>
            </p:oleObj>
          </a:graphicData>
        </a:graphic>
      </p:graphicFrame>
      <p:graphicFrame>
        <p:nvGraphicFramePr>
          <p:cNvPr id="251911" name="Object 7"/>
          <p:cNvGraphicFramePr>
            <a:graphicFrameLocks noChangeAspect="1"/>
          </p:cNvGraphicFramePr>
          <p:nvPr/>
        </p:nvGraphicFramePr>
        <p:xfrm>
          <a:off x="5334000" y="1447800"/>
          <a:ext cx="685800" cy="563563"/>
        </p:xfrm>
        <a:graphic>
          <a:graphicData uri="http://schemas.openxmlformats.org/presentationml/2006/ole">
            <p:oleObj spid="_x0000_s295940" name="VISIO" r:id="rId7" imgW="807120" imgH="662760" progId="">
              <p:embed/>
            </p:oleObj>
          </a:graphicData>
        </a:graphic>
      </p:graphicFrame>
      <p:graphicFrame>
        <p:nvGraphicFramePr>
          <p:cNvPr id="251912" name="Object 8"/>
          <p:cNvGraphicFramePr>
            <a:graphicFrameLocks noChangeAspect="1"/>
          </p:cNvGraphicFramePr>
          <p:nvPr/>
        </p:nvGraphicFramePr>
        <p:xfrm>
          <a:off x="5181600" y="2667000"/>
          <a:ext cx="1485900" cy="1558925"/>
        </p:xfrm>
        <a:graphic>
          <a:graphicData uri="http://schemas.openxmlformats.org/presentationml/2006/ole">
            <p:oleObj spid="_x0000_s295941" name="VISIO" r:id="rId8" imgW="1663200" imgH="1746360" progId="">
              <p:embed/>
            </p:oleObj>
          </a:graphicData>
        </a:graphic>
      </p:graphicFrame>
      <p:sp>
        <p:nvSpPr>
          <p:cNvPr id="251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4943475" cy="5334000"/>
          </a:xfrm>
        </p:spPr>
        <p:txBody>
          <a:bodyPr/>
          <a:lstStyle/>
          <a:p>
            <a:r>
              <a:rPr lang="en-US" sz="2000"/>
              <a:t>Lots of data is being collected </a:t>
            </a:r>
            <a:br>
              <a:rPr lang="en-US" sz="2000"/>
            </a:br>
            <a:r>
              <a:rPr lang="en-US" sz="2000"/>
              <a:t>and warehoused </a:t>
            </a:r>
          </a:p>
          <a:p>
            <a:pPr lvl="1"/>
            <a:r>
              <a:rPr lang="en-US" sz="1800"/>
              <a:t>Web data, e-commerce</a:t>
            </a:r>
          </a:p>
          <a:p>
            <a:pPr lvl="1"/>
            <a:r>
              <a:rPr lang="en-US" sz="1800"/>
              <a:t>purchases at department/</a:t>
            </a:r>
            <a:br>
              <a:rPr lang="en-US" sz="1800"/>
            </a:br>
            <a:r>
              <a:rPr lang="en-US" sz="1800"/>
              <a:t>grocery stores</a:t>
            </a:r>
          </a:p>
          <a:p>
            <a:pPr lvl="1"/>
            <a:r>
              <a:rPr lang="en-US" sz="1800"/>
              <a:t>Bank/Credit Card </a:t>
            </a:r>
            <a:br>
              <a:rPr lang="en-US" sz="1800"/>
            </a:br>
            <a:r>
              <a:rPr lang="en-US" sz="1800"/>
              <a:t>transactions</a:t>
            </a:r>
          </a:p>
          <a:p>
            <a:pPr>
              <a:spcBef>
                <a:spcPct val="75000"/>
              </a:spcBef>
            </a:pPr>
            <a:r>
              <a:rPr lang="en-US" sz="2000"/>
              <a:t>Computers have become cheaper and more powerful</a:t>
            </a:r>
          </a:p>
          <a:p>
            <a:pPr>
              <a:spcBef>
                <a:spcPct val="40000"/>
              </a:spcBef>
            </a:pPr>
            <a:r>
              <a:rPr lang="en-US" sz="2000"/>
              <a:t>Competitive Pressure is Strong </a:t>
            </a:r>
          </a:p>
          <a:p>
            <a:pPr lvl="1"/>
            <a:r>
              <a:rPr lang="en-US" sz="1800"/>
              <a:t>Provide better, customized services for an </a:t>
            </a:r>
            <a:r>
              <a:rPr lang="en-US" sz="1800" i="1"/>
              <a:t>edge </a:t>
            </a:r>
            <a:r>
              <a:rPr lang="en-US" sz="1800"/>
              <a:t>(e.g. in Customer Relationship Management)</a:t>
            </a:r>
          </a:p>
          <a:p>
            <a:pPr lvl="1">
              <a:buFontTx/>
              <a:buNone/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416675"/>
            <a:ext cx="2133600" cy="304800"/>
          </a:xfrm>
          <a:prstGeom prst="rect">
            <a:avLst/>
          </a:prstGeom>
        </p:spPr>
        <p:txBody>
          <a:bodyPr/>
          <a:lstStyle/>
          <a:p>
            <a:fld id="{49C5291D-BA3A-4D36-A96E-4E7864C79C1B}" type="slidenum">
              <a:rPr lang="en-US"/>
              <a:pPr/>
              <a:t>8</a:t>
            </a:fld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705600" y="4953000"/>
            <a:ext cx="2360613" cy="1744663"/>
            <a:chOff x="4240" y="3165"/>
            <a:chExt cx="1487" cy="1099"/>
          </a:xfrm>
        </p:grpSpPr>
        <p:sp>
          <p:nvSpPr>
            <p:cNvPr id="253955" name="Rectangle 3"/>
            <p:cNvSpPr>
              <a:spLocks noChangeArrowheads="1"/>
            </p:cNvSpPr>
            <p:nvPr/>
          </p:nvSpPr>
          <p:spPr bwMode="auto">
            <a:xfrm>
              <a:off x="4240" y="3165"/>
              <a:ext cx="1487" cy="10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956" name="Rectangle 4"/>
            <p:cNvSpPr>
              <a:spLocks noChangeArrowheads="1"/>
            </p:cNvSpPr>
            <p:nvPr/>
          </p:nvSpPr>
          <p:spPr bwMode="auto">
            <a:xfrm>
              <a:off x="4240" y="3165"/>
              <a:ext cx="1487" cy="1098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53957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40" y="3165"/>
              <a:ext cx="1487" cy="1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3958" name="Line 6"/>
            <p:cNvSpPr>
              <a:spLocks noChangeShapeType="1"/>
            </p:cNvSpPr>
            <p:nvPr/>
          </p:nvSpPr>
          <p:spPr bwMode="auto">
            <a:xfrm>
              <a:off x="4240" y="4263"/>
              <a:ext cx="148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959" name="Freeform 7"/>
            <p:cNvSpPr>
              <a:spLocks/>
            </p:cNvSpPr>
            <p:nvPr/>
          </p:nvSpPr>
          <p:spPr bwMode="auto">
            <a:xfrm>
              <a:off x="4240" y="3165"/>
              <a:ext cx="1487" cy="10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4" y="0"/>
                </a:cxn>
                <a:cxn ang="0">
                  <a:pos x="744" y="586"/>
                </a:cxn>
              </a:cxnLst>
              <a:rect l="0" t="0" r="r" b="b"/>
              <a:pathLst>
                <a:path w="744" h="586">
                  <a:moveTo>
                    <a:pt x="0" y="0"/>
                  </a:moveTo>
                  <a:lnTo>
                    <a:pt x="744" y="0"/>
                  </a:lnTo>
                  <a:lnTo>
                    <a:pt x="744" y="5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960" name="Freeform 8"/>
            <p:cNvSpPr>
              <a:spLocks/>
            </p:cNvSpPr>
            <p:nvPr/>
          </p:nvSpPr>
          <p:spPr bwMode="auto">
            <a:xfrm>
              <a:off x="4240" y="3165"/>
              <a:ext cx="1487" cy="10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86"/>
                </a:cxn>
                <a:cxn ang="0">
                  <a:pos x="744" y="586"/>
                </a:cxn>
              </a:cxnLst>
              <a:rect l="0" t="0" r="r" b="b"/>
              <a:pathLst>
                <a:path w="744" h="586">
                  <a:moveTo>
                    <a:pt x="0" y="0"/>
                  </a:moveTo>
                  <a:lnTo>
                    <a:pt x="0" y="586"/>
                  </a:lnTo>
                  <a:lnTo>
                    <a:pt x="744" y="5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961" name="Freeform 9"/>
            <p:cNvSpPr>
              <a:spLocks/>
            </p:cNvSpPr>
            <p:nvPr/>
          </p:nvSpPr>
          <p:spPr bwMode="auto">
            <a:xfrm>
              <a:off x="4240" y="3165"/>
              <a:ext cx="1487" cy="10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86"/>
                </a:cxn>
                <a:cxn ang="0">
                  <a:pos x="744" y="586"/>
                </a:cxn>
              </a:cxnLst>
              <a:rect l="0" t="0" r="r" b="b"/>
              <a:pathLst>
                <a:path w="744" h="586">
                  <a:moveTo>
                    <a:pt x="0" y="0"/>
                  </a:moveTo>
                  <a:lnTo>
                    <a:pt x="0" y="586"/>
                  </a:lnTo>
                  <a:lnTo>
                    <a:pt x="744" y="5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962" name="Freeform 10"/>
            <p:cNvSpPr>
              <a:spLocks/>
            </p:cNvSpPr>
            <p:nvPr/>
          </p:nvSpPr>
          <p:spPr bwMode="auto">
            <a:xfrm>
              <a:off x="4240" y="3165"/>
              <a:ext cx="1487" cy="10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4" y="0"/>
                </a:cxn>
                <a:cxn ang="0">
                  <a:pos x="744" y="586"/>
                </a:cxn>
              </a:cxnLst>
              <a:rect l="0" t="0" r="r" b="b"/>
              <a:pathLst>
                <a:path w="744" h="586">
                  <a:moveTo>
                    <a:pt x="0" y="0"/>
                  </a:moveTo>
                  <a:lnTo>
                    <a:pt x="744" y="0"/>
                  </a:lnTo>
                  <a:lnTo>
                    <a:pt x="744" y="5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963" name="Line 11"/>
            <p:cNvSpPr>
              <a:spLocks noChangeShapeType="1"/>
            </p:cNvSpPr>
            <p:nvPr/>
          </p:nvSpPr>
          <p:spPr bwMode="auto">
            <a:xfrm>
              <a:off x="4240" y="3165"/>
              <a:ext cx="1" cy="10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3964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609600"/>
          </a:xfrm>
        </p:spPr>
        <p:txBody>
          <a:bodyPr lIns="0" rIns="0"/>
          <a:lstStyle/>
          <a:p>
            <a:r>
              <a:rPr lang="en-US" sz="2800"/>
              <a:t>Why Mine Data? Scientific Viewpoint</a:t>
            </a:r>
          </a:p>
        </p:txBody>
      </p:sp>
      <p:sp>
        <p:nvSpPr>
          <p:cNvPr id="253965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184150" y="1066800"/>
            <a:ext cx="7588250" cy="5791200"/>
          </a:xfrm>
        </p:spPr>
        <p:txBody>
          <a:bodyPr/>
          <a:lstStyle/>
          <a:p>
            <a:r>
              <a:rPr lang="en-US" sz="2000"/>
              <a:t>Data collected and stored at </a:t>
            </a:r>
            <a:br>
              <a:rPr lang="en-US" sz="2000"/>
            </a:br>
            <a:r>
              <a:rPr lang="en-US" sz="2000"/>
              <a:t>enormous speeds (GB/hour)</a:t>
            </a:r>
          </a:p>
          <a:p>
            <a:pPr lvl="1">
              <a:spcBef>
                <a:spcPct val="40000"/>
              </a:spcBef>
            </a:pPr>
            <a:r>
              <a:rPr lang="en-US" sz="1800"/>
              <a:t>remote sensors on a satellite</a:t>
            </a:r>
          </a:p>
          <a:p>
            <a:pPr lvl="1">
              <a:spcBef>
                <a:spcPct val="40000"/>
              </a:spcBef>
            </a:pPr>
            <a:r>
              <a:rPr lang="en-US" sz="1800"/>
              <a:t>telescopes scanning the skies</a:t>
            </a:r>
          </a:p>
          <a:p>
            <a:pPr lvl="1">
              <a:spcBef>
                <a:spcPct val="40000"/>
              </a:spcBef>
            </a:pPr>
            <a:r>
              <a:rPr lang="en-US" sz="1800"/>
              <a:t>microarrays generating gene </a:t>
            </a:r>
            <a:br>
              <a:rPr lang="en-US" sz="1800"/>
            </a:br>
            <a:r>
              <a:rPr lang="en-US" sz="1800"/>
              <a:t>expression data</a:t>
            </a:r>
          </a:p>
          <a:p>
            <a:pPr lvl="1">
              <a:spcBef>
                <a:spcPct val="40000"/>
              </a:spcBef>
            </a:pPr>
            <a:r>
              <a:rPr lang="en-US" sz="1800"/>
              <a:t>scientific simulations </a:t>
            </a:r>
            <a:br>
              <a:rPr lang="en-US" sz="1800"/>
            </a:br>
            <a:r>
              <a:rPr lang="en-US" sz="1800"/>
              <a:t>generating terabytes of data</a:t>
            </a:r>
          </a:p>
          <a:p>
            <a:pPr>
              <a:spcBef>
                <a:spcPct val="40000"/>
              </a:spcBef>
            </a:pPr>
            <a:r>
              <a:rPr lang="en-US" sz="2000"/>
              <a:t>Traditional techniques infeasible for raw data</a:t>
            </a:r>
          </a:p>
          <a:p>
            <a:r>
              <a:rPr lang="en-US" sz="2000"/>
              <a:t>Data mining may help scientists </a:t>
            </a:r>
          </a:p>
          <a:p>
            <a:pPr lvl="1"/>
            <a:r>
              <a:rPr lang="en-US" sz="1800"/>
              <a:t>in classifying and segmenting data</a:t>
            </a:r>
          </a:p>
          <a:p>
            <a:pPr lvl="1"/>
            <a:r>
              <a:rPr lang="en-US" sz="1800"/>
              <a:t>in Hypothesis Formation</a:t>
            </a:r>
            <a:endParaRPr lang="en-US"/>
          </a:p>
        </p:txBody>
      </p:sp>
      <p:pic>
        <p:nvPicPr>
          <p:cNvPr id="253966" name="Picture 1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2000"/>
          </a:blip>
          <a:srcRect l="946" t="2650" r="946" b="2745"/>
          <a:stretch>
            <a:fillRect/>
          </a:stretch>
        </p:blipFill>
        <p:spPr bwMode="auto">
          <a:xfrm>
            <a:off x="4548188" y="971550"/>
            <a:ext cx="2005012" cy="1695450"/>
          </a:xfrm>
          <a:prstGeom prst="rect">
            <a:avLst/>
          </a:prstGeom>
          <a:noFill/>
        </p:spPr>
      </p:pic>
      <p:graphicFrame>
        <p:nvGraphicFramePr>
          <p:cNvPr id="253967" name="Object 15"/>
          <p:cNvGraphicFramePr>
            <a:graphicFrameLocks noChangeAspect="1"/>
          </p:cNvGraphicFramePr>
          <p:nvPr/>
        </p:nvGraphicFramePr>
        <p:xfrm>
          <a:off x="6583363" y="685800"/>
          <a:ext cx="2560637" cy="1990725"/>
        </p:xfrm>
        <a:graphic>
          <a:graphicData uri="http://schemas.openxmlformats.org/presentationml/2006/ole">
            <p:oleObj spid="_x0000_s296962" name="VISIO" r:id="rId6" imgW="2561400" imgH="1990080" progId="">
              <p:embed/>
            </p:oleObj>
          </a:graphicData>
        </a:graphic>
      </p:graphicFrame>
      <p:graphicFrame>
        <p:nvGraphicFramePr>
          <p:cNvPr id="253968" name="Object 16"/>
          <p:cNvGraphicFramePr>
            <a:graphicFrameLocks noChangeAspect="1"/>
          </p:cNvGraphicFramePr>
          <p:nvPr/>
        </p:nvGraphicFramePr>
        <p:xfrm>
          <a:off x="6705600" y="2667000"/>
          <a:ext cx="2209800" cy="1181100"/>
        </p:xfrm>
        <a:graphic>
          <a:graphicData uri="http://schemas.openxmlformats.org/presentationml/2006/ole">
            <p:oleObj spid="_x0000_s296963" name="VISIO" r:id="rId7" imgW="2405160" imgH="1490760" progId="">
              <p:embed/>
            </p:oleObj>
          </a:graphicData>
        </a:graphic>
      </p:graphicFrame>
      <p:pic>
        <p:nvPicPr>
          <p:cNvPr id="253969" name="Picture 17" descr="cro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24650" y="3851275"/>
            <a:ext cx="2166938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416675"/>
            <a:ext cx="2133600" cy="304800"/>
          </a:xfrm>
          <a:prstGeom prst="rect">
            <a:avLst/>
          </a:prstGeom>
        </p:spPr>
        <p:txBody>
          <a:bodyPr/>
          <a:lstStyle/>
          <a:p>
            <a:fld id="{8C3E322B-3D7E-4525-B801-E90002668C55}" type="slidenum">
              <a:rPr lang="en-US"/>
              <a:pPr/>
              <a:t>9</a:t>
            </a:fld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much data?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52400" y="1120775"/>
            <a:ext cx="8905875" cy="1749425"/>
            <a:chOff x="184" y="3262"/>
            <a:chExt cx="5610" cy="110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678" y="3521"/>
              <a:ext cx="1152" cy="841"/>
              <a:chOff x="2817" y="3420"/>
              <a:chExt cx="1152" cy="841"/>
            </a:xfrm>
          </p:grpSpPr>
          <p:pic>
            <p:nvPicPr>
              <p:cNvPr id="221189" name="Picture 5" descr="supernova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15" y="3420"/>
                <a:ext cx="732" cy="669"/>
              </a:xfrm>
              <a:prstGeom prst="rect">
                <a:avLst/>
              </a:prstGeom>
              <a:noFill/>
            </p:spPr>
          </p:pic>
          <p:sp>
            <p:nvSpPr>
              <p:cNvPr id="221190" name="Text Box 6"/>
              <p:cNvSpPr txBox="1">
                <a:spLocks noChangeArrowheads="1"/>
              </p:cNvSpPr>
              <p:nvPr/>
            </p:nvSpPr>
            <p:spPr bwMode="auto">
              <a:xfrm>
                <a:off x="2817" y="4030"/>
                <a:ext cx="1152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>
                    <a:latin typeface="Verdana" pitchFamily="34" charset="0"/>
                  </a:rPr>
                  <a:t>Astrophysics</a:t>
                </a: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3838" y="3530"/>
              <a:ext cx="998" cy="834"/>
              <a:chOff x="3852" y="3424"/>
              <a:chExt cx="998" cy="834"/>
            </a:xfrm>
          </p:grpSpPr>
          <p:pic>
            <p:nvPicPr>
              <p:cNvPr id="221192" name="Picture 8" descr="tyson-si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11" y="3424"/>
                <a:ext cx="642" cy="642"/>
              </a:xfrm>
              <a:prstGeom prst="rect">
                <a:avLst/>
              </a:prstGeom>
              <a:noFill/>
            </p:spPr>
          </p:pic>
          <p:sp>
            <p:nvSpPr>
              <p:cNvPr id="221193" name="Text Box 9"/>
              <p:cNvSpPr txBox="1">
                <a:spLocks noChangeArrowheads="1"/>
              </p:cNvSpPr>
              <p:nvPr/>
            </p:nvSpPr>
            <p:spPr bwMode="auto">
              <a:xfrm>
                <a:off x="3852" y="4027"/>
                <a:ext cx="99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>
                    <a:latin typeface="Verdana" pitchFamily="34" charset="0"/>
                  </a:rPr>
                  <a:t>Cosmology</a:t>
                </a: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1945" y="3470"/>
              <a:ext cx="771" cy="885"/>
              <a:chOff x="2214" y="3379"/>
              <a:chExt cx="771" cy="885"/>
            </a:xfrm>
          </p:grpSpPr>
          <p:pic>
            <p:nvPicPr>
              <p:cNvPr id="221195" name="Picture 11" descr="ACPI-globe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040204"/>
                  </a:clrFrom>
                  <a:clrTo>
                    <a:srgbClr val="040204">
                      <a:alpha val="0"/>
                    </a:srgbClr>
                  </a:clrTo>
                </a:clrChange>
              </a:blip>
              <a:srcRect t="3133"/>
              <a:stretch>
                <a:fillRect/>
              </a:stretch>
            </p:blipFill>
            <p:spPr bwMode="auto">
              <a:xfrm>
                <a:off x="2225" y="3379"/>
                <a:ext cx="760" cy="742"/>
              </a:xfrm>
              <a:prstGeom prst="rect">
                <a:avLst/>
              </a:prstGeom>
              <a:noFill/>
            </p:spPr>
          </p:pic>
          <p:sp>
            <p:nvSpPr>
              <p:cNvPr id="221196" name="Text Box 12"/>
              <p:cNvSpPr txBox="1">
                <a:spLocks noChangeArrowheads="1"/>
              </p:cNvSpPr>
              <p:nvPr/>
            </p:nvSpPr>
            <p:spPr bwMode="auto">
              <a:xfrm>
                <a:off x="2214" y="4033"/>
                <a:ext cx="72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>
                    <a:latin typeface="Verdana" pitchFamily="34" charset="0"/>
                  </a:rPr>
                  <a:t>Climate</a:t>
                </a:r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1087" y="3503"/>
              <a:ext cx="776" cy="848"/>
              <a:chOff x="1431" y="3407"/>
              <a:chExt cx="776" cy="848"/>
            </a:xfrm>
          </p:grpSpPr>
          <p:pic>
            <p:nvPicPr>
              <p:cNvPr id="221198" name="Picture 14" descr="R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431" y="3407"/>
                <a:ext cx="776" cy="633"/>
              </a:xfrm>
              <a:prstGeom prst="rect">
                <a:avLst/>
              </a:prstGeom>
              <a:noFill/>
            </p:spPr>
          </p:pic>
          <p:sp>
            <p:nvSpPr>
              <p:cNvPr id="221199" name="Text Box 15"/>
              <p:cNvSpPr txBox="1">
                <a:spLocks noChangeArrowheads="1"/>
              </p:cNvSpPr>
              <p:nvPr/>
            </p:nvSpPr>
            <p:spPr bwMode="auto">
              <a:xfrm>
                <a:off x="1441" y="4024"/>
                <a:ext cx="71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>
                    <a:latin typeface="Verdana" pitchFamily="34" charset="0"/>
                  </a:rPr>
                  <a:t>Biology</a:t>
                </a:r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184" y="3506"/>
              <a:ext cx="828" cy="831"/>
              <a:chOff x="538" y="3410"/>
              <a:chExt cx="828" cy="831"/>
            </a:xfrm>
          </p:grpSpPr>
          <p:pic>
            <p:nvPicPr>
              <p:cNvPr id="221201" name="Picture 17" descr="Iron_Mountain309x236s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38" y="3410"/>
                <a:ext cx="828" cy="633"/>
              </a:xfrm>
              <a:prstGeom prst="rect">
                <a:avLst/>
              </a:prstGeom>
              <a:noFill/>
            </p:spPr>
          </p:pic>
          <p:sp>
            <p:nvSpPr>
              <p:cNvPr id="221202" name="Text Box 18"/>
              <p:cNvSpPr txBox="1">
                <a:spLocks noChangeArrowheads="1"/>
              </p:cNvSpPr>
              <p:nvPr/>
            </p:nvSpPr>
            <p:spPr bwMode="auto">
              <a:xfrm>
                <a:off x="570" y="4010"/>
                <a:ext cx="74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>
                    <a:latin typeface="Verdana" pitchFamily="34" charset="0"/>
                  </a:rPr>
                  <a:t>Ecology</a:t>
                </a:r>
              </a:p>
            </p:txBody>
          </p:sp>
        </p:grpSp>
        <p:sp>
          <p:nvSpPr>
            <p:cNvPr id="221203" name="Text Box 19"/>
            <p:cNvSpPr txBox="1">
              <a:spLocks noChangeArrowheads="1"/>
            </p:cNvSpPr>
            <p:nvPr/>
          </p:nvSpPr>
          <p:spPr bwMode="auto">
            <a:xfrm>
              <a:off x="5126" y="4129"/>
              <a:ext cx="475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Verdana" pitchFamily="34" charset="0"/>
                </a:rPr>
                <a:t>Web</a:t>
              </a:r>
            </a:p>
          </p:txBody>
        </p: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548" y="3262"/>
              <a:ext cx="5113" cy="260"/>
              <a:chOff x="452" y="3166"/>
              <a:chExt cx="5113" cy="260"/>
            </a:xfrm>
          </p:grpSpPr>
          <p:sp>
            <p:nvSpPr>
              <p:cNvPr id="221205" name="Text Box 21"/>
              <p:cNvSpPr txBox="1">
                <a:spLocks noChangeArrowheads="1"/>
              </p:cNvSpPr>
              <p:nvPr/>
            </p:nvSpPr>
            <p:spPr bwMode="auto">
              <a:xfrm>
                <a:off x="3766" y="3195"/>
                <a:ext cx="91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>
                    <a:solidFill>
                      <a:srgbClr val="CC3300"/>
                    </a:solidFill>
                    <a:latin typeface="Verdana" pitchFamily="34" charset="0"/>
                  </a:rPr>
                  <a:t>30TB/day</a:t>
                </a:r>
              </a:p>
            </p:txBody>
          </p:sp>
          <p:sp>
            <p:nvSpPr>
              <p:cNvPr id="221206" name="Text Box 22"/>
              <p:cNvSpPr txBox="1">
                <a:spLocks noChangeArrowheads="1"/>
              </p:cNvSpPr>
              <p:nvPr/>
            </p:nvSpPr>
            <p:spPr bwMode="auto">
              <a:xfrm>
                <a:off x="1856" y="3176"/>
                <a:ext cx="175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>
                    <a:solidFill>
                      <a:srgbClr val="CC3300"/>
                    </a:solidFill>
                    <a:latin typeface="Verdana" pitchFamily="34" charset="0"/>
                  </a:rPr>
                  <a:t>20-40TB/simulation</a:t>
                </a:r>
              </a:p>
            </p:txBody>
          </p:sp>
          <p:sp>
            <p:nvSpPr>
              <p:cNvPr id="221207" name="Text Box 23"/>
              <p:cNvSpPr txBox="1">
                <a:spLocks noChangeArrowheads="1"/>
              </p:cNvSpPr>
              <p:nvPr/>
            </p:nvSpPr>
            <p:spPr bwMode="auto">
              <a:xfrm>
                <a:off x="452" y="3166"/>
                <a:ext cx="89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>
                    <a:solidFill>
                      <a:srgbClr val="CC3300"/>
                    </a:solidFill>
                    <a:latin typeface="Verdana" pitchFamily="34" charset="0"/>
                  </a:rPr>
                  <a:t>1PB/year</a:t>
                </a:r>
              </a:p>
            </p:txBody>
          </p:sp>
          <p:sp>
            <p:nvSpPr>
              <p:cNvPr id="221208" name="Text Box 24"/>
              <p:cNvSpPr txBox="1">
                <a:spLocks noChangeArrowheads="1"/>
              </p:cNvSpPr>
              <p:nvPr/>
            </p:nvSpPr>
            <p:spPr bwMode="auto">
              <a:xfrm>
                <a:off x="4935" y="3191"/>
                <a:ext cx="630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>
                    <a:solidFill>
                      <a:srgbClr val="CC3300"/>
                    </a:solidFill>
                    <a:latin typeface="Verdana" pitchFamily="34" charset="0"/>
                  </a:rPr>
                  <a:t>850TB</a:t>
                </a:r>
              </a:p>
            </p:txBody>
          </p:sp>
        </p:grpSp>
        <p:pic>
          <p:nvPicPr>
            <p:cNvPr id="221209" name="Picture 25" descr="23Web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895" y="3536"/>
              <a:ext cx="899" cy="593"/>
            </a:xfrm>
            <a:prstGeom prst="rect">
              <a:avLst/>
            </a:prstGeom>
            <a:noFill/>
          </p:spPr>
        </p:pic>
      </p:grpSp>
      <p:sp>
        <p:nvSpPr>
          <p:cNvPr id="221211" name="Text Box 27"/>
          <p:cNvSpPr txBox="1">
            <a:spLocks noChangeArrowheads="1"/>
          </p:cNvSpPr>
          <p:nvPr/>
        </p:nvSpPr>
        <p:spPr bwMode="auto">
          <a:xfrm>
            <a:off x="2451100" y="5095875"/>
            <a:ext cx="5262563" cy="9461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1 TB (TeraByte) – 10</a:t>
            </a:r>
            <a:r>
              <a:rPr lang="en-US" sz="2800" b="1" baseline="30000"/>
              <a:t>12</a:t>
            </a:r>
            <a:r>
              <a:rPr lang="en-US" sz="2800" b="1"/>
              <a:t> Bytes</a:t>
            </a:r>
          </a:p>
          <a:p>
            <a:r>
              <a:rPr lang="en-US" sz="2800" b="1"/>
              <a:t>1 PB (PetaByte) – 10</a:t>
            </a:r>
            <a:r>
              <a:rPr lang="en-US" sz="2800" b="1" baseline="30000"/>
              <a:t>15 </a:t>
            </a:r>
            <a:r>
              <a:rPr lang="en-US" sz="2800" b="1"/>
              <a:t> Bytes</a:t>
            </a:r>
          </a:p>
        </p:txBody>
      </p:sp>
      <p:sp>
        <p:nvSpPr>
          <p:cNvPr id="221212" name="Text Box 28"/>
          <p:cNvSpPr txBox="1">
            <a:spLocks noChangeArrowheads="1"/>
          </p:cNvSpPr>
          <p:nvPr/>
        </p:nvSpPr>
        <p:spPr bwMode="auto">
          <a:xfrm>
            <a:off x="2393950" y="3687763"/>
            <a:ext cx="4363695" cy="83099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My laptop:</a:t>
            </a:r>
          </a:p>
          <a:p>
            <a:r>
              <a:rPr lang="en-US" b="1" dirty="0" smtClean="0"/>
              <a:t>32</a:t>
            </a:r>
            <a:r>
              <a:rPr lang="en-US" sz="2400" b="1" dirty="0" smtClean="0"/>
              <a:t>0 </a:t>
            </a:r>
            <a:r>
              <a:rPr lang="en-US" sz="2400" b="1" dirty="0"/>
              <a:t>GB (</a:t>
            </a:r>
            <a:r>
              <a:rPr lang="en-US" sz="2400" b="1" dirty="0" err="1"/>
              <a:t>GigaBytes</a:t>
            </a:r>
            <a:r>
              <a:rPr lang="en-US" sz="2400" b="1" dirty="0"/>
              <a:t>) – 10</a:t>
            </a:r>
            <a:r>
              <a:rPr lang="en-US" sz="2400" b="1" baseline="30000" dirty="0"/>
              <a:t>9 </a:t>
            </a:r>
            <a:r>
              <a:rPr lang="en-US" sz="2400" b="1" dirty="0"/>
              <a:t>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11" grpId="0"/>
      <p:bldP spid="221212" grpId="0"/>
    </p:bldLst>
  </p:timing>
</p:sld>
</file>

<file path=ppt/theme/theme1.xml><?xml version="1.0" encoding="utf-8"?>
<a:theme xmlns:a="http://schemas.openxmlformats.org/drawingml/2006/main" name="kdc-template">
  <a:themeElements>
    <a:clrScheme name="">
      <a:dk1>
        <a:srgbClr val="000000"/>
      </a:dk1>
      <a:lt1>
        <a:srgbClr val="FFFFFF"/>
      </a:lt1>
      <a:dk2>
        <a:srgbClr val="0000FF"/>
      </a:dk2>
      <a:lt2>
        <a:srgbClr val="8080FF"/>
      </a:lt2>
      <a:accent1>
        <a:srgbClr val="FFFFFF"/>
      </a:accent1>
      <a:accent2>
        <a:srgbClr val="8CF4EA"/>
      </a:accent2>
      <a:accent3>
        <a:srgbClr val="FFFFFF"/>
      </a:accent3>
      <a:accent4>
        <a:srgbClr val="000000"/>
      </a:accent4>
      <a:accent5>
        <a:srgbClr val="FFFFFF"/>
      </a:accent5>
      <a:accent6>
        <a:srgbClr val="7EDDD4"/>
      </a:accent6>
      <a:hlink>
        <a:srgbClr val="EE3757"/>
      </a:hlink>
      <a:folHlink>
        <a:srgbClr val="FEFF99"/>
      </a:folHlink>
    </a:clrScheme>
    <a:fontScheme name="kdc-template">
      <a:majorFont>
        <a:latin typeface="Arial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kdc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dc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dc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dc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dc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dc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dc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D:\ncsu\kdc\lectures\kdc-template.pot</Template>
  <TotalTime>2650</TotalTime>
  <Words>1678</Words>
  <Application>Microsoft Office PowerPoint</Application>
  <PresentationFormat>On-screen Show (4:3)</PresentationFormat>
  <Paragraphs>325</Paragraphs>
  <Slides>40</Slides>
  <Notes>17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kdc-template</vt:lpstr>
      <vt:lpstr>LC.BRev.FY97</vt:lpstr>
      <vt:lpstr>VISIO</vt:lpstr>
      <vt:lpstr>Chart</vt:lpstr>
      <vt:lpstr>Image</vt:lpstr>
      <vt:lpstr>Document</vt:lpstr>
      <vt:lpstr>Automated Learning and Data Analysis CSC 422 / 522 Fall 2010</vt:lpstr>
      <vt:lpstr>Outline</vt:lpstr>
      <vt:lpstr>What Will We Learn?</vt:lpstr>
      <vt:lpstr>Origins of Data Mining</vt:lpstr>
      <vt:lpstr>Course Character</vt:lpstr>
      <vt:lpstr>A Commercial Viewpoint: What is Common Among All of Them?</vt:lpstr>
      <vt:lpstr>Why Mine Data? Commercial Viewpoint</vt:lpstr>
      <vt:lpstr>Why Mine Data? Scientific Viewpoint</vt:lpstr>
      <vt:lpstr>How much data?</vt:lpstr>
      <vt:lpstr>Mining Large Data Sets - Motivation</vt:lpstr>
      <vt:lpstr>Data Describes Complex Patterns/Phenomena </vt:lpstr>
      <vt:lpstr>This is Only the Tip of the Iceberg</vt:lpstr>
      <vt:lpstr>What is Data Mining?</vt:lpstr>
      <vt:lpstr>What is (not) Data Mining?</vt:lpstr>
      <vt:lpstr>Bonferroni’s Principle</vt:lpstr>
      <vt:lpstr>Rhine Paradox</vt:lpstr>
      <vt:lpstr>Rhine Paradox (con’t)</vt:lpstr>
      <vt:lpstr>Rhine Paradox (con’t)</vt:lpstr>
      <vt:lpstr>Data Mining Task Classification</vt:lpstr>
      <vt:lpstr>Classification: Definition</vt:lpstr>
      <vt:lpstr>Classification: Application 1</vt:lpstr>
      <vt:lpstr>Classifying Galaxies</vt:lpstr>
      <vt:lpstr>Classification: Application 2</vt:lpstr>
      <vt:lpstr>Data Mining Task Regression</vt:lpstr>
      <vt:lpstr>Data Mining Task Regression</vt:lpstr>
      <vt:lpstr>Data Mining Task Clustering</vt:lpstr>
      <vt:lpstr>Clustering Definition</vt:lpstr>
      <vt:lpstr>Clustering: Application 1</vt:lpstr>
      <vt:lpstr>Clustering of S&amp;P 500 Stock Data</vt:lpstr>
      <vt:lpstr>Data Mining Task Association Rule Discovery</vt:lpstr>
      <vt:lpstr>Association Rule Discovery: Application 2</vt:lpstr>
      <vt:lpstr>Data Mining Task Anomaly Detection</vt:lpstr>
      <vt:lpstr>Grouping Data Mining Tasks</vt:lpstr>
      <vt:lpstr>Data Mining Tasks...</vt:lpstr>
      <vt:lpstr>Data Mining Tasks...</vt:lpstr>
      <vt:lpstr>Data Mining, Nothing to Worry About?</vt:lpstr>
      <vt:lpstr>Data Mining, Nothing to Worry About?</vt:lpstr>
      <vt:lpstr>Knowledge is Power (and $$$)</vt:lpstr>
      <vt:lpstr>Should We Worry?</vt:lpstr>
      <vt:lpstr>Thank You!</vt:lpstr>
    </vt:vector>
  </TitlesOfParts>
  <Manager>Department of Computer Science</Manager>
  <Company>North Carolina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Discovery</dc:title>
  <dc:subject>Introduction and overview</dc:subject>
  <dc:creator>steffen</dc:creator>
  <cp:lastModifiedBy>steffen</cp:lastModifiedBy>
  <cp:revision>146</cp:revision>
  <dcterms:created xsi:type="dcterms:W3CDTF">2002-01-02T13:39:35Z</dcterms:created>
  <dcterms:modified xsi:type="dcterms:W3CDTF">2010-08-18T16:27:35Z</dcterms:modified>
</cp:coreProperties>
</file>