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8"/>
  </p:notesMasterIdLst>
  <p:handoutMasterIdLst>
    <p:handoutMasterId r:id="rId129"/>
  </p:handoutMasterIdLst>
  <p:sldIdLst>
    <p:sldId id="515" r:id="rId2"/>
    <p:sldId id="671" r:id="rId3"/>
    <p:sldId id="600" r:id="rId4"/>
    <p:sldId id="538" r:id="rId5"/>
    <p:sldId id="582" r:id="rId6"/>
    <p:sldId id="658" r:id="rId7"/>
    <p:sldId id="601" r:id="rId8"/>
    <p:sldId id="583" r:id="rId9"/>
    <p:sldId id="584" r:id="rId10"/>
    <p:sldId id="585" r:id="rId11"/>
    <p:sldId id="586" r:id="rId12"/>
    <p:sldId id="587" r:id="rId13"/>
    <p:sldId id="588" r:id="rId14"/>
    <p:sldId id="537" r:id="rId15"/>
    <p:sldId id="518" r:id="rId16"/>
    <p:sldId id="602" r:id="rId17"/>
    <p:sldId id="659" r:id="rId18"/>
    <p:sldId id="589" r:id="rId19"/>
    <p:sldId id="660" r:id="rId20"/>
    <p:sldId id="685" r:id="rId21"/>
    <p:sldId id="686" r:id="rId22"/>
    <p:sldId id="596" r:id="rId23"/>
    <p:sldId id="593" r:id="rId24"/>
    <p:sldId id="663" r:id="rId25"/>
    <p:sldId id="662" r:id="rId26"/>
    <p:sldId id="524" r:id="rId27"/>
    <p:sldId id="544" r:id="rId28"/>
    <p:sldId id="525" r:id="rId29"/>
    <p:sldId id="594" r:id="rId30"/>
    <p:sldId id="595" r:id="rId31"/>
    <p:sldId id="597" r:id="rId32"/>
    <p:sldId id="599" r:id="rId33"/>
    <p:sldId id="557" r:id="rId34"/>
    <p:sldId id="664" r:id="rId35"/>
    <p:sldId id="556" r:id="rId36"/>
    <p:sldId id="672" r:id="rId37"/>
    <p:sldId id="669" r:id="rId38"/>
    <p:sldId id="665" r:id="rId39"/>
    <p:sldId id="667" r:id="rId40"/>
    <p:sldId id="673" r:id="rId41"/>
    <p:sldId id="666" r:id="rId42"/>
    <p:sldId id="668" r:id="rId43"/>
    <p:sldId id="674" r:id="rId44"/>
    <p:sldId id="661" r:id="rId45"/>
    <p:sldId id="523" r:id="rId46"/>
    <p:sldId id="687" r:id="rId47"/>
    <p:sldId id="688" r:id="rId48"/>
    <p:sldId id="670" r:id="rId49"/>
    <p:sldId id="603" r:id="rId50"/>
    <p:sldId id="528" r:id="rId51"/>
    <p:sldId id="598" r:id="rId52"/>
    <p:sldId id="530" r:id="rId53"/>
    <p:sldId id="531" r:id="rId54"/>
    <p:sldId id="532" r:id="rId55"/>
    <p:sldId id="675" r:id="rId56"/>
    <p:sldId id="676" r:id="rId57"/>
    <p:sldId id="677" r:id="rId58"/>
    <p:sldId id="533" r:id="rId59"/>
    <p:sldId id="534" r:id="rId60"/>
    <p:sldId id="535" r:id="rId61"/>
    <p:sldId id="605" r:id="rId62"/>
    <p:sldId id="604" r:id="rId63"/>
    <p:sldId id="590" r:id="rId64"/>
    <p:sldId id="623" r:id="rId65"/>
    <p:sldId id="624" r:id="rId66"/>
    <p:sldId id="543" r:id="rId67"/>
    <p:sldId id="625" r:id="rId68"/>
    <p:sldId id="626" r:id="rId69"/>
    <p:sldId id="627" r:id="rId70"/>
    <p:sldId id="628" r:id="rId71"/>
    <p:sldId id="629" r:id="rId72"/>
    <p:sldId id="576" r:id="rId73"/>
    <p:sldId id="606" r:id="rId74"/>
    <p:sldId id="607" r:id="rId75"/>
    <p:sldId id="683" r:id="rId76"/>
    <p:sldId id="678" r:id="rId77"/>
    <p:sldId id="608" r:id="rId78"/>
    <p:sldId id="682" r:id="rId79"/>
    <p:sldId id="679" r:id="rId80"/>
    <p:sldId id="609" r:id="rId81"/>
    <p:sldId id="610" r:id="rId82"/>
    <p:sldId id="611" r:id="rId83"/>
    <p:sldId id="613" r:id="rId84"/>
    <p:sldId id="614" r:id="rId85"/>
    <p:sldId id="612" r:id="rId86"/>
    <p:sldId id="684" r:id="rId87"/>
    <p:sldId id="615" r:id="rId88"/>
    <p:sldId id="616" r:id="rId89"/>
    <p:sldId id="680" r:id="rId90"/>
    <p:sldId id="618" r:id="rId91"/>
    <p:sldId id="619" r:id="rId92"/>
    <p:sldId id="620" r:id="rId93"/>
    <p:sldId id="621" r:id="rId94"/>
    <p:sldId id="622" r:id="rId95"/>
    <p:sldId id="630" r:id="rId96"/>
    <p:sldId id="631" r:id="rId97"/>
    <p:sldId id="632" r:id="rId98"/>
    <p:sldId id="633" r:id="rId99"/>
    <p:sldId id="650" r:id="rId100"/>
    <p:sldId id="651" r:id="rId101"/>
    <p:sldId id="652" r:id="rId102"/>
    <p:sldId id="653" r:id="rId103"/>
    <p:sldId id="654" r:id="rId104"/>
    <p:sldId id="655" r:id="rId105"/>
    <p:sldId id="656" r:id="rId106"/>
    <p:sldId id="657" r:id="rId107"/>
    <p:sldId id="634" r:id="rId108"/>
    <p:sldId id="635" r:id="rId109"/>
    <p:sldId id="636" r:id="rId110"/>
    <p:sldId id="637" r:id="rId111"/>
    <p:sldId id="638" r:id="rId112"/>
    <p:sldId id="690" r:id="rId113"/>
    <p:sldId id="639" r:id="rId114"/>
    <p:sldId id="640" r:id="rId115"/>
    <p:sldId id="641" r:id="rId116"/>
    <p:sldId id="642" r:id="rId117"/>
    <p:sldId id="643" r:id="rId118"/>
    <p:sldId id="691" r:id="rId119"/>
    <p:sldId id="644" r:id="rId120"/>
    <p:sldId id="689" r:id="rId121"/>
    <p:sldId id="646" r:id="rId122"/>
    <p:sldId id="648" r:id="rId123"/>
    <p:sldId id="649" r:id="rId124"/>
    <p:sldId id="647" r:id="rId125"/>
    <p:sldId id="692" r:id="rId126"/>
    <p:sldId id="693" r:id="rId127"/>
  </p:sldIdLst>
  <p:sldSz cx="9144000" cy="6858000" type="screen4x3"/>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2A8487"/>
    <a:srgbClr val="1C5A61"/>
    <a:srgbClr val="0C6D9C"/>
    <a:srgbClr val="FF0000"/>
    <a:srgbClr val="CC3300"/>
    <a:srgbClr val="F5F5F5"/>
    <a:srgbClr val="F4F4F4"/>
    <a:srgbClr val="F2F2F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8853" autoAdjust="0"/>
    <p:restoredTop sz="94541" autoAdjust="0"/>
  </p:normalViewPr>
  <p:slideViewPr>
    <p:cSldViewPr>
      <p:cViewPr>
        <p:scale>
          <a:sx n="95" d="100"/>
          <a:sy n="95" d="100"/>
        </p:scale>
        <p:origin x="-1794" y="36"/>
      </p:cViewPr>
      <p:guideLst>
        <p:guide orient="horz" pos="2160"/>
        <p:guide pos="2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2102"/>
    </p:cViewPr>
  </p:sorterViewPr>
  <p:notesViewPr>
    <p:cSldViewPr>
      <p:cViewPr varScale="1">
        <p:scale>
          <a:sx n="83" d="100"/>
          <a:sy n="83" d="100"/>
        </p:scale>
        <p:origin x="-840" y="-66"/>
      </p:cViewPr>
      <p:guideLst>
        <p:guide orient="horz" pos="3025"/>
        <p:guide pos="2305"/>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4.wmf"/><Relationship Id="rId5" Type="http://schemas.openxmlformats.org/officeDocument/2006/relationships/image" Target="../media/image33.wmf"/><Relationship Id="rId4" Type="http://schemas.openxmlformats.org/officeDocument/2006/relationships/image" Target="../media/image3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4.wmf"/><Relationship Id="rId5" Type="http://schemas.openxmlformats.org/officeDocument/2006/relationships/image" Target="../media/image33.wmf"/><Relationship Id="rId4" Type="http://schemas.openxmlformats.org/officeDocument/2006/relationships/image" Target="../media/image3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5" Type="http://schemas.openxmlformats.org/officeDocument/2006/relationships/image" Target="../media/image41.emf"/><Relationship Id="rId4" Type="http://schemas.openxmlformats.org/officeDocument/2006/relationships/image" Target="../media/image4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e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image" Target="../media/image70.emf"/><Relationship Id="rId6" Type="http://schemas.openxmlformats.org/officeDocument/2006/relationships/image" Target="../media/image75.emf"/><Relationship Id="rId5" Type="http://schemas.openxmlformats.org/officeDocument/2006/relationships/image" Target="../media/image74.emf"/><Relationship Id="rId4" Type="http://schemas.openxmlformats.org/officeDocument/2006/relationships/image" Target="../media/image73.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3138" y="4560888"/>
            <a:ext cx="5367337" cy="4318000"/>
          </a:xfrm>
          <a:prstGeom prst="rect">
            <a:avLst/>
          </a:prstGeom>
          <a:noFill/>
          <a:ln w="12700">
            <a:noFill/>
            <a:miter lim="800000"/>
            <a:headEnd/>
            <a:tailEnd/>
          </a:ln>
          <a:effectLst/>
        </p:spPr>
        <p:txBody>
          <a:bodyPr vert="horz" wrap="square" lIns="100437" tIns="50221" rIns="100437" bIns="50221"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Grp="1" noRot="1" noChangeAspect="1" noChangeArrowheads="1" noTextEdit="1"/>
          </p:cNvSpPr>
          <p:nvPr>
            <p:ph type="sldImg" idx="2"/>
          </p:nvPr>
        </p:nvSpPr>
        <p:spPr bwMode="auto">
          <a:xfrm>
            <a:off x="1268413" y="728663"/>
            <a:ext cx="4781550" cy="3584575"/>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Rot="1" noChangeAspect="1" noChangeArrowheads="1"/>
          </p:cNvSpPr>
          <p:nvPr>
            <p:ph type="sldImg"/>
          </p:nvPr>
        </p:nvSpPr>
        <p:spPr bwMode="auto">
          <a:xfrm>
            <a:off x="1262063" y="722313"/>
            <a:ext cx="4795837" cy="3597275"/>
          </a:xfrm>
          <a:prstGeom prst="rect">
            <a:avLst/>
          </a:prstGeom>
          <a:solidFill>
            <a:srgbClr val="FFFFFF"/>
          </a:solidFill>
          <a:ln>
            <a:solidFill>
              <a:srgbClr val="000000"/>
            </a:solidFill>
            <a:miter lim="800000"/>
            <a:headEnd/>
            <a:tailEnd/>
          </a:ln>
        </p:spPr>
      </p:sp>
      <p:sp>
        <p:nvSpPr>
          <p:cNvPr id="647171" name="Rectangle 3"/>
          <p:cNvSpPr>
            <a:spLocks noGrp="1" noChangeArrowheads="1"/>
          </p:cNvSpPr>
          <p:nvPr>
            <p:ph type="body" idx="1"/>
          </p:nvPr>
        </p:nvSpPr>
        <p:spPr bwMode="auto">
          <a:xfrm>
            <a:off x="974725" y="4560888"/>
            <a:ext cx="5365750" cy="4318000"/>
          </a:xfrm>
          <a:prstGeom prst="rect">
            <a:avLst/>
          </a:prstGeom>
          <a:solidFill>
            <a:srgbClr val="FFFFFF"/>
          </a:solidFill>
          <a:ln>
            <a:solidFill>
              <a:srgbClr val="000000"/>
            </a:solidFill>
            <a:miter lim="800000"/>
            <a:headEnd/>
            <a:tailEnd/>
          </a:ln>
        </p:spPr>
        <p:txBody>
          <a:bodyPr lIns="95007" tIns="47499" rIns="95007" bIns="47499"/>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bwMode="auto">
          <a:xfrm>
            <a:off x="1262063" y="720725"/>
            <a:ext cx="4799012" cy="3598863"/>
          </a:xfrm>
          <a:prstGeom prst="rect">
            <a:avLst/>
          </a:prstGeom>
          <a:solidFill>
            <a:srgbClr val="FFFFFF"/>
          </a:solidFill>
          <a:ln>
            <a:solidFill>
              <a:srgbClr val="000000"/>
            </a:solidFill>
            <a:miter lim="800000"/>
            <a:headEnd/>
            <a:tailEnd/>
          </a:ln>
        </p:spPr>
      </p:sp>
      <p:sp>
        <p:nvSpPr>
          <p:cNvPr id="827395"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025" tIns="47513" rIns="95025" bIns="47513"/>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Rot="1" noChangeAspect="1" noChangeArrowheads="1" noTextEdit="1"/>
          </p:cNvSpPr>
          <p:nvPr>
            <p:ph type="sldImg"/>
          </p:nvPr>
        </p:nvSpPr>
        <p:spPr>
          <a:xfrm>
            <a:off x="1260475" y="720725"/>
            <a:ext cx="4799013" cy="3598863"/>
          </a:xfrm>
          <a:ln/>
        </p:spPr>
      </p:sp>
      <p:sp>
        <p:nvSpPr>
          <p:cNvPr id="993283" name="Rectangle 3"/>
          <p:cNvSpPr>
            <a:spLocks noGrp="1" noChangeArrowheads="1"/>
          </p:cNvSpPr>
          <p:nvPr>
            <p:ph type="body" idx="1"/>
          </p:nvPr>
        </p:nvSpPr>
        <p:spPr>
          <a:xfrm>
            <a:off x="974725" y="4559300"/>
            <a:ext cx="5365750" cy="4321175"/>
          </a:xfrm>
        </p:spPr>
        <p:txBody>
          <a:bodyPr lIns="95034" tIns="47516" rIns="95034" bIns="47516"/>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p:cNvSpPr>
            <a:spLocks noGrp="1" noRot="1" noChangeAspect="1" noChangeArrowheads="1" noTextEdit="1"/>
          </p:cNvSpPr>
          <p:nvPr>
            <p:ph type="sldImg"/>
          </p:nvPr>
        </p:nvSpPr>
        <p:spPr>
          <a:xfrm>
            <a:off x="1260475" y="720725"/>
            <a:ext cx="4799013" cy="3598863"/>
          </a:xfrm>
          <a:ln/>
        </p:spPr>
      </p:sp>
      <p:sp>
        <p:nvSpPr>
          <p:cNvPr id="995331" name="Rectangle 3"/>
          <p:cNvSpPr>
            <a:spLocks noGrp="1" noChangeArrowheads="1"/>
          </p:cNvSpPr>
          <p:nvPr>
            <p:ph type="body" idx="1"/>
          </p:nvPr>
        </p:nvSpPr>
        <p:spPr>
          <a:xfrm>
            <a:off x="974725" y="4559300"/>
            <a:ext cx="5365750" cy="4321175"/>
          </a:xfrm>
        </p:spPr>
        <p:txBody>
          <a:bodyPr lIns="95034" tIns="47516" rIns="95034" bIns="47516"/>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11163" y="1143000"/>
            <a:ext cx="83185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1163" y="3810000"/>
            <a:ext cx="83185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1116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6613" y="1143000"/>
            <a:ext cx="408305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6613" y="3810000"/>
            <a:ext cx="408305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11163" y="1143000"/>
            <a:ext cx="8318500" cy="51816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280400" cy="533400"/>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11163" y="1143000"/>
            <a:ext cx="8318500" cy="51816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 Third Level</a:t>
            </a:r>
          </a:p>
        </p:txBody>
      </p:sp>
      <p:grpSp>
        <p:nvGrpSpPr>
          <p:cNvPr id="1040" name="Group 16"/>
          <p:cNvGrpSpPr>
            <a:grpSpLocks/>
          </p:cNvGrpSpPr>
          <p:nvPr userDrawn="1"/>
        </p:nvGrpSpPr>
        <p:grpSpPr bwMode="auto">
          <a:xfrm>
            <a:off x="304800" y="838200"/>
            <a:ext cx="8534400" cy="152400"/>
            <a:chOff x="264" y="788"/>
            <a:chExt cx="5232" cy="124"/>
          </a:xfrm>
        </p:grpSpPr>
        <p:sp>
          <p:nvSpPr>
            <p:cNvPr id="1041" name="Rectangle 17"/>
            <p:cNvSpPr>
              <a:spLocks noChangeArrowheads="1"/>
            </p:cNvSpPr>
            <p:nvPr/>
          </p:nvSpPr>
          <p:spPr bwMode="auto">
            <a:xfrm>
              <a:off x="264" y="788"/>
              <a:ext cx="5232" cy="61"/>
            </a:xfrm>
            <a:prstGeom prst="rect">
              <a:avLst/>
            </a:prstGeom>
            <a:gradFill rotWithShape="0">
              <a:gsLst>
                <a:gs pos="0">
                  <a:srgbClr val="12C2E9">
                    <a:gamma/>
                    <a:shade val="80000"/>
                    <a:invGamma/>
                  </a:srgbClr>
                </a:gs>
                <a:gs pos="50000">
                  <a:srgbClr val="12C2E9"/>
                </a:gs>
                <a:gs pos="100000">
                  <a:srgbClr val="12C2E9">
                    <a:gamma/>
                    <a:shade val="80000"/>
                    <a:invGamma/>
                  </a:srgbClr>
                </a:gs>
              </a:gsLst>
              <a:lin ang="5400000" scaled="1"/>
            </a:gradFill>
            <a:ln w="12700">
              <a:noFill/>
              <a:miter lim="800000"/>
              <a:headEnd/>
              <a:tailEnd/>
            </a:ln>
            <a:effectLst/>
          </p:spPr>
          <p:txBody>
            <a:bodyPr wrap="none" anchor="ctr"/>
            <a:lstStyle/>
            <a:p>
              <a:endParaRPr lang="en-US"/>
            </a:p>
          </p:txBody>
        </p:sp>
        <p:sp>
          <p:nvSpPr>
            <p:cNvPr id="1042" name="Rectangle 18"/>
            <p:cNvSpPr>
              <a:spLocks noChangeArrowheads="1"/>
            </p:cNvSpPr>
            <p:nvPr/>
          </p:nvSpPr>
          <p:spPr bwMode="auto">
            <a:xfrm>
              <a:off x="264" y="881"/>
              <a:ext cx="5232" cy="31"/>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12700">
              <a:noFill/>
              <a:miter lim="800000"/>
              <a:headEnd/>
              <a:tailEnd/>
            </a:ln>
            <a:effectLst/>
          </p:spPr>
          <p:txBody>
            <a:bodyPr wrap="none" anchor="ctr"/>
            <a:lstStyle/>
            <a:p>
              <a:endParaRPr lang="en-US"/>
            </a:p>
          </p:txBody>
        </p:sp>
      </p:grpSp>
      <p:grpSp>
        <p:nvGrpSpPr>
          <p:cNvPr id="1046" name="Group 22"/>
          <p:cNvGrpSpPr>
            <a:grpSpLocks/>
          </p:cNvGrpSpPr>
          <p:nvPr userDrawn="1"/>
        </p:nvGrpSpPr>
        <p:grpSpPr bwMode="auto">
          <a:xfrm>
            <a:off x="381000" y="6400800"/>
            <a:ext cx="8382000" cy="304800"/>
            <a:chOff x="288" y="3408"/>
            <a:chExt cx="5280" cy="192"/>
          </a:xfrm>
        </p:grpSpPr>
        <p:sp>
          <p:nvSpPr>
            <p:cNvPr id="1047" name="Rectangle 23"/>
            <p:cNvSpPr>
              <a:spLocks noChangeArrowheads="1"/>
            </p:cNvSpPr>
            <p:nvPr/>
          </p:nvSpPr>
          <p:spPr bwMode="auto">
            <a:xfrm>
              <a:off x="288" y="3408"/>
              <a:ext cx="5280"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048" name="Rectangle 24"/>
            <p:cNvSpPr>
              <a:spLocks noChangeArrowheads="1"/>
            </p:cNvSpPr>
            <p:nvPr/>
          </p:nvSpPr>
          <p:spPr bwMode="auto">
            <a:xfrm>
              <a:off x="288" y="3408"/>
              <a:ext cx="5269" cy="160"/>
            </a:xfrm>
            <a:prstGeom prst="rect">
              <a:avLst/>
            </a:prstGeom>
            <a:noFill/>
            <a:ln w="12700">
              <a:noFill/>
              <a:miter lim="800000"/>
              <a:headEnd/>
              <a:tailEnd/>
            </a:ln>
            <a:effectLst/>
          </p:spPr>
          <p:txBody>
            <a:bodyPr lIns="0" tIns="0" rIns="0" bIns="0" anchor="b">
              <a:spAutoFit/>
            </a:bodyPr>
            <a:lstStyle/>
            <a:p>
              <a:pPr>
                <a:lnSpc>
                  <a:spcPts val="2000"/>
                </a:lnSpc>
              </a:pPr>
              <a:r>
                <a:rPr lang="en-US" sz="1200" b="0"/>
                <a:t>© Tan,Steinbach, Kumar 	    	Introduction to Data Mining        		      4/18/2004               </a:t>
              </a:r>
              <a:fld id="{633D7C9C-9F37-4DC4-ACE0-BA83E5A26185}" type="slidenum">
                <a:rPr lang="en-US" sz="1200" b="0"/>
                <a:pPr>
                  <a:lnSpc>
                    <a:spcPts val="2000"/>
                  </a:lnSpc>
                </a:pPr>
                <a:t>‹#›</a:t>
              </a:fld>
              <a:r>
                <a:rPr lang="en-US" sz="1200" b="0"/>
                <a:t> </a:t>
              </a: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charset="0"/>
        <a:buChar char="–"/>
        <a:defRPr sz="28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itchFamily="2" charset="2"/>
        <a:buChar char="u"/>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54.vml"/><Relationship Id="rId5" Type="http://schemas.openxmlformats.org/officeDocument/2006/relationships/oleObject" Target="../embeddings/oleObject40.bin"/><Relationship Id="rId4" Type="http://schemas.openxmlformats.org/officeDocument/2006/relationships/image" Target="../media/image8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55.vml"/><Relationship Id="rId4" Type="http://schemas.openxmlformats.org/officeDocument/2006/relationships/oleObject" Target="../embeddings/oleObject42.bin"/></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56.vml"/><Relationship Id="rId4" Type="http://schemas.openxmlformats.org/officeDocument/2006/relationships/oleObject" Target="../embeddings/oleObject44.bin"/></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57.vml"/><Relationship Id="rId4" Type="http://schemas.openxmlformats.org/officeDocument/2006/relationships/oleObject" Target="../embeddings/oleObject46.bin"/></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58.v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Office_Word_97_-_2003_Document6.doc"/><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6.xml"/><Relationship Id="rId1" Type="http://schemas.openxmlformats.org/officeDocument/2006/relationships/vmlDrawing" Target="../drawings/vmlDrawing59.vml"/></Relationships>
</file>

<file path=ppt/slides/_rels/slide11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Word_97_-_2003_Document7.doc"/><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12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Microsoft_Office_Word_97_-_2003_Document57.doc"/><Relationship Id="rId2" Type="http://schemas.openxmlformats.org/officeDocument/2006/relationships/slideLayout" Target="../slideLayouts/slideLayout6.xml"/><Relationship Id="rId1" Type="http://schemas.openxmlformats.org/officeDocument/2006/relationships/vmlDrawing" Target="../drawings/vmlDrawing60.vml"/><Relationship Id="rId4" Type="http://schemas.openxmlformats.org/officeDocument/2006/relationships/image" Target="../media/image94.png"/></Relationships>
</file>

<file path=ppt/slides/_rels/slide12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image" Target="../media/image9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Office_Word_97_-_2003_Document8.doc"/><Relationship Id="rId2" Type="http://schemas.openxmlformats.org/officeDocument/2006/relationships/slideLayout" Target="../slideLayouts/slideLayout6.xml"/><Relationship Id="rId1" Type="http://schemas.openxmlformats.org/officeDocument/2006/relationships/vmlDrawing" Target="../drawings/vmlDrawing11.vml"/></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Office_Word_97_-_2003_Document9.doc"/><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Office_Word_97_-_2003_Document10.doc"/><Relationship Id="rId2" Type="http://schemas.openxmlformats.org/officeDocument/2006/relationships/slideLayout" Target="../slideLayouts/slideLayout6.xml"/><Relationship Id="rId1" Type="http://schemas.openxmlformats.org/officeDocument/2006/relationships/vmlDrawing" Target="../drawings/vmlDrawing14.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Office_Word_97_-_2003_Document11.doc"/><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13.bin"/><Relationship Id="rId5" Type="http://schemas.openxmlformats.org/officeDocument/2006/relationships/oleObject" Target="../embeddings/Microsoft_Office_Word_97_-_2003_Document13.doc"/><Relationship Id="rId4" Type="http://schemas.openxmlformats.org/officeDocument/2006/relationships/oleObject" Target="../embeddings/Microsoft_Office_Word_97_-_2003_Document12.doc"/></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oleObject" Target="../embeddings/Microsoft_Office_Word_97_-_2003_Document17.doc"/><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Microsoft_Office_Word_97_-_2003_Document16.doc"/><Relationship Id="rId5" Type="http://schemas.openxmlformats.org/officeDocument/2006/relationships/oleObject" Target="../embeddings/Microsoft_Office_Word_97_-_2003_Document15.doc"/><Relationship Id="rId4" Type="http://schemas.openxmlformats.org/officeDocument/2006/relationships/oleObject" Target="../embeddings/Microsoft_Office_Word_97_-_2003_Document14.doc"/></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oleObject" Target="../embeddings/Microsoft_Office_Word_97_-_2003_Document21.doc"/><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Microsoft_Office_Word_97_-_2003_Document20.doc"/><Relationship Id="rId5" Type="http://schemas.openxmlformats.org/officeDocument/2006/relationships/oleObject" Target="../embeddings/Microsoft_Office_Word_97_-_2003_Document19.doc"/><Relationship Id="rId4" Type="http://schemas.openxmlformats.org/officeDocument/2006/relationships/oleObject" Target="../embeddings/Microsoft_Office_Word_97_-_2003_Document18.doc"/></Relationships>
</file>

<file path=ppt/slides/_rels/slide38.xml.rels><?xml version="1.0" encoding="UTF-8" standalone="yes"?>
<Relationships xmlns="http://schemas.openxmlformats.org/package/2006/relationships"><Relationship Id="rId3" Type="http://schemas.openxmlformats.org/officeDocument/2006/relationships/oleObject" Target="../embeddings/Microsoft_Office_Word_97_-_2003_Document22.doc"/><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oleObject" Target="../embeddings/oleObject16.bin"/><Relationship Id="rId5" Type="http://schemas.openxmlformats.org/officeDocument/2006/relationships/oleObject" Target="../embeddings/Microsoft_Office_Word_97_-_2003_Document24.doc"/><Relationship Id="rId4" Type="http://schemas.openxmlformats.org/officeDocument/2006/relationships/oleObject" Target="../embeddings/Microsoft_Office_Word_97_-_2003_Document23.doc"/></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Microsoft_Office_Word_97_-_2003_Document25.doc"/><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oleObject" Target="../embeddings/oleObject19.bin"/><Relationship Id="rId5" Type="http://schemas.openxmlformats.org/officeDocument/2006/relationships/oleObject" Target="../embeddings/Microsoft_Office_Word_97_-_2003_Document27.doc"/><Relationship Id="rId4" Type="http://schemas.openxmlformats.org/officeDocument/2006/relationships/oleObject" Target="../embeddings/Microsoft_Office_Word_97_-_2003_Document26.doc"/></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44.xml.rels><?xml version="1.0" encoding="UTF-8" standalone="yes"?>
<Relationships xmlns="http://schemas.openxmlformats.org/package/2006/relationships"><Relationship Id="rId3" Type="http://schemas.openxmlformats.org/officeDocument/2006/relationships/oleObject" Target="../embeddings/Microsoft_Office_Word_97_-_2003_Document28.doc"/><Relationship Id="rId2" Type="http://schemas.openxmlformats.org/officeDocument/2006/relationships/slideLayout" Target="../slideLayouts/slideLayout6.xml"/><Relationship Id="rId1" Type="http://schemas.openxmlformats.org/officeDocument/2006/relationships/vmlDrawing" Target="../drawings/vmlDrawing28.v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oleObject" Target="../embeddings/oleObject23.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Microsoft_Office_Word_97_-_2003_Document29.doc"/><Relationship Id="rId7" Type="http://schemas.openxmlformats.org/officeDocument/2006/relationships/oleObject" Target="../embeddings/Microsoft_Office_Word_97_-_2003_Document33.doc"/><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Microsoft_Office_Word_97_-_2003_Document32.doc"/><Relationship Id="rId5" Type="http://schemas.openxmlformats.org/officeDocument/2006/relationships/oleObject" Target="../embeddings/Microsoft_Office_Word_97_-_2003_Document31.doc"/><Relationship Id="rId4" Type="http://schemas.openxmlformats.org/officeDocument/2006/relationships/oleObject" Target="../embeddings/Microsoft_Office_Word_97_-_2003_Document30.doc"/></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2.xml"/><Relationship Id="rId1" Type="http://schemas.openxmlformats.org/officeDocument/2006/relationships/vmlDrawing" Target="../drawings/vmlDrawing32.vml"/></Relationships>
</file>

<file path=ppt/slides/_rels/slide51.xml.rels><?xml version="1.0" encoding="UTF-8" standalone="yes"?>
<Relationships xmlns="http://schemas.openxmlformats.org/package/2006/relationships"><Relationship Id="rId3" Type="http://schemas.openxmlformats.org/officeDocument/2006/relationships/oleObject" Target="../embeddings/Microsoft_Office_Word_97_-_2003_Document34.doc"/><Relationship Id="rId2" Type="http://schemas.openxmlformats.org/officeDocument/2006/relationships/slideLayout" Target="../slideLayouts/slideLayout12.xml"/><Relationship Id="rId1" Type="http://schemas.openxmlformats.org/officeDocument/2006/relationships/vmlDrawing" Target="../drawings/vmlDrawing33.vml"/><Relationship Id="rId4" Type="http://schemas.openxmlformats.org/officeDocument/2006/relationships/oleObject" Target="../embeddings/Microsoft_Office_Word_97_-_2003_Document35.doc"/></Relationships>
</file>

<file path=ppt/slides/_rels/slide52.xml.rels><?xml version="1.0" encoding="UTF-8" standalone="yes"?>
<Relationships xmlns="http://schemas.openxmlformats.org/package/2006/relationships"><Relationship Id="rId3" Type="http://schemas.openxmlformats.org/officeDocument/2006/relationships/oleObject" Target="../embeddings/Microsoft_Office_Word_97_-_2003_Document36.doc"/><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oleObject" Target="../embeddings/Microsoft_Office_Word_97_-_2003_Document38.doc"/><Relationship Id="rId4" Type="http://schemas.openxmlformats.org/officeDocument/2006/relationships/oleObject" Target="../embeddings/Microsoft_Office_Word_97_-_2003_Document37.doc"/></Relationships>
</file>

<file path=ppt/slides/_rels/slide53.xml.rels><?xml version="1.0" encoding="UTF-8" standalone="yes"?>
<Relationships xmlns="http://schemas.openxmlformats.org/package/2006/relationships"><Relationship Id="rId3" Type="http://schemas.openxmlformats.org/officeDocument/2006/relationships/oleObject" Target="../embeddings/Microsoft_Office_Word_97_-_2003_Document39.doc"/><Relationship Id="rId2" Type="http://schemas.openxmlformats.org/officeDocument/2006/relationships/slideLayout" Target="../slideLayouts/slideLayout13.xml"/><Relationship Id="rId1" Type="http://schemas.openxmlformats.org/officeDocument/2006/relationships/vmlDrawing" Target="../drawings/vmlDrawing35.vml"/><Relationship Id="rId4" Type="http://schemas.openxmlformats.org/officeDocument/2006/relationships/oleObject" Target="../embeddings/oleObject28.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Microsoft_Office_Word_97_-_2003_Document40.doc"/><Relationship Id="rId2" Type="http://schemas.openxmlformats.org/officeDocument/2006/relationships/slideLayout" Target="../slideLayouts/slideLayout2.xml"/><Relationship Id="rId1" Type="http://schemas.openxmlformats.org/officeDocument/2006/relationships/vmlDrawing" Target="../drawings/vmlDrawing36.vml"/></Relationships>
</file>

<file path=ppt/slides/_rels/slide55.xml.rels><?xml version="1.0" encoding="UTF-8" standalone="yes"?>
<Relationships xmlns="http://schemas.openxmlformats.org/package/2006/relationships"><Relationship Id="rId3" Type="http://schemas.openxmlformats.org/officeDocument/2006/relationships/oleObject" Target="../embeddings/Microsoft_Office_Word_97_-_2003_Document41.doc"/><Relationship Id="rId2" Type="http://schemas.openxmlformats.org/officeDocument/2006/relationships/slideLayout" Target="../slideLayouts/slideLayout2.xml"/><Relationship Id="rId1" Type="http://schemas.openxmlformats.org/officeDocument/2006/relationships/vmlDrawing" Target="../drawings/vmlDrawing37.vml"/></Relationships>
</file>

<file path=ppt/slides/_rels/slide56.xml.rels><?xml version="1.0" encoding="UTF-8" standalone="yes"?>
<Relationships xmlns="http://schemas.openxmlformats.org/package/2006/relationships"><Relationship Id="rId3" Type="http://schemas.openxmlformats.org/officeDocument/2006/relationships/oleObject" Target="../embeddings/Microsoft_Office_Word_97_-_2003_Document42.doc"/><Relationship Id="rId2" Type="http://schemas.openxmlformats.org/officeDocument/2006/relationships/slideLayout" Target="../slideLayouts/slideLayout2.xml"/><Relationship Id="rId1" Type="http://schemas.openxmlformats.org/officeDocument/2006/relationships/vmlDrawing" Target="../drawings/vmlDrawing38.vml"/></Relationships>
</file>

<file path=ppt/slides/_rels/slide57.xml.rels><?xml version="1.0" encoding="UTF-8" standalone="yes"?>
<Relationships xmlns="http://schemas.openxmlformats.org/package/2006/relationships"><Relationship Id="rId3" Type="http://schemas.openxmlformats.org/officeDocument/2006/relationships/oleObject" Target="../embeddings/Microsoft_Office_Word_97_-_2003_Document43.doc"/><Relationship Id="rId2" Type="http://schemas.openxmlformats.org/officeDocument/2006/relationships/slideLayout" Target="../slideLayouts/slideLayout2.xml"/><Relationship Id="rId1" Type="http://schemas.openxmlformats.org/officeDocument/2006/relationships/vmlDrawing" Target="../drawings/vmlDrawing39.v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40.v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2.xml"/><Relationship Id="rId1" Type="http://schemas.openxmlformats.org/officeDocument/2006/relationships/vmlDrawing" Target="../drawings/vmlDrawing41.v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6.xml"/><Relationship Id="rId1" Type="http://schemas.openxmlformats.org/officeDocument/2006/relationships/vmlDrawing" Target="../drawings/vmlDrawing4.v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2.xml"/><Relationship Id="rId1" Type="http://schemas.openxmlformats.org/officeDocument/2006/relationships/vmlDrawing" Target="../drawings/vmlDrawing42.vml"/><Relationship Id="rId4" Type="http://schemas.openxmlformats.org/officeDocument/2006/relationships/oleObject" Target="../embeddings/oleObject32.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Microsoft_Office_Word_97_-_2003_Document44.doc"/><Relationship Id="rId2" Type="http://schemas.openxmlformats.org/officeDocument/2006/relationships/slideLayout" Target="../slideLayouts/slideLayout2.xml"/><Relationship Id="rId1" Type="http://schemas.openxmlformats.org/officeDocument/2006/relationships/vmlDrawing" Target="../drawings/vmlDrawing43.v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Microsoft_Office_Word_97_-_2003_Document45.doc"/><Relationship Id="rId2" Type="http://schemas.openxmlformats.org/officeDocument/2006/relationships/slideLayout" Target="../slideLayouts/slideLayout6.xml"/><Relationship Id="rId1" Type="http://schemas.openxmlformats.org/officeDocument/2006/relationships/vmlDrawing" Target="../drawings/vmlDrawing44.v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45.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7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6.xml"/><Relationship Id="rId1" Type="http://schemas.openxmlformats.org/officeDocument/2006/relationships/vmlDrawing" Target="../drawings/vmlDrawing46.vml"/></Relationships>
</file>

<file path=ppt/slides/_rels/slide72.xml.rels><?xml version="1.0" encoding="UTF-8" standalone="yes"?>
<Relationships xmlns="http://schemas.openxmlformats.org/package/2006/relationships"><Relationship Id="rId2" Type="http://schemas.openxmlformats.org/officeDocument/2006/relationships/hyperlink" Target="http://www.cse.unsw.edu.au/~quinlan/c4.5r8.tar.gz"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47.v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6.xml"/><Relationship Id="rId1" Type="http://schemas.openxmlformats.org/officeDocument/2006/relationships/vmlDrawing" Target="../drawings/vmlDrawing6.vml"/></Relationships>
</file>

<file path=ppt/slides/_rels/slide8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48.vml"/><Relationship Id="rId5" Type="http://schemas.openxmlformats.org/officeDocument/2006/relationships/oleObject" Target="../embeddings/Microsoft_Office_Excel_97-2003_Worksheet47.xls"/><Relationship Id="rId4" Type="http://schemas.openxmlformats.org/officeDocument/2006/relationships/oleObject" Target="../embeddings/Microsoft_Office_Excel_97-2003_Worksheet46.xls"/></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6.xml"/><Relationship Id="rId1" Type="http://schemas.openxmlformats.org/officeDocument/2006/relationships/vmlDrawing" Target="../drawings/vmlDrawing49.v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6.xml"/><Relationship Id="rId1" Type="http://schemas.openxmlformats.org/officeDocument/2006/relationships/vmlDrawing" Target="../drawings/vmlDrawing7.v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Microsoft_Office_Word_97_-_2003_Document48.doc"/><Relationship Id="rId2" Type="http://schemas.openxmlformats.org/officeDocument/2006/relationships/slideLayout" Target="../slideLayouts/slideLayout6.xml"/><Relationship Id="rId1" Type="http://schemas.openxmlformats.org/officeDocument/2006/relationships/vmlDrawing" Target="../drawings/vmlDrawing50.vml"/><Relationship Id="rId4" Type="http://schemas.openxmlformats.org/officeDocument/2006/relationships/oleObject" Target="../embeddings/Microsoft_Office_Word_97_-_2003_Document49.doc"/></Relationships>
</file>

<file path=ppt/slides/_rels/slide93.xml.rels><?xml version="1.0" encoding="UTF-8" standalone="yes"?>
<Relationships xmlns="http://schemas.openxmlformats.org/package/2006/relationships"><Relationship Id="rId8" Type="http://schemas.openxmlformats.org/officeDocument/2006/relationships/oleObject" Target="../embeddings/Microsoft_Office_Word_97_-_2003_Document55.doc"/><Relationship Id="rId3" Type="http://schemas.openxmlformats.org/officeDocument/2006/relationships/oleObject" Target="../embeddings/Microsoft_Office_Word_97_-_2003_Document50.doc"/><Relationship Id="rId7" Type="http://schemas.openxmlformats.org/officeDocument/2006/relationships/oleObject" Target="../embeddings/Microsoft_Office_Word_97_-_2003_Document54.doc"/><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oleObject" Target="../embeddings/Microsoft_Office_Word_97_-_2003_Document53.doc"/><Relationship Id="rId5" Type="http://schemas.openxmlformats.org/officeDocument/2006/relationships/oleObject" Target="../embeddings/Microsoft_Office_Word_97_-_2003_Document52.doc"/><Relationship Id="rId4" Type="http://schemas.openxmlformats.org/officeDocument/2006/relationships/oleObject" Target="../embeddings/Microsoft_Office_Word_97_-_2003_Document51.doc"/></Relationships>
</file>

<file path=ppt/slides/_rels/slide94.xml.rels><?xml version="1.0" encoding="UTF-8" standalone="yes"?>
<Relationships xmlns="http://schemas.openxmlformats.org/package/2006/relationships"><Relationship Id="rId3" Type="http://schemas.openxmlformats.org/officeDocument/2006/relationships/oleObject" Target="../embeddings/Microsoft_Office_Word_97_-_2003_Document56.doc"/><Relationship Id="rId2" Type="http://schemas.openxmlformats.org/officeDocument/2006/relationships/slideLayout" Target="../slideLayouts/slideLayout6.xml"/><Relationship Id="rId1" Type="http://schemas.openxmlformats.org/officeDocument/2006/relationships/vmlDrawing" Target="../drawings/vmlDrawing52.v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53.v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6146" name="Rectangle 1026"/>
          <p:cNvSpPr>
            <a:spLocks noGrp="1" noChangeArrowheads="1"/>
          </p:cNvSpPr>
          <p:nvPr>
            <p:ph type="title"/>
          </p:nvPr>
        </p:nvSpPr>
        <p:spPr>
          <a:xfrm>
            <a:off x="228600" y="609600"/>
            <a:ext cx="8763000" cy="838200"/>
          </a:xfrm>
        </p:spPr>
        <p:txBody>
          <a:bodyPr/>
          <a:lstStyle/>
          <a:p>
            <a:pPr algn="ctr"/>
            <a:r>
              <a:rPr lang="en-US"/>
              <a:t>Data Mining </a:t>
            </a:r>
            <a:br>
              <a:rPr lang="en-US"/>
            </a:br>
            <a:r>
              <a:rPr lang="en-US"/>
              <a:t>Classification: Basic Concepts, Decision Trees, and Model Evaluation</a:t>
            </a:r>
            <a:endParaRPr lang="en-US" sz="2800"/>
          </a:p>
        </p:txBody>
      </p:sp>
      <p:sp>
        <p:nvSpPr>
          <p:cNvPr id="646147" name="Rectangle 1027"/>
          <p:cNvSpPr>
            <a:spLocks noChangeArrowheads="1"/>
          </p:cNvSpPr>
          <p:nvPr/>
        </p:nvSpPr>
        <p:spPr bwMode="auto">
          <a:xfrm>
            <a:off x="381000" y="1949450"/>
            <a:ext cx="8153400" cy="3811588"/>
          </a:xfrm>
          <a:prstGeom prst="rect">
            <a:avLst/>
          </a:prstGeom>
          <a:noFill/>
          <a:ln w="9525">
            <a:noFill/>
            <a:miter lim="800000"/>
            <a:headEnd/>
            <a:tailEnd/>
          </a:ln>
          <a:effectLst/>
        </p:spPr>
        <p:txBody>
          <a:bodyPr anchor="ctr">
            <a:spAutoFit/>
          </a:bodyPr>
          <a:lstStyle/>
          <a:p>
            <a:pPr algn="ctr" eaLnBrk="1" hangingPunct="1">
              <a:spcBef>
                <a:spcPct val="20000"/>
              </a:spcBef>
              <a:buClr>
                <a:schemeClr val="folHlink"/>
              </a:buClr>
              <a:buSzPct val="60000"/>
              <a:buFont typeface="Wingdings" pitchFamily="2" charset="2"/>
              <a:buNone/>
            </a:pPr>
            <a:r>
              <a:rPr lang="en-US" sz="3200" b="0"/>
              <a:t>Lecture Notes for Chapter 4</a:t>
            </a:r>
          </a:p>
          <a:p>
            <a:pPr algn="ctr" eaLnBrk="1" hangingPunct="1">
              <a:spcBef>
                <a:spcPct val="20000"/>
              </a:spcBef>
              <a:buClr>
                <a:schemeClr val="folHlink"/>
              </a:buClr>
              <a:buSzPct val="60000"/>
              <a:buFont typeface="Wingdings" pitchFamily="2" charset="2"/>
              <a:buNone/>
            </a:pPr>
            <a:endParaRPr lang="en-US" sz="3200" b="0"/>
          </a:p>
          <a:p>
            <a:pPr algn="ctr" eaLnBrk="1" hangingPunct="1">
              <a:spcBef>
                <a:spcPct val="20000"/>
              </a:spcBef>
              <a:buClr>
                <a:schemeClr val="folHlink"/>
              </a:buClr>
              <a:buSzPct val="60000"/>
              <a:buFont typeface="Wingdings" pitchFamily="2" charset="2"/>
              <a:buNone/>
            </a:pPr>
            <a:r>
              <a:rPr lang="en-US" sz="3200" b="0"/>
              <a:t>Introduction to Data Mining</a:t>
            </a:r>
          </a:p>
          <a:p>
            <a:pPr algn="ctr" eaLnBrk="1" hangingPunct="1">
              <a:spcBef>
                <a:spcPct val="20000"/>
              </a:spcBef>
              <a:buClr>
                <a:schemeClr val="folHlink"/>
              </a:buClr>
              <a:buSzPct val="60000"/>
              <a:buFont typeface="Wingdings" pitchFamily="2" charset="2"/>
              <a:buNone/>
            </a:pPr>
            <a:r>
              <a:rPr lang="en-US" sz="2800" b="0"/>
              <a:t>by</a:t>
            </a:r>
          </a:p>
          <a:p>
            <a:pPr algn="ctr" eaLnBrk="1" hangingPunct="1">
              <a:spcBef>
                <a:spcPct val="20000"/>
              </a:spcBef>
              <a:buClr>
                <a:schemeClr val="folHlink"/>
              </a:buClr>
              <a:buSzPct val="60000"/>
              <a:buFont typeface="Wingdings" pitchFamily="2" charset="2"/>
              <a:buNone/>
            </a:pPr>
            <a:r>
              <a:rPr lang="en-US" sz="2800" b="0"/>
              <a:t>Tan, Steinbach, Kumar</a:t>
            </a:r>
          </a:p>
          <a:p>
            <a:pPr algn="ctr"/>
            <a:endParaRPr lang="en-US" sz="1600" b="0"/>
          </a:p>
          <a:p>
            <a:pPr algn="ctr"/>
            <a:endParaRPr lang="en-US" sz="1600" b="0"/>
          </a:p>
          <a:p>
            <a:pPr algn="ctr"/>
            <a:endParaRPr lang="en-US" sz="1600" b="0"/>
          </a:p>
          <a:p>
            <a:endParaRPr lang="en-US" sz="2000" b="0"/>
          </a:p>
        </p:txBody>
      </p:sp>
      <p:grpSp>
        <p:nvGrpSpPr>
          <p:cNvPr id="646151" name="Group 1031"/>
          <p:cNvGrpSpPr>
            <a:grpSpLocks/>
          </p:cNvGrpSpPr>
          <p:nvPr/>
        </p:nvGrpSpPr>
        <p:grpSpPr bwMode="auto">
          <a:xfrm>
            <a:off x="381000" y="6400800"/>
            <a:ext cx="8382000" cy="304800"/>
            <a:chOff x="288" y="3408"/>
            <a:chExt cx="5280" cy="192"/>
          </a:xfrm>
        </p:grpSpPr>
        <p:sp>
          <p:nvSpPr>
            <p:cNvPr id="646152" name="Rectangle 1032"/>
            <p:cNvSpPr>
              <a:spLocks noChangeArrowheads="1"/>
            </p:cNvSpPr>
            <p:nvPr/>
          </p:nvSpPr>
          <p:spPr bwMode="auto">
            <a:xfrm>
              <a:off x="288" y="3408"/>
              <a:ext cx="5280"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646153" name="Rectangle 1033"/>
            <p:cNvSpPr>
              <a:spLocks noChangeArrowheads="1"/>
            </p:cNvSpPr>
            <p:nvPr/>
          </p:nvSpPr>
          <p:spPr bwMode="auto">
            <a:xfrm>
              <a:off x="288" y="3408"/>
              <a:ext cx="5269" cy="160"/>
            </a:xfrm>
            <a:prstGeom prst="rect">
              <a:avLst/>
            </a:prstGeom>
            <a:noFill/>
            <a:ln w="12700">
              <a:noFill/>
              <a:miter lim="800000"/>
              <a:headEnd/>
              <a:tailEnd/>
            </a:ln>
            <a:effectLst/>
          </p:spPr>
          <p:txBody>
            <a:bodyPr lIns="0" tIns="0" rIns="0" bIns="0" anchor="b">
              <a:spAutoFit/>
            </a:bodyPr>
            <a:lstStyle/>
            <a:p>
              <a:pPr>
                <a:lnSpc>
                  <a:spcPts val="2000"/>
                </a:lnSpc>
              </a:pPr>
              <a:r>
                <a:rPr lang="en-US" sz="1200" b="0"/>
                <a:t>© Tan,Steinbach, Kumar 	    	Introduction to Data Mining        		      4/18/2004               </a:t>
              </a:r>
              <a:fld id="{1EAB1E9E-2F41-482F-8B04-1452AAF98124}" type="slidenum">
                <a:rPr lang="en-US" sz="1200" b="0"/>
                <a:pPr>
                  <a:lnSpc>
                    <a:spcPts val="2000"/>
                  </a:lnSpc>
                </a:pPr>
                <a:t>1</a:t>
              </a:fld>
              <a:r>
                <a:rPr lang="en-US" sz="1200" b="0"/>
                <a:t> </a:t>
              </a:r>
            </a:p>
          </p:txBody>
        </p:sp>
      </p:grpSp>
      <p:grpSp>
        <p:nvGrpSpPr>
          <p:cNvPr id="646154" name="Group 1034"/>
          <p:cNvGrpSpPr>
            <a:grpSpLocks/>
          </p:cNvGrpSpPr>
          <p:nvPr/>
        </p:nvGrpSpPr>
        <p:grpSpPr bwMode="auto">
          <a:xfrm>
            <a:off x="304800" y="1447800"/>
            <a:ext cx="8534400" cy="152400"/>
            <a:chOff x="264" y="788"/>
            <a:chExt cx="5232" cy="124"/>
          </a:xfrm>
        </p:grpSpPr>
        <p:sp>
          <p:nvSpPr>
            <p:cNvPr id="646155" name="Rectangle 1035"/>
            <p:cNvSpPr>
              <a:spLocks noChangeArrowheads="1"/>
            </p:cNvSpPr>
            <p:nvPr/>
          </p:nvSpPr>
          <p:spPr bwMode="auto">
            <a:xfrm>
              <a:off x="264" y="788"/>
              <a:ext cx="5232" cy="61"/>
            </a:xfrm>
            <a:prstGeom prst="rect">
              <a:avLst/>
            </a:prstGeom>
            <a:gradFill rotWithShape="0">
              <a:gsLst>
                <a:gs pos="0">
                  <a:srgbClr val="12C2E9">
                    <a:gamma/>
                    <a:shade val="80000"/>
                    <a:invGamma/>
                  </a:srgbClr>
                </a:gs>
                <a:gs pos="50000">
                  <a:srgbClr val="12C2E9"/>
                </a:gs>
                <a:gs pos="100000">
                  <a:srgbClr val="12C2E9">
                    <a:gamma/>
                    <a:shade val="80000"/>
                    <a:invGamma/>
                  </a:srgbClr>
                </a:gs>
              </a:gsLst>
              <a:lin ang="5400000" scaled="1"/>
            </a:gradFill>
            <a:ln w="12700">
              <a:noFill/>
              <a:miter lim="800000"/>
              <a:headEnd/>
              <a:tailEnd/>
            </a:ln>
            <a:effectLst/>
          </p:spPr>
          <p:txBody>
            <a:bodyPr wrap="none" anchor="ctr"/>
            <a:lstStyle/>
            <a:p>
              <a:endParaRPr lang="en-US"/>
            </a:p>
          </p:txBody>
        </p:sp>
        <p:sp>
          <p:nvSpPr>
            <p:cNvPr id="646156" name="Rectangle 1036"/>
            <p:cNvSpPr>
              <a:spLocks noChangeArrowheads="1"/>
            </p:cNvSpPr>
            <p:nvPr/>
          </p:nvSpPr>
          <p:spPr bwMode="auto">
            <a:xfrm>
              <a:off x="264" y="881"/>
              <a:ext cx="5232" cy="31"/>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12700">
              <a:noFill/>
              <a:miter lim="800000"/>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p:txBody>
          <a:bodyPr/>
          <a:lstStyle/>
          <a:p>
            <a:r>
              <a:rPr lang="en-US"/>
              <a:t>Apply Model to Test Data</a:t>
            </a:r>
          </a:p>
        </p:txBody>
      </p:sp>
      <p:sp>
        <p:nvSpPr>
          <p:cNvPr id="892931"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2932"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2933"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2934" name="Line 6"/>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2935"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ffectLst/>
        </p:spPr>
        <p:txBody>
          <a:bodyPr wrap="none" anchor="ctr"/>
          <a:lstStyle/>
          <a:p>
            <a:endParaRPr lang="en-US"/>
          </a:p>
        </p:txBody>
      </p:sp>
      <p:sp>
        <p:nvSpPr>
          <p:cNvPr id="892936"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2937"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892938"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892939"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892940"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a:effectLst/>
        </p:spPr>
        <p:txBody>
          <a:bodyPr wrap="none" anchor="ctr"/>
          <a:lstStyle/>
          <a:p>
            <a:endParaRPr lang="en-US"/>
          </a:p>
        </p:txBody>
      </p:sp>
      <p:sp>
        <p:nvSpPr>
          <p:cNvPr id="892941" name="Text Box 13"/>
          <p:cNvSpPr txBox="1">
            <a:spLocks noChangeArrowheads="1"/>
          </p:cNvSpPr>
          <p:nvPr/>
        </p:nvSpPr>
        <p:spPr bwMode="auto">
          <a:xfrm>
            <a:off x="2859088" y="5194300"/>
            <a:ext cx="750887" cy="336550"/>
          </a:xfrm>
          <a:prstGeom prst="rect">
            <a:avLst/>
          </a:prstGeom>
          <a:noFill/>
          <a:ln w="12700">
            <a:no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892942"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92943" name="Text Box 15"/>
          <p:cNvSpPr txBox="1">
            <a:spLocks noChangeArrowheads="1"/>
          </p:cNvSpPr>
          <p:nvPr/>
        </p:nvSpPr>
        <p:spPr bwMode="auto">
          <a:xfrm>
            <a:off x="1435100" y="5197475"/>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2944"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92945" name="Text Box 17"/>
          <p:cNvSpPr txBox="1">
            <a:spLocks noChangeArrowheads="1"/>
          </p:cNvSpPr>
          <p:nvPr/>
        </p:nvSpPr>
        <p:spPr bwMode="auto">
          <a:xfrm>
            <a:off x="814388" y="3254375"/>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892946"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92947" name="Text Box 19"/>
          <p:cNvSpPr txBox="1">
            <a:spLocks noChangeArrowheads="1"/>
          </p:cNvSpPr>
          <p:nvPr/>
        </p:nvSpPr>
        <p:spPr bwMode="auto">
          <a:xfrm>
            <a:off x="3968750" y="4259263"/>
            <a:ext cx="490538"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2948" name="Text Box 20"/>
          <p:cNvSpPr txBox="1">
            <a:spLocks noChangeArrowheads="1"/>
          </p:cNvSpPr>
          <p:nvPr/>
        </p:nvSpPr>
        <p:spPr bwMode="auto">
          <a:xfrm>
            <a:off x="860425" y="2686050"/>
            <a:ext cx="533400"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892949" name="Text Box 21"/>
          <p:cNvSpPr txBox="1">
            <a:spLocks noChangeArrowheads="1"/>
          </p:cNvSpPr>
          <p:nvPr/>
        </p:nvSpPr>
        <p:spPr bwMode="auto">
          <a:xfrm>
            <a:off x="2897188" y="2686050"/>
            <a:ext cx="442912"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No</a:t>
            </a:r>
          </a:p>
        </p:txBody>
      </p:sp>
      <p:sp>
        <p:nvSpPr>
          <p:cNvPr id="892950" name="Text Box 22"/>
          <p:cNvSpPr txBox="1">
            <a:spLocks noChangeArrowheads="1"/>
          </p:cNvSpPr>
          <p:nvPr/>
        </p:nvSpPr>
        <p:spPr bwMode="auto">
          <a:xfrm>
            <a:off x="4022725" y="3624263"/>
            <a:ext cx="93027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892951" name="Text Box 23"/>
          <p:cNvSpPr txBox="1">
            <a:spLocks noChangeArrowheads="1"/>
          </p:cNvSpPr>
          <p:nvPr/>
        </p:nvSpPr>
        <p:spPr bwMode="auto">
          <a:xfrm>
            <a:off x="1662113" y="3659188"/>
            <a:ext cx="16605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892952" name="Text Box 24"/>
          <p:cNvSpPr txBox="1">
            <a:spLocks noChangeArrowheads="1"/>
          </p:cNvSpPr>
          <p:nvPr/>
        </p:nvSpPr>
        <p:spPr bwMode="auto">
          <a:xfrm>
            <a:off x="1155700" y="4630738"/>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892953" name="Text Box 25"/>
          <p:cNvSpPr txBox="1">
            <a:spLocks noChangeArrowheads="1"/>
          </p:cNvSpPr>
          <p:nvPr/>
        </p:nvSpPr>
        <p:spPr bwMode="auto">
          <a:xfrm>
            <a:off x="3101975" y="4630738"/>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aphicFrame>
        <p:nvGraphicFramePr>
          <p:cNvPr id="892954" name="Object 26"/>
          <p:cNvGraphicFramePr>
            <a:graphicFrameLocks noChangeAspect="1"/>
          </p:cNvGraphicFramePr>
          <p:nvPr/>
        </p:nvGraphicFramePr>
        <p:xfrm>
          <a:off x="4953000" y="1600200"/>
          <a:ext cx="3343275" cy="1133475"/>
        </p:xfrm>
        <a:graphic>
          <a:graphicData uri="http://schemas.openxmlformats.org/presentationml/2006/ole">
            <p:oleObj spid="_x0000_s892954" name="Document" r:id="rId3" imgW="4651200" imgH="1576440" progId="Word.Document.8">
              <p:embed/>
            </p:oleObj>
          </a:graphicData>
        </a:graphic>
      </p:graphicFrame>
      <p:sp>
        <p:nvSpPr>
          <p:cNvPr id="892955" name="Text Box 27"/>
          <p:cNvSpPr txBox="1">
            <a:spLocks noChangeArrowheads="1"/>
          </p:cNvSpPr>
          <p:nvPr/>
        </p:nvSpPr>
        <p:spPr bwMode="auto">
          <a:xfrm>
            <a:off x="4800600" y="1143000"/>
            <a:ext cx="1600200" cy="336550"/>
          </a:xfrm>
          <a:prstGeom prst="rect">
            <a:avLst/>
          </a:prstGeom>
          <a:noFill/>
          <a:ln w="12700">
            <a:noFill/>
            <a:miter lim="800000"/>
            <a:headEnd/>
            <a:tailEnd/>
          </a:ln>
          <a:effectLst/>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892956" name="Line 28"/>
          <p:cNvSpPr>
            <a:spLocks noChangeShapeType="1"/>
          </p:cNvSpPr>
          <p:nvPr/>
        </p:nvSpPr>
        <p:spPr bwMode="auto">
          <a:xfrm flipH="1">
            <a:off x="3352800" y="2362200"/>
            <a:ext cx="1600200" cy="457200"/>
          </a:xfrm>
          <a:prstGeom prst="line">
            <a:avLst/>
          </a:prstGeom>
          <a:noFill/>
          <a:ln w="15875">
            <a:solidFill>
              <a:srgbClr val="FF0000"/>
            </a:solidFill>
            <a:prstDash val="dash"/>
            <a:round/>
            <a:headEnd type="triangle" w="med" len="me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Grp="1" noChangeArrowheads="1"/>
          </p:cNvSpPr>
          <p:nvPr>
            <p:ph type="title"/>
          </p:nvPr>
        </p:nvSpPr>
        <p:spPr/>
        <p:txBody>
          <a:bodyPr/>
          <a:lstStyle/>
          <a:p>
            <a:r>
              <a:rPr lang="en-US"/>
              <a:t>Confidence Interval for Accuracy</a:t>
            </a:r>
          </a:p>
        </p:txBody>
      </p:sp>
      <p:sp>
        <p:nvSpPr>
          <p:cNvPr id="983043" name="Rectangle 3"/>
          <p:cNvSpPr>
            <a:spLocks noGrp="1" noChangeArrowheads="1"/>
          </p:cNvSpPr>
          <p:nvPr>
            <p:ph type="body" idx="1"/>
          </p:nvPr>
        </p:nvSpPr>
        <p:spPr>
          <a:xfrm>
            <a:off x="304800" y="1066800"/>
            <a:ext cx="8686800" cy="5181600"/>
          </a:xfrm>
        </p:spPr>
        <p:txBody>
          <a:bodyPr/>
          <a:lstStyle/>
          <a:p>
            <a:r>
              <a:rPr lang="en-US"/>
              <a:t>Prediction can be regarded as a Bernoulli trial</a:t>
            </a:r>
          </a:p>
          <a:p>
            <a:pPr lvl="1"/>
            <a:r>
              <a:rPr lang="en-US" sz="2000"/>
              <a:t>A Bernoulli trial has 2 possible outcomes</a:t>
            </a:r>
          </a:p>
          <a:p>
            <a:pPr lvl="1"/>
            <a:r>
              <a:rPr lang="en-US" sz="2000"/>
              <a:t>Possible outcomes for prediction: correct or wrong</a:t>
            </a:r>
          </a:p>
          <a:p>
            <a:pPr lvl="1"/>
            <a:r>
              <a:rPr lang="en-US" sz="2000"/>
              <a:t>Collection of Bernoulli trials has a Binomial distribution:</a:t>
            </a:r>
          </a:p>
          <a:p>
            <a:pPr lvl="2"/>
            <a:r>
              <a:rPr lang="en-US" sz="2000"/>
              <a:t> x </a:t>
            </a:r>
            <a:r>
              <a:rPr lang="en-US" sz="2000">
                <a:sym typeface="Symbol" pitchFamily="18" charset="2"/>
              </a:rPr>
              <a:t> Bin(N, p)      x: number of correct predictions</a:t>
            </a:r>
          </a:p>
          <a:p>
            <a:pPr lvl="2"/>
            <a:r>
              <a:rPr lang="en-US" sz="2000">
                <a:sym typeface="Symbol" pitchFamily="18" charset="2"/>
              </a:rPr>
              <a:t> e.g:   Toss a fair coin 50 times, how many heads would turn up?</a:t>
            </a:r>
            <a:br>
              <a:rPr lang="en-US" sz="2000">
                <a:sym typeface="Symbol" pitchFamily="18" charset="2"/>
              </a:rPr>
            </a:br>
            <a:r>
              <a:rPr lang="en-US" sz="2000">
                <a:sym typeface="Symbol" pitchFamily="18" charset="2"/>
              </a:rPr>
              <a:t>  	   </a:t>
            </a:r>
            <a:r>
              <a:rPr lang="en-US" sz="2000"/>
              <a:t>Expected number of heads = N</a:t>
            </a:r>
            <a:r>
              <a:rPr lang="en-US" sz="2000">
                <a:sym typeface="Symbol" pitchFamily="18" charset="2"/>
              </a:rPr>
              <a:t></a:t>
            </a:r>
            <a:r>
              <a:rPr lang="en-US" sz="2000"/>
              <a:t>p = 50 </a:t>
            </a:r>
            <a:r>
              <a:rPr lang="en-US" sz="2000">
                <a:sym typeface="Symbol" pitchFamily="18" charset="2"/>
              </a:rPr>
              <a:t> 0.5 = 25</a:t>
            </a:r>
            <a:endParaRPr lang="en-US" sz="2000"/>
          </a:p>
          <a:p>
            <a:pPr lvl="3">
              <a:buFontTx/>
              <a:buNone/>
            </a:pPr>
            <a:endParaRPr lang="en-US"/>
          </a:p>
          <a:p>
            <a:r>
              <a:rPr lang="en-US"/>
              <a:t>Given x (# of correct predictions) or equivalently, acc=x/N, and N (# of test instances),</a:t>
            </a:r>
            <a:br>
              <a:rPr lang="en-US"/>
            </a:br>
            <a:r>
              <a:rPr lang="en-US"/>
              <a:t/>
            </a:r>
            <a:br>
              <a:rPr lang="en-US"/>
            </a:br>
            <a:r>
              <a:rPr lang="en-US"/>
              <a:t>	Can we predict p (true accuracy of model)?</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p:cNvSpPr>
            <a:spLocks noGrp="1" noChangeArrowheads="1"/>
          </p:cNvSpPr>
          <p:nvPr>
            <p:ph type="title"/>
          </p:nvPr>
        </p:nvSpPr>
        <p:spPr/>
        <p:txBody>
          <a:bodyPr/>
          <a:lstStyle/>
          <a:p>
            <a:r>
              <a:rPr lang="en-US"/>
              <a:t>Confidence Interval for Accuracy</a:t>
            </a:r>
          </a:p>
        </p:txBody>
      </p:sp>
      <p:sp>
        <p:nvSpPr>
          <p:cNvPr id="984067" name="Rectangle 3"/>
          <p:cNvSpPr>
            <a:spLocks noGrp="1" noChangeArrowheads="1"/>
          </p:cNvSpPr>
          <p:nvPr>
            <p:ph type="body" idx="1"/>
          </p:nvPr>
        </p:nvSpPr>
        <p:spPr>
          <a:xfrm>
            <a:off x="215900" y="1143000"/>
            <a:ext cx="8318500" cy="5181600"/>
          </a:xfrm>
        </p:spPr>
        <p:txBody>
          <a:bodyPr/>
          <a:lstStyle/>
          <a:p>
            <a:r>
              <a:rPr lang="en-US" dirty="0"/>
              <a:t>For large test sets (N &gt; 30), </a:t>
            </a:r>
          </a:p>
          <a:p>
            <a:pPr lvl="1"/>
            <a:r>
              <a:rPr lang="en-US" sz="2400" dirty="0"/>
              <a:t>acc has a normal distribution </a:t>
            </a:r>
            <a:br>
              <a:rPr lang="en-US" sz="2400" dirty="0"/>
            </a:br>
            <a:r>
              <a:rPr lang="en-US" sz="2400" dirty="0"/>
              <a:t>with mean p and variance </a:t>
            </a:r>
            <a:br>
              <a:rPr lang="en-US" sz="2400" dirty="0"/>
            </a:br>
            <a:r>
              <a:rPr lang="en-US" sz="2400" dirty="0"/>
              <a:t>p(1-p)/N</a:t>
            </a:r>
            <a:endParaRPr lang="en-US" sz="2400" dirty="0">
              <a:sym typeface="Symbol" pitchFamily="18" charset="2"/>
            </a:endParaRPr>
          </a:p>
          <a:p>
            <a:pPr lvl="1">
              <a:buFont typeface="Arial" charset="0"/>
              <a:buNone/>
            </a:pPr>
            <a:endParaRPr lang="en-US" dirty="0">
              <a:sym typeface="Symbol" pitchFamily="18" charset="2"/>
            </a:endParaRPr>
          </a:p>
          <a:p>
            <a:pPr lvl="1">
              <a:buFont typeface="Arial" charset="0"/>
              <a:buNone/>
            </a:pPr>
            <a:endParaRPr lang="en-US" dirty="0">
              <a:sym typeface="Symbol" pitchFamily="18" charset="2"/>
            </a:endParaRPr>
          </a:p>
          <a:p>
            <a:pPr lvl="1">
              <a:buFont typeface="Arial" charset="0"/>
              <a:buNone/>
            </a:pPr>
            <a:endParaRPr lang="en-US" dirty="0">
              <a:sym typeface="Symbol" pitchFamily="18" charset="2"/>
            </a:endParaRPr>
          </a:p>
          <a:p>
            <a:pPr lvl="3"/>
            <a:endParaRPr lang="en-US" dirty="0">
              <a:sym typeface="Symbol" pitchFamily="18" charset="2"/>
            </a:endParaRPr>
          </a:p>
          <a:p>
            <a:r>
              <a:rPr lang="en-US" dirty="0">
                <a:sym typeface="Symbol" pitchFamily="18" charset="2"/>
              </a:rPr>
              <a:t>Confidence Interval for p:</a:t>
            </a:r>
            <a:endParaRPr lang="en-US" dirty="0"/>
          </a:p>
          <a:p>
            <a:pPr lvl="1">
              <a:buFont typeface="Arial" charset="0"/>
              <a:buNone/>
            </a:pPr>
            <a:endParaRPr lang="en-US" dirty="0">
              <a:sym typeface="Symbol" pitchFamily="18" charset="2"/>
            </a:endParaRPr>
          </a:p>
        </p:txBody>
      </p:sp>
      <p:graphicFrame>
        <p:nvGraphicFramePr>
          <p:cNvPr id="984068" name="Object 4"/>
          <p:cNvGraphicFramePr>
            <a:graphicFrameLocks noChangeAspect="1"/>
          </p:cNvGraphicFramePr>
          <p:nvPr/>
        </p:nvGraphicFramePr>
        <p:xfrm>
          <a:off x="609600" y="3048000"/>
          <a:ext cx="4110038" cy="1357313"/>
        </p:xfrm>
        <a:graphic>
          <a:graphicData uri="http://schemas.openxmlformats.org/presentationml/2006/ole">
            <p:oleObj spid="_x0000_s984068" name="Equation" r:id="rId3" imgW="3619440" imgH="1193760" progId="Equation.3">
              <p:embed/>
            </p:oleObj>
          </a:graphicData>
        </a:graphic>
      </p:graphicFrame>
      <p:pic>
        <p:nvPicPr>
          <p:cNvPr id="984069" name="Picture 5" descr="norm_conf"/>
          <p:cNvPicPr>
            <a:picLocks noChangeAspect="1" noChangeArrowheads="1"/>
          </p:cNvPicPr>
          <p:nvPr/>
        </p:nvPicPr>
        <p:blipFill>
          <a:blip r:embed="rId4" cstate="print"/>
          <a:srcRect l="11978" t="6569" b="12234"/>
          <a:stretch>
            <a:fillRect/>
          </a:stretch>
        </p:blipFill>
        <p:spPr bwMode="auto">
          <a:xfrm>
            <a:off x="5105400" y="1600200"/>
            <a:ext cx="3886200" cy="2082800"/>
          </a:xfrm>
          <a:prstGeom prst="rect">
            <a:avLst/>
          </a:prstGeom>
          <a:noFill/>
        </p:spPr>
      </p:pic>
      <p:sp>
        <p:nvSpPr>
          <p:cNvPr id="984070" name="Line 6"/>
          <p:cNvSpPr>
            <a:spLocks noChangeShapeType="1"/>
          </p:cNvSpPr>
          <p:nvPr/>
        </p:nvSpPr>
        <p:spPr bwMode="auto">
          <a:xfrm flipH="1">
            <a:off x="7162800" y="1447800"/>
            <a:ext cx="762000" cy="1066800"/>
          </a:xfrm>
          <a:prstGeom prst="line">
            <a:avLst/>
          </a:prstGeom>
          <a:noFill/>
          <a:ln w="12700">
            <a:solidFill>
              <a:srgbClr val="FF0000"/>
            </a:solidFill>
            <a:round/>
            <a:headEnd/>
            <a:tailEnd type="triangle" w="med" len="med"/>
          </a:ln>
          <a:effectLst/>
        </p:spPr>
        <p:txBody>
          <a:bodyPr/>
          <a:lstStyle/>
          <a:p>
            <a:endParaRPr lang="en-US"/>
          </a:p>
        </p:txBody>
      </p:sp>
      <p:sp>
        <p:nvSpPr>
          <p:cNvPr id="984071" name="Text Box 7"/>
          <p:cNvSpPr txBox="1">
            <a:spLocks noChangeArrowheads="1"/>
          </p:cNvSpPr>
          <p:nvPr/>
        </p:nvSpPr>
        <p:spPr bwMode="auto">
          <a:xfrm>
            <a:off x="6858000" y="1066800"/>
            <a:ext cx="1676400" cy="396875"/>
          </a:xfrm>
          <a:prstGeom prst="rect">
            <a:avLst/>
          </a:prstGeom>
          <a:noFill/>
          <a:ln w="12700">
            <a:noFill/>
            <a:miter lim="800000"/>
            <a:headEnd/>
            <a:tailEnd/>
          </a:ln>
          <a:effectLst/>
        </p:spPr>
        <p:txBody>
          <a:bodyPr>
            <a:spAutoFit/>
          </a:bodyPr>
          <a:lstStyle/>
          <a:p>
            <a:pPr>
              <a:spcBef>
                <a:spcPct val="50000"/>
              </a:spcBef>
            </a:pPr>
            <a:r>
              <a:rPr lang="en-US" sz="2000"/>
              <a:t>Area = 1 - </a:t>
            </a:r>
            <a:r>
              <a:rPr lang="en-US" sz="2000">
                <a:sym typeface="Symbol" pitchFamily="18" charset="2"/>
              </a:rPr>
              <a:t></a:t>
            </a:r>
            <a:endParaRPr lang="en-US" sz="2000"/>
          </a:p>
        </p:txBody>
      </p:sp>
      <p:sp>
        <p:nvSpPr>
          <p:cNvPr id="984072" name="Line 8"/>
          <p:cNvSpPr>
            <a:spLocks noChangeShapeType="1"/>
          </p:cNvSpPr>
          <p:nvPr/>
        </p:nvSpPr>
        <p:spPr bwMode="auto">
          <a:xfrm flipV="1">
            <a:off x="6172200" y="3505200"/>
            <a:ext cx="228600" cy="762000"/>
          </a:xfrm>
          <a:prstGeom prst="line">
            <a:avLst/>
          </a:prstGeom>
          <a:noFill/>
          <a:ln w="12700">
            <a:solidFill>
              <a:srgbClr val="FF0000"/>
            </a:solidFill>
            <a:round/>
            <a:headEnd/>
            <a:tailEnd type="triangle" w="med" len="med"/>
          </a:ln>
          <a:effectLst/>
        </p:spPr>
        <p:txBody>
          <a:bodyPr/>
          <a:lstStyle/>
          <a:p>
            <a:endParaRPr lang="en-US"/>
          </a:p>
        </p:txBody>
      </p:sp>
      <p:sp>
        <p:nvSpPr>
          <p:cNvPr id="984073" name="Text Box 9"/>
          <p:cNvSpPr txBox="1">
            <a:spLocks noChangeArrowheads="1"/>
          </p:cNvSpPr>
          <p:nvPr/>
        </p:nvSpPr>
        <p:spPr bwMode="auto">
          <a:xfrm>
            <a:off x="5791200" y="3962400"/>
            <a:ext cx="762000" cy="603250"/>
          </a:xfrm>
          <a:prstGeom prst="rect">
            <a:avLst/>
          </a:prstGeom>
          <a:noFill/>
          <a:ln w="12700">
            <a:noFill/>
            <a:miter lim="800000"/>
            <a:headEnd/>
            <a:tailEnd/>
          </a:ln>
          <a:effectLst/>
        </p:spPr>
        <p:txBody>
          <a:bodyPr>
            <a:spAutoFit/>
          </a:bodyPr>
          <a:lstStyle/>
          <a:p>
            <a:pPr>
              <a:lnSpc>
                <a:spcPct val="140000"/>
              </a:lnSpc>
              <a:spcBef>
                <a:spcPct val="50000"/>
              </a:spcBef>
              <a:spcAft>
                <a:spcPct val="50000"/>
              </a:spcAft>
            </a:pPr>
            <a:r>
              <a:rPr lang="en-US" sz="2400"/>
              <a:t>Z</a:t>
            </a:r>
            <a:r>
              <a:rPr lang="en-US" sz="2400" baseline="-25000">
                <a:sym typeface="Symbol" pitchFamily="18" charset="2"/>
              </a:rPr>
              <a:t>/2</a:t>
            </a:r>
            <a:endParaRPr lang="en-US" sz="2400"/>
          </a:p>
        </p:txBody>
      </p:sp>
      <p:sp>
        <p:nvSpPr>
          <p:cNvPr id="984074" name="Text Box 10"/>
          <p:cNvSpPr txBox="1">
            <a:spLocks noChangeArrowheads="1"/>
          </p:cNvSpPr>
          <p:nvPr/>
        </p:nvSpPr>
        <p:spPr bwMode="auto">
          <a:xfrm>
            <a:off x="7848600" y="3962400"/>
            <a:ext cx="1066800" cy="603250"/>
          </a:xfrm>
          <a:prstGeom prst="rect">
            <a:avLst/>
          </a:prstGeom>
          <a:noFill/>
          <a:ln w="12700">
            <a:noFill/>
            <a:miter lim="800000"/>
            <a:headEnd/>
            <a:tailEnd/>
          </a:ln>
          <a:effectLst/>
        </p:spPr>
        <p:txBody>
          <a:bodyPr>
            <a:spAutoFit/>
          </a:bodyPr>
          <a:lstStyle/>
          <a:p>
            <a:pPr>
              <a:lnSpc>
                <a:spcPct val="140000"/>
              </a:lnSpc>
              <a:spcBef>
                <a:spcPct val="50000"/>
              </a:spcBef>
              <a:spcAft>
                <a:spcPct val="50000"/>
              </a:spcAft>
            </a:pPr>
            <a:r>
              <a:rPr lang="en-US" sz="2400"/>
              <a:t>Z</a:t>
            </a:r>
            <a:r>
              <a:rPr lang="en-US" sz="2400" baseline="-25000">
                <a:sym typeface="Symbol" pitchFamily="18" charset="2"/>
              </a:rPr>
              <a:t>1-  /2</a:t>
            </a:r>
          </a:p>
        </p:txBody>
      </p:sp>
      <p:sp>
        <p:nvSpPr>
          <p:cNvPr id="984075" name="Line 11"/>
          <p:cNvSpPr>
            <a:spLocks noChangeShapeType="1"/>
          </p:cNvSpPr>
          <p:nvPr/>
        </p:nvSpPr>
        <p:spPr bwMode="auto">
          <a:xfrm flipH="1" flipV="1">
            <a:off x="7772400" y="3505200"/>
            <a:ext cx="152400" cy="685800"/>
          </a:xfrm>
          <a:prstGeom prst="line">
            <a:avLst/>
          </a:prstGeom>
          <a:noFill/>
          <a:ln w="12700">
            <a:solidFill>
              <a:srgbClr val="FF0000"/>
            </a:solidFill>
            <a:round/>
            <a:headEnd/>
            <a:tailEnd type="triangle" w="med" len="med"/>
          </a:ln>
          <a:effectLst/>
        </p:spPr>
        <p:txBody>
          <a:bodyPr/>
          <a:lstStyle/>
          <a:p>
            <a:endParaRPr lang="en-US"/>
          </a:p>
        </p:txBody>
      </p:sp>
      <p:graphicFrame>
        <p:nvGraphicFramePr>
          <p:cNvPr id="984076" name="Object 12"/>
          <p:cNvGraphicFramePr>
            <a:graphicFrameLocks noChangeAspect="1"/>
          </p:cNvGraphicFramePr>
          <p:nvPr/>
        </p:nvGraphicFramePr>
        <p:xfrm>
          <a:off x="457200" y="5281613"/>
          <a:ext cx="8358188" cy="1042987"/>
        </p:xfrm>
        <a:graphic>
          <a:graphicData uri="http://schemas.openxmlformats.org/presentationml/2006/ole">
            <p:oleObj spid="_x0000_s984076" name="Equation" r:id="rId5" imgW="6717960" imgH="838080" progId="Equation.3">
              <p:embed/>
            </p:oleObj>
          </a:graphicData>
        </a:graphic>
      </p:graphicFrame>
      <p:sp>
        <p:nvSpPr>
          <p:cNvPr id="14" name="Rectangle 13"/>
          <p:cNvSpPr/>
          <p:nvPr/>
        </p:nvSpPr>
        <p:spPr bwMode="auto">
          <a:xfrm>
            <a:off x="7010400" y="3505200"/>
            <a:ext cx="152400" cy="1524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3" name="TextBox 12"/>
          <p:cNvSpPr txBox="1"/>
          <p:nvPr/>
        </p:nvSpPr>
        <p:spPr>
          <a:xfrm>
            <a:off x="6934200" y="3426023"/>
            <a:ext cx="381000" cy="307777"/>
          </a:xfrm>
          <a:prstGeom prst="rect">
            <a:avLst/>
          </a:prstGeom>
          <a:noFill/>
        </p:spPr>
        <p:txBody>
          <a:bodyPr wrap="square" rtlCol="0">
            <a:spAutoFit/>
          </a:bodyPr>
          <a:lstStyle/>
          <a:p>
            <a:r>
              <a:rPr lang="en-US" dirty="0" smtClean="0">
                <a:solidFill>
                  <a:srgbClr val="FF0000"/>
                </a:solidFill>
              </a:rPr>
              <a:t>p</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Grp="1" noChangeArrowheads="1"/>
          </p:cNvSpPr>
          <p:nvPr>
            <p:ph type="title"/>
          </p:nvPr>
        </p:nvSpPr>
        <p:spPr/>
        <p:txBody>
          <a:bodyPr/>
          <a:lstStyle/>
          <a:p>
            <a:r>
              <a:rPr lang="en-US"/>
              <a:t>Confidence Interval for Accuracy</a:t>
            </a:r>
          </a:p>
        </p:txBody>
      </p:sp>
      <p:sp>
        <p:nvSpPr>
          <p:cNvPr id="985091" name="Rectangle 3"/>
          <p:cNvSpPr>
            <a:spLocks noGrp="1" noChangeArrowheads="1"/>
          </p:cNvSpPr>
          <p:nvPr>
            <p:ph type="body" idx="1"/>
          </p:nvPr>
        </p:nvSpPr>
        <p:spPr/>
        <p:txBody>
          <a:bodyPr/>
          <a:lstStyle/>
          <a:p>
            <a:r>
              <a:rPr lang="en-US"/>
              <a:t>Consider a model that produces an accuracy of 80% when evaluated on 100 test instances:</a:t>
            </a:r>
          </a:p>
          <a:p>
            <a:pPr lvl="1"/>
            <a:r>
              <a:rPr lang="en-US" sz="2400"/>
              <a:t>N=100, acc = 0.8</a:t>
            </a:r>
          </a:p>
          <a:p>
            <a:pPr lvl="1"/>
            <a:r>
              <a:rPr lang="en-US" sz="2400"/>
              <a:t>Let 1-</a:t>
            </a:r>
            <a:r>
              <a:rPr lang="en-US" sz="2400">
                <a:sym typeface="Symbol" pitchFamily="18" charset="2"/>
              </a:rPr>
              <a:t> = 0.95 (95% confidence)</a:t>
            </a:r>
          </a:p>
          <a:p>
            <a:pPr lvl="1"/>
            <a:r>
              <a:rPr lang="en-US" sz="2400">
                <a:sym typeface="Symbol" pitchFamily="18" charset="2"/>
              </a:rPr>
              <a:t>From probability table, Z</a:t>
            </a:r>
            <a:r>
              <a:rPr lang="en-US" sz="2400" baseline="-25000">
                <a:sym typeface="Symbol" pitchFamily="18" charset="2"/>
              </a:rPr>
              <a:t>/2</a:t>
            </a:r>
            <a:r>
              <a:rPr lang="en-US" sz="2400">
                <a:sym typeface="Symbol" pitchFamily="18" charset="2"/>
              </a:rPr>
              <a:t>=1.96</a:t>
            </a:r>
            <a:r>
              <a:rPr lang="en-US">
                <a:sym typeface="Symbol" pitchFamily="18" charset="2"/>
              </a:rPr>
              <a:t> </a:t>
            </a:r>
          </a:p>
          <a:p>
            <a:pPr lvl="1">
              <a:buFont typeface="Arial" charset="0"/>
              <a:buNone/>
            </a:pPr>
            <a:endParaRPr lang="en-US"/>
          </a:p>
        </p:txBody>
      </p:sp>
      <p:graphicFrame>
        <p:nvGraphicFramePr>
          <p:cNvPr id="985092" name="Group 4"/>
          <p:cNvGraphicFramePr>
            <a:graphicFrameLocks noGrp="1"/>
          </p:cNvGraphicFramePr>
          <p:nvPr/>
        </p:nvGraphicFramePr>
        <p:xfrm>
          <a:off x="6934200" y="2209800"/>
          <a:ext cx="1600200" cy="2667000"/>
        </p:xfrm>
        <a:graphic>
          <a:graphicData uri="http://schemas.openxmlformats.org/drawingml/2006/table">
            <a:tbl>
              <a:tblPr/>
              <a:tblGrid>
                <a:gridCol w="800100"/>
                <a:gridCol w="800100"/>
              </a:tblGrid>
              <a:tr h="5334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1-</a:t>
                      </a:r>
                      <a:r>
                        <a:rPr kumimoji="0" lang="en-US" sz="2400" b="0" i="0" u="none" strike="noStrike" cap="none" normalizeH="0" baseline="0" smtClean="0">
                          <a:ln>
                            <a:noFill/>
                          </a:ln>
                          <a:solidFill>
                            <a:schemeClr val="tx1"/>
                          </a:solidFill>
                          <a:effectLst/>
                          <a:latin typeface="Arial" charset="0"/>
                          <a:sym typeface="Symbol" pitchFamily="18" charset="2"/>
                        </a:rPr>
                        <a:t></a:t>
                      </a: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334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0.99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2.58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0.98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2.33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rgbClr val="FF0000"/>
                          </a:solidFill>
                          <a:effectLst/>
                          <a:latin typeface="Arial" charset="0"/>
                        </a:rPr>
                        <a:t>0.95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rgbClr val="FF0000"/>
                          </a:solidFill>
                          <a:effectLst/>
                          <a:latin typeface="Arial" charset="0"/>
                        </a:rPr>
                        <a:t>1.96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0.90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1.65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85112" name="Line 24"/>
          <p:cNvSpPr>
            <a:spLocks noChangeShapeType="1"/>
          </p:cNvSpPr>
          <p:nvPr/>
        </p:nvSpPr>
        <p:spPr bwMode="auto">
          <a:xfrm>
            <a:off x="5791200" y="3276600"/>
            <a:ext cx="1066800" cy="762000"/>
          </a:xfrm>
          <a:prstGeom prst="line">
            <a:avLst/>
          </a:prstGeom>
          <a:noFill/>
          <a:ln w="12700">
            <a:solidFill>
              <a:srgbClr val="FF0000"/>
            </a:solidFill>
            <a:round/>
            <a:headEnd/>
            <a:tailEnd type="triangle" w="med" len="med"/>
          </a:ln>
          <a:effectLst/>
        </p:spPr>
        <p:txBody>
          <a:bodyPr/>
          <a:lstStyle/>
          <a:p>
            <a:endParaRPr lang="en-US"/>
          </a:p>
        </p:txBody>
      </p:sp>
      <p:graphicFrame>
        <p:nvGraphicFramePr>
          <p:cNvPr id="985113" name="Group 25"/>
          <p:cNvGraphicFramePr>
            <a:graphicFrameLocks noGrp="1"/>
          </p:cNvGraphicFramePr>
          <p:nvPr/>
        </p:nvGraphicFramePr>
        <p:xfrm>
          <a:off x="381000" y="3810000"/>
          <a:ext cx="5791200" cy="2019300"/>
        </p:xfrm>
        <a:graphic>
          <a:graphicData uri="http://schemas.openxmlformats.org/drawingml/2006/table">
            <a:tbl>
              <a:tblPr/>
              <a:tblGrid>
                <a:gridCol w="1219200"/>
                <a:gridCol w="914400"/>
                <a:gridCol w="914400"/>
                <a:gridCol w="914400"/>
                <a:gridCol w="914400"/>
                <a:gridCol w="914400"/>
              </a:tblGrid>
              <a:tr h="673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rgbClr val="FF0000"/>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p(lower)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0.670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rgbClr val="FF0000"/>
                          </a:solidFill>
                          <a:effectLst/>
                          <a:latin typeface="Arial" charset="0"/>
                        </a:rPr>
                        <a:t>0.711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0.763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0.774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0.789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p(upper)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0.888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rgbClr val="FF0000"/>
                          </a:solidFill>
                          <a:effectLst/>
                          <a:latin typeface="Arial" charset="0"/>
                        </a:rPr>
                        <a:t>0.866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0.833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0.824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0.811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p:txBody>
          <a:bodyPr/>
          <a:lstStyle/>
          <a:p>
            <a:r>
              <a:rPr lang="en-US"/>
              <a:t>Comparing Performance of 2 Models</a:t>
            </a:r>
          </a:p>
        </p:txBody>
      </p:sp>
      <p:sp>
        <p:nvSpPr>
          <p:cNvPr id="986115" name="Rectangle 3"/>
          <p:cNvSpPr>
            <a:spLocks noGrp="1" noChangeArrowheads="1"/>
          </p:cNvSpPr>
          <p:nvPr>
            <p:ph type="body" idx="1"/>
          </p:nvPr>
        </p:nvSpPr>
        <p:spPr/>
        <p:txBody>
          <a:bodyPr/>
          <a:lstStyle/>
          <a:p>
            <a:r>
              <a:rPr lang="en-US" dirty="0"/>
              <a:t>Given two models, say M1 and M2, which is better?</a:t>
            </a:r>
          </a:p>
          <a:p>
            <a:pPr lvl="1"/>
            <a:r>
              <a:rPr lang="en-US" sz="2400" dirty="0"/>
              <a:t>M1 is tested on D1 (size=n1), found error rate = e</a:t>
            </a:r>
            <a:r>
              <a:rPr lang="en-US" sz="2400" baseline="-25000" dirty="0"/>
              <a:t>1</a:t>
            </a:r>
          </a:p>
          <a:p>
            <a:pPr lvl="1"/>
            <a:r>
              <a:rPr lang="en-US" sz="2400" dirty="0"/>
              <a:t>M2 is tested on D2 (size=n2), found error rate = e</a:t>
            </a:r>
            <a:r>
              <a:rPr lang="en-US" sz="2400" baseline="-25000" dirty="0"/>
              <a:t>2</a:t>
            </a:r>
          </a:p>
          <a:p>
            <a:pPr lvl="1"/>
            <a:r>
              <a:rPr lang="en-US" sz="2400" dirty="0"/>
              <a:t>Assume D1 and D2 are independent</a:t>
            </a:r>
          </a:p>
          <a:p>
            <a:pPr lvl="1"/>
            <a:r>
              <a:rPr lang="en-US" sz="2400" dirty="0"/>
              <a:t>If n1 and n2 are sufficiently large, then</a:t>
            </a:r>
          </a:p>
          <a:p>
            <a:pPr lvl="1"/>
            <a:endParaRPr lang="en-US" dirty="0"/>
          </a:p>
          <a:p>
            <a:pPr lvl="1"/>
            <a:endParaRPr lang="en-US" dirty="0"/>
          </a:p>
          <a:p>
            <a:pPr lvl="1"/>
            <a:endParaRPr lang="en-US" dirty="0"/>
          </a:p>
          <a:p>
            <a:pPr lvl="1"/>
            <a:r>
              <a:rPr lang="en-US" sz="2400" dirty="0"/>
              <a:t>Approximate</a:t>
            </a:r>
            <a:r>
              <a:rPr lang="en-US" dirty="0"/>
              <a:t>:</a:t>
            </a:r>
          </a:p>
        </p:txBody>
      </p:sp>
      <p:graphicFrame>
        <p:nvGraphicFramePr>
          <p:cNvPr id="986116" name="Object 4"/>
          <p:cNvGraphicFramePr>
            <a:graphicFrameLocks noChangeAspect="1"/>
          </p:cNvGraphicFramePr>
          <p:nvPr/>
        </p:nvGraphicFramePr>
        <p:xfrm>
          <a:off x="3276600" y="4043363"/>
          <a:ext cx="2209800" cy="1106487"/>
        </p:xfrm>
        <a:graphic>
          <a:graphicData uri="http://schemas.openxmlformats.org/presentationml/2006/ole">
            <p:oleObj spid="_x0000_s986116" name="Equation" r:id="rId3" imgW="914400" imgH="457200" progId="Equation.3">
              <p:embed/>
            </p:oleObj>
          </a:graphicData>
        </a:graphic>
      </p:graphicFrame>
      <p:graphicFrame>
        <p:nvGraphicFramePr>
          <p:cNvPr id="986117" name="Object 5"/>
          <p:cNvGraphicFramePr>
            <a:graphicFrameLocks noChangeAspect="1"/>
          </p:cNvGraphicFramePr>
          <p:nvPr/>
        </p:nvGraphicFramePr>
        <p:xfrm>
          <a:off x="3810000" y="5486400"/>
          <a:ext cx="1315115" cy="609600"/>
        </p:xfrm>
        <a:graphic>
          <a:graphicData uri="http://schemas.openxmlformats.org/presentationml/2006/ole">
            <p:oleObj spid="_x0000_s986117" name="Equation" r:id="rId4" imgW="927000" imgH="431640" progId="Equation.3">
              <p:embed/>
            </p:oleObj>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
          <p:cNvSpPr>
            <a:spLocks noGrp="1" noChangeArrowheads="1"/>
          </p:cNvSpPr>
          <p:nvPr>
            <p:ph type="title"/>
          </p:nvPr>
        </p:nvSpPr>
        <p:spPr/>
        <p:txBody>
          <a:bodyPr/>
          <a:lstStyle/>
          <a:p>
            <a:r>
              <a:rPr lang="en-US"/>
              <a:t>Comparing Performance of 2 Models</a:t>
            </a:r>
          </a:p>
        </p:txBody>
      </p:sp>
      <p:sp>
        <p:nvSpPr>
          <p:cNvPr id="987139" name="Rectangle 3"/>
          <p:cNvSpPr>
            <a:spLocks noGrp="1" noChangeArrowheads="1"/>
          </p:cNvSpPr>
          <p:nvPr>
            <p:ph type="body" idx="1"/>
          </p:nvPr>
        </p:nvSpPr>
        <p:spPr/>
        <p:txBody>
          <a:bodyPr/>
          <a:lstStyle/>
          <a:p>
            <a:r>
              <a:rPr lang="en-US"/>
              <a:t>To test if performance difference is statistically significant:  d = e1 – e2</a:t>
            </a:r>
          </a:p>
          <a:p>
            <a:pPr lvl="1"/>
            <a:r>
              <a:rPr lang="en-US" sz="2400"/>
              <a:t>d ~ </a:t>
            </a:r>
            <a:r>
              <a:rPr lang="en-US" sz="2400" i="1">
                <a:effectLst>
                  <a:outerShdw blurRad="38100" dist="38100" dir="2700000" algn="tl">
                    <a:srgbClr val="C0C0C0"/>
                  </a:outerShdw>
                </a:effectLst>
              </a:rPr>
              <a:t>N</a:t>
            </a:r>
            <a:r>
              <a:rPr lang="en-US" sz="2400"/>
              <a:t>(d</a:t>
            </a:r>
            <a:r>
              <a:rPr lang="en-US" sz="2400" baseline="-25000"/>
              <a:t>t</a:t>
            </a:r>
            <a:r>
              <a:rPr lang="en-US" sz="2400"/>
              <a:t>,</a:t>
            </a:r>
            <a:r>
              <a:rPr lang="en-US" sz="2400">
                <a:sym typeface="Symbol" pitchFamily="18" charset="2"/>
              </a:rPr>
              <a:t></a:t>
            </a:r>
            <a:r>
              <a:rPr lang="en-US" sz="2400" baseline="-25000"/>
              <a:t>t</a:t>
            </a:r>
            <a:r>
              <a:rPr lang="en-US" sz="2400"/>
              <a:t>)   where d</a:t>
            </a:r>
            <a:r>
              <a:rPr lang="en-US" sz="2400" baseline="-25000"/>
              <a:t>t</a:t>
            </a:r>
            <a:r>
              <a:rPr lang="en-US" sz="2400"/>
              <a:t> is the true difference</a:t>
            </a:r>
          </a:p>
          <a:p>
            <a:pPr lvl="1"/>
            <a:r>
              <a:rPr lang="en-US" sz="2400"/>
              <a:t>Since D1 and D2 are independent, their variance adds up:   </a:t>
            </a:r>
          </a:p>
          <a:p>
            <a:pPr lvl="1"/>
            <a:endParaRPr lang="en-US" sz="2400"/>
          </a:p>
          <a:p>
            <a:pPr lvl="1">
              <a:buFont typeface="Arial" charset="0"/>
              <a:buNone/>
            </a:pPr>
            <a:endParaRPr lang="en-US" sz="2400"/>
          </a:p>
          <a:p>
            <a:pPr lvl="1">
              <a:buFont typeface="Arial" charset="0"/>
              <a:buNone/>
            </a:pPr>
            <a:endParaRPr lang="en-US" sz="2400"/>
          </a:p>
          <a:p>
            <a:pPr lvl="1">
              <a:buFont typeface="Arial" charset="0"/>
              <a:buNone/>
            </a:pPr>
            <a:endParaRPr lang="en-US" sz="2400"/>
          </a:p>
          <a:p>
            <a:pPr lvl="1"/>
            <a:endParaRPr lang="en-US" sz="2400"/>
          </a:p>
          <a:p>
            <a:pPr lvl="1"/>
            <a:r>
              <a:rPr lang="en-US" sz="2400"/>
              <a:t>At (1-</a:t>
            </a:r>
            <a:r>
              <a:rPr lang="en-US" sz="2400">
                <a:sym typeface="Symbol" pitchFamily="18" charset="2"/>
              </a:rPr>
              <a:t>) confidence level, </a:t>
            </a:r>
          </a:p>
        </p:txBody>
      </p:sp>
      <p:graphicFrame>
        <p:nvGraphicFramePr>
          <p:cNvPr id="987140" name="Object 4"/>
          <p:cNvGraphicFramePr>
            <a:graphicFrameLocks noChangeAspect="1"/>
          </p:cNvGraphicFramePr>
          <p:nvPr/>
        </p:nvGraphicFramePr>
        <p:xfrm>
          <a:off x="2362200" y="3581400"/>
          <a:ext cx="4184650" cy="1566863"/>
        </p:xfrm>
        <a:graphic>
          <a:graphicData uri="http://schemas.openxmlformats.org/presentationml/2006/ole">
            <p:oleObj spid="_x0000_s987140" name="Equation" r:id="rId3" imgW="3187440" imgH="1193760" progId="Equation.3">
              <p:embed/>
            </p:oleObj>
          </a:graphicData>
        </a:graphic>
      </p:graphicFrame>
      <p:graphicFrame>
        <p:nvGraphicFramePr>
          <p:cNvPr id="987141" name="Object 5"/>
          <p:cNvGraphicFramePr>
            <a:graphicFrameLocks noChangeAspect="1"/>
          </p:cNvGraphicFramePr>
          <p:nvPr/>
        </p:nvGraphicFramePr>
        <p:xfrm>
          <a:off x="4908550" y="5545138"/>
          <a:ext cx="2755900" cy="627062"/>
        </p:xfrm>
        <a:graphic>
          <a:graphicData uri="http://schemas.openxmlformats.org/presentationml/2006/ole">
            <p:oleObj spid="_x0000_s987141" name="Equation" r:id="rId4" imgW="1676160" imgH="380880" progId="Equation.3">
              <p:embed/>
            </p:oleObj>
          </a:graphicData>
        </a:graphic>
      </p:graphicFrame>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2"/>
          <p:cNvSpPr>
            <a:spLocks noGrp="1" noChangeArrowheads="1"/>
          </p:cNvSpPr>
          <p:nvPr>
            <p:ph type="title"/>
          </p:nvPr>
        </p:nvSpPr>
        <p:spPr/>
        <p:txBody>
          <a:bodyPr/>
          <a:lstStyle/>
          <a:p>
            <a:r>
              <a:rPr lang="en-US"/>
              <a:t>An Illustrative Example</a:t>
            </a:r>
          </a:p>
        </p:txBody>
      </p:sp>
      <p:sp>
        <p:nvSpPr>
          <p:cNvPr id="988163" name="Rectangle 3"/>
          <p:cNvSpPr>
            <a:spLocks noGrp="1" noChangeArrowheads="1"/>
          </p:cNvSpPr>
          <p:nvPr>
            <p:ph type="body" idx="1"/>
          </p:nvPr>
        </p:nvSpPr>
        <p:spPr/>
        <p:txBody>
          <a:bodyPr/>
          <a:lstStyle/>
          <a:p>
            <a:pPr>
              <a:lnSpc>
                <a:spcPct val="90000"/>
              </a:lnSpc>
            </a:pPr>
            <a:r>
              <a:rPr lang="en-US"/>
              <a:t>Given: M1: n1 = 30, e1 = 0.15</a:t>
            </a:r>
            <a:br>
              <a:rPr lang="en-US"/>
            </a:br>
            <a:r>
              <a:rPr lang="en-US"/>
              <a:t>	     M2: n2 = 5000, e2 = 0.25</a:t>
            </a:r>
          </a:p>
          <a:p>
            <a:pPr>
              <a:lnSpc>
                <a:spcPct val="90000"/>
              </a:lnSpc>
            </a:pPr>
            <a:r>
              <a:rPr lang="en-US"/>
              <a:t>d = |e2 – e1| = 0.1   (2-sided test)</a:t>
            </a:r>
          </a:p>
          <a:p>
            <a:pPr>
              <a:lnSpc>
                <a:spcPct val="90000"/>
              </a:lnSpc>
            </a:pPr>
            <a:endParaRPr lang="en-US"/>
          </a:p>
          <a:p>
            <a:pPr>
              <a:lnSpc>
                <a:spcPct val="90000"/>
              </a:lnSpc>
              <a:buFont typeface="Monotype Sorts" pitchFamily="2" charset="2"/>
              <a:buNone/>
            </a:pPr>
            <a:endParaRPr lang="en-US"/>
          </a:p>
          <a:p>
            <a:pPr>
              <a:lnSpc>
                <a:spcPct val="90000"/>
              </a:lnSpc>
              <a:buFont typeface="Monotype Sorts" pitchFamily="2" charset="2"/>
              <a:buNone/>
            </a:pPr>
            <a:endParaRPr lang="en-US"/>
          </a:p>
          <a:p>
            <a:pPr>
              <a:lnSpc>
                <a:spcPct val="90000"/>
              </a:lnSpc>
            </a:pPr>
            <a:r>
              <a:rPr lang="en-US"/>
              <a:t>At 95% confidence level, </a:t>
            </a:r>
            <a:r>
              <a:rPr lang="en-US">
                <a:sym typeface="Symbol" pitchFamily="18" charset="2"/>
              </a:rPr>
              <a:t>Z</a:t>
            </a:r>
            <a:r>
              <a:rPr lang="en-US" baseline="-25000">
                <a:sym typeface="Symbol" pitchFamily="18" charset="2"/>
              </a:rPr>
              <a:t>/2</a:t>
            </a:r>
            <a:r>
              <a:rPr lang="en-US">
                <a:sym typeface="Symbol" pitchFamily="18" charset="2"/>
              </a:rPr>
              <a:t>=1.96</a:t>
            </a:r>
            <a:br>
              <a:rPr lang="en-US">
                <a:sym typeface="Symbol" pitchFamily="18" charset="2"/>
              </a:rPr>
            </a:br>
            <a:r>
              <a:rPr lang="en-US">
                <a:sym typeface="Symbol" pitchFamily="18" charset="2"/>
              </a:rPr>
              <a:t/>
            </a:r>
            <a:br>
              <a:rPr lang="en-US">
                <a:sym typeface="Symbol" pitchFamily="18" charset="2"/>
              </a:rPr>
            </a:br>
            <a:r>
              <a:rPr lang="en-US">
                <a:sym typeface="Symbol" pitchFamily="18" charset="2"/>
              </a:rPr>
              <a:t/>
            </a:r>
            <a:br>
              <a:rPr lang="en-US">
                <a:sym typeface="Symbol" pitchFamily="18" charset="2"/>
              </a:rPr>
            </a:br>
            <a:r>
              <a:rPr lang="en-US">
                <a:sym typeface="Symbol" pitchFamily="18" charset="2"/>
              </a:rPr>
              <a:t/>
            </a:r>
            <a:br>
              <a:rPr lang="en-US">
                <a:sym typeface="Symbol" pitchFamily="18" charset="2"/>
              </a:rPr>
            </a:br>
            <a:r>
              <a:rPr lang="en-US">
                <a:sym typeface="Symbol" pitchFamily="18" charset="2"/>
              </a:rPr>
              <a:t>=&gt; Interval contains 0 =&gt; difference may not be</a:t>
            </a:r>
            <a:br>
              <a:rPr lang="en-US">
                <a:sym typeface="Symbol" pitchFamily="18" charset="2"/>
              </a:rPr>
            </a:br>
            <a:r>
              <a:rPr lang="en-US">
                <a:sym typeface="Symbol" pitchFamily="18" charset="2"/>
              </a:rPr>
              <a:t>				       statistically significant</a:t>
            </a:r>
          </a:p>
        </p:txBody>
      </p:sp>
      <p:graphicFrame>
        <p:nvGraphicFramePr>
          <p:cNvPr id="988164" name="Object 4"/>
          <p:cNvGraphicFramePr>
            <a:graphicFrameLocks noChangeAspect="1"/>
          </p:cNvGraphicFramePr>
          <p:nvPr/>
        </p:nvGraphicFramePr>
        <p:xfrm>
          <a:off x="990600" y="2743200"/>
          <a:ext cx="6665913" cy="903288"/>
        </p:xfrm>
        <a:graphic>
          <a:graphicData uri="http://schemas.openxmlformats.org/presentationml/2006/ole">
            <p:oleObj spid="_x0000_s988164" name="Equation" r:id="rId3" imgW="5346360" imgH="723600" progId="Equation.3">
              <p:embed/>
            </p:oleObj>
          </a:graphicData>
        </a:graphic>
      </p:graphicFrame>
      <p:graphicFrame>
        <p:nvGraphicFramePr>
          <p:cNvPr id="988165" name="Object 5"/>
          <p:cNvGraphicFramePr>
            <a:graphicFrameLocks noChangeAspect="1"/>
          </p:cNvGraphicFramePr>
          <p:nvPr/>
        </p:nvGraphicFramePr>
        <p:xfrm>
          <a:off x="1066800" y="4724400"/>
          <a:ext cx="6538913" cy="506413"/>
        </p:xfrm>
        <a:graphic>
          <a:graphicData uri="http://schemas.openxmlformats.org/presentationml/2006/ole">
            <p:oleObj spid="_x0000_s988165" name="Equation" r:id="rId4" imgW="5244840" imgH="406080" progId="Equation.3">
              <p:embed/>
            </p:oleObj>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9186" name="Rectangle 2"/>
          <p:cNvSpPr>
            <a:spLocks noGrp="1" noChangeArrowheads="1"/>
          </p:cNvSpPr>
          <p:nvPr>
            <p:ph type="title"/>
          </p:nvPr>
        </p:nvSpPr>
        <p:spPr>
          <a:xfrm>
            <a:off x="381000" y="152400"/>
            <a:ext cx="8534400" cy="533400"/>
          </a:xfrm>
        </p:spPr>
        <p:txBody>
          <a:bodyPr/>
          <a:lstStyle/>
          <a:p>
            <a:r>
              <a:rPr lang="en-US"/>
              <a:t>Comparing Performance of 2 Algorithms</a:t>
            </a:r>
          </a:p>
        </p:txBody>
      </p:sp>
      <p:sp>
        <p:nvSpPr>
          <p:cNvPr id="989187" name="Rectangle 3"/>
          <p:cNvSpPr>
            <a:spLocks noGrp="1" noChangeArrowheads="1"/>
          </p:cNvSpPr>
          <p:nvPr>
            <p:ph type="body" idx="1"/>
          </p:nvPr>
        </p:nvSpPr>
        <p:spPr/>
        <p:txBody>
          <a:bodyPr/>
          <a:lstStyle/>
          <a:p>
            <a:r>
              <a:rPr lang="en-US"/>
              <a:t>Each learning algorithm may produce k models:</a:t>
            </a:r>
          </a:p>
          <a:p>
            <a:pPr lvl="1"/>
            <a:r>
              <a:rPr lang="en-US" sz="2400"/>
              <a:t>L1 may produce M11 , M12, …, M1k</a:t>
            </a:r>
          </a:p>
          <a:p>
            <a:pPr lvl="1"/>
            <a:r>
              <a:rPr lang="en-US" sz="2400"/>
              <a:t>L2 may produce M21 , M22, …, M2k</a:t>
            </a:r>
          </a:p>
          <a:p>
            <a:r>
              <a:rPr lang="en-US"/>
              <a:t>If models are generated on the same test sets D1,D2, …, Dk (e.g., via cross-validation)</a:t>
            </a:r>
          </a:p>
          <a:p>
            <a:pPr lvl="1"/>
            <a:r>
              <a:rPr lang="en-US" sz="2400"/>
              <a:t>For each set: compute d</a:t>
            </a:r>
            <a:r>
              <a:rPr lang="en-US" sz="2400" baseline="-25000"/>
              <a:t>j</a:t>
            </a:r>
            <a:r>
              <a:rPr lang="en-US" sz="2400"/>
              <a:t> = e</a:t>
            </a:r>
            <a:r>
              <a:rPr lang="en-US" sz="2400" baseline="-25000"/>
              <a:t>1j</a:t>
            </a:r>
            <a:r>
              <a:rPr lang="en-US" sz="2400"/>
              <a:t> – e</a:t>
            </a:r>
            <a:r>
              <a:rPr lang="en-US" sz="2400" baseline="-25000"/>
              <a:t>2j</a:t>
            </a:r>
          </a:p>
          <a:p>
            <a:pPr lvl="1"/>
            <a:r>
              <a:rPr lang="en-US" sz="2400"/>
              <a:t>d</a:t>
            </a:r>
            <a:r>
              <a:rPr lang="en-US" sz="2400" baseline="-25000"/>
              <a:t>j</a:t>
            </a:r>
            <a:r>
              <a:rPr lang="en-US" sz="2400"/>
              <a:t> has mean d</a:t>
            </a:r>
            <a:r>
              <a:rPr lang="en-US" sz="2400" baseline="-25000"/>
              <a:t>t</a:t>
            </a:r>
            <a:r>
              <a:rPr lang="en-US" sz="2400"/>
              <a:t> and variance </a:t>
            </a:r>
            <a:r>
              <a:rPr lang="en-US" sz="2400">
                <a:sym typeface="Symbol" pitchFamily="18" charset="2"/>
              </a:rPr>
              <a:t></a:t>
            </a:r>
            <a:r>
              <a:rPr lang="en-US" sz="2400" baseline="-25000"/>
              <a:t>t</a:t>
            </a:r>
            <a:endParaRPr lang="en-US" sz="2400"/>
          </a:p>
          <a:p>
            <a:pPr lvl="1"/>
            <a:r>
              <a:rPr lang="en-US" sz="2400"/>
              <a:t>Estimate: </a:t>
            </a:r>
          </a:p>
        </p:txBody>
      </p:sp>
      <p:graphicFrame>
        <p:nvGraphicFramePr>
          <p:cNvPr id="989188" name="Object 4"/>
          <p:cNvGraphicFramePr>
            <a:graphicFrameLocks noChangeAspect="1"/>
          </p:cNvGraphicFramePr>
          <p:nvPr/>
        </p:nvGraphicFramePr>
        <p:xfrm>
          <a:off x="2743200" y="4495800"/>
          <a:ext cx="2517775" cy="1800225"/>
        </p:xfrm>
        <a:graphic>
          <a:graphicData uri="http://schemas.openxmlformats.org/presentationml/2006/ole">
            <p:oleObj spid="_x0000_s989188" name="Equation" r:id="rId3" imgW="1917360" imgH="1371600" progId="Equation.3">
              <p:embed/>
            </p:oleObj>
          </a:graphicData>
        </a:graphic>
      </p:graphicFrame>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p:txBody>
          <a:bodyPr/>
          <a:lstStyle/>
          <a:p>
            <a:r>
              <a:rPr lang="en-US"/>
              <a:t>Limitation of Accuracy</a:t>
            </a:r>
          </a:p>
        </p:txBody>
      </p:sp>
      <p:sp>
        <p:nvSpPr>
          <p:cNvPr id="965635" name="Rectangle 3"/>
          <p:cNvSpPr>
            <a:spLocks noGrp="1" noChangeArrowheads="1"/>
          </p:cNvSpPr>
          <p:nvPr>
            <p:ph type="body" idx="1"/>
          </p:nvPr>
        </p:nvSpPr>
        <p:spPr/>
        <p:txBody>
          <a:bodyPr/>
          <a:lstStyle/>
          <a:p>
            <a:r>
              <a:rPr lang="en-US" dirty="0"/>
              <a:t>Consider a 2-class problem</a:t>
            </a:r>
          </a:p>
          <a:p>
            <a:pPr lvl="1"/>
            <a:r>
              <a:rPr lang="en-US" dirty="0"/>
              <a:t>Number of Class 0 examples = 9990</a:t>
            </a:r>
          </a:p>
          <a:p>
            <a:pPr lvl="1"/>
            <a:r>
              <a:rPr lang="en-US" dirty="0"/>
              <a:t>Number of Class 1 examples = 10</a:t>
            </a:r>
          </a:p>
          <a:p>
            <a:pPr lvl="1"/>
            <a:endParaRPr lang="en-US" dirty="0"/>
          </a:p>
          <a:p>
            <a:r>
              <a:rPr lang="en-US" dirty="0" smtClean="0">
                <a:solidFill>
                  <a:srgbClr val="FF0000"/>
                </a:solidFill>
              </a:rPr>
              <a:t>Problem:</a:t>
            </a:r>
            <a:r>
              <a:rPr lang="en-US" dirty="0" smtClean="0"/>
              <a:t> a trivial classifier that predicts </a:t>
            </a:r>
            <a:r>
              <a:rPr lang="en-US" dirty="0"/>
              <a:t>everything to be class </a:t>
            </a:r>
            <a:r>
              <a:rPr lang="en-US" dirty="0" smtClean="0"/>
              <a:t>0 has accuracy 				9990/10000 </a:t>
            </a:r>
            <a:r>
              <a:rPr lang="en-US" dirty="0"/>
              <a:t>= 99.9 %</a:t>
            </a:r>
          </a:p>
          <a:p>
            <a:pPr lvl="1"/>
            <a:endParaRPr lang="en-US" dirty="0" smtClean="0"/>
          </a:p>
          <a:p>
            <a:pPr lvl="1"/>
            <a:r>
              <a:rPr lang="en-US" dirty="0" smtClean="0"/>
              <a:t>Accuracy </a:t>
            </a:r>
            <a:r>
              <a:rPr lang="en-US" dirty="0"/>
              <a:t>is misleading because model does not detect any class 1 example</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563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56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ChangeArrowheads="1"/>
          </p:cNvSpPr>
          <p:nvPr>
            <p:ph type="title"/>
          </p:nvPr>
        </p:nvSpPr>
        <p:spPr/>
        <p:txBody>
          <a:bodyPr/>
          <a:lstStyle/>
          <a:p>
            <a:r>
              <a:rPr lang="en-US"/>
              <a:t>Cost Matrix</a:t>
            </a:r>
          </a:p>
        </p:txBody>
      </p:sp>
      <p:graphicFrame>
        <p:nvGraphicFramePr>
          <p:cNvPr id="966659" name="Group 3"/>
          <p:cNvGraphicFramePr>
            <a:graphicFrameLocks noGrp="1"/>
          </p:cNvGraphicFramePr>
          <p:nvPr/>
        </p:nvGraphicFramePr>
        <p:xfrm>
          <a:off x="1447800" y="1625600"/>
          <a:ext cx="6096000" cy="2794000"/>
        </p:xfrm>
        <a:graphic>
          <a:graphicData uri="http://schemas.openxmlformats.org/drawingml/2006/table">
            <a:tbl>
              <a:tblPr/>
              <a:tblGrid>
                <a:gridCol w="1524000"/>
                <a:gridCol w="1524000"/>
                <a:gridCol w="1524000"/>
                <a:gridCol w="1524000"/>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ACTUAL</a:t>
                      </a:r>
                      <a:br>
                        <a:rPr kumimoji="0" lang="en-US" sz="2400" b="0" i="0" u="none" strike="noStrike" cap="none" normalizeH="0" baseline="0" smtClean="0">
                          <a:ln>
                            <a:noFill/>
                          </a:ln>
                          <a:solidFill>
                            <a:schemeClr val="tx1"/>
                          </a:solidFill>
                          <a:effectLst/>
                          <a:latin typeface="Arial" charset="0"/>
                        </a:rPr>
                      </a:br>
                      <a:r>
                        <a:rPr kumimoji="0" lang="en-US" sz="24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C(i|j)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6731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C(Yes|Yes)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C(</a:t>
                      </a:r>
                      <a:r>
                        <a:rPr kumimoji="0" lang="en-US" sz="2000" b="0" i="0" u="none" strike="noStrike" cap="none" normalizeH="0" baseline="0" dirty="0" err="1" smtClean="0">
                          <a:ln>
                            <a:noFill/>
                          </a:ln>
                          <a:solidFill>
                            <a:schemeClr val="tx1"/>
                          </a:solidFill>
                          <a:effectLst/>
                          <a:latin typeface="Arial" charset="0"/>
                        </a:rPr>
                        <a:t>No|Yes</a:t>
                      </a:r>
                      <a:r>
                        <a:rPr kumimoji="0" lang="en-US" sz="20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C(Yes|No)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C(</a:t>
                      </a:r>
                      <a:r>
                        <a:rPr kumimoji="0" lang="en-US" sz="2000" b="0" i="0" u="none" strike="noStrike" cap="none" normalizeH="0" baseline="0" dirty="0" err="1" smtClean="0">
                          <a:ln>
                            <a:noFill/>
                          </a:ln>
                          <a:solidFill>
                            <a:schemeClr val="tx1"/>
                          </a:solidFill>
                          <a:effectLst/>
                          <a:latin typeface="Arial" charset="0"/>
                        </a:rPr>
                        <a:t>No|No</a:t>
                      </a:r>
                      <a:r>
                        <a:rPr kumimoji="0" lang="en-US" sz="20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66682" name="Rectangle 26"/>
          <p:cNvSpPr>
            <a:spLocks noChangeArrowheads="1"/>
          </p:cNvSpPr>
          <p:nvPr/>
        </p:nvSpPr>
        <p:spPr bwMode="auto">
          <a:xfrm>
            <a:off x="685800" y="5105400"/>
            <a:ext cx="7848600" cy="914400"/>
          </a:xfrm>
          <a:prstGeom prst="rect">
            <a:avLst/>
          </a:prstGeom>
          <a:noFill/>
          <a:ln w="12700">
            <a:noFill/>
            <a:miter lim="800000"/>
            <a:headEnd/>
            <a:tailEnd/>
          </a:ln>
          <a:effectLst/>
        </p:spPr>
        <p:txBody>
          <a:bodyPr lIns="90488" tIns="44450" rIns="90488" bIns="44450"/>
          <a:lstStyle/>
          <a:p>
            <a:pPr marL="292100" indent="-292100">
              <a:spcBef>
                <a:spcPct val="50000"/>
              </a:spcBef>
            </a:pPr>
            <a:r>
              <a:rPr lang="en-US" sz="2400" b="0"/>
              <a:t>C(i|j): Cost of misclassifying class j example as class i</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1026"/>
          <p:cNvSpPr>
            <a:spLocks noGrp="1" noChangeArrowheads="1"/>
          </p:cNvSpPr>
          <p:nvPr>
            <p:ph type="title"/>
          </p:nvPr>
        </p:nvSpPr>
        <p:spPr/>
        <p:txBody>
          <a:bodyPr/>
          <a:lstStyle/>
          <a:p>
            <a:r>
              <a:rPr lang="en-US"/>
              <a:t>Computing Cost of Classification</a:t>
            </a:r>
          </a:p>
        </p:txBody>
      </p:sp>
      <p:graphicFrame>
        <p:nvGraphicFramePr>
          <p:cNvPr id="967683" name="Group 1027"/>
          <p:cNvGraphicFramePr>
            <a:graphicFrameLocks noGrp="1"/>
          </p:cNvGraphicFramePr>
          <p:nvPr/>
        </p:nvGraphicFramePr>
        <p:xfrm>
          <a:off x="2895600" y="1143000"/>
          <a:ext cx="3581400" cy="1831023"/>
        </p:xfrm>
        <a:graphic>
          <a:graphicData uri="http://schemas.openxmlformats.org/drawingml/2006/table">
            <a:tbl>
              <a:tblPr/>
              <a:tblGrid>
                <a:gridCol w="1143000"/>
                <a:gridCol w="838200"/>
                <a:gridCol w="762000"/>
                <a:gridCol w="838200"/>
              </a:tblGrid>
              <a:tr h="5730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rgbClr val="FF0000"/>
                          </a:solidFill>
                          <a:effectLst/>
                          <a:latin typeface="Arial" charset="0"/>
                        </a:rPr>
                        <a:t>Cost Matrix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35083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
                      </a:r>
                      <a:br>
                        <a:rPr kumimoji="0" lang="en-US" sz="20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ACTUAL</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C(i|j)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81000">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67706" name="Group 1050"/>
          <p:cNvGraphicFramePr>
            <a:graphicFrameLocks noGrp="1"/>
          </p:cNvGraphicFramePr>
          <p:nvPr/>
        </p:nvGraphicFramePr>
        <p:xfrm>
          <a:off x="685800" y="3276600"/>
          <a:ext cx="3581400" cy="1831023"/>
        </p:xfrm>
        <a:graphic>
          <a:graphicData uri="http://schemas.openxmlformats.org/drawingml/2006/table">
            <a:tbl>
              <a:tblPr/>
              <a:tblGrid>
                <a:gridCol w="1143000"/>
                <a:gridCol w="838200"/>
                <a:gridCol w="762000"/>
                <a:gridCol w="838200"/>
              </a:tblGrid>
              <a:tr h="5730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rgbClr val="FF0000"/>
                          </a:solidFill>
                          <a:effectLst/>
                          <a:latin typeface="Arial" charset="0"/>
                        </a:rPr>
                        <a:t>Model M</a:t>
                      </a:r>
                      <a:r>
                        <a:rPr kumimoji="0" lang="en-US" sz="1800" b="0" i="0" u="none" strike="noStrike" cap="none" normalizeH="0" baseline="-25000" smtClean="0">
                          <a:ln>
                            <a:noFill/>
                          </a:ln>
                          <a:solidFill>
                            <a:srgbClr val="FF0000"/>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35083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
                      </a:r>
                      <a:br>
                        <a:rPr kumimoji="0" lang="en-US" sz="20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ACTUAL</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81000">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250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67729" name="Group 1073"/>
          <p:cNvGraphicFramePr>
            <a:graphicFrameLocks noGrp="1"/>
          </p:cNvGraphicFramePr>
          <p:nvPr/>
        </p:nvGraphicFramePr>
        <p:xfrm>
          <a:off x="4953000" y="3276600"/>
          <a:ext cx="3581400" cy="1831023"/>
        </p:xfrm>
        <a:graphic>
          <a:graphicData uri="http://schemas.openxmlformats.org/drawingml/2006/table">
            <a:tbl>
              <a:tblPr/>
              <a:tblGrid>
                <a:gridCol w="1143000"/>
                <a:gridCol w="838200"/>
                <a:gridCol w="762000"/>
                <a:gridCol w="838200"/>
              </a:tblGrid>
              <a:tr h="5730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rgbClr val="FF0000"/>
                          </a:solidFill>
                          <a:effectLst/>
                          <a:latin typeface="Arial" charset="0"/>
                        </a:rPr>
                        <a:t>Model M</a:t>
                      </a:r>
                      <a:r>
                        <a:rPr kumimoji="0" lang="en-US" sz="1800" b="0" i="0" u="none" strike="noStrike" cap="none" normalizeH="0" baseline="-25000" smtClean="0">
                          <a:ln>
                            <a:noFill/>
                          </a:ln>
                          <a:solidFill>
                            <a:srgbClr val="FF0000"/>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35083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
                      </a:r>
                      <a:br>
                        <a:rPr kumimoji="0" lang="en-US" sz="20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ACTUAL</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81000">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67752" name="Rectangle 1096"/>
          <p:cNvSpPr>
            <a:spLocks noChangeArrowheads="1"/>
          </p:cNvSpPr>
          <p:nvPr/>
        </p:nvSpPr>
        <p:spPr bwMode="auto">
          <a:xfrm>
            <a:off x="762000" y="5334000"/>
            <a:ext cx="3048000" cy="990600"/>
          </a:xfrm>
          <a:prstGeom prst="rect">
            <a:avLst/>
          </a:prstGeom>
          <a:noFill/>
          <a:ln w="12700">
            <a:noFill/>
            <a:miter lim="800000"/>
            <a:headEnd/>
            <a:tailEnd/>
          </a:ln>
          <a:effectLst/>
        </p:spPr>
        <p:txBody>
          <a:bodyPr lIns="90488" tIns="44450" rIns="90488" bIns="44450"/>
          <a:lstStyle/>
          <a:p>
            <a:pPr marL="292100" indent="-292100">
              <a:spcBef>
                <a:spcPct val="10000"/>
              </a:spcBef>
              <a:spcAft>
                <a:spcPts val="400"/>
              </a:spcAft>
              <a:buClr>
                <a:srgbClr val="0C7B9C"/>
              </a:buClr>
              <a:buSzPct val="75000"/>
              <a:buFont typeface="Monotype Sorts" pitchFamily="2" charset="2"/>
              <a:buNone/>
            </a:pPr>
            <a:r>
              <a:rPr lang="en-US" sz="2400" b="0"/>
              <a:t>Accuracy = 80%</a:t>
            </a:r>
          </a:p>
          <a:p>
            <a:pPr marL="292100" indent="-292100">
              <a:spcBef>
                <a:spcPct val="10000"/>
              </a:spcBef>
              <a:spcAft>
                <a:spcPts val="400"/>
              </a:spcAft>
              <a:buClr>
                <a:srgbClr val="0C7B9C"/>
              </a:buClr>
              <a:buSzPct val="75000"/>
              <a:buFont typeface="Monotype Sorts" pitchFamily="2" charset="2"/>
              <a:buNone/>
            </a:pPr>
            <a:r>
              <a:rPr lang="en-US" sz="2400" b="0"/>
              <a:t>Cost = 3910</a:t>
            </a:r>
          </a:p>
        </p:txBody>
      </p:sp>
      <p:sp>
        <p:nvSpPr>
          <p:cNvPr id="967753" name="Rectangle 1097"/>
          <p:cNvSpPr>
            <a:spLocks noChangeArrowheads="1"/>
          </p:cNvSpPr>
          <p:nvPr/>
        </p:nvSpPr>
        <p:spPr bwMode="auto">
          <a:xfrm>
            <a:off x="5181600" y="5334000"/>
            <a:ext cx="3048000" cy="990600"/>
          </a:xfrm>
          <a:prstGeom prst="rect">
            <a:avLst/>
          </a:prstGeom>
          <a:noFill/>
          <a:ln w="12700">
            <a:noFill/>
            <a:miter lim="800000"/>
            <a:headEnd/>
            <a:tailEnd/>
          </a:ln>
          <a:effectLst/>
        </p:spPr>
        <p:txBody>
          <a:bodyPr lIns="90488" tIns="44450" rIns="90488" bIns="44450"/>
          <a:lstStyle/>
          <a:p>
            <a:pPr marL="292100" indent="-292100">
              <a:spcBef>
                <a:spcPct val="10000"/>
              </a:spcBef>
              <a:spcAft>
                <a:spcPts val="400"/>
              </a:spcAft>
              <a:buClr>
                <a:srgbClr val="0C7B9C"/>
              </a:buClr>
              <a:buSzPct val="75000"/>
              <a:buFont typeface="Monotype Sorts" pitchFamily="2" charset="2"/>
              <a:buNone/>
            </a:pPr>
            <a:r>
              <a:rPr lang="en-US" sz="2400" b="0"/>
              <a:t>Accuracy = 90%</a:t>
            </a:r>
          </a:p>
          <a:p>
            <a:pPr marL="292100" indent="-292100">
              <a:spcBef>
                <a:spcPct val="10000"/>
              </a:spcBef>
              <a:spcAft>
                <a:spcPts val="400"/>
              </a:spcAft>
              <a:buClr>
                <a:srgbClr val="0C7B9C"/>
              </a:buClr>
              <a:buSzPct val="75000"/>
              <a:buFont typeface="Monotype Sorts" pitchFamily="2" charset="2"/>
              <a:buNone/>
            </a:pPr>
            <a:r>
              <a:rPr lang="en-US" sz="2400" b="0"/>
              <a:t>Cost = 4255</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Grp="1" noChangeArrowheads="1"/>
          </p:cNvSpPr>
          <p:nvPr>
            <p:ph type="title"/>
          </p:nvPr>
        </p:nvSpPr>
        <p:spPr/>
        <p:txBody>
          <a:bodyPr/>
          <a:lstStyle/>
          <a:p>
            <a:r>
              <a:rPr lang="en-US"/>
              <a:t>Apply Model to Test Data</a:t>
            </a:r>
          </a:p>
        </p:txBody>
      </p:sp>
      <p:sp>
        <p:nvSpPr>
          <p:cNvPr id="893955"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3956"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3957"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3958" name="Line 6"/>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3959"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ffectLst/>
        </p:spPr>
        <p:txBody>
          <a:bodyPr wrap="none" anchor="ctr"/>
          <a:lstStyle/>
          <a:p>
            <a:endParaRPr lang="en-US"/>
          </a:p>
        </p:txBody>
      </p:sp>
      <p:sp>
        <p:nvSpPr>
          <p:cNvPr id="893960"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3961"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893962"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893963"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893964"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a:effectLst/>
        </p:spPr>
        <p:txBody>
          <a:bodyPr wrap="none" anchor="ctr"/>
          <a:lstStyle/>
          <a:p>
            <a:endParaRPr lang="en-US"/>
          </a:p>
        </p:txBody>
      </p:sp>
      <p:sp>
        <p:nvSpPr>
          <p:cNvPr id="893965" name="Text Box 13"/>
          <p:cNvSpPr txBox="1">
            <a:spLocks noChangeArrowheads="1"/>
          </p:cNvSpPr>
          <p:nvPr/>
        </p:nvSpPr>
        <p:spPr bwMode="auto">
          <a:xfrm>
            <a:off x="2859088" y="5194300"/>
            <a:ext cx="750887" cy="336550"/>
          </a:xfrm>
          <a:prstGeom prst="rect">
            <a:avLst/>
          </a:prstGeom>
          <a:noFill/>
          <a:ln w="12700">
            <a:no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893966"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93967" name="Text Box 15"/>
          <p:cNvSpPr txBox="1">
            <a:spLocks noChangeArrowheads="1"/>
          </p:cNvSpPr>
          <p:nvPr/>
        </p:nvSpPr>
        <p:spPr bwMode="auto">
          <a:xfrm>
            <a:off x="1435100" y="5197475"/>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3968"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93969" name="Text Box 17"/>
          <p:cNvSpPr txBox="1">
            <a:spLocks noChangeArrowheads="1"/>
          </p:cNvSpPr>
          <p:nvPr/>
        </p:nvSpPr>
        <p:spPr bwMode="auto">
          <a:xfrm>
            <a:off x="814388" y="3254375"/>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893970"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93971" name="Text Box 19"/>
          <p:cNvSpPr txBox="1">
            <a:spLocks noChangeArrowheads="1"/>
          </p:cNvSpPr>
          <p:nvPr/>
        </p:nvSpPr>
        <p:spPr bwMode="auto">
          <a:xfrm>
            <a:off x="3968750" y="4259263"/>
            <a:ext cx="490538"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3972" name="Text Box 20"/>
          <p:cNvSpPr txBox="1">
            <a:spLocks noChangeArrowheads="1"/>
          </p:cNvSpPr>
          <p:nvPr/>
        </p:nvSpPr>
        <p:spPr bwMode="auto">
          <a:xfrm>
            <a:off x="860425" y="2686050"/>
            <a:ext cx="533400"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893973" name="Text Box 21"/>
          <p:cNvSpPr txBox="1">
            <a:spLocks noChangeArrowheads="1"/>
          </p:cNvSpPr>
          <p:nvPr/>
        </p:nvSpPr>
        <p:spPr bwMode="auto">
          <a:xfrm>
            <a:off x="2897188" y="2686050"/>
            <a:ext cx="442912"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No</a:t>
            </a:r>
          </a:p>
        </p:txBody>
      </p:sp>
      <p:sp>
        <p:nvSpPr>
          <p:cNvPr id="893974" name="Text Box 22"/>
          <p:cNvSpPr txBox="1">
            <a:spLocks noChangeArrowheads="1"/>
          </p:cNvSpPr>
          <p:nvPr/>
        </p:nvSpPr>
        <p:spPr bwMode="auto">
          <a:xfrm>
            <a:off x="4022725" y="3624263"/>
            <a:ext cx="93027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893975" name="Text Box 23"/>
          <p:cNvSpPr txBox="1">
            <a:spLocks noChangeArrowheads="1"/>
          </p:cNvSpPr>
          <p:nvPr/>
        </p:nvSpPr>
        <p:spPr bwMode="auto">
          <a:xfrm>
            <a:off x="1662113" y="3659188"/>
            <a:ext cx="16605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893976" name="Text Box 24"/>
          <p:cNvSpPr txBox="1">
            <a:spLocks noChangeArrowheads="1"/>
          </p:cNvSpPr>
          <p:nvPr/>
        </p:nvSpPr>
        <p:spPr bwMode="auto">
          <a:xfrm>
            <a:off x="1155700" y="4630738"/>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893977" name="Text Box 25"/>
          <p:cNvSpPr txBox="1">
            <a:spLocks noChangeArrowheads="1"/>
          </p:cNvSpPr>
          <p:nvPr/>
        </p:nvSpPr>
        <p:spPr bwMode="auto">
          <a:xfrm>
            <a:off x="3101975" y="4630738"/>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aphicFrame>
        <p:nvGraphicFramePr>
          <p:cNvPr id="893978" name="Object 26"/>
          <p:cNvGraphicFramePr>
            <a:graphicFrameLocks noChangeAspect="1"/>
          </p:cNvGraphicFramePr>
          <p:nvPr/>
        </p:nvGraphicFramePr>
        <p:xfrm>
          <a:off x="4953000" y="1600200"/>
          <a:ext cx="3343275" cy="1133475"/>
        </p:xfrm>
        <a:graphic>
          <a:graphicData uri="http://schemas.openxmlformats.org/presentationml/2006/ole">
            <p:oleObj spid="_x0000_s893978" name="Document" r:id="rId3" imgW="4651200" imgH="1576440" progId="Word.Document.8">
              <p:embed/>
            </p:oleObj>
          </a:graphicData>
        </a:graphic>
      </p:graphicFrame>
      <p:sp>
        <p:nvSpPr>
          <p:cNvPr id="893979" name="Text Box 27"/>
          <p:cNvSpPr txBox="1">
            <a:spLocks noChangeArrowheads="1"/>
          </p:cNvSpPr>
          <p:nvPr/>
        </p:nvSpPr>
        <p:spPr bwMode="auto">
          <a:xfrm>
            <a:off x="4800600" y="1143000"/>
            <a:ext cx="1600200" cy="336550"/>
          </a:xfrm>
          <a:prstGeom prst="rect">
            <a:avLst/>
          </a:prstGeom>
          <a:noFill/>
          <a:ln w="12700">
            <a:noFill/>
            <a:miter lim="800000"/>
            <a:headEnd/>
            <a:tailEnd/>
          </a:ln>
          <a:effectLst/>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893980" name="Line 28"/>
          <p:cNvSpPr>
            <a:spLocks noChangeShapeType="1"/>
          </p:cNvSpPr>
          <p:nvPr/>
        </p:nvSpPr>
        <p:spPr bwMode="auto">
          <a:xfrm flipH="1">
            <a:off x="3810000" y="2057400"/>
            <a:ext cx="2057400" cy="1295400"/>
          </a:xfrm>
          <a:prstGeom prst="line">
            <a:avLst/>
          </a:prstGeom>
          <a:noFill/>
          <a:ln w="15875">
            <a:solidFill>
              <a:srgbClr val="FF0000"/>
            </a:solidFill>
            <a:prstDash val="dash"/>
            <a:round/>
            <a:headEnd type="triangle" w="med" len="me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r>
              <a:rPr lang="en-US"/>
              <a:t>Cost vs Accuracy</a:t>
            </a:r>
          </a:p>
        </p:txBody>
      </p:sp>
      <p:graphicFrame>
        <p:nvGraphicFramePr>
          <p:cNvPr id="968707" name="Group 3"/>
          <p:cNvGraphicFramePr>
            <a:graphicFrameLocks noGrp="1"/>
          </p:cNvGraphicFramePr>
          <p:nvPr>
            <p:ph idx="1"/>
          </p:nvPr>
        </p:nvGraphicFramePr>
        <p:xfrm>
          <a:off x="411163" y="1143000"/>
          <a:ext cx="4389437" cy="2243138"/>
        </p:xfrm>
        <a:graphic>
          <a:graphicData uri="http://schemas.openxmlformats.org/drawingml/2006/table">
            <a:tbl>
              <a:tblPr/>
              <a:tblGrid>
                <a:gridCol w="1096962"/>
                <a:gridCol w="1098550"/>
                <a:gridCol w="1096963"/>
                <a:gridCol w="1096962"/>
              </a:tblGrid>
              <a:tr h="45085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rgbClr val="FF0000"/>
                          </a:solidFill>
                          <a:effectLst/>
                          <a:latin typeface="Arial" charset="0"/>
                        </a:rPr>
                        <a:t>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56515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ACTUAL</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5638">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68730" name="Group 26"/>
          <p:cNvGraphicFramePr>
            <a:graphicFrameLocks noGrp="1"/>
          </p:cNvGraphicFramePr>
          <p:nvPr/>
        </p:nvGraphicFramePr>
        <p:xfrm>
          <a:off x="381000" y="3886200"/>
          <a:ext cx="4389438" cy="2243138"/>
        </p:xfrm>
        <a:graphic>
          <a:graphicData uri="http://schemas.openxmlformats.org/drawingml/2006/table">
            <a:tbl>
              <a:tblPr/>
              <a:tblGrid>
                <a:gridCol w="1096963"/>
                <a:gridCol w="1098550"/>
                <a:gridCol w="1096962"/>
                <a:gridCol w="1096963"/>
              </a:tblGrid>
              <a:tr h="45085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rgbClr val="FF0000"/>
                          </a:solidFill>
                          <a:effectLst/>
                          <a:latin typeface="Arial" charset="0"/>
                        </a:rPr>
                        <a:t>Cost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56515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ACTUAL</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5638">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968753" name="Group 49"/>
          <p:cNvGrpSpPr>
            <a:grpSpLocks/>
          </p:cNvGrpSpPr>
          <p:nvPr/>
        </p:nvGrpSpPr>
        <p:grpSpPr bwMode="auto">
          <a:xfrm>
            <a:off x="5105400" y="1143000"/>
            <a:ext cx="3733800" cy="4964113"/>
            <a:chOff x="3216" y="720"/>
            <a:chExt cx="2352" cy="3127"/>
          </a:xfrm>
        </p:grpSpPr>
        <p:sp>
          <p:nvSpPr>
            <p:cNvPr id="968754" name="Text Box 50"/>
            <p:cNvSpPr txBox="1">
              <a:spLocks noChangeArrowheads="1"/>
            </p:cNvSpPr>
            <p:nvPr/>
          </p:nvSpPr>
          <p:spPr bwMode="auto">
            <a:xfrm>
              <a:off x="3264" y="1536"/>
              <a:ext cx="2256" cy="2311"/>
            </a:xfrm>
            <a:prstGeom prst="rect">
              <a:avLst/>
            </a:prstGeom>
            <a:noFill/>
            <a:ln w="12700">
              <a:noFill/>
              <a:miter lim="800000"/>
              <a:headEnd/>
              <a:tailEnd/>
            </a:ln>
            <a:effectLst/>
          </p:spPr>
          <p:txBody>
            <a:bodyPr>
              <a:spAutoFit/>
            </a:bodyPr>
            <a:lstStyle/>
            <a:p>
              <a:pPr>
                <a:spcBef>
                  <a:spcPct val="50000"/>
                </a:spcBef>
              </a:pPr>
              <a:r>
                <a:rPr lang="en-US" sz="1800" b="0"/>
                <a:t>N = a + b + c + d</a:t>
              </a:r>
            </a:p>
            <a:p>
              <a:pPr>
                <a:spcBef>
                  <a:spcPct val="50000"/>
                </a:spcBef>
              </a:pPr>
              <a:endParaRPr lang="en-US" sz="1800" b="0"/>
            </a:p>
            <a:p>
              <a:pPr>
                <a:spcBef>
                  <a:spcPct val="50000"/>
                </a:spcBef>
              </a:pPr>
              <a:r>
                <a:rPr lang="en-US" sz="1800" b="0"/>
                <a:t>Accuracy = (a + d)/N</a:t>
              </a:r>
            </a:p>
            <a:p>
              <a:pPr>
                <a:spcBef>
                  <a:spcPct val="50000"/>
                </a:spcBef>
              </a:pPr>
              <a:endParaRPr lang="en-US" sz="1800" b="0"/>
            </a:p>
            <a:p>
              <a:pPr>
                <a:spcBef>
                  <a:spcPct val="50000"/>
                </a:spcBef>
              </a:pPr>
              <a:r>
                <a:rPr lang="en-US" sz="1800" b="0"/>
                <a:t>Cost = p (a + d) + q (b + c)</a:t>
              </a:r>
            </a:p>
            <a:p>
              <a:pPr>
                <a:spcBef>
                  <a:spcPct val="50000"/>
                </a:spcBef>
              </a:pPr>
              <a:r>
                <a:rPr lang="en-US" sz="1800" b="0"/>
                <a:t>        = p (a + d) + q (N – a – d)</a:t>
              </a:r>
            </a:p>
            <a:p>
              <a:pPr>
                <a:spcBef>
                  <a:spcPct val="50000"/>
                </a:spcBef>
              </a:pPr>
              <a:r>
                <a:rPr lang="en-US" sz="1800" b="0"/>
                <a:t>        = q N – (q – p)(a + d)</a:t>
              </a:r>
            </a:p>
            <a:p>
              <a:pPr>
                <a:spcBef>
                  <a:spcPct val="50000"/>
                </a:spcBef>
              </a:pPr>
              <a:r>
                <a:rPr lang="en-US" sz="1800" b="0"/>
                <a:t>        = N [q – (q-p) </a:t>
              </a:r>
              <a:r>
                <a:rPr lang="en-US" sz="1800" b="0">
                  <a:sym typeface="Symbol" pitchFamily="18" charset="2"/>
                </a:rPr>
                <a:t> </a:t>
              </a:r>
              <a:r>
                <a:rPr lang="en-US" sz="1800" b="0"/>
                <a:t>Accuracy] </a:t>
              </a:r>
            </a:p>
            <a:p>
              <a:pPr>
                <a:spcBef>
                  <a:spcPct val="50000"/>
                </a:spcBef>
              </a:pPr>
              <a:endParaRPr lang="en-US" sz="1800" b="0"/>
            </a:p>
          </p:txBody>
        </p:sp>
        <p:sp>
          <p:nvSpPr>
            <p:cNvPr id="968755" name="Rectangle 51"/>
            <p:cNvSpPr>
              <a:spLocks noChangeArrowheads="1"/>
            </p:cNvSpPr>
            <p:nvPr/>
          </p:nvSpPr>
          <p:spPr bwMode="auto">
            <a:xfrm>
              <a:off x="3216" y="720"/>
              <a:ext cx="2352" cy="577"/>
            </a:xfrm>
            <a:prstGeom prst="rect">
              <a:avLst/>
            </a:prstGeom>
            <a:noFill/>
            <a:ln w="12700">
              <a:noFill/>
              <a:miter lim="800000"/>
              <a:headEnd/>
              <a:tailEnd/>
            </a:ln>
            <a:effectLst/>
          </p:spPr>
          <p:txBody>
            <a:bodyPr>
              <a:spAutoFit/>
            </a:bodyPr>
            <a:lstStyle/>
            <a:p>
              <a:r>
                <a:rPr lang="en-US" sz="1800" b="0"/>
                <a:t>Accuracy is proportional to cost if</a:t>
              </a:r>
              <a:br>
                <a:rPr lang="en-US" sz="1800" b="0"/>
              </a:br>
              <a:r>
                <a:rPr lang="en-US" sz="1800" b="0"/>
                <a:t>1. C(Yes|No)=C(No|Yes) = q </a:t>
              </a:r>
              <a:br>
                <a:rPr lang="en-US" sz="1800" b="0"/>
              </a:br>
              <a:r>
                <a:rPr lang="en-US" sz="1800" b="0"/>
                <a:t>2. C(Yes|Yes)=C(No|No) = p</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687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p:txBody>
          <a:bodyPr/>
          <a:lstStyle/>
          <a:p>
            <a:r>
              <a:rPr lang="en-US" dirty="0" smtClean="0"/>
              <a:t>Other </a:t>
            </a:r>
            <a:r>
              <a:rPr lang="en-US" dirty="0"/>
              <a:t>Measures</a:t>
            </a:r>
          </a:p>
        </p:txBody>
      </p:sp>
      <p:graphicFrame>
        <p:nvGraphicFramePr>
          <p:cNvPr id="969731" name="Object 3"/>
          <p:cNvGraphicFramePr>
            <a:graphicFrameLocks noChangeAspect="1"/>
          </p:cNvGraphicFramePr>
          <p:nvPr/>
        </p:nvGraphicFramePr>
        <p:xfrm>
          <a:off x="1146189" y="3810000"/>
          <a:ext cx="5102211" cy="2292056"/>
        </p:xfrm>
        <a:graphic>
          <a:graphicData uri="http://schemas.openxmlformats.org/presentationml/2006/ole">
            <p:oleObj spid="_x0000_s969731" name="Equation" r:id="rId3" imgW="2997000" imgH="1346040" progId="Equation.3">
              <p:embed/>
            </p:oleObj>
          </a:graphicData>
        </a:graphic>
      </p:graphicFrame>
      <p:sp>
        <p:nvSpPr>
          <p:cNvPr id="969732" name="Rectangle 4"/>
          <p:cNvSpPr>
            <a:spLocks noChangeArrowheads="1"/>
          </p:cNvSpPr>
          <p:nvPr/>
        </p:nvSpPr>
        <p:spPr bwMode="auto">
          <a:xfrm>
            <a:off x="152400" y="3962400"/>
            <a:ext cx="8839200" cy="2133600"/>
          </a:xfrm>
          <a:prstGeom prst="rect">
            <a:avLst/>
          </a:prstGeom>
          <a:noFill/>
          <a:ln w="12700">
            <a:noFill/>
            <a:miter lim="800000"/>
            <a:headEnd/>
            <a:tailEnd/>
          </a:ln>
          <a:effectLst/>
        </p:spPr>
        <p:txBody>
          <a:bodyPr lIns="90488" tIns="44450" rIns="90488" bIns="44450"/>
          <a:lstStyle/>
          <a:p>
            <a:pPr marL="292100" indent="-292100">
              <a:spcBef>
                <a:spcPct val="10000"/>
              </a:spcBef>
              <a:spcAft>
                <a:spcPts val="400"/>
              </a:spcAft>
              <a:buClr>
                <a:srgbClr val="0C7B9C"/>
              </a:buClr>
              <a:buSzPct val="75000"/>
              <a:buFont typeface="Monotype Sorts" pitchFamily="2" charset="2"/>
              <a:buChar char="l"/>
            </a:pPr>
            <a:endParaRPr lang="en-US" sz="2400" b="0" dirty="0"/>
          </a:p>
        </p:txBody>
      </p:sp>
      <p:graphicFrame>
        <p:nvGraphicFramePr>
          <p:cNvPr id="8" name="Group 4"/>
          <p:cNvGraphicFramePr>
            <a:graphicFrameLocks noGrp="1"/>
          </p:cNvGraphicFramePr>
          <p:nvPr/>
        </p:nvGraphicFramePr>
        <p:xfrm>
          <a:off x="1143000" y="1295400"/>
          <a:ext cx="6553200" cy="1945759"/>
        </p:xfrm>
        <a:graphic>
          <a:graphicData uri="http://schemas.openxmlformats.org/drawingml/2006/table">
            <a:tbl>
              <a:tblPr/>
              <a:tblGrid>
                <a:gridCol w="1638300"/>
                <a:gridCol w="1638300"/>
                <a:gridCol w="1638300"/>
                <a:gridCol w="1638300"/>
              </a:tblGrid>
              <a:tr h="4572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478465">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smtClean="0">
                          <a:ln>
                            <a:noFill/>
                          </a:ln>
                          <a:solidFill>
                            <a:schemeClr val="tx1"/>
                          </a:solidFill>
                          <a:effectLst/>
                          <a:latin typeface="Arial" charset="0"/>
                        </a:rPr>
                        <a:t/>
                      </a:r>
                      <a:br>
                        <a:rPr kumimoji="0" lang="en-US" sz="2400" b="0" i="0" u="none" strike="noStrike" cap="none" normalizeH="0" baseline="0" dirty="0" smtClean="0">
                          <a:ln>
                            <a:noFill/>
                          </a:ln>
                          <a:solidFill>
                            <a:schemeClr val="tx1"/>
                          </a:solidFill>
                          <a:effectLst/>
                          <a:latin typeface="Arial" charset="0"/>
                        </a:rPr>
                      </a:br>
                      <a:r>
                        <a:rPr kumimoji="0" lang="en-US" sz="2400" b="0" i="0" u="none" strike="noStrike" cap="none" normalizeH="0" baseline="0" dirty="0" smtClean="0">
                          <a:ln>
                            <a:noFill/>
                          </a:ln>
                          <a:solidFill>
                            <a:schemeClr val="tx1"/>
                          </a:solidFill>
                          <a:effectLst/>
                          <a:latin typeface="Arial" charset="0"/>
                        </a:rPr>
                        <a:t>ACTUAL</a:t>
                      </a:r>
                      <a:br>
                        <a:rPr kumimoji="0" lang="en-US" sz="2400" b="0" i="0" u="none" strike="noStrike" cap="none" normalizeH="0" baseline="0" dirty="0" smtClean="0">
                          <a:ln>
                            <a:noFill/>
                          </a:ln>
                          <a:solidFill>
                            <a:schemeClr val="tx1"/>
                          </a:solidFill>
                          <a:effectLst/>
                          <a:latin typeface="Arial" charset="0"/>
                        </a:rPr>
                      </a:br>
                      <a:r>
                        <a:rPr kumimoji="0" lang="en-US" sz="2400" b="0" i="0" u="none" strike="noStrike" cap="none" normalizeH="0" baseline="0" dirty="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60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a </a:t>
                      </a:r>
                      <a:r>
                        <a:rPr kumimoji="0" lang="en-US" sz="2000" b="0" i="0" u="none" strike="noStrike" cap="none" normalizeH="0" baseline="0" dirty="0" smtClean="0">
                          <a:ln>
                            <a:noFill/>
                          </a:ln>
                          <a:solidFill>
                            <a:srgbClr val="FF0000"/>
                          </a:solidFill>
                          <a:effectLst/>
                          <a:latin typeface="Arial" charset="0"/>
                        </a:rPr>
                        <a:t>(TP)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b </a:t>
                      </a:r>
                      <a:r>
                        <a:rPr kumimoji="0" lang="en-US" sz="2000" b="0" i="0" u="none" strike="noStrike" cap="none" normalizeH="0" baseline="0" dirty="0" smtClean="0">
                          <a:ln>
                            <a:noFill/>
                          </a:ln>
                          <a:solidFill>
                            <a:srgbClr val="FF0000"/>
                          </a:solidFill>
                          <a:effectLst/>
                          <a:latin typeface="Arial" charset="0"/>
                        </a:rPr>
                        <a:t>(FN)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0489">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c </a:t>
                      </a:r>
                      <a:r>
                        <a:rPr kumimoji="0" lang="en-US" sz="2000" b="0" i="0" u="none" strike="noStrike" cap="none" normalizeH="0" baseline="0" dirty="0" smtClean="0">
                          <a:ln>
                            <a:noFill/>
                          </a:ln>
                          <a:solidFill>
                            <a:srgbClr val="FF0000"/>
                          </a:solidFill>
                          <a:effectLst/>
                          <a:latin typeface="Arial" charset="0"/>
                        </a:rPr>
                        <a:t>(FP)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d </a:t>
                      </a:r>
                      <a:r>
                        <a:rPr kumimoji="0" lang="en-US" sz="2000" b="0" i="0" u="none" strike="noStrike" cap="none" normalizeH="0" baseline="0" dirty="0" smtClean="0">
                          <a:ln>
                            <a:noFill/>
                          </a:ln>
                          <a:solidFill>
                            <a:srgbClr val="FF0000"/>
                          </a:solidFill>
                          <a:effectLst/>
                          <a:latin typeface="Arial" charset="0"/>
                        </a:rPr>
                        <a:t>(TN)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Box 9"/>
          <p:cNvSpPr txBox="1"/>
          <p:nvPr/>
        </p:nvSpPr>
        <p:spPr>
          <a:xfrm>
            <a:off x="4419600" y="4038600"/>
            <a:ext cx="3448380" cy="461665"/>
          </a:xfrm>
          <a:prstGeom prst="rect">
            <a:avLst/>
          </a:prstGeom>
          <a:noFill/>
        </p:spPr>
        <p:txBody>
          <a:bodyPr wrap="none" rtlCol="0">
            <a:spAutoFit/>
          </a:bodyPr>
          <a:lstStyle/>
          <a:p>
            <a:r>
              <a:rPr lang="en-US" sz="2400" dirty="0" smtClean="0">
                <a:solidFill>
                  <a:srgbClr val="FF0000"/>
                </a:solidFill>
              </a:rPr>
              <a:t>What does this mean?</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Precision – Recall Dilemma</a:t>
            </a:r>
            <a:endParaRPr lang="en-US" dirty="0"/>
          </a:p>
        </p:txBody>
      </p:sp>
      <p:pic>
        <p:nvPicPr>
          <p:cNvPr id="1290242" name="Picture 2"/>
          <p:cNvPicPr>
            <a:picLocks noGrp="1" noChangeAspect="1" noChangeArrowheads="1"/>
          </p:cNvPicPr>
          <p:nvPr>
            <p:ph idx="1"/>
          </p:nvPr>
        </p:nvPicPr>
        <p:blipFill>
          <a:blip r:embed="rId2" cstate="print"/>
          <a:srcRect/>
          <a:stretch>
            <a:fillRect/>
          </a:stretch>
        </p:blipFill>
        <p:spPr bwMode="auto">
          <a:xfrm>
            <a:off x="2170113" y="1447800"/>
            <a:ext cx="4800600" cy="4572000"/>
          </a:xfrm>
          <a:prstGeom prst="rect">
            <a:avLst/>
          </a:prstGeom>
          <a:noFill/>
          <a:ln w="9525">
            <a:noFill/>
            <a:miter lim="800000"/>
            <a:headEnd/>
            <a:tailEnd/>
          </a:ln>
        </p:spPr>
      </p:pic>
      <p:sp>
        <p:nvSpPr>
          <p:cNvPr id="5" name="TextBox 4"/>
          <p:cNvSpPr txBox="1"/>
          <p:nvPr/>
        </p:nvSpPr>
        <p:spPr>
          <a:xfrm>
            <a:off x="1524000" y="1371600"/>
            <a:ext cx="962123" cy="307777"/>
          </a:xfrm>
          <a:prstGeom prst="rect">
            <a:avLst/>
          </a:prstGeom>
          <a:noFill/>
        </p:spPr>
        <p:txBody>
          <a:bodyPr wrap="none" rtlCol="0">
            <a:spAutoFit/>
          </a:bodyPr>
          <a:lstStyle/>
          <a:p>
            <a:r>
              <a:rPr lang="en-US" dirty="0" err="1" smtClean="0"/>
              <a:t>tp</a:t>
            </a:r>
            <a:r>
              <a:rPr lang="en-US" dirty="0" smtClean="0"/>
              <a:t>/(</a:t>
            </a:r>
            <a:r>
              <a:rPr lang="en-US" dirty="0" err="1" smtClean="0"/>
              <a:t>tp+fp</a:t>
            </a:r>
            <a:r>
              <a:rPr lang="en-US" dirty="0" smtClean="0"/>
              <a:t>)</a:t>
            </a:r>
            <a:endParaRPr lang="en-US" dirty="0"/>
          </a:p>
        </p:txBody>
      </p:sp>
      <p:sp>
        <p:nvSpPr>
          <p:cNvPr id="6" name="TextBox 5"/>
          <p:cNvSpPr txBox="1"/>
          <p:nvPr/>
        </p:nvSpPr>
        <p:spPr>
          <a:xfrm>
            <a:off x="7010400" y="5715000"/>
            <a:ext cx="962123" cy="307777"/>
          </a:xfrm>
          <a:prstGeom prst="rect">
            <a:avLst/>
          </a:prstGeom>
          <a:noFill/>
        </p:spPr>
        <p:txBody>
          <a:bodyPr wrap="none" rtlCol="0">
            <a:spAutoFit/>
          </a:bodyPr>
          <a:lstStyle/>
          <a:p>
            <a:r>
              <a:rPr lang="en-US" dirty="0" err="1" smtClean="0"/>
              <a:t>tp</a:t>
            </a:r>
            <a:r>
              <a:rPr lang="en-US" dirty="0" smtClean="0"/>
              <a:t>/(</a:t>
            </a:r>
            <a:r>
              <a:rPr lang="en-US" dirty="0" err="1" smtClean="0"/>
              <a:t>tp+fn</a:t>
            </a:r>
            <a:r>
              <a:rPr lang="en-US" dirty="0" smtClean="0"/>
              <a:t>)</a:t>
            </a:r>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title"/>
          </p:nvPr>
        </p:nvSpPr>
        <p:spPr/>
        <p:txBody>
          <a:bodyPr/>
          <a:lstStyle/>
          <a:p>
            <a:r>
              <a:rPr lang="en-US"/>
              <a:t>Model Evaluation</a:t>
            </a:r>
          </a:p>
        </p:txBody>
      </p:sp>
      <p:sp>
        <p:nvSpPr>
          <p:cNvPr id="970755" name="Rectangle 3"/>
          <p:cNvSpPr>
            <a:spLocks noGrp="1" noChangeArrowheads="1"/>
          </p:cNvSpPr>
          <p:nvPr>
            <p:ph type="body" idx="1"/>
          </p:nvPr>
        </p:nvSpPr>
        <p:spPr/>
        <p:txBody>
          <a:bodyPr/>
          <a:lstStyle/>
          <a:p>
            <a:r>
              <a:rPr lang="en-US" dirty="0"/>
              <a:t>Metrics for Performance Evaluation</a:t>
            </a:r>
          </a:p>
          <a:p>
            <a:pPr lvl="1"/>
            <a:r>
              <a:rPr lang="en-US" dirty="0"/>
              <a:t>How to evaluate the performance of a model?</a:t>
            </a:r>
          </a:p>
          <a:p>
            <a:pPr lvl="1">
              <a:buFont typeface="Arial" charset="0"/>
              <a:buNone/>
            </a:pPr>
            <a:endParaRPr lang="en-US" dirty="0"/>
          </a:p>
          <a:p>
            <a:r>
              <a:rPr lang="en-US" dirty="0">
                <a:solidFill>
                  <a:srgbClr val="FF0000"/>
                </a:solidFill>
              </a:rPr>
              <a:t>Methods for Performance Evaluation</a:t>
            </a:r>
          </a:p>
          <a:p>
            <a:pPr lvl="1"/>
            <a:r>
              <a:rPr lang="en-US" dirty="0"/>
              <a:t>How to obtain reliable estimates?</a:t>
            </a:r>
          </a:p>
          <a:p>
            <a:pPr lvl="1"/>
            <a:endParaRPr lang="en-US" dirty="0"/>
          </a:p>
          <a:p>
            <a:r>
              <a:rPr lang="en-US" dirty="0"/>
              <a:t>Methods for Model Comparison</a:t>
            </a:r>
          </a:p>
          <a:p>
            <a:pPr lvl="1"/>
            <a:r>
              <a:rPr lang="en-US" dirty="0"/>
              <a:t>How to compare the relative performance among competing models?</a:t>
            </a:r>
          </a:p>
          <a:p>
            <a:pPr lvl="1"/>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p:txBody>
          <a:bodyPr/>
          <a:lstStyle/>
          <a:p>
            <a:r>
              <a:rPr lang="en-US"/>
              <a:t>Methods for Performance Evaluation</a:t>
            </a:r>
          </a:p>
        </p:txBody>
      </p:sp>
      <p:sp>
        <p:nvSpPr>
          <p:cNvPr id="971779" name="Rectangle 3"/>
          <p:cNvSpPr>
            <a:spLocks noGrp="1" noChangeArrowheads="1"/>
          </p:cNvSpPr>
          <p:nvPr>
            <p:ph type="body" idx="1"/>
          </p:nvPr>
        </p:nvSpPr>
        <p:spPr/>
        <p:txBody>
          <a:bodyPr/>
          <a:lstStyle/>
          <a:p>
            <a:r>
              <a:rPr lang="en-US"/>
              <a:t>How to obtain a reliable estimate of performance?</a:t>
            </a:r>
          </a:p>
          <a:p>
            <a:endParaRPr lang="en-US"/>
          </a:p>
          <a:p>
            <a:r>
              <a:rPr lang="en-US"/>
              <a:t>Performance of a model may depend on other factors besides the learning algorithm:</a:t>
            </a:r>
          </a:p>
          <a:p>
            <a:pPr lvl="1"/>
            <a:r>
              <a:rPr lang="en-US"/>
              <a:t>Class distribution</a:t>
            </a:r>
          </a:p>
          <a:p>
            <a:pPr lvl="1"/>
            <a:r>
              <a:rPr lang="en-US"/>
              <a:t>Cost of misclassification</a:t>
            </a:r>
          </a:p>
          <a:p>
            <a:pPr lvl="1"/>
            <a:r>
              <a:rPr lang="en-US"/>
              <a:t>Size of training and test sets</a:t>
            </a:r>
          </a:p>
          <a:p>
            <a:endParaRPr lang="en-US"/>
          </a:p>
          <a:p>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ChangeArrowheads="1"/>
          </p:cNvSpPr>
          <p:nvPr>
            <p:ph type="title"/>
          </p:nvPr>
        </p:nvSpPr>
        <p:spPr/>
        <p:txBody>
          <a:bodyPr/>
          <a:lstStyle/>
          <a:p>
            <a:r>
              <a:rPr lang="en-US"/>
              <a:t>Learning Curve</a:t>
            </a:r>
          </a:p>
        </p:txBody>
      </p:sp>
      <p:grpSp>
        <p:nvGrpSpPr>
          <p:cNvPr id="972803" name="Group 3"/>
          <p:cNvGrpSpPr>
            <a:grpSpLocks/>
          </p:cNvGrpSpPr>
          <p:nvPr/>
        </p:nvGrpSpPr>
        <p:grpSpPr bwMode="auto">
          <a:xfrm>
            <a:off x="76200" y="1219200"/>
            <a:ext cx="5715000" cy="4857750"/>
            <a:chOff x="48" y="768"/>
            <a:chExt cx="3600" cy="3060"/>
          </a:xfrm>
        </p:grpSpPr>
        <p:pic>
          <p:nvPicPr>
            <p:cNvPr id="972804" name="Picture 4"/>
            <p:cNvPicPr>
              <a:picLocks noChangeAspect="1" noChangeArrowheads="1"/>
            </p:cNvPicPr>
            <p:nvPr/>
          </p:nvPicPr>
          <p:blipFill>
            <a:blip r:embed="rId2" cstate="print"/>
            <a:srcRect l="5882" r="5882"/>
            <a:stretch>
              <a:fillRect/>
            </a:stretch>
          </p:blipFill>
          <p:spPr bwMode="auto">
            <a:xfrm>
              <a:off x="48" y="768"/>
              <a:ext cx="3600" cy="3060"/>
            </a:xfrm>
            <a:prstGeom prst="rect">
              <a:avLst/>
            </a:prstGeom>
            <a:noFill/>
            <a:ln w="12700">
              <a:noFill/>
              <a:miter lim="800000"/>
              <a:headEnd/>
              <a:tailEnd/>
            </a:ln>
            <a:effectLst/>
          </p:spPr>
        </p:pic>
        <p:sp>
          <p:nvSpPr>
            <p:cNvPr id="972805" name="Line 5"/>
            <p:cNvSpPr>
              <a:spLocks noChangeShapeType="1"/>
            </p:cNvSpPr>
            <p:nvPr/>
          </p:nvSpPr>
          <p:spPr bwMode="auto">
            <a:xfrm>
              <a:off x="336" y="1214"/>
              <a:ext cx="3168" cy="0"/>
            </a:xfrm>
            <a:prstGeom prst="line">
              <a:avLst/>
            </a:prstGeom>
            <a:noFill/>
            <a:ln w="12700">
              <a:solidFill>
                <a:schemeClr val="tx1"/>
              </a:solidFill>
              <a:prstDash val="dash"/>
              <a:round/>
              <a:headEnd/>
              <a:tailEnd/>
            </a:ln>
            <a:effectLst/>
          </p:spPr>
          <p:txBody>
            <a:bodyPr/>
            <a:lstStyle/>
            <a:p>
              <a:endParaRPr lang="en-US"/>
            </a:p>
          </p:txBody>
        </p:sp>
      </p:grpSp>
      <p:sp>
        <p:nvSpPr>
          <p:cNvPr id="972806" name="Rectangle 6"/>
          <p:cNvSpPr>
            <a:spLocks noChangeArrowheads="1"/>
          </p:cNvSpPr>
          <p:nvPr/>
        </p:nvSpPr>
        <p:spPr bwMode="auto">
          <a:xfrm>
            <a:off x="5638800" y="1143000"/>
            <a:ext cx="3352800" cy="3577903"/>
          </a:xfrm>
          <a:prstGeom prst="rect">
            <a:avLst/>
          </a:prstGeom>
          <a:noFill/>
          <a:ln w="12700">
            <a:noFill/>
            <a:miter lim="800000"/>
            <a:headEnd/>
            <a:tailEnd/>
          </a:ln>
          <a:effectLst/>
        </p:spPr>
        <p:txBody>
          <a:bodyPr lIns="90488" tIns="44450" rIns="90488" bIns="44450">
            <a:spAutoFit/>
          </a:bodyPr>
          <a:lstStyle/>
          <a:p>
            <a:pPr marL="292100" indent="-292100">
              <a:spcBef>
                <a:spcPct val="10000"/>
              </a:spcBef>
              <a:spcAft>
                <a:spcPts val="400"/>
              </a:spcAft>
              <a:buClr>
                <a:srgbClr val="0C7B9C"/>
              </a:buClr>
              <a:buSzPct val="75000"/>
              <a:buFont typeface="Monotype Sorts" pitchFamily="2" charset="2"/>
              <a:buChar char="l"/>
            </a:pPr>
            <a:r>
              <a:rPr lang="en-US" sz="2000" b="0" dirty="0"/>
              <a:t>Learning curve shows how accuracy changes with varying sample size</a:t>
            </a:r>
          </a:p>
          <a:p>
            <a:pPr marL="292100" indent="-292100">
              <a:spcBef>
                <a:spcPct val="10000"/>
              </a:spcBef>
              <a:spcAft>
                <a:spcPts val="400"/>
              </a:spcAft>
              <a:buClr>
                <a:srgbClr val="0C7B9C"/>
              </a:buClr>
              <a:buSzPct val="75000"/>
              <a:buFont typeface="Monotype Sorts" pitchFamily="2" charset="2"/>
              <a:buChar char="l"/>
            </a:pPr>
            <a:r>
              <a:rPr lang="en-US" sz="2000" b="0" dirty="0"/>
              <a:t>Requires a sampling schedule for creating learning </a:t>
            </a:r>
            <a:r>
              <a:rPr lang="en-US" sz="2000" b="0" dirty="0" smtClean="0"/>
              <a:t>curve</a:t>
            </a:r>
            <a:endParaRPr lang="en-US" sz="2000" b="0" dirty="0"/>
          </a:p>
          <a:p>
            <a:pPr marL="292100" indent="-292100">
              <a:spcBef>
                <a:spcPct val="10000"/>
              </a:spcBef>
              <a:spcAft>
                <a:spcPts val="400"/>
              </a:spcAft>
              <a:buClr>
                <a:srgbClr val="0C7B9C"/>
              </a:buClr>
              <a:buSzPct val="75000"/>
              <a:buFont typeface="Monotype Sorts" pitchFamily="2" charset="2"/>
              <a:buNone/>
            </a:pPr>
            <a:endParaRPr lang="en-US" sz="2000" b="0" dirty="0" smtClean="0"/>
          </a:p>
          <a:p>
            <a:pPr marL="292100" indent="-292100">
              <a:spcBef>
                <a:spcPct val="10000"/>
              </a:spcBef>
              <a:spcAft>
                <a:spcPts val="400"/>
              </a:spcAft>
              <a:buClr>
                <a:srgbClr val="0C7B9C"/>
              </a:buClr>
              <a:buSzPct val="75000"/>
              <a:buFont typeface="Monotype Sorts" pitchFamily="2" charset="2"/>
              <a:buNone/>
            </a:pPr>
            <a:r>
              <a:rPr lang="en-US" sz="2000" b="0" dirty="0" smtClean="0"/>
              <a:t>Effect </a:t>
            </a:r>
            <a:r>
              <a:rPr lang="en-US" sz="2000" b="0" dirty="0"/>
              <a:t>of small sample size:</a:t>
            </a:r>
          </a:p>
          <a:p>
            <a:pPr marL="800100" lvl="1" indent="-342900">
              <a:spcBef>
                <a:spcPct val="10000"/>
              </a:spcBef>
              <a:spcAft>
                <a:spcPts val="400"/>
              </a:spcAft>
              <a:buClr>
                <a:srgbClr val="0C7B9C"/>
              </a:buClr>
              <a:buSzPct val="75000"/>
              <a:buFontTx/>
              <a:buChar char="-"/>
            </a:pPr>
            <a:r>
              <a:rPr lang="en-US" sz="2000" b="0" dirty="0"/>
              <a:t>Bias in the estimate</a:t>
            </a:r>
          </a:p>
          <a:p>
            <a:pPr marL="800100" lvl="1" indent="-342900">
              <a:spcBef>
                <a:spcPct val="10000"/>
              </a:spcBef>
              <a:spcAft>
                <a:spcPts val="400"/>
              </a:spcAft>
              <a:buClr>
                <a:srgbClr val="0C7B9C"/>
              </a:buClr>
              <a:buSzPct val="75000"/>
              <a:buFontTx/>
              <a:buChar char="-"/>
            </a:pPr>
            <a:r>
              <a:rPr lang="en-US" sz="2000" b="0" dirty="0"/>
              <a:t>Variance of estimate</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p:txBody>
          <a:bodyPr/>
          <a:lstStyle/>
          <a:p>
            <a:r>
              <a:rPr lang="en-US"/>
              <a:t>Methods of Estimation</a:t>
            </a:r>
          </a:p>
        </p:txBody>
      </p:sp>
      <p:sp>
        <p:nvSpPr>
          <p:cNvPr id="973827" name="Rectangle 3"/>
          <p:cNvSpPr>
            <a:spLocks noGrp="1" noChangeArrowheads="1"/>
          </p:cNvSpPr>
          <p:nvPr>
            <p:ph type="body" idx="1"/>
          </p:nvPr>
        </p:nvSpPr>
        <p:spPr>
          <a:xfrm>
            <a:off x="304800" y="990600"/>
            <a:ext cx="8580438" cy="5181600"/>
          </a:xfrm>
        </p:spPr>
        <p:txBody>
          <a:bodyPr/>
          <a:lstStyle/>
          <a:p>
            <a:pPr>
              <a:lnSpc>
                <a:spcPct val="90000"/>
              </a:lnSpc>
            </a:pPr>
            <a:r>
              <a:rPr lang="en-US" sz="2400" dirty="0"/>
              <a:t>Holdout</a:t>
            </a:r>
          </a:p>
          <a:p>
            <a:pPr lvl="1">
              <a:lnSpc>
                <a:spcPct val="90000"/>
              </a:lnSpc>
            </a:pPr>
            <a:r>
              <a:rPr lang="en-US" sz="2400" dirty="0"/>
              <a:t>Reserve 2/3 for training and 1/3 for testing </a:t>
            </a:r>
          </a:p>
          <a:p>
            <a:pPr>
              <a:lnSpc>
                <a:spcPct val="90000"/>
              </a:lnSpc>
            </a:pPr>
            <a:r>
              <a:rPr lang="en-US" sz="2400" dirty="0" smtClean="0"/>
              <a:t>Cross </a:t>
            </a:r>
            <a:r>
              <a:rPr lang="en-US" sz="2400" dirty="0"/>
              <a:t>validation</a:t>
            </a:r>
          </a:p>
          <a:p>
            <a:pPr lvl="1">
              <a:lnSpc>
                <a:spcPct val="90000"/>
              </a:lnSpc>
            </a:pPr>
            <a:r>
              <a:rPr lang="en-US" sz="2400" dirty="0"/>
              <a:t>Partition data into k disjoint subsets</a:t>
            </a:r>
          </a:p>
          <a:p>
            <a:pPr lvl="1">
              <a:lnSpc>
                <a:spcPct val="90000"/>
              </a:lnSpc>
            </a:pPr>
            <a:r>
              <a:rPr lang="en-US" sz="2400" dirty="0"/>
              <a:t>k-fold: train on k-1 partitions, test on the remaining </a:t>
            </a:r>
            <a:r>
              <a:rPr lang="en-US" sz="2400" dirty="0" smtClean="0"/>
              <a:t>one</a:t>
            </a:r>
          </a:p>
          <a:p>
            <a:pPr lvl="1">
              <a:lnSpc>
                <a:spcPct val="90000"/>
              </a:lnSpc>
            </a:pPr>
            <a:r>
              <a:rPr lang="en-US" sz="2400" dirty="0" smtClean="0"/>
              <a:t>Leave-one-out</a:t>
            </a:r>
            <a:r>
              <a:rPr lang="en-US" sz="2400" dirty="0"/>
              <a:t>:   </a:t>
            </a:r>
            <a:r>
              <a:rPr lang="en-US" sz="2400" dirty="0" smtClean="0"/>
              <a:t>k=n</a:t>
            </a:r>
          </a:p>
          <a:p>
            <a:pPr>
              <a:lnSpc>
                <a:spcPct val="90000"/>
              </a:lnSpc>
            </a:pPr>
            <a:r>
              <a:rPr lang="en-US" sz="2400" dirty="0" smtClean="0"/>
              <a:t>Random </a:t>
            </a:r>
            <a:r>
              <a:rPr lang="en-US" sz="2400" dirty="0" err="1" smtClean="0"/>
              <a:t>subsampling</a:t>
            </a:r>
            <a:endParaRPr lang="en-US" sz="2400" dirty="0" smtClean="0"/>
          </a:p>
          <a:p>
            <a:pPr lvl="1">
              <a:lnSpc>
                <a:spcPct val="90000"/>
              </a:lnSpc>
            </a:pPr>
            <a:r>
              <a:rPr lang="en-US" sz="2400" dirty="0" smtClean="0"/>
              <a:t>Repeated holdout</a:t>
            </a:r>
            <a:endParaRPr lang="en-US" sz="2400" dirty="0"/>
          </a:p>
          <a:p>
            <a:pPr>
              <a:lnSpc>
                <a:spcPct val="90000"/>
              </a:lnSpc>
            </a:pPr>
            <a:r>
              <a:rPr lang="en-US" sz="2400" dirty="0"/>
              <a:t>Stratified sampling </a:t>
            </a:r>
          </a:p>
          <a:p>
            <a:pPr lvl="1">
              <a:lnSpc>
                <a:spcPct val="90000"/>
              </a:lnSpc>
            </a:pPr>
            <a:r>
              <a:rPr lang="en-US" sz="2400" dirty="0"/>
              <a:t>oversampling </a:t>
            </a:r>
            <a:r>
              <a:rPr lang="en-US" sz="2400" dirty="0" err="1"/>
              <a:t>vs</a:t>
            </a:r>
            <a:r>
              <a:rPr lang="en-US" sz="2400" dirty="0"/>
              <a:t> </a:t>
            </a:r>
            <a:r>
              <a:rPr lang="en-US" sz="2400" dirty="0" err="1"/>
              <a:t>undersampling</a:t>
            </a:r>
            <a:endParaRPr lang="en-US" sz="2400" dirty="0"/>
          </a:p>
          <a:p>
            <a:pPr>
              <a:lnSpc>
                <a:spcPct val="90000"/>
              </a:lnSpc>
            </a:pPr>
            <a:r>
              <a:rPr lang="en-US" sz="2400" dirty="0"/>
              <a:t>Bootstrap</a:t>
            </a:r>
          </a:p>
          <a:p>
            <a:pPr lvl="1">
              <a:lnSpc>
                <a:spcPct val="90000"/>
              </a:lnSpc>
            </a:pPr>
            <a:r>
              <a:rPr lang="en-US" sz="2400" dirty="0"/>
              <a:t>Sampling with replacement</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type="title"/>
          </p:nvPr>
        </p:nvSpPr>
        <p:spPr/>
        <p:txBody>
          <a:bodyPr/>
          <a:lstStyle/>
          <a:p>
            <a:r>
              <a:rPr lang="en-US"/>
              <a:t>Model Evaluation</a:t>
            </a:r>
          </a:p>
        </p:txBody>
      </p:sp>
      <p:sp>
        <p:nvSpPr>
          <p:cNvPr id="974851" name="Rectangle 3"/>
          <p:cNvSpPr>
            <a:spLocks noGrp="1" noChangeArrowheads="1"/>
          </p:cNvSpPr>
          <p:nvPr>
            <p:ph type="body" idx="1"/>
          </p:nvPr>
        </p:nvSpPr>
        <p:spPr/>
        <p:txBody>
          <a:bodyPr/>
          <a:lstStyle/>
          <a:p>
            <a:r>
              <a:rPr lang="en-US"/>
              <a:t>Metrics for Performance Evaluation</a:t>
            </a:r>
          </a:p>
          <a:p>
            <a:pPr lvl="1"/>
            <a:r>
              <a:rPr lang="en-US"/>
              <a:t>How to evaluate the performance of a model?</a:t>
            </a:r>
          </a:p>
          <a:p>
            <a:pPr lvl="1">
              <a:buFont typeface="Arial" charset="0"/>
              <a:buNone/>
            </a:pPr>
            <a:endParaRPr lang="en-US"/>
          </a:p>
          <a:p>
            <a:r>
              <a:rPr lang="en-US"/>
              <a:t>Methods for Performance Evaluation</a:t>
            </a:r>
          </a:p>
          <a:p>
            <a:pPr lvl="1"/>
            <a:r>
              <a:rPr lang="en-US"/>
              <a:t>How to obtain reliable estimates?</a:t>
            </a:r>
          </a:p>
          <a:p>
            <a:pPr lvl="1"/>
            <a:endParaRPr lang="en-US"/>
          </a:p>
          <a:p>
            <a:r>
              <a:rPr lang="en-US">
                <a:solidFill>
                  <a:srgbClr val="FF0000"/>
                </a:solidFill>
              </a:rPr>
              <a:t>Methods for Model Comparison</a:t>
            </a:r>
          </a:p>
          <a:p>
            <a:pPr lvl="1"/>
            <a:r>
              <a:rPr lang="en-US"/>
              <a:t>How to compare the relative performance among competing models?</a:t>
            </a:r>
          </a:p>
          <a:p>
            <a:pPr lvl="1"/>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Precision&amp;Recall</a:t>
            </a:r>
            <a:r>
              <a:rPr lang="en-US" sz="2800" dirty="0" smtClean="0"/>
              <a:t>: Which </a:t>
            </a:r>
            <a:r>
              <a:rPr lang="en-US" sz="2800" dirty="0" err="1" smtClean="0"/>
              <a:t>Algortihm</a:t>
            </a:r>
            <a:r>
              <a:rPr lang="en-US" sz="2800" dirty="0" smtClean="0"/>
              <a:t> is better?</a:t>
            </a:r>
            <a:endParaRPr lang="en-US" sz="2800" dirty="0"/>
          </a:p>
        </p:txBody>
      </p:sp>
      <p:pic>
        <p:nvPicPr>
          <p:cNvPr id="1290242" name="Picture 2"/>
          <p:cNvPicPr>
            <a:picLocks noGrp="1" noChangeAspect="1" noChangeArrowheads="1"/>
          </p:cNvPicPr>
          <p:nvPr>
            <p:ph idx="1"/>
          </p:nvPr>
        </p:nvPicPr>
        <p:blipFill>
          <a:blip r:embed="rId2" cstate="print"/>
          <a:srcRect/>
          <a:stretch>
            <a:fillRect/>
          </a:stretch>
        </p:blipFill>
        <p:spPr bwMode="auto">
          <a:xfrm>
            <a:off x="2170113" y="1447800"/>
            <a:ext cx="4800600" cy="4572000"/>
          </a:xfrm>
          <a:prstGeom prst="rect">
            <a:avLst/>
          </a:prstGeom>
          <a:noFill/>
          <a:ln w="9525">
            <a:noFill/>
            <a:miter lim="800000"/>
            <a:headEnd/>
            <a:tailEnd/>
          </a:ln>
        </p:spPr>
      </p:pic>
      <p:sp>
        <p:nvSpPr>
          <p:cNvPr id="5" name="TextBox 4"/>
          <p:cNvSpPr txBox="1"/>
          <p:nvPr/>
        </p:nvSpPr>
        <p:spPr>
          <a:xfrm>
            <a:off x="1524000" y="1371600"/>
            <a:ext cx="962123" cy="307777"/>
          </a:xfrm>
          <a:prstGeom prst="rect">
            <a:avLst/>
          </a:prstGeom>
          <a:noFill/>
        </p:spPr>
        <p:txBody>
          <a:bodyPr wrap="none" rtlCol="0">
            <a:spAutoFit/>
          </a:bodyPr>
          <a:lstStyle/>
          <a:p>
            <a:r>
              <a:rPr lang="en-US" dirty="0" err="1" smtClean="0"/>
              <a:t>tp</a:t>
            </a:r>
            <a:r>
              <a:rPr lang="en-US" dirty="0" smtClean="0"/>
              <a:t>/(</a:t>
            </a:r>
            <a:r>
              <a:rPr lang="en-US" dirty="0" err="1" smtClean="0"/>
              <a:t>tp+fp</a:t>
            </a:r>
            <a:r>
              <a:rPr lang="en-US" dirty="0" smtClean="0"/>
              <a:t>)</a:t>
            </a:r>
            <a:endParaRPr lang="en-US" dirty="0"/>
          </a:p>
        </p:txBody>
      </p:sp>
      <p:sp>
        <p:nvSpPr>
          <p:cNvPr id="6" name="TextBox 5"/>
          <p:cNvSpPr txBox="1"/>
          <p:nvPr/>
        </p:nvSpPr>
        <p:spPr>
          <a:xfrm>
            <a:off x="7010400" y="5715000"/>
            <a:ext cx="962123" cy="307777"/>
          </a:xfrm>
          <a:prstGeom prst="rect">
            <a:avLst/>
          </a:prstGeom>
          <a:noFill/>
        </p:spPr>
        <p:txBody>
          <a:bodyPr wrap="none" rtlCol="0">
            <a:spAutoFit/>
          </a:bodyPr>
          <a:lstStyle/>
          <a:p>
            <a:r>
              <a:rPr lang="en-US" dirty="0" err="1" smtClean="0"/>
              <a:t>tp</a:t>
            </a:r>
            <a:r>
              <a:rPr lang="en-US" dirty="0" smtClean="0"/>
              <a:t>/(</a:t>
            </a:r>
            <a:r>
              <a:rPr lang="en-US" dirty="0" err="1" smtClean="0"/>
              <a:t>tp+fn</a:t>
            </a:r>
            <a:r>
              <a:rPr lang="en-US" dirty="0" smtClean="0"/>
              <a:t>)</a:t>
            </a:r>
            <a:endParaRPr lang="en-US" dirty="0"/>
          </a:p>
        </p:txBody>
      </p:sp>
      <p:sp>
        <p:nvSpPr>
          <p:cNvPr id="7" name="Freeform 6"/>
          <p:cNvSpPr/>
          <p:nvPr/>
        </p:nvSpPr>
        <p:spPr bwMode="auto">
          <a:xfrm>
            <a:off x="2783393" y="1678075"/>
            <a:ext cx="3972044" cy="3928905"/>
          </a:xfrm>
          <a:custGeom>
            <a:avLst/>
            <a:gdLst>
              <a:gd name="connsiteX0" fmla="*/ 0 w 3972044"/>
              <a:gd name="connsiteY0" fmla="*/ 0 h 3928905"/>
              <a:gd name="connsiteX1" fmla="*/ 20097 w 3972044"/>
              <a:gd name="connsiteY1" fmla="*/ 30145 h 3928905"/>
              <a:gd name="connsiteX2" fmla="*/ 80387 w 3972044"/>
              <a:gd name="connsiteY2" fmla="*/ 50241 h 3928905"/>
              <a:gd name="connsiteX3" fmla="*/ 110532 w 3972044"/>
              <a:gd name="connsiteY3" fmla="*/ 70338 h 3928905"/>
              <a:gd name="connsiteX4" fmla="*/ 200967 w 3972044"/>
              <a:gd name="connsiteY4" fmla="*/ 90435 h 3928905"/>
              <a:gd name="connsiteX5" fmla="*/ 261258 w 3972044"/>
              <a:gd name="connsiteY5" fmla="*/ 110532 h 3928905"/>
              <a:gd name="connsiteX6" fmla="*/ 301451 w 3972044"/>
              <a:gd name="connsiteY6" fmla="*/ 120580 h 3928905"/>
              <a:gd name="connsiteX7" fmla="*/ 361741 w 3972044"/>
              <a:gd name="connsiteY7" fmla="*/ 140677 h 3928905"/>
              <a:gd name="connsiteX8" fmla="*/ 422031 w 3972044"/>
              <a:gd name="connsiteY8" fmla="*/ 150725 h 3928905"/>
              <a:gd name="connsiteX9" fmla="*/ 472273 w 3972044"/>
              <a:gd name="connsiteY9" fmla="*/ 160773 h 3928905"/>
              <a:gd name="connsiteX10" fmla="*/ 552660 w 3972044"/>
              <a:gd name="connsiteY10" fmla="*/ 170822 h 3928905"/>
              <a:gd name="connsiteX11" fmla="*/ 622998 w 3972044"/>
              <a:gd name="connsiteY11" fmla="*/ 180870 h 3928905"/>
              <a:gd name="connsiteX12" fmla="*/ 693337 w 3972044"/>
              <a:gd name="connsiteY12" fmla="*/ 200967 h 3928905"/>
              <a:gd name="connsiteX13" fmla="*/ 783772 w 3972044"/>
              <a:gd name="connsiteY13" fmla="*/ 211015 h 3928905"/>
              <a:gd name="connsiteX14" fmla="*/ 834014 w 3972044"/>
              <a:gd name="connsiteY14" fmla="*/ 221063 h 3928905"/>
              <a:gd name="connsiteX15" fmla="*/ 924449 w 3972044"/>
              <a:gd name="connsiteY15" fmla="*/ 231112 h 3928905"/>
              <a:gd name="connsiteX16" fmla="*/ 1024932 w 3972044"/>
              <a:gd name="connsiteY16" fmla="*/ 251209 h 3928905"/>
              <a:gd name="connsiteX17" fmla="*/ 1065126 w 3972044"/>
              <a:gd name="connsiteY17" fmla="*/ 261257 h 3928905"/>
              <a:gd name="connsiteX18" fmla="*/ 1095271 w 3972044"/>
              <a:gd name="connsiteY18" fmla="*/ 271305 h 3928905"/>
              <a:gd name="connsiteX19" fmla="*/ 1235948 w 3972044"/>
              <a:gd name="connsiteY19" fmla="*/ 281354 h 3928905"/>
              <a:gd name="connsiteX20" fmla="*/ 1296238 w 3972044"/>
              <a:gd name="connsiteY20" fmla="*/ 301450 h 3928905"/>
              <a:gd name="connsiteX21" fmla="*/ 1326383 w 3972044"/>
              <a:gd name="connsiteY21" fmla="*/ 311499 h 3928905"/>
              <a:gd name="connsiteX22" fmla="*/ 1376625 w 3972044"/>
              <a:gd name="connsiteY22" fmla="*/ 321547 h 3928905"/>
              <a:gd name="connsiteX23" fmla="*/ 1517302 w 3972044"/>
              <a:gd name="connsiteY23" fmla="*/ 341644 h 3928905"/>
              <a:gd name="connsiteX24" fmla="*/ 1557495 w 3972044"/>
              <a:gd name="connsiteY24" fmla="*/ 351692 h 3928905"/>
              <a:gd name="connsiteX25" fmla="*/ 1617785 w 3972044"/>
              <a:gd name="connsiteY25" fmla="*/ 371789 h 3928905"/>
              <a:gd name="connsiteX26" fmla="*/ 1728317 w 3972044"/>
              <a:gd name="connsiteY26" fmla="*/ 381837 h 3928905"/>
              <a:gd name="connsiteX27" fmla="*/ 1818752 w 3972044"/>
              <a:gd name="connsiteY27" fmla="*/ 401934 h 3928905"/>
              <a:gd name="connsiteX28" fmla="*/ 1879042 w 3972044"/>
              <a:gd name="connsiteY28" fmla="*/ 422030 h 3928905"/>
              <a:gd name="connsiteX29" fmla="*/ 1939332 w 3972044"/>
              <a:gd name="connsiteY29" fmla="*/ 452176 h 3928905"/>
              <a:gd name="connsiteX30" fmla="*/ 1969477 w 3972044"/>
              <a:gd name="connsiteY30" fmla="*/ 472272 h 3928905"/>
              <a:gd name="connsiteX31" fmla="*/ 2029767 w 3972044"/>
              <a:gd name="connsiteY31" fmla="*/ 502417 h 3928905"/>
              <a:gd name="connsiteX32" fmla="*/ 2049864 w 3972044"/>
              <a:gd name="connsiteY32" fmla="*/ 532562 h 3928905"/>
              <a:gd name="connsiteX33" fmla="*/ 2110154 w 3972044"/>
              <a:gd name="connsiteY33" fmla="*/ 552659 h 3928905"/>
              <a:gd name="connsiteX34" fmla="*/ 2210638 w 3972044"/>
              <a:gd name="connsiteY34" fmla="*/ 582804 h 3928905"/>
              <a:gd name="connsiteX35" fmla="*/ 2240783 w 3972044"/>
              <a:gd name="connsiteY35" fmla="*/ 602901 h 3928905"/>
              <a:gd name="connsiteX36" fmla="*/ 2280976 w 3972044"/>
              <a:gd name="connsiteY36" fmla="*/ 663191 h 3928905"/>
              <a:gd name="connsiteX37" fmla="*/ 2291025 w 3972044"/>
              <a:gd name="connsiteY37" fmla="*/ 693336 h 3928905"/>
              <a:gd name="connsiteX38" fmla="*/ 2321170 w 3972044"/>
              <a:gd name="connsiteY38" fmla="*/ 713433 h 3928905"/>
              <a:gd name="connsiteX39" fmla="*/ 2341266 w 3972044"/>
              <a:gd name="connsiteY39" fmla="*/ 743578 h 3928905"/>
              <a:gd name="connsiteX40" fmla="*/ 2431702 w 3972044"/>
              <a:gd name="connsiteY40" fmla="*/ 823965 h 3928905"/>
              <a:gd name="connsiteX41" fmla="*/ 2451798 w 3972044"/>
              <a:gd name="connsiteY41" fmla="*/ 854110 h 3928905"/>
              <a:gd name="connsiteX42" fmla="*/ 2461847 w 3972044"/>
              <a:gd name="connsiteY42" fmla="*/ 884255 h 3928905"/>
              <a:gd name="connsiteX43" fmla="*/ 2491992 w 3972044"/>
              <a:gd name="connsiteY43" fmla="*/ 904351 h 3928905"/>
              <a:gd name="connsiteX44" fmla="*/ 2522137 w 3972044"/>
              <a:gd name="connsiteY44" fmla="*/ 964641 h 3928905"/>
              <a:gd name="connsiteX45" fmla="*/ 2552282 w 3972044"/>
              <a:gd name="connsiteY45" fmla="*/ 984738 h 3928905"/>
              <a:gd name="connsiteX46" fmla="*/ 2582427 w 3972044"/>
              <a:gd name="connsiteY46" fmla="*/ 1014883 h 3928905"/>
              <a:gd name="connsiteX47" fmla="*/ 2612572 w 3972044"/>
              <a:gd name="connsiteY47" fmla="*/ 1075173 h 3928905"/>
              <a:gd name="connsiteX48" fmla="*/ 2622620 w 3972044"/>
              <a:gd name="connsiteY48" fmla="*/ 1105318 h 3928905"/>
              <a:gd name="connsiteX49" fmla="*/ 2642717 w 3972044"/>
              <a:gd name="connsiteY49" fmla="*/ 1185705 h 3928905"/>
              <a:gd name="connsiteX50" fmla="*/ 2652765 w 3972044"/>
              <a:gd name="connsiteY50" fmla="*/ 1225899 h 3928905"/>
              <a:gd name="connsiteX51" fmla="*/ 2662814 w 3972044"/>
              <a:gd name="connsiteY51" fmla="*/ 1276140 h 3928905"/>
              <a:gd name="connsiteX52" fmla="*/ 2682910 w 3972044"/>
              <a:gd name="connsiteY52" fmla="*/ 1336430 h 3928905"/>
              <a:gd name="connsiteX53" fmla="*/ 2692959 w 3972044"/>
              <a:gd name="connsiteY53" fmla="*/ 1386672 h 3928905"/>
              <a:gd name="connsiteX54" fmla="*/ 2703007 w 3972044"/>
              <a:gd name="connsiteY54" fmla="*/ 1457011 h 3928905"/>
              <a:gd name="connsiteX55" fmla="*/ 2713055 w 3972044"/>
              <a:gd name="connsiteY55" fmla="*/ 1487156 h 3928905"/>
              <a:gd name="connsiteX56" fmla="*/ 2723104 w 3972044"/>
              <a:gd name="connsiteY56" fmla="*/ 1627833 h 3928905"/>
              <a:gd name="connsiteX57" fmla="*/ 2743200 w 3972044"/>
              <a:gd name="connsiteY57" fmla="*/ 1688123 h 3928905"/>
              <a:gd name="connsiteX58" fmla="*/ 2753249 w 3972044"/>
              <a:gd name="connsiteY58" fmla="*/ 1718268 h 3928905"/>
              <a:gd name="connsiteX59" fmla="*/ 2763297 w 3972044"/>
              <a:gd name="connsiteY59" fmla="*/ 1808703 h 3928905"/>
              <a:gd name="connsiteX60" fmla="*/ 2783394 w 3972044"/>
              <a:gd name="connsiteY60" fmla="*/ 1868993 h 3928905"/>
              <a:gd name="connsiteX61" fmla="*/ 2793442 w 3972044"/>
              <a:gd name="connsiteY61" fmla="*/ 1909187 h 3928905"/>
              <a:gd name="connsiteX62" fmla="*/ 2813539 w 3972044"/>
              <a:gd name="connsiteY62" fmla="*/ 1969477 h 3928905"/>
              <a:gd name="connsiteX63" fmla="*/ 2833636 w 3972044"/>
              <a:gd name="connsiteY63" fmla="*/ 2059912 h 3928905"/>
              <a:gd name="connsiteX64" fmla="*/ 2863781 w 3972044"/>
              <a:gd name="connsiteY64" fmla="*/ 2090057 h 3928905"/>
              <a:gd name="connsiteX65" fmla="*/ 2883877 w 3972044"/>
              <a:gd name="connsiteY65" fmla="*/ 2180492 h 3928905"/>
              <a:gd name="connsiteX66" fmla="*/ 2903974 w 3972044"/>
              <a:gd name="connsiteY66" fmla="*/ 2210637 h 3928905"/>
              <a:gd name="connsiteX67" fmla="*/ 2964264 w 3972044"/>
              <a:gd name="connsiteY67" fmla="*/ 2331217 h 3928905"/>
              <a:gd name="connsiteX68" fmla="*/ 2984361 w 3972044"/>
              <a:gd name="connsiteY68" fmla="*/ 2361362 h 3928905"/>
              <a:gd name="connsiteX69" fmla="*/ 3004458 w 3972044"/>
              <a:gd name="connsiteY69" fmla="*/ 2391507 h 3928905"/>
              <a:gd name="connsiteX70" fmla="*/ 3034603 w 3972044"/>
              <a:gd name="connsiteY70" fmla="*/ 2411604 h 3928905"/>
              <a:gd name="connsiteX71" fmla="*/ 3094893 w 3972044"/>
              <a:gd name="connsiteY71" fmla="*/ 2451798 h 3928905"/>
              <a:gd name="connsiteX72" fmla="*/ 3185328 w 3972044"/>
              <a:gd name="connsiteY72" fmla="*/ 2522136 h 3928905"/>
              <a:gd name="connsiteX73" fmla="*/ 3245618 w 3972044"/>
              <a:gd name="connsiteY73" fmla="*/ 2542233 h 3928905"/>
              <a:gd name="connsiteX74" fmla="*/ 3275763 w 3972044"/>
              <a:gd name="connsiteY74" fmla="*/ 2552281 h 3928905"/>
              <a:gd name="connsiteX75" fmla="*/ 3305908 w 3972044"/>
              <a:gd name="connsiteY75" fmla="*/ 2562329 h 3928905"/>
              <a:gd name="connsiteX76" fmla="*/ 3386295 w 3972044"/>
              <a:gd name="connsiteY76" fmla="*/ 2592474 h 3928905"/>
              <a:gd name="connsiteX77" fmla="*/ 3446585 w 3972044"/>
              <a:gd name="connsiteY77" fmla="*/ 2612571 h 3928905"/>
              <a:gd name="connsiteX78" fmla="*/ 3557117 w 3972044"/>
              <a:gd name="connsiteY78" fmla="*/ 2672861 h 3928905"/>
              <a:gd name="connsiteX79" fmla="*/ 3617407 w 3972044"/>
              <a:gd name="connsiteY79" fmla="*/ 2692958 h 3928905"/>
              <a:gd name="connsiteX80" fmla="*/ 3647552 w 3972044"/>
              <a:gd name="connsiteY80" fmla="*/ 2703006 h 3928905"/>
              <a:gd name="connsiteX81" fmla="*/ 3677697 w 3972044"/>
              <a:gd name="connsiteY81" fmla="*/ 2723103 h 3928905"/>
              <a:gd name="connsiteX82" fmla="*/ 3697794 w 3972044"/>
              <a:gd name="connsiteY82" fmla="*/ 2763296 h 3928905"/>
              <a:gd name="connsiteX83" fmla="*/ 3737987 w 3972044"/>
              <a:gd name="connsiteY83" fmla="*/ 2823587 h 3928905"/>
              <a:gd name="connsiteX84" fmla="*/ 3758084 w 3972044"/>
              <a:gd name="connsiteY84" fmla="*/ 2853732 h 3928905"/>
              <a:gd name="connsiteX85" fmla="*/ 3788229 w 3972044"/>
              <a:gd name="connsiteY85" fmla="*/ 2873828 h 3928905"/>
              <a:gd name="connsiteX86" fmla="*/ 3798277 w 3972044"/>
              <a:gd name="connsiteY86" fmla="*/ 2903973 h 3928905"/>
              <a:gd name="connsiteX87" fmla="*/ 3838471 w 3972044"/>
              <a:gd name="connsiteY87" fmla="*/ 2964263 h 3928905"/>
              <a:gd name="connsiteX88" fmla="*/ 3858567 w 3972044"/>
              <a:gd name="connsiteY88" fmla="*/ 2994409 h 3928905"/>
              <a:gd name="connsiteX89" fmla="*/ 3878664 w 3972044"/>
              <a:gd name="connsiteY89" fmla="*/ 3034602 h 3928905"/>
              <a:gd name="connsiteX90" fmla="*/ 3898761 w 3972044"/>
              <a:gd name="connsiteY90" fmla="*/ 3295859 h 3928905"/>
              <a:gd name="connsiteX91" fmla="*/ 3918858 w 3972044"/>
              <a:gd name="connsiteY91" fmla="*/ 3416439 h 3928905"/>
              <a:gd name="connsiteX92" fmla="*/ 3928906 w 3972044"/>
              <a:gd name="connsiteY92" fmla="*/ 3486778 h 3928905"/>
              <a:gd name="connsiteX93" fmla="*/ 3938954 w 3972044"/>
              <a:gd name="connsiteY93" fmla="*/ 3537020 h 3928905"/>
              <a:gd name="connsiteX94" fmla="*/ 3959051 w 3972044"/>
              <a:gd name="connsiteY94" fmla="*/ 3677696 h 3928905"/>
              <a:gd name="connsiteX95" fmla="*/ 3969099 w 3972044"/>
              <a:gd name="connsiteY95" fmla="*/ 3707841 h 3928905"/>
              <a:gd name="connsiteX96" fmla="*/ 3969099 w 3972044"/>
              <a:gd name="connsiteY96" fmla="*/ 3928905 h 392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3972044" h="3928905">
                <a:moveTo>
                  <a:pt x="0" y="0"/>
                </a:moveTo>
                <a:cubicBezTo>
                  <a:pt x="6699" y="10048"/>
                  <a:pt x="9856" y="23744"/>
                  <a:pt x="20097" y="30145"/>
                </a:cubicBezTo>
                <a:cubicBezTo>
                  <a:pt x="38061" y="41372"/>
                  <a:pt x="80387" y="50241"/>
                  <a:pt x="80387" y="50241"/>
                </a:cubicBezTo>
                <a:cubicBezTo>
                  <a:pt x="90435" y="56940"/>
                  <a:pt x="99432" y="65581"/>
                  <a:pt x="110532" y="70338"/>
                </a:cubicBezTo>
                <a:cubicBezTo>
                  <a:pt x="126328" y="77108"/>
                  <a:pt x="187845" y="86856"/>
                  <a:pt x="200967" y="90435"/>
                </a:cubicBezTo>
                <a:cubicBezTo>
                  <a:pt x="221405" y="96009"/>
                  <a:pt x="240706" y="105394"/>
                  <a:pt x="261258" y="110532"/>
                </a:cubicBezTo>
                <a:cubicBezTo>
                  <a:pt x="274656" y="113881"/>
                  <a:pt x="288223" y="116612"/>
                  <a:pt x="301451" y="120580"/>
                </a:cubicBezTo>
                <a:cubicBezTo>
                  <a:pt x="321741" y="126667"/>
                  <a:pt x="340845" y="137195"/>
                  <a:pt x="361741" y="140677"/>
                </a:cubicBezTo>
                <a:lnTo>
                  <a:pt x="422031" y="150725"/>
                </a:lnTo>
                <a:cubicBezTo>
                  <a:pt x="438835" y="153780"/>
                  <a:pt x="455393" y="158176"/>
                  <a:pt x="472273" y="160773"/>
                </a:cubicBezTo>
                <a:cubicBezTo>
                  <a:pt x="498963" y="164879"/>
                  <a:pt x="525893" y="167253"/>
                  <a:pt x="552660" y="170822"/>
                </a:cubicBezTo>
                <a:lnTo>
                  <a:pt x="622998" y="180870"/>
                </a:lnTo>
                <a:cubicBezTo>
                  <a:pt x="645505" y="188372"/>
                  <a:pt x="669910" y="197363"/>
                  <a:pt x="693337" y="200967"/>
                </a:cubicBezTo>
                <a:cubicBezTo>
                  <a:pt x="723315" y="205579"/>
                  <a:pt x="753746" y="206726"/>
                  <a:pt x="783772" y="211015"/>
                </a:cubicBezTo>
                <a:cubicBezTo>
                  <a:pt x="800679" y="213430"/>
                  <a:pt x="817107" y="218648"/>
                  <a:pt x="834014" y="221063"/>
                </a:cubicBezTo>
                <a:cubicBezTo>
                  <a:pt x="864040" y="225352"/>
                  <a:pt x="894304" y="227762"/>
                  <a:pt x="924449" y="231112"/>
                </a:cubicBezTo>
                <a:cubicBezTo>
                  <a:pt x="1017804" y="254450"/>
                  <a:pt x="901751" y="226572"/>
                  <a:pt x="1024932" y="251209"/>
                </a:cubicBezTo>
                <a:cubicBezTo>
                  <a:pt x="1038474" y="253917"/>
                  <a:pt x="1051847" y="257463"/>
                  <a:pt x="1065126" y="261257"/>
                </a:cubicBezTo>
                <a:cubicBezTo>
                  <a:pt x="1075310" y="264167"/>
                  <a:pt x="1084752" y="270067"/>
                  <a:pt x="1095271" y="271305"/>
                </a:cubicBezTo>
                <a:cubicBezTo>
                  <a:pt x="1141961" y="276798"/>
                  <a:pt x="1189056" y="278004"/>
                  <a:pt x="1235948" y="281354"/>
                </a:cubicBezTo>
                <a:lnTo>
                  <a:pt x="1296238" y="301450"/>
                </a:lnTo>
                <a:cubicBezTo>
                  <a:pt x="1306286" y="304799"/>
                  <a:pt x="1315997" y="309422"/>
                  <a:pt x="1326383" y="311499"/>
                </a:cubicBezTo>
                <a:cubicBezTo>
                  <a:pt x="1343130" y="314848"/>
                  <a:pt x="1359745" y="318950"/>
                  <a:pt x="1376625" y="321547"/>
                </a:cubicBezTo>
                <a:cubicBezTo>
                  <a:pt x="1456911" y="333898"/>
                  <a:pt x="1445704" y="327324"/>
                  <a:pt x="1517302" y="341644"/>
                </a:cubicBezTo>
                <a:cubicBezTo>
                  <a:pt x="1530844" y="344352"/>
                  <a:pt x="1544267" y="347724"/>
                  <a:pt x="1557495" y="351692"/>
                </a:cubicBezTo>
                <a:cubicBezTo>
                  <a:pt x="1577785" y="357779"/>
                  <a:pt x="1596688" y="369871"/>
                  <a:pt x="1617785" y="371789"/>
                </a:cubicBezTo>
                <a:lnTo>
                  <a:pt x="1728317" y="381837"/>
                </a:lnTo>
                <a:cubicBezTo>
                  <a:pt x="1757018" y="387577"/>
                  <a:pt x="1790358" y="393416"/>
                  <a:pt x="1818752" y="401934"/>
                </a:cubicBezTo>
                <a:cubicBezTo>
                  <a:pt x="1839042" y="408021"/>
                  <a:pt x="1879042" y="422030"/>
                  <a:pt x="1879042" y="422030"/>
                </a:cubicBezTo>
                <a:cubicBezTo>
                  <a:pt x="1965424" y="479619"/>
                  <a:pt x="1856137" y="410578"/>
                  <a:pt x="1939332" y="452176"/>
                </a:cubicBezTo>
                <a:cubicBezTo>
                  <a:pt x="1950134" y="457577"/>
                  <a:pt x="1958675" y="466871"/>
                  <a:pt x="1969477" y="472272"/>
                </a:cubicBezTo>
                <a:cubicBezTo>
                  <a:pt x="2052680" y="513874"/>
                  <a:pt x="1943376" y="444825"/>
                  <a:pt x="2029767" y="502417"/>
                </a:cubicBezTo>
                <a:cubicBezTo>
                  <a:pt x="2036466" y="512465"/>
                  <a:pt x="2039623" y="526161"/>
                  <a:pt x="2049864" y="532562"/>
                </a:cubicBezTo>
                <a:cubicBezTo>
                  <a:pt x="2067828" y="543789"/>
                  <a:pt x="2110154" y="552659"/>
                  <a:pt x="2110154" y="552659"/>
                </a:cubicBezTo>
                <a:cubicBezTo>
                  <a:pt x="2177989" y="597883"/>
                  <a:pt x="2093075" y="547535"/>
                  <a:pt x="2210638" y="582804"/>
                </a:cubicBezTo>
                <a:cubicBezTo>
                  <a:pt x="2222205" y="586274"/>
                  <a:pt x="2230735" y="596202"/>
                  <a:pt x="2240783" y="602901"/>
                </a:cubicBezTo>
                <a:cubicBezTo>
                  <a:pt x="2254181" y="622998"/>
                  <a:pt x="2273338" y="640277"/>
                  <a:pt x="2280976" y="663191"/>
                </a:cubicBezTo>
                <a:cubicBezTo>
                  <a:pt x="2284326" y="673239"/>
                  <a:pt x="2284408" y="685065"/>
                  <a:pt x="2291025" y="693336"/>
                </a:cubicBezTo>
                <a:cubicBezTo>
                  <a:pt x="2298569" y="702766"/>
                  <a:pt x="2311122" y="706734"/>
                  <a:pt x="2321170" y="713433"/>
                </a:cubicBezTo>
                <a:cubicBezTo>
                  <a:pt x="2327869" y="723481"/>
                  <a:pt x="2332727" y="735039"/>
                  <a:pt x="2341266" y="743578"/>
                </a:cubicBezTo>
                <a:cubicBezTo>
                  <a:pt x="2401674" y="803986"/>
                  <a:pt x="2347305" y="697365"/>
                  <a:pt x="2431702" y="823965"/>
                </a:cubicBezTo>
                <a:cubicBezTo>
                  <a:pt x="2438401" y="834013"/>
                  <a:pt x="2446397" y="843308"/>
                  <a:pt x="2451798" y="854110"/>
                </a:cubicBezTo>
                <a:cubicBezTo>
                  <a:pt x="2456535" y="863584"/>
                  <a:pt x="2455230" y="875984"/>
                  <a:pt x="2461847" y="884255"/>
                </a:cubicBezTo>
                <a:cubicBezTo>
                  <a:pt x="2469391" y="893685"/>
                  <a:pt x="2481944" y="897652"/>
                  <a:pt x="2491992" y="904351"/>
                </a:cubicBezTo>
                <a:cubicBezTo>
                  <a:pt x="2500165" y="928870"/>
                  <a:pt x="2502657" y="945161"/>
                  <a:pt x="2522137" y="964641"/>
                </a:cubicBezTo>
                <a:cubicBezTo>
                  <a:pt x="2530676" y="973180"/>
                  <a:pt x="2543004" y="977007"/>
                  <a:pt x="2552282" y="984738"/>
                </a:cubicBezTo>
                <a:cubicBezTo>
                  <a:pt x="2563199" y="993835"/>
                  <a:pt x="2572379" y="1004835"/>
                  <a:pt x="2582427" y="1014883"/>
                </a:cubicBezTo>
                <a:cubicBezTo>
                  <a:pt x="2607683" y="1090653"/>
                  <a:pt x="2573614" y="997257"/>
                  <a:pt x="2612572" y="1075173"/>
                </a:cubicBezTo>
                <a:cubicBezTo>
                  <a:pt x="2617309" y="1084647"/>
                  <a:pt x="2619833" y="1095099"/>
                  <a:pt x="2622620" y="1105318"/>
                </a:cubicBezTo>
                <a:cubicBezTo>
                  <a:pt x="2629887" y="1131965"/>
                  <a:pt x="2636018" y="1158909"/>
                  <a:pt x="2642717" y="1185705"/>
                </a:cubicBezTo>
                <a:cubicBezTo>
                  <a:pt x="2646066" y="1199103"/>
                  <a:pt x="2650056" y="1212357"/>
                  <a:pt x="2652765" y="1225899"/>
                </a:cubicBezTo>
                <a:cubicBezTo>
                  <a:pt x="2656115" y="1242646"/>
                  <a:pt x="2658320" y="1259663"/>
                  <a:pt x="2662814" y="1276140"/>
                </a:cubicBezTo>
                <a:cubicBezTo>
                  <a:pt x="2668388" y="1296577"/>
                  <a:pt x="2678755" y="1315658"/>
                  <a:pt x="2682910" y="1336430"/>
                </a:cubicBezTo>
                <a:cubicBezTo>
                  <a:pt x="2686260" y="1353177"/>
                  <a:pt x="2690151" y="1369825"/>
                  <a:pt x="2692959" y="1386672"/>
                </a:cubicBezTo>
                <a:cubicBezTo>
                  <a:pt x="2696853" y="1410034"/>
                  <a:pt x="2698362" y="1433787"/>
                  <a:pt x="2703007" y="1457011"/>
                </a:cubicBezTo>
                <a:cubicBezTo>
                  <a:pt x="2705084" y="1467397"/>
                  <a:pt x="2709706" y="1477108"/>
                  <a:pt x="2713055" y="1487156"/>
                </a:cubicBezTo>
                <a:cubicBezTo>
                  <a:pt x="2716405" y="1534048"/>
                  <a:pt x="2716130" y="1581341"/>
                  <a:pt x="2723104" y="1627833"/>
                </a:cubicBezTo>
                <a:cubicBezTo>
                  <a:pt x="2726246" y="1648782"/>
                  <a:pt x="2736501" y="1668026"/>
                  <a:pt x="2743200" y="1688123"/>
                </a:cubicBezTo>
                <a:lnTo>
                  <a:pt x="2753249" y="1718268"/>
                </a:lnTo>
                <a:cubicBezTo>
                  <a:pt x="2756598" y="1748413"/>
                  <a:pt x="2757349" y="1778962"/>
                  <a:pt x="2763297" y="1808703"/>
                </a:cubicBezTo>
                <a:cubicBezTo>
                  <a:pt x="2767451" y="1829475"/>
                  <a:pt x="2778256" y="1848442"/>
                  <a:pt x="2783394" y="1868993"/>
                </a:cubicBezTo>
                <a:cubicBezTo>
                  <a:pt x="2786743" y="1882391"/>
                  <a:pt x="2789474" y="1895959"/>
                  <a:pt x="2793442" y="1909187"/>
                </a:cubicBezTo>
                <a:cubicBezTo>
                  <a:pt x="2799529" y="1929477"/>
                  <a:pt x="2809385" y="1948705"/>
                  <a:pt x="2813539" y="1969477"/>
                </a:cubicBezTo>
                <a:cubicBezTo>
                  <a:pt x="2814147" y="1972517"/>
                  <a:pt x="2829268" y="2052269"/>
                  <a:pt x="2833636" y="2059912"/>
                </a:cubicBezTo>
                <a:cubicBezTo>
                  <a:pt x="2840686" y="2072250"/>
                  <a:pt x="2853733" y="2080009"/>
                  <a:pt x="2863781" y="2090057"/>
                </a:cubicBezTo>
                <a:cubicBezTo>
                  <a:pt x="2867640" y="2113210"/>
                  <a:pt x="2871509" y="2155757"/>
                  <a:pt x="2883877" y="2180492"/>
                </a:cubicBezTo>
                <a:cubicBezTo>
                  <a:pt x="2889278" y="2191294"/>
                  <a:pt x="2897275" y="2200589"/>
                  <a:pt x="2903974" y="2210637"/>
                </a:cubicBezTo>
                <a:cubicBezTo>
                  <a:pt x="2931709" y="2293839"/>
                  <a:pt x="2912321" y="2253302"/>
                  <a:pt x="2964264" y="2331217"/>
                </a:cubicBezTo>
                <a:lnTo>
                  <a:pt x="2984361" y="2361362"/>
                </a:lnTo>
                <a:cubicBezTo>
                  <a:pt x="2991060" y="2371410"/>
                  <a:pt x="2994410" y="2384808"/>
                  <a:pt x="3004458" y="2391507"/>
                </a:cubicBezTo>
                <a:cubicBezTo>
                  <a:pt x="3014506" y="2398206"/>
                  <a:pt x="3025325" y="2403873"/>
                  <a:pt x="3034603" y="2411604"/>
                </a:cubicBezTo>
                <a:cubicBezTo>
                  <a:pt x="3084783" y="2453421"/>
                  <a:pt x="3041916" y="2434138"/>
                  <a:pt x="3094893" y="2451798"/>
                </a:cubicBezTo>
                <a:cubicBezTo>
                  <a:pt x="3120903" y="2477808"/>
                  <a:pt x="3149270" y="2510117"/>
                  <a:pt x="3185328" y="2522136"/>
                </a:cubicBezTo>
                <a:lnTo>
                  <a:pt x="3245618" y="2542233"/>
                </a:lnTo>
                <a:lnTo>
                  <a:pt x="3275763" y="2552281"/>
                </a:lnTo>
                <a:lnTo>
                  <a:pt x="3305908" y="2562329"/>
                </a:lnTo>
                <a:cubicBezTo>
                  <a:pt x="3358369" y="2597303"/>
                  <a:pt x="3312748" y="2572416"/>
                  <a:pt x="3386295" y="2592474"/>
                </a:cubicBezTo>
                <a:cubicBezTo>
                  <a:pt x="3406732" y="2598048"/>
                  <a:pt x="3446585" y="2612571"/>
                  <a:pt x="3446585" y="2612571"/>
                </a:cubicBezTo>
                <a:cubicBezTo>
                  <a:pt x="3483279" y="2637034"/>
                  <a:pt x="3511519" y="2657661"/>
                  <a:pt x="3557117" y="2672861"/>
                </a:cubicBezTo>
                <a:lnTo>
                  <a:pt x="3617407" y="2692958"/>
                </a:lnTo>
                <a:lnTo>
                  <a:pt x="3647552" y="2703006"/>
                </a:lnTo>
                <a:cubicBezTo>
                  <a:pt x="3657600" y="2709705"/>
                  <a:pt x="3669966" y="2713825"/>
                  <a:pt x="3677697" y="2723103"/>
                </a:cubicBezTo>
                <a:cubicBezTo>
                  <a:pt x="3687286" y="2734610"/>
                  <a:pt x="3690087" y="2750451"/>
                  <a:pt x="3697794" y="2763296"/>
                </a:cubicBezTo>
                <a:cubicBezTo>
                  <a:pt x="3710221" y="2784007"/>
                  <a:pt x="3724589" y="2803490"/>
                  <a:pt x="3737987" y="2823587"/>
                </a:cubicBezTo>
                <a:cubicBezTo>
                  <a:pt x="3744686" y="2833635"/>
                  <a:pt x="3748036" y="2847033"/>
                  <a:pt x="3758084" y="2853732"/>
                </a:cubicBezTo>
                <a:lnTo>
                  <a:pt x="3788229" y="2873828"/>
                </a:lnTo>
                <a:cubicBezTo>
                  <a:pt x="3791578" y="2883876"/>
                  <a:pt x="3793133" y="2894714"/>
                  <a:pt x="3798277" y="2903973"/>
                </a:cubicBezTo>
                <a:cubicBezTo>
                  <a:pt x="3810007" y="2925087"/>
                  <a:pt x="3825073" y="2944166"/>
                  <a:pt x="3838471" y="2964263"/>
                </a:cubicBezTo>
                <a:cubicBezTo>
                  <a:pt x="3845170" y="2974311"/>
                  <a:pt x="3853166" y="2983607"/>
                  <a:pt x="3858567" y="2994409"/>
                </a:cubicBezTo>
                <a:lnTo>
                  <a:pt x="3878664" y="3034602"/>
                </a:lnTo>
                <a:cubicBezTo>
                  <a:pt x="3904102" y="3161797"/>
                  <a:pt x="3881384" y="3035204"/>
                  <a:pt x="3898761" y="3295859"/>
                </a:cubicBezTo>
                <a:cubicBezTo>
                  <a:pt x="3904370" y="3379997"/>
                  <a:pt x="3901176" y="3363395"/>
                  <a:pt x="3918858" y="3416439"/>
                </a:cubicBezTo>
                <a:cubicBezTo>
                  <a:pt x="3922207" y="3439885"/>
                  <a:pt x="3925012" y="3463416"/>
                  <a:pt x="3928906" y="3486778"/>
                </a:cubicBezTo>
                <a:cubicBezTo>
                  <a:pt x="3931714" y="3503625"/>
                  <a:pt x="3936290" y="3520150"/>
                  <a:pt x="3938954" y="3537020"/>
                </a:cubicBezTo>
                <a:cubicBezTo>
                  <a:pt x="3946342" y="3583808"/>
                  <a:pt x="3944072" y="3632759"/>
                  <a:pt x="3959051" y="3677696"/>
                </a:cubicBezTo>
                <a:cubicBezTo>
                  <a:pt x="3962400" y="3687744"/>
                  <a:pt x="3968676" y="3697258"/>
                  <a:pt x="3969099" y="3707841"/>
                </a:cubicBezTo>
                <a:cubicBezTo>
                  <a:pt x="3972044" y="3781470"/>
                  <a:pt x="3969099" y="3855217"/>
                  <a:pt x="3969099" y="3928905"/>
                </a:cubicBezTo>
              </a:path>
            </a:pathLst>
          </a:cu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a:xfrm>
            <a:off x="381000" y="152400"/>
            <a:ext cx="8534400" cy="533400"/>
          </a:xfrm>
        </p:spPr>
        <p:txBody>
          <a:bodyPr/>
          <a:lstStyle/>
          <a:p>
            <a:r>
              <a:rPr lang="en-US"/>
              <a:t>ROC (Receiver Operating Characteristic)</a:t>
            </a:r>
          </a:p>
        </p:txBody>
      </p:sp>
      <p:sp>
        <p:nvSpPr>
          <p:cNvPr id="975875" name="Rectangle 3"/>
          <p:cNvSpPr>
            <a:spLocks noGrp="1" noChangeArrowheads="1"/>
          </p:cNvSpPr>
          <p:nvPr>
            <p:ph type="body" idx="1"/>
          </p:nvPr>
        </p:nvSpPr>
        <p:spPr/>
        <p:txBody>
          <a:bodyPr/>
          <a:lstStyle/>
          <a:p>
            <a:pPr>
              <a:lnSpc>
                <a:spcPct val="90000"/>
              </a:lnSpc>
            </a:pPr>
            <a:r>
              <a:rPr lang="en-US" dirty="0"/>
              <a:t>Developed in 1950s for signal detection theory to analyze noisy signals </a:t>
            </a:r>
          </a:p>
          <a:p>
            <a:pPr lvl="1">
              <a:lnSpc>
                <a:spcPct val="90000"/>
              </a:lnSpc>
            </a:pPr>
            <a:r>
              <a:rPr lang="en-US" dirty="0"/>
              <a:t>Characterize the trade-off between positive hits and false alarms</a:t>
            </a:r>
          </a:p>
          <a:p>
            <a:pPr>
              <a:lnSpc>
                <a:spcPct val="90000"/>
              </a:lnSpc>
            </a:pPr>
            <a:r>
              <a:rPr lang="en-US" dirty="0"/>
              <a:t>ROC curve plots </a:t>
            </a:r>
            <a:r>
              <a:rPr lang="en-US" dirty="0" smtClean="0"/>
              <a:t>TP rate </a:t>
            </a:r>
            <a:r>
              <a:rPr lang="en-US" dirty="0"/>
              <a:t>(on the y-axis) against </a:t>
            </a:r>
            <a:r>
              <a:rPr lang="en-US" dirty="0" smtClean="0"/>
              <a:t>FP rate </a:t>
            </a:r>
            <a:r>
              <a:rPr lang="en-US" dirty="0"/>
              <a:t>(on the x-axis)</a:t>
            </a:r>
          </a:p>
          <a:p>
            <a:pPr>
              <a:lnSpc>
                <a:spcPct val="90000"/>
              </a:lnSpc>
            </a:pPr>
            <a:r>
              <a:rPr lang="en-US" dirty="0"/>
              <a:t>Performance of each classifier represented as a point on the ROC curve</a:t>
            </a:r>
          </a:p>
          <a:p>
            <a:pPr lvl="1">
              <a:lnSpc>
                <a:spcPct val="90000"/>
              </a:lnSpc>
            </a:pPr>
            <a:r>
              <a:rPr lang="en-US" dirty="0"/>
              <a:t>changing the threshold of algorithm, sample distribution or cost matrix changes the location of the point</a:t>
            </a:r>
          </a:p>
          <a:p>
            <a:pPr>
              <a:lnSpc>
                <a:spcPct val="90000"/>
              </a:lnSpc>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p:txBody>
          <a:bodyPr/>
          <a:lstStyle/>
          <a:p>
            <a:r>
              <a:rPr lang="en-US"/>
              <a:t>Apply Model to Test Data</a:t>
            </a:r>
          </a:p>
        </p:txBody>
      </p:sp>
      <p:sp>
        <p:nvSpPr>
          <p:cNvPr id="894979"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4980"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4981"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4982" name="Line 6"/>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a:effectLst/>
        </p:spPr>
        <p:txBody>
          <a:bodyPr wrap="none" anchor="ctr"/>
          <a:lstStyle/>
          <a:p>
            <a:endParaRPr lang="en-US"/>
          </a:p>
        </p:txBody>
      </p:sp>
      <p:sp>
        <p:nvSpPr>
          <p:cNvPr id="894983"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ffectLst/>
        </p:spPr>
        <p:txBody>
          <a:bodyPr wrap="none" anchor="ctr"/>
          <a:lstStyle/>
          <a:p>
            <a:endParaRPr lang="en-US"/>
          </a:p>
        </p:txBody>
      </p:sp>
      <p:sp>
        <p:nvSpPr>
          <p:cNvPr id="894984"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4985"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894986"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894987"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894988"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a:effectLst/>
        </p:spPr>
        <p:txBody>
          <a:bodyPr wrap="none" anchor="ctr"/>
          <a:lstStyle/>
          <a:p>
            <a:endParaRPr lang="en-US"/>
          </a:p>
        </p:txBody>
      </p:sp>
      <p:sp>
        <p:nvSpPr>
          <p:cNvPr id="894989" name="Text Box 13"/>
          <p:cNvSpPr txBox="1">
            <a:spLocks noChangeArrowheads="1"/>
          </p:cNvSpPr>
          <p:nvPr/>
        </p:nvSpPr>
        <p:spPr bwMode="auto">
          <a:xfrm>
            <a:off x="2859088" y="5194300"/>
            <a:ext cx="750887" cy="336550"/>
          </a:xfrm>
          <a:prstGeom prst="rect">
            <a:avLst/>
          </a:prstGeom>
          <a:noFill/>
          <a:ln w="12700">
            <a:no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894990"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94991" name="Text Box 15"/>
          <p:cNvSpPr txBox="1">
            <a:spLocks noChangeArrowheads="1"/>
          </p:cNvSpPr>
          <p:nvPr/>
        </p:nvSpPr>
        <p:spPr bwMode="auto">
          <a:xfrm>
            <a:off x="1435100" y="5197475"/>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4992"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94993" name="Text Box 17"/>
          <p:cNvSpPr txBox="1">
            <a:spLocks noChangeArrowheads="1"/>
          </p:cNvSpPr>
          <p:nvPr/>
        </p:nvSpPr>
        <p:spPr bwMode="auto">
          <a:xfrm>
            <a:off x="814388" y="3254375"/>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894994"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94995" name="Text Box 19"/>
          <p:cNvSpPr txBox="1">
            <a:spLocks noChangeArrowheads="1"/>
          </p:cNvSpPr>
          <p:nvPr/>
        </p:nvSpPr>
        <p:spPr bwMode="auto">
          <a:xfrm>
            <a:off x="3968750" y="4259263"/>
            <a:ext cx="490538"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4996" name="Text Box 20"/>
          <p:cNvSpPr txBox="1">
            <a:spLocks noChangeArrowheads="1"/>
          </p:cNvSpPr>
          <p:nvPr/>
        </p:nvSpPr>
        <p:spPr bwMode="auto">
          <a:xfrm>
            <a:off x="860425" y="2686050"/>
            <a:ext cx="533400"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894997" name="Text Box 21"/>
          <p:cNvSpPr txBox="1">
            <a:spLocks noChangeArrowheads="1"/>
          </p:cNvSpPr>
          <p:nvPr/>
        </p:nvSpPr>
        <p:spPr bwMode="auto">
          <a:xfrm>
            <a:off x="2897188" y="2686050"/>
            <a:ext cx="442912"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No</a:t>
            </a:r>
          </a:p>
        </p:txBody>
      </p:sp>
      <p:sp>
        <p:nvSpPr>
          <p:cNvPr id="894998" name="Text Box 22"/>
          <p:cNvSpPr txBox="1">
            <a:spLocks noChangeArrowheads="1"/>
          </p:cNvSpPr>
          <p:nvPr/>
        </p:nvSpPr>
        <p:spPr bwMode="auto">
          <a:xfrm>
            <a:off x="4022725" y="3624263"/>
            <a:ext cx="93027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Married </a:t>
            </a:r>
          </a:p>
        </p:txBody>
      </p:sp>
      <p:sp>
        <p:nvSpPr>
          <p:cNvPr id="894999" name="Text Box 23"/>
          <p:cNvSpPr txBox="1">
            <a:spLocks noChangeArrowheads="1"/>
          </p:cNvSpPr>
          <p:nvPr/>
        </p:nvSpPr>
        <p:spPr bwMode="auto">
          <a:xfrm>
            <a:off x="1662113" y="3659188"/>
            <a:ext cx="16605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895000" name="Text Box 24"/>
          <p:cNvSpPr txBox="1">
            <a:spLocks noChangeArrowheads="1"/>
          </p:cNvSpPr>
          <p:nvPr/>
        </p:nvSpPr>
        <p:spPr bwMode="auto">
          <a:xfrm>
            <a:off x="1155700" y="4630738"/>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895001" name="Text Box 25"/>
          <p:cNvSpPr txBox="1">
            <a:spLocks noChangeArrowheads="1"/>
          </p:cNvSpPr>
          <p:nvPr/>
        </p:nvSpPr>
        <p:spPr bwMode="auto">
          <a:xfrm>
            <a:off x="3101975" y="4630738"/>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aphicFrame>
        <p:nvGraphicFramePr>
          <p:cNvPr id="895002" name="Object 26"/>
          <p:cNvGraphicFramePr>
            <a:graphicFrameLocks noChangeAspect="1"/>
          </p:cNvGraphicFramePr>
          <p:nvPr/>
        </p:nvGraphicFramePr>
        <p:xfrm>
          <a:off x="4953000" y="1600200"/>
          <a:ext cx="3343275" cy="1133475"/>
        </p:xfrm>
        <a:graphic>
          <a:graphicData uri="http://schemas.openxmlformats.org/presentationml/2006/ole">
            <p:oleObj spid="_x0000_s895002" name="Document" r:id="rId3" imgW="4651200" imgH="1576440" progId="Word.Document.8">
              <p:embed/>
            </p:oleObj>
          </a:graphicData>
        </a:graphic>
      </p:graphicFrame>
      <p:sp>
        <p:nvSpPr>
          <p:cNvPr id="895003" name="Text Box 27"/>
          <p:cNvSpPr txBox="1">
            <a:spLocks noChangeArrowheads="1"/>
          </p:cNvSpPr>
          <p:nvPr/>
        </p:nvSpPr>
        <p:spPr bwMode="auto">
          <a:xfrm>
            <a:off x="4800600" y="1143000"/>
            <a:ext cx="1600200" cy="336550"/>
          </a:xfrm>
          <a:prstGeom prst="rect">
            <a:avLst/>
          </a:prstGeom>
          <a:noFill/>
          <a:ln w="12700">
            <a:noFill/>
            <a:miter lim="800000"/>
            <a:headEnd/>
            <a:tailEnd/>
          </a:ln>
          <a:effectLst/>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895004" name="Line 28"/>
          <p:cNvSpPr>
            <a:spLocks noChangeShapeType="1"/>
          </p:cNvSpPr>
          <p:nvPr/>
        </p:nvSpPr>
        <p:spPr bwMode="auto">
          <a:xfrm flipH="1">
            <a:off x="4648200" y="2590800"/>
            <a:ext cx="1295400" cy="990600"/>
          </a:xfrm>
          <a:prstGeom prst="line">
            <a:avLst/>
          </a:prstGeom>
          <a:noFill/>
          <a:ln w="15875">
            <a:solidFill>
              <a:srgbClr val="FF0000"/>
            </a:solidFill>
            <a:prstDash val="dash"/>
            <a:round/>
            <a:headEnd type="triangle" w="med" len="me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p:txBody>
          <a:bodyPr/>
          <a:lstStyle/>
          <a:p>
            <a:r>
              <a:rPr lang="en-US"/>
              <a:t>ROC Curve</a:t>
            </a:r>
          </a:p>
        </p:txBody>
      </p:sp>
      <p:sp>
        <p:nvSpPr>
          <p:cNvPr id="976900" name="Oval 4"/>
          <p:cNvSpPr>
            <a:spLocks noChangeArrowheads="1"/>
          </p:cNvSpPr>
          <p:nvPr/>
        </p:nvSpPr>
        <p:spPr bwMode="auto">
          <a:xfrm>
            <a:off x="5273675" y="3886200"/>
            <a:ext cx="76200" cy="76200"/>
          </a:xfrm>
          <a:prstGeom prst="ellipse">
            <a:avLst/>
          </a:prstGeom>
          <a:solidFill>
            <a:srgbClr val="000000"/>
          </a:solidFill>
          <a:ln w="12700">
            <a:solidFill>
              <a:schemeClr val="tx1"/>
            </a:solidFill>
            <a:round/>
            <a:headEnd/>
            <a:tailEnd/>
          </a:ln>
          <a:effectLst/>
        </p:spPr>
        <p:txBody>
          <a:bodyPr wrap="none" anchor="ctr"/>
          <a:lstStyle/>
          <a:p>
            <a:endParaRPr lang="en-US"/>
          </a:p>
        </p:txBody>
      </p:sp>
      <p:sp>
        <p:nvSpPr>
          <p:cNvPr id="976905" name="Text Box 9"/>
          <p:cNvSpPr txBox="1">
            <a:spLocks noChangeArrowheads="1"/>
          </p:cNvSpPr>
          <p:nvPr/>
        </p:nvSpPr>
        <p:spPr bwMode="auto">
          <a:xfrm>
            <a:off x="228600" y="1066800"/>
            <a:ext cx="8229600" cy="779463"/>
          </a:xfrm>
          <a:prstGeom prst="rect">
            <a:avLst/>
          </a:prstGeom>
          <a:noFill/>
          <a:ln w="12700">
            <a:noFill/>
            <a:miter lim="800000"/>
            <a:headEnd/>
            <a:tailEnd/>
          </a:ln>
          <a:effectLst/>
        </p:spPr>
        <p:txBody>
          <a:bodyPr>
            <a:spAutoFit/>
          </a:bodyPr>
          <a:lstStyle/>
          <a:p>
            <a:pPr>
              <a:spcBef>
                <a:spcPct val="50000"/>
              </a:spcBef>
            </a:pPr>
            <a:r>
              <a:rPr lang="en-US" sz="1800"/>
              <a:t>- 1-dimensional data set containing 2 classes (positive and negative)</a:t>
            </a:r>
          </a:p>
          <a:p>
            <a:pPr>
              <a:spcBef>
                <a:spcPct val="50000"/>
              </a:spcBef>
            </a:pPr>
            <a:r>
              <a:rPr lang="en-US" sz="1800"/>
              <a:t>- any points located at x &gt; t is classified as positive</a:t>
            </a:r>
          </a:p>
        </p:txBody>
      </p:sp>
      <p:pic>
        <p:nvPicPr>
          <p:cNvPr id="1289218" name="Picture 2"/>
          <p:cNvPicPr>
            <a:picLocks noChangeAspect="1" noChangeArrowheads="1"/>
          </p:cNvPicPr>
          <p:nvPr/>
        </p:nvPicPr>
        <p:blipFill>
          <a:blip r:embed="rId2" cstate="print"/>
          <a:srcRect/>
          <a:stretch>
            <a:fillRect/>
          </a:stretch>
        </p:blipFill>
        <p:spPr bwMode="auto">
          <a:xfrm>
            <a:off x="1600200" y="1905000"/>
            <a:ext cx="5715000" cy="4286250"/>
          </a:xfrm>
          <a:prstGeom prst="rect">
            <a:avLst/>
          </a:prstGeom>
          <a:noFill/>
          <a:ln w="9525">
            <a:noFill/>
            <a:miter lim="800000"/>
            <a:headEnd/>
            <a:tailEnd/>
          </a:ln>
        </p:spPr>
      </p:pic>
      <p:sp>
        <p:nvSpPr>
          <p:cNvPr id="12" name="Rectangle 11"/>
          <p:cNvSpPr/>
          <p:nvPr/>
        </p:nvSpPr>
        <p:spPr>
          <a:xfrm>
            <a:off x="1029333" y="4114800"/>
            <a:ext cx="1713867" cy="307777"/>
          </a:xfrm>
          <a:prstGeom prst="rect">
            <a:avLst/>
          </a:prstGeom>
        </p:spPr>
        <p:txBody>
          <a:bodyPr wrap="none">
            <a:spAutoFit/>
          </a:bodyPr>
          <a:lstStyle/>
          <a:p>
            <a:r>
              <a:rPr lang="en-US" b="0" dirty="0" smtClean="0">
                <a:solidFill>
                  <a:srgbClr val="FF0000"/>
                </a:solidFill>
              </a:rPr>
              <a:t>TPR = TP/(TP+FN)</a:t>
            </a:r>
            <a:endParaRPr lang="en-US" dirty="0">
              <a:solidFill>
                <a:srgbClr val="FF0000"/>
              </a:solidFill>
            </a:endParaRPr>
          </a:p>
        </p:txBody>
      </p:sp>
      <p:sp>
        <p:nvSpPr>
          <p:cNvPr id="13" name="Rectangle 12"/>
          <p:cNvSpPr/>
          <p:nvPr/>
        </p:nvSpPr>
        <p:spPr>
          <a:xfrm>
            <a:off x="5657617" y="5562600"/>
            <a:ext cx="1809983" cy="307777"/>
          </a:xfrm>
          <a:prstGeom prst="rect">
            <a:avLst/>
          </a:prstGeom>
        </p:spPr>
        <p:txBody>
          <a:bodyPr wrap="none">
            <a:spAutoFit/>
          </a:bodyPr>
          <a:lstStyle/>
          <a:p>
            <a:r>
              <a:rPr lang="en-US" b="0" dirty="0" smtClean="0">
                <a:solidFill>
                  <a:srgbClr val="0070C0"/>
                </a:solidFill>
              </a:rPr>
              <a:t>FPR = FP/(FP + TN)</a:t>
            </a:r>
            <a:endParaRPr lang="en-US" dirty="0">
              <a:solidFill>
                <a:srgbClr val="0070C0"/>
              </a:solidFill>
            </a:endParaRPr>
          </a:p>
        </p:txBody>
      </p:sp>
      <p:sp>
        <p:nvSpPr>
          <p:cNvPr id="14" name="Rectangle 13"/>
          <p:cNvSpPr/>
          <p:nvPr/>
        </p:nvSpPr>
        <p:spPr bwMode="auto">
          <a:xfrm>
            <a:off x="2849544" y="4688392"/>
            <a:ext cx="457200" cy="3048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4114800" y="5638800"/>
            <a:ext cx="457200" cy="3048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r>
              <a:rPr lang="en-US"/>
              <a:t>ROC Curve</a:t>
            </a:r>
          </a:p>
        </p:txBody>
      </p:sp>
      <p:sp>
        <p:nvSpPr>
          <p:cNvPr id="977923" name="Rectangle 3"/>
          <p:cNvSpPr>
            <a:spLocks noGrp="1" noChangeArrowheads="1"/>
          </p:cNvSpPr>
          <p:nvPr>
            <p:ph type="body" idx="1"/>
          </p:nvPr>
        </p:nvSpPr>
        <p:spPr>
          <a:xfrm>
            <a:off x="304800" y="1143000"/>
            <a:ext cx="4343400" cy="5181600"/>
          </a:xfrm>
        </p:spPr>
        <p:txBody>
          <a:bodyPr/>
          <a:lstStyle/>
          <a:p>
            <a:pPr>
              <a:buFont typeface="Monotype Sorts" pitchFamily="2" charset="2"/>
              <a:buNone/>
            </a:pPr>
            <a:r>
              <a:rPr lang="en-US" sz="2400" dirty="0"/>
              <a:t>(TP,FP):</a:t>
            </a:r>
          </a:p>
          <a:p>
            <a:r>
              <a:rPr lang="en-US" sz="2400" dirty="0"/>
              <a:t>(0,0): declare everything</a:t>
            </a:r>
            <a:br>
              <a:rPr lang="en-US" sz="2400" dirty="0"/>
            </a:br>
            <a:r>
              <a:rPr lang="en-US" sz="2400" dirty="0"/>
              <a:t>          to be negative class</a:t>
            </a:r>
          </a:p>
          <a:p>
            <a:r>
              <a:rPr lang="en-US" sz="2400" dirty="0"/>
              <a:t>(1,1): declare everything</a:t>
            </a:r>
            <a:br>
              <a:rPr lang="en-US" sz="2400" dirty="0"/>
            </a:br>
            <a:r>
              <a:rPr lang="en-US" sz="2400" dirty="0"/>
              <a:t>         to be positive class</a:t>
            </a:r>
          </a:p>
          <a:p>
            <a:r>
              <a:rPr lang="en-US" sz="2400" dirty="0"/>
              <a:t>(1,0): ideal</a:t>
            </a:r>
          </a:p>
          <a:p>
            <a:pPr>
              <a:buFont typeface="Monotype Sorts" pitchFamily="2" charset="2"/>
              <a:buNone/>
            </a:pPr>
            <a:endParaRPr lang="en-US" sz="2400" dirty="0"/>
          </a:p>
          <a:p>
            <a:r>
              <a:rPr lang="en-US" sz="2400" dirty="0"/>
              <a:t>Diagonal line:</a:t>
            </a:r>
          </a:p>
          <a:p>
            <a:pPr lvl="1"/>
            <a:r>
              <a:rPr lang="en-US" sz="2400" dirty="0"/>
              <a:t>Random guessing</a:t>
            </a:r>
          </a:p>
          <a:p>
            <a:pPr lvl="1"/>
            <a:r>
              <a:rPr lang="en-US" sz="2400" dirty="0"/>
              <a:t>Below diagonal line:</a:t>
            </a:r>
          </a:p>
          <a:p>
            <a:pPr lvl="2"/>
            <a:r>
              <a:rPr lang="en-US" sz="2000" dirty="0"/>
              <a:t> prediction is opposite of the true class</a:t>
            </a:r>
          </a:p>
        </p:txBody>
      </p:sp>
      <p:pic>
        <p:nvPicPr>
          <p:cNvPr id="977924" name="Picture 4"/>
          <p:cNvPicPr>
            <a:picLocks noChangeAspect="1" noChangeArrowheads="1"/>
          </p:cNvPicPr>
          <p:nvPr/>
        </p:nvPicPr>
        <p:blipFill>
          <a:blip r:embed="rId2" cstate="print"/>
          <a:srcRect l="3069" r="6557"/>
          <a:stretch>
            <a:fillRect/>
          </a:stretch>
        </p:blipFill>
        <p:spPr bwMode="auto">
          <a:xfrm>
            <a:off x="4267200" y="1143000"/>
            <a:ext cx="4800600" cy="4800600"/>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p:txBody>
          <a:bodyPr/>
          <a:lstStyle/>
          <a:p>
            <a:r>
              <a:rPr lang="en-US"/>
              <a:t>How to Construct an ROC curve</a:t>
            </a:r>
          </a:p>
        </p:txBody>
      </p:sp>
      <p:graphicFrame>
        <p:nvGraphicFramePr>
          <p:cNvPr id="979971" name="Group 3"/>
          <p:cNvGraphicFramePr>
            <a:graphicFrameLocks noGrp="1"/>
          </p:cNvGraphicFramePr>
          <p:nvPr/>
        </p:nvGraphicFramePr>
        <p:xfrm>
          <a:off x="381000" y="1371600"/>
          <a:ext cx="3886200" cy="4064004"/>
        </p:xfrm>
        <a:graphic>
          <a:graphicData uri="http://schemas.openxmlformats.org/drawingml/2006/table">
            <a:tbl>
              <a:tblPr/>
              <a:tblGrid>
                <a:gridCol w="1295400"/>
                <a:gridCol w="1295400"/>
                <a:gridCol w="1295400"/>
              </a:tblGrid>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Instance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True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80021" name="Text Box 53"/>
          <p:cNvSpPr txBox="1">
            <a:spLocks noChangeArrowheads="1"/>
          </p:cNvSpPr>
          <p:nvPr/>
        </p:nvSpPr>
        <p:spPr bwMode="auto">
          <a:xfrm>
            <a:off x="4572000" y="1066800"/>
            <a:ext cx="4343400" cy="5021263"/>
          </a:xfrm>
          <a:prstGeom prst="rect">
            <a:avLst/>
          </a:prstGeom>
          <a:noFill/>
          <a:ln w="12700">
            <a:noFill/>
            <a:miter lim="800000"/>
            <a:headEnd/>
            <a:tailEnd/>
          </a:ln>
          <a:effectLst/>
        </p:spPr>
        <p:txBody>
          <a:bodyPr>
            <a:spAutoFit/>
          </a:bodyPr>
          <a:lstStyle/>
          <a:p>
            <a:pPr>
              <a:spcBef>
                <a:spcPct val="50000"/>
              </a:spcBef>
              <a:buFontTx/>
              <a:buChar char="•"/>
            </a:pPr>
            <a:r>
              <a:rPr lang="en-US" sz="2400" b="0" dirty="0"/>
              <a:t> Use classifier that produces posterior probability for each test instance P(+|A)</a:t>
            </a:r>
          </a:p>
          <a:p>
            <a:pPr>
              <a:spcBef>
                <a:spcPct val="50000"/>
              </a:spcBef>
              <a:buFontTx/>
              <a:buChar char="•"/>
            </a:pPr>
            <a:r>
              <a:rPr lang="en-US" sz="2400" b="0" dirty="0"/>
              <a:t> Sort the instances according to P(+|A) in decreasing order</a:t>
            </a:r>
          </a:p>
          <a:p>
            <a:pPr>
              <a:spcBef>
                <a:spcPct val="50000"/>
              </a:spcBef>
              <a:buFontTx/>
              <a:buChar char="•"/>
            </a:pPr>
            <a:r>
              <a:rPr lang="en-US" sz="2400" b="0" dirty="0"/>
              <a:t> Apply threshold at each unique value of P(+|A)</a:t>
            </a:r>
          </a:p>
          <a:p>
            <a:pPr>
              <a:spcBef>
                <a:spcPct val="50000"/>
              </a:spcBef>
              <a:buFontTx/>
              <a:buChar char="•"/>
            </a:pPr>
            <a:r>
              <a:rPr lang="en-US" sz="2400" b="0" dirty="0"/>
              <a:t> Count the number of TP, FP, </a:t>
            </a:r>
            <a:br>
              <a:rPr lang="en-US" sz="2400" b="0" dirty="0"/>
            </a:br>
            <a:r>
              <a:rPr lang="en-US" sz="2400" b="0" dirty="0"/>
              <a:t>  TN, FN at each threshold</a:t>
            </a:r>
          </a:p>
          <a:p>
            <a:pPr>
              <a:spcBef>
                <a:spcPct val="50000"/>
              </a:spcBef>
              <a:buFontTx/>
              <a:buChar char="•"/>
            </a:pPr>
            <a:r>
              <a:rPr lang="en-US" sz="2400" b="0" dirty="0"/>
              <a:t> TP rate, TPR = TP/(TP+FN)</a:t>
            </a:r>
          </a:p>
          <a:p>
            <a:pPr>
              <a:spcBef>
                <a:spcPct val="50000"/>
              </a:spcBef>
              <a:buFontTx/>
              <a:buChar char="•"/>
            </a:pPr>
            <a:r>
              <a:rPr lang="en-US" sz="2400" b="0" dirty="0"/>
              <a:t> FP rate, FPR = FP/(FP + TN)</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p:txBody>
          <a:bodyPr/>
          <a:lstStyle/>
          <a:p>
            <a:r>
              <a:rPr lang="en-US"/>
              <a:t>How to construct an ROC curve</a:t>
            </a:r>
          </a:p>
        </p:txBody>
      </p:sp>
      <p:graphicFrame>
        <p:nvGraphicFramePr>
          <p:cNvPr id="980995" name="Object 3"/>
          <p:cNvGraphicFramePr>
            <a:graphicFrameLocks noChangeAspect="1"/>
          </p:cNvGraphicFramePr>
          <p:nvPr/>
        </p:nvGraphicFramePr>
        <p:xfrm>
          <a:off x="1447800" y="1066800"/>
          <a:ext cx="6457950" cy="2381250"/>
        </p:xfrm>
        <a:graphic>
          <a:graphicData uri="http://schemas.openxmlformats.org/presentationml/2006/ole">
            <p:oleObj spid="_x0000_s980995" name="Document" r:id="rId3" imgW="10594440" imgH="3913200" progId="Word.Document.8">
              <p:embed/>
            </p:oleObj>
          </a:graphicData>
        </a:graphic>
      </p:graphicFrame>
      <p:pic>
        <p:nvPicPr>
          <p:cNvPr id="980996" name="Picture 4"/>
          <p:cNvPicPr>
            <a:picLocks noChangeAspect="1" noChangeArrowheads="1"/>
          </p:cNvPicPr>
          <p:nvPr/>
        </p:nvPicPr>
        <p:blipFill>
          <a:blip r:embed="rId4" cstate="print"/>
          <a:srcRect l="5769" t="5128" r="3847" b="5128"/>
          <a:stretch>
            <a:fillRect/>
          </a:stretch>
        </p:blipFill>
        <p:spPr bwMode="auto">
          <a:xfrm>
            <a:off x="2819400" y="3449638"/>
            <a:ext cx="3962400" cy="2951162"/>
          </a:xfrm>
          <a:prstGeom prst="rect">
            <a:avLst/>
          </a:prstGeom>
          <a:noFill/>
          <a:ln w="12700">
            <a:noFill/>
            <a:miter lim="800000"/>
            <a:headEnd/>
            <a:tailEnd/>
          </a:ln>
          <a:effectLst/>
        </p:spPr>
      </p:pic>
      <p:sp>
        <p:nvSpPr>
          <p:cNvPr id="980997" name="Text Box 5"/>
          <p:cNvSpPr txBox="1">
            <a:spLocks noChangeArrowheads="1"/>
          </p:cNvSpPr>
          <p:nvPr/>
        </p:nvSpPr>
        <p:spPr bwMode="auto">
          <a:xfrm>
            <a:off x="762000" y="1371600"/>
            <a:ext cx="1295400" cy="304800"/>
          </a:xfrm>
          <a:prstGeom prst="rect">
            <a:avLst/>
          </a:prstGeom>
          <a:noFill/>
          <a:ln w="12700">
            <a:noFill/>
            <a:miter lim="800000"/>
            <a:headEnd/>
            <a:tailEnd/>
          </a:ln>
          <a:effectLst/>
        </p:spPr>
        <p:txBody>
          <a:bodyPr>
            <a:spAutoFit/>
          </a:bodyPr>
          <a:lstStyle/>
          <a:p>
            <a:pPr>
              <a:spcBef>
                <a:spcPct val="50000"/>
              </a:spcBef>
            </a:pPr>
            <a:r>
              <a:rPr lang="en-US"/>
              <a:t>Threshold &gt;= </a:t>
            </a:r>
          </a:p>
        </p:txBody>
      </p:sp>
      <p:sp>
        <p:nvSpPr>
          <p:cNvPr id="980998" name="Text Box 6"/>
          <p:cNvSpPr txBox="1">
            <a:spLocks noChangeArrowheads="1"/>
          </p:cNvSpPr>
          <p:nvPr/>
        </p:nvSpPr>
        <p:spPr bwMode="auto">
          <a:xfrm>
            <a:off x="990600" y="4572000"/>
            <a:ext cx="1828800" cy="396875"/>
          </a:xfrm>
          <a:prstGeom prst="rect">
            <a:avLst/>
          </a:prstGeom>
          <a:noFill/>
          <a:ln w="12700">
            <a:noFill/>
            <a:miter lim="800000"/>
            <a:headEnd/>
            <a:tailEnd/>
          </a:ln>
          <a:effectLst/>
        </p:spPr>
        <p:txBody>
          <a:bodyPr>
            <a:spAutoFit/>
          </a:bodyPr>
          <a:lstStyle/>
          <a:p>
            <a:pPr>
              <a:spcBef>
                <a:spcPct val="50000"/>
              </a:spcBef>
            </a:pPr>
            <a:r>
              <a:rPr lang="en-US" sz="2000"/>
              <a:t>ROC Curve:</a:t>
            </a:r>
          </a:p>
        </p:txBody>
      </p:sp>
      <p:sp>
        <p:nvSpPr>
          <p:cNvPr id="980999" name="Line 7"/>
          <p:cNvSpPr>
            <a:spLocks noChangeShapeType="1"/>
          </p:cNvSpPr>
          <p:nvPr/>
        </p:nvSpPr>
        <p:spPr bwMode="auto">
          <a:xfrm>
            <a:off x="1219200" y="2895600"/>
            <a:ext cx="304800" cy="0"/>
          </a:xfrm>
          <a:prstGeom prst="line">
            <a:avLst/>
          </a:prstGeom>
          <a:noFill/>
          <a:ln w="12700">
            <a:solidFill>
              <a:schemeClr val="tx1"/>
            </a:solidFill>
            <a:round/>
            <a:headEnd/>
            <a:tailEnd type="triangle" w="med" len="med"/>
          </a:ln>
          <a:effectLst/>
        </p:spPr>
        <p:txBody>
          <a:bodyPr/>
          <a:lstStyle/>
          <a:p>
            <a:endParaRPr lang="en-US"/>
          </a:p>
        </p:txBody>
      </p:sp>
      <p:sp>
        <p:nvSpPr>
          <p:cNvPr id="981000" name="Line 8"/>
          <p:cNvSpPr>
            <a:spLocks noChangeShapeType="1"/>
          </p:cNvSpPr>
          <p:nvPr/>
        </p:nvSpPr>
        <p:spPr bwMode="auto">
          <a:xfrm>
            <a:off x="1219200" y="3200400"/>
            <a:ext cx="304800" cy="0"/>
          </a:xfrm>
          <a:prstGeom prst="line">
            <a:avLst/>
          </a:prstGeom>
          <a:noFill/>
          <a:ln w="12700">
            <a:solidFill>
              <a:schemeClr val="tx1"/>
            </a:solidFill>
            <a:round/>
            <a:headEnd/>
            <a:tailEnd type="triangle" w="med" len="med"/>
          </a:ln>
          <a:effectLst/>
        </p:spPr>
        <p:txBody>
          <a:bodyPr/>
          <a:lstStyle/>
          <a:p>
            <a:endParaRPr lang="en-US"/>
          </a:p>
        </p:txBody>
      </p:sp>
      <p:sp>
        <p:nvSpPr>
          <p:cNvPr id="9" name="Rectangle 8"/>
          <p:cNvSpPr/>
          <p:nvPr/>
        </p:nvSpPr>
        <p:spPr>
          <a:xfrm>
            <a:off x="1143000" y="3581400"/>
            <a:ext cx="1713867" cy="307777"/>
          </a:xfrm>
          <a:prstGeom prst="rect">
            <a:avLst/>
          </a:prstGeom>
        </p:spPr>
        <p:txBody>
          <a:bodyPr wrap="none">
            <a:spAutoFit/>
          </a:bodyPr>
          <a:lstStyle/>
          <a:p>
            <a:r>
              <a:rPr lang="en-US" b="0" dirty="0" smtClean="0"/>
              <a:t>TPR = TP/(TP+FN)</a:t>
            </a:r>
            <a:endParaRPr lang="en-US" dirty="0"/>
          </a:p>
        </p:txBody>
      </p:sp>
      <p:sp>
        <p:nvSpPr>
          <p:cNvPr id="10" name="Rectangle 9"/>
          <p:cNvSpPr/>
          <p:nvPr/>
        </p:nvSpPr>
        <p:spPr>
          <a:xfrm>
            <a:off x="6781800" y="5867400"/>
            <a:ext cx="1809983" cy="307777"/>
          </a:xfrm>
          <a:prstGeom prst="rect">
            <a:avLst/>
          </a:prstGeom>
        </p:spPr>
        <p:txBody>
          <a:bodyPr wrap="none">
            <a:spAutoFit/>
          </a:bodyPr>
          <a:lstStyle/>
          <a:p>
            <a:r>
              <a:rPr lang="en-US" b="0" dirty="0" smtClean="0"/>
              <a:t>FPR = FP/(FP + TN)</a:t>
            </a:r>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p:txBody>
          <a:bodyPr/>
          <a:lstStyle/>
          <a:p>
            <a:r>
              <a:rPr lang="en-US"/>
              <a:t>Using ROC for Model Comparison</a:t>
            </a:r>
          </a:p>
        </p:txBody>
      </p:sp>
      <p:pic>
        <p:nvPicPr>
          <p:cNvPr id="978947" name="Picture 3"/>
          <p:cNvPicPr>
            <a:picLocks noChangeAspect="1" noChangeArrowheads="1"/>
          </p:cNvPicPr>
          <p:nvPr/>
        </p:nvPicPr>
        <p:blipFill>
          <a:blip r:embed="rId2" cstate="print"/>
          <a:srcRect l="5362" r="8220"/>
          <a:stretch>
            <a:fillRect/>
          </a:stretch>
        </p:blipFill>
        <p:spPr bwMode="auto">
          <a:xfrm>
            <a:off x="76200" y="1219200"/>
            <a:ext cx="5257800" cy="4562475"/>
          </a:xfrm>
          <a:prstGeom prst="rect">
            <a:avLst/>
          </a:prstGeom>
          <a:noFill/>
          <a:ln w="12700">
            <a:noFill/>
            <a:miter lim="800000"/>
            <a:headEnd/>
            <a:tailEnd/>
          </a:ln>
          <a:effectLst/>
        </p:spPr>
      </p:pic>
      <p:sp>
        <p:nvSpPr>
          <p:cNvPr id="978948" name="Rectangle 4"/>
          <p:cNvSpPr>
            <a:spLocks noChangeArrowheads="1"/>
          </p:cNvSpPr>
          <p:nvPr/>
        </p:nvSpPr>
        <p:spPr bwMode="auto">
          <a:xfrm>
            <a:off x="5410200" y="1143000"/>
            <a:ext cx="3581400" cy="5181600"/>
          </a:xfrm>
          <a:prstGeom prst="rect">
            <a:avLst/>
          </a:prstGeom>
          <a:noFill/>
          <a:ln w="12700">
            <a:noFill/>
            <a:miter lim="800000"/>
            <a:headEnd/>
            <a:tailEnd/>
          </a:ln>
          <a:effectLst/>
        </p:spPr>
        <p:txBody>
          <a:bodyPr lIns="90488" tIns="44450" rIns="90488" bIns="44450"/>
          <a:lstStyle/>
          <a:p>
            <a:pPr marL="292100" indent="-292100">
              <a:spcBef>
                <a:spcPct val="10000"/>
              </a:spcBef>
              <a:spcAft>
                <a:spcPts val="400"/>
              </a:spcAft>
              <a:buClr>
                <a:srgbClr val="0C7B9C"/>
              </a:buClr>
              <a:buSzPct val="75000"/>
              <a:buFont typeface="Monotype Sorts" pitchFamily="2" charset="2"/>
              <a:buChar char="l"/>
            </a:pPr>
            <a:r>
              <a:rPr lang="en-US" sz="2400" b="0"/>
              <a:t>No model consistently outperform the other</a:t>
            </a:r>
          </a:p>
          <a:p>
            <a:pPr marL="800100" lvl="1" indent="-342900">
              <a:spcBef>
                <a:spcPct val="10000"/>
              </a:spcBef>
              <a:spcAft>
                <a:spcPts val="400"/>
              </a:spcAft>
              <a:buClr>
                <a:srgbClr val="0C7B9C"/>
              </a:buClr>
              <a:buSzPct val="75000"/>
              <a:buFont typeface="Monotype Sorts" pitchFamily="2" charset="2"/>
              <a:buChar char="l"/>
            </a:pPr>
            <a:r>
              <a:rPr lang="en-US" sz="2400" b="0"/>
              <a:t>M</a:t>
            </a:r>
            <a:r>
              <a:rPr lang="en-US" sz="2400" b="0" baseline="-25000"/>
              <a:t>1</a:t>
            </a:r>
            <a:r>
              <a:rPr lang="en-US" sz="2400" b="0"/>
              <a:t> is better for small FPR</a:t>
            </a:r>
          </a:p>
          <a:p>
            <a:pPr marL="800100" lvl="1" indent="-342900">
              <a:spcBef>
                <a:spcPct val="10000"/>
              </a:spcBef>
              <a:spcAft>
                <a:spcPts val="400"/>
              </a:spcAft>
              <a:buClr>
                <a:srgbClr val="0C7B9C"/>
              </a:buClr>
              <a:buSzPct val="75000"/>
              <a:buFont typeface="Monotype Sorts" pitchFamily="2" charset="2"/>
              <a:buChar char="l"/>
            </a:pPr>
            <a:r>
              <a:rPr lang="en-US" sz="2400" b="0"/>
              <a:t>M</a:t>
            </a:r>
            <a:r>
              <a:rPr lang="en-US" sz="2400" b="0" baseline="-25000"/>
              <a:t>2</a:t>
            </a:r>
            <a:r>
              <a:rPr lang="en-US" sz="2400" b="0"/>
              <a:t> is better for large FPR</a:t>
            </a:r>
          </a:p>
          <a:p>
            <a:pPr marL="800100" lvl="1" indent="-342900">
              <a:spcBef>
                <a:spcPct val="10000"/>
              </a:spcBef>
              <a:spcAft>
                <a:spcPts val="400"/>
              </a:spcAft>
              <a:buClr>
                <a:srgbClr val="0C7B9C"/>
              </a:buClr>
              <a:buSzPct val="75000"/>
              <a:buFont typeface="Monotype Sorts" pitchFamily="2" charset="2"/>
              <a:buNone/>
            </a:pPr>
            <a:endParaRPr lang="en-US" sz="1000" b="0"/>
          </a:p>
          <a:p>
            <a:pPr marL="292100" indent="-292100">
              <a:spcBef>
                <a:spcPct val="10000"/>
              </a:spcBef>
              <a:spcAft>
                <a:spcPts val="400"/>
              </a:spcAft>
              <a:buClr>
                <a:srgbClr val="0C7B9C"/>
              </a:buClr>
              <a:buSzPct val="75000"/>
              <a:buFont typeface="Monotype Sorts" pitchFamily="2" charset="2"/>
              <a:buChar char="l"/>
            </a:pPr>
            <a:r>
              <a:rPr lang="en-US" sz="2400" b="0"/>
              <a:t>Area Under the ROC curve</a:t>
            </a:r>
          </a:p>
          <a:p>
            <a:pPr marL="800100" lvl="1" indent="-342900">
              <a:spcBef>
                <a:spcPct val="10000"/>
              </a:spcBef>
              <a:spcAft>
                <a:spcPts val="400"/>
              </a:spcAft>
              <a:buClr>
                <a:srgbClr val="0C7B9C"/>
              </a:buClr>
              <a:buSzPct val="75000"/>
              <a:buFont typeface="Monotype Sorts" pitchFamily="2" charset="2"/>
              <a:buChar char="l"/>
            </a:pPr>
            <a:r>
              <a:rPr lang="en-US" sz="1800" b="0"/>
              <a:t>Ideal: </a:t>
            </a:r>
          </a:p>
          <a:p>
            <a:pPr lvl="2">
              <a:spcBef>
                <a:spcPct val="10000"/>
              </a:spcBef>
              <a:spcAft>
                <a:spcPts val="400"/>
              </a:spcAft>
              <a:buClr>
                <a:schemeClr val="tx1"/>
              </a:buClr>
              <a:buSzPct val="75000"/>
              <a:buFont typeface="Wingdings" pitchFamily="2" charset="2"/>
              <a:buChar char="§"/>
            </a:pPr>
            <a:r>
              <a:rPr lang="en-US" sz="1800" b="0"/>
              <a:t> Area = 1</a:t>
            </a:r>
          </a:p>
          <a:p>
            <a:pPr marL="800100" lvl="1" indent="-342900">
              <a:spcBef>
                <a:spcPct val="10000"/>
              </a:spcBef>
              <a:spcAft>
                <a:spcPts val="400"/>
              </a:spcAft>
              <a:buClr>
                <a:srgbClr val="0C7B9C"/>
              </a:buClr>
              <a:buSzPct val="75000"/>
              <a:buFont typeface="Monotype Sorts" pitchFamily="2" charset="2"/>
              <a:buChar char="l"/>
            </a:pPr>
            <a:r>
              <a:rPr lang="en-US" sz="1800" b="0"/>
              <a:t>Random guess:</a:t>
            </a:r>
          </a:p>
          <a:p>
            <a:pPr lvl="2">
              <a:spcBef>
                <a:spcPct val="10000"/>
              </a:spcBef>
              <a:spcAft>
                <a:spcPts val="400"/>
              </a:spcAft>
              <a:buClr>
                <a:schemeClr val="tx1"/>
              </a:buClr>
              <a:buSzPct val="75000"/>
              <a:buFont typeface="Wingdings" pitchFamily="2" charset="2"/>
              <a:buChar char="§"/>
            </a:pPr>
            <a:r>
              <a:rPr lang="en-US" sz="1800" b="0"/>
              <a:t> Area = 0.5</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p:txBody>
          <a:bodyPr/>
          <a:lstStyle/>
          <a:p>
            <a:r>
              <a:rPr lang="en-US"/>
              <a:t>Using ROC for Model Comparison</a:t>
            </a:r>
          </a:p>
        </p:txBody>
      </p:sp>
      <p:pic>
        <p:nvPicPr>
          <p:cNvPr id="978947" name="Picture 3"/>
          <p:cNvPicPr>
            <a:picLocks noChangeAspect="1" noChangeArrowheads="1"/>
          </p:cNvPicPr>
          <p:nvPr/>
        </p:nvPicPr>
        <p:blipFill>
          <a:blip r:embed="rId2" cstate="print"/>
          <a:srcRect l="5362" r="8220"/>
          <a:stretch>
            <a:fillRect/>
          </a:stretch>
        </p:blipFill>
        <p:spPr bwMode="auto">
          <a:xfrm>
            <a:off x="76200" y="1219200"/>
            <a:ext cx="5257800" cy="4562475"/>
          </a:xfrm>
          <a:prstGeom prst="rect">
            <a:avLst/>
          </a:prstGeom>
          <a:noFill/>
          <a:ln w="12700">
            <a:noFill/>
            <a:miter lim="800000"/>
            <a:headEnd/>
            <a:tailEnd/>
          </a:ln>
          <a:effectLst/>
        </p:spPr>
      </p:pic>
      <p:sp>
        <p:nvSpPr>
          <p:cNvPr id="978948" name="Rectangle 4"/>
          <p:cNvSpPr>
            <a:spLocks noChangeArrowheads="1"/>
          </p:cNvSpPr>
          <p:nvPr/>
        </p:nvSpPr>
        <p:spPr bwMode="auto">
          <a:xfrm>
            <a:off x="5410200" y="1143000"/>
            <a:ext cx="3581400" cy="5181600"/>
          </a:xfrm>
          <a:prstGeom prst="rect">
            <a:avLst/>
          </a:prstGeom>
          <a:noFill/>
          <a:ln w="12700">
            <a:noFill/>
            <a:miter lim="800000"/>
            <a:headEnd/>
            <a:tailEnd/>
          </a:ln>
          <a:effectLst/>
        </p:spPr>
        <p:txBody>
          <a:bodyPr lIns="90488" tIns="44450" rIns="90488" bIns="44450"/>
          <a:lstStyle/>
          <a:p>
            <a:pPr marL="800100" lvl="1" indent="-342900">
              <a:spcBef>
                <a:spcPct val="10000"/>
              </a:spcBef>
              <a:spcAft>
                <a:spcPts val="400"/>
              </a:spcAft>
              <a:buClr>
                <a:srgbClr val="0C7B9C"/>
              </a:buClr>
              <a:buSzPct val="75000"/>
              <a:buFont typeface="Monotype Sorts" pitchFamily="2" charset="2"/>
              <a:buNone/>
            </a:pPr>
            <a:endParaRPr lang="en-US" sz="1000" b="0" dirty="0"/>
          </a:p>
          <a:p>
            <a:pPr marL="292100" indent="-292100">
              <a:spcBef>
                <a:spcPct val="10000"/>
              </a:spcBef>
              <a:spcAft>
                <a:spcPts val="400"/>
              </a:spcAft>
              <a:buClr>
                <a:srgbClr val="0C7B9C"/>
              </a:buClr>
              <a:buSzPct val="75000"/>
            </a:pPr>
            <a:r>
              <a:rPr lang="en-US" sz="2400" b="0" dirty="0"/>
              <a:t>Area Under the ROC </a:t>
            </a:r>
            <a:r>
              <a:rPr lang="en-US" sz="2400" b="0" dirty="0" smtClean="0"/>
              <a:t>curve (AUC)</a:t>
            </a:r>
            <a:endParaRPr lang="en-US" sz="2400" b="0" dirty="0"/>
          </a:p>
          <a:p>
            <a:pPr marL="800100" lvl="1" indent="-342900">
              <a:spcBef>
                <a:spcPct val="10000"/>
              </a:spcBef>
              <a:spcAft>
                <a:spcPts val="400"/>
              </a:spcAft>
              <a:buClr>
                <a:srgbClr val="0C7B9C"/>
              </a:buClr>
              <a:buSzPct val="75000"/>
              <a:buFont typeface="Monotype Sorts" pitchFamily="2" charset="2"/>
              <a:buChar char="l"/>
            </a:pPr>
            <a:r>
              <a:rPr lang="en-US" sz="1800" b="0" dirty="0"/>
              <a:t>Ideal: </a:t>
            </a:r>
          </a:p>
          <a:p>
            <a:pPr lvl="2">
              <a:spcBef>
                <a:spcPct val="10000"/>
              </a:spcBef>
              <a:spcAft>
                <a:spcPts val="400"/>
              </a:spcAft>
              <a:buClr>
                <a:schemeClr val="tx1"/>
              </a:buClr>
              <a:buSzPct val="75000"/>
              <a:buFont typeface="Wingdings" pitchFamily="2" charset="2"/>
              <a:buChar char="§"/>
            </a:pPr>
            <a:r>
              <a:rPr lang="en-US" sz="1800" b="0" dirty="0"/>
              <a:t> Area = 1</a:t>
            </a:r>
          </a:p>
          <a:p>
            <a:pPr marL="800100" lvl="1" indent="-342900">
              <a:spcBef>
                <a:spcPct val="10000"/>
              </a:spcBef>
              <a:spcAft>
                <a:spcPts val="400"/>
              </a:spcAft>
              <a:buClr>
                <a:srgbClr val="0C7B9C"/>
              </a:buClr>
              <a:buSzPct val="75000"/>
              <a:buFont typeface="Monotype Sorts" pitchFamily="2" charset="2"/>
              <a:buChar char="l"/>
            </a:pPr>
            <a:r>
              <a:rPr lang="en-US" sz="1800" b="0" dirty="0"/>
              <a:t>Random guess:</a:t>
            </a:r>
          </a:p>
          <a:p>
            <a:pPr lvl="2">
              <a:spcBef>
                <a:spcPct val="10000"/>
              </a:spcBef>
              <a:spcAft>
                <a:spcPts val="400"/>
              </a:spcAft>
              <a:buClr>
                <a:schemeClr val="tx1"/>
              </a:buClr>
              <a:buSzPct val="75000"/>
              <a:buFont typeface="Wingdings" pitchFamily="2" charset="2"/>
              <a:buChar char="§"/>
            </a:pPr>
            <a:r>
              <a:rPr lang="en-US" sz="1800" b="0" dirty="0"/>
              <a:t> Area = </a:t>
            </a:r>
            <a:r>
              <a:rPr lang="en-US" sz="1800" b="0" dirty="0" smtClean="0"/>
              <a:t>0.5</a:t>
            </a:r>
          </a:p>
          <a:p>
            <a:pPr>
              <a:spcBef>
                <a:spcPct val="10000"/>
              </a:spcBef>
              <a:spcAft>
                <a:spcPts val="400"/>
              </a:spcAft>
              <a:buClr>
                <a:schemeClr val="tx1"/>
              </a:buClr>
              <a:buSzPct val="75000"/>
            </a:pPr>
            <a:endParaRPr lang="en-US" sz="1800" b="0" dirty="0" smtClean="0"/>
          </a:p>
          <a:p>
            <a:pPr>
              <a:spcBef>
                <a:spcPct val="10000"/>
              </a:spcBef>
              <a:spcAft>
                <a:spcPts val="400"/>
              </a:spcAft>
              <a:buClr>
                <a:schemeClr val="tx1"/>
              </a:buClr>
              <a:buSzPct val="75000"/>
            </a:pPr>
            <a:r>
              <a:rPr lang="en-US" sz="1600" b="0" dirty="0" smtClean="0"/>
              <a:t>AUC: a quality scale for classifiers:</a:t>
            </a:r>
            <a:endParaRPr lang="en-US" sz="1600" dirty="0" smtClean="0"/>
          </a:p>
          <a:p>
            <a:pPr lvl="1">
              <a:spcBef>
                <a:spcPct val="10000"/>
              </a:spcBef>
              <a:spcAft>
                <a:spcPts val="400"/>
              </a:spcAft>
              <a:buClr>
                <a:schemeClr val="tx1"/>
              </a:buClr>
              <a:buSzPct val="75000"/>
            </a:pPr>
            <a:r>
              <a:rPr lang="en-US" sz="1800" dirty="0" smtClean="0"/>
              <a:t>.90-1 = excellent (A)</a:t>
            </a:r>
          </a:p>
          <a:p>
            <a:pPr lvl="1">
              <a:spcBef>
                <a:spcPct val="10000"/>
              </a:spcBef>
              <a:spcAft>
                <a:spcPts val="400"/>
              </a:spcAft>
              <a:buClr>
                <a:schemeClr val="tx1"/>
              </a:buClr>
              <a:buSzPct val="75000"/>
            </a:pPr>
            <a:r>
              <a:rPr lang="en-US" sz="1800" dirty="0" smtClean="0"/>
              <a:t>.80-.90 = good (B) </a:t>
            </a:r>
          </a:p>
          <a:p>
            <a:pPr lvl="1">
              <a:spcBef>
                <a:spcPct val="10000"/>
              </a:spcBef>
              <a:spcAft>
                <a:spcPts val="400"/>
              </a:spcAft>
              <a:buClr>
                <a:schemeClr val="tx1"/>
              </a:buClr>
              <a:buSzPct val="75000"/>
            </a:pPr>
            <a:r>
              <a:rPr lang="en-US" sz="1800" dirty="0" smtClean="0"/>
              <a:t>.70-.80 = fair (C) </a:t>
            </a:r>
          </a:p>
          <a:p>
            <a:pPr lvl="1">
              <a:spcBef>
                <a:spcPct val="10000"/>
              </a:spcBef>
              <a:spcAft>
                <a:spcPts val="400"/>
              </a:spcAft>
              <a:buClr>
                <a:schemeClr val="tx1"/>
              </a:buClr>
              <a:buSzPct val="75000"/>
            </a:pPr>
            <a:r>
              <a:rPr lang="en-US" sz="1800" dirty="0" smtClean="0"/>
              <a:t>.60-.70 = poor (D) </a:t>
            </a:r>
          </a:p>
          <a:p>
            <a:pPr lvl="1">
              <a:spcBef>
                <a:spcPct val="10000"/>
              </a:spcBef>
              <a:spcAft>
                <a:spcPts val="400"/>
              </a:spcAft>
              <a:buClr>
                <a:schemeClr val="tx1"/>
              </a:buClr>
              <a:buSzPct val="75000"/>
            </a:pPr>
            <a:r>
              <a:rPr lang="en-US" sz="1800" dirty="0" smtClean="0"/>
              <a:t>.50-.60 = fail (F)</a:t>
            </a:r>
            <a:endParaRPr lang="en-US" sz="1800" b="0" dirty="0" smtClean="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dirty="0" smtClean="0"/>
              <a:t>Thank You!</a:t>
            </a:r>
            <a:endParaRPr lang="en-US" dirty="0"/>
          </a:p>
        </p:txBody>
      </p:sp>
      <p:sp>
        <p:nvSpPr>
          <p:cNvPr id="241667" name="Rectangle 3"/>
          <p:cNvSpPr>
            <a:spLocks noGrp="1" noChangeArrowheads="1"/>
          </p:cNvSpPr>
          <p:nvPr>
            <p:ph type="body" idx="1"/>
          </p:nvPr>
        </p:nvSpPr>
        <p:spPr/>
        <p:txBody>
          <a:bodyPr/>
          <a:lstStyle/>
          <a:p>
            <a:pPr>
              <a:buNone/>
            </a:pPr>
            <a:endParaRPr lang="en-US" dirty="0"/>
          </a:p>
        </p:txBody>
      </p:sp>
      <p:pic>
        <p:nvPicPr>
          <p:cNvPr id="4" name="Picture 3" descr="questions.gif"/>
          <p:cNvPicPr>
            <a:picLocks noChangeAspect="1"/>
          </p:cNvPicPr>
          <p:nvPr/>
        </p:nvPicPr>
        <p:blipFill>
          <a:blip r:embed="rId2" cstate="print"/>
          <a:stretch>
            <a:fillRect/>
          </a:stretch>
        </p:blipFill>
        <p:spPr>
          <a:xfrm>
            <a:off x="1361587" y="1600200"/>
            <a:ext cx="6334613" cy="44060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p:txBody>
          <a:bodyPr/>
          <a:lstStyle/>
          <a:p>
            <a:r>
              <a:rPr lang="en-US"/>
              <a:t>Apply Model to Test Data</a:t>
            </a:r>
          </a:p>
        </p:txBody>
      </p:sp>
      <p:sp>
        <p:nvSpPr>
          <p:cNvPr id="896003"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6004"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6005"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6006" name="Line 6"/>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a:effectLst/>
        </p:spPr>
        <p:txBody>
          <a:bodyPr wrap="none" anchor="ctr"/>
          <a:lstStyle/>
          <a:p>
            <a:endParaRPr lang="en-US"/>
          </a:p>
        </p:txBody>
      </p:sp>
      <p:sp>
        <p:nvSpPr>
          <p:cNvPr id="896007"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ffectLst/>
        </p:spPr>
        <p:txBody>
          <a:bodyPr wrap="none" anchor="ctr"/>
          <a:lstStyle/>
          <a:p>
            <a:endParaRPr lang="en-US"/>
          </a:p>
        </p:txBody>
      </p:sp>
      <p:sp>
        <p:nvSpPr>
          <p:cNvPr id="896008"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6009"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896010"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896011"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896012"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a:effectLst/>
        </p:spPr>
        <p:txBody>
          <a:bodyPr wrap="none" anchor="ctr"/>
          <a:lstStyle/>
          <a:p>
            <a:endParaRPr lang="en-US"/>
          </a:p>
        </p:txBody>
      </p:sp>
      <p:sp>
        <p:nvSpPr>
          <p:cNvPr id="896013" name="Text Box 13"/>
          <p:cNvSpPr txBox="1">
            <a:spLocks noChangeArrowheads="1"/>
          </p:cNvSpPr>
          <p:nvPr/>
        </p:nvSpPr>
        <p:spPr bwMode="auto">
          <a:xfrm>
            <a:off x="2859088" y="5194300"/>
            <a:ext cx="750887" cy="336550"/>
          </a:xfrm>
          <a:prstGeom prst="rect">
            <a:avLst/>
          </a:prstGeom>
          <a:noFill/>
          <a:ln w="12700">
            <a:no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896014"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96015" name="Text Box 15"/>
          <p:cNvSpPr txBox="1">
            <a:spLocks noChangeArrowheads="1"/>
          </p:cNvSpPr>
          <p:nvPr/>
        </p:nvSpPr>
        <p:spPr bwMode="auto">
          <a:xfrm>
            <a:off x="1435100" y="5197475"/>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6016"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96017" name="Text Box 17"/>
          <p:cNvSpPr txBox="1">
            <a:spLocks noChangeArrowheads="1"/>
          </p:cNvSpPr>
          <p:nvPr/>
        </p:nvSpPr>
        <p:spPr bwMode="auto">
          <a:xfrm>
            <a:off x="814388" y="3254375"/>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896018"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96019" name="Text Box 19"/>
          <p:cNvSpPr txBox="1">
            <a:spLocks noChangeArrowheads="1"/>
          </p:cNvSpPr>
          <p:nvPr/>
        </p:nvSpPr>
        <p:spPr bwMode="auto">
          <a:xfrm>
            <a:off x="3968750" y="4259263"/>
            <a:ext cx="490538"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6020" name="Text Box 20"/>
          <p:cNvSpPr txBox="1">
            <a:spLocks noChangeArrowheads="1"/>
          </p:cNvSpPr>
          <p:nvPr/>
        </p:nvSpPr>
        <p:spPr bwMode="auto">
          <a:xfrm>
            <a:off x="860425" y="2686050"/>
            <a:ext cx="533400"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896021" name="Text Box 21"/>
          <p:cNvSpPr txBox="1">
            <a:spLocks noChangeArrowheads="1"/>
          </p:cNvSpPr>
          <p:nvPr/>
        </p:nvSpPr>
        <p:spPr bwMode="auto">
          <a:xfrm>
            <a:off x="2897188" y="2686050"/>
            <a:ext cx="442912"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No</a:t>
            </a:r>
          </a:p>
        </p:txBody>
      </p:sp>
      <p:sp>
        <p:nvSpPr>
          <p:cNvPr id="896022" name="Text Box 22"/>
          <p:cNvSpPr txBox="1">
            <a:spLocks noChangeArrowheads="1"/>
          </p:cNvSpPr>
          <p:nvPr/>
        </p:nvSpPr>
        <p:spPr bwMode="auto">
          <a:xfrm>
            <a:off x="4022725" y="3624263"/>
            <a:ext cx="93027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Married </a:t>
            </a:r>
          </a:p>
        </p:txBody>
      </p:sp>
      <p:sp>
        <p:nvSpPr>
          <p:cNvPr id="896023" name="Text Box 23"/>
          <p:cNvSpPr txBox="1">
            <a:spLocks noChangeArrowheads="1"/>
          </p:cNvSpPr>
          <p:nvPr/>
        </p:nvSpPr>
        <p:spPr bwMode="auto">
          <a:xfrm>
            <a:off x="1662113" y="3659188"/>
            <a:ext cx="16605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896024" name="Text Box 24"/>
          <p:cNvSpPr txBox="1">
            <a:spLocks noChangeArrowheads="1"/>
          </p:cNvSpPr>
          <p:nvPr/>
        </p:nvSpPr>
        <p:spPr bwMode="auto">
          <a:xfrm>
            <a:off x="1155700" y="4630738"/>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896025" name="Text Box 25"/>
          <p:cNvSpPr txBox="1">
            <a:spLocks noChangeArrowheads="1"/>
          </p:cNvSpPr>
          <p:nvPr/>
        </p:nvSpPr>
        <p:spPr bwMode="auto">
          <a:xfrm>
            <a:off x="3101975" y="4630738"/>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aphicFrame>
        <p:nvGraphicFramePr>
          <p:cNvPr id="896026" name="Object 26"/>
          <p:cNvGraphicFramePr>
            <a:graphicFrameLocks noChangeAspect="1"/>
          </p:cNvGraphicFramePr>
          <p:nvPr/>
        </p:nvGraphicFramePr>
        <p:xfrm>
          <a:off x="4953000" y="1600200"/>
          <a:ext cx="3343275" cy="1133475"/>
        </p:xfrm>
        <a:graphic>
          <a:graphicData uri="http://schemas.openxmlformats.org/presentationml/2006/ole">
            <p:oleObj spid="_x0000_s896026" name="Document" r:id="rId3" imgW="4651200" imgH="1576440" progId="Word.Document.8">
              <p:embed/>
            </p:oleObj>
          </a:graphicData>
        </a:graphic>
      </p:graphicFrame>
      <p:sp>
        <p:nvSpPr>
          <p:cNvPr id="896027" name="Text Box 27"/>
          <p:cNvSpPr txBox="1">
            <a:spLocks noChangeArrowheads="1"/>
          </p:cNvSpPr>
          <p:nvPr/>
        </p:nvSpPr>
        <p:spPr bwMode="auto">
          <a:xfrm>
            <a:off x="4800600" y="1143000"/>
            <a:ext cx="1600200" cy="336550"/>
          </a:xfrm>
          <a:prstGeom prst="rect">
            <a:avLst/>
          </a:prstGeom>
          <a:noFill/>
          <a:ln w="12700">
            <a:noFill/>
            <a:miter lim="800000"/>
            <a:headEnd/>
            <a:tailEnd/>
          </a:ln>
          <a:effectLst/>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896028" name="Line 28"/>
          <p:cNvSpPr>
            <a:spLocks noChangeShapeType="1"/>
          </p:cNvSpPr>
          <p:nvPr/>
        </p:nvSpPr>
        <p:spPr bwMode="auto">
          <a:xfrm flipH="1">
            <a:off x="4495800" y="2590800"/>
            <a:ext cx="3124200" cy="1828800"/>
          </a:xfrm>
          <a:prstGeom prst="line">
            <a:avLst/>
          </a:prstGeom>
          <a:noFill/>
          <a:ln w="15875">
            <a:solidFill>
              <a:srgbClr val="FF0000"/>
            </a:solidFill>
            <a:prstDash val="dash"/>
            <a:round/>
            <a:headEnd type="triangle" w="med" len="med"/>
            <a:tailEnd/>
          </a:ln>
          <a:effectLst/>
        </p:spPr>
        <p:txBody>
          <a:bodyPr wrap="none" anchor="ctr"/>
          <a:lstStyle/>
          <a:p>
            <a:endParaRPr lang="en-US"/>
          </a:p>
        </p:txBody>
      </p:sp>
      <p:sp>
        <p:nvSpPr>
          <p:cNvPr id="896029" name="Text Box 29"/>
          <p:cNvSpPr txBox="1">
            <a:spLocks noChangeArrowheads="1"/>
          </p:cNvSpPr>
          <p:nvPr/>
        </p:nvSpPr>
        <p:spPr bwMode="auto">
          <a:xfrm>
            <a:off x="6019800" y="3581400"/>
            <a:ext cx="2667000" cy="336550"/>
          </a:xfrm>
          <a:prstGeom prst="rect">
            <a:avLst/>
          </a:prstGeom>
          <a:noFill/>
          <a:ln w="12700">
            <a:noFill/>
            <a:miter lim="800000"/>
            <a:headEnd/>
            <a:tailEnd/>
          </a:ln>
          <a:effectLst/>
        </p:spPr>
        <p:txBody>
          <a:bodyPr>
            <a:spAutoFit/>
          </a:bodyPr>
          <a:lstStyle/>
          <a:p>
            <a:pPr marL="342900" indent="-342900">
              <a:lnSpc>
                <a:spcPct val="80000"/>
              </a:lnSpc>
              <a:spcBef>
                <a:spcPct val="20000"/>
              </a:spcBef>
              <a:buClr>
                <a:schemeClr val="accent2"/>
              </a:buClr>
              <a:buSzPct val="75000"/>
              <a:buFont typeface="Monotype Sorts" pitchFamily="2" charset="2"/>
              <a:buNone/>
            </a:pPr>
            <a:r>
              <a:rPr lang="en-US" sz="2000" b="0"/>
              <a:t>Assign Cheat to “No”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US" dirty="0"/>
              <a:t>Classification: Definition</a:t>
            </a:r>
          </a:p>
        </p:txBody>
      </p:sp>
      <p:sp>
        <p:nvSpPr>
          <p:cNvPr id="826371" name="Rectangle 3"/>
          <p:cNvSpPr>
            <a:spLocks noGrp="1" noChangeArrowheads="1"/>
          </p:cNvSpPr>
          <p:nvPr>
            <p:ph type="body" idx="1"/>
          </p:nvPr>
        </p:nvSpPr>
        <p:spPr>
          <a:xfrm>
            <a:off x="685800" y="1295400"/>
            <a:ext cx="7924800" cy="4419600"/>
          </a:xfrm>
        </p:spPr>
        <p:txBody>
          <a:bodyPr/>
          <a:lstStyle/>
          <a:p>
            <a:pPr marL="342900" indent="-342900">
              <a:lnSpc>
                <a:spcPct val="90000"/>
              </a:lnSpc>
            </a:pPr>
            <a:r>
              <a:rPr lang="en-US" sz="2000" dirty="0"/>
              <a:t>Given a collection of records (</a:t>
            </a:r>
            <a:r>
              <a:rPr lang="en-US" sz="2000" i="1" dirty="0">
                <a:solidFill>
                  <a:srgbClr val="CC0000"/>
                </a:solidFill>
              </a:rPr>
              <a:t>training set </a:t>
            </a:r>
            <a:r>
              <a:rPr lang="en-US" sz="2000" dirty="0"/>
              <a:t>)</a:t>
            </a:r>
          </a:p>
          <a:p>
            <a:pPr marL="742950" lvl="1" indent="-285750">
              <a:lnSpc>
                <a:spcPct val="90000"/>
              </a:lnSpc>
            </a:pPr>
            <a:r>
              <a:rPr lang="en-US" sz="1800" dirty="0"/>
              <a:t>Each record contains a set of </a:t>
            </a:r>
            <a:r>
              <a:rPr lang="en-US" sz="1800" i="1" dirty="0">
                <a:solidFill>
                  <a:srgbClr val="CC0000"/>
                </a:solidFill>
              </a:rPr>
              <a:t>attributes</a:t>
            </a:r>
            <a:r>
              <a:rPr lang="en-US" sz="1800" dirty="0"/>
              <a:t>, one of the attributes is the </a:t>
            </a:r>
            <a:r>
              <a:rPr lang="en-US" sz="1800" i="1" dirty="0">
                <a:solidFill>
                  <a:srgbClr val="CC0000"/>
                </a:solidFill>
              </a:rPr>
              <a:t>class</a:t>
            </a:r>
            <a:r>
              <a:rPr lang="en-US" sz="1800" dirty="0"/>
              <a:t>.</a:t>
            </a:r>
            <a:endParaRPr lang="en-US" sz="2000" dirty="0"/>
          </a:p>
          <a:p>
            <a:pPr marL="342900" indent="-342900">
              <a:lnSpc>
                <a:spcPct val="90000"/>
              </a:lnSpc>
            </a:pPr>
            <a:r>
              <a:rPr lang="en-US" sz="2000" dirty="0" smtClean="0"/>
              <a:t>Find a </a:t>
            </a:r>
            <a:r>
              <a:rPr lang="en-US" sz="2000" i="1" dirty="0" smtClean="0">
                <a:solidFill>
                  <a:srgbClr val="CC0000"/>
                </a:solidFill>
              </a:rPr>
              <a:t>model</a:t>
            </a:r>
            <a:r>
              <a:rPr lang="en-US" sz="2000" dirty="0" smtClean="0"/>
              <a:t>  for class attribute as a function of the values of other attributes.</a:t>
            </a:r>
          </a:p>
          <a:p>
            <a:pPr marL="342900" indent="-342900">
              <a:lnSpc>
                <a:spcPct val="90000"/>
              </a:lnSpc>
            </a:pPr>
            <a:endParaRPr lang="en-US" sz="2000" dirty="0" smtClean="0"/>
          </a:p>
          <a:p>
            <a:pPr marL="342900" indent="-342900">
              <a:lnSpc>
                <a:spcPct val="90000"/>
              </a:lnSpc>
            </a:pPr>
            <a:endParaRPr lang="en-US" sz="2000" dirty="0" smtClean="0"/>
          </a:p>
          <a:p>
            <a:pPr marL="342900" indent="-342900">
              <a:lnSpc>
                <a:spcPct val="90000"/>
              </a:lnSpc>
            </a:pPr>
            <a:endParaRPr lang="en-US" sz="1600" dirty="0" smtClean="0"/>
          </a:p>
          <a:p>
            <a:pPr marL="342900" indent="-342900">
              <a:lnSpc>
                <a:spcPct val="90000"/>
              </a:lnSpc>
            </a:pPr>
            <a:endParaRPr lang="en-US" sz="1600" dirty="0" smtClean="0"/>
          </a:p>
          <a:p>
            <a:pPr marL="342900" indent="-342900">
              <a:lnSpc>
                <a:spcPct val="90000"/>
              </a:lnSpc>
            </a:pPr>
            <a:r>
              <a:rPr lang="en-US" sz="1600" dirty="0" smtClean="0"/>
              <a:t>Goal: describe data (descriptive modeling)</a:t>
            </a:r>
          </a:p>
          <a:p>
            <a:pPr marL="342900" indent="-342900">
              <a:lnSpc>
                <a:spcPct val="90000"/>
              </a:lnSpc>
            </a:pPr>
            <a:r>
              <a:rPr lang="en-US" sz="2000" dirty="0" smtClean="0"/>
              <a:t>Goal</a:t>
            </a:r>
            <a:r>
              <a:rPr lang="en-US" sz="2000" dirty="0"/>
              <a:t>: </a:t>
            </a:r>
            <a:r>
              <a:rPr lang="en-US" sz="2000" dirty="0" smtClean="0"/>
              <a:t>assign </a:t>
            </a:r>
            <a:r>
              <a:rPr lang="en-US" sz="2000" u="sng" dirty="0" smtClean="0"/>
              <a:t>previously </a:t>
            </a:r>
            <a:r>
              <a:rPr lang="en-US" sz="2000" u="sng" dirty="0"/>
              <a:t>unseen</a:t>
            </a:r>
            <a:r>
              <a:rPr lang="en-US" sz="2000" dirty="0"/>
              <a:t> records </a:t>
            </a:r>
            <a:r>
              <a:rPr lang="en-US" sz="2000" dirty="0" smtClean="0"/>
              <a:t>a </a:t>
            </a:r>
            <a:r>
              <a:rPr lang="en-US" sz="2000" dirty="0"/>
              <a:t>class as accurately as </a:t>
            </a:r>
            <a:r>
              <a:rPr lang="en-US" sz="2000" dirty="0" smtClean="0"/>
              <a:t>possible (predictive modeling).</a:t>
            </a:r>
            <a:endParaRPr lang="en-US" sz="2000" dirty="0"/>
          </a:p>
          <a:p>
            <a:pPr marL="742950" lvl="1" indent="-285750">
              <a:lnSpc>
                <a:spcPct val="90000"/>
              </a:lnSpc>
            </a:pPr>
            <a:r>
              <a:rPr lang="en-US" sz="1800" dirty="0"/>
              <a:t>A </a:t>
            </a:r>
            <a:r>
              <a:rPr lang="en-US" sz="1800" i="1" dirty="0">
                <a:solidFill>
                  <a:srgbClr val="CC0000"/>
                </a:solidFill>
              </a:rPr>
              <a:t>test set</a:t>
            </a:r>
            <a:r>
              <a:rPr lang="en-US" sz="1800" dirty="0"/>
              <a:t> is used to determine the accuracy of the model. Usually, the given data set is divided into training and test sets, with training set used to build the model and test set used to validate it.</a:t>
            </a:r>
            <a:endParaRPr lang="en-US" sz="2000" dirty="0"/>
          </a:p>
        </p:txBody>
      </p:sp>
      <p:pic>
        <p:nvPicPr>
          <p:cNvPr id="4" name="Picture 2"/>
          <p:cNvPicPr>
            <a:picLocks noChangeAspect="1" noChangeArrowheads="1"/>
          </p:cNvPicPr>
          <p:nvPr/>
        </p:nvPicPr>
        <p:blipFill>
          <a:blip r:embed="rId3" cstate="print"/>
          <a:srcRect t="9778" b="24444"/>
          <a:stretch>
            <a:fillRect/>
          </a:stretch>
        </p:blipFill>
        <p:spPr bwMode="auto">
          <a:xfrm>
            <a:off x="762000" y="2865870"/>
            <a:ext cx="7481887" cy="1248930"/>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6" name="Rectangle 4"/>
          <p:cNvSpPr>
            <a:spLocks noGrp="1" noChangeArrowheads="1"/>
          </p:cNvSpPr>
          <p:nvPr>
            <p:ph type="title"/>
          </p:nvPr>
        </p:nvSpPr>
        <p:spPr/>
        <p:txBody>
          <a:bodyPr/>
          <a:lstStyle/>
          <a:p>
            <a:r>
              <a:rPr lang="en-US"/>
              <a:t>Classification Techniques</a:t>
            </a:r>
          </a:p>
        </p:txBody>
      </p:sp>
      <p:sp>
        <p:nvSpPr>
          <p:cNvPr id="806917" name="Rectangle 5"/>
          <p:cNvSpPr>
            <a:spLocks noGrp="1" noChangeArrowheads="1"/>
          </p:cNvSpPr>
          <p:nvPr>
            <p:ph type="body" idx="1"/>
          </p:nvPr>
        </p:nvSpPr>
        <p:spPr/>
        <p:txBody>
          <a:bodyPr/>
          <a:lstStyle/>
          <a:p>
            <a:r>
              <a:rPr lang="en-US" dirty="0">
                <a:solidFill>
                  <a:srgbClr val="FF0000"/>
                </a:solidFill>
              </a:rPr>
              <a:t>Decision Tree based Methods</a:t>
            </a:r>
          </a:p>
          <a:p>
            <a:r>
              <a:rPr lang="en-US" dirty="0"/>
              <a:t>Rule-based Methods</a:t>
            </a:r>
          </a:p>
          <a:p>
            <a:r>
              <a:rPr lang="en-US" dirty="0"/>
              <a:t>Memory based reasoning</a:t>
            </a:r>
          </a:p>
          <a:p>
            <a:r>
              <a:rPr lang="en-US" dirty="0"/>
              <a:t>Neural Networks</a:t>
            </a:r>
          </a:p>
          <a:p>
            <a:r>
              <a:rPr lang="en-US" dirty="0"/>
              <a:t>Naïve </a:t>
            </a:r>
            <a:r>
              <a:rPr lang="en-US" dirty="0" err="1"/>
              <a:t>Bayes</a:t>
            </a:r>
            <a:r>
              <a:rPr lang="en-US" dirty="0"/>
              <a:t> and Bayesian Belief Networks</a:t>
            </a:r>
          </a:p>
          <a:p>
            <a:r>
              <a:rPr lang="en-US" dirty="0"/>
              <a:t>Support Vector Machines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p:txBody>
          <a:bodyPr/>
          <a:lstStyle/>
          <a:p>
            <a:r>
              <a:rPr lang="en-US"/>
              <a:t>Decision Tree Classification Task</a:t>
            </a:r>
          </a:p>
        </p:txBody>
      </p:sp>
      <p:graphicFrame>
        <p:nvGraphicFramePr>
          <p:cNvPr id="922627" name="Object 3"/>
          <p:cNvGraphicFramePr>
            <a:graphicFrameLocks noChangeAspect="1"/>
          </p:cNvGraphicFramePr>
          <p:nvPr>
            <p:ph idx="1"/>
          </p:nvPr>
        </p:nvGraphicFramePr>
        <p:xfrm>
          <a:off x="1093788" y="1143000"/>
          <a:ext cx="6951662" cy="5181600"/>
        </p:xfrm>
        <a:graphic>
          <a:graphicData uri="http://schemas.openxmlformats.org/presentationml/2006/ole">
            <p:oleObj spid="_x0000_s922627" name="Visio" r:id="rId3" imgW="8424875" imgH="6279741" progId="">
              <p:embed/>
            </p:oleObj>
          </a:graphicData>
        </a:graphic>
      </p:graphicFrame>
      <p:sp>
        <p:nvSpPr>
          <p:cNvPr id="922628" name="Line 4"/>
          <p:cNvSpPr>
            <a:spLocks noChangeShapeType="1"/>
          </p:cNvSpPr>
          <p:nvPr/>
        </p:nvSpPr>
        <p:spPr bwMode="auto">
          <a:xfrm flipH="1">
            <a:off x="6400800" y="2362200"/>
            <a:ext cx="685800" cy="0"/>
          </a:xfrm>
          <a:prstGeom prst="line">
            <a:avLst/>
          </a:prstGeom>
          <a:noFill/>
          <a:ln w="63500">
            <a:solidFill>
              <a:srgbClr val="FF0000"/>
            </a:solidFill>
            <a:round/>
            <a:headEnd/>
            <a:tailEnd type="triangle" w="med" len="med"/>
          </a:ln>
          <a:effectLst/>
        </p:spPr>
        <p:txBody>
          <a:bodyPr/>
          <a:lstStyle/>
          <a:p>
            <a:endParaRPr lang="en-US"/>
          </a:p>
        </p:txBody>
      </p:sp>
      <p:sp>
        <p:nvSpPr>
          <p:cNvPr id="922629" name="Text Box 5"/>
          <p:cNvSpPr txBox="1">
            <a:spLocks noChangeArrowheads="1"/>
          </p:cNvSpPr>
          <p:nvPr/>
        </p:nvSpPr>
        <p:spPr bwMode="auto">
          <a:xfrm>
            <a:off x="7086600" y="4283075"/>
            <a:ext cx="1219200" cy="517525"/>
          </a:xfrm>
          <a:prstGeom prst="rect">
            <a:avLst/>
          </a:prstGeom>
          <a:noFill/>
          <a:ln w="12700">
            <a:noFill/>
            <a:miter lim="800000"/>
            <a:headEnd/>
            <a:tailEnd/>
          </a:ln>
          <a:effectLst/>
        </p:spPr>
        <p:txBody>
          <a:bodyPr>
            <a:spAutoFit/>
          </a:bodyPr>
          <a:lstStyle/>
          <a:p>
            <a:pPr>
              <a:spcBef>
                <a:spcPct val="50000"/>
              </a:spcBef>
            </a:pPr>
            <a:r>
              <a:rPr lang="en-US"/>
              <a:t>Decision Tree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ChangeArrowheads="1"/>
          </p:cNvSpPr>
          <p:nvPr>
            <p:ph type="title"/>
          </p:nvPr>
        </p:nvSpPr>
        <p:spPr/>
        <p:txBody>
          <a:bodyPr/>
          <a:lstStyle/>
          <a:p>
            <a:r>
              <a:rPr lang="en-US" dirty="0"/>
              <a:t>R </a:t>
            </a:r>
            <a:r>
              <a:rPr lang="en-US" dirty="0" smtClean="0"/>
              <a:t>Example (C4.5)</a:t>
            </a:r>
            <a:endParaRPr lang="en-US" dirty="0"/>
          </a:p>
        </p:txBody>
      </p:sp>
      <p:sp>
        <p:nvSpPr>
          <p:cNvPr id="1019907" name="Rectangle 3"/>
          <p:cNvSpPr>
            <a:spLocks noGrp="1" noChangeArrowheads="1"/>
          </p:cNvSpPr>
          <p:nvPr>
            <p:ph type="body" idx="1"/>
          </p:nvPr>
        </p:nvSpPr>
        <p:spPr>
          <a:xfrm>
            <a:off x="152400" y="1143000"/>
            <a:ext cx="8577263" cy="5181600"/>
          </a:xfrm>
        </p:spPr>
        <p:txBody>
          <a:bodyPr/>
          <a:lstStyle/>
          <a:p>
            <a:r>
              <a:rPr lang="en-US" sz="2400" dirty="0"/>
              <a:t>library (</a:t>
            </a:r>
            <a:r>
              <a:rPr lang="en-US" sz="2400" dirty="0" err="1"/>
              <a:t>RWeka</a:t>
            </a:r>
            <a:r>
              <a:rPr lang="en-US" sz="2400" dirty="0"/>
              <a:t>)</a:t>
            </a:r>
          </a:p>
          <a:p>
            <a:r>
              <a:rPr lang="en-US" sz="2400" dirty="0"/>
              <a:t>help (J48);</a:t>
            </a:r>
          </a:p>
          <a:p>
            <a:r>
              <a:rPr lang="en-US" sz="2400" dirty="0" err="1"/>
              <a:t>dt</a:t>
            </a:r>
            <a:r>
              <a:rPr lang="en-US" sz="2400" dirty="0"/>
              <a:t> = J48 (Species ~ . , data = iris);</a:t>
            </a:r>
          </a:p>
          <a:p>
            <a:endParaRPr lang="en-US" sz="2400" dirty="0"/>
          </a:p>
          <a:p>
            <a:r>
              <a:rPr lang="en-US" sz="2400" dirty="0" err="1"/>
              <a:t>dt</a:t>
            </a:r>
            <a:r>
              <a:rPr lang="en-US" sz="2400" dirty="0"/>
              <a:t>;</a:t>
            </a:r>
          </a:p>
          <a:p>
            <a:r>
              <a:rPr lang="en-US" sz="2400" dirty="0" smtClean="0"/>
              <a:t>summary(</a:t>
            </a:r>
            <a:r>
              <a:rPr lang="en-US" sz="2400" dirty="0" err="1" smtClean="0"/>
              <a:t>dt</a:t>
            </a:r>
            <a:r>
              <a:rPr lang="en-US" sz="2400" dirty="0" smtClean="0"/>
              <a:t>);</a:t>
            </a:r>
          </a:p>
          <a:p>
            <a:r>
              <a:rPr lang="en-US" sz="2400" dirty="0" smtClean="0"/>
              <a:t>plot(</a:t>
            </a:r>
            <a:r>
              <a:rPr lang="en-US" sz="2400" dirty="0" err="1" smtClean="0"/>
              <a:t>dt</a:t>
            </a:r>
            <a:r>
              <a:rPr lang="en-US" sz="2400" dirty="0" smtClean="0"/>
              <a:t>);</a:t>
            </a:r>
            <a:endParaRPr lang="en-US" sz="2400" dirty="0"/>
          </a:p>
          <a:p>
            <a:endParaRPr lang="en-US" sz="2400" dirty="0"/>
          </a:p>
          <a:p>
            <a:r>
              <a:rPr lang="en-US" sz="2400" dirty="0"/>
              <a:t>if (require("party", quietly = TRUE)) plot (</a:t>
            </a:r>
            <a:r>
              <a:rPr lang="en-US" sz="2400" dirty="0" err="1"/>
              <a:t>dt</a:t>
            </a:r>
            <a:r>
              <a:rPr lang="en-US" sz="2400" dirty="0"/>
              <a:t>); </a:t>
            </a:r>
          </a:p>
          <a:p>
            <a:r>
              <a:rPr lang="en-US" dirty="0"/>
              <a:t>predict (</a:t>
            </a:r>
            <a:r>
              <a:rPr lang="en-US" dirty="0" err="1"/>
              <a:t>dt</a:t>
            </a:r>
            <a:r>
              <a:rPr lang="en-US" dirty="0"/>
              <a:t>, </a:t>
            </a:r>
            <a:r>
              <a:rPr lang="en-US" dirty="0" err="1"/>
              <a:t>newdata</a:t>
            </a:r>
            <a:r>
              <a:rPr lang="en-US" dirty="0"/>
              <a:t>=iris [1:3, 1:4]);</a:t>
            </a:r>
          </a:p>
          <a:p>
            <a:endParaRPr lang="en-US" sz="2400" dirty="0"/>
          </a:p>
        </p:txBody>
      </p:sp>
      <p:pic>
        <p:nvPicPr>
          <p:cNvPr id="1019908" name="Picture 4"/>
          <p:cNvPicPr>
            <a:picLocks noChangeAspect="1" noChangeArrowheads="1"/>
          </p:cNvPicPr>
          <p:nvPr/>
        </p:nvPicPr>
        <p:blipFill>
          <a:blip r:embed="rId2" cstate="print"/>
          <a:srcRect l="5882" t="4010" r="3922" b="5646"/>
          <a:stretch>
            <a:fillRect/>
          </a:stretch>
        </p:blipFill>
        <p:spPr bwMode="auto">
          <a:xfrm>
            <a:off x="5181600" y="228600"/>
            <a:ext cx="3810000" cy="3810000"/>
          </a:xfrm>
          <a:prstGeom prst="rect">
            <a:avLst/>
          </a:prstGeom>
          <a:noFill/>
          <a:ln w="19050">
            <a:solidFill>
              <a:srgbClr val="969696"/>
            </a:solid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p:txBody>
          <a:bodyPr/>
          <a:lstStyle/>
          <a:p>
            <a:r>
              <a:rPr lang="en-US"/>
              <a:t>Decision Tree Induction</a:t>
            </a:r>
          </a:p>
        </p:txBody>
      </p:sp>
      <p:sp>
        <p:nvSpPr>
          <p:cNvPr id="898051" name="Rectangle 3"/>
          <p:cNvSpPr>
            <a:spLocks noGrp="1" noChangeArrowheads="1"/>
          </p:cNvSpPr>
          <p:nvPr>
            <p:ph type="body" idx="1"/>
          </p:nvPr>
        </p:nvSpPr>
        <p:spPr/>
        <p:txBody>
          <a:bodyPr/>
          <a:lstStyle/>
          <a:p>
            <a:r>
              <a:rPr lang="en-US" dirty="0"/>
              <a:t>Many Algorithms:</a:t>
            </a:r>
          </a:p>
          <a:p>
            <a:pPr lvl="1"/>
            <a:r>
              <a:rPr lang="en-US" dirty="0">
                <a:solidFill>
                  <a:srgbClr val="FF0000"/>
                </a:solidFill>
              </a:rPr>
              <a:t>Hunt’s Algorithm </a:t>
            </a:r>
            <a:r>
              <a:rPr lang="en-US" dirty="0"/>
              <a:t>(one of the earliest)</a:t>
            </a:r>
          </a:p>
          <a:p>
            <a:pPr lvl="1"/>
            <a:r>
              <a:rPr lang="en-US" dirty="0"/>
              <a:t>CART</a:t>
            </a:r>
          </a:p>
          <a:p>
            <a:pPr lvl="1"/>
            <a:r>
              <a:rPr lang="en-US" dirty="0"/>
              <a:t>ID3, C4.5</a:t>
            </a:r>
          </a:p>
          <a:p>
            <a:pPr lvl="1"/>
            <a:r>
              <a:rPr lang="en-US" dirty="0"/>
              <a:t>SLIQ,SPRINT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Grp="1" noChangeArrowheads="1"/>
          </p:cNvSpPr>
          <p:nvPr>
            <p:ph type="title"/>
          </p:nvPr>
        </p:nvSpPr>
        <p:spPr/>
        <p:txBody>
          <a:bodyPr/>
          <a:lstStyle/>
          <a:p>
            <a:r>
              <a:rPr lang="en-US"/>
              <a:t>General Structure of Hunt’s Algorithm</a:t>
            </a:r>
          </a:p>
        </p:txBody>
      </p:sp>
      <p:sp>
        <p:nvSpPr>
          <p:cNvPr id="901123" name="Rectangle 3"/>
          <p:cNvSpPr>
            <a:spLocks noGrp="1" noChangeArrowheads="1"/>
          </p:cNvSpPr>
          <p:nvPr>
            <p:ph type="body" idx="1"/>
          </p:nvPr>
        </p:nvSpPr>
        <p:spPr>
          <a:xfrm>
            <a:off x="228600" y="1143000"/>
            <a:ext cx="5486400" cy="5181600"/>
          </a:xfrm>
        </p:spPr>
        <p:txBody>
          <a:bodyPr/>
          <a:lstStyle/>
          <a:p>
            <a:r>
              <a:rPr lang="en-US" sz="2400" dirty="0"/>
              <a:t>If </a:t>
            </a:r>
            <a:r>
              <a:rPr lang="en-US" sz="2400" i="1" dirty="0" err="1"/>
              <a:t>D</a:t>
            </a:r>
            <a:r>
              <a:rPr lang="en-US" sz="2400" i="1" baseline="-25000" dirty="0" err="1"/>
              <a:t>t</a:t>
            </a:r>
            <a:r>
              <a:rPr lang="en-US" sz="2400" dirty="0"/>
              <a:t> contains </a:t>
            </a:r>
            <a:r>
              <a:rPr lang="en-US" sz="2400" b="1" dirty="0"/>
              <a:t>records</a:t>
            </a:r>
            <a:r>
              <a:rPr lang="en-US" sz="2400" dirty="0"/>
              <a:t> that belong </a:t>
            </a:r>
            <a:r>
              <a:rPr lang="en-US" sz="2400" b="1" dirty="0" smtClean="0">
                <a:solidFill>
                  <a:srgbClr val="0000FF"/>
                </a:solidFill>
              </a:rPr>
              <a:t>to only one </a:t>
            </a:r>
            <a:r>
              <a:rPr lang="en-US" sz="2400" b="1" dirty="0">
                <a:solidFill>
                  <a:srgbClr val="0000FF"/>
                </a:solidFill>
              </a:rPr>
              <a:t>class</a:t>
            </a:r>
            <a:r>
              <a:rPr lang="en-US" sz="2400" dirty="0"/>
              <a:t> </a:t>
            </a:r>
            <a:r>
              <a:rPr lang="en-US" sz="2400" i="1" dirty="0" err="1"/>
              <a:t>y</a:t>
            </a:r>
            <a:r>
              <a:rPr lang="en-US" sz="2400" i="1" baseline="-25000" dirty="0" err="1"/>
              <a:t>t</a:t>
            </a:r>
            <a:r>
              <a:rPr lang="en-US" sz="2400" dirty="0"/>
              <a:t>, then t is a leaf node labeled as </a:t>
            </a:r>
            <a:r>
              <a:rPr lang="en-US" sz="2400" i="1" dirty="0" err="1"/>
              <a:t>y</a:t>
            </a:r>
            <a:r>
              <a:rPr lang="en-US" sz="2400" i="1" baseline="-25000" dirty="0" err="1"/>
              <a:t>t</a:t>
            </a:r>
            <a:r>
              <a:rPr lang="en-US" sz="2400" baseline="-25000" dirty="0"/>
              <a:t>.</a:t>
            </a:r>
          </a:p>
          <a:p>
            <a:endParaRPr lang="en-US" sz="2400" baseline="-25000" dirty="0"/>
          </a:p>
          <a:p>
            <a:r>
              <a:rPr lang="en-US" sz="2400" dirty="0"/>
              <a:t>If </a:t>
            </a:r>
            <a:r>
              <a:rPr lang="en-US" sz="2400" i="1" dirty="0" err="1"/>
              <a:t>D</a:t>
            </a:r>
            <a:r>
              <a:rPr lang="en-US" sz="2400" i="1" baseline="-25000" dirty="0" err="1"/>
              <a:t>t</a:t>
            </a:r>
            <a:r>
              <a:rPr lang="en-US" sz="2400" i="1" dirty="0"/>
              <a:t> </a:t>
            </a:r>
            <a:r>
              <a:rPr lang="en-US" sz="2400" dirty="0"/>
              <a:t>contains records that belong to </a:t>
            </a:r>
            <a:r>
              <a:rPr lang="en-US" sz="2400" b="1" dirty="0">
                <a:solidFill>
                  <a:srgbClr val="0000FF"/>
                </a:solidFill>
              </a:rPr>
              <a:t>more than one class</a:t>
            </a:r>
            <a:r>
              <a:rPr lang="en-US" sz="2400" dirty="0"/>
              <a:t>, use an </a:t>
            </a:r>
            <a:r>
              <a:rPr lang="en-US" sz="2400" b="1" dirty="0">
                <a:solidFill>
                  <a:srgbClr val="0000FF"/>
                </a:solidFill>
              </a:rPr>
              <a:t>attribute test to split the data</a:t>
            </a:r>
            <a:r>
              <a:rPr lang="en-US" sz="2400" dirty="0"/>
              <a:t> into smaller subsets. Recursively apply the procedure to each subset.</a:t>
            </a:r>
          </a:p>
          <a:p>
            <a:endParaRPr lang="en-US" sz="2400" dirty="0"/>
          </a:p>
          <a:p>
            <a:r>
              <a:rPr lang="en-US" sz="2400" dirty="0"/>
              <a:t>If </a:t>
            </a:r>
            <a:r>
              <a:rPr lang="en-US" sz="2400" i="1" dirty="0" err="1"/>
              <a:t>D</a:t>
            </a:r>
            <a:r>
              <a:rPr lang="en-US" sz="2400" i="1" baseline="-25000" dirty="0" err="1"/>
              <a:t>t</a:t>
            </a:r>
            <a:r>
              <a:rPr lang="en-US" sz="2400" i="1" dirty="0"/>
              <a:t> </a:t>
            </a:r>
            <a:r>
              <a:rPr lang="en-US" sz="2400" dirty="0"/>
              <a:t>is an </a:t>
            </a:r>
            <a:r>
              <a:rPr lang="en-US" sz="2400" b="1" dirty="0">
                <a:solidFill>
                  <a:srgbClr val="0000FF"/>
                </a:solidFill>
              </a:rPr>
              <a:t>empty set</a:t>
            </a:r>
            <a:r>
              <a:rPr lang="en-US" sz="2400" dirty="0"/>
              <a:t>, then t is a leaf node labeled by the default class, </a:t>
            </a:r>
            <a:r>
              <a:rPr lang="en-US" sz="2400" i="1" dirty="0"/>
              <a:t>y</a:t>
            </a:r>
            <a:r>
              <a:rPr lang="en-US" sz="2400" i="1" baseline="-25000" dirty="0"/>
              <a:t>d</a:t>
            </a:r>
            <a:endParaRPr lang="en-US" sz="2400" i="1" dirty="0"/>
          </a:p>
        </p:txBody>
      </p:sp>
      <p:graphicFrame>
        <p:nvGraphicFramePr>
          <p:cNvPr id="901125" name="Object 5"/>
          <p:cNvGraphicFramePr>
            <a:graphicFrameLocks noChangeAspect="1"/>
          </p:cNvGraphicFramePr>
          <p:nvPr/>
        </p:nvGraphicFramePr>
        <p:xfrm>
          <a:off x="5665788" y="1143000"/>
          <a:ext cx="3021012" cy="3124200"/>
        </p:xfrm>
        <a:graphic>
          <a:graphicData uri="http://schemas.openxmlformats.org/presentationml/2006/ole">
            <p:oleObj spid="_x0000_s1005570" name="Document" r:id="rId3" imgW="5415994" imgH="5778378" progId="Word.Document.8">
              <p:embed/>
            </p:oleObj>
          </a:graphicData>
        </a:graphic>
      </p:graphicFrame>
      <p:grpSp>
        <p:nvGrpSpPr>
          <p:cNvPr id="2" name="Group 21"/>
          <p:cNvGrpSpPr>
            <a:grpSpLocks/>
          </p:cNvGrpSpPr>
          <p:nvPr/>
        </p:nvGrpSpPr>
        <p:grpSpPr bwMode="auto">
          <a:xfrm>
            <a:off x="5486400" y="4267200"/>
            <a:ext cx="3581400" cy="1828800"/>
            <a:chOff x="3456" y="2688"/>
            <a:chExt cx="2256" cy="1152"/>
          </a:xfrm>
        </p:grpSpPr>
        <p:grpSp>
          <p:nvGrpSpPr>
            <p:cNvPr id="3" name="Group 19"/>
            <p:cNvGrpSpPr>
              <a:grpSpLocks/>
            </p:cNvGrpSpPr>
            <p:nvPr/>
          </p:nvGrpSpPr>
          <p:grpSpPr bwMode="auto">
            <a:xfrm>
              <a:off x="3456" y="2688"/>
              <a:ext cx="1440" cy="1152"/>
              <a:chOff x="3600" y="2688"/>
              <a:chExt cx="1440" cy="1152"/>
            </a:xfrm>
          </p:grpSpPr>
          <p:sp>
            <p:nvSpPr>
              <p:cNvPr id="901131" name="Oval 11"/>
              <p:cNvSpPr>
                <a:spLocks noChangeArrowheads="1"/>
              </p:cNvSpPr>
              <p:nvPr/>
            </p:nvSpPr>
            <p:spPr bwMode="auto">
              <a:xfrm>
                <a:off x="3792" y="3024"/>
                <a:ext cx="912" cy="480"/>
              </a:xfrm>
              <a:prstGeom prst="ellipse">
                <a:avLst/>
              </a:prstGeom>
              <a:noFill/>
              <a:ln w="38100">
                <a:solidFill>
                  <a:srgbClr val="FF0000"/>
                </a:solidFill>
                <a:round/>
                <a:headEnd/>
                <a:tailEnd/>
              </a:ln>
              <a:effectLst/>
            </p:spPr>
            <p:txBody>
              <a:bodyPr wrap="none" anchor="ctr"/>
              <a:lstStyle/>
              <a:p>
                <a:endParaRPr lang="en-US"/>
              </a:p>
            </p:txBody>
          </p:sp>
          <p:sp>
            <p:nvSpPr>
              <p:cNvPr id="901132" name="Line 12"/>
              <p:cNvSpPr>
                <a:spLocks noChangeShapeType="1"/>
              </p:cNvSpPr>
              <p:nvPr/>
            </p:nvSpPr>
            <p:spPr bwMode="auto">
              <a:xfrm flipH="1">
                <a:off x="3600" y="3504"/>
                <a:ext cx="624" cy="240"/>
              </a:xfrm>
              <a:prstGeom prst="line">
                <a:avLst/>
              </a:prstGeom>
              <a:noFill/>
              <a:ln w="12700">
                <a:solidFill>
                  <a:schemeClr val="tx1"/>
                </a:solidFill>
                <a:round/>
                <a:headEnd/>
                <a:tailEnd type="triangle" w="med" len="med"/>
              </a:ln>
              <a:effectLst/>
            </p:spPr>
            <p:txBody>
              <a:bodyPr/>
              <a:lstStyle/>
              <a:p>
                <a:endParaRPr lang="en-US"/>
              </a:p>
            </p:txBody>
          </p:sp>
          <p:sp>
            <p:nvSpPr>
              <p:cNvPr id="901133" name="Line 13"/>
              <p:cNvSpPr>
                <a:spLocks noChangeShapeType="1"/>
              </p:cNvSpPr>
              <p:nvPr/>
            </p:nvSpPr>
            <p:spPr bwMode="auto">
              <a:xfrm>
                <a:off x="4320" y="3504"/>
                <a:ext cx="0" cy="336"/>
              </a:xfrm>
              <a:prstGeom prst="line">
                <a:avLst/>
              </a:prstGeom>
              <a:noFill/>
              <a:ln w="12700">
                <a:solidFill>
                  <a:schemeClr val="tx1"/>
                </a:solidFill>
                <a:round/>
                <a:headEnd/>
                <a:tailEnd type="triangle" w="med" len="med"/>
              </a:ln>
              <a:effectLst/>
            </p:spPr>
            <p:txBody>
              <a:bodyPr/>
              <a:lstStyle/>
              <a:p>
                <a:endParaRPr lang="en-US"/>
              </a:p>
            </p:txBody>
          </p:sp>
          <p:sp>
            <p:nvSpPr>
              <p:cNvPr id="901134" name="Line 14"/>
              <p:cNvSpPr>
                <a:spLocks noChangeShapeType="1"/>
              </p:cNvSpPr>
              <p:nvPr/>
            </p:nvSpPr>
            <p:spPr bwMode="auto">
              <a:xfrm>
                <a:off x="4416" y="3504"/>
                <a:ext cx="624" cy="240"/>
              </a:xfrm>
              <a:prstGeom prst="line">
                <a:avLst/>
              </a:prstGeom>
              <a:noFill/>
              <a:ln w="12700">
                <a:solidFill>
                  <a:schemeClr val="tx1"/>
                </a:solidFill>
                <a:round/>
                <a:headEnd/>
                <a:tailEnd type="triangle" w="med" len="med"/>
              </a:ln>
              <a:effectLst/>
            </p:spPr>
            <p:txBody>
              <a:bodyPr/>
              <a:lstStyle/>
              <a:p>
                <a:endParaRPr lang="en-US"/>
              </a:p>
            </p:txBody>
          </p:sp>
          <p:sp>
            <p:nvSpPr>
              <p:cNvPr id="901135" name="Line 15"/>
              <p:cNvSpPr>
                <a:spLocks noChangeShapeType="1"/>
              </p:cNvSpPr>
              <p:nvPr/>
            </p:nvSpPr>
            <p:spPr bwMode="auto">
              <a:xfrm flipH="1">
                <a:off x="4224" y="2784"/>
                <a:ext cx="144" cy="240"/>
              </a:xfrm>
              <a:prstGeom prst="line">
                <a:avLst/>
              </a:prstGeom>
              <a:noFill/>
              <a:ln w="12700">
                <a:solidFill>
                  <a:schemeClr val="tx1"/>
                </a:solidFill>
                <a:round/>
                <a:headEnd/>
                <a:tailEnd type="triangle" w="med" len="med"/>
              </a:ln>
              <a:effectLst/>
            </p:spPr>
            <p:txBody>
              <a:bodyPr/>
              <a:lstStyle/>
              <a:p>
                <a:endParaRPr lang="en-US"/>
              </a:p>
            </p:txBody>
          </p:sp>
          <p:sp>
            <p:nvSpPr>
              <p:cNvPr id="901136" name="Text Box 16"/>
              <p:cNvSpPr txBox="1">
                <a:spLocks noChangeArrowheads="1"/>
              </p:cNvSpPr>
              <p:nvPr/>
            </p:nvSpPr>
            <p:spPr bwMode="auto">
              <a:xfrm>
                <a:off x="4368" y="2688"/>
                <a:ext cx="384" cy="250"/>
              </a:xfrm>
              <a:prstGeom prst="rect">
                <a:avLst/>
              </a:prstGeom>
              <a:noFill/>
              <a:ln w="12700">
                <a:noFill/>
                <a:miter lim="800000"/>
                <a:headEnd/>
                <a:tailEnd/>
              </a:ln>
              <a:effectLst/>
            </p:spPr>
            <p:txBody>
              <a:bodyPr>
                <a:spAutoFit/>
              </a:bodyPr>
              <a:lstStyle/>
              <a:p>
                <a:pPr>
                  <a:spcBef>
                    <a:spcPct val="50000"/>
                  </a:spcBef>
                </a:pPr>
                <a:r>
                  <a:rPr lang="en-US" sz="2000" i="1"/>
                  <a:t>D</a:t>
                </a:r>
                <a:r>
                  <a:rPr lang="en-US" sz="2000" i="1" baseline="-25000"/>
                  <a:t>t</a:t>
                </a:r>
              </a:p>
            </p:txBody>
          </p:sp>
          <p:sp>
            <p:nvSpPr>
              <p:cNvPr id="901137" name="Text Box 17"/>
              <p:cNvSpPr txBox="1">
                <a:spLocks noChangeArrowheads="1"/>
              </p:cNvSpPr>
              <p:nvPr/>
            </p:nvSpPr>
            <p:spPr bwMode="auto">
              <a:xfrm>
                <a:off x="4128" y="3120"/>
                <a:ext cx="240" cy="288"/>
              </a:xfrm>
              <a:prstGeom prst="rect">
                <a:avLst/>
              </a:prstGeom>
              <a:noFill/>
              <a:ln w="12700">
                <a:noFill/>
                <a:miter lim="800000"/>
                <a:headEnd/>
                <a:tailEnd/>
              </a:ln>
              <a:effectLst/>
            </p:spPr>
            <p:txBody>
              <a:bodyPr>
                <a:spAutoFit/>
              </a:bodyPr>
              <a:lstStyle/>
              <a:p>
                <a:pPr>
                  <a:spcBef>
                    <a:spcPct val="50000"/>
                  </a:spcBef>
                </a:pPr>
                <a:r>
                  <a:rPr lang="en-US" sz="2400"/>
                  <a:t>?</a:t>
                </a:r>
              </a:p>
            </p:txBody>
          </p:sp>
        </p:grpSp>
        <p:sp>
          <p:nvSpPr>
            <p:cNvPr id="901138" name="Text Box 18"/>
            <p:cNvSpPr txBox="1">
              <a:spLocks noChangeArrowheads="1"/>
            </p:cNvSpPr>
            <p:nvPr/>
          </p:nvSpPr>
          <p:spPr bwMode="auto">
            <a:xfrm>
              <a:off x="4598" y="2708"/>
              <a:ext cx="1114" cy="460"/>
            </a:xfrm>
            <a:prstGeom prst="rect">
              <a:avLst/>
            </a:prstGeom>
            <a:noFill/>
            <a:ln w="12700">
              <a:noFill/>
              <a:miter lim="800000"/>
              <a:headEnd/>
              <a:tailEnd/>
            </a:ln>
            <a:effectLst/>
          </p:spPr>
          <p:txBody>
            <a:bodyPr>
              <a:spAutoFit/>
            </a:bodyPr>
            <a:lstStyle/>
            <a:p>
              <a:r>
                <a:rPr lang="en-US"/>
                <a:t>The set of training records that reach a node t</a:t>
              </a:r>
            </a:p>
          </p:txBody>
        </p:sp>
        <p:sp>
          <p:nvSpPr>
            <p:cNvPr id="901140" name="Line 20"/>
            <p:cNvSpPr>
              <a:spLocks noChangeShapeType="1"/>
            </p:cNvSpPr>
            <p:nvPr/>
          </p:nvSpPr>
          <p:spPr bwMode="auto">
            <a:xfrm flipH="1">
              <a:off x="4416" y="2784"/>
              <a:ext cx="192" cy="0"/>
            </a:xfrm>
            <a:prstGeom prst="line">
              <a:avLst/>
            </a:prstGeom>
            <a:noFill/>
            <a:ln w="19050">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Classification – an Ubiquitous Challenge</a:t>
            </a:r>
            <a:endParaRPr lang="en-US" sz="2800" dirty="0"/>
          </a:p>
        </p:txBody>
      </p:sp>
      <p:pic>
        <p:nvPicPr>
          <p:cNvPr id="1077251" name="Picture 3"/>
          <p:cNvPicPr>
            <a:picLocks noGrp="1" noChangeAspect="1" noChangeArrowheads="1"/>
          </p:cNvPicPr>
          <p:nvPr>
            <p:ph idx="1"/>
          </p:nvPr>
        </p:nvPicPr>
        <p:blipFill>
          <a:blip r:embed="rId2" cstate="print"/>
          <a:srcRect/>
          <a:stretch>
            <a:fillRect/>
          </a:stretch>
        </p:blipFill>
        <p:spPr bwMode="auto">
          <a:xfrm>
            <a:off x="6248400" y="4220109"/>
            <a:ext cx="2509730" cy="1571091"/>
          </a:xfrm>
          <a:prstGeom prst="rect">
            <a:avLst/>
          </a:prstGeom>
          <a:noFill/>
          <a:ln w="9525">
            <a:noFill/>
            <a:miter lim="800000"/>
            <a:headEnd/>
            <a:tailEnd/>
          </a:ln>
        </p:spPr>
      </p:pic>
      <p:pic>
        <p:nvPicPr>
          <p:cNvPr id="1077252" name="Picture 4"/>
          <p:cNvPicPr>
            <a:picLocks noChangeAspect="1" noChangeArrowheads="1"/>
          </p:cNvPicPr>
          <p:nvPr/>
        </p:nvPicPr>
        <p:blipFill>
          <a:blip r:embed="rId3" cstate="print"/>
          <a:srcRect/>
          <a:stretch>
            <a:fillRect/>
          </a:stretch>
        </p:blipFill>
        <p:spPr bwMode="auto">
          <a:xfrm>
            <a:off x="3657600" y="4191000"/>
            <a:ext cx="2402703" cy="1600200"/>
          </a:xfrm>
          <a:prstGeom prst="rect">
            <a:avLst/>
          </a:prstGeom>
          <a:noFill/>
          <a:ln w="9525">
            <a:noFill/>
            <a:miter lim="800000"/>
            <a:headEnd/>
            <a:tailEnd/>
          </a:ln>
        </p:spPr>
      </p:pic>
      <p:pic>
        <p:nvPicPr>
          <p:cNvPr id="8" name="Picture 4"/>
          <p:cNvPicPr>
            <a:picLocks noChangeAspect="1" noChangeArrowheads="1"/>
          </p:cNvPicPr>
          <p:nvPr/>
        </p:nvPicPr>
        <p:blipFill>
          <a:blip r:embed="rId4" cstate="print"/>
          <a:srcRect/>
          <a:stretch>
            <a:fillRect/>
          </a:stretch>
        </p:blipFill>
        <p:spPr bwMode="auto">
          <a:xfrm>
            <a:off x="3886200" y="1295400"/>
            <a:ext cx="4648200" cy="2604421"/>
          </a:xfrm>
          <a:prstGeom prst="rect">
            <a:avLst/>
          </a:prstGeom>
          <a:noFill/>
          <a:ln w="12700">
            <a:noFill/>
            <a:miter lim="800000"/>
            <a:headEnd/>
            <a:tailEnd/>
          </a:ln>
          <a:effectLst/>
        </p:spPr>
      </p:pic>
      <p:pic>
        <p:nvPicPr>
          <p:cNvPr id="1077253" name="Picture 5"/>
          <p:cNvPicPr>
            <a:picLocks noChangeAspect="1" noChangeArrowheads="1"/>
          </p:cNvPicPr>
          <p:nvPr/>
        </p:nvPicPr>
        <p:blipFill>
          <a:blip r:embed="rId5" cstate="print"/>
          <a:srcRect/>
          <a:stretch>
            <a:fillRect/>
          </a:stretch>
        </p:blipFill>
        <p:spPr bwMode="auto">
          <a:xfrm>
            <a:off x="304800" y="1143000"/>
            <a:ext cx="3159293" cy="4876800"/>
          </a:xfrm>
          <a:prstGeom prst="rect">
            <a:avLst/>
          </a:prstGeom>
          <a:noFill/>
          <a:ln w="9525">
            <a:noFill/>
            <a:miter lim="800000"/>
            <a:headEnd/>
            <a:tailEnd/>
          </a:ln>
        </p:spPr>
      </p:pic>
      <p:sp>
        <p:nvSpPr>
          <p:cNvPr id="10" name="TextBox 9"/>
          <p:cNvSpPr txBox="1"/>
          <p:nvPr/>
        </p:nvSpPr>
        <p:spPr>
          <a:xfrm>
            <a:off x="7086600" y="5791200"/>
            <a:ext cx="914400" cy="304800"/>
          </a:xfrm>
          <a:prstGeom prst="rect">
            <a:avLst/>
          </a:prstGeom>
          <a:noFill/>
        </p:spPr>
        <p:txBody>
          <a:bodyPr wrap="square" rtlCol="0">
            <a:spAutoFit/>
          </a:bodyPr>
          <a:lstStyle/>
          <a:p>
            <a:r>
              <a:rPr lang="en-US" dirty="0" smtClean="0">
                <a:solidFill>
                  <a:srgbClr val="FF0000"/>
                </a:solidFill>
              </a:rPr>
              <a:t>Cancer</a:t>
            </a:r>
            <a:endParaRPr lang="en-US" dirty="0">
              <a:solidFill>
                <a:srgbClr val="FF0000"/>
              </a:solidFill>
            </a:endParaRPr>
          </a:p>
        </p:txBody>
      </p:sp>
      <p:sp>
        <p:nvSpPr>
          <p:cNvPr id="12" name="TextBox 11"/>
          <p:cNvSpPr txBox="1"/>
          <p:nvPr/>
        </p:nvSpPr>
        <p:spPr>
          <a:xfrm>
            <a:off x="4419600" y="5788223"/>
            <a:ext cx="803425" cy="307777"/>
          </a:xfrm>
          <a:prstGeom prst="rect">
            <a:avLst/>
          </a:prstGeom>
          <a:noFill/>
        </p:spPr>
        <p:txBody>
          <a:bodyPr wrap="none" rtlCol="0">
            <a:spAutoFit/>
          </a:bodyPr>
          <a:lstStyle/>
          <a:p>
            <a:r>
              <a:rPr lang="en-US" dirty="0" smtClean="0"/>
              <a:t>Normal</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p:txBody>
          <a:bodyPr/>
          <a:lstStyle/>
          <a:p>
            <a:r>
              <a:rPr lang="en-US"/>
              <a:t>Hunt’s Algorithm</a:t>
            </a:r>
          </a:p>
        </p:txBody>
      </p:sp>
      <p:sp>
        <p:nvSpPr>
          <p:cNvPr id="900099" name="Rectangle 3"/>
          <p:cNvSpPr>
            <a:spLocks noChangeArrowheads="1"/>
          </p:cNvSpPr>
          <p:nvPr/>
        </p:nvSpPr>
        <p:spPr bwMode="auto">
          <a:xfrm>
            <a:off x="152400" y="1447800"/>
            <a:ext cx="1219200" cy="533400"/>
          </a:xfrm>
          <a:prstGeom prst="rect">
            <a:avLst/>
          </a:prstGeom>
          <a:solidFill>
            <a:srgbClr val="FFFFFF"/>
          </a:solidFill>
          <a:ln w="25400">
            <a:solidFill>
              <a:srgbClr val="3366FF"/>
            </a:solidFill>
            <a:miter lim="800000"/>
            <a:headEnd/>
            <a:tailEnd/>
          </a:ln>
          <a:effectLst/>
        </p:spPr>
        <p:txBody>
          <a:bodyPr wrap="none" anchor="ctr"/>
          <a:lstStyle/>
          <a:p>
            <a:pPr algn="ctr"/>
            <a:r>
              <a:rPr lang="en-US" b="0" dirty="0" smtClean="0">
                <a:latin typeface="Times New Roman" charset="0"/>
              </a:rPr>
              <a:t>Cheat &amp; Don’t </a:t>
            </a:r>
            <a:endParaRPr lang="en-US" b="0" dirty="0">
              <a:latin typeface="Times New Roman" charset="0"/>
            </a:endParaRPr>
          </a:p>
          <a:p>
            <a:pPr algn="ctr"/>
            <a:r>
              <a:rPr lang="en-US" b="0" dirty="0">
                <a:latin typeface="Times New Roman" charset="0"/>
              </a:rPr>
              <a:t>Cheat</a:t>
            </a:r>
            <a:endParaRPr lang="en-US" sz="2400" b="0" dirty="0">
              <a:latin typeface="Times New Roman" charset="0"/>
            </a:endParaRPr>
          </a:p>
        </p:txBody>
      </p:sp>
      <p:grpSp>
        <p:nvGrpSpPr>
          <p:cNvPr id="2" name="Group 4"/>
          <p:cNvGrpSpPr>
            <a:grpSpLocks/>
          </p:cNvGrpSpPr>
          <p:nvPr/>
        </p:nvGrpSpPr>
        <p:grpSpPr bwMode="auto">
          <a:xfrm>
            <a:off x="990600" y="1143000"/>
            <a:ext cx="2819400" cy="1262063"/>
            <a:chOff x="624" y="720"/>
            <a:chExt cx="1776" cy="795"/>
          </a:xfrm>
        </p:grpSpPr>
        <p:grpSp>
          <p:nvGrpSpPr>
            <p:cNvPr id="3" name="Group 5"/>
            <p:cNvGrpSpPr>
              <a:grpSpLocks/>
            </p:cNvGrpSpPr>
            <p:nvPr/>
          </p:nvGrpSpPr>
          <p:grpSpPr bwMode="auto">
            <a:xfrm>
              <a:off x="864" y="720"/>
              <a:ext cx="1536" cy="795"/>
              <a:chOff x="480" y="2640"/>
              <a:chExt cx="1536" cy="795"/>
            </a:xfrm>
          </p:grpSpPr>
          <p:sp>
            <p:nvSpPr>
              <p:cNvPr id="900102" name="Oval 6"/>
              <p:cNvSpPr>
                <a:spLocks noChangeArrowheads="1"/>
              </p:cNvSpPr>
              <p:nvPr/>
            </p:nvSpPr>
            <p:spPr bwMode="auto">
              <a:xfrm>
                <a:off x="807" y="2640"/>
                <a:ext cx="436" cy="272"/>
              </a:xfrm>
              <a:prstGeom prst="ellipse">
                <a:avLst/>
              </a:prstGeom>
              <a:solidFill>
                <a:srgbClr val="FFFFFF"/>
              </a:solidFill>
              <a:ln w="25400">
                <a:solidFill>
                  <a:srgbClr val="3366FF"/>
                </a:solidFill>
                <a:round/>
                <a:headEnd/>
                <a:tailEnd/>
              </a:ln>
              <a:effectLst/>
            </p:spPr>
            <p:txBody>
              <a:bodyPr wrap="none" anchor="ctr"/>
              <a:lstStyle/>
              <a:p>
                <a:pPr algn="ctr"/>
                <a:r>
                  <a:rPr lang="en-US" sz="1600" b="0">
                    <a:solidFill>
                      <a:srgbClr val="0033CC"/>
                    </a:solidFill>
                    <a:latin typeface="Times New Roman" charset="0"/>
                  </a:rPr>
                  <a:t>Refund</a:t>
                </a:r>
                <a:endParaRPr lang="en-US" sz="1600" b="0">
                  <a:latin typeface="Times New Roman" charset="0"/>
                </a:endParaRPr>
              </a:p>
            </p:txBody>
          </p:sp>
          <p:sp>
            <p:nvSpPr>
              <p:cNvPr id="900103" name="Line 7"/>
              <p:cNvSpPr>
                <a:spLocks noChangeShapeType="1"/>
              </p:cNvSpPr>
              <p:nvPr/>
            </p:nvSpPr>
            <p:spPr bwMode="auto">
              <a:xfrm flipH="1">
                <a:off x="661" y="2912"/>
                <a:ext cx="364" cy="224"/>
              </a:xfrm>
              <a:prstGeom prst="line">
                <a:avLst/>
              </a:prstGeom>
              <a:noFill/>
              <a:ln w="25400">
                <a:solidFill>
                  <a:srgbClr val="3366FF"/>
                </a:solidFill>
                <a:round/>
                <a:headEnd/>
                <a:tailEnd/>
              </a:ln>
              <a:effectLst/>
            </p:spPr>
            <p:txBody>
              <a:bodyPr wrap="none" anchor="ctr"/>
              <a:lstStyle/>
              <a:p>
                <a:endParaRPr lang="en-US"/>
              </a:p>
            </p:txBody>
          </p:sp>
          <p:sp>
            <p:nvSpPr>
              <p:cNvPr id="900104" name="Line 8"/>
              <p:cNvSpPr>
                <a:spLocks noChangeShapeType="1"/>
              </p:cNvSpPr>
              <p:nvPr/>
            </p:nvSpPr>
            <p:spPr bwMode="auto">
              <a:xfrm>
                <a:off x="1025" y="2912"/>
                <a:ext cx="363" cy="224"/>
              </a:xfrm>
              <a:prstGeom prst="line">
                <a:avLst/>
              </a:prstGeom>
              <a:noFill/>
              <a:ln w="25400">
                <a:solidFill>
                  <a:srgbClr val="3366FF"/>
                </a:solidFill>
                <a:round/>
                <a:headEnd/>
                <a:tailEnd/>
              </a:ln>
              <a:effectLst/>
            </p:spPr>
            <p:txBody>
              <a:bodyPr wrap="none" anchor="ctr"/>
              <a:lstStyle/>
              <a:p>
                <a:endParaRPr lang="en-US"/>
              </a:p>
            </p:txBody>
          </p:sp>
          <p:sp>
            <p:nvSpPr>
              <p:cNvPr id="900105" name="Rectangle 9"/>
              <p:cNvSpPr>
                <a:spLocks noChangeArrowheads="1"/>
              </p:cNvSpPr>
              <p:nvPr/>
            </p:nvSpPr>
            <p:spPr bwMode="auto">
              <a:xfrm>
                <a:off x="480" y="3136"/>
                <a:ext cx="363" cy="299"/>
              </a:xfrm>
              <a:prstGeom prst="rect">
                <a:avLst/>
              </a:prstGeom>
              <a:solidFill>
                <a:srgbClr val="FFFFFF"/>
              </a:solidFill>
              <a:ln w="50800" cmpd="thickThin">
                <a:solidFill>
                  <a:schemeClr val="tx1"/>
                </a:solidFill>
                <a:miter lim="800000"/>
                <a:headEnd/>
                <a:tailEnd/>
              </a:ln>
              <a:effectLst/>
            </p:spPr>
            <p:txBody>
              <a:bodyPr wrap="none" anchor="ctr"/>
              <a:lstStyle/>
              <a:p>
                <a:pPr algn="ctr"/>
                <a:r>
                  <a:rPr lang="en-US" b="0">
                    <a:latin typeface="Times New Roman" charset="0"/>
                  </a:rPr>
                  <a:t>Don’t </a:t>
                </a:r>
              </a:p>
              <a:p>
                <a:pPr algn="ctr"/>
                <a:r>
                  <a:rPr lang="en-US" b="0">
                    <a:latin typeface="Times New Roman" charset="0"/>
                  </a:rPr>
                  <a:t>Cheat</a:t>
                </a:r>
                <a:endParaRPr lang="en-US" sz="1800" b="0">
                  <a:latin typeface="Times New Roman" charset="0"/>
                </a:endParaRPr>
              </a:p>
            </p:txBody>
          </p:sp>
          <p:sp>
            <p:nvSpPr>
              <p:cNvPr id="900106" name="Rectangle 10"/>
              <p:cNvSpPr>
                <a:spLocks noChangeArrowheads="1"/>
              </p:cNvSpPr>
              <p:nvPr/>
            </p:nvSpPr>
            <p:spPr bwMode="auto">
              <a:xfrm>
                <a:off x="1243" y="3136"/>
                <a:ext cx="773" cy="261"/>
              </a:xfrm>
              <a:prstGeom prst="rect">
                <a:avLst/>
              </a:prstGeom>
              <a:solidFill>
                <a:srgbClr val="FFFFFF"/>
              </a:solidFill>
              <a:ln w="25400">
                <a:solidFill>
                  <a:srgbClr val="3366FF"/>
                </a:solidFill>
                <a:miter lim="800000"/>
                <a:headEnd/>
                <a:tailEnd/>
              </a:ln>
              <a:effectLst/>
            </p:spPr>
            <p:txBody>
              <a:bodyPr wrap="none" anchor="ctr"/>
              <a:lstStyle/>
              <a:p>
                <a:pPr algn="ctr"/>
                <a:r>
                  <a:rPr lang="en-US" b="0" dirty="0" smtClean="0">
                    <a:latin typeface="Times New Roman" charset="0"/>
                  </a:rPr>
                  <a:t>Cheat &amp;Don’t </a:t>
                </a:r>
                <a:endParaRPr lang="en-US" b="0" dirty="0">
                  <a:latin typeface="Times New Roman" charset="0"/>
                </a:endParaRPr>
              </a:p>
              <a:p>
                <a:pPr algn="ctr"/>
                <a:r>
                  <a:rPr lang="en-US" b="0" dirty="0">
                    <a:latin typeface="Times New Roman" charset="0"/>
                  </a:rPr>
                  <a:t>Cheat</a:t>
                </a:r>
                <a:endParaRPr lang="en-US" sz="2400" b="0" dirty="0">
                  <a:latin typeface="Times New Roman" charset="0"/>
                </a:endParaRPr>
              </a:p>
            </p:txBody>
          </p:sp>
          <p:sp>
            <p:nvSpPr>
              <p:cNvPr id="900107" name="Text Box 11"/>
              <p:cNvSpPr txBox="1">
                <a:spLocks noChangeArrowheads="1"/>
              </p:cNvSpPr>
              <p:nvPr/>
            </p:nvSpPr>
            <p:spPr bwMode="auto">
              <a:xfrm>
                <a:off x="568" y="2869"/>
                <a:ext cx="315" cy="192"/>
              </a:xfrm>
              <a:prstGeom prst="rect">
                <a:avLst/>
              </a:prstGeom>
              <a:noFill/>
              <a:ln w="9525">
                <a:noFill/>
                <a:miter lim="800000"/>
                <a:headEnd/>
                <a:tailEnd/>
              </a:ln>
              <a:effectLst/>
            </p:spPr>
            <p:txBody>
              <a:bodyPr wrap="none" anchor="ctr">
                <a:spAutoFit/>
              </a:bodyPr>
              <a:lstStyle/>
              <a:p>
                <a:pPr algn="ctr"/>
                <a:r>
                  <a:rPr lang="en-US">
                    <a:solidFill>
                      <a:srgbClr val="0066FF"/>
                    </a:solidFill>
                  </a:rPr>
                  <a:t>Yes</a:t>
                </a:r>
                <a:endParaRPr lang="en-US" sz="1800" b="0">
                  <a:latin typeface="Times New Roman" charset="0"/>
                </a:endParaRPr>
              </a:p>
            </p:txBody>
          </p:sp>
          <p:sp>
            <p:nvSpPr>
              <p:cNvPr id="900108" name="Text Box 12"/>
              <p:cNvSpPr txBox="1">
                <a:spLocks noChangeArrowheads="1"/>
              </p:cNvSpPr>
              <p:nvPr/>
            </p:nvSpPr>
            <p:spPr bwMode="auto">
              <a:xfrm>
                <a:off x="1260" y="2869"/>
                <a:ext cx="265" cy="192"/>
              </a:xfrm>
              <a:prstGeom prst="rect">
                <a:avLst/>
              </a:prstGeom>
              <a:noFill/>
              <a:ln w="9525">
                <a:noFill/>
                <a:miter lim="800000"/>
                <a:headEnd/>
                <a:tailEnd/>
              </a:ln>
              <a:effectLst/>
            </p:spPr>
            <p:txBody>
              <a:bodyPr wrap="none" anchor="ctr">
                <a:spAutoFit/>
              </a:bodyPr>
              <a:lstStyle/>
              <a:p>
                <a:pPr algn="ctr"/>
                <a:r>
                  <a:rPr lang="en-US">
                    <a:solidFill>
                      <a:srgbClr val="0066FF"/>
                    </a:solidFill>
                  </a:rPr>
                  <a:t>No</a:t>
                </a:r>
                <a:endParaRPr lang="en-US" sz="2400" b="0">
                  <a:latin typeface="Times New Roman" charset="0"/>
                </a:endParaRPr>
              </a:p>
            </p:txBody>
          </p:sp>
        </p:grpSp>
        <p:sp>
          <p:nvSpPr>
            <p:cNvPr id="900109" name="Line 13"/>
            <p:cNvSpPr>
              <a:spLocks noChangeShapeType="1"/>
            </p:cNvSpPr>
            <p:nvPr/>
          </p:nvSpPr>
          <p:spPr bwMode="auto">
            <a:xfrm flipV="1">
              <a:off x="624" y="1056"/>
              <a:ext cx="240" cy="0"/>
            </a:xfrm>
            <a:prstGeom prst="line">
              <a:avLst/>
            </a:prstGeom>
            <a:noFill/>
            <a:ln w="76200" cmpd="tri">
              <a:solidFill>
                <a:srgbClr val="CC3300"/>
              </a:solidFill>
              <a:round/>
              <a:headEnd/>
              <a:tailEnd type="arrow" w="med" len="sm"/>
            </a:ln>
            <a:effectLst/>
          </p:spPr>
          <p:txBody>
            <a:bodyPr wrap="none" anchor="ctr"/>
            <a:lstStyle/>
            <a:p>
              <a:endParaRPr lang="en-US"/>
            </a:p>
          </p:txBody>
        </p:sp>
      </p:grpSp>
      <p:grpSp>
        <p:nvGrpSpPr>
          <p:cNvPr id="4" name="Group 14"/>
          <p:cNvGrpSpPr>
            <a:grpSpLocks/>
          </p:cNvGrpSpPr>
          <p:nvPr/>
        </p:nvGrpSpPr>
        <p:grpSpPr bwMode="auto">
          <a:xfrm>
            <a:off x="2667000" y="3048000"/>
            <a:ext cx="3325813" cy="3294063"/>
            <a:chOff x="1536" y="1920"/>
            <a:chExt cx="2095" cy="2075"/>
          </a:xfrm>
        </p:grpSpPr>
        <p:grpSp>
          <p:nvGrpSpPr>
            <p:cNvPr id="5" name="Group 15"/>
            <p:cNvGrpSpPr>
              <a:grpSpLocks/>
            </p:cNvGrpSpPr>
            <p:nvPr/>
          </p:nvGrpSpPr>
          <p:grpSpPr bwMode="auto">
            <a:xfrm>
              <a:off x="1824" y="1920"/>
              <a:ext cx="1807" cy="2075"/>
              <a:chOff x="3840" y="1824"/>
              <a:chExt cx="1807" cy="2075"/>
            </a:xfrm>
          </p:grpSpPr>
          <p:sp>
            <p:nvSpPr>
              <p:cNvPr id="900112" name="Oval 16"/>
              <p:cNvSpPr>
                <a:spLocks noChangeArrowheads="1"/>
              </p:cNvSpPr>
              <p:nvPr/>
            </p:nvSpPr>
            <p:spPr bwMode="auto">
              <a:xfrm>
                <a:off x="4311" y="1824"/>
                <a:ext cx="437" cy="283"/>
              </a:xfrm>
              <a:prstGeom prst="ellipse">
                <a:avLst/>
              </a:prstGeom>
              <a:solidFill>
                <a:srgbClr val="FFFFFF"/>
              </a:solidFill>
              <a:ln w="9525">
                <a:solidFill>
                  <a:schemeClr val="tx1"/>
                </a:solidFill>
                <a:round/>
                <a:headEnd/>
                <a:tailEnd/>
              </a:ln>
              <a:effectLst/>
            </p:spPr>
            <p:txBody>
              <a:bodyPr wrap="none" anchor="ctr"/>
              <a:lstStyle/>
              <a:p>
                <a:pPr algn="ctr"/>
                <a:r>
                  <a:rPr lang="en-US" sz="1600" b="0">
                    <a:latin typeface="Times New Roman" charset="0"/>
                  </a:rPr>
                  <a:t>Refund</a:t>
                </a:r>
                <a:endParaRPr lang="en-US" b="0">
                  <a:latin typeface="Times New Roman" charset="0"/>
                </a:endParaRPr>
              </a:p>
            </p:txBody>
          </p:sp>
          <p:sp>
            <p:nvSpPr>
              <p:cNvPr id="900113" name="Line 17"/>
              <p:cNvSpPr>
                <a:spLocks noChangeShapeType="1"/>
              </p:cNvSpPr>
              <p:nvPr/>
            </p:nvSpPr>
            <p:spPr bwMode="auto">
              <a:xfrm flipH="1">
                <a:off x="4166" y="2107"/>
                <a:ext cx="364" cy="224"/>
              </a:xfrm>
              <a:prstGeom prst="line">
                <a:avLst/>
              </a:prstGeom>
              <a:noFill/>
              <a:ln w="9525">
                <a:solidFill>
                  <a:schemeClr val="tx1"/>
                </a:solidFill>
                <a:round/>
                <a:headEnd/>
                <a:tailEnd/>
              </a:ln>
              <a:effectLst/>
            </p:spPr>
            <p:txBody>
              <a:bodyPr wrap="none" anchor="ctr"/>
              <a:lstStyle/>
              <a:p>
                <a:endParaRPr lang="en-US"/>
              </a:p>
            </p:txBody>
          </p:sp>
          <p:sp>
            <p:nvSpPr>
              <p:cNvPr id="900114" name="Line 18"/>
              <p:cNvSpPr>
                <a:spLocks noChangeShapeType="1"/>
              </p:cNvSpPr>
              <p:nvPr/>
            </p:nvSpPr>
            <p:spPr bwMode="auto">
              <a:xfrm>
                <a:off x="4530" y="2107"/>
                <a:ext cx="363" cy="224"/>
              </a:xfrm>
              <a:prstGeom prst="line">
                <a:avLst/>
              </a:prstGeom>
              <a:noFill/>
              <a:ln w="9525">
                <a:solidFill>
                  <a:schemeClr val="tx1"/>
                </a:solidFill>
                <a:round/>
                <a:headEnd/>
                <a:tailEnd/>
              </a:ln>
              <a:effectLst/>
            </p:spPr>
            <p:txBody>
              <a:bodyPr wrap="none" anchor="ctr"/>
              <a:lstStyle/>
              <a:p>
                <a:endParaRPr lang="en-US"/>
              </a:p>
            </p:txBody>
          </p:sp>
          <p:sp>
            <p:nvSpPr>
              <p:cNvPr id="900115" name="Rectangle 19"/>
              <p:cNvSpPr>
                <a:spLocks noChangeArrowheads="1"/>
              </p:cNvSpPr>
              <p:nvPr/>
            </p:nvSpPr>
            <p:spPr bwMode="auto">
              <a:xfrm>
                <a:off x="3984" y="2331"/>
                <a:ext cx="364" cy="298"/>
              </a:xfrm>
              <a:prstGeom prst="rect">
                <a:avLst/>
              </a:prstGeom>
              <a:solidFill>
                <a:srgbClr val="FFFFFF"/>
              </a:solidFill>
              <a:ln w="50800" cmpd="thickThin">
                <a:solidFill>
                  <a:schemeClr val="tx1"/>
                </a:solidFill>
                <a:miter lim="800000"/>
                <a:headEnd/>
                <a:tailEnd/>
              </a:ln>
              <a:effectLst/>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sp>
            <p:nvSpPr>
              <p:cNvPr id="900116" name="Text Box 20"/>
              <p:cNvSpPr txBox="1">
                <a:spLocks noChangeArrowheads="1"/>
              </p:cNvSpPr>
              <p:nvPr/>
            </p:nvSpPr>
            <p:spPr bwMode="auto">
              <a:xfrm>
                <a:off x="4072" y="2062"/>
                <a:ext cx="315" cy="192"/>
              </a:xfrm>
              <a:prstGeom prst="rect">
                <a:avLst/>
              </a:prstGeom>
              <a:noFill/>
              <a:ln w="9525">
                <a:noFill/>
                <a:miter lim="800000"/>
                <a:headEnd/>
                <a:tailEnd/>
              </a:ln>
              <a:effectLst/>
            </p:spPr>
            <p:txBody>
              <a:bodyPr wrap="none" anchor="ctr">
                <a:spAutoFit/>
              </a:bodyPr>
              <a:lstStyle/>
              <a:p>
                <a:pPr algn="ctr"/>
                <a:r>
                  <a:rPr lang="en-US"/>
                  <a:t>Yes</a:t>
                </a:r>
                <a:endParaRPr lang="en-US" sz="2400" b="0">
                  <a:latin typeface="Times New Roman" charset="0"/>
                </a:endParaRPr>
              </a:p>
            </p:txBody>
          </p:sp>
          <p:sp>
            <p:nvSpPr>
              <p:cNvPr id="900117" name="Text Box 21"/>
              <p:cNvSpPr txBox="1">
                <a:spLocks noChangeArrowheads="1"/>
              </p:cNvSpPr>
              <p:nvPr/>
            </p:nvSpPr>
            <p:spPr bwMode="auto">
              <a:xfrm>
                <a:off x="4765" y="2062"/>
                <a:ext cx="265" cy="192"/>
              </a:xfrm>
              <a:prstGeom prst="rect">
                <a:avLst/>
              </a:prstGeom>
              <a:noFill/>
              <a:ln w="9525">
                <a:noFill/>
                <a:miter lim="800000"/>
                <a:headEnd/>
                <a:tailEnd/>
              </a:ln>
              <a:effectLst/>
            </p:spPr>
            <p:txBody>
              <a:bodyPr wrap="none" anchor="ctr">
                <a:spAutoFit/>
              </a:bodyPr>
              <a:lstStyle/>
              <a:p>
                <a:pPr algn="ctr"/>
                <a:r>
                  <a:rPr lang="en-US"/>
                  <a:t>No</a:t>
                </a:r>
                <a:endParaRPr lang="en-US" sz="2400" b="0">
                  <a:latin typeface="Times New Roman" charset="0"/>
                </a:endParaRPr>
              </a:p>
            </p:txBody>
          </p:sp>
          <p:sp>
            <p:nvSpPr>
              <p:cNvPr id="900118" name="Oval 22"/>
              <p:cNvSpPr>
                <a:spLocks noChangeArrowheads="1"/>
              </p:cNvSpPr>
              <p:nvPr/>
            </p:nvSpPr>
            <p:spPr bwMode="auto">
              <a:xfrm>
                <a:off x="4639" y="2331"/>
                <a:ext cx="545" cy="373"/>
              </a:xfrm>
              <a:prstGeom prst="ellipse">
                <a:avLst/>
              </a:prstGeom>
              <a:solidFill>
                <a:srgbClr val="FFFFFF"/>
              </a:solidFill>
              <a:ln w="9525">
                <a:solidFill>
                  <a:schemeClr val="tx1"/>
                </a:solidFill>
                <a:round/>
                <a:headEnd/>
                <a:tailEnd/>
              </a:ln>
              <a:effectLst/>
            </p:spPr>
            <p:txBody>
              <a:bodyPr wrap="none" anchor="ctr"/>
              <a:lstStyle/>
              <a:p>
                <a:pPr algn="ctr"/>
                <a:r>
                  <a:rPr lang="en-US" sz="1600" b="0">
                    <a:latin typeface="Times New Roman" charset="0"/>
                  </a:rPr>
                  <a:t>Marital</a:t>
                </a:r>
              </a:p>
              <a:p>
                <a:pPr algn="ctr"/>
                <a:r>
                  <a:rPr lang="en-US" sz="1600" b="0">
                    <a:latin typeface="Times New Roman" charset="0"/>
                  </a:rPr>
                  <a:t>Status</a:t>
                </a:r>
                <a:endParaRPr lang="en-US" sz="1800" b="0">
                  <a:latin typeface="Times New Roman" charset="0"/>
                </a:endParaRPr>
              </a:p>
            </p:txBody>
          </p:sp>
          <p:sp>
            <p:nvSpPr>
              <p:cNvPr id="900119" name="Line 23"/>
              <p:cNvSpPr>
                <a:spLocks noChangeShapeType="1"/>
              </p:cNvSpPr>
              <p:nvPr/>
            </p:nvSpPr>
            <p:spPr bwMode="auto">
              <a:xfrm flipH="1">
                <a:off x="4464" y="2704"/>
                <a:ext cx="465" cy="272"/>
              </a:xfrm>
              <a:prstGeom prst="line">
                <a:avLst/>
              </a:prstGeom>
              <a:noFill/>
              <a:ln w="9525">
                <a:solidFill>
                  <a:schemeClr val="tx1"/>
                </a:solidFill>
                <a:round/>
                <a:headEnd/>
                <a:tailEnd/>
              </a:ln>
              <a:effectLst/>
            </p:spPr>
            <p:txBody>
              <a:bodyPr wrap="none" anchor="ctr"/>
              <a:lstStyle/>
              <a:p>
                <a:endParaRPr lang="en-US"/>
              </a:p>
            </p:txBody>
          </p:sp>
          <p:sp>
            <p:nvSpPr>
              <p:cNvPr id="900120" name="Line 24"/>
              <p:cNvSpPr>
                <a:spLocks noChangeShapeType="1"/>
              </p:cNvSpPr>
              <p:nvPr/>
            </p:nvSpPr>
            <p:spPr bwMode="auto">
              <a:xfrm>
                <a:off x="4929" y="2704"/>
                <a:ext cx="400" cy="261"/>
              </a:xfrm>
              <a:prstGeom prst="line">
                <a:avLst/>
              </a:prstGeom>
              <a:noFill/>
              <a:ln w="9525">
                <a:solidFill>
                  <a:schemeClr val="tx1"/>
                </a:solidFill>
                <a:round/>
                <a:headEnd/>
                <a:tailEnd/>
              </a:ln>
              <a:effectLst/>
            </p:spPr>
            <p:txBody>
              <a:bodyPr wrap="none" anchor="ctr"/>
              <a:lstStyle/>
              <a:p>
                <a:endParaRPr lang="en-US"/>
              </a:p>
            </p:txBody>
          </p:sp>
          <p:sp>
            <p:nvSpPr>
              <p:cNvPr id="900121" name="Rectangle 25"/>
              <p:cNvSpPr>
                <a:spLocks noChangeArrowheads="1"/>
              </p:cNvSpPr>
              <p:nvPr/>
            </p:nvSpPr>
            <p:spPr bwMode="auto">
              <a:xfrm>
                <a:off x="5148" y="2965"/>
                <a:ext cx="363" cy="299"/>
              </a:xfrm>
              <a:prstGeom prst="rect">
                <a:avLst/>
              </a:prstGeom>
              <a:solidFill>
                <a:srgbClr val="FFFFFF"/>
              </a:solidFill>
              <a:ln w="50800" cmpd="thickThin">
                <a:solidFill>
                  <a:schemeClr val="tx1"/>
                </a:solidFill>
                <a:miter lim="800000"/>
                <a:headEnd/>
                <a:tailEnd/>
              </a:ln>
              <a:effectLst/>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sp>
            <p:nvSpPr>
              <p:cNvPr id="900122" name="Rectangle 26"/>
              <p:cNvSpPr>
                <a:spLocks noChangeArrowheads="1"/>
              </p:cNvSpPr>
              <p:nvPr/>
            </p:nvSpPr>
            <p:spPr bwMode="auto">
              <a:xfrm>
                <a:off x="4704" y="3600"/>
                <a:ext cx="364" cy="262"/>
              </a:xfrm>
              <a:prstGeom prst="rect">
                <a:avLst/>
              </a:prstGeom>
              <a:solidFill>
                <a:srgbClr val="FFFFFF"/>
              </a:solidFill>
              <a:ln w="50800" cmpd="thickThin">
                <a:solidFill>
                  <a:schemeClr val="tx1"/>
                </a:solidFill>
                <a:miter lim="800000"/>
                <a:headEnd/>
                <a:tailEnd/>
              </a:ln>
              <a:effectLst/>
            </p:spPr>
            <p:txBody>
              <a:bodyPr wrap="none" anchor="ctr"/>
              <a:lstStyle/>
              <a:p>
                <a:pPr algn="ctr"/>
                <a:r>
                  <a:rPr lang="en-US" sz="1600" b="0">
                    <a:latin typeface="Times New Roman" charset="0"/>
                  </a:rPr>
                  <a:t>Cheat</a:t>
                </a:r>
                <a:endParaRPr lang="en-US" sz="2400" b="0">
                  <a:latin typeface="Times New Roman" charset="0"/>
                </a:endParaRPr>
              </a:p>
            </p:txBody>
          </p:sp>
          <p:sp>
            <p:nvSpPr>
              <p:cNvPr id="900123" name="Text Box 27"/>
              <p:cNvSpPr txBox="1">
                <a:spLocks noChangeArrowheads="1"/>
              </p:cNvSpPr>
              <p:nvPr/>
            </p:nvSpPr>
            <p:spPr bwMode="auto">
              <a:xfrm>
                <a:off x="4062" y="2621"/>
                <a:ext cx="594" cy="326"/>
              </a:xfrm>
              <a:prstGeom prst="rect">
                <a:avLst/>
              </a:prstGeom>
              <a:noFill/>
              <a:ln w="9525">
                <a:noFill/>
                <a:miter lim="800000"/>
                <a:headEnd/>
                <a:tailEnd/>
              </a:ln>
              <a:effectLst/>
            </p:spPr>
            <p:txBody>
              <a:bodyPr wrap="none" anchor="ctr">
                <a:spAutoFit/>
              </a:bodyPr>
              <a:lstStyle/>
              <a:p>
                <a:pPr algn="ctr"/>
                <a:r>
                  <a:rPr lang="en-US"/>
                  <a:t>Single,</a:t>
                </a:r>
              </a:p>
              <a:p>
                <a:pPr algn="ctr"/>
                <a:r>
                  <a:rPr lang="en-US"/>
                  <a:t>Divorced</a:t>
                </a:r>
                <a:endParaRPr lang="en-US" sz="1800" b="0"/>
              </a:p>
            </p:txBody>
          </p:sp>
          <p:sp>
            <p:nvSpPr>
              <p:cNvPr id="900124" name="Text Box 28"/>
              <p:cNvSpPr txBox="1">
                <a:spLocks noChangeArrowheads="1"/>
              </p:cNvSpPr>
              <p:nvPr/>
            </p:nvSpPr>
            <p:spPr bwMode="auto">
              <a:xfrm>
                <a:off x="5127" y="2688"/>
                <a:ext cx="520" cy="192"/>
              </a:xfrm>
              <a:prstGeom prst="rect">
                <a:avLst/>
              </a:prstGeom>
              <a:noFill/>
              <a:ln w="9525">
                <a:noFill/>
                <a:miter lim="800000"/>
                <a:headEnd/>
                <a:tailEnd/>
              </a:ln>
              <a:effectLst/>
            </p:spPr>
            <p:txBody>
              <a:bodyPr wrap="none" anchor="ctr">
                <a:spAutoFit/>
              </a:bodyPr>
              <a:lstStyle/>
              <a:p>
                <a:pPr algn="ctr"/>
                <a:r>
                  <a:rPr lang="en-US"/>
                  <a:t>Married</a:t>
                </a:r>
                <a:endParaRPr lang="en-US" sz="1800" b="0"/>
              </a:p>
            </p:txBody>
          </p:sp>
          <p:sp>
            <p:nvSpPr>
              <p:cNvPr id="900125" name="Oval 29"/>
              <p:cNvSpPr>
                <a:spLocks noChangeArrowheads="1"/>
              </p:cNvSpPr>
              <p:nvPr/>
            </p:nvSpPr>
            <p:spPr bwMode="auto">
              <a:xfrm>
                <a:off x="4080" y="2976"/>
                <a:ext cx="768" cy="384"/>
              </a:xfrm>
              <a:prstGeom prst="ellipse">
                <a:avLst/>
              </a:prstGeom>
              <a:solidFill>
                <a:srgbClr val="FFFFFF"/>
              </a:solidFill>
              <a:ln w="25400">
                <a:solidFill>
                  <a:srgbClr val="3366FF"/>
                </a:solidFill>
                <a:round/>
                <a:headEnd/>
                <a:tailEnd/>
              </a:ln>
              <a:effectLst/>
            </p:spPr>
            <p:txBody>
              <a:bodyPr wrap="none" anchor="ctr"/>
              <a:lstStyle/>
              <a:p>
                <a:pPr algn="ctr"/>
                <a:r>
                  <a:rPr lang="en-US" sz="1600" b="0">
                    <a:solidFill>
                      <a:srgbClr val="0033CC"/>
                    </a:solidFill>
                    <a:latin typeface="Times New Roman" charset="0"/>
                  </a:rPr>
                  <a:t>Taxable</a:t>
                </a:r>
              </a:p>
              <a:p>
                <a:pPr algn="ctr"/>
                <a:r>
                  <a:rPr lang="en-US" sz="1600" b="0">
                    <a:solidFill>
                      <a:srgbClr val="0033CC"/>
                    </a:solidFill>
                    <a:latin typeface="Times New Roman" charset="0"/>
                  </a:rPr>
                  <a:t>Income</a:t>
                </a:r>
                <a:endParaRPr lang="en-US" sz="2400" b="0">
                  <a:latin typeface="Times New Roman" charset="0"/>
                </a:endParaRPr>
              </a:p>
            </p:txBody>
          </p:sp>
          <p:sp>
            <p:nvSpPr>
              <p:cNvPr id="900126" name="Rectangle 30"/>
              <p:cNvSpPr>
                <a:spLocks noChangeArrowheads="1"/>
              </p:cNvSpPr>
              <p:nvPr/>
            </p:nvSpPr>
            <p:spPr bwMode="auto">
              <a:xfrm>
                <a:off x="3840" y="3600"/>
                <a:ext cx="363" cy="299"/>
              </a:xfrm>
              <a:prstGeom prst="rect">
                <a:avLst/>
              </a:prstGeom>
              <a:solidFill>
                <a:srgbClr val="FFFFFF"/>
              </a:solidFill>
              <a:ln w="50800" cmpd="thickThin">
                <a:solidFill>
                  <a:schemeClr val="tx1"/>
                </a:solidFill>
                <a:miter lim="800000"/>
                <a:headEnd/>
                <a:tailEnd/>
              </a:ln>
              <a:effectLst/>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sp>
            <p:nvSpPr>
              <p:cNvPr id="900127" name="Line 31"/>
              <p:cNvSpPr>
                <a:spLocks noChangeShapeType="1"/>
              </p:cNvSpPr>
              <p:nvPr/>
            </p:nvSpPr>
            <p:spPr bwMode="auto">
              <a:xfrm flipH="1">
                <a:off x="4032" y="3360"/>
                <a:ext cx="432" cy="240"/>
              </a:xfrm>
              <a:prstGeom prst="line">
                <a:avLst/>
              </a:prstGeom>
              <a:noFill/>
              <a:ln w="25400">
                <a:solidFill>
                  <a:srgbClr val="3366FF"/>
                </a:solidFill>
                <a:round/>
                <a:headEnd/>
                <a:tailEnd/>
              </a:ln>
              <a:effectLst/>
            </p:spPr>
            <p:txBody>
              <a:bodyPr wrap="none" anchor="ctr"/>
              <a:lstStyle/>
              <a:p>
                <a:endParaRPr lang="en-US"/>
              </a:p>
            </p:txBody>
          </p:sp>
          <p:sp>
            <p:nvSpPr>
              <p:cNvPr id="900128" name="Line 32"/>
              <p:cNvSpPr>
                <a:spLocks noChangeShapeType="1"/>
              </p:cNvSpPr>
              <p:nvPr/>
            </p:nvSpPr>
            <p:spPr bwMode="auto">
              <a:xfrm>
                <a:off x="4464" y="3360"/>
                <a:ext cx="432" cy="240"/>
              </a:xfrm>
              <a:prstGeom prst="line">
                <a:avLst/>
              </a:prstGeom>
              <a:noFill/>
              <a:ln w="25400">
                <a:solidFill>
                  <a:srgbClr val="3366FF"/>
                </a:solidFill>
                <a:round/>
                <a:headEnd/>
                <a:tailEnd/>
              </a:ln>
              <a:effectLst/>
            </p:spPr>
            <p:txBody>
              <a:bodyPr wrap="none" anchor="ctr"/>
              <a:lstStyle/>
              <a:p>
                <a:endParaRPr lang="en-US"/>
              </a:p>
            </p:txBody>
          </p:sp>
          <p:sp>
            <p:nvSpPr>
              <p:cNvPr id="900129" name="Text Box 33"/>
              <p:cNvSpPr txBox="1">
                <a:spLocks noChangeArrowheads="1"/>
              </p:cNvSpPr>
              <p:nvPr/>
            </p:nvSpPr>
            <p:spPr bwMode="auto">
              <a:xfrm>
                <a:off x="3840" y="3360"/>
                <a:ext cx="417" cy="192"/>
              </a:xfrm>
              <a:prstGeom prst="rect">
                <a:avLst/>
              </a:prstGeom>
              <a:noFill/>
              <a:ln w="9525">
                <a:noFill/>
                <a:miter lim="800000"/>
                <a:headEnd/>
                <a:tailEnd/>
              </a:ln>
              <a:effectLst/>
            </p:spPr>
            <p:txBody>
              <a:bodyPr wrap="none" anchor="ctr">
                <a:spAutoFit/>
              </a:bodyPr>
              <a:lstStyle/>
              <a:p>
                <a:pPr algn="ctr"/>
                <a:r>
                  <a:rPr lang="en-US">
                    <a:solidFill>
                      <a:srgbClr val="0066FF"/>
                    </a:solidFill>
                  </a:rPr>
                  <a:t>&lt; 80K</a:t>
                </a:r>
                <a:endParaRPr lang="en-US" sz="1800" b="0"/>
              </a:p>
            </p:txBody>
          </p:sp>
          <p:sp>
            <p:nvSpPr>
              <p:cNvPr id="900130" name="Text Box 34"/>
              <p:cNvSpPr txBox="1">
                <a:spLocks noChangeArrowheads="1"/>
              </p:cNvSpPr>
              <p:nvPr/>
            </p:nvSpPr>
            <p:spPr bwMode="auto">
              <a:xfrm>
                <a:off x="4704" y="3360"/>
                <a:ext cx="482" cy="192"/>
              </a:xfrm>
              <a:prstGeom prst="rect">
                <a:avLst/>
              </a:prstGeom>
              <a:noFill/>
              <a:ln w="9525">
                <a:noFill/>
                <a:miter lim="800000"/>
                <a:headEnd/>
                <a:tailEnd/>
              </a:ln>
              <a:effectLst/>
            </p:spPr>
            <p:txBody>
              <a:bodyPr wrap="none" anchor="ctr">
                <a:spAutoFit/>
              </a:bodyPr>
              <a:lstStyle/>
              <a:p>
                <a:pPr algn="ctr"/>
                <a:r>
                  <a:rPr lang="en-US">
                    <a:solidFill>
                      <a:srgbClr val="0066FF"/>
                    </a:solidFill>
                  </a:rPr>
                  <a:t>&gt;= 80K</a:t>
                </a:r>
                <a:endParaRPr lang="en-US" sz="1800" b="0">
                  <a:solidFill>
                    <a:srgbClr val="0066FF"/>
                  </a:solidFill>
                </a:endParaRPr>
              </a:p>
            </p:txBody>
          </p:sp>
        </p:grpSp>
        <p:sp>
          <p:nvSpPr>
            <p:cNvPr id="900131" name="Line 35"/>
            <p:cNvSpPr>
              <a:spLocks noChangeShapeType="1"/>
            </p:cNvSpPr>
            <p:nvPr/>
          </p:nvSpPr>
          <p:spPr bwMode="auto">
            <a:xfrm rot="-2664477">
              <a:off x="1536" y="2400"/>
              <a:ext cx="192" cy="192"/>
            </a:xfrm>
            <a:prstGeom prst="line">
              <a:avLst/>
            </a:prstGeom>
            <a:noFill/>
            <a:ln w="76200" cmpd="tri">
              <a:solidFill>
                <a:srgbClr val="CC3300"/>
              </a:solidFill>
              <a:round/>
              <a:headEnd/>
              <a:tailEnd type="arrow" w="med" len="sm"/>
            </a:ln>
            <a:effectLst/>
          </p:spPr>
          <p:txBody>
            <a:bodyPr wrap="none" anchor="ctr"/>
            <a:lstStyle/>
            <a:p>
              <a:endParaRPr lang="en-US"/>
            </a:p>
          </p:txBody>
        </p:sp>
      </p:grpSp>
      <p:grpSp>
        <p:nvGrpSpPr>
          <p:cNvPr id="6" name="Group 36"/>
          <p:cNvGrpSpPr>
            <a:grpSpLocks/>
          </p:cNvGrpSpPr>
          <p:nvPr/>
        </p:nvGrpSpPr>
        <p:grpSpPr bwMode="auto">
          <a:xfrm>
            <a:off x="76200" y="2789238"/>
            <a:ext cx="2654300" cy="2620962"/>
            <a:chOff x="48" y="1757"/>
            <a:chExt cx="1672" cy="1651"/>
          </a:xfrm>
        </p:grpSpPr>
        <p:grpSp>
          <p:nvGrpSpPr>
            <p:cNvPr id="7" name="Group 37"/>
            <p:cNvGrpSpPr>
              <a:grpSpLocks/>
            </p:cNvGrpSpPr>
            <p:nvPr/>
          </p:nvGrpSpPr>
          <p:grpSpPr bwMode="auto">
            <a:xfrm>
              <a:off x="48" y="1968"/>
              <a:ext cx="1672" cy="1440"/>
              <a:chOff x="2016" y="1824"/>
              <a:chExt cx="1672" cy="1440"/>
            </a:xfrm>
          </p:grpSpPr>
          <p:grpSp>
            <p:nvGrpSpPr>
              <p:cNvPr id="8" name="Group 38"/>
              <p:cNvGrpSpPr>
                <a:grpSpLocks/>
              </p:cNvGrpSpPr>
              <p:nvPr/>
            </p:nvGrpSpPr>
            <p:grpSpPr bwMode="auto">
              <a:xfrm>
                <a:off x="2016" y="1824"/>
                <a:ext cx="1527" cy="1440"/>
                <a:chOff x="2016" y="1968"/>
                <a:chExt cx="1527" cy="1440"/>
              </a:xfrm>
            </p:grpSpPr>
            <p:sp>
              <p:nvSpPr>
                <p:cNvPr id="900135" name="Oval 39"/>
                <p:cNvSpPr>
                  <a:spLocks noChangeArrowheads="1"/>
                </p:cNvSpPr>
                <p:nvPr/>
              </p:nvSpPr>
              <p:spPr bwMode="auto">
                <a:xfrm>
                  <a:off x="2343" y="1968"/>
                  <a:ext cx="437" cy="283"/>
                </a:xfrm>
                <a:prstGeom prst="ellipse">
                  <a:avLst/>
                </a:prstGeom>
                <a:solidFill>
                  <a:srgbClr val="FFFFFF"/>
                </a:solidFill>
                <a:ln w="9525">
                  <a:solidFill>
                    <a:schemeClr val="tx1"/>
                  </a:solidFill>
                  <a:round/>
                  <a:headEnd/>
                  <a:tailEnd/>
                </a:ln>
                <a:effectLst/>
              </p:spPr>
              <p:txBody>
                <a:bodyPr wrap="none" anchor="ctr"/>
                <a:lstStyle/>
                <a:p>
                  <a:pPr algn="ctr"/>
                  <a:r>
                    <a:rPr lang="en-US" sz="1600" b="0">
                      <a:latin typeface="Times New Roman" charset="0"/>
                    </a:rPr>
                    <a:t>Refund</a:t>
                  </a:r>
                  <a:endParaRPr lang="en-US" b="0">
                    <a:latin typeface="Times New Roman" charset="0"/>
                  </a:endParaRPr>
                </a:p>
              </p:txBody>
            </p:sp>
            <p:sp>
              <p:nvSpPr>
                <p:cNvPr id="900136" name="Line 40"/>
                <p:cNvSpPr>
                  <a:spLocks noChangeShapeType="1"/>
                </p:cNvSpPr>
                <p:nvPr/>
              </p:nvSpPr>
              <p:spPr bwMode="auto">
                <a:xfrm flipH="1">
                  <a:off x="2198" y="2251"/>
                  <a:ext cx="364" cy="224"/>
                </a:xfrm>
                <a:prstGeom prst="line">
                  <a:avLst/>
                </a:prstGeom>
                <a:noFill/>
                <a:ln w="9525">
                  <a:solidFill>
                    <a:schemeClr val="tx1"/>
                  </a:solidFill>
                  <a:round/>
                  <a:headEnd/>
                  <a:tailEnd/>
                </a:ln>
                <a:effectLst/>
              </p:spPr>
              <p:txBody>
                <a:bodyPr wrap="none" anchor="ctr"/>
                <a:lstStyle/>
                <a:p>
                  <a:endParaRPr lang="en-US"/>
                </a:p>
              </p:txBody>
            </p:sp>
            <p:sp>
              <p:nvSpPr>
                <p:cNvPr id="900137" name="Line 41"/>
                <p:cNvSpPr>
                  <a:spLocks noChangeShapeType="1"/>
                </p:cNvSpPr>
                <p:nvPr/>
              </p:nvSpPr>
              <p:spPr bwMode="auto">
                <a:xfrm>
                  <a:off x="2562" y="2251"/>
                  <a:ext cx="363" cy="224"/>
                </a:xfrm>
                <a:prstGeom prst="line">
                  <a:avLst/>
                </a:prstGeom>
                <a:noFill/>
                <a:ln w="9525">
                  <a:solidFill>
                    <a:schemeClr val="tx1"/>
                  </a:solidFill>
                  <a:round/>
                  <a:headEnd/>
                  <a:tailEnd/>
                </a:ln>
                <a:effectLst/>
              </p:spPr>
              <p:txBody>
                <a:bodyPr wrap="none" anchor="ctr"/>
                <a:lstStyle/>
                <a:p>
                  <a:endParaRPr lang="en-US"/>
                </a:p>
              </p:txBody>
            </p:sp>
            <p:sp>
              <p:nvSpPr>
                <p:cNvPr id="900138" name="Rectangle 42"/>
                <p:cNvSpPr>
                  <a:spLocks noChangeArrowheads="1"/>
                </p:cNvSpPr>
                <p:nvPr/>
              </p:nvSpPr>
              <p:spPr bwMode="auto">
                <a:xfrm>
                  <a:off x="2016" y="2475"/>
                  <a:ext cx="364" cy="298"/>
                </a:xfrm>
                <a:prstGeom prst="rect">
                  <a:avLst/>
                </a:prstGeom>
                <a:solidFill>
                  <a:srgbClr val="FFFFFF"/>
                </a:solidFill>
                <a:ln w="50800" cmpd="thickThin">
                  <a:solidFill>
                    <a:schemeClr val="tx1"/>
                  </a:solidFill>
                  <a:miter lim="800000"/>
                  <a:headEnd/>
                  <a:tailEnd/>
                </a:ln>
                <a:effectLst/>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sp>
              <p:nvSpPr>
                <p:cNvPr id="900139" name="Text Box 43"/>
                <p:cNvSpPr txBox="1">
                  <a:spLocks noChangeArrowheads="1"/>
                </p:cNvSpPr>
                <p:nvPr/>
              </p:nvSpPr>
              <p:spPr bwMode="auto">
                <a:xfrm>
                  <a:off x="2104" y="2206"/>
                  <a:ext cx="315" cy="192"/>
                </a:xfrm>
                <a:prstGeom prst="rect">
                  <a:avLst/>
                </a:prstGeom>
                <a:noFill/>
                <a:ln w="9525">
                  <a:noFill/>
                  <a:miter lim="800000"/>
                  <a:headEnd/>
                  <a:tailEnd/>
                </a:ln>
                <a:effectLst/>
              </p:spPr>
              <p:txBody>
                <a:bodyPr wrap="none" anchor="ctr">
                  <a:spAutoFit/>
                </a:bodyPr>
                <a:lstStyle/>
                <a:p>
                  <a:pPr algn="ctr"/>
                  <a:r>
                    <a:rPr lang="en-US"/>
                    <a:t>Yes</a:t>
                  </a:r>
                  <a:endParaRPr lang="en-US" sz="2400" b="0">
                    <a:latin typeface="Times New Roman" charset="0"/>
                  </a:endParaRPr>
                </a:p>
              </p:txBody>
            </p:sp>
            <p:sp>
              <p:nvSpPr>
                <p:cNvPr id="900140" name="Text Box 44"/>
                <p:cNvSpPr txBox="1">
                  <a:spLocks noChangeArrowheads="1"/>
                </p:cNvSpPr>
                <p:nvPr/>
              </p:nvSpPr>
              <p:spPr bwMode="auto">
                <a:xfrm>
                  <a:off x="2797" y="2206"/>
                  <a:ext cx="265" cy="192"/>
                </a:xfrm>
                <a:prstGeom prst="rect">
                  <a:avLst/>
                </a:prstGeom>
                <a:noFill/>
                <a:ln w="9525">
                  <a:noFill/>
                  <a:miter lim="800000"/>
                  <a:headEnd/>
                  <a:tailEnd/>
                </a:ln>
                <a:effectLst/>
              </p:spPr>
              <p:txBody>
                <a:bodyPr wrap="none" anchor="ctr">
                  <a:spAutoFit/>
                </a:bodyPr>
                <a:lstStyle/>
                <a:p>
                  <a:pPr algn="ctr"/>
                  <a:r>
                    <a:rPr lang="en-US"/>
                    <a:t>No</a:t>
                  </a:r>
                  <a:endParaRPr lang="en-US" sz="2400" b="0">
                    <a:latin typeface="Times New Roman" charset="0"/>
                  </a:endParaRPr>
                </a:p>
              </p:txBody>
            </p:sp>
            <p:sp>
              <p:nvSpPr>
                <p:cNvPr id="900141" name="Oval 45"/>
                <p:cNvSpPr>
                  <a:spLocks noChangeArrowheads="1"/>
                </p:cNvSpPr>
                <p:nvPr/>
              </p:nvSpPr>
              <p:spPr bwMode="auto">
                <a:xfrm>
                  <a:off x="2671" y="2475"/>
                  <a:ext cx="545" cy="373"/>
                </a:xfrm>
                <a:prstGeom prst="ellipse">
                  <a:avLst/>
                </a:prstGeom>
                <a:solidFill>
                  <a:srgbClr val="FFFFFF"/>
                </a:solidFill>
                <a:ln w="25400">
                  <a:solidFill>
                    <a:srgbClr val="3366FF"/>
                  </a:solidFill>
                  <a:round/>
                  <a:headEnd/>
                  <a:tailEnd/>
                </a:ln>
                <a:effectLst/>
              </p:spPr>
              <p:txBody>
                <a:bodyPr wrap="none" anchor="ctr"/>
                <a:lstStyle/>
                <a:p>
                  <a:pPr algn="ctr"/>
                  <a:r>
                    <a:rPr lang="en-US" sz="1600" b="0">
                      <a:solidFill>
                        <a:srgbClr val="0033CC"/>
                      </a:solidFill>
                      <a:latin typeface="Times New Roman" charset="0"/>
                    </a:rPr>
                    <a:t>Marital</a:t>
                  </a:r>
                </a:p>
                <a:p>
                  <a:pPr algn="ctr"/>
                  <a:r>
                    <a:rPr lang="en-US" sz="1600" b="0">
                      <a:solidFill>
                        <a:srgbClr val="0033CC"/>
                      </a:solidFill>
                      <a:latin typeface="Times New Roman" charset="0"/>
                    </a:rPr>
                    <a:t>Status</a:t>
                  </a:r>
                  <a:endParaRPr lang="en-US" sz="1800" b="0">
                    <a:latin typeface="Times New Roman" charset="0"/>
                  </a:endParaRPr>
                </a:p>
              </p:txBody>
            </p:sp>
            <p:sp>
              <p:nvSpPr>
                <p:cNvPr id="900142" name="Line 46"/>
                <p:cNvSpPr>
                  <a:spLocks noChangeShapeType="1"/>
                </p:cNvSpPr>
                <p:nvPr/>
              </p:nvSpPr>
              <p:spPr bwMode="auto">
                <a:xfrm flipH="1">
                  <a:off x="2525" y="2848"/>
                  <a:ext cx="436" cy="261"/>
                </a:xfrm>
                <a:prstGeom prst="line">
                  <a:avLst/>
                </a:prstGeom>
                <a:noFill/>
                <a:ln w="25400">
                  <a:solidFill>
                    <a:srgbClr val="3366FF"/>
                  </a:solidFill>
                  <a:round/>
                  <a:headEnd/>
                  <a:tailEnd/>
                </a:ln>
                <a:effectLst/>
              </p:spPr>
              <p:txBody>
                <a:bodyPr wrap="none" anchor="ctr"/>
                <a:lstStyle/>
                <a:p>
                  <a:endParaRPr lang="en-US"/>
                </a:p>
              </p:txBody>
            </p:sp>
            <p:sp>
              <p:nvSpPr>
                <p:cNvPr id="900143" name="Line 47"/>
                <p:cNvSpPr>
                  <a:spLocks noChangeShapeType="1"/>
                </p:cNvSpPr>
                <p:nvPr/>
              </p:nvSpPr>
              <p:spPr bwMode="auto">
                <a:xfrm>
                  <a:off x="2961" y="2848"/>
                  <a:ext cx="400" cy="261"/>
                </a:xfrm>
                <a:prstGeom prst="line">
                  <a:avLst/>
                </a:prstGeom>
                <a:noFill/>
                <a:ln w="25400">
                  <a:solidFill>
                    <a:srgbClr val="3366FF"/>
                  </a:solidFill>
                  <a:round/>
                  <a:headEnd/>
                  <a:tailEnd/>
                </a:ln>
                <a:effectLst/>
              </p:spPr>
              <p:txBody>
                <a:bodyPr wrap="none" anchor="ctr"/>
                <a:lstStyle/>
                <a:p>
                  <a:endParaRPr lang="en-US"/>
                </a:p>
              </p:txBody>
            </p:sp>
            <p:sp>
              <p:nvSpPr>
                <p:cNvPr id="900144" name="Rectangle 48"/>
                <p:cNvSpPr>
                  <a:spLocks noChangeArrowheads="1"/>
                </p:cNvSpPr>
                <p:nvPr/>
              </p:nvSpPr>
              <p:spPr bwMode="auto">
                <a:xfrm>
                  <a:off x="3180" y="3109"/>
                  <a:ext cx="363" cy="299"/>
                </a:xfrm>
                <a:prstGeom prst="rect">
                  <a:avLst/>
                </a:prstGeom>
                <a:solidFill>
                  <a:srgbClr val="FFFFFF"/>
                </a:solidFill>
                <a:ln w="50800" cmpd="thickThin">
                  <a:solidFill>
                    <a:schemeClr val="tx1"/>
                  </a:solidFill>
                  <a:miter lim="800000"/>
                  <a:headEnd/>
                  <a:tailEnd/>
                </a:ln>
                <a:effectLst/>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sp>
              <p:nvSpPr>
                <p:cNvPr id="900145" name="Rectangle 49"/>
                <p:cNvSpPr>
                  <a:spLocks noChangeArrowheads="1"/>
                </p:cNvSpPr>
                <p:nvPr/>
              </p:nvSpPr>
              <p:spPr bwMode="auto">
                <a:xfrm>
                  <a:off x="2343" y="3109"/>
                  <a:ext cx="364" cy="262"/>
                </a:xfrm>
                <a:prstGeom prst="rect">
                  <a:avLst/>
                </a:prstGeom>
                <a:solidFill>
                  <a:srgbClr val="FFFFFF"/>
                </a:solidFill>
                <a:ln w="25400">
                  <a:solidFill>
                    <a:srgbClr val="3366FF"/>
                  </a:solidFill>
                  <a:miter lim="800000"/>
                  <a:headEnd/>
                  <a:tailEnd/>
                </a:ln>
                <a:effectLst/>
              </p:spPr>
              <p:txBody>
                <a:bodyPr wrap="none" anchor="ctr"/>
                <a:lstStyle/>
                <a:p>
                  <a:pPr algn="ctr"/>
                  <a:r>
                    <a:rPr lang="en-US" sz="1600" b="0">
                      <a:latin typeface="Times New Roman" charset="0"/>
                    </a:rPr>
                    <a:t>Cheat</a:t>
                  </a:r>
                  <a:endParaRPr lang="en-US" sz="2400" b="0">
                    <a:latin typeface="Times New Roman" charset="0"/>
                  </a:endParaRPr>
                </a:p>
              </p:txBody>
            </p:sp>
            <p:sp>
              <p:nvSpPr>
                <p:cNvPr id="900146" name="Text Box 50"/>
                <p:cNvSpPr txBox="1">
                  <a:spLocks noChangeArrowheads="1"/>
                </p:cNvSpPr>
                <p:nvPr/>
              </p:nvSpPr>
              <p:spPr bwMode="auto">
                <a:xfrm>
                  <a:off x="2094" y="2765"/>
                  <a:ext cx="594" cy="326"/>
                </a:xfrm>
                <a:prstGeom prst="rect">
                  <a:avLst/>
                </a:prstGeom>
                <a:noFill/>
                <a:ln w="9525">
                  <a:noFill/>
                  <a:miter lim="800000"/>
                  <a:headEnd/>
                  <a:tailEnd/>
                </a:ln>
                <a:effectLst/>
              </p:spPr>
              <p:txBody>
                <a:bodyPr wrap="none" anchor="ctr">
                  <a:spAutoFit/>
                </a:bodyPr>
                <a:lstStyle/>
                <a:p>
                  <a:pPr algn="ctr"/>
                  <a:r>
                    <a:rPr lang="en-US">
                      <a:solidFill>
                        <a:srgbClr val="0066FF"/>
                      </a:solidFill>
                    </a:rPr>
                    <a:t>Single,</a:t>
                  </a:r>
                </a:p>
                <a:p>
                  <a:pPr algn="ctr"/>
                  <a:r>
                    <a:rPr lang="en-US">
                      <a:solidFill>
                        <a:srgbClr val="0066FF"/>
                      </a:solidFill>
                    </a:rPr>
                    <a:t>Divorced</a:t>
                  </a:r>
                  <a:endParaRPr lang="en-US" sz="1800" b="0"/>
                </a:p>
              </p:txBody>
            </p:sp>
          </p:grpSp>
          <p:sp>
            <p:nvSpPr>
              <p:cNvPr id="900147" name="Text Box 51"/>
              <p:cNvSpPr txBox="1">
                <a:spLocks noChangeArrowheads="1"/>
              </p:cNvSpPr>
              <p:nvPr/>
            </p:nvSpPr>
            <p:spPr bwMode="auto">
              <a:xfrm>
                <a:off x="3168" y="2688"/>
                <a:ext cx="520" cy="192"/>
              </a:xfrm>
              <a:prstGeom prst="rect">
                <a:avLst/>
              </a:prstGeom>
              <a:noFill/>
              <a:ln w="9525">
                <a:noFill/>
                <a:miter lim="800000"/>
                <a:headEnd/>
                <a:tailEnd/>
              </a:ln>
              <a:effectLst/>
            </p:spPr>
            <p:txBody>
              <a:bodyPr wrap="none" anchor="ctr">
                <a:spAutoFit/>
              </a:bodyPr>
              <a:lstStyle/>
              <a:p>
                <a:pPr algn="ctr"/>
                <a:r>
                  <a:rPr lang="en-US">
                    <a:solidFill>
                      <a:srgbClr val="0066FF"/>
                    </a:solidFill>
                  </a:rPr>
                  <a:t>Married</a:t>
                </a:r>
                <a:endParaRPr lang="en-US" sz="1800" b="0">
                  <a:solidFill>
                    <a:srgbClr val="0066FF"/>
                  </a:solidFill>
                </a:endParaRPr>
              </a:p>
            </p:txBody>
          </p:sp>
        </p:grpSp>
        <p:sp>
          <p:nvSpPr>
            <p:cNvPr id="900148" name="Line 52"/>
            <p:cNvSpPr>
              <a:spLocks noChangeShapeType="1"/>
            </p:cNvSpPr>
            <p:nvPr/>
          </p:nvSpPr>
          <p:spPr bwMode="auto">
            <a:xfrm rot="-2664477" flipH="1" flipV="1">
              <a:off x="727" y="1757"/>
              <a:ext cx="402" cy="26"/>
            </a:xfrm>
            <a:prstGeom prst="line">
              <a:avLst/>
            </a:prstGeom>
            <a:noFill/>
            <a:ln w="76200" cmpd="tri">
              <a:solidFill>
                <a:srgbClr val="CC3300"/>
              </a:solidFill>
              <a:round/>
              <a:headEnd/>
              <a:tailEnd type="arrow" w="med" len="sm"/>
            </a:ln>
            <a:effectLst/>
          </p:spPr>
          <p:txBody>
            <a:bodyPr wrap="none" anchor="ctr"/>
            <a:lstStyle/>
            <a:p>
              <a:endParaRPr lang="en-US"/>
            </a:p>
          </p:txBody>
        </p:sp>
      </p:grpSp>
      <p:graphicFrame>
        <p:nvGraphicFramePr>
          <p:cNvPr id="900149" name="Object 53"/>
          <p:cNvGraphicFramePr>
            <a:graphicFrameLocks noChangeAspect="1"/>
          </p:cNvGraphicFramePr>
          <p:nvPr/>
        </p:nvGraphicFramePr>
        <p:xfrm>
          <a:off x="5562600" y="228600"/>
          <a:ext cx="3413125" cy="3687763"/>
        </p:xfrm>
        <a:graphic>
          <a:graphicData uri="http://schemas.openxmlformats.org/presentationml/2006/ole">
            <p:oleObj spid="_x0000_s1218562" name="Document" r:id="rId3" imgW="5405040" imgH="5781600" progId="Word.Document.8">
              <p:embed/>
            </p:oleObj>
          </a:graphicData>
        </a:graphic>
      </p:graphicFrame>
      <p:sp>
        <p:nvSpPr>
          <p:cNvPr id="900150" name="Rectangle 54"/>
          <p:cNvSpPr>
            <a:spLocks noChangeArrowheads="1"/>
          </p:cNvSpPr>
          <p:nvPr/>
        </p:nvSpPr>
        <p:spPr bwMode="auto">
          <a:xfrm>
            <a:off x="5665788" y="776288"/>
            <a:ext cx="3159125" cy="249237"/>
          </a:xfrm>
          <a:prstGeom prst="rect">
            <a:avLst/>
          </a:prstGeom>
          <a:solidFill>
            <a:schemeClr val="accent1">
              <a:alpha val="39000"/>
            </a:schemeClr>
          </a:solidFill>
          <a:ln w="12700">
            <a:solidFill>
              <a:schemeClr val="tx1"/>
            </a:solidFill>
            <a:miter lim="800000"/>
            <a:headEnd/>
            <a:tailEnd/>
          </a:ln>
          <a:effectLst/>
        </p:spPr>
        <p:txBody>
          <a:bodyPr wrap="none" anchor="ctr"/>
          <a:lstStyle/>
          <a:p>
            <a:endParaRPr lang="en-US"/>
          </a:p>
        </p:txBody>
      </p:sp>
      <p:sp>
        <p:nvSpPr>
          <p:cNvPr id="900151" name="Rectangle 55"/>
          <p:cNvSpPr>
            <a:spLocks noChangeArrowheads="1"/>
          </p:cNvSpPr>
          <p:nvPr/>
        </p:nvSpPr>
        <p:spPr bwMode="auto">
          <a:xfrm>
            <a:off x="5653088" y="1682750"/>
            <a:ext cx="3159125" cy="249238"/>
          </a:xfrm>
          <a:prstGeom prst="rect">
            <a:avLst/>
          </a:prstGeom>
          <a:solidFill>
            <a:schemeClr val="accent1">
              <a:alpha val="39000"/>
            </a:schemeClr>
          </a:solidFill>
          <a:ln w="12700">
            <a:solidFill>
              <a:schemeClr val="tx1"/>
            </a:solidFill>
            <a:miter lim="800000"/>
            <a:headEnd/>
            <a:tailEnd/>
          </a:ln>
          <a:effectLst/>
        </p:spPr>
        <p:txBody>
          <a:bodyPr wrap="none" anchor="ctr"/>
          <a:lstStyle/>
          <a:p>
            <a:endParaRPr lang="en-US"/>
          </a:p>
        </p:txBody>
      </p:sp>
      <p:sp>
        <p:nvSpPr>
          <p:cNvPr id="900152" name="Rectangle 56"/>
          <p:cNvSpPr>
            <a:spLocks noChangeArrowheads="1"/>
          </p:cNvSpPr>
          <p:nvPr/>
        </p:nvSpPr>
        <p:spPr bwMode="auto">
          <a:xfrm>
            <a:off x="5651500" y="2589213"/>
            <a:ext cx="3159125" cy="249237"/>
          </a:xfrm>
          <a:prstGeom prst="rect">
            <a:avLst/>
          </a:prstGeom>
          <a:solidFill>
            <a:schemeClr val="accent1">
              <a:alpha val="39000"/>
            </a:schemeClr>
          </a:solidFill>
          <a:ln w="12700">
            <a:solidFill>
              <a:schemeClr val="tx1"/>
            </a:solidFill>
            <a:miter lim="800000"/>
            <a:headEnd/>
            <a:tailEnd/>
          </a:ln>
          <a:effectLst/>
        </p:spPr>
        <p:txBody>
          <a:bodyPr wrap="none" anchor="ctr"/>
          <a:lstStyle/>
          <a:p>
            <a:endParaRPr lang="en-US"/>
          </a:p>
        </p:txBody>
      </p:sp>
      <p:sp>
        <p:nvSpPr>
          <p:cNvPr id="900153" name="Rectangle 57"/>
          <p:cNvSpPr>
            <a:spLocks noChangeArrowheads="1"/>
          </p:cNvSpPr>
          <p:nvPr/>
        </p:nvSpPr>
        <p:spPr bwMode="auto">
          <a:xfrm>
            <a:off x="6656388" y="1093788"/>
            <a:ext cx="2162175" cy="250825"/>
          </a:xfrm>
          <a:prstGeom prst="rect">
            <a:avLst/>
          </a:prstGeom>
          <a:solidFill>
            <a:schemeClr val="accent2">
              <a:alpha val="46001"/>
            </a:schemeClr>
          </a:solidFill>
          <a:ln w="12700">
            <a:solidFill>
              <a:schemeClr val="tx1"/>
            </a:solidFill>
            <a:miter lim="800000"/>
            <a:headEnd/>
            <a:tailEnd/>
          </a:ln>
          <a:effectLst/>
        </p:spPr>
        <p:txBody>
          <a:bodyPr wrap="none" anchor="ctr"/>
          <a:lstStyle/>
          <a:p>
            <a:endParaRPr lang="en-US"/>
          </a:p>
        </p:txBody>
      </p:sp>
      <p:sp>
        <p:nvSpPr>
          <p:cNvPr id="900154" name="Rectangle 58"/>
          <p:cNvSpPr>
            <a:spLocks noChangeArrowheads="1"/>
          </p:cNvSpPr>
          <p:nvPr/>
        </p:nvSpPr>
        <p:spPr bwMode="auto">
          <a:xfrm>
            <a:off x="6650038" y="2286000"/>
            <a:ext cx="2162175" cy="250825"/>
          </a:xfrm>
          <a:prstGeom prst="rect">
            <a:avLst/>
          </a:prstGeom>
          <a:solidFill>
            <a:schemeClr val="accent2">
              <a:alpha val="46001"/>
            </a:schemeClr>
          </a:solidFill>
          <a:ln w="12700">
            <a:solidFill>
              <a:schemeClr val="tx1"/>
            </a:solidFill>
            <a:miter lim="800000"/>
            <a:headEnd/>
            <a:tailEnd/>
          </a:ln>
          <a:effectLst/>
        </p:spPr>
        <p:txBody>
          <a:bodyPr wrap="none" anchor="ctr"/>
          <a:lstStyle/>
          <a:p>
            <a:endParaRPr lang="en-US"/>
          </a:p>
        </p:txBody>
      </p:sp>
      <p:sp>
        <p:nvSpPr>
          <p:cNvPr id="900155" name="Rectangle 59"/>
          <p:cNvSpPr>
            <a:spLocks noChangeArrowheads="1"/>
          </p:cNvSpPr>
          <p:nvPr/>
        </p:nvSpPr>
        <p:spPr bwMode="auto">
          <a:xfrm>
            <a:off x="6670675" y="3213100"/>
            <a:ext cx="2162175" cy="250825"/>
          </a:xfrm>
          <a:prstGeom prst="rect">
            <a:avLst/>
          </a:prstGeom>
          <a:solidFill>
            <a:schemeClr val="accent2">
              <a:alpha val="46001"/>
            </a:schemeClr>
          </a:solidFill>
          <a:ln w="12700">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00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9"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8" name="Rectangle 6"/>
          <p:cNvSpPr>
            <a:spLocks noGrp="1" noChangeArrowheads="1"/>
          </p:cNvSpPr>
          <p:nvPr>
            <p:ph type="title"/>
          </p:nvPr>
        </p:nvSpPr>
        <p:spPr/>
        <p:txBody>
          <a:bodyPr/>
          <a:lstStyle/>
          <a:p>
            <a:r>
              <a:rPr lang="en-US"/>
              <a:t>Tree Induction</a:t>
            </a:r>
          </a:p>
        </p:txBody>
      </p:sp>
      <p:sp>
        <p:nvSpPr>
          <p:cNvPr id="812039" name="Rectangle 7"/>
          <p:cNvSpPr>
            <a:spLocks noGrp="1" noChangeArrowheads="1"/>
          </p:cNvSpPr>
          <p:nvPr>
            <p:ph type="body" idx="1"/>
          </p:nvPr>
        </p:nvSpPr>
        <p:spPr/>
        <p:txBody>
          <a:bodyPr/>
          <a:lstStyle/>
          <a:p>
            <a:r>
              <a:rPr lang="en-US"/>
              <a:t>Greedy strategy.</a:t>
            </a:r>
          </a:p>
          <a:p>
            <a:pPr lvl="1"/>
            <a:r>
              <a:rPr lang="en-US"/>
              <a:t>Split the records based on an attribute test that optimizes certain criterion.</a:t>
            </a:r>
          </a:p>
          <a:p>
            <a:endParaRPr lang="en-US"/>
          </a:p>
          <a:p>
            <a:r>
              <a:rPr lang="en-US"/>
              <a:t>Issues</a:t>
            </a:r>
          </a:p>
          <a:p>
            <a:pPr lvl="1"/>
            <a:r>
              <a:rPr lang="en-US"/>
              <a:t>Determine how to split the records</a:t>
            </a:r>
          </a:p>
          <a:p>
            <a:pPr lvl="2"/>
            <a:r>
              <a:rPr lang="en-US"/>
              <a:t>How to specify the attribute test condition?</a:t>
            </a:r>
          </a:p>
          <a:p>
            <a:pPr lvl="2"/>
            <a:r>
              <a:rPr lang="en-US"/>
              <a:t>How to determine the best split?</a:t>
            </a:r>
          </a:p>
          <a:p>
            <a:pPr lvl="1"/>
            <a:r>
              <a:rPr lang="en-US"/>
              <a:t>Determine when to stop splitting</a:t>
            </a:r>
          </a:p>
          <a:p>
            <a:pPr lvl="1"/>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p:txBody>
          <a:bodyPr/>
          <a:lstStyle/>
          <a:p>
            <a:r>
              <a:rPr lang="en-US"/>
              <a:t>Tree Induction</a:t>
            </a:r>
          </a:p>
        </p:txBody>
      </p:sp>
      <p:sp>
        <p:nvSpPr>
          <p:cNvPr id="907267" name="Rectangle 3"/>
          <p:cNvSpPr>
            <a:spLocks noGrp="1" noChangeArrowheads="1"/>
          </p:cNvSpPr>
          <p:nvPr>
            <p:ph type="body" idx="1"/>
          </p:nvPr>
        </p:nvSpPr>
        <p:spPr/>
        <p:txBody>
          <a:bodyPr/>
          <a:lstStyle/>
          <a:p>
            <a:r>
              <a:rPr lang="en-US"/>
              <a:t>Greedy strategy.</a:t>
            </a:r>
          </a:p>
          <a:p>
            <a:pPr lvl="1"/>
            <a:r>
              <a:rPr lang="en-US"/>
              <a:t>Split the records based on an attribute test that optimizes certain criterion.</a:t>
            </a:r>
          </a:p>
          <a:p>
            <a:endParaRPr lang="en-US"/>
          </a:p>
          <a:p>
            <a:r>
              <a:rPr lang="en-US"/>
              <a:t>Issues</a:t>
            </a:r>
          </a:p>
          <a:p>
            <a:pPr lvl="1"/>
            <a:r>
              <a:rPr lang="en-US"/>
              <a:t>Determine how to split the records</a:t>
            </a:r>
          </a:p>
          <a:p>
            <a:pPr lvl="2"/>
            <a:r>
              <a:rPr lang="en-US">
                <a:solidFill>
                  <a:srgbClr val="FF0000"/>
                </a:solidFill>
              </a:rPr>
              <a:t>How to specify the attribute test condition?</a:t>
            </a:r>
          </a:p>
          <a:p>
            <a:pPr lvl="2"/>
            <a:r>
              <a:rPr lang="en-US"/>
              <a:t>How to determine the best split?</a:t>
            </a:r>
          </a:p>
          <a:p>
            <a:pPr lvl="1"/>
            <a:r>
              <a:rPr lang="en-US"/>
              <a:t>Determine when to stop splitting</a:t>
            </a:r>
          </a:p>
          <a:p>
            <a:pPr lvl="1"/>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p:txBody>
          <a:bodyPr/>
          <a:lstStyle/>
          <a:p>
            <a:r>
              <a:rPr lang="en-US"/>
              <a:t>How to Specify Test Condition?</a:t>
            </a:r>
          </a:p>
        </p:txBody>
      </p:sp>
      <p:sp>
        <p:nvSpPr>
          <p:cNvPr id="902147" name="Rectangle 3"/>
          <p:cNvSpPr>
            <a:spLocks noGrp="1" noChangeArrowheads="1"/>
          </p:cNvSpPr>
          <p:nvPr>
            <p:ph type="body" idx="1"/>
          </p:nvPr>
        </p:nvSpPr>
        <p:spPr/>
        <p:txBody>
          <a:bodyPr/>
          <a:lstStyle/>
          <a:p>
            <a:r>
              <a:rPr lang="en-US"/>
              <a:t>Depends on attribute types</a:t>
            </a:r>
          </a:p>
          <a:p>
            <a:pPr lvl="1"/>
            <a:r>
              <a:rPr lang="en-US"/>
              <a:t>Nominal</a:t>
            </a:r>
          </a:p>
          <a:p>
            <a:pPr lvl="1"/>
            <a:r>
              <a:rPr lang="en-US"/>
              <a:t>Ordinal</a:t>
            </a:r>
          </a:p>
          <a:p>
            <a:pPr lvl="1"/>
            <a:r>
              <a:rPr lang="en-US"/>
              <a:t>Continuous</a:t>
            </a:r>
          </a:p>
          <a:p>
            <a:pPr lvl="1"/>
            <a:endParaRPr lang="en-US"/>
          </a:p>
          <a:p>
            <a:r>
              <a:rPr lang="en-US"/>
              <a:t>Depends on number of ways to split</a:t>
            </a:r>
          </a:p>
          <a:p>
            <a:pPr lvl="1"/>
            <a:r>
              <a:rPr lang="en-US"/>
              <a:t>2-way split</a:t>
            </a:r>
          </a:p>
          <a:p>
            <a:pPr lvl="1"/>
            <a:r>
              <a:rPr lang="en-US"/>
              <a:t>Multi-way split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p:txBody>
          <a:bodyPr/>
          <a:lstStyle/>
          <a:p>
            <a:r>
              <a:rPr lang="en-US"/>
              <a:t>Types of Attributes </a:t>
            </a:r>
          </a:p>
        </p:txBody>
      </p:sp>
      <p:sp>
        <p:nvSpPr>
          <p:cNvPr id="992259" name="Rectangle 3"/>
          <p:cNvSpPr>
            <a:spLocks noGrp="1" noChangeArrowheads="1"/>
          </p:cNvSpPr>
          <p:nvPr>
            <p:ph type="body" idx="1"/>
          </p:nvPr>
        </p:nvSpPr>
        <p:spPr>
          <a:xfrm>
            <a:off x="152400" y="1066800"/>
            <a:ext cx="8839200" cy="5181600"/>
          </a:xfrm>
        </p:spPr>
        <p:txBody>
          <a:bodyPr/>
          <a:lstStyle/>
          <a:p>
            <a:r>
              <a:rPr lang="en-US"/>
              <a:t> </a:t>
            </a:r>
            <a:r>
              <a:rPr lang="en-US">
                <a:solidFill>
                  <a:srgbClr val="0000FF"/>
                </a:solidFill>
              </a:rPr>
              <a:t>Nominal</a:t>
            </a:r>
          </a:p>
          <a:p>
            <a:pPr marL="749300" lvl="1"/>
            <a:r>
              <a:rPr lang="en-US"/>
              <a:t>Ex: ID numbers, eye color, zip codes</a:t>
            </a:r>
          </a:p>
          <a:p>
            <a:r>
              <a:rPr lang="en-US">
                <a:solidFill>
                  <a:srgbClr val="0000FF"/>
                </a:solidFill>
              </a:rPr>
              <a:t>Ordinal</a:t>
            </a:r>
          </a:p>
          <a:p>
            <a:pPr marL="749300" lvl="1"/>
            <a:r>
              <a:rPr lang="en-US"/>
              <a:t>Ex: rankings (e.g., taste of potato chips on a scale from 1-10), grades, height in {tall, medium, short}</a:t>
            </a:r>
          </a:p>
          <a:p>
            <a:r>
              <a:rPr lang="en-US">
                <a:solidFill>
                  <a:srgbClr val="0000FF"/>
                </a:solidFill>
              </a:rPr>
              <a:t>Interval</a:t>
            </a:r>
          </a:p>
          <a:p>
            <a:pPr marL="749300" lvl="1"/>
            <a:r>
              <a:rPr lang="en-US"/>
              <a:t>Ex: calendar dates, temp. in Celsius or Fahrenheit</a:t>
            </a:r>
          </a:p>
          <a:p>
            <a:r>
              <a:rPr lang="en-US">
                <a:solidFill>
                  <a:srgbClr val="0000FF"/>
                </a:solidFill>
              </a:rPr>
              <a:t>Ratio</a:t>
            </a:r>
          </a:p>
          <a:p>
            <a:pPr marL="749300" lvl="1"/>
            <a:r>
              <a:rPr lang="en-US"/>
              <a:t>Ex: temperature in Kelvin, length, time, counts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Rectangle 2"/>
          <p:cNvSpPr>
            <a:spLocks noGrp="1" noChangeArrowheads="1"/>
          </p:cNvSpPr>
          <p:nvPr>
            <p:ph type="title"/>
          </p:nvPr>
        </p:nvSpPr>
        <p:spPr/>
        <p:txBody>
          <a:bodyPr/>
          <a:lstStyle/>
          <a:p>
            <a:r>
              <a:rPr lang="en-US"/>
              <a:t>Discrete and Continuous Attributes </a:t>
            </a:r>
          </a:p>
        </p:txBody>
      </p:sp>
      <p:sp>
        <p:nvSpPr>
          <p:cNvPr id="994307" name="Rectangle 3"/>
          <p:cNvSpPr>
            <a:spLocks noGrp="1" noChangeArrowheads="1"/>
          </p:cNvSpPr>
          <p:nvPr>
            <p:ph type="body" idx="1"/>
          </p:nvPr>
        </p:nvSpPr>
        <p:spPr>
          <a:xfrm>
            <a:off x="152400" y="990600"/>
            <a:ext cx="8763000" cy="5181600"/>
          </a:xfrm>
        </p:spPr>
        <p:txBody>
          <a:bodyPr/>
          <a:lstStyle/>
          <a:p>
            <a:pPr>
              <a:lnSpc>
                <a:spcPct val="90000"/>
              </a:lnSpc>
            </a:pPr>
            <a:r>
              <a:rPr lang="en-US" sz="2400" b="1">
                <a:solidFill>
                  <a:srgbClr val="0000FF"/>
                </a:solidFill>
              </a:rPr>
              <a:t>Discrete Attribute</a:t>
            </a:r>
          </a:p>
          <a:p>
            <a:pPr lvl="1">
              <a:lnSpc>
                <a:spcPct val="90000"/>
              </a:lnSpc>
            </a:pPr>
            <a:r>
              <a:rPr lang="en-US" sz="2400"/>
              <a:t>Has only a finite or countably infinite set of values</a:t>
            </a:r>
          </a:p>
          <a:p>
            <a:pPr lvl="1">
              <a:lnSpc>
                <a:spcPct val="90000"/>
              </a:lnSpc>
            </a:pPr>
            <a:r>
              <a:rPr lang="en-US" sz="2400"/>
              <a:t>Examples: zip codes, counts, or the set of words in a collection of documents </a:t>
            </a:r>
          </a:p>
          <a:p>
            <a:pPr lvl="1">
              <a:lnSpc>
                <a:spcPct val="90000"/>
              </a:lnSpc>
            </a:pPr>
            <a:r>
              <a:rPr lang="en-US" sz="2400"/>
              <a:t>Often represented as integer variables.   </a:t>
            </a:r>
          </a:p>
          <a:p>
            <a:pPr lvl="1">
              <a:lnSpc>
                <a:spcPct val="90000"/>
              </a:lnSpc>
            </a:pPr>
            <a:r>
              <a:rPr lang="en-US" sz="2400"/>
              <a:t>Binary attributes are a special case of discrete attributes </a:t>
            </a:r>
          </a:p>
          <a:p>
            <a:pPr lvl="4">
              <a:lnSpc>
                <a:spcPct val="90000"/>
              </a:lnSpc>
            </a:pPr>
            <a:endParaRPr lang="en-US" sz="1800"/>
          </a:p>
          <a:p>
            <a:pPr>
              <a:lnSpc>
                <a:spcPct val="90000"/>
              </a:lnSpc>
            </a:pPr>
            <a:r>
              <a:rPr lang="en-US" sz="2400" b="1">
                <a:solidFill>
                  <a:srgbClr val="0000FF"/>
                </a:solidFill>
              </a:rPr>
              <a:t>Continuous Attribute</a:t>
            </a:r>
          </a:p>
          <a:p>
            <a:pPr lvl="1">
              <a:lnSpc>
                <a:spcPct val="90000"/>
              </a:lnSpc>
            </a:pPr>
            <a:r>
              <a:rPr lang="en-US" sz="2400"/>
              <a:t>Has real numbers as attribute values</a:t>
            </a:r>
          </a:p>
          <a:p>
            <a:pPr lvl="1">
              <a:lnSpc>
                <a:spcPct val="90000"/>
              </a:lnSpc>
            </a:pPr>
            <a:r>
              <a:rPr lang="en-US" sz="2400"/>
              <a:t>Examples: temperature, height, or weight.  </a:t>
            </a:r>
          </a:p>
          <a:p>
            <a:pPr lvl="1">
              <a:lnSpc>
                <a:spcPct val="90000"/>
              </a:lnSpc>
            </a:pPr>
            <a:r>
              <a:rPr lang="en-US" sz="2400"/>
              <a:t>Practically, real values can only be measured and represented using a finite number of digits.</a:t>
            </a:r>
          </a:p>
          <a:p>
            <a:pPr lvl="1">
              <a:lnSpc>
                <a:spcPct val="90000"/>
              </a:lnSpc>
            </a:pPr>
            <a:r>
              <a:rPr lang="en-US" sz="2400"/>
              <a:t>Continuous attributes are typically represented as floating-point variables.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381000" y="152400"/>
            <a:ext cx="8610600" cy="533400"/>
          </a:xfrm>
        </p:spPr>
        <p:txBody>
          <a:bodyPr/>
          <a:lstStyle/>
          <a:p>
            <a:r>
              <a:rPr lang="en-US"/>
              <a:t>Splitting Based on Nominal Attributes</a:t>
            </a:r>
          </a:p>
        </p:txBody>
      </p:sp>
      <p:sp>
        <p:nvSpPr>
          <p:cNvPr id="813059" name="Rectangle 3"/>
          <p:cNvSpPr>
            <a:spLocks noGrp="1" noChangeArrowheads="1"/>
          </p:cNvSpPr>
          <p:nvPr>
            <p:ph type="body" idx="1"/>
          </p:nvPr>
        </p:nvSpPr>
        <p:spPr>
          <a:xfrm>
            <a:off x="457200" y="1219200"/>
            <a:ext cx="8382000" cy="3733800"/>
          </a:xfrm>
        </p:spPr>
        <p:txBody>
          <a:bodyPr/>
          <a:lstStyle/>
          <a:p>
            <a:pPr marL="342900" indent="-342900"/>
            <a:r>
              <a:rPr lang="en-US">
                <a:solidFill>
                  <a:srgbClr val="FF0000"/>
                </a:solidFill>
              </a:rPr>
              <a:t>Multi-way split:</a:t>
            </a:r>
            <a:r>
              <a:rPr lang="en-US"/>
              <a:t> Use as many partitions as distinct values. </a:t>
            </a:r>
          </a:p>
          <a:p>
            <a:pPr marL="342900" indent="-342900"/>
            <a:endParaRPr lang="en-US"/>
          </a:p>
          <a:p>
            <a:pPr marL="342900" indent="-342900"/>
            <a:endParaRPr lang="en-US"/>
          </a:p>
          <a:p>
            <a:pPr marL="342900" indent="-342900"/>
            <a:endParaRPr lang="en-US"/>
          </a:p>
          <a:p>
            <a:pPr marL="342900" indent="-342900"/>
            <a:r>
              <a:rPr lang="en-US">
                <a:solidFill>
                  <a:srgbClr val="FF0000"/>
                </a:solidFill>
              </a:rPr>
              <a:t>Binary split:</a:t>
            </a:r>
            <a:r>
              <a:rPr lang="en-US"/>
              <a:t>  Divides values into two subsets. </a:t>
            </a:r>
            <a:br>
              <a:rPr lang="en-US"/>
            </a:br>
            <a:r>
              <a:rPr lang="en-US"/>
              <a:t>		      Need to find optimal partitioning.</a:t>
            </a:r>
            <a:endParaRPr lang="en-US" sz="3600"/>
          </a:p>
        </p:txBody>
      </p:sp>
      <p:grpSp>
        <p:nvGrpSpPr>
          <p:cNvPr id="813060" name="Group 4"/>
          <p:cNvGrpSpPr>
            <a:grpSpLocks/>
          </p:cNvGrpSpPr>
          <p:nvPr/>
        </p:nvGrpSpPr>
        <p:grpSpPr bwMode="auto">
          <a:xfrm>
            <a:off x="2895600" y="2133600"/>
            <a:ext cx="2546350" cy="946150"/>
            <a:chOff x="1824" y="1680"/>
            <a:chExt cx="1604" cy="596"/>
          </a:xfrm>
        </p:grpSpPr>
        <p:sp>
          <p:nvSpPr>
            <p:cNvPr id="813061" name="Oval 5"/>
            <p:cNvSpPr>
              <a:spLocks noChangeArrowheads="1"/>
            </p:cNvSpPr>
            <p:nvPr/>
          </p:nvSpPr>
          <p:spPr bwMode="auto">
            <a:xfrm>
              <a:off x="2352" y="1680"/>
              <a:ext cx="576" cy="288"/>
            </a:xfrm>
            <a:prstGeom prst="ellipse">
              <a:avLst/>
            </a:prstGeom>
            <a:solidFill>
              <a:srgbClr val="FFFFFF"/>
            </a:solidFill>
            <a:ln w="9525">
              <a:solidFill>
                <a:schemeClr val="tx1"/>
              </a:solidFill>
              <a:round/>
              <a:headEnd/>
              <a:tailEnd/>
            </a:ln>
            <a:effectLst/>
          </p:spPr>
          <p:txBody>
            <a:bodyPr wrap="none" anchor="ctr"/>
            <a:lstStyle/>
            <a:p>
              <a:pPr algn="ctr"/>
              <a:r>
                <a:rPr lang="en-US" sz="1800" b="0">
                  <a:latin typeface="Times New Roman" charset="0"/>
                </a:rPr>
                <a:t>CarType</a:t>
              </a:r>
              <a:endParaRPr lang="en-US" sz="2400" b="0">
                <a:latin typeface="Times New Roman" charset="0"/>
              </a:endParaRPr>
            </a:p>
          </p:txBody>
        </p:sp>
        <p:sp>
          <p:nvSpPr>
            <p:cNvPr id="813062" name="Line 6"/>
            <p:cNvSpPr>
              <a:spLocks noChangeShapeType="1"/>
            </p:cNvSpPr>
            <p:nvPr/>
          </p:nvSpPr>
          <p:spPr bwMode="auto">
            <a:xfrm flipH="1">
              <a:off x="2064" y="1968"/>
              <a:ext cx="576" cy="144"/>
            </a:xfrm>
            <a:prstGeom prst="line">
              <a:avLst/>
            </a:prstGeom>
            <a:noFill/>
            <a:ln w="9525">
              <a:solidFill>
                <a:schemeClr val="tx1"/>
              </a:solidFill>
              <a:round/>
              <a:headEnd/>
              <a:tailEnd/>
            </a:ln>
            <a:effectLst/>
          </p:spPr>
          <p:txBody>
            <a:bodyPr wrap="none" anchor="ctr"/>
            <a:lstStyle/>
            <a:p>
              <a:endParaRPr lang="en-US"/>
            </a:p>
          </p:txBody>
        </p:sp>
        <p:sp>
          <p:nvSpPr>
            <p:cNvPr id="813063" name="Line 7"/>
            <p:cNvSpPr>
              <a:spLocks noChangeShapeType="1"/>
            </p:cNvSpPr>
            <p:nvPr/>
          </p:nvSpPr>
          <p:spPr bwMode="auto">
            <a:xfrm>
              <a:off x="2640" y="1968"/>
              <a:ext cx="0" cy="288"/>
            </a:xfrm>
            <a:prstGeom prst="line">
              <a:avLst/>
            </a:prstGeom>
            <a:noFill/>
            <a:ln w="9525">
              <a:solidFill>
                <a:schemeClr val="tx1"/>
              </a:solidFill>
              <a:round/>
              <a:headEnd/>
              <a:tailEnd/>
            </a:ln>
            <a:effectLst/>
          </p:spPr>
          <p:txBody>
            <a:bodyPr wrap="none" anchor="ctr"/>
            <a:lstStyle/>
            <a:p>
              <a:endParaRPr lang="en-US"/>
            </a:p>
          </p:txBody>
        </p:sp>
        <p:sp>
          <p:nvSpPr>
            <p:cNvPr id="813064" name="Line 8"/>
            <p:cNvSpPr>
              <a:spLocks noChangeShapeType="1"/>
            </p:cNvSpPr>
            <p:nvPr/>
          </p:nvSpPr>
          <p:spPr bwMode="auto">
            <a:xfrm>
              <a:off x="2640" y="1968"/>
              <a:ext cx="576" cy="144"/>
            </a:xfrm>
            <a:prstGeom prst="line">
              <a:avLst/>
            </a:prstGeom>
            <a:noFill/>
            <a:ln w="9525">
              <a:solidFill>
                <a:schemeClr val="tx1"/>
              </a:solidFill>
              <a:round/>
              <a:headEnd/>
              <a:tailEnd/>
            </a:ln>
            <a:effectLst/>
          </p:spPr>
          <p:txBody>
            <a:bodyPr wrap="none" anchor="ctr"/>
            <a:lstStyle/>
            <a:p>
              <a:endParaRPr lang="en-US"/>
            </a:p>
          </p:txBody>
        </p:sp>
        <p:sp>
          <p:nvSpPr>
            <p:cNvPr id="813065" name="Text Box 9"/>
            <p:cNvSpPr txBox="1">
              <a:spLocks noChangeArrowheads="1"/>
            </p:cNvSpPr>
            <p:nvPr/>
          </p:nvSpPr>
          <p:spPr bwMode="auto">
            <a:xfrm>
              <a:off x="1824" y="1872"/>
              <a:ext cx="492" cy="212"/>
            </a:xfrm>
            <a:prstGeom prst="rect">
              <a:avLst/>
            </a:prstGeom>
            <a:noFill/>
            <a:ln w="9525">
              <a:noFill/>
              <a:miter lim="800000"/>
              <a:headEnd/>
              <a:tailEnd/>
            </a:ln>
            <a:effectLst/>
          </p:spPr>
          <p:txBody>
            <a:bodyPr wrap="none" anchor="ctr">
              <a:spAutoFit/>
            </a:bodyPr>
            <a:lstStyle/>
            <a:p>
              <a:pPr algn="ctr"/>
              <a:r>
                <a:rPr lang="en-US" sz="1600" b="0"/>
                <a:t>Family</a:t>
              </a:r>
            </a:p>
          </p:txBody>
        </p:sp>
        <p:sp>
          <p:nvSpPr>
            <p:cNvPr id="813066" name="Text Box 10"/>
            <p:cNvSpPr txBox="1">
              <a:spLocks noChangeArrowheads="1"/>
            </p:cNvSpPr>
            <p:nvPr/>
          </p:nvSpPr>
          <p:spPr bwMode="auto">
            <a:xfrm>
              <a:off x="2208" y="2064"/>
              <a:ext cx="486" cy="212"/>
            </a:xfrm>
            <a:prstGeom prst="rect">
              <a:avLst/>
            </a:prstGeom>
            <a:noFill/>
            <a:ln w="9525">
              <a:noFill/>
              <a:miter lim="800000"/>
              <a:headEnd/>
              <a:tailEnd/>
            </a:ln>
            <a:effectLst/>
          </p:spPr>
          <p:txBody>
            <a:bodyPr wrap="none" anchor="ctr">
              <a:spAutoFit/>
            </a:bodyPr>
            <a:lstStyle/>
            <a:p>
              <a:pPr algn="ctr"/>
              <a:r>
                <a:rPr lang="en-US" sz="1600" b="0"/>
                <a:t>Sports</a:t>
              </a:r>
            </a:p>
          </p:txBody>
        </p:sp>
        <p:sp>
          <p:nvSpPr>
            <p:cNvPr id="813067" name="Text Box 11"/>
            <p:cNvSpPr txBox="1">
              <a:spLocks noChangeArrowheads="1"/>
            </p:cNvSpPr>
            <p:nvPr/>
          </p:nvSpPr>
          <p:spPr bwMode="auto">
            <a:xfrm>
              <a:off x="2928" y="1872"/>
              <a:ext cx="500" cy="212"/>
            </a:xfrm>
            <a:prstGeom prst="rect">
              <a:avLst/>
            </a:prstGeom>
            <a:noFill/>
            <a:ln w="9525">
              <a:noFill/>
              <a:miter lim="800000"/>
              <a:headEnd/>
              <a:tailEnd/>
            </a:ln>
            <a:effectLst/>
          </p:spPr>
          <p:txBody>
            <a:bodyPr wrap="none" anchor="ctr">
              <a:spAutoFit/>
            </a:bodyPr>
            <a:lstStyle/>
            <a:p>
              <a:pPr algn="ctr"/>
              <a:r>
                <a:rPr lang="en-US" sz="1600" b="0"/>
                <a:t>Luxury</a:t>
              </a:r>
            </a:p>
          </p:txBody>
        </p:sp>
      </p:grpSp>
      <p:grpSp>
        <p:nvGrpSpPr>
          <p:cNvPr id="813068" name="Group 12"/>
          <p:cNvGrpSpPr>
            <a:grpSpLocks/>
          </p:cNvGrpSpPr>
          <p:nvPr/>
        </p:nvGrpSpPr>
        <p:grpSpPr bwMode="auto">
          <a:xfrm>
            <a:off x="5562600" y="4876800"/>
            <a:ext cx="2752725" cy="914400"/>
            <a:chOff x="3552" y="3216"/>
            <a:chExt cx="1734" cy="576"/>
          </a:xfrm>
        </p:grpSpPr>
        <p:sp>
          <p:nvSpPr>
            <p:cNvPr id="813069"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a:effectLst/>
          </p:spPr>
          <p:txBody>
            <a:bodyPr wrap="none" anchor="ctr"/>
            <a:lstStyle/>
            <a:p>
              <a:pPr algn="ctr"/>
              <a:r>
                <a:rPr lang="en-US" sz="1800" b="0">
                  <a:latin typeface="Times New Roman" charset="0"/>
                </a:rPr>
                <a:t>CarType</a:t>
              </a:r>
              <a:endParaRPr lang="en-US" sz="2400" b="0">
                <a:latin typeface="Times New Roman" charset="0"/>
              </a:endParaRPr>
            </a:p>
          </p:txBody>
        </p:sp>
        <p:sp>
          <p:nvSpPr>
            <p:cNvPr id="813070" name="Line 14"/>
            <p:cNvSpPr>
              <a:spLocks noChangeShapeType="1"/>
            </p:cNvSpPr>
            <p:nvPr/>
          </p:nvSpPr>
          <p:spPr bwMode="auto">
            <a:xfrm flipH="1">
              <a:off x="3946" y="3504"/>
              <a:ext cx="528" cy="240"/>
            </a:xfrm>
            <a:prstGeom prst="line">
              <a:avLst/>
            </a:prstGeom>
            <a:noFill/>
            <a:ln w="9525">
              <a:solidFill>
                <a:schemeClr val="tx1"/>
              </a:solidFill>
              <a:round/>
              <a:headEnd/>
              <a:tailEnd/>
            </a:ln>
            <a:effectLst/>
          </p:spPr>
          <p:txBody>
            <a:bodyPr wrap="none" anchor="ctr"/>
            <a:lstStyle/>
            <a:p>
              <a:endParaRPr lang="en-US"/>
            </a:p>
          </p:txBody>
        </p:sp>
        <p:sp>
          <p:nvSpPr>
            <p:cNvPr id="813071" name="Line 15"/>
            <p:cNvSpPr>
              <a:spLocks noChangeShapeType="1"/>
            </p:cNvSpPr>
            <p:nvPr/>
          </p:nvSpPr>
          <p:spPr bwMode="auto">
            <a:xfrm>
              <a:off x="4474" y="3504"/>
              <a:ext cx="480" cy="288"/>
            </a:xfrm>
            <a:prstGeom prst="line">
              <a:avLst/>
            </a:prstGeom>
            <a:noFill/>
            <a:ln w="9525">
              <a:solidFill>
                <a:schemeClr val="tx1"/>
              </a:solidFill>
              <a:round/>
              <a:headEnd/>
              <a:tailEnd/>
            </a:ln>
            <a:effectLst/>
          </p:spPr>
          <p:txBody>
            <a:bodyPr wrap="none" anchor="ctr"/>
            <a:lstStyle/>
            <a:p>
              <a:endParaRPr lang="en-US"/>
            </a:p>
          </p:txBody>
        </p:sp>
        <p:sp>
          <p:nvSpPr>
            <p:cNvPr id="813072" name="Text Box 16"/>
            <p:cNvSpPr txBox="1">
              <a:spLocks noChangeArrowheads="1"/>
            </p:cNvSpPr>
            <p:nvPr/>
          </p:nvSpPr>
          <p:spPr bwMode="auto">
            <a:xfrm>
              <a:off x="3552" y="3360"/>
              <a:ext cx="607" cy="366"/>
            </a:xfrm>
            <a:prstGeom prst="rect">
              <a:avLst/>
            </a:prstGeom>
            <a:noFill/>
            <a:ln w="9525">
              <a:noFill/>
              <a:miter lim="800000"/>
              <a:headEnd/>
              <a:tailEnd/>
            </a:ln>
            <a:effectLst/>
          </p:spPr>
          <p:txBody>
            <a:bodyPr wrap="none" anchor="ctr">
              <a:spAutoFit/>
            </a:bodyPr>
            <a:lstStyle/>
            <a:p>
              <a:pPr algn="ctr"/>
              <a:r>
                <a:rPr lang="en-US" sz="1600" b="0"/>
                <a:t>{Family, </a:t>
              </a:r>
              <a:br>
                <a:rPr lang="en-US" sz="1600" b="0"/>
              </a:br>
              <a:r>
                <a:rPr lang="en-US" sz="1600" b="0"/>
                <a:t>Luxury}</a:t>
              </a:r>
            </a:p>
          </p:txBody>
        </p:sp>
        <p:sp>
          <p:nvSpPr>
            <p:cNvPr id="813073" name="Text Box 17"/>
            <p:cNvSpPr txBox="1">
              <a:spLocks noChangeArrowheads="1"/>
            </p:cNvSpPr>
            <p:nvPr/>
          </p:nvSpPr>
          <p:spPr bwMode="auto">
            <a:xfrm>
              <a:off x="4714" y="3456"/>
              <a:ext cx="572" cy="212"/>
            </a:xfrm>
            <a:prstGeom prst="rect">
              <a:avLst/>
            </a:prstGeom>
            <a:noFill/>
            <a:ln w="9525">
              <a:noFill/>
              <a:miter lim="800000"/>
              <a:headEnd/>
              <a:tailEnd/>
            </a:ln>
            <a:effectLst/>
          </p:spPr>
          <p:txBody>
            <a:bodyPr wrap="none" anchor="ctr">
              <a:spAutoFit/>
            </a:bodyPr>
            <a:lstStyle/>
            <a:p>
              <a:pPr algn="ctr"/>
              <a:r>
                <a:rPr lang="en-US" sz="1600" b="0"/>
                <a:t>{Sports}</a:t>
              </a:r>
            </a:p>
          </p:txBody>
        </p:sp>
      </p:grpSp>
      <p:grpSp>
        <p:nvGrpSpPr>
          <p:cNvPr id="813074" name="Group 18"/>
          <p:cNvGrpSpPr>
            <a:grpSpLocks/>
          </p:cNvGrpSpPr>
          <p:nvPr/>
        </p:nvGrpSpPr>
        <p:grpSpPr bwMode="auto">
          <a:xfrm>
            <a:off x="685800" y="4876800"/>
            <a:ext cx="2905125" cy="914400"/>
            <a:chOff x="768" y="3216"/>
            <a:chExt cx="1830" cy="576"/>
          </a:xfrm>
        </p:grpSpPr>
        <p:sp>
          <p:nvSpPr>
            <p:cNvPr id="813075"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p:spPr>
          <p:txBody>
            <a:bodyPr wrap="none" anchor="ctr"/>
            <a:lstStyle/>
            <a:p>
              <a:pPr algn="ctr"/>
              <a:r>
                <a:rPr lang="en-US" sz="1800" b="0">
                  <a:latin typeface="Times New Roman" charset="0"/>
                </a:rPr>
                <a:t>CarType</a:t>
              </a:r>
              <a:endParaRPr lang="en-US" sz="2400" b="0">
                <a:latin typeface="Times New Roman" charset="0"/>
              </a:endParaRPr>
            </a:p>
          </p:txBody>
        </p:sp>
        <p:sp>
          <p:nvSpPr>
            <p:cNvPr id="813076" name="Line 20"/>
            <p:cNvSpPr>
              <a:spLocks noChangeShapeType="1"/>
            </p:cNvSpPr>
            <p:nvPr/>
          </p:nvSpPr>
          <p:spPr bwMode="auto">
            <a:xfrm flipH="1">
              <a:off x="1254" y="3504"/>
              <a:ext cx="528" cy="240"/>
            </a:xfrm>
            <a:prstGeom prst="line">
              <a:avLst/>
            </a:prstGeom>
            <a:noFill/>
            <a:ln w="9525">
              <a:solidFill>
                <a:schemeClr val="tx1"/>
              </a:solidFill>
              <a:round/>
              <a:headEnd/>
              <a:tailEnd/>
            </a:ln>
            <a:effectLst/>
          </p:spPr>
          <p:txBody>
            <a:bodyPr wrap="none" anchor="ctr"/>
            <a:lstStyle/>
            <a:p>
              <a:endParaRPr lang="en-US"/>
            </a:p>
          </p:txBody>
        </p:sp>
        <p:sp>
          <p:nvSpPr>
            <p:cNvPr id="813077" name="Line 21"/>
            <p:cNvSpPr>
              <a:spLocks noChangeShapeType="1"/>
            </p:cNvSpPr>
            <p:nvPr/>
          </p:nvSpPr>
          <p:spPr bwMode="auto">
            <a:xfrm>
              <a:off x="1782" y="3504"/>
              <a:ext cx="480" cy="288"/>
            </a:xfrm>
            <a:prstGeom prst="line">
              <a:avLst/>
            </a:prstGeom>
            <a:noFill/>
            <a:ln w="9525">
              <a:solidFill>
                <a:schemeClr val="tx1"/>
              </a:solidFill>
              <a:round/>
              <a:headEnd/>
              <a:tailEnd/>
            </a:ln>
            <a:effectLst/>
          </p:spPr>
          <p:txBody>
            <a:bodyPr wrap="none" anchor="ctr"/>
            <a:lstStyle/>
            <a:p>
              <a:endParaRPr lang="en-US"/>
            </a:p>
          </p:txBody>
        </p:sp>
        <p:sp>
          <p:nvSpPr>
            <p:cNvPr id="813078" name="Text Box 22"/>
            <p:cNvSpPr txBox="1">
              <a:spLocks noChangeArrowheads="1"/>
            </p:cNvSpPr>
            <p:nvPr/>
          </p:nvSpPr>
          <p:spPr bwMode="auto">
            <a:xfrm>
              <a:off x="768" y="3360"/>
              <a:ext cx="594" cy="366"/>
            </a:xfrm>
            <a:prstGeom prst="rect">
              <a:avLst/>
            </a:prstGeom>
            <a:noFill/>
            <a:ln w="9525">
              <a:noFill/>
              <a:miter lim="800000"/>
              <a:headEnd/>
              <a:tailEnd/>
            </a:ln>
            <a:effectLst/>
          </p:spPr>
          <p:txBody>
            <a:bodyPr anchor="ctr">
              <a:spAutoFit/>
            </a:bodyPr>
            <a:lstStyle/>
            <a:p>
              <a:pPr algn="ctr"/>
              <a:r>
                <a:rPr lang="en-US" sz="1600" b="0"/>
                <a:t>{Sports, Luxury}</a:t>
              </a:r>
            </a:p>
          </p:txBody>
        </p:sp>
        <p:sp>
          <p:nvSpPr>
            <p:cNvPr id="813079" name="Text Box 23"/>
            <p:cNvSpPr txBox="1">
              <a:spLocks noChangeArrowheads="1"/>
            </p:cNvSpPr>
            <p:nvPr/>
          </p:nvSpPr>
          <p:spPr bwMode="auto">
            <a:xfrm>
              <a:off x="2020" y="3456"/>
              <a:ext cx="578" cy="212"/>
            </a:xfrm>
            <a:prstGeom prst="rect">
              <a:avLst/>
            </a:prstGeom>
            <a:noFill/>
            <a:ln w="9525">
              <a:noFill/>
              <a:miter lim="800000"/>
              <a:headEnd/>
              <a:tailEnd/>
            </a:ln>
            <a:effectLst/>
          </p:spPr>
          <p:txBody>
            <a:bodyPr wrap="none" anchor="ctr">
              <a:spAutoFit/>
            </a:bodyPr>
            <a:lstStyle/>
            <a:p>
              <a:pPr algn="ctr"/>
              <a:r>
                <a:rPr lang="en-US" sz="1600" b="0"/>
                <a:t>{Family}</a:t>
              </a:r>
            </a:p>
          </p:txBody>
        </p:sp>
      </p:grpSp>
      <p:sp>
        <p:nvSpPr>
          <p:cNvPr id="813080" name="Text Box 24"/>
          <p:cNvSpPr txBox="1">
            <a:spLocks noChangeArrowheads="1"/>
          </p:cNvSpPr>
          <p:nvPr/>
        </p:nvSpPr>
        <p:spPr bwMode="auto">
          <a:xfrm>
            <a:off x="4191000" y="5105400"/>
            <a:ext cx="608013" cy="457200"/>
          </a:xfrm>
          <a:prstGeom prst="rect">
            <a:avLst/>
          </a:prstGeom>
          <a:noFill/>
          <a:ln w="9525">
            <a:noFill/>
            <a:miter lim="800000"/>
            <a:headEnd/>
            <a:tailEnd/>
          </a:ln>
          <a:effectLst/>
        </p:spPr>
        <p:txBody>
          <a:bodyPr wrap="none" anchor="ctr">
            <a:spAutoFit/>
          </a:bodyPr>
          <a:lstStyle/>
          <a:p>
            <a:pPr algn="ctr"/>
            <a:r>
              <a:rPr lang="en-US" sz="2400" b="0">
                <a:latin typeface="Times New Roman" charset="0"/>
              </a:rPr>
              <a:t>OR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38" name="Rectangle 30"/>
          <p:cNvSpPr>
            <a:spLocks noGrp="1" noChangeArrowheads="1"/>
          </p:cNvSpPr>
          <p:nvPr>
            <p:ph type="body" idx="1"/>
          </p:nvPr>
        </p:nvSpPr>
        <p:spPr>
          <a:xfrm>
            <a:off x="381000" y="1066800"/>
            <a:ext cx="8382000" cy="5257800"/>
          </a:xfrm>
          <a:noFill/>
          <a:ln/>
        </p:spPr>
        <p:txBody>
          <a:bodyPr/>
          <a:lstStyle/>
          <a:p>
            <a:pPr marL="342900" indent="-342900"/>
            <a:r>
              <a:rPr lang="en-US">
                <a:solidFill>
                  <a:srgbClr val="FF0000"/>
                </a:solidFill>
              </a:rPr>
              <a:t>Multi-way split:</a:t>
            </a:r>
            <a:r>
              <a:rPr lang="en-US"/>
              <a:t> Use as many partitions as distinct values. </a:t>
            </a:r>
          </a:p>
          <a:p>
            <a:pPr marL="342900" indent="-342900"/>
            <a:endParaRPr lang="en-US"/>
          </a:p>
          <a:p>
            <a:pPr marL="342900" indent="-342900"/>
            <a:endParaRPr lang="en-US"/>
          </a:p>
          <a:p>
            <a:pPr lvl="4"/>
            <a:endParaRPr lang="en-US" sz="1200">
              <a:solidFill>
                <a:srgbClr val="FF0000"/>
              </a:solidFill>
            </a:endParaRPr>
          </a:p>
          <a:p>
            <a:pPr marL="342900" indent="-342900"/>
            <a:r>
              <a:rPr lang="en-US">
                <a:solidFill>
                  <a:srgbClr val="FF0000"/>
                </a:solidFill>
              </a:rPr>
              <a:t>Binary split:</a:t>
            </a:r>
            <a:r>
              <a:rPr lang="en-US"/>
              <a:t>  Divides values into two subsets. </a:t>
            </a:r>
            <a:br>
              <a:rPr lang="en-US"/>
            </a:br>
            <a:r>
              <a:rPr lang="en-US"/>
              <a:t>		      Need to find optimal partitioning.</a:t>
            </a:r>
          </a:p>
          <a:p>
            <a:pPr marL="342900" indent="-342900"/>
            <a:endParaRPr lang="en-US"/>
          </a:p>
          <a:p>
            <a:pPr marL="342900" indent="-342900"/>
            <a:endParaRPr lang="en-US"/>
          </a:p>
          <a:p>
            <a:pPr marL="342900" indent="-342900"/>
            <a:endParaRPr lang="en-US"/>
          </a:p>
          <a:p>
            <a:pPr marL="342900" indent="-342900"/>
            <a:r>
              <a:rPr lang="en-US"/>
              <a:t>What about this split?</a:t>
            </a:r>
            <a:endParaRPr lang="en-US" sz="3600"/>
          </a:p>
        </p:txBody>
      </p:sp>
      <p:sp>
        <p:nvSpPr>
          <p:cNvPr id="836635" name="Rectangle 27"/>
          <p:cNvSpPr>
            <a:spLocks noGrp="1" noChangeArrowheads="1"/>
          </p:cNvSpPr>
          <p:nvPr>
            <p:ph type="title"/>
          </p:nvPr>
        </p:nvSpPr>
        <p:spPr/>
        <p:txBody>
          <a:bodyPr/>
          <a:lstStyle/>
          <a:p>
            <a:r>
              <a:rPr lang="en-US"/>
              <a:t>Splitting Based on Ordinal Attributes</a:t>
            </a:r>
          </a:p>
        </p:txBody>
      </p:sp>
      <p:grpSp>
        <p:nvGrpSpPr>
          <p:cNvPr id="836634" name="Group 26"/>
          <p:cNvGrpSpPr>
            <a:grpSpLocks/>
          </p:cNvGrpSpPr>
          <p:nvPr/>
        </p:nvGrpSpPr>
        <p:grpSpPr bwMode="auto">
          <a:xfrm>
            <a:off x="2971800" y="2057400"/>
            <a:ext cx="2457450" cy="946150"/>
            <a:chOff x="1853" y="1248"/>
            <a:chExt cx="1548" cy="596"/>
          </a:xfrm>
        </p:grpSpPr>
        <p:sp>
          <p:nvSpPr>
            <p:cNvPr id="836613" name="Oval 5"/>
            <p:cNvSpPr>
              <a:spLocks noChangeArrowheads="1"/>
            </p:cNvSpPr>
            <p:nvPr/>
          </p:nvSpPr>
          <p:spPr bwMode="auto">
            <a:xfrm>
              <a:off x="2352" y="1248"/>
              <a:ext cx="576" cy="288"/>
            </a:xfrm>
            <a:prstGeom prst="ellipse">
              <a:avLst/>
            </a:prstGeom>
            <a:solidFill>
              <a:srgbClr val="FFFFFF"/>
            </a:solidFill>
            <a:ln w="9525">
              <a:solidFill>
                <a:schemeClr val="tx1"/>
              </a:solidFill>
              <a:round/>
              <a:headEnd/>
              <a:tailEnd/>
            </a:ln>
            <a:effectLst/>
          </p:spPr>
          <p:txBody>
            <a:bodyPr wrap="none" anchor="ctr"/>
            <a:lstStyle/>
            <a:p>
              <a:pPr algn="ctr"/>
              <a:r>
                <a:rPr lang="en-US" sz="1800" b="0">
                  <a:latin typeface="Times New Roman" charset="0"/>
                </a:rPr>
                <a:t>Size</a:t>
              </a:r>
              <a:endParaRPr lang="en-US" sz="2400" b="0">
                <a:latin typeface="Times New Roman" charset="0"/>
              </a:endParaRPr>
            </a:p>
          </p:txBody>
        </p:sp>
        <p:sp>
          <p:nvSpPr>
            <p:cNvPr id="836614" name="Line 6"/>
            <p:cNvSpPr>
              <a:spLocks noChangeShapeType="1"/>
            </p:cNvSpPr>
            <p:nvPr/>
          </p:nvSpPr>
          <p:spPr bwMode="auto">
            <a:xfrm flipH="1">
              <a:off x="2064" y="1536"/>
              <a:ext cx="576" cy="144"/>
            </a:xfrm>
            <a:prstGeom prst="line">
              <a:avLst/>
            </a:prstGeom>
            <a:noFill/>
            <a:ln w="9525">
              <a:solidFill>
                <a:schemeClr val="tx1"/>
              </a:solidFill>
              <a:round/>
              <a:headEnd/>
              <a:tailEnd/>
            </a:ln>
            <a:effectLst/>
          </p:spPr>
          <p:txBody>
            <a:bodyPr wrap="none" anchor="ctr"/>
            <a:lstStyle/>
            <a:p>
              <a:endParaRPr lang="en-US"/>
            </a:p>
          </p:txBody>
        </p:sp>
        <p:sp>
          <p:nvSpPr>
            <p:cNvPr id="836615" name="Line 7"/>
            <p:cNvSpPr>
              <a:spLocks noChangeShapeType="1"/>
            </p:cNvSpPr>
            <p:nvPr/>
          </p:nvSpPr>
          <p:spPr bwMode="auto">
            <a:xfrm>
              <a:off x="2640" y="1536"/>
              <a:ext cx="0" cy="288"/>
            </a:xfrm>
            <a:prstGeom prst="line">
              <a:avLst/>
            </a:prstGeom>
            <a:noFill/>
            <a:ln w="9525">
              <a:solidFill>
                <a:schemeClr val="tx1"/>
              </a:solidFill>
              <a:round/>
              <a:headEnd/>
              <a:tailEnd/>
            </a:ln>
            <a:effectLst/>
          </p:spPr>
          <p:txBody>
            <a:bodyPr wrap="none" anchor="ctr"/>
            <a:lstStyle/>
            <a:p>
              <a:endParaRPr lang="en-US"/>
            </a:p>
          </p:txBody>
        </p:sp>
        <p:sp>
          <p:nvSpPr>
            <p:cNvPr id="836616" name="Line 8"/>
            <p:cNvSpPr>
              <a:spLocks noChangeShapeType="1"/>
            </p:cNvSpPr>
            <p:nvPr/>
          </p:nvSpPr>
          <p:spPr bwMode="auto">
            <a:xfrm>
              <a:off x="2640" y="1536"/>
              <a:ext cx="576" cy="144"/>
            </a:xfrm>
            <a:prstGeom prst="line">
              <a:avLst/>
            </a:prstGeom>
            <a:noFill/>
            <a:ln w="9525">
              <a:solidFill>
                <a:schemeClr val="tx1"/>
              </a:solidFill>
              <a:round/>
              <a:headEnd/>
              <a:tailEnd/>
            </a:ln>
            <a:effectLst/>
          </p:spPr>
          <p:txBody>
            <a:bodyPr wrap="none" anchor="ctr"/>
            <a:lstStyle/>
            <a:p>
              <a:endParaRPr lang="en-US"/>
            </a:p>
          </p:txBody>
        </p:sp>
        <p:sp>
          <p:nvSpPr>
            <p:cNvPr id="836617" name="Text Box 9"/>
            <p:cNvSpPr txBox="1">
              <a:spLocks noChangeArrowheads="1"/>
            </p:cNvSpPr>
            <p:nvPr/>
          </p:nvSpPr>
          <p:spPr bwMode="auto">
            <a:xfrm>
              <a:off x="1853" y="1440"/>
              <a:ext cx="435" cy="212"/>
            </a:xfrm>
            <a:prstGeom prst="rect">
              <a:avLst/>
            </a:prstGeom>
            <a:noFill/>
            <a:ln w="9525">
              <a:noFill/>
              <a:miter lim="800000"/>
              <a:headEnd/>
              <a:tailEnd/>
            </a:ln>
            <a:effectLst/>
          </p:spPr>
          <p:txBody>
            <a:bodyPr wrap="none" anchor="ctr">
              <a:spAutoFit/>
            </a:bodyPr>
            <a:lstStyle/>
            <a:p>
              <a:pPr algn="ctr"/>
              <a:r>
                <a:rPr lang="en-US" sz="1600" b="0"/>
                <a:t>Small</a:t>
              </a:r>
            </a:p>
          </p:txBody>
        </p:sp>
        <p:sp>
          <p:nvSpPr>
            <p:cNvPr id="836618" name="Text Box 10"/>
            <p:cNvSpPr txBox="1">
              <a:spLocks noChangeArrowheads="1"/>
            </p:cNvSpPr>
            <p:nvPr/>
          </p:nvSpPr>
          <p:spPr bwMode="auto">
            <a:xfrm>
              <a:off x="2167" y="1632"/>
              <a:ext cx="571" cy="212"/>
            </a:xfrm>
            <a:prstGeom prst="rect">
              <a:avLst/>
            </a:prstGeom>
            <a:noFill/>
            <a:ln w="9525">
              <a:noFill/>
              <a:miter lim="800000"/>
              <a:headEnd/>
              <a:tailEnd/>
            </a:ln>
            <a:effectLst/>
          </p:spPr>
          <p:txBody>
            <a:bodyPr wrap="none" anchor="ctr">
              <a:spAutoFit/>
            </a:bodyPr>
            <a:lstStyle/>
            <a:p>
              <a:pPr algn="ctr"/>
              <a:r>
                <a:rPr lang="en-US" sz="1600" b="0"/>
                <a:t>Medium</a:t>
              </a:r>
            </a:p>
          </p:txBody>
        </p:sp>
        <p:sp>
          <p:nvSpPr>
            <p:cNvPr id="836619" name="Text Box 11"/>
            <p:cNvSpPr txBox="1">
              <a:spLocks noChangeArrowheads="1"/>
            </p:cNvSpPr>
            <p:nvPr/>
          </p:nvSpPr>
          <p:spPr bwMode="auto">
            <a:xfrm>
              <a:off x="2958" y="1440"/>
              <a:ext cx="443" cy="212"/>
            </a:xfrm>
            <a:prstGeom prst="rect">
              <a:avLst/>
            </a:prstGeom>
            <a:noFill/>
            <a:ln w="9525">
              <a:noFill/>
              <a:miter lim="800000"/>
              <a:headEnd/>
              <a:tailEnd/>
            </a:ln>
            <a:effectLst/>
          </p:spPr>
          <p:txBody>
            <a:bodyPr wrap="none" anchor="ctr">
              <a:spAutoFit/>
            </a:bodyPr>
            <a:lstStyle/>
            <a:p>
              <a:pPr algn="ctr"/>
              <a:r>
                <a:rPr lang="en-US" sz="1600" b="0"/>
                <a:t>Large</a:t>
              </a:r>
            </a:p>
          </p:txBody>
        </p:sp>
      </p:grpSp>
      <p:grpSp>
        <p:nvGrpSpPr>
          <p:cNvPr id="836620" name="Group 12"/>
          <p:cNvGrpSpPr>
            <a:grpSpLocks/>
          </p:cNvGrpSpPr>
          <p:nvPr/>
        </p:nvGrpSpPr>
        <p:grpSpPr bwMode="auto">
          <a:xfrm>
            <a:off x="5562600" y="4267200"/>
            <a:ext cx="2774950" cy="914400"/>
            <a:chOff x="3513" y="3216"/>
            <a:chExt cx="1748" cy="576"/>
          </a:xfrm>
        </p:grpSpPr>
        <p:sp>
          <p:nvSpPr>
            <p:cNvPr id="836621"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a:effectLst/>
          </p:spPr>
          <p:txBody>
            <a:bodyPr wrap="none" anchor="ctr"/>
            <a:lstStyle/>
            <a:p>
              <a:pPr algn="ctr"/>
              <a:r>
                <a:rPr lang="en-US" sz="1800" b="0">
                  <a:latin typeface="Times New Roman" charset="0"/>
                </a:rPr>
                <a:t>Size</a:t>
              </a:r>
              <a:endParaRPr lang="en-US" sz="2400" b="0">
                <a:latin typeface="Times New Roman" charset="0"/>
              </a:endParaRPr>
            </a:p>
          </p:txBody>
        </p:sp>
        <p:sp>
          <p:nvSpPr>
            <p:cNvPr id="836622" name="Line 14"/>
            <p:cNvSpPr>
              <a:spLocks noChangeShapeType="1"/>
            </p:cNvSpPr>
            <p:nvPr/>
          </p:nvSpPr>
          <p:spPr bwMode="auto">
            <a:xfrm flipH="1">
              <a:off x="3946" y="3504"/>
              <a:ext cx="528" cy="240"/>
            </a:xfrm>
            <a:prstGeom prst="line">
              <a:avLst/>
            </a:prstGeom>
            <a:noFill/>
            <a:ln w="9525">
              <a:solidFill>
                <a:schemeClr val="tx1"/>
              </a:solidFill>
              <a:round/>
              <a:headEnd/>
              <a:tailEnd/>
            </a:ln>
            <a:effectLst/>
          </p:spPr>
          <p:txBody>
            <a:bodyPr wrap="none" anchor="ctr"/>
            <a:lstStyle/>
            <a:p>
              <a:endParaRPr lang="en-US"/>
            </a:p>
          </p:txBody>
        </p:sp>
        <p:sp>
          <p:nvSpPr>
            <p:cNvPr id="836623" name="Line 15"/>
            <p:cNvSpPr>
              <a:spLocks noChangeShapeType="1"/>
            </p:cNvSpPr>
            <p:nvPr/>
          </p:nvSpPr>
          <p:spPr bwMode="auto">
            <a:xfrm>
              <a:off x="4474" y="3504"/>
              <a:ext cx="480" cy="288"/>
            </a:xfrm>
            <a:prstGeom prst="line">
              <a:avLst/>
            </a:prstGeom>
            <a:noFill/>
            <a:ln w="9525">
              <a:solidFill>
                <a:schemeClr val="tx1"/>
              </a:solidFill>
              <a:round/>
              <a:headEnd/>
              <a:tailEnd/>
            </a:ln>
            <a:effectLst/>
          </p:spPr>
          <p:txBody>
            <a:bodyPr wrap="none" anchor="ctr"/>
            <a:lstStyle/>
            <a:p>
              <a:endParaRPr lang="en-US"/>
            </a:p>
          </p:txBody>
        </p:sp>
        <p:sp>
          <p:nvSpPr>
            <p:cNvPr id="836624" name="Text Box 16"/>
            <p:cNvSpPr txBox="1">
              <a:spLocks noChangeArrowheads="1"/>
            </p:cNvSpPr>
            <p:nvPr/>
          </p:nvSpPr>
          <p:spPr bwMode="auto">
            <a:xfrm>
              <a:off x="3513" y="3360"/>
              <a:ext cx="686" cy="366"/>
            </a:xfrm>
            <a:prstGeom prst="rect">
              <a:avLst/>
            </a:prstGeom>
            <a:noFill/>
            <a:ln w="9525">
              <a:noFill/>
              <a:miter lim="800000"/>
              <a:headEnd/>
              <a:tailEnd/>
            </a:ln>
            <a:effectLst/>
          </p:spPr>
          <p:txBody>
            <a:bodyPr wrap="none" anchor="ctr">
              <a:spAutoFit/>
            </a:bodyPr>
            <a:lstStyle/>
            <a:p>
              <a:pPr algn="ctr"/>
              <a:r>
                <a:rPr lang="en-US" sz="1600" b="0"/>
                <a:t>{Medium, </a:t>
              </a:r>
              <a:br>
                <a:rPr lang="en-US" sz="1600" b="0"/>
              </a:br>
              <a:r>
                <a:rPr lang="en-US" sz="1600" b="0"/>
                <a:t>Large}</a:t>
              </a:r>
            </a:p>
          </p:txBody>
        </p:sp>
        <p:sp>
          <p:nvSpPr>
            <p:cNvPr id="836625" name="Text Box 17"/>
            <p:cNvSpPr txBox="1">
              <a:spLocks noChangeArrowheads="1"/>
            </p:cNvSpPr>
            <p:nvPr/>
          </p:nvSpPr>
          <p:spPr bwMode="auto">
            <a:xfrm>
              <a:off x="4740" y="3456"/>
              <a:ext cx="521" cy="212"/>
            </a:xfrm>
            <a:prstGeom prst="rect">
              <a:avLst/>
            </a:prstGeom>
            <a:noFill/>
            <a:ln w="9525">
              <a:noFill/>
              <a:miter lim="800000"/>
              <a:headEnd/>
              <a:tailEnd/>
            </a:ln>
            <a:effectLst/>
          </p:spPr>
          <p:txBody>
            <a:bodyPr wrap="none" anchor="ctr">
              <a:spAutoFit/>
            </a:bodyPr>
            <a:lstStyle/>
            <a:p>
              <a:pPr algn="ctr"/>
              <a:r>
                <a:rPr lang="en-US" sz="1600" b="0"/>
                <a:t>{Small}</a:t>
              </a:r>
            </a:p>
          </p:txBody>
        </p:sp>
      </p:grpSp>
      <p:grpSp>
        <p:nvGrpSpPr>
          <p:cNvPr id="836626" name="Group 18"/>
          <p:cNvGrpSpPr>
            <a:grpSpLocks/>
          </p:cNvGrpSpPr>
          <p:nvPr/>
        </p:nvGrpSpPr>
        <p:grpSpPr bwMode="auto">
          <a:xfrm>
            <a:off x="762000" y="4267200"/>
            <a:ext cx="2997200" cy="914400"/>
            <a:chOff x="768" y="3216"/>
            <a:chExt cx="1794" cy="576"/>
          </a:xfrm>
        </p:grpSpPr>
        <p:sp>
          <p:nvSpPr>
            <p:cNvPr id="836627"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p:spPr>
          <p:txBody>
            <a:bodyPr wrap="none" anchor="ctr"/>
            <a:lstStyle/>
            <a:p>
              <a:pPr algn="ctr"/>
              <a:r>
                <a:rPr lang="en-US" sz="1800" b="0">
                  <a:latin typeface="Times New Roman" charset="0"/>
                </a:rPr>
                <a:t>Size</a:t>
              </a:r>
              <a:endParaRPr lang="en-US" sz="2400" b="0">
                <a:latin typeface="Times New Roman" charset="0"/>
              </a:endParaRPr>
            </a:p>
          </p:txBody>
        </p:sp>
        <p:sp>
          <p:nvSpPr>
            <p:cNvPr id="836628" name="Line 20"/>
            <p:cNvSpPr>
              <a:spLocks noChangeShapeType="1"/>
            </p:cNvSpPr>
            <p:nvPr/>
          </p:nvSpPr>
          <p:spPr bwMode="auto">
            <a:xfrm flipH="1">
              <a:off x="1254" y="3504"/>
              <a:ext cx="528" cy="240"/>
            </a:xfrm>
            <a:prstGeom prst="line">
              <a:avLst/>
            </a:prstGeom>
            <a:noFill/>
            <a:ln w="9525">
              <a:solidFill>
                <a:schemeClr val="tx1"/>
              </a:solidFill>
              <a:round/>
              <a:headEnd/>
              <a:tailEnd/>
            </a:ln>
            <a:effectLst/>
          </p:spPr>
          <p:txBody>
            <a:bodyPr wrap="none" anchor="ctr"/>
            <a:lstStyle/>
            <a:p>
              <a:endParaRPr lang="en-US"/>
            </a:p>
          </p:txBody>
        </p:sp>
        <p:sp>
          <p:nvSpPr>
            <p:cNvPr id="836629" name="Line 21"/>
            <p:cNvSpPr>
              <a:spLocks noChangeShapeType="1"/>
            </p:cNvSpPr>
            <p:nvPr/>
          </p:nvSpPr>
          <p:spPr bwMode="auto">
            <a:xfrm>
              <a:off x="1782" y="3504"/>
              <a:ext cx="480" cy="288"/>
            </a:xfrm>
            <a:prstGeom prst="line">
              <a:avLst/>
            </a:prstGeom>
            <a:noFill/>
            <a:ln w="9525">
              <a:solidFill>
                <a:schemeClr val="tx1"/>
              </a:solidFill>
              <a:round/>
              <a:headEnd/>
              <a:tailEnd/>
            </a:ln>
            <a:effectLst/>
          </p:spPr>
          <p:txBody>
            <a:bodyPr wrap="none" anchor="ctr"/>
            <a:lstStyle/>
            <a:p>
              <a:endParaRPr lang="en-US"/>
            </a:p>
          </p:txBody>
        </p:sp>
        <p:sp>
          <p:nvSpPr>
            <p:cNvPr id="836630" name="Text Box 22"/>
            <p:cNvSpPr txBox="1">
              <a:spLocks noChangeArrowheads="1"/>
            </p:cNvSpPr>
            <p:nvPr/>
          </p:nvSpPr>
          <p:spPr bwMode="auto">
            <a:xfrm>
              <a:off x="768" y="3360"/>
              <a:ext cx="594" cy="366"/>
            </a:xfrm>
            <a:prstGeom prst="rect">
              <a:avLst/>
            </a:prstGeom>
            <a:noFill/>
            <a:ln w="9525">
              <a:noFill/>
              <a:miter lim="800000"/>
              <a:headEnd/>
              <a:tailEnd/>
            </a:ln>
            <a:effectLst/>
          </p:spPr>
          <p:txBody>
            <a:bodyPr anchor="ctr">
              <a:spAutoFit/>
            </a:bodyPr>
            <a:lstStyle/>
            <a:p>
              <a:pPr algn="ctr"/>
              <a:r>
                <a:rPr lang="en-US" sz="1600" b="0"/>
                <a:t>{Small, Medium}</a:t>
              </a:r>
            </a:p>
          </p:txBody>
        </p:sp>
        <p:sp>
          <p:nvSpPr>
            <p:cNvPr id="836631" name="Text Box 23"/>
            <p:cNvSpPr txBox="1">
              <a:spLocks noChangeArrowheads="1"/>
            </p:cNvSpPr>
            <p:nvPr/>
          </p:nvSpPr>
          <p:spPr bwMode="auto">
            <a:xfrm>
              <a:off x="2059" y="3456"/>
              <a:ext cx="503" cy="212"/>
            </a:xfrm>
            <a:prstGeom prst="rect">
              <a:avLst/>
            </a:prstGeom>
            <a:noFill/>
            <a:ln w="9525">
              <a:noFill/>
              <a:miter lim="800000"/>
              <a:headEnd/>
              <a:tailEnd/>
            </a:ln>
            <a:effectLst/>
          </p:spPr>
          <p:txBody>
            <a:bodyPr wrap="none" anchor="ctr">
              <a:spAutoFit/>
            </a:bodyPr>
            <a:lstStyle/>
            <a:p>
              <a:pPr algn="ctr"/>
              <a:r>
                <a:rPr lang="en-US" sz="1600" b="0"/>
                <a:t>{Large}</a:t>
              </a:r>
            </a:p>
          </p:txBody>
        </p:sp>
      </p:grpSp>
      <p:sp>
        <p:nvSpPr>
          <p:cNvPr id="836632" name="Text Box 24"/>
          <p:cNvSpPr txBox="1">
            <a:spLocks noChangeArrowheads="1"/>
          </p:cNvSpPr>
          <p:nvPr/>
        </p:nvSpPr>
        <p:spPr bwMode="auto">
          <a:xfrm>
            <a:off x="4267200" y="4419600"/>
            <a:ext cx="608013" cy="457200"/>
          </a:xfrm>
          <a:prstGeom prst="rect">
            <a:avLst/>
          </a:prstGeom>
          <a:noFill/>
          <a:ln w="9525">
            <a:noFill/>
            <a:miter lim="800000"/>
            <a:headEnd/>
            <a:tailEnd/>
          </a:ln>
          <a:effectLst/>
        </p:spPr>
        <p:txBody>
          <a:bodyPr wrap="none" anchor="ctr">
            <a:spAutoFit/>
          </a:bodyPr>
          <a:lstStyle/>
          <a:p>
            <a:pPr algn="ctr"/>
            <a:r>
              <a:rPr lang="en-US" sz="2400" b="0">
                <a:latin typeface="Times New Roman" charset="0"/>
              </a:rPr>
              <a:t>OR</a:t>
            </a:r>
          </a:p>
        </p:txBody>
      </p:sp>
      <p:grpSp>
        <p:nvGrpSpPr>
          <p:cNvPr id="836639" name="Group 31"/>
          <p:cNvGrpSpPr>
            <a:grpSpLocks/>
          </p:cNvGrpSpPr>
          <p:nvPr/>
        </p:nvGrpSpPr>
        <p:grpSpPr bwMode="auto">
          <a:xfrm>
            <a:off x="4289425" y="5486400"/>
            <a:ext cx="3101975" cy="914400"/>
            <a:chOff x="768" y="3216"/>
            <a:chExt cx="1856" cy="576"/>
          </a:xfrm>
        </p:grpSpPr>
        <p:sp>
          <p:nvSpPr>
            <p:cNvPr id="836640" name="Oval 32"/>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p:spPr>
          <p:txBody>
            <a:bodyPr wrap="none" anchor="ctr"/>
            <a:lstStyle/>
            <a:p>
              <a:pPr algn="ctr"/>
              <a:r>
                <a:rPr lang="en-US" sz="1800" b="0">
                  <a:latin typeface="Times New Roman" charset="0"/>
                </a:rPr>
                <a:t>Size</a:t>
              </a:r>
              <a:endParaRPr lang="en-US" sz="2400" b="0">
                <a:latin typeface="Times New Roman" charset="0"/>
              </a:endParaRPr>
            </a:p>
          </p:txBody>
        </p:sp>
        <p:sp>
          <p:nvSpPr>
            <p:cNvPr id="836641" name="Line 33"/>
            <p:cNvSpPr>
              <a:spLocks noChangeShapeType="1"/>
            </p:cNvSpPr>
            <p:nvPr/>
          </p:nvSpPr>
          <p:spPr bwMode="auto">
            <a:xfrm flipH="1">
              <a:off x="1254" y="3504"/>
              <a:ext cx="528" cy="240"/>
            </a:xfrm>
            <a:prstGeom prst="line">
              <a:avLst/>
            </a:prstGeom>
            <a:noFill/>
            <a:ln w="9525">
              <a:solidFill>
                <a:schemeClr val="tx1"/>
              </a:solidFill>
              <a:round/>
              <a:headEnd/>
              <a:tailEnd/>
            </a:ln>
            <a:effectLst/>
          </p:spPr>
          <p:txBody>
            <a:bodyPr wrap="none" anchor="ctr"/>
            <a:lstStyle/>
            <a:p>
              <a:endParaRPr lang="en-US"/>
            </a:p>
          </p:txBody>
        </p:sp>
        <p:sp>
          <p:nvSpPr>
            <p:cNvPr id="836642" name="Line 34"/>
            <p:cNvSpPr>
              <a:spLocks noChangeShapeType="1"/>
            </p:cNvSpPr>
            <p:nvPr/>
          </p:nvSpPr>
          <p:spPr bwMode="auto">
            <a:xfrm>
              <a:off x="1782" y="3504"/>
              <a:ext cx="480" cy="288"/>
            </a:xfrm>
            <a:prstGeom prst="line">
              <a:avLst/>
            </a:prstGeom>
            <a:noFill/>
            <a:ln w="9525">
              <a:solidFill>
                <a:schemeClr val="tx1"/>
              </a:solidFill>
              <a:round/>
              <a:headEnd/>
              <a:tailEnd/>
            </a:ln>
            <a:effectLst/>
          </p:spPr>
          <p:txBody>
            <a:bodyPr wrap="none" anchor="ctr"/>
            <a:lstStyle/>
            <a:p>
              <a:endParaRPr lang="en-US"/>
            </a:p>
          </p:txBody>
        </p:sp>
        <p:sp>
          <p:nvSpPr>
            <p:cNvPr id="836643" name="Text Box 35"/>
            <p:cNvSpPr txBox="1">
              <a:spLocks noChangeArrowheads="1"/>
            </p:cNvSpPr>
            <p:nvPr/>
          </p:nvSpPr>
          <p:spPr bwMode="auto">
            <a:xfrm>
              <a:off x="768" y="3360"/>
              <a:ext cx="594" cy="366"/>
            </a:xfrm>
            <a:prstGeom prst="rect">
              <a:avLst/>
            </a:prstGeom>
            <a:noFill/>
            <a:ln w="9525">
              <a:noFill/>
              <a:miter lim="800000"/>
              <a:headEnd/>
              <a:tailEnd/>
            </a:ln>
            <a:effectLst/>
          </p:spPr>
          <p:txBody>
            <a:bodyPr anchor="ctr">
              <a:spAutoFit/>
            </a:bodyPr>
            <a:lstStyle/>
            <a:p>
              <a:pPr algn="ctr"/>
              <a:r>
                <a:rPr lang="en-US" sz="1600" b="0"/>
                <a:t>{Small, Large}</a:t>
              </a:r>
            </a:p>
          </p:txBody>
        </p:sp>
        <p:sp>
          <p:nvSpPr>
            <p:cNvPr id="836644" name="Text Box 36"/>
            <p:cNvSpPr txBox="1">
              <a:spLocks noChangeArrowheads="1"/>
            </p:cNvSpPr>
            <p:nvPr/>
          </p:nvSpPr>
          <p:spPr bwMode="auto">
            <a:xfrm>
              <a:off x="2000" y="3456"/>
              <a:ext cx="624" cy="212"/>
            </a:xfrm>
            <a:prstGeom prst="rect">
              <a:avLst/>
            </a:prstGeom>
            <a:noFill/>
            <a:ln w="9525">
              <a:noFill/>
              <a:miter lim="800000"/>
              <a:headEnd/>
              <a:tailEnd/>
            </a:ln>
            <a:effectLst/>
          </p:spPr>
          <p:txBody>
            <a:bodyPr wrap="none" anchor="ctr">
              <a:spAutoFit/>
            </a:bodyPr>
            <a:lstStyle/>
            <a:p>
              <a:pPr algn="ctr"/>
              <a:r>
                <a:rPr lang="en-US" sz="1600" b="0"/>
                <a:t>{Medium}</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4" name="Rectangle 4"/>
          <p:cNvSpPr>
            <a:spLocks noGrp="1" noChangeArrowheads="1"/>
          </p:cNvSpPr>
          <p:nvPr>
            <p:ph type="title"/>
          </p:nvPr>
        </p:nvSpPr>
        <p:spPr>
          <a:xfrm>
            <a:off x="381000" y="152400"/>
            <a:ext cx="8534400" cy="533400"/>
          </a:xfrm>
        </p:spPr>
        <p:txBody>
          <a:bodyPr/>
          <a:lstStyle/>
          <a:p>
            <a:r>
              <a:rPr lang="en-US"/>
              <a:t>Splitting Based on Continuous Attributes</a:t>
            </a:r>
          </a:p>
        </p:txBody>
      </p:sp>
      <p:sp>
        <p:nvSpPr>
          <p:cNvPr id="814085" name="Rectangle 5"/>
          <p:cNvSpPr>
            <a:spLocks noGrp="1" noChangeArrowheads="1"/>
          </p:cNvSpPr>
          <p:nvPr>
            <p:ph type="body" idx="1"/>
          </p:nvPr>
        </p:nvSpPr>
        <p:spPr/>
        <p:txBody>
          <a:bodyPr/>
          <a:lstStyle/>
          <a:p>
            <a:r>
              <a:rPr lang="en-US"/>
              <a:t>Different ways of handling</a:t>
            </a:r>
          </a:p>
          <a:p>
            <a:pPr lvl="1"/>
            <a:r>
              <a:rPr lang="en-US">
                <a:solidFill>
                  <a:srgbClr val="CC3300"/>
                </a:solidFill>
              </a:rPr>
              <a:t>Discretization</a:t>
            </a:r>
            <a:r>
              <a:rPr lang="en-US"/>
              <a:t> to form an ordinal categorical attribute</a:t>
            </a:r>
          </a:p>
          <a:p>
            <a:pPr lvl="2"/>
            <a:r>
              <a:rPr lang="en-US"/>
              <a:t> Static – discretize once at the beginning</a:t>
            </a:r>
          </a:p>
          <a:p>
            <a:pPr lvl="2"/>
            <a:r>
              <a:rPr lang="en-US"/>
              <a:t> Dynamic – ranges can be found by equal interval 		bucketing, equal frequency bucketing</a:t>
            </a:r>
            <a:br>
              <a:rPr lang="en-US"/>
            </a:br>
            <a:r>
              <a:rPr lang="en-US"/>
              <a:t>		(percentiles), or clustering.</a:t>
            </a:r>
          </a:p>
          <a:p>
            <a:pPr lvl="4"/>
            <a:endParaRPr lang="en-US">
              <a:solidFill>
                <a:srgbClr val="CC3300"/>
              </a:solidFill>
            </a:endParaRPr>
          </a:p>
          <a:p>
            <a:pPr lvl="1"/>
            <a:r>
              <a:rPr lang="en-US">
                <a:solidFill>
                  <a:srgbClr val="CC3300"/>
                </a:solidFill>
              </a:rPr>
              <a:t>Binary Decision</a:t>
            </a:r>
            <a:r>
              <a:rPr lang="en-US"/>
              <a:t>: (A &lt; v) or (A </a:t>
            </a:r>
            <a:r>
              <a:rPr lang="en-US">
                <a:sym typeface="Symbol" pitchFamily="18" charset="2"/>
              </a:rPr>
              <a:t> v)</a:t>
            </a:r>
            <a:endParaRPr lang="en-US"/>
          </a:p>
          <a:p>
            <a:pPr lvl="2"/>
            <a:r>
              <a:rPr lang="en-US"/>
              <a:t> consider all possible splits and finds the best cut</a:t>
            </a:r>
          </a:p>
          <a:p>
            <a:pPr lvl="2"/>
            <a:r>
              <a:rPr lang="en-US"/>
              <a:t> can be more compute intensive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ChangeArrowheads="1"/>
          </p:cNvSpPr>
          <p:nvPr>
            <p:ph type="title"/>
          </p:nvPr>
        </p:nvSpPr>
        <p:spPr>
          <a:xfrm>
            <a:off x="381000" y="152400"/>
            <a:ext cx="8534400" cy="533400"/>
          </a:xfrm>
        </p:spPr>
        <p:txBody>
          <a:bodyPr/>
          <a:lstStyle/>
          <a:p>
            <a:r>
              <a:rPr lang="en-US"/>
              <a:t>Splitting Based on Continuous Attributes</a:t>
            </a:r>
          </a:p>
        </p:txBody>
      </p:sp>
      <p:graphicFrame>
        <p:nvGraphicFramePr>
          <p:cNvPr id="903172" name="Object 4"/>
          <p:cNvGraphicFramePr>
            <a:graphicFrameLocks noChangeAspect="1"/>
          </p:cNvGraphicFramePr>
          <p:nvPr>
            <p:ph idx="1"/>
          </p:nvPr>
        </p:nvGraphicFramePr>
        <p:xfrm>
          <a:off x="738188" y="1746250"/>
          <a:ext cx="7608887" cy="3282950"/>
        </p:xfrm>
        <a:graphic>
          <a:graphicData uri="http://schemas.openxmlformats.org/presentationml/2006/ole">
            <p:oleObj spid="_x0000_s903172" name="Visio" r:id="rId3" imgW="8538667" imgH="3684287" progId="">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ChangeArrowheads="1"/>
          </p:cNvSpPr>
          <p:nvPr>
            <p:ph type="title"/>
          </p:nvPr>
        </p:nvSpPr>
        <p:spPr/>
        <p:txBody>
          <a:bodyPr/>
          <a:lstStyle/>
          <a:p>
            <a:r>
              <a:rPr lang="en-US"/>
              <a:t>Examples of Classification Task</a:t>
            </a:r>
          </a:p>
        </p:txBody>
      </p:sp>
      <p:sp>
        <p:nvSpPr>
          <p:cNvPr id="919555" name="Rectangle 3"/>
          <p:cNvSpPr>
            <a:spLocks noGrp="1" noChangeArrowheads="1"/>
          </p:cNvSpPr>
          <p:nvPr>
            <p:ph type="body" idx="1"/>
          </p:nvPr>
        </p:nvSpPr>
        <p:spPr/>
        <p:txBody>
          <a:bodyPr/>
          <a:lstStyle/>
          <a:p>
            <a:r>
              <a:rPr lang="en-US"/>
              <a:t>Predicting tumor cells as benign or malignant</a:t>
            </a:r>
          </a:p>
          <a:p>
            <a:pPr lvl="4"/>
            <a:endParaRPr lang="en-US"/>
          </a:p>
          <a:p>
            <a:r>
              <a:rPr lang="en-US"/>
              <a:t>Classifying credit card transactions </a:t>
            </a:r>
            <a:br>
              <a:rPr lang="en-US"/>
            </a:br>
            <a:r>
              <a:rPr lang="en-US"/>
              <a:t>as legitimate or fraudulent</a:t>
            </a:r>
          </a:p>
          <a:p>
            <a:pPr lvl="4"/>
            <a:endParaRPr lang="en-US"/>
          </a:p>
          <a:p>
            <a:r>
              <a:rPr lang="en-US"/>
              <a:t>Classifying secondary structures of protein </a:t>
            </a:r>
            <a:br>
              <a:rPr lang="en-US"/>
            </a:br>
            <a:r>
              <a:rPr lang="en-US"/>
              <a:t>as alpha-helix, beta-sheet, or random </a:t>
            </a:r>
            <a:br>
              <a:rPr lang="en-US"/>
            </a:br>
            <a:r>
              <a:rPr lang="en-US"/>
              <a:t>coil</a:t>
            </a:r>
          </a:p>
          <a:p>
            <a:pPr lvl="4"/>
            <a:endParaRPr lang="en-US"/>
          </a:p>
          <a:p>
            <a:r>
              <a:rPr lang="en-US"/>
              <a:t>Categorizing news stories as finance, </a:t>
            </a:r>
            <a:br>
              <a:rPr lang="en-US"/>
            </a:br>
            <a:r>
              <a:rPr lang="en-US"/>
              <a:t>weather, entertainment, sports, etc</a:t>
            </a:r>
          </a:p>
        </p:txBody>
      </p:sp>
      <p:grpSp>
        <p:nvGrpSpPr>
          <p:cNvPr id="919556" name="Group 4"/>
          <p:cNvGrpSpPr>
            <a:grpSpLocks/>
          </p:cNvGrpSpPr>
          <p:nvPr/>
        </p:nvGrpSpPr>
        <p:grpSpPr bwMode="auto">
          <a:xfrm>
            <a:off x="6629400" y="1828800"/>
            <a:ext cx="2057400" cy="1417638"/>
            <a:chOff x="3360" y="768"/>
            <a:chExt cx="1296" cy="893"/>
          </a:xfrm>
        </p:grpSpPr>
        <p:pic>
          <p:nvPicPr>
            <p:cNvPr id="919557" name="Picture 5" descr="story-3dimensional-2"/>
            <p:cNvPicPr>
              <a:picLocks noChangeAspect="1" noChangeArrowheads="1"/>
            </p:cNvPicPr>
            <p:nvPr/>
          </p:nvPicPr>
          <p:blipFill>
            <a:blip r:embed="rId3" cstate="print"/>
            <a:srcRect/>
            <a:stretch>
              <a:fillRect/>
            </a:stretch>
          </p:blipFill>
          <p:spPr bwMode="auto">
            <a:xfrm>
              <a:off x="3418" y="768"/>
              <a:ext cx="1238" cy="893"/>
            </a:xfrm>
            <a:prstGeom prst="rect">
              <a:avLst/>
            </a:prstGeom>
            <a:noFill/>
          </p:spPr>
        </p:pic>
        <p:graphicFrame>
          <p:nvGraphicFramePr>
            <p:cNvPr id="919558" name="Object 6"/>
            <p:cNvGraphicFramePr>
              <a:graphicFrameLocks noChangeAspect="1"/>
            </p:cNvGraphicFramePr>
            <p:nvPr/>
          </p:nvGraphicFramePr>
          <p:xfrm>
            <a:off x="3370" y="1155"/>
            <a:ext cx="432" cy="429"/>
          </p:xfrm>
          <a:graphic>
            <a:graphicData uri="http://schemas.openxmlformats.org/presentationml/2006/ole">
              <p:oleObj spid="_x0000_s919558" name="VISIO" r:id="rId4" imgW="618480" imgH="614520" progId="">
                <p:embed/>
              </p:oleObj>
            </a:graphicData>
          </a:graphic>
        </p:graphicFrame>
        <p:graphicFrame>
          <p:nvGraphicFramePr>
            <p:cNvPr id="919559" name="Object 7"/>
            <p:cNvGraphicFramePr>
              <a:graphicFrameLocks noChangeAspect="1"/>
            </p:cNvGraphicFramePr>
            <p:nvPr/>
          </p:nvGraphicFramePr>
          <p:xfrm>
            <a:off x="3360" y="912"/>
            <a:ext cx="432" cy="355"/>
          </p:xfrm>
          <a:graphic>
            <a:graphicData uri="http://schemas.openxmlformats.org/presentationml/2006/ole">
              <p:oleObj spid="_x0000_s919559" name="VISIO" r:id="rId5" imgW="807120" imgH="662760" progId="">
                <p:embed/>
              </p:oleObj>
            </a:graphicData>
          </a:graphic>
        </p:graphicFrame>
      </p:grpSp>
      <p:pic>
        <p:nvPicPr>
          <p:cNvPr id="919560" name="Picture 8" descr="pro"/>
          <p:cNvPicPr>
            <a:picLocks noChangeAspect="1" noChangeArrowheads="1"/>
          </p:cNvPicPr>
          <p:nvPr/>
        </p:nvPicPr>
        <p:blipFill>
          <a:blip r:embed="rId6" cstate="print"/>
          <a:srcRect/>
          <a:stretch>
            <a:fillRect/>
          </a:stretch>
        </p:blipFill>
        <p:spPr bwMode="auto">
          <a:xfrm>
            <a:off x="7075488" y="3886200"/>
            <a:ext cx="1535112" cy="2319338"/>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p:txBody>
          <a:bodyPr/>
          <a:lstStyle/>
          <a:p>
            <a:r>
              <a:rPr lang="en-US"/>
              <a:t>Tree Induction</a:t>
            </a:r>
          </a:p>
        </p:txBody>
      </p:sp>
      <p:sp>
        <p:nvSpPr>
          <p:cNvPr id="906243" name="Rectangle 3"/>
          <p:cNvSpPr>
            <a:spLocks noGrp="1" noChangeArrowheads="1"/>
          </p:cNvSpPr>
          <p:nvPr>
            <p:ph type="body" idx="1"/>
          </p:nvPr>
        </p:nvSpPr>
        <p:spPr/>
        <p:txBody>
          <a:bodyPr/>
          <a:lstStyle/>
          <a:p>
            <a:r>
              <a:rPr lang="en-US"/>
              <a:t>Greedy strategy.</a:t>
            </a:r>
          </a:p>
          <a:p>
            <a:pPr lvl="1"/>
            <a:r>
              <a:rPr lang="en-US"/>
              <a:t>Split the records based on an attribute test that optimizes certain criterion.</a:t>
            </a:r>
          </a:p>
          <a:p>
            <a:endParaRPr lang="en-US"/>
          </a:p>
          <a:p>
            <a:r>
              <a:rPr lang="en-US"/>
              <a:t>Issues</a:t>
            </a:r>
          </a:p>
          <a:p>
            <a:pPr lvl="1"/>
            <a:r>
              <a:rPr lang="en-US"/>
              <a:t>Determine how to split the records</a:t>
            </a:r>
          </a:p>
          <a:p>
            <a:pPr lvl="2"/>
            <a:r>
              <a:rPr lang="en-US"/>
              <a:t>How to specify the attribute test condition?</a:t>
            </a:r>
          </a:p>
          <a:p>
            <a:pPr lvl="2"/>
            <a:r>
              <a:rPr lang="en-US">
                <a:solidFill>
                  <a:srgbClr val="FF0000"/>
                </a:solidFill>
              </a:rPr>
              <a:t>How to determine the best split?</a:t>
            </a:r>
          </a:p>
          <a:p>
            <a:pPr lvl="1"/>
            <a:r>
              <a:rPr lang="en-US"/>
              <a:t>Determine when to stop splitting</a:t>
            </a:r>
          </a:p>
          <a:p>
            <a:pPr lvl="1"/>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4" name="Rectangle 6"/>
          <p:cNvSpPr>
            <a:spLocks noGrp="1" noChangeArrowheads="1"/>
          </p:cNvSpPr>
          <p:nvPr>
            <p:ph type="title"/>
          </p:nvPr>
        </p:nvSpPr>
        <p:spPr/>
        <p:txBody>
          <a:bodyPr/>
          <a:lstStyle/>
          <a:p>
            <a:r>
              <a:rPr lang="en-US"/>
              <a:t>How to determine the Best Split</a:t>
            </a:r>
          </a:p>
        </p:txBody>
      </p:sp>
      <p:graphicFrame>
        <p:nvGraphicFramePr>
          <p:cNvPr id="908293" name="Object 5"/>
          <p:cNvGraphicFramePr>
            <a:graphicFrameLocks noChangeAspect="1"/>
          </p:cNvGraphicFramePr>
          <p:nvPr>
            <p:ph idx="1"/>
          </p:nvPr>
        </p:nvGraphicFramePr>
        <p:xfrm>
          <a:off x="381000" y="2260600"/>
          <a:ext cx="8545513" cy="2006600"/>
        </p:xfrm>
        <a:graphic>
          <a:graphicData uri="http://schemas.openxmlformats.org/presentationml/2006/ole">
            <p:oleObj spid="_x0000_s908293" name="Visio" r:id="rId3" imgW="9538614" imgH="2239584" progId="">
              <p:embed/>
            </p:oleObj>
          </a:graphicData>
        </a:graphic>
      </p:graphicFrame>
      <p:sp>
        <p:nvSpPr>
          <p:cNvPr id="908296" name="Text Box 8"/>
          <p:cNvSpPr txBox="1">
            <a:spLocks noChangeArrowheads="1"/>
          </p:cNvSpPr>
          <p:nvPr/>
        </p:nvSpPr>
        <p:spPr bwMode="auto">
          <a:xfrm>
            <a:off x="2286000" y="1219200"/>
            <a:ext cx="5105400" cy="641350"/>
          </a:xfrm>
          <a:prstGeom prst="rect">
            <a:avLst/>
          </a:prstGeom>
          <a:noFill/>
          <a:ln w="12700">
            <a:noFill/>
            <a:miter lim="800000"/>
            <a:headEnd/>
            <a:tailEnd/>
          </a:ln>
          <a:effectLst/>
        </p:spPr>
        <p:txBody>
          <a:bodyPr>
            <a:spAutoFit/>
          </a:bodyPr>
          <a:lstStyle/>
          <a:p>
            <a:pPr>
              <a:spcBef>
                <a:spcPct val="50000"/>
              </a:spcBef>
            </a:pPr>
            <a:r>
              <a:rPr lang="en-US" sz="1800"/>
              <a:t>Before Splitting: 10 records of class 0,</a:t>
            </a:r>
            <a:br>
              <a:rPr lang="en-US" sz="1800"/>
            </a:br>
            <a:r>
              <a:rPr lang="en-US" sz="1800"/>
              <a:t>		10 records of class 1</a:t>
            </a:r>
          </a:p>
        </p:txBody>
      </p:sp>
      <p:sp>
        <p:nvSpPr>
          <p:cNvPr id="908297" name="Text Box 9"/>
          <p:cNvSpPr txBox="1">
            <a:spLocks noChangeArrowheads="1"/>
          </p:cNvSpPr>
          <p:nvPr/>
        </p:nvSpPr>
        <p:spPr bwMode="auto">
          <a:xfrm>
            <a:off x="1981200" y="5119688"/>
            <a:ext cx="5105400" cy="366712"/>
          </a:xfrm>
          <a:prstGeom prst="rect">
            <a:avLst/>
          </a:prstGeom>
          <a:noFill/>
          <a:ln w="12700">
            <a:noFill/>
            <a:miter lim="800000"/>
            <a:headEnd/>
            <a:tailEnd/>
          </a:ln>
          <a:effectLst/>
        </p:spPr>
        <p:txBody>
          <a:bodyPr>
            <a:spAutoFit/>
          </a:bodyPr>
          <a:lstStyle/>
          <a:p>
            <a:pPr>
              <a:spcBef>
                <a:spcPct val="50000"/>
              </a:spcBef>
            </a:pPr>
            <a:r>
              <a:rPr lang="en-US" sz="1800"/>
              <a:t>Which test condition is the best?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en-US"/>
              <a:t>How to determine the Best Split</a:t>
            </a:r>
          </a:p>
        </p:txBody>
      </p:sp>
      <p:sp>
        <p:nvSpPr>
          <p:cNvPr id="912387" name="Rectangle 3"/>
          <p:cNvSpPr>
            <a:spLocks noGrp="1" noChangeArrowheads="1"/>
          </p:cNvSpPr>
          <p:nvPr>
            <p:ph type="body" idx="1"/>
          </p:nvPr>
        </p:nvSpPr>
        <p:spPr/>
        <p:txBody>
          <a:bodyPr/>
          <a:lstStyle/>
          <a:p>
            <a:r>
              <a:rPr lang="en-US" dirty="0"/>
              <a:t>Greedy approach: </a:t>
            </a:r>
          </a:p>
          <a:p>
            <a:pPr lvl="1"/>
            <a:r>
              <a:rPr lang="en-US" dirty="0"/>
              <a:t>Nodes with </a:t>
            </a:r>
            <a:r>
              <a:rPr lang="en-US" dirty="0">
                <a:solidFill>
                  <a:srgbClr val="FF0000"/>
                </a:solidFill>
              </a:rPr>
              <a:t>homogeneous</a:t>
            </a:r>
            <a:r>
              <a:rPr lang="en-US" dirty="0"/>
              <a:t> class distribution are preferred</a:t>
            </a:r>
          </a:p>
          <a:p>
            <a:r>
              <a:rPr lang="en-US" dirty="0"/>
              <a:t>Need a measure of node </a:t>
            </a:r>
            <a:r>
              <a:rPr lang="en-US" dirty="0">
                <a:solidFill>
                  <a:srgbClr val="00B0F0"/>
                </a:solidFill>
              </a:rPr>
              <a:t>impurity</a:t>
            </a:r>
            <a:r>
              <a:rPr lang="en-US" dirty="0"/>
              <a:t>:</a:t>
            </a:r>
          </a:p>
          <a:p>
            <a:pPr lvl="1">
              <a:buFont typeface="Arial" charset="0"/>
              <a:buNone/>
            </a:pPr>
            <a:endParaRPr lang="en-US" dirty="0"/>
          </a:p>
        </p:txBody>
      </p:sp>
      <p:graphicFrame>
        <p:nvGraphicFramePr>
          <p:cNvPr id="912390" name="Object 6"/>
          <p:cNvGraphicFramePr>
            <a:graphicFrameLocks noChangeAspect="1"/>
          </p:cNvGraphicFramePr>
          <p:nvPr>
            <p:ph sz="half" idx="4294967295"/>
          </p:nvPr>
        </p:nvGraphicFramePr>
        <p:xfrm>
          <a:off x="2209800" y="3733800"/>
          <a:ext cx="912813" cy="815975"/>
        </p:xfrm>
        <a:graphic>
          <a:graphicData uri="http://schemas.openxmlformats.org/presentationml/2006/ole">
            <p:oleObj spid="_x0000_s912390" name="Visio" r:id="rId3" imgW="655371" imgH="585812" progId="">
              <p:embed/>
            </p:oleObj>
          </a:graphicData>
        </a:graphic>
      </p:graphicFrame>
      <p:graphicFrame>
        <p:nvGraphicFramePr>
          <p:cNvPr id="912394" name="Object 10"/>
          <p:cNvGraphicFramePr>
            <a:graphicFrameLocks noChangeAspect="1"/>
          </p:cNvGraphicFramePr>
          <p:nvPr>
            <p:ph sz="half" idx="4294967295"/>
          </p:nvPr>
        </p:nvGraphicFramePr>
        <p:xfrm>
          <a:off x="5715000" y="3733800"/>
          <a:ext cx="912813" cy="815975"/>
        </p:xfrm>
        <a:graphic>
          <a:graphicData uri="http://schemas.openxmlformats.org/presentationml/2006/ole">
            <p:oleObj spid="_x0000_s912394" name="Visio" r:id="rId4" imgW="655371" imgH="585812" progId="">
              <p:embed/>
            </p:oleObj>
          </a:graphicData>
        </a:graphic>
      </p:graphicFrame>
      <p:sp>
        <p:nvSpPr>
          <p:cNvPr id="912396" name="Text Box 12"/>
          <p:cNvSpPr txBox="1">
            <a:spLocks noChangeArrowheads="1"/>
          </p:cNvSpPr>
          <p:nvPr/>
        </p:nvSpPr>
        <p:spPr bwMode="auto">
          <a:xfrm>
            <a:off x="1371600" y="4724400"/>
            <a:ext cx="2819400" cy="779463"/>
          </a:xfrm>
          <a:prstGeom prst="rect">
            <a:avLst/>
          </a:prstGeom>
          <a:noFill/>
          <a:ln w="12700">
            <a:noFill/>
            <a:miter lim="800000"/>
            <a:headEnd/>
            <a:tailEnd/>
          </a:ln>
          <a:effectLst/>
        </p:spPr>
        <p:txBody>
          <a:bodyPr>
            <a:spAutoFit/>
          </a:bodyPr>
          <a:lstStyle/>
          <a:p>
            <a:pPr>
              <a:spcBef>
                <a:spcPct val="50000"/>
              </a:spcBef>
            </a:pPr>
            <a:r>
              <a:rPr lang="en-US" sz="1800" dirty="0">
                <a:solidFill>
                  <a:srgbClr val="FF0000"/>
                </a:solidFill>
              </a:rPr>
              <a:t>Non-homogeneous</a:t>
            </a:r>
            <a:r>
              <a:rPr lang="en-US" sz="1800" dirty="0"/>
              <a:t>,</a:t>
            </a:r>
          </a:p>
          <a:p>
            <a:pPr>
              <a:spcBef>
                <a:spcPct val="50000"/>
              </a:spcBef>
            </a:pPr>
            <a:r>
              <a:rPr lang="en-US" sz="1800" dirty="0">
                <a:solidFill>
                  <a:srgbClr val="00B0F0"/>
                </a:solidFill>
              </a:rPr>
              <a:t>High</a:t>
            </a:r>
            <a:r>
              <a:rPr lang="en-US" sz="1800" dirty="0"/>
              <a:t> degree of </a:t>
            </a:r>
            <a:r>
              <a:rPr lang="en-US" sz="1800" dirty="0">
                <a:solidFill>
                  <a:srgbClr val="00B0F0"/>
                </a:solidFill>
              </a:rPr>
              <a:t>impurity</a:t>
            </a:r>
          </a:p>
        </p:txBody>
      </p:sp>
      <p:sp>
        <p:nvSpPr>
          <p:cNvPr id="912397" name="Text Box 13"/>
          <p:cNvSpPr txBox="1">
            <a:spLocks noChangeArrowheads="1"/>
          </p:cNvSpPr>
          <p:nvPr/>
        </p:nvSpPr>
        <p:spPr bwMode="auto">
          <a:xfrm>
            <a:off x="5181600" y="4724400"/>
            <a:ext cx="2819400" cy="779463"/>
          </a:xfrm>
          <a:prstGeom prst="rect">
            <a:avLst/>
          </a:prstGeom>
          <a:noFill/>
          <a:ln w="12700">
            <a:noFill/>
            <a:miter lim="800000"/>
            <a:headEnd/>
            <a:tailEnd/>
          </a:ln>
          <a:effectLst/>
        </p:spPr>
        <p:txBody>
          <a:bodyPr>
            <a:spAutoFit/>
          </a:bodyPr>
          <a:lstStyle/>
          <a:p>
            <a:pPr>
              <a:spcBef>
                <a:spcPct val="50000"/>
              </a:spcBef>
            </a:pPr>
            <a:r>
              <a:rPr lang="en-US" sz="1800" dirty="0">
                <a:solidFill>
                  <a:srgbClr val="FF0000"/>
                </a:solidFill>
              </a:rPr>
              <a:t>Homogeneous</a:t>
            </a:r>
            <a:r>
              <a:rPr lang="en-US" sz="1800" dirty="0"/>
              <a:t>,</a:t>
            </a:r>
          </a:p>
          <a:p>
            <a:pPr>
              <a:spcBef>
                <a:spcPct val="50000"/>
              </a:spcBef>
            </a:pPr>
            <a:r>
              <a:rPr lang="en-US" sz="1800" dirty="0">
                <a:solidFill>
                  <a:srgbClr val="00B0F0"/>
                </a:solidFill>
              </a:rPr>
              <a:t>Low</a:t>
            </a:r>
            <a:r>
              <a:rPr lang="en-US" sz="1800" dirty="0"/>
              <a:t> degree of </a:t>
            </a:r>
            <a:r>
              <a:rPr lang="en-US" sz="1800" dirty="0">
                <a:solidFill>
                  <a:srgbClr val="00B0F0"/>
                </a:solidFill>
              </a:rPr>
              <a:t>impurity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p:txBody>
          <a:bodyPr/>
          <a:lstStyle/>
          <a:p>
            <a:r>
              <a:rPr lang="en-US"/>
              <a:t>Measures of Node Impurity</a:t>
            </a:r>
          </a:p>
        </p:txBody>
      </p:sp>
      <p:sp>
        <p:nvSpPr>
          <p:cNvPr id="862211" name="Rectangle 3"/>
          <p:cNvSpPr>
            <a:spLocks noGrp="1" noChangeArrowheads="1"/>
          </p:cNvSpPr>
          <p:nvPr>
            <p:ph type="body" idx="1"/>
          </p:nvPr>
        </p:nvSpPr>
        <p:spPr/>
        <p:txBody>
          <a:bodyPr/>
          <a:lstStyle/>
          <a:p>
            <a:r>
              <a:rPr lang="en-US"/>
              <a:t>Gini Index</a:t>
            </a:r>
          </a:p>
          <a:p>
            <a:endParaRPr lang="en-US"/>
          </a:p>
          <a:p>
            <a:r>
              <a:rPr lang="en-US"/>
              <a:t>Entropy</a:t>
            </a:r>
          </a:p>
          <a:p>
            <a:endParaRPr lang="en-US"/>
          </a:p>
          <a:p>
            <a:r>
              <a:rPr lang="en-US"/>
              <a:t>Misclassification error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r>
              <a:rPr lang="en-US"/>
              <a:t>Measures of Node Impurity</a:t>
            </a:r>
          </a:p>
        </p:txBody>
      </p:sp>
      <p:sp>
        <p:nvSpPr>
          <p:cNvPr id="1001475" name="Rectangle 3"/>
          <p:cNvSpPr>
            <a:spLocks noGrp="1" noChangeArrowheads="1"/>
          </p:cNvSpPr>
          <p:nvPr>
            <p:ph type="body" idx="1"/>
          </p:nvPr>
        </p:nvSpPr>
        <p:spPr/>
        <p:txBody>
          <a:bodyPr/>
          <a:lstStyle/>
          <a:p>
            <a:r>
              <a:rPr lang="en-US" i="1">
                <a:latin typeface="Times New Roman" charset="0"/>
              </a:rPr>
              <a:t>p( j | t) </a:t>
            </a:r>
            <a:r>
              <a:rPr lang="en-US"/>
              <a:t>is the relative frequency of class </a:t>
            </a:r>
            <a:r>
              <a:rPr lang="en-US" i="1"/>
              <a:t>j</a:t>
            </a:r>
            <a:r>
              <a:rPr lang="en-US"/>
              <a:t> at node </a:t>
            </a:r>
            <a:r>
              <a:rPr lang="en-US" i="1"/>
              <a:t>t</a:t>
            </a:r>
          </a:p>
          <a:p>
            <a:r>
              <a:rPr lang="en-US"/>
              <a:t>Gini Index:</a:t>
            </a:r>
          </a:p>
          <a:p>
            <a:endParaRPr lang="en-US"/>
          </a:p>
          <a:p>
            <a:r>
              <a:rPr lang="en-US"/>
              <a:t>Entropy:</a:t>
            </a:r>
          </a:p>
          <a:p>
            <a:endParaRPr lang="en-US"/>
          </a:p>
          <a:p>
            <a:r>
              <a:rPr lang="en-US"/>
              <a:t>Misclassification error:</a:t>
            </a:r>
          </a:p>
        </p:txBody>
      </p:sp>
      <p:graphicFrame>
        <p:nvGraphicFramePr>
          <p:cNvPr id="1001476" name="Object 4"/>
          <p:cNvGraphicFramePr>
            <a:graphicFrameLocks noChangeAspect="1"/>
          </p:cNvGraphicFramePr>
          <p:nvPr/>
        </p:nvGraphicFramePr>
        <p:xfrm>
          <a:off x="2667000" y="1752600"/>
          <a:ext cx="3352800" cy="736600"/>
        </p:xfrm>
        <a:graphic>
          <a:graphicData uri="http://schemas.openxmlformats.org/presentationml/2006/ole">
            <p:oleObj spid="_x0000_s1007618" name="Equation" r:id="rId3" imgW="1612800" imgH="355320" progId="Equation.3">
              <p:embed/>
            </p:oleObj>
          </a:graphicData>
        </a:graphic>
      </p:graphicFrame>
      <p:graphicFrame>
        <p:nvGraphicFramePr>
          <p:cNvPr id="1001477" name="Object 5"/>
          <p:cNvGraphicFramePr>
            <a:graphicFrameLocks noChangeAspect="1"/>
          </p:cNvGraphicFramePr>
          <p:nvPr/>
        </p:nvGraphicFramePr>
        <p:xfrm>
          <a:off x="2654300" y="2965450"/>
          <a:ext cx="5803900" cy="615950"/>
        </p:xfrm>
        <a:graphic>
          <a:graphicData uri="http://schemas.openxmlformats.org/presentationml/2006/ole">
            <p:oleObj spid="_x0000_s1007619" name="Equation" r:id="rId4" imgW="4165560" imgH="444240" progId="Equation.3">
              <p:embed/>
            </p:oleObj>
          </a:graphicData>
        </a:graphic>
      </p:graphicFrame>
      <p:graphicFrame>
        <p:nvGraphicFramePr>
          <p:cNvPr id="1001478" name="Object 6"/>
          <p:cNvGraphicFramePr>
            <a:graphicFrameLocks noChangeAspect="1"/>
          </p:cNvGraphicFramePr>
          <p:nvPr/>
        </p:nvGraphicFramePr>
        <p:xfrm>
          <a:off x="2667000" y="4343400"/>
          <a:ext cx="3887788" cy="692150"/>
        </p:xfrm>
        <a:graphic>
          <a:graphicData uri="http://schemas.openxmlformats.org/presentationml/2006/ole">
            <p:oleObj spid="_x0000_s1007620" name="Equation" r:id="rId5" imgW="1562040" imgH="279360" progId="">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p:txBody>
          <a:bodyPr/>
          <a:lstStyle/>
          <a:p>
            <a:r>
              <a:rPr lang="en-US"/>
              <a:t>Examples for computing GINI</a:t>
            </a:r>
          </a:p>
        </p:txBody>
      </p:sp>
      <p:graphicFrame>
        <p:nvGraphicFramePr>
          <p:cNvPr id="860165" name="Object 5"/>
          <p:cNvGraphicFramePr>
            <a:graphicFrameLocks noChangeAspect="1"/>
          </p:cNvGraphicFramePr>
          <p:nvPr/>
        </p:nvGraphicFramePr>
        <p:xfrm>
          <a:off x="457200" y="2339975"/>
          <a:ext cx="2362200" cy="936625"/>
        </p:xfrm>
        <a:graphic>
          <a:graphicData uri="http://schemas.openxmlformats.org/presentationml/2006/ole">
            <p:oleObj spid="_x0000_s860165" name="Document" r:id="rId3" imgW="3239280" imgH="1357560" progId="Word.Document.8">
              <p:embed/>
            </p:oleObj>
          </a:graphicData>
        </a:graphic>
      </p:graphicFrame>
      <p:graphicFrame>
        <p:nvGraphicFramePr>
          <p:cNvPr id="860166" name="Object 6"/>
          <p:cNvGraphicFramePr>
            <a:graphicFrameLocks noChangeAspect="1"/>
          </p:cNvGraphicFramePr>
          <p:nvPr/>
        </p:nvGraphicFramePr>
        <p:xfrm>
          <a:off x="533400" y="5181600"/>
          <a:ext cx="2286000" cy="938213"/>
        </p:xfrm>
        <a:graphic>
          <a:graphicData uri="http://schemas.openxmlformats.org/presentationml/2006/ole">
            <p:oleObj spid="_x0000_s860166" name="Document" r:id="rId4" imgW="3239280" imgH="1381680" progId="Word.Document.8">
              <p:embed/>
            </p:oleObj>
          </a:graphicData>
        </a:graphic>
      </p:graphicFrame>
      <p:graphicFrame>
        <p:nvGraphicFramePr>
          <p:cNvPr id="860168" name="Object 8"/>
          <p:cNvGraphicFramePr>
            <a:graphicFrameLocks noChangeAspect="1"/>
          </p:cNvGraphicFramePr>
          <p:nvPr/>
        </p:nvGraphicFramePr>
        <p:xfrm>
          <a:off x="533400" y="3817938"/>
          <a:ext cx="2286000" cy="906462"/>
        </p:xfrm>
        <a:graphic>
          <a:graphicData uri="http://schemas.openxmlformats.org/presentationml/2006/ole">
            <p:oleObj spid="_x0000_s860168" name="Document" r:id="rId5" imgW="3239280" imgH="1357560" progId="Word.Document.8">
              <p:embed/>
            </p:oleObj>
          </a:graphicData>
        </a:graphic>
      </p:graphicFrame>
      <p:sp>
        <p:nvSpPr>
          <p:cNvPr id="860170" name="Text Box 10"/>
          <p:cNvSpPr txBox="1">
            <a:spLocks noChangeArrowheads="1"/>
          </p:cNvSpPr>
          <p:nvPr/>
        </p:nvSpPr>
        <p:spPr bwMode="auto">
          <a:xfrm>
            <a:off x="3048000" y="2339975"/>
            <a:ext cx="5181600" cy="854075"/>
          </a:xfrm>
          <a:prstGeom prst="rect">
            <a:avLst/>
          </a:prstGeom>
          <a:noFill/>
          <a:ln w="12700">
            <a:noFill/>
            <a:miter lim="800000"/>
            <a:headEnd/>
            <a:tailEnd/>
          </a:ln>
          <a:effectLst/>
        </p:spPr>
        <p:txBody>
          <a:bodyPr>
            <a:spAutoFit/>
          </a:bodyPr>
          <a:lstStyle/>
          <a:p>
            <a:pPr>
              <a:spcBef>
                <a:spcPct val="50000"/>
              </a:spcBef>
            </a:pPr>
            <a:r>
              <a:rPr lang="en-US" sz="2000"/>
              <a:t>P(C1) = 0/6 = 0     P(C2) = 6/6 = 1</a:t>
            </a:r>
          </a:p>
          <a:p>
            <a:pPr>
              <a:spcBef>
                <a:spcPct val="50000"/>
              </a:spcBef>
            </a:pPr>
            <a:r>
              <a:rPr lang="en-US" sz="2000"/>
              <a:t>Gini = 1 – P(C1)</a:t>
            </a:r>
            <a:r>
              <a:rPr lang="en-US" sz="2000" baseline="30000"/>
              <a:t>2 </a:t>
            </a:r>
            <a:r>
              <a:rPr lang="en-US" sz="2000"/>
              <a:t>– P(C2)</a:t>
            </a:r>
            <a:r>
              <a:rPr lang="en-US" sz="2000" baseline="30000"/>
              <a:t>2</a:t>
            </a:r>
            <a:r>
              <a:rPr lang="en-US" sz="2000"/>
              <a:t> = 1 – 0 – 1 = 0 </a:t>
            </a:r>
          </a:p>
        </p:txBody>
      </p:sp>
      <p:graphicFrame>
        <p:nvGraphicFramePr>
          <p:cNvPr id="860171" name="Object 11"/>
          <p:cNvGraphicFramePr>
            <a:graphicFrameLocks noChangeAspect="1"/>
          </p:cNvGraphicFramePr>
          <p:nvPr/>
        </p:nvGraphicFramePr>
        <p:xfrm>
          <a:off x="2590800" y="1219200"/>
          <a:ext cx="3352800" cy="736600"/>
        </p:xfrm>
        <a:graphic>
          <a:graphicData uri="http://schemas.openxmlformats.org/presentationml/2006/ole">
            <p:oleObj spid="_x0000_s860171" name="Equation" r:id="rId6" imgW="1612800" imgH="355320" progId="Equation.3">
              <p:embed/>
            </p:oleObj>
          </a:graphicData>
        </a:graphic>
      </p:graphicFrame>
      <p:sp>
        <p:nvSpPr>
          <p:cNvPr id="860172" name="Text Box 12"/>
          <p:cNvSpPr txBox="1">
            <a:spLocks noChangeArrowheads="1"/>
          </p:cNvSpPr>
          <p:nvPr/>
        </p:nvSpPr>
        <p:spPr bwMode="auto">
          <a:xfrm>
            <a:off x="3124200" y="3817938"/>
            <a:ext cx="5181600" cy="854075"/>
          </a:xfrm>
          <a:prstGeom prst="rect">
            <a:avLst/>
          </a:prstGeom>
          <a:noFill/>
          <a:ln w="12700">
            <a:noFill/>
            <a:miter lim="800000"/>
            <a:headEnd/>
            <a:tailEnd/>
          </a:ln>
          <a:effectLst/>
        </p:spPr>
        <p:txBody>
          <a:bodyPr>
            <a:spAutoFit/>
          </a:bodyPr>
          <a:lstStyle/>
          <a:p>
            <a:pPr>
              <a:spcBef>
                <a:spcPct val="50000"/>
              </a:spcBef>
            </a:pPr>
            <a:r>
              <a:rPr lang="en-US" sz="2000"/>
              <a:t>P(C1) = 1/6          P(C2) = 5/6</a:t>
            </a:r>
          </a:p>
          <a:p>
            <a:pPr>
              <a:spcBef>
                <a:spcPct val="50000"/>
              </a:spcBef>
            </a:pPr>
            <a:r>
              <a:rPr lang="en-US" sz="2000"/>
              <a:t>Gini = 1 – (1/6)</a:t>
            </a:r>
            <a:r>
              <a:rPr lang="en-US" sz="2000" baseline="30000"/>
              <a:t>2 </a:t>
            </a:r>
            <a:r>
              <a:rPr lang="en-US" sz="2000"/>
              <a:t>– (5/6)</a:t>
            </a:r>
            <a:r>
              <a:rPr lang="en-US" sz="2000" baseline="30000"/>
              <a:t>2</a:t>
            </a:r>
            <a:r>
              <a:rPr lang="en-US" sz="2000"/>
              <a:t> = 0.278</a:t>
            </a:r>
          </a:p>
        </p:txBody>
      </p:sp>
      <p:sp>
        <p:nvSpPr>
          <p:cNvPr id="860173" name="Text Box 13"/>
          <p:cNvSpPr txBox="1">
            <a:spLocks noChangeArrowheads="1"/>
          </p:cNvSpPr>
          <p:nvPr/>
        </p:nvSpPr>
        <p:spPr bwMode="auto">
          <a:xfrm>
            <a:off x="3124200" y="5105400"/>
            <a:ext cx="5181600" cy="854075"/>
          </a:xfrm>
          <a:prstGeom prst="rect">
            <a:avLst/>
          </a:prstGeom>
          <a:noFill/>
          <a:ln w="12700">
            <a:noFill/>
            <a:miter lim="800000"/>
            <a:headEnd/>
            <a:tailEnd/>
          </a:ln>
          <a:effectLst/>
        </p:spPr>
        <p:txBody>
          <a:bodyPr>
            <a:spAutoFit/>
          </a:bodyPr>
          <a:lstStyle/>
          <a:p>
            <a:pPr>
              <a:spcBef>
                <a:spcPct val="50000"/>
              </a:spcBef>
            </a:pPr>
            <a:r>
              <a:rPr lang="en-US" sz="2000"/>
              <a:t>P(C1) = 2/6          P(C2) = 4/6</a:t>
            </a:r>
          </a:p>
          <a:p>
            <a:pPr>
              <a:spcBef>
                <a:spcPct val="50000"/>
              </a:spcBef>
            </a:pPr>
            <a:r>
              <a:rPr lang="en-US" sz="2000"/>
              <a:t>Gini = 1 – (2/6)</a:t>
            </a:r>
            <a:r>
              <a:rPr lang="en-US" sz="2000" baseline="30000"/>
              <a:t>2 </a:t>
            </a:r>
            <a:r>
              <a:rPr lang="en-US" sz="2000"/>
              <a:t>– (4/6)</a:t>
            </a:r>
            <a:r>
              <a:rPr lang="en-US" sz="2000" baseline="30000"/>
              <a:t>2</a:t>
            </a:r>
            <a:r>
              <a:rPr lang="en-US" sz="2000"/>
              <a:t> = 0.444</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noChangeArrowheads="1"/>
          </p:cNvSpPr>
          <p:nvPr>
            <p:ph type="title"/>
          </p:nvPr>
        </p:nvSpPr>
        <p:spPr/>
        <p:txBody>
          <a:bodyPr/>
          <a:lstStyle/>
          <a:p>
            <a:r>
              <a:rPr lang="en-US" dirty="0"/>
              <a:t>Measure of Impurity: GINI</a:t>
            </a:r>
          </a:p>
        </p:txBody>
      </p:sp>
      <p:sp>
        <p:nvSpPr>
          <p:cNvPr id="998403" name="Rectangle 3"/>
          <p:cNvSpPr>
            <a:spLocks noGrp="1" noChangeArrowheads="1"/>
          </p:cNvSpPr>
          <p:nvPr>
            <p:ph type="body" idx="1"/>
          </p:nvPr>
        </p:nvSpPr>
        <p:spPr>
          <a:xfrm>
            <a:off x="411163" y="1219200"/>
            <a:ext cx="8318500" cy="3962400"/>
          </a:xfrm>
        </p:spPr>
        <p:txBody>
          <a:bodyPr/>
          <a:lstStyle/>
          <a:p>
            <a:pPr>
              <a:lnSpc>
                <a:spcPct val="90000"/>
              </a:lnSpc>
            </a:pPr>
            <a:r>
              <a:rPr lang="en-US" sz="2400" dirty="0" err="1"/>
              <a:t>Gini</a:t>
            </a:r>
            <a:r>
              <a:rPr lang="en-US" sz="2400" dirty="0"/>
              <a:t> Index for a given node t :</a:t>
            </a:r>
          </a:p>
          <a:p>
            <a:pPr>
              <a:lnSpc>
                <a:spcPct val="90000"/>
              </a:lnSpc>
            </a:pPr>
            <a:endParaRPr lang="en-US" sz="2000" dirty="0"/>
          </a:p>
          <a:p>
            <a:pPr lvl="2">
              <a:lnSpc>
                <a:spcPct val="90000"/>
              </a:lnSpc>
              <a:buFont typeface="Wingdings" pitchFamily="2" charset="2"/>
              <a:buNone/>
            </a:pPr>
            <a:endParaRPr lang="en-US" sz="2000" dirty="0"/>
          </a:p>
          <a:p>
            <a:pPr lvl="2">
              <a:lnSpc>
                <a:spcPct val="90000"/>
              </a:lnSpc>
              <a:buFont typeface="Wingdings" pitchFamily="2" charset="2"/>
              <a:buNone/>
            </a:pPr>
            <a:endParaRPr lang="en-US" sz="800" dirty="0"/>
          </a:p>
          <a:p>
            <a:pPr lvl="2">
              <a:lnSpc>
                <a:spcPct val="90000"/>
              </a:lnSpc>
              <a:buFont typeface="Wingdings" pitchFamily="2" charset="2"/>
              <a:buNone/>
            </a:pPr>
            <a:r>
              <a:rPr lang="en-US" sz="2000" dirty="0"/>
              <a:t/>
            </a:r>
            <a:br>
              <a:rPr lang="en-US" sz="2000" dirty="0"/>
            </a:br>
            <a:r>
              <a:rPr lang="en-US" sz="2000" dirty="0"/>
              <a:t>( </a:t>
            </a:r>
            <a:r>
              <a:rPr lang="en-US" sz="2000" i="1" dirty="0">
                <a:latin typeface="Times New Roman" charset="0"/>
              </a:rPr>
              <a:t>p( j | t) </a:t>
            </a:r>
            <a:r>
              <a:rPr lang="en-US" sz="2000" dirty="0"/>
              <a:t>is the relative frequency of class j at node t).</a:t>
            </a:r>
          </a:p>
          <a:p>
            <a:pPr lvl="2">
              <a:lnSpc>
                <a:spcPct val="90000"/>
              </a:lnSpc>
              <a:buFont typeface="Wingdings" pitchFamily="2" charset="2"/>
              <a:buNone/>
            </a:pPr>
            <a:endParaRPr lang="en-US" sz="800" dirty="0"/>
          </a:p>
          <a:p>
            <a:pPr lvl="1">
              <a:lnSpc>
                <a:spcPct val="90000"/>
              </a:lnSpc>
            </a:pPr>
            <a:r>
              <a:rPr lang="en-US" sz="2400" b="1" dirty="0">
                <a:solidFill>
                  <a:srgbClr val="0000FF"/>
                </a:solidFill>
              </a:rPr>
              <a:t>Maximum</a:t>
            </a:r>
            <a:r>
              <a:rPr lang="en-US" sz="2400" dirty="0"/>
              <a:t> (1 - 1/</a:t>
            </a:r>
            <a:r>
              <a:rPr lang="en-US" sz="2400" dirty="0" err="1"/>
              <a:t>n</a:t>
            </a:r>
            <a:r>
              <a:rPr lang="en-US" sz="2400" baseline="-25000" dirty="0" err="1"/>
              <a:t>c</a:t>
            </a:r>
            <a:r>
              <a:rPr lang="en-US" sz="2400" dirty="0"/>
              <a:t>) when records are equally distributed among all classes, implying least interesting information (</a:t>
            </a:r>
            <a:r>
              <a:rPr lang="en-US" sz="2400" dirty="0" err="1"/>
              <a:t>n</a:t>
            </a:r>
            <a:r>
              <a:rPr lang="en-US" sz="2400" baseline="-25000" dirty="0" err="1"/>
              <a:t>c</a:t>
            </a:r>
            <a:r>
              <a:rPr lang="en-US" sz="2400" dirty="0"/>
              <a:t> – number of classes)</a:t>
            </a:r>
          </a:p>
          <a:p>
            <a:pPr lvl="1">
              <a:lnSpc>
                <a:spcPct val="90000"/>
              </a:lnSpc>
            </a:pPr>
            <a:r>
              <a:rPr lang="en-US" sz="2400" b="1" dirty="0">
                <a:solidFill>
                  <a:srgbClr val="0000FF"/>
                </a:solidFill>
              </a:rPr>
              <a:t>Minimum</a:t>
            </a:r>
            <a:r>
              <a:rPr lang="en-US" sz="2400" dirty="0"/>
              <a:t> (0.0) when all records belong to one class, implying most interesting information</a:t>
            </a:r>
            <a:endParaRPr lang="en-US" sz="2400" baseline="-25000" dirty="0"/>
          </a:p>
        </p:txBody>
      </p:sp>
      <p:graphicFrame>
        <p:nvGraphicFramePr>
          <p:cNvPr id="998404" name="Object 4"/>
          <p:cNvGraphicFramePr>
            <a:graphicFrameLocks noChangeAspect="1"/>
          </p:cNvGraphicFramePr>
          <p:nvPr/>
        </p:nvGraphicFramePr>
        <p:xfrm>
          <a:off x="2743200" y="1752600"/>
          <a:ext cx="3352800" cy="736600"/>
        </p:xfrm>
        <a:graphic>
          <a:graphicData uri="http://schemas.openxmlformats.org/presentationml/2006/ole">
            <p:oleObj spid="_x0000_s1078274" name="Equation" r:id="rId3" imgW="1612800" imgH="355320" progId="Equation.3">
              <p:embed/>
            </p:oleObj>
          </a:graphicData>
        </a:graphic>
      </p:graphicFrame>
      <p:graphicFrame>
        <p:nvGraphicFramePr>
          <p:cNvPr id="998405" name="Object 5"/>
          <p:cNvGraphicFramePr>
            <a:graphicFrameLocks noChangeAspect="1"/>
          </p:cNvGraphicFramePr>
          <p:nvPr/>
        </p:nvGraphicFramePr>
        <p:xfrm>
          <a:off x="1295400" y="5334000"/>
          <a:ext cx="1371600" cy="808038"/>
        </p:xfrm>
        <a:graphic>
          <a:graphicData uri="http://schemas.openxmlformats.org/presentationml/2006/ole">
            <p:oleObj spid="_x0000_s1078275" name="Document" r:id="rId4" imgW="3285000" imgH="1969920" progId="Word.Document.8">
              <p:embed/>
            </p:oleObj>
          </a:graphicData>
        </a:graphic>
      </p:graphicFrame>
      <p:graphicFrame>
        <p:nvGraphicFramePr>
          <p:cNvPr id="998406" name="Object 6"/>
          <p:cNvGraphicFramePr>
            <a:graphicFrameLocks noChangeAspect="1"/>
          </p:cNvGraphicFramePr>
          <p:nvPr/>
        </p:nvGraphicFramePr>
        <p:xfrm>
          <a:off x="4572000" y="5334000"/>
          <a:ext cx="1371600" cy="808038"/>
        </p:xfrm>
        <a:graphic>
          <a:graphicData uri="http://schemas.openxmlformats.org/presentationml/2006/ole">
            <p:oleObj spid="_x0000_s1078276" name="Document" r:id="rId5" imgW="3285000" imgH="1969920" progId="Word.Document.8">
              <p:embed/>
            </p:oleObj>
          </a:graphicData>
        </a:graphic>
      </p:graphicFrame>
      <p:graphicFrame>
        <p:nvGraphicFramePr>
          <p:cNvPr id="998407" name="Object 7"/>
          <p:cNvGraphicFramePr>
            <a:graphicFrameLocks noChangeAspect="1"/>
          </p:cNvGraphicFramePr>
          <p:nvPr/>
        </p:nvGraphicFramePr>
        <p:xfrm>
          <a:off x="6248400" y="5334000"/>
          <a:ext cx="1371600" cy="808038"/>
        </p:xfrm>
        <a:graphic>
          <a:graphicData uri="http://schemas.openxmlformats.org/presentationml/2006/ole">
            <p:oleObj spid="_x0000_s1078277" name="Document" r:id="rId6" imgW="3285000" imgH="1969920" progId="Word.Document.8">
              <p:embed/>
            </p:oleObj>
          </a:graphicData>
        </a:graphic>
      </p:graphicFrame>
      <p:graphicFrame>
        <p:nvGraphicFramePr>
          <p:cNvPr id="998408" name="Object 8"/>
          <p:cNvGraphicFramePr>
            <a:graphicFrameLocks noChangeAspect="1"/>
          </p:cNvGraphicFramePr>
          <p:nvPr/>
        </p:nvGraphicFramePr>
        <p:xfrm>
          <a:off x="2971800" y="5334000"/>
          <a:ext cx="1371600" cy="808038"/>
        </p:xfrm>
        <a:graphic>
          <a:graphicData uri="http://schemas.openxmlformats.org/presentationml/2006/ole">
            <p:oleObj spid="_x0000_s1078278" name="Document" r:id="rId7" imgW="3285000" imgH="1969920" progId="Word.Document.8">
              <p:embed/>
            </p:oleObj>
          </a:graphicData>
        </a:graphic>
      </p:graphicFrame>
      <p:sp>
        <p:nvSpPr>
          <p:cNvPr id="9" name="Rectangle 8"/>
          <p:cNvSpPr/>
          <p:nvPr/>
        </p:nvSpPr>
        <p:spPr bwMode="auto">
          <a:xfrm>
            <a:off x="2743200" y="3276600"/>
            <a:ext cx="1219200" cy="4572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FF0000"/>
                </a:solidFill>
              </a:rPr>
              <a:t>   ???</a:t>
            </a:r>
            <a:endParaRPr kumimoji="0" lang="en-US" sz="2400" b="1" i="0" u="none" strike="noStrike" cap="none" normalizeH="0" baseline="0" dirty="0" smtClean="0">
              <a:ln>
                <a:noFill/>
              </a:ln>
              <a:solidFill>
                <a:srgbClr val="FF0000"/>
              </a:solidFill>
              <a:effectLst/>
              <a:latin typeface="Arial" charset="0"/>
            </a:endParaRPr>
          </a:p>
        </p:txBody>
      </p:sp>
      <p:sp>
        <p:nvSpPr>
          <p:cNvPr id="10" name="Rectangle 9"/>
          <p:cNvSpPr/>
          <p:nvPr/>
        </p:nvSpPr>
        <p:spPr bwMode="auto">
          <a:xfrm>
            <a:off x="2667000" y="4343400"/>
            <a:ext cx="762000" cy="4572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FF0000"/>
                </a:solidFill>
              </a:rPr>
              <a:t>???</a:t>
            </a:r>
            <a:endParaRPr kumimoji="0" lang="en-US" sz="2400" b="1" i="0" u="none" strike="noStrike" cap="none" normalizeH="0" baseline="0" dirty="0" smtClean="0">
              <a:ln>
                <a:noFill/>
              </a:ln>
              <a:solidFill>
                <a:srgbClr val="FF0000"/>
              </a:solidFill>
              <a:effectLst/>
              <a:latin typeface="Arial"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noChangeArrowheads="1"/>
          </p:cNvSpPr>
          <p:nvPr>
            <p:ph type="title"/>
          </p:nvPr>
        </p:nvSpPr>
        <p:spPr/>
        <p:txBody>
          <a:bodyPr/>
          <a:lstStyle/>
          <a:p>
            <a:r>
              <a:rPr lang="en-US"/>
              <a:t>Measure of Impurity: GINI</a:t>
            </a:r>
          </a:p>
        </p:txBody>
      </p:sp>
      <p:sp>
        <p:nvSpPr>
          <p:cNvPr id="998403" name="Rectangle 3"/>
          <p:cNvSpPr>
            <a:spLocks noGrp="1" noChangeArrowheads="1"/>
          </p:cNvSpPr>
          <p:nvPr>
            <p:ph type="body" idx="1"/>
          </p:nvPr>
        </p:nvSpPr>
        <p:spPr>
          <a:xfrm>
            <a:off x="411163" y="1143000"/>
            <a:ext cx="8318500" cy="3962400"/>
          </a:xfrm>
        </p:spPr>
        <p:txBody>
          <a:bodyPr/>
          <a:lstStyle/>
          <a:p>
            <a:pPr>
              <a:lnSpc>
                <a:spcPct val="90000"/>
              </a:lnSpc>
            </a:pPr>
            <a:r>
              <a:rPr lang="en-US" sz="2400"/>
              <a:t>Gini Index for a given node t :</a:t>
            </a:r>
          </a:p>
          <a:p>
            <a:pPr>
              <a:lnSpc>
                <a:spcPct val="90000"/>
              </a:lnSpc>
            </a:pPr>
            <a:endParaRPr lang="en-US" sz="2000"/>
          </a:p>
          <a:p>
            <a:pPr lvl="2">
              <a:lnSpc>
                <a:spcPct val="90000"/>
              </a:lnSpc>
              <a:buFont typeface="Wingdings" pitchFamily="2" charset="2"/>
              <a:buNone/>
            </a:pPr>
            <a:endParaRPr lang="en-US" sz="2000"/>
          </a:p>
          <a:p>
            <a:pPr lvl="2">
              <a:lnSpc>
                <a:spcPct val="90000"/>
              </a:lnSpc>
              <a:buFont typeface="Wingdings" pitchFamily="2" charset="2"/>
              <a:buNone/>
            </a:pPr>
            <a:endParaRPr lang="en-US" sz="800"/>
          </a:p>
          <a:p>
            <a:pPr lvl="2">
              <a:lnSpc>
                <a:spcPct val="90000"/>
              </a:lnSpc>
              <a:buFont typeface="Wingdings" pitchFamily="2" charset="2"/>
              <a:buNone/>
            </a:pPr>
            <a:r>
              <a:rPr lang="en-US" sz="2000"/>
              <a:t/>
            </a:r>
            <a:br>
              <a:rPr lang="en-US" sz="2000"/>
            </a:br>
            <a:r>
              <a:rPr lang="en-US" sz="2000"/>
              <a:t>( </a:t>
            </a:r>
            <a:r>
              <a:rPr lang="en-US" sz="2000" i="1">
                <a:latin typeface="Times New Roman" charset="0"/>
              </a:rPr>
              <a:t>p( j | t) </a:t>
            </a:r>
            <a:r>
              <a:rPr lang="en-US" sz="2000"/>
              <a:t>is the relative frequency of class j at node t).</a:t>
            </a:r>
          </a:p>
          <a:p>
            <a:pPr lvl="2">
              <a:lnSpc>
                <a:spcPct val="90000"/>
              </a:lnSpc>
              <a:buFont typeface="Wingdings" pitchFamily="2" charset="2"/>
              <a:buNone/>
            </a:pPr>
            <a:endParaRPr lang="en-US" sz="800"/>
          </a:p>
          <a:p>
            <a:pPr lvl="1">
              <a:lnSpc>
                <a:spcPct val="90000"/>
              </a:lnSpc>
            </a:pPr>
            <a:r>
              <a:rPr lang="en-US" sz="2400" b="1">
                <a:solidFill>
                  <a:srgbClr val="0000FF"/>
                </a:solidFill>
              </a:rPr>
              <a:t>Maximum</a:t>
            </a:r>
            <a:r>
              <a:rPr lang="en-US" sz="2400"/>
              <a:t> (1 - 1/n</a:t>
            </a:r>
            <a:r>
              <a:rPr lang="en-US" sz="2400" baseline="-25000"/>
              <a:t>c</a:t>
            </a:r>
            <a:r>
              <a:rPr lang="en-US" sz="2400"/>
              <a:t>) when records are equally distributed among all classes, implying least interesting information (n</a:t>
            </a:r>
            <a:r>
              <a:rPr lang="en-US" sz="2400" baseline="-25000"/>
              <a:t>c</a:t>
            </a:r>
            <a:r>
              <a:rPr lang="en-US" sz="2400"/>
              <a:t> – number of classes)</a:t>
            </a:r>
          </a:p>
          <a:p>
            <a:pPr lvl="1">
              <a:lnSpc>
                <a:spcPct val="90000"/>
              </a:lnSpc>
            </a:pPr>
            <a:r>
              <a:rPr lang="en-US" sz="2400" b="1">
                <a:solidFill>
                  <a:srgbClr val="0000FF"/>
                </a:solidFill>
              </a:rPr>
              <a:t>Minimum</a:t>
            </a:r>
            <a:r>
              <a:rPr lang="en-US" sz="2400"/>
              <a:t> (0.0) when all records belong to one class, implying most interesting information</a:t>
            </a:r>
            <a:endParaRPr lang="en-US" sz="2400" baseline="-25000"/>
          </a:p>
        </p:txBody>
      </p:sp>
      <p:graphicFrame>
        <p:nvGraphicFramePr>
          <p:cNvPr id="998404" name="Object 4"/>
          <p:cNvGraphicFramePr>
            <a:graphicFrameLocks noChangeAspect="1"/>
          </p:cNvGraphicFramePr>
          <p:nvPr/>
        </p:nvGraphicFramePr>
        <p:xfrm>
          <a:off x="2743200" y="1752600"/>
          <a:ext cx="3352800" cy="736600"/>
        </p:xfrm>
        <a:graphic>
          <a:graphicData uri="http://schemas.openxmlformats.org/presentationml/2006/ole">
            <p:oleObj spid="_x0000_s1012738" name="Equation" r:id="rId3" imgW="1612800" imgH="355320" progId="Equation.3">
              <p:embed/>
            </p:oleObj>
          </a:graphicData>
        </a:graphic>
      </p:graphicFrame>
      <p:graphicFrame>
        <p:nvGraphicFramePr>
          <p:cNvPr id="998405" name="Object 5"/>
          <p:cNvGraphicFramePr>
            <a:graphicFrameLocks noChangeAspect="1"/>
          </p:cNvGraphicFramePr>
          <p:nvPr/>
        </p:nvGraphicFramePr>
        <p:xfrm>
          <a:off x="1295400" y="5334000"/>
          <a:ext cx="1371600" cy="808038"/>
        </p:xfrm>
        <a:graphic>
          <a:graphicData uri="http://schemas.openxmlformats.org/presentationml/2006/ole">
            <p:oleObj spid="_x0000_s1012739" name="Document" r:id="rId4" imgW="3285000" imgH="1969920" progId="Word.Document.8">
              <p:embed/>
            </p:oleObj>
          </a:graphicData>
        </a:graphic>
      </p:graphicFrame>
      <p:graphicFrame>
        <p:nvGraphicFramePr>
          <p:cNvPr id="998406" name="Object 6"/>
          <p:cNvGraphicFramePr>
            <a:graphicFrameLocks noChangeAspect="1"/>
          </p:cNvGraphicFramePr>
          <p:nvPr/>
        </p:nvGraphicFramePr>
        <p:xfrm>
          <a:off x="4572000" y="5334000"/>
          <a:ext cx="1371600" cy="808038"/>
        </p:xfrm>
        <a:graphic>
          <a:graphicData uri="http://schemas.openxmlformats.org/presentationml/2006/ole">
            <p:oleObj spid="_x0000_s1012740" name="Document" r:id="rId5" imgW="3285000" imgH="1969920" progId="Word.Document.8">
              <p:embed/>
            </p:oleObj>
          </a:graphicData>
        </a:graphic>
      </p:graphicFrame>
      <p:graphicFrame>
        <p:nvGraphicFramePr>
          <p:cNvPr id="998407" name="Object 7"/>
          <p:cNvGraphicFramePr>
            <a:graphicFrameLocks noChangeAspect="1"/>
          </p:cNvGraphicFramePr>
          <p:nvPr/>
        </p:nvGraphicFramePr>
        <p:xfrm>
          <a:off x="6248400" y="5334000"/>
          <a:ext cx="1371600" cy="808038"/>
        </p:xfrm>
        <a:graphic>
          <a:graphicData uri="http://schemas.openxmlformats.org/presentationml/2006/ole">
            <p:oleObj spid="_x0000_s1012741" name="Document" r:id="rId6" imgW="3285000" imgH="1969920" progId="Word.Document.8">
              <p:embed/>
            </p:oleObj>
          </a:graphicData>
        </a:graphic>
      </p:graphicFrame>
      <p:graphicFrame>
        <p:nvGraphicFramePr>
          <p:cNvPr id="998408" name="Object 8"/>
          <p:cNvGraphicFramePr>
            <a:graphicFrameLocks noChangeAspect="1"/>
          </p:cNvGraphicFramePr>
          <p:nvPr/>
        </p:nvGraphicFramePr>
        <p:xfrm>
          <a:off x="2971800" y="5334000"/>
          <a:ext cx="1371600" cy="808038"/>
        </p:xfrm>
        <a:graphic>
          <a:graphicData uri="http://schemas.openxmlformats.org/presentationml/2006/ole">
            <p:oleObj spid="_x0000_s1012742" name="Document" r:id="rId7" imgW="3285000" imgH="1969920" progId="Word.Document.8">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Rectangle 2"/>
          <p:cNvSpPr>
            <a:spLocks noGrp="1" noChangeArrowheads="1"/>
          </p:cNvSpPr>
          <p:nvPr>
            <p:ph type="title"/>
          </p:nvPr>
        </p:nvSpPr>
        <p:spPr/>
        <p:txBody>
          <a:bodyPr/>
          <a:lstStyle/>
          <a:p>
            <a:r>
              <a:rPr lang="en-US"/>
              <a:t>Examples for computing Entropy</a:t>
            </a:r>
          </a:p>
        </p:txBody>
      </p:sp>
      <p:graphicFrame>
        <p:nvGraphicFramePr>
          <p:cNvPr id="1006595" name="Object 3"/>
          <p:cNvGraphicFramePr>
            <a:graphicFrameLocks noChangeAspect="1"/>
          </p:cNvGraphicFramePr>
          <p:nvPr/>
        </p:nvGraphicFramePr>
        <p:xfrm>
          <a:off x="304800" y="2339975"/>
          <a:ext cx="2362200" cy="936625"/>
        </p:xfrm>
        <a:graphic>
          <a:graphicData uri="http://schemas.openxmlformats.org/presentationml/2006/ole">
            <p:oleObj spid="_x0000_s1008642" name="Document" r:id="rId3" imgW="3239280" imgH="1357560" progId="Word.Document.8">
              <p:embed/>
            </p:oleObj>
          </a:graphicData>
        </a:graphic>
      </p:graphicFrame>
      <p:graphicFrame>
        <p:nvGraphicFramePr>
          <p:cNvPr id="1006596" name="Object 4"/>
          <p:cNvGraphicFramePr>
            <a:graphicFrameLocks noChangeAspect="1"/>
          </p:cNvGraphicFramePr>
          <p:nvPr/>
        </p:nvGraphicFramePr>
        <p:xfrm>
          <a:off x="381000" y="5181600"/>
          <a:ext cx="2286000" cy="938213"/>
        </p:xfrm>
        <a:graphic>
          <a:graphicData uri="http://schemas.openxmlformats.org/presentationml/2006/ole">
            <p:oleObj spid="_x0000_s1008643" name="Document" r:id="rId4" imgW="3239280" imgH="1381680" progId="Word.Document.8">
              <p:embed/>
            </p:oleObj>
          </a:graphicData>
        </a:graphic>
      </p:graphicFrame>
      <p:graphicFrame>
        <p:nvGraphicFramePr>
          <p:cNvPr id="1006597" name="Object 5"/>
          <p:cNvGraphicFramePr>
            <a:graphicFrameLocks noChangeAspect="1"/>
          </p:cNvGraphicFramePr>
          <p:nvPr/>
        </p:nvGraphicFramePr>
        <p:xfrm>
          <a:off x="381000" y="3817938"/>
          <a:ext cx="2286000" cy="906462"/>
        </p:xfrm>
        <a:graphic>
          <a:graphicData uri="http://schemas.openxmlformats.org/presentationml/2006/ole">
            <p:oleObj spid="_x0000_s1008644" name="Document" r:id="rId5" imgW="3239280" imgH="1357560" progId="Word.Document.8">
              <p:embed/>
            </p:oleObj>
          </a:graphicData>
        </a:graphic>
      </p:graphicFrame>
      <p:grpSp>
        <p:nvGrpSpPr>
          <p:cNvPr id="2" name="Group 6"/>
          <p:cNvGrpSpPr>
            <a:grpSpLocks/>
          </p:cNvGrpSpPr>
          <p:nvPr/>
        </p:nvGrpSpPr>
        <p:grpSpPr bwMode="auto">
          <a:xfrm>
            <a:off x="2895600" y="2339975"/>
            <a:ext cx="6248400" cy="3619500"/>
            <a:chOff x="1824" y="1474"/>
            <a:chExt cx="3936" cy="2280"/>
          </a:xfrm>
        </p:grpSpPr>
        <p:sp>
          <p:nvSpPr>
            <p:cNvPr id="1006599" name="Text Box 7"/>
            <p:cNvSpPr txBox="1">
              <a:spLocks noChangeArrowheads="1"/>
            </p:cNvSpPr>
            <p:nvPr/>
          </p:nvSpPr>
          <p:spPr bwMode="auto">
            <a:xfrm>
              <a:off x="1824" y="1474"/>
              <a:ext cx="3744" cy="538"/>
            </a:xfrm>
            <a:prstGeom prst="rect">
              <a:avLst/>
            </a:prstGeom>
            <a:noFill/>
            <a:ln w="12700">
              <a:noFill/>
              <a:miter lim="800000"/>
              <a:headEnd/>
              <a:tailEnd/>
            </a:ln>
            <a:effectLst/>
          </p:spPr>
          <p:txBody>
            <a:bodyPr>
              <a:spAutoFit/>
            </a:bodyPr>
            <a:lstStyle/>
            <a:p>
              <a:pPr>
                <a:spcBef>
                  <a:spcPct val="50000"/>
                </a:spcBef>
              </a:pPr>
              <a:r>
                <a:rPr lang="en-US" sz="2000"/>
                <a:t>p(C1) = 0/6 = 0     p(C2) = 6/6 = 1</a:t>
              </a:r>
            </a:p>
            <a:p>
              <a:pPr>
                <a:spcBef>
                  <a:spcPct val="50000"/>
                </a:spcBef>
              </a:pPr>
              <a:r>
                <a:rPr lang="en-US" sz="2000"/>
                <a:t>Entropy = – 0 log 0</a:t>
              </a:r>
              <a:r>
                <a:rPr lang="en-US" sz="2000" baseline="30000"/>
                <a:t> </a:t>
              </a:r>
              <a:r>
                <a:rPr lang="en-US" sz="2000"/>
                <a:t>– 1 log 1 = – 0 – 0 = 0 </a:t>
              </a:r>
            </a:p>
          </p:txBody>
        </p:sp>
        <p:sp>
          <p:nvSpPr>
            <p:cNvPr id="1006600" name="Text Box 8"/>
            <p:cNvSpPr txBox="1">
              <a:spLocks noChangeArrowheads="1"/>
            </p:cNvSpPr>
            <p:nvPr/>
          </p:nvSpPr>
          <p:spPr bwMode="auto">
            <a:xfrm>
              <a:off x="1872" y="2352"/>
              <a:ext cx="3888" cy="538"/>
            </a:xfrm>
            <a:prstGeom prst="rect">
              <a:avLst/>
            </a:prstGeom>
            <a:noFill/>
            <a:ln w="12700">
              <a:noFill/>
              <a:miter lim="800000"/>
              <a:headEnd/>
              <a:tailEnd/>
            </a:ln>
            <a:effectLst/>
          </p:spPr>
          <p:txBody>
            <a:bodyPr>
              <a:spAutoFit/>
            </a:bodyPr>
            <a:lstStyle/>
            <a:p>
              <a:pPr>
                <a:spcBef>
                  <a:spcPct val="50000"/>
                </a:spcBef>
              </a:pPr>
              <a:r>
                <a:rPr lang="en-US" sz="2000"/>
                <a:t>p(C1) = 1/6          p(C2) = 5/6</a:t>
              </a:r>
            </a:p>
            <a:p>
              <a:pPr>
                <a:spcBef>
                  <a:spcPct val="50000"/>
                </a:spcBef>
              </a:pPr>
              <a:r>
                <a:rPr lang="en-US" sz="2000"/>
                <a:t>Entropy = – (1/6) log</a:t>
              </a:r>
              <a:r>
                <a:rPr lang="en-US" sz="2000" baseline="-25000"/>
                <a:t>2</a:t>
              </a:r>
              <a:r>
                <a:rPr lang="en-US" sz="2000"/>
                <a:t> (1/6)</a:t>
              </a:r>
              <a:r>
                <a:rPr lang="en-US" sz="2000" baseline="30000"/>
                <a:t> </a:t>
              </a:r>
              <a:r>
                <a:rPr lang="en-US" sz="2000"/>
                <a:t>– (5/6) log</a:t>
              </a:r>
              <a:r>
                <a:rPr lang="en-US" sz="2000" baseline="-25000"/>
                <a:t>2</a:t>
              </a:r>
              <a:r>
                <a:rPr lang="en-US" sz="2000"/>
                <a:t> (1/6) = 0.65</a:t>
              </a:r>
            </a:p>
          </p:txBody>
        </p:sp>
        <p:sp>
          <p:nvSpPr>
            <p:cNvPr id="1006601" name="Text Box 9"/>
            <p:cNvSpPr txBox="1">
              <a:spLocks noChangeArrowheads="1"/>
            </p:cNvSpPr>
            <p:nvPr/>
          </p:nvSpPr>
          <p:spPr bwMode="auto">
            <a:xfrm>
              <a:off x="1872" y="3216"/>
              <a:ext cx="3888" cy="538"/>
            </a:xfrm>
            <a:prstGeom prst="rect">
              <a:avLst/>
            </a:prstGeom>
            <a:noFill/>
            <a:ln w="12700">
              <a:noFill/>
              <a:miter lim="800000"/>
              <a:headEnd/>
              <a:tailEnd/>
            </a:ln>
            <a:effectLst/>
          </p:spPr>
          <p:txBody>
            <a:bodyPr>
              <a:spAutoFit/>
            </a:bodyPr>
            <a:lstStyle/>
            <a:p>
              <a:pPr>
                <a:spcBef>
                  <a:spcPct val="50000"/>
                </a:spcBef>
              </a:pPr>
              <a:r>
                <a:rPr lang="en-US" sz="2000"/>
                <a:t>p(C1) = 2/6          p(C2) = 4/6</a:t>
              </a:r>
            </a:p>
            <a:p>
              <a:pPr>
                <a:spcBef>
                  <a:spcPct val="50000"/>
                </a:spcBef>
              </a:pPr>
              <a:r>
                <a:rPr lang="en-US" sz="2000"/>
                <a:t>Entropy = – (2/6) log</a:t>
              </a:r>
              <a:r>
                <a:rPr lang="en-US" sz="2000" baseline="-25000"/>
                <a:t>2</a:t>
              </a:r>
              <a:r>
                <a:rPr lang="en-US" sz="2000"/>
                <a:t> (2/6)</a:t>
              </a:r>
              <a:r>
                <a:rPr lang="en-US" sz="2000" baseline="30000"/>
                <a:t> </a:t>
              </a:r>
              <a:r>
                <a:rPr lang="en-US" sz="2000"/>
                <a:t>– (4/6) log</a:t>
              </a:r>
              <a:r>
                <a:rPr lang="en-US" sz="2000" baseline="-25000"/>
                <a:t>2</a:t>
              </a:r>
              <a:r>
                <a:rPr lang="en-US" sz="2000"/>
                <a:t> (4/6) = 0.92</a:t>
              </a:r>
            </a:p>
          </p:txBody>
        </p:sp>
      </p:grpSp>
      <p:graphicFrame>
        <p:nvGraphicFramePr>
          <p:cNvPr id="1006602" name="Object 10"/>
          <p:cNvGraphicFramePr>
            <a:graphicFrameLocks noChangeAspect="1"/>
          </p:cNvGraphicFramePr>
          <p:nvPr/>
        </p:nvGraphicFramePr>
        <p:xfrm>
          <a:off x="1758950" y="1219200"/>
          <a:ext cx="5945188" cy="615950"/>
        </p:xfrm>
        <a:graphic>
          <a:graphicData uri="http://schemas.openxmlformats.org/presentationml/2006/ole">
            <p:oleObj spid="_x0000_s1008645" name="Equation" r:id="rId6" imgW="4267080" imgH="4442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ChangeArrowheads="1"/>
          </p:cNvSpPr>
          <p:nvPr>
            <p:ph type="title"/>
          </p:nvPr>
        </p:nvSpPr>
        <p:spPr>
          <a:xfrm>
            <a:off x="152400" y="152400"/>
            <a:ext cx="8839200" cy="533400"/>
          </a:xfrm>
        </p:spPr>
        <p:txBody>
          <a:bodyPr/>
          <a:lstStyle/>
          <a:p>
            <a:r>
              <a:rPr lang="en-US" sz="2800"/>
              <a:t>Measure of Impurity: Entropy (based on INFO)</a:t>
            </a:r>
          </a:p>
        </p:txBody>
      </p:sp>
      <p:sp>
        <p:nvSpPr>
          <p:cNvPr id="999427" name="Rectangle 3"/>
          <p:cNvSpPr>
            <a:spLocks noGrp="1" noChangeArrowheads="1"/>
          </p:cNvSpPr>
          <p:nvPr>
            <p:ph type="body" idx="1"/>
          </p:nvPr>
        </p:nvSpPr>
        <p:spPr>
          <a:xfrm>
            <a:off x="152400" y="1143000"/>
            <a:ext cx="8763000" cy="5181600"/>
          </a:xfrm>
        </p:spPr>
        <p:txBody>
          <a:bodyPr/>
          <a:lstStyle/>
          <a:p>
            <a:pPr marL="342900" indent="-342900"/>
            <a:r>
              <a:rPr lang="en-US" dirty="0"/>
              <a:t>Entropy at a given node t:</a:t>
            </a:r>
          </a:p>
          <a:p>
            <a:pPr marL="742950" lvl="1" indent="-285750"/>
            <a:endParaRPr lang="en-US" dirty="0"/>
          </a:p>
          <a:p>
            <a:pPr lvl="4"/>
            <a:endParaRPr lang="en-US" dirty="0"/>
          </a:p>
          <a:p>
            <a:pPr marL="1085850" lvl="2" indent="-228600">
              <a:buFont typeface="Wingdings" pitchFamily="2" charset="2"/>
              <a:buNone/>
            </a:pPr>
            <a:r>
              <a:rPr lang="en-US" sz="2000" dirty="0"/>
              <a:t>(</a:t>
            </a:r>
            <a:r>
              <a:rPr lang="en-US" sz="2000" i="1" dirty="0">
                <a:latin typeface="Times New Roman" charset="0"/>
              </a:rPr>
              <a:t>p( j | t) </a:t>
            </a:r>
            <a:r>
              <a:rPr lang="en-US" sz="2000" dirty="0"/>
              <a:t>is the relative frequency of class j at node t).</a:t>
            </a:r>
            <a:endParaRPr lang="en-US" dirty="0"/>
          </a:p>
          <a:p>
            <a:pPr marL="742950" lvl="1" indent="-285750"/>
            <a:r>
              <a:rPr lang="en-US" dirty="0"/>
              <a:t>Measures homogeneity of a node. </a:t>
            </a:r>
          </a:p>
          <a:p>
            <a:pPr marL="1085850" lvl="2" indent="-228600"/>
            <a:r>
              <a:rPr lang="en-US" b="1" dirty="0">
                <a:solidFill>
                  <a:srgbClr val="0000FF"/>
                </a:solidFill>
              </a:rPr>
              <a:t>Maximum</a:t>
            </a:r>
            <a:r>
              <a:rPr lang="en-US" dirty="0"/>
              <a:t> (log</a:t>
            </a:r>
            <a:r>
              <a:rPr lang="en-US" baseline="-25000" dirty="0"/>
              <a:t>2</a:t>
            </a:r>
            <a:r>
              <a:rPr lang="en-US" dirty="0"/>
              <a:t>n</a:t>
            </a:r>
            <a:r>
              <a:rPr lang="en-US" baseline="-25000" dirty="0"/>
              <a:t>c</a:t>
            </a:r>
            <a:r>
              <a:rPr lang="en-US" dirty="0"/>
              <a:t>) when records are equally distributed among all classes implying least information</a:t>
            </a:r>
          </a:p>
          <a:p>
            <a:pPr marL="1085850" lvl="2" indent="-228600"/>
            <a:r>
              <a:rPr lang="en-US" b="1" dirty="0">
                <a:solidFill>
                  <a:srgbClr val="0000FF"/>
                </a:solidFill>
              </a:rPr>
              <a:t>Minimum</a:t>
            </a:r>
            <a:r>
              <a:rPr lang="en-US" dirty="0"/>
              <a:t> (0.0) when all records belong to one class, implying most information</a:t>
            </a:r>
          </a:p>
          <a:p>
            <a:pPr marL="742950" lvl="1" indent="-285750"/>
            <a:r>
              <a:rPr lang="en-US" dirty="0"/>
              <a:t>Entropy based computations are similar to the GINI index computations</a:t>
            </a:r>
          </a:p>
        </p:txBody>
      </p:sp>
      <p:graphicFrame>
        <p:nvGraphicFramePr>
          <p:cNvPr id="999428" name="Object 4"/>
          <p:cNvGraphicFramePr>
            <a:graphicFrameLocks noChangeAspect="1"/>
          </p:cNvGraphicFramePr>
          <p:nvPr/>
        </p:nvGraphicFramePr>
        <p:xfrm>
          <a:off x="2057400" y="1752600"/>
          <a:ext cx="5803900" cy="615950"/>
        </p:xfrm>
        <a:graphic>
          <a:graphicData uri="http://schemas.openxmlformats.org/presentationml/2006/ole">
            <p:oleObj spid="_x0000_s1010690" name="Equation" r:id="rId3" imgW="4165560" imgH="444240" progId="Equation.3">
              <p:embed/>
            </p:oleObj>
          </a:graphicData>
        </a:graphic>
      </p:graphicFrame>
      <p:sp>
        <p:nvSpPr>
          <p:cNvPr id="5" name="Rectangle 4"/>
          <p:cNvSpPr/>
          <p:nvPr/>
        </p:nvSpPr>
        <p:spPr bwMode="auto">
          <a:xfrm>
            <a:off x="2819400" y="3429000"/>
            <a:ext cx="990600" cy="4572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FF0000"/>
                </a:solidFill>
              </a:rPr>
              <a:t>  ???</a:t>
            </a:r>
            <a:endParaRPr kumimoji="0" lang="en-US" sz="2400" b="1" i="0" u="none" strike="noStrike" cap="none" normalizeH="0" baseline="0" dirty="0" smtClean="0">
              <a:ln>
                <a:noFill/>
              </a:ln>
              <a:solidFill>
                <a:srgbClr val="FF0000"/>
              </a:solidFill>
              <a:effectLst/>
              <a:latin typeface="Arial" charset="0"/>
            </a:endParaRPr>
          </a:p>
        </p:txBody>
      </p:sp>
      <p:sp>
        <p:nvSpPr>
          <p:cNvPr id="6" name="Rectangle 5"/>
          <p:cNvSpPr/>
          <p:nvPr/>
        </p:nvSpPr>
        <p:spPr bwMode="auto">
          <a:xfrm>
            <a:off x="2667000" y="4267200"/>
            <a:ext cx="762000" cy="4572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FF0000"/>
                </a:solidFill>
              </a:rPr>
              <a:t>???</a:t>
            </a:r>
            <a:endParaRPr kumimoji="0" lang="en-US" sz="2400" b="1" i="0" u="none" strike="noStrike" cap="none" normalizeH="0" baseline="0" dirty="0" smtClean="0">
              <a:ln>
                <a:noFill/>
              </a:ln>
              <a:solidFill>
                <a:srgbClr val="FF0000"/>
              </a:solidFill>
              <a:effectLst/>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en-US"/>
              <a:t>Illustrating Classification Task</a:t>
            </a:r>
          </a:p>
        </p:txBody>
      </p:sp>
      <p:graphicFrame>
        <p:nvGraphicFramePr>
          <p:cNvPr id="828442" name="Object 26"/>
          <p:cNvGraphicFramePr>
            <a:graphicFrameLocks noChangeAspect="1"/>
          </p:cNvGraphicFramePr>
          <p:nvPr>
            <p:ph idx="1"/>
          </p:nvPr>
        </p:nvGraphicFramePr>
        <p:xfrm>
          <a:off x="1093788" y="1143000"/>
          <a:ext cx="6951662" cy="5181600"/>
        </p:xfrm>
        <a:graphic>
          <a:graphicData uri="http://schemas.openxmlformats.org/presentationml/2006/ole">
            <p:oleObj spid="_x0000_s828442" name="Visio" r:id="rId3" imgW="8424875" imgH="6279741" progId="">
              <p:embed/>
            </p:oleObj>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ChangeArrowheads="1"/>
          </p:cNvSpPr>
          <p:nvPr>
            <p:ph type="title"/>
          </p:nvPr>
        </p:nvSpPr>
        <p:spPr>
          <a:xfrm>
            <a:off x="152400" y="152400"/>
            <a:ext cx="8839200" cy="533400"/>
          </a:xfrm>
        </p:spPr>
        <p:txBody>
          <a:bodyPr/>
          <a:lstStyle/>
          <a:p>
            <a:r>
              <a:rPr lang="en-US" sz="2800"/>
              <a:t>Measure of Impurity: Entropy (based on INFO)</a:t>
            </a:r>
          </a:p>
        </p:txBody>
      </p:sp>
      <p:sp>
        <p:nvSpPr>
          <p:cNvPr id="999427" name="Rectangle 3"/>
          <p:cNvSpPr>
            <a:spLocks noGrp="1" noChangeArrowheads="1"/>
          </p:cNvSpPr>
          <p:nvPr>
            <p:ph type="body" idx="1"/>
          </p:nvPr>
        </p:nvSpPr>
        <p:spPr>
          <a:xfrm>
            <a:off x="152400" y="1143000"/>
            <a:ext cx="8763000" cy="5181600"/>
          </a:xfrm>
        </p:spPr>
        <p:txBody>
          <a:bodyPr/>
          <a:lstStyle/>
          <a:p>
            <a:pPr marL="342900" indent="-342900"/>
            <a:r>
              <a:rPr lang="en-US" dirty="0"/>
              <a:t>Entropy at a given node t:</a:t>
            </a:r>
          </a:p>
          <a:p>
            <a:pPr marL="742950" lvl="1" indent="-285750"/>
            <a:endParaRPr lang="en-US" dirty="0"/>
          </a:p>
          <a:p>
            <a:pPr lvl="4"/>
            <a:endParaRPr lang="en-US" dirty="0"/>
          </a:p>
          <a:p>
            <a:pPr marL="1085850" lvl="2" indent="-228600">
              <a:buFont typeface="Wingdings" pitchFamily="2" charset="2"/>
              <a:buNone/>
            </a:pPr>
            <a:r>
              <a:rPr lang="en-US" sz="2000" dirty="0"/>
              <a:t>(</a:t>
            </a:r>
            <a:r>
              <a:rPr lang="en-US" sz="2000" i="1" dirty="0">
                <a:latin typeface="Times New Roman" charset="0"/>
              </a:rPr>
              <a:t>p( j | t) </a:t>
            </a:r>
            <a:r>
              <a:rPr lang="en-US" sz="2000" dirty="0"/>
              <a:t>is the relative frequency of class j at node t).</a:t>
            </a:r>
            <a:endParaRPr lang="en-US" dirty="0"/>
          </a:p>
          <a:p>
            <a:pPr marL="742950" lvl="1" indent="-285750"/>
            <a:r>
              <a:rPr lang="en-US" dirty="0"/>
              <a:t>Measures homogeneity of a node. </a:t>
            </a:r>
          </a:p>
          <a:p>
            <a:pPr marL="1085850" lvl="2" indent="-228600"/>
            <a:r>
              <a:rPr lang="en-US" b="1" dirty="0">
                <a:solidFill>
                  <a:srgbClr val="0000FF"/>
                </a:solidFill>
              </a:rPr>
              <a:t>Maximum</a:t>
            </a:r>
            <a:r>
              <a:rPr lang="en-US" dirty="0"/>
              <a:t> (log</a:t>
            </a:r>
            <a:r>
              <a:rPr lang="en-US" baseline="-25000" dirty="0"/>
              <a:t>2</a:t>
            </a:r>
            <a:r>
              <a:rPr lang="en-US" dirty="0"/>
              <a:t>n</a:t>
            </a:r>
            <a:r>
              <a:rPr lang="en-US" baseline="-25000" dirty="0"/>
              <a:t>c</a:t>
            </a:r>
            <a:r>
              <a:rPr lang="en-US" dirty="0"/>
              <a:t>) when records are equally distributed among all classes implying least information</a:t>
            </a:r>
          </a:p>
          <a:p>
            <a:pPr marL="1085850" lvl="2" indent="-228600"/>
            <a:r>
              <a:rPr lang="en-US" b="1" dirty="0">
                <a:solidFill>
                  <a:srgbClr val="0000FF"/>
                </a:solidFill>
              </a:rPr>
              <a:t>Minimum</a:t>
            </a:r>
            <a:r>
              <a:rPr lang="en-US" dirty="0"/>
              <a:t> (0.0) when all records belong to one class, implying most information</a:t>
            </a:r>
          </a:p>
          <a:p>
            <a:pPr marL="742950" lvl="1" indent="-285750"/>
            <a:r>
              <a:rPr lang="en-US" dirty="0"/>
              <a:t>Entropy based computations are similar to the GINI index computations</a:t>
            </a:r>
          </a:p>
        </p:txBody>
      </p:sp>
      <p:graphicFrame>
        <p:nvGraphicFramePr>
          <p:cNvPr id="999428" name="Object 4"/>
          <p:cNvGraphicFramePr>
            <a:graphicFrameLocks noChangeAspect="1"/>
          </p:cNvGraphicFramePr>
          <p:nvPr/>
        </p:nvGraphicFramePr>
        <p:xfrm>
          <a:off x="2057400" y="1752600"/>
          <a:ext cx="5803900" cy="615950"/>
        </p:xfrm>
        <a:graphic>
          <a:graphicData uri="http://schemas.openxmlformats.org/presentationml/2006/ole">
            <p:oleObj spid="_x0000_s1079298" name="Equation" r:id="rId3" imgW="4165560" imgH="444240" progId="Equation.3">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ChangeArrowheads="1"/>
          </p:cNvSpPr>
          <p:nvPr>
            <p:ph type="title"/>
          </p:nvPr>
        </p:nvSpPr>
        <p:spPr/>
        <p:txBody>
          <a:bodyPr/>
          <a:lstStyle/>
          <a:p>
            <a:r>
              <a:rPr lang="en-US"/>
              <a:t>Examples for Computing Error</a:t>
            </a:r>
          </a:p>
        </p:txBody>
      </p:sp>
      <p:graphicFrame>
        <p:nvGraphicFramePr>
          <p:cNvPr id="1007619" name="Object 3"/>
          <p:cNvGraphicFramePr>
            <a:graphicFrameLocks noChangeAspect="1"/>
          </p:cNvGraphicFramePr>
          <p:nvPr/>
        </p:nvGraphicFramePr>
        <p:xfrm>
          <a:off x="304800" y="2339975"/>
          <a:ext cx="2362200" cy="936625"/>
        </p:xfrm>
        <a:graphic>
          <a:graphicData uri="http://schemas.openxmlformats.org/presentationml/2006/ole">
            <p:oleObj spid="_x0000_s1009666" name="Document" r:id="rId3" imgW="3239280" imgH="1357560" progId="Word.Document.8">
              <p:embed/>
            </p:oleObj>
          </a:graphicData>
        </a:graphic>
      </p:graphicFrame>
      <p:graphicFrame>
        <p:nvGraphicFramePr>
          <p:cNvPr id="1007620" name="Object 4"/>
          <p:cNvGraphicFramePr>
            <a:graphicFrameLocks noChangeAspect="1"/>
          </p:cNvGraphicFramePr>
          <p:nvPr/>
        </p:nvGraphicFramePr>
        <p:xfrm>
          <a:off x="381000" y="5181600"/>
          <a:ext cx="2286000" cy="938213"/>
        </p:xfrm>
        <a:graphic>
          <a:graphicData uri="http://schemas.openxmlformats.org/presentationml/2006/ole">
            <p:oleObj spid="_x0000_s1009667" name="Document" r:id="rId4" imgW="3239280" imgH="1381680" progId="Word.Document.8">
              <p:embed/>
            </p:oleObj>
          </a:graphicData>
        </a:graphic>
      </p:graphicFrame>
      <p:graphicFrame>
        <p:nvGraphicFramePr>
          <p:cNvPr id="1007621" name="Object 5"/>
          <p:cNvGraphicFramePr>
            <a:graphicFrameLocks noChangeAspect="1"/>
          </p:cNvGraphicFramePr>
          <p:nvPr/>
        </p:nvGraphicFramePr>
        <p:xfrm>
          <a:off x="381000" y="3817938"/>
          <a:ext cx="2286000" cy="906462"/>
        </p:xfrm>
        <a:graphic>
          <a:graphicData uri="http://schemas.openxmlformats.org/presentationml/2006/ole">
            <p:oleObj spid="_x0000_s1009668" name="Document" r:id="rId5" imgW="3239280" imgH="1357560" progId="Word.Document.8">
              <p:embed/>
            </p:oleObj>
          </a:graphicData>
        </a:graphic>
      </p:graphicFrame>
      <p:grpSp>
        <p:nvGrpSpPr>
          <p:cNvPr id="2" name="Group 6"/>
          <p:cNvGrpSpPr>
            <a:grpSpLocks/>
          </p:cNvGrpSpPr>
          <p:nvPr/>
        </p:nvGrpSpPr>
        <p:grpSpPr bwMode="auto">
          <a:xfrm>
            <a:off x="2895600" y="2339975"/>
            <a:ext cx="5943600" cy="3619500"/>
            <a:chOff x="1824" y="1474"/>
            <a:chExt cx="3744" cy="2280"/>
          </a:xfrm>
        </p:grpSpPr>
        <p:sp>
          <p:nvSpPr>
            <p:cNvPr id="1007623" name="Text Box 7"/>
            <p:cNvSpPr txBox="1">
              <a:spLocks noChangeArrowheads="1"/>
            </p:cNvSpPr>
            <p:nvPr/>
          </p:nvSpPr>
          <p:spPr bwMode="auto">
            <a:xfrm>
              <a:off x="1824" y="1474"/>
              <a:ext cx="3744" cy="538"/>
            </a:xfrm>
            <a:prstGeom prst="rect">
              <a:avLst/>
            </a:prstGeom>
            <a:noFill/>
            <a:ln w="12700">
              <a:noFill/>
              <a:miter lim="800000"/>
              <a:headEnd/>
              <a:tailEnd/>
            </a:ln>
            <a:effectLst/>
          </p:spPr>
          <p:txBody>
            <a:bodyPr>
              <a:spAutoFit/>
            </a:bodyPr>
            <a:lstStyle/>
            <a:p>
              <a:pPr>
                <a:spcBef>
                  <a:spcPct val="50000"/>
                </a:spcBef>
              </a:pPr>
              <a:r>
                <a:rPr lang="en-US" sz="2000"/>
                <a:t>p(C1) = 0/6 = 0     p(C2) = 6/6 = 1</a:t>
              </a:r>
            </a:p>
            <a:p>
              <a:pPr>
                <a:spcBef>
                  <a:spcPct val="50000"/>
                </a:spcBef>
              </a:pPr>
              <a:r>
                <a:rPr lang="en-US" sz="2000"/>
                <a:t>Error = 1 – max (0, 1) = 1 – 1 = 0 </a:t>
              </a:r>
            </a:p>
          </p:txBody>
        </p:sp>
        <p:sp>
          <p:nvSpPr>
            <p:cNvPr id="1007624" name="Text Box 8"/>
            <p:cNvSpPr txBox="1">
              <a:spLocks noChangeArrowheads="1"/>
            </p:cNvSpPr>
            <p:nvPr/>
          </p:nvSpPr>
          <p:spPr bwMode="auto">
            <a:xfrm>
              <a:off x="1872" y="2352"/>
              <a:ext cx="3216" cy="538"/>
            </a:xfrm>
            <a:prstGeom prst="rect">
              <a:avLst/>
            </a:prstGeom>
            <a:noFill/>
            <a:ln w="12700">
              <a:noFill/>
              <a:miter lim="800000"/>
              <a:headEnd/>
              <a:tailEnd/>
            </a:ln>
            <a:effectLst/>
          </p:spPr>
          <p:txBody>
            <a:bodyPr>
              <a:spAutoFit/>
            </a:bodyPr>
            <a:lstStyle/>
            <a:p>
              <a:pPr>
                <a:spcBef>
                  <a:spcPct val="50000"/>
                </a:spcBef>
              </a:pPr>
              <a:r>
                <a:rPr lang="en-US" sz="2000"/>
                <a:t>p(C1) = 1/6          p(C2) = 5/6</a:t>
              </a:r>
            </a:p>
            <a:p>
              <a:pPr>
                <a:spcBef>
                  <a:spcPct val="50000"/>
                </a:spcBef>
              </a:pPr>
              <a:r>
                <a:rPr lang="en-US" sz="2000"/>
                <a:t>Error = 1 – max (1/6, 5/6) = 1 – 5/6 = 1/6</a:t>
              </a:r>
            </a:p>
          </p:txBody>
        </p:sp>
        <p:sp>
          <p:nvSpPr>
            <p:cNvPr id="1007625" name="Text Box 9"/>
            <p:cNvSpPr txBox="1">
              <a:spLocks noChangeArrowheads="1"/>
            </p:cNvSpPr>
            <p:nvPr/>
          </p:nvSpPr>
          <p:spPr bwMode="auto">
            <a:xfrm>
              <a:off x="1872" y="3216"/>
              <a:ext cx="3312" cy="538"/>
            </a:xfrm>
            <a:prstGeom prst="rect">
              <a:avLst/>
            </a:prstGeom>
            <a:noFill/>
            <a:ln w="12700">
              <a:noFill/>
              <a:miter lim="800000"/>
              <a:headEnd/>
              <a:tailEnd/>
            </a:ln>
            <a:effectLst/>
          </p:spPr>
          <p:txBody>
            <a:bodyPr>
              <a:spAutoFit/>
            </a:bodyPr>
            <a:lstStyle/>
            <a:p>
              <a:pPr>
                <a:spcBef>
                  <a:spcPct val="50000"/>
                </a:spcBef>
              </a:pPr>
              <a:r>
                <a:rPr lang="en-US" sz="2000"/>
                <a:t>p(C1) = 2/6          p(C2) = 4/6</a:t>
              </a:r>
            </a:p>
            <a:p>
              <a:pPr>
                <a:spcBef>
                  <a:spcPct val="50000"/>
                </a:spcBef>
              </a:pPr>
              <a:r>
                <a:rPr lang="en-US" sz="2000"/>
                <a:t>Error = 1 – max (2/6, 4/6) = 1 – 4/6 = 1/3</a:t>
              </a:r>
            </a:p>
          </p:txBody>
        </p:sp>
      </p:grpSp>
      <p:graphicFrame>
        <p:nvGraphicFramePr>
          <p:cNvPr id="1007626" name="Object 10"/>
          <p:cNvGraphicFramePr>
            <a:graphicFrameLocks noChangeAspect="1"/>
          </p:cNvGraphicFramePr>
          <p:nvPr/>
        </p:nvGraphicFramePr>
        <p:xfrm>
          <a:off x="2667000" y="1143000"/>
          <a:ext cx="3582988" cy="638175"/>
        </p:xfrm>
        <a:graphic>
          <a:graphicData uri="http://schemas.openxmlformats.org/presentationml/2006/ole">
            <p:oleObj spid="_x0000_s1009669" name="Equation" r:id="rId6" imgW="1562040" imgH="27936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Grp="1" noChangeArrowheads="1"/>
          </p:cNvSpPr>
          <p:nvPr>
            <p:ph type="title"/>
          </p:nvPr>
        </p:nvSpPr>
        <p:spPr>
          <a:xfrm>
            <a:off x="381000" y="152400"/>
            <a:ext cx="8534400" cy="533400"/>
          </a:xfrm>
        </p:spPr>
        <p:txBody>
          <a:bodyPr/>
          <a:lstStyle/>
          <a:p>
            <a:r>
              <a:rPr lang="en-US" sz="2800"/>
              <a:t>Splitting Criteria based on Classification Error</a:t>
            </a:r>
            <a:endParaRPr lang="en-US"/>
          </a:p>
        </p:txBody>
      </p:sp>
      <p:sp>
        <p:nvSpPr>
          <p:cNvPr id="1000451" name="Rectangle 3"/>
          <p:cNvSpPr>
            <a:spLocks noGrp="1" noChangeArrowheads="1"/>
          </p:cNvSpPr>
          <p:nvPr>
            <p:ph type="body" idx="1"/>
          </p:nvPr>
        </p:nvSpPr>
        <p:spPr/>
        <p:txBody>
          <a:bodyPr/>
          <a:lstStyle/>
          <a:p>
            <a:pPr marL="342900" indent="-342900"/>
            <a:r>
              <a:rPr lang="en-US"/>
              <a:t>Classification error at a node t :</a:t>
            </a:r>
          </a:p>
          <a:p>
            <a:pPr marL="342900" indent="-342900"/>
            <a:endParaRPr lang="en-US"/>
          </a:p>
          <a:p>
            <a:pPr marL="342900" indent="-342900"/>
            <a:endParaRPr lang="en-US"/>
          </a:p>
          <a:p>
            <a:pPr marL="342900" indent="-342900"/>
            <a:endParaRPr lang="en-US"/>
          </a:p>
          <a:p>
            <a:pPr marL="342900" indent="-342900"/>
            <a:r>
              <a:rPr lang="en-US" sz="2400"/>
              <a:t>Measures misclassification error made by a node. </a:t>
            </a:r>
          </a:p>
          <a:p>
            <a:pPr marL="742950" lvl="1" indent="-285750"/>
            <a:r>
              <a:rPr lang="en-US" sz="2400" b="1">
                <a:solidFill>
                  <a:srgbClr val="0000FF"/>
                </a:solidFill>
              </a:rPr>
              <a:t>Maximum</a:t>
            </a:r>
            <a:r>
              <a:rPr lang="en-US" sz="2400"/>
              <a:t> (1 - 1/n</a:t>
            </a:r>
            <a:r>
              <a:rPr lang="en-US" sz="2400" baseline="-25000"/>
              <a:t>c</a:t>
            </a:r>
            <a:r>
              <a:rPr lang="en-US" sz="2400"/>
              <a:t>) when records are equally distributed among all classes, implying least interesting information</a:t>
            </a:r>
          </a:p>
          <a:p>
            <a:pPr marL="742950" lvl="1" indent="-285750"/>
            <a:r>
              <a:rPr lang="en-US" sz="2400" b="1">
                <a:solidFill>
                  <a:srgbClr val="0000FF"/>
                </a:solidFill>
              </a:rPr>
              <a:t>Minimum</a:t>
            </a:r>
            <a:r>
              <a:rPr lang="en-US" sz="2400"/>
              <a:t> (0.0) when all records belong to one class, implying most interesting information</a:t>
            </a:r>
          </a:p>
        </p:txBody>
      </p:sp>
      <p:graphicFrame>
        <p:nvGraphicFramePr>
          <p:cNvPr id="1000452" name="Object 4"/>
          <p:cNvGraphicFramePr>
            <a:graphicFrameLocks noChangeAspect="1"/>
          </p:cNvGraphicFramePr>
          <p:nvPr/>
        </p:nvGraphicFramePr>
        <p:xfrm>
          <a:off x="2133600" y="1752600"/>
          <a:ext cx="3887788" cy="692150"/>
        </p:xfrm>
        <a:graphic>
          <a:graphicData uri="http://schemas.openxmlformats.org/presentationml/2006/ole">
            <p:oleObj spid="_x0000_s1011714" name="Equation" r:id="rId3" imgW="1562040" imgH="279360" progId="">
              <p:embed/>
            </p:oleObj>
          </a:graphicData>
        </a:graphic>
      </p:graphicFrame>
      <p:sp>
        <p:nvSpPr>
          <p:cNvPr id="5" name="Rectangle 4"/>
          <p:cNvSpPr/>
          <p:nvPr/>
        </p:nvSpPr>
        <p:spPr bwMode="auto">
          <a:xfrm>
            <a:off x="2743200" y="3733800"/>
            <a:ext cx="1219200" cy="4572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FF0000"/>
                </a:solidFill>
              </a:rPr>
              <a:t>   ???</a:t>
            </a:r>
            <a:endParaRPr kumimoji="0" lang="en-US" sz="2400" b="1" i="0" u="none" strike="noStrike" cap="none" normalizeH="0" baseline="0" dirty="0" smtClean="0">
              <a:ln>
                <a:noFill/>
              </a:ln>
              <a:solidFill>
                <a:srgbClr val="FF0000"/>
              </a:solidFill>
              <a:effectLst/>
              <a:latin typeface="Arial" charset="0"/>
            </a:endParaRPr>
          </a:p>
        </p:txBody>
      </p:sp>
      <p:sp>
        <p:nvSpPr>
          <p:cNvPr id="6" name="Rectangle 5"/>
          <p:cNvSpPr/>
          <p:nvPr/>
        </p:nvSpPr>
        <p:spPr bwMode="auto">
          <a:xfrm>
            <a:off x="2667000" y="4800600"/>
            <a:ext cx="762000" cy="4572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FF0000"/>
                </a:solidFill>
              </a:rPr>
              <a:t>???</a:t>
            </a:r>
            <a:endParaRPr kumimoji="0" lang="en-US" sz="2400" b="1" i="0" u="none" strike="noStrike" cap="none" normalizeH="0" baseline="0" dirty="0" smtClean="0">
              <a:ln>
                <a:noFill/>
              </a:ln>
              <a:solidFill>
                <a:srgbClr val="FF0000"/>
              </a:solidFill>
              <a:effectLst/>
              <a:latin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Grp="1" noChangeArrowheads="1"/>
          </p:cNvSpPr>
          <p:nvPr>
            <p:ph type="title"/>
          </p:nvPr>
        </p:nvSpPr>
        <p:spPr>
          <a:xfrm>
            <a:off x="381000" y="152400"/>
            <a:ext cx="8534400" cy="533400"/>
          </a:xfrm>
        </p:spPr>
        <p:txBody>
          <a:bodyPr/>
          <a:lstStyle/>
          <a:p>
            <a:r>
              <a:rPr lang="en-US" sz="2800"/>
              <a:t>Splitting Criteria based on Classification Error</a:t>
            </a:r>
            <a:endParaRPr lang="en-US"/>
          </a:p>
        </p:txBody>
      </p:sp>
      <p:sp>
        <p:nvSpPr>
          <p:cNvPr id="1000451" name="Rectangle 3"/>
          <p:cNvSpPr>
            <a:spLocks noGrp="1" noChangeArrowheads="1"/>
          </p:cNvSpPr>
          <p:nvPr>
            <p:ph type="body" idx="1"/>
          </p:nvPr>
        </p:nvSpPr>
        <p:spPr/>
        <p:txBody>
          <a:bodyPr/>
          <a:lstStyle/>
          <a:p>
            <a:pPr marL="342900" indent="-342900"/>
            <a:r>
              <a:rPr lang="en-US"/>
              <a:t>Classification error at a node t :</a:t>
            </a:r>
          </a:p>
          <a:p>
            <a:pPr marL="342900" indent="-342900"/>
            <a:endParaRPr lang="en-US"/>
          </a:p>
          <a:p>
            <a:pPr marL="342900" indent="-342900"/>
            <a:endParaRPr lang="en-US"/>
          </a:p>
          <a:p>
            <a:pPr marL="342900" indent="-342900"/>
            <a:endParaRPr lang="en-US"/>
          </a:p>
          <a:p>
            <a:pPr marL="342900" indent="-342900"/>
            <a:r>
              <a:rPr lang="en-US" sz="2400"/>
              <a:t>Measures misclassification error made by a node. </a:t>
            </a:r>
          </a:p>
          <a:p>
            <a:pPr marL="742950" lvl="1" indent="-285750"/>
            <a:r>
              <a:rPr lang="en-US" sz="2400" b="1">
                <a:solidFill>
                  <a:srgbClr val="0000FF"/>
                </a:solidFill>
              </a:rPr>
              <a:t>Maximum</a:t>
            </a:r>
            <a:r>
              <a:rPr lang="en-US" sz="2400"/>
              <a:t> (1 - 1/n</a:t>
            </a:r>
            <a:r>
              <a:rPr lang="en-US" sz="2400" baseline="-25000"/>
              <a:t>c</a:t>
            </a:r>
            <a:r>
              <a:rPr lang="en-US" sz="2400"/>
              <a:t>) when records are equally distributed among all classes, implying least interesting information</a:t>
            </a:r>
          </a:p>
          <a:p>
            <a:pPr marL="742950" lvl="1" indent="-285750"/>
            <a:r>
              <a:rPr lang="en-US" sz="2400" b="1">
                <a:solidFill>
                  <a:srgbClr val="0000FF"/>
                </a:solidFill>
              </a:rPr>
              <a:t>Minimum</a:t>
            </a:r>
            <a:r>
              <a:rPr lang="en-US" sz="2400"/>
              <a:t> (0.0) when all records belong to one class, implying most interesting information</a:t>
            </a:r>
          </a:p>
        </p:txBody>
      </p:sp>
      <p:graphicFrame>
        <p:nvGraphicFramePr>
          <p:cNvPr id="1000452" name="Object 4"/>
          <p:cNvGraphicFramePr>
            <a:graphicFrameLocks noChangeAspect="1"/>
          </p:cNvGraphicFramePr>
          <p:nvPr/>
        </p:nvGraphicFramePr>
        <p:xfrm>
          <a:off x="2133600" y="1752600"/>
          <a:ext cx="3887788" cy="692150"/>
        </p:xfrm>
        <a:graphic>
          <a:graphicData uri="http://schemas.openxmlformats.org/presentationml/2006/ole">
            <p:oleObj spid="_x0000_s1080322" name="Equation" r:id="rId3" imgW="1562040" imgH="279360" progId="">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p:txBody>
          <a:bodyPr/>
          <a:lstStyle/>
          <a:p>
            <a:r>
              <a:rPr lang="en-US"/>
              <a:t>Hunt’s Algorithm</a:t>
            </a:r>
          </a:p>
        </p:txBody>
      </p:sp>
      <p:sp>
        <p:nvSpPr>
          <p:cNvPr id="900099" name="Rectangle 3"/>
          <p:cNvSpPr>
            <a:spLocks noChangeArrowheads="1"/>
          </p:cNvSpPr>
          <p:nvPr/>
        </p:nvSpPr>
        <p:spPr bwMode="auto">
          <a:xfrm>
            <a:off x="152400" y="1447800"/>
            <a:ext cx="1219200" cy="533400"/>
          </a:xfrm>
          <a:prstGeom prst="rect">
            <a:avLst/>
          </a:prstGeom>
          <a:solidFill>
            <a:srgbClr val="FFFFFF"/>
          </a:solidFill>
          <a:ln w="25400">
            <a:solidFill>
              <a:srgbClr val="3366FF"/>
            </a:solidFill>
            <a:miter lim="800000"/>
            <a:headEnd/>
            <a:tailEnd/>
          </a:ln>
          <a:effectLst/>
        </p:spPr>
        <p:txBody>
          <a:bodyPr wrap="none" anchor="ctr"/>
          <a:lstStyle/>
          <a:p>
            <a:pPr algn="ctr"/>
            <a:r>
              <a:rPr lang="en-US" b="0" dirty="0" smtClean="0">
                <a:latin typeface="Times New Roman" charset="0"/>
              </a:rPr>
              <a:t>Cheat &amp; Don’t </a:t>
            </a:r>
            <a:endParaRPr lang="en-US" b="0" dirty="0">
              <a:latin typeface="Times New Roman" charset="0"/>
            </a:endParaRPr>
          </a:p>
          <a:p>
            <a:pPr algn="ctr"/>
            <a:r>
              <a:rPr lang="en-US" b="0" dirty="0">
                <a:latin typeface="Times New Roman" charset="0"/>
              </a:rPr>
              <a:t>Cheat</a:t>
            </a:r>
            <a:endParaRPr lang="en-US" sz="2400" b="0" dirty="0">
              <a:latin typeface="Times New Roman" charset="0"/>
            </a:endParaRPr>
          </a:p>
        </p:txBody>
      </p:sp>
      <p:grpSp>
        <p:nvGrpSpPr>
          <p:cNvPr id="2" name="Group 4"/>
          <p:cNvGrpSpPr>
            <a:grpSpLocks/>
          </p:cNvGrpSpPr>
          <p:nvPr/>
        </p:nvGrpSpPr>
        <p:grpSpPr bwMode="auto">
          <a:xfrm>
            <a:off x="990600" y="1143000"/>
            <a:ext cx="2819400" cy="1262063"/>
            <a:chOff x="624" y="720"/>
            <a:chExt cx="1776" cy="795"/>
          </a:xfrm>
        </p:grpSpPr>
        <p:grpSp>
          <p:nvGrpSpPr>
            <p:cNvPr id="3" name="Group 5"/>
            <p:cNvGrpSpPr>
              <a:grpSpLocks/>
            </p:cNvGrpSpPr>
            <p:nvPr/>
          </p:nvGrpSpPr>
          <p:grpSpPr bwMode="auto">
            <a:xfrm>
              <a:off x="864" y="720"/>
              <a:ext cx="1536" cy="795"/>
              <a:chOff x="480" y="2640"/>
              <a:chExt cx="1536" cy="795"/>
            </a:xfrm>
          </p:grpSpPr>
          <p:sp>
            <p:nvSpPr>
              <p:cNvPr id="900102" name="Oval 6"/>
              <p:cNvSpPr>
                <a:spLocks noChangeArrowheads="1"/>
              </p:cNvSpPr>
              <p:nvPr/>
            </p:nvSpPr>
            <p:spPr bwMode="auto">
              <a:xfrm>
                <a:off x="807" y="2640"/>
                <a:ext cx="436" cy="272"/>
              </a:xfrm>
              <a:prstGeom prst="ellipse">
                <a:avLst/>
              </a:prstGeom>
              <a:solidFill>
                <a:srgbClr val="FFFFFF"/>
              </a:solidFill>
              <a:ln w="25400">
                <a:solidFill>
                  <a:srgbClr val="3366FF"/>
                </a:solidFill>
                <a:round/>
                <a:headEnd/>
                <a:tailEnd/>
              </a:ln>
              <a:effectLst/>
            </p:spPr>
            <p:txBody>
              <a:bodyPr wrap="none" anchor="ctr"/>
              <a:lstStyle/>
              <a:p>
                <a:pPr algn="ctr"/>
                <a:r>
                  <a:rPr lang="en-US" sz="1600" b="0">
                    <a:solidFill>
                      <a:srgbClr val="0033CC"/>
                    </a:solidFill>
                    <a:latin typeface="Times New Roman" charset="0"/>
                  </a:rPr>
                  <a:t>Refund</a:t>
                </a:r>
                <a:endParaRPr lang="en-US" sz="1600" b="0">
                  <a:latin typeface="Times New Roman" charset="0"/>
                </a:endParaRPr>
              </a:p>
            </p:txBody>
          </p:sp>
          <p:sp>
            <p:nvSpPr>
              <p:cNvPr id="900103" name="Line 7"/>
              <p:cNvSpPr>
                <a:spLocks noChangeShapeType="1"/>
              </p:cNvSpPr>
              <p:nvPr/>
            </p:nvSpPr>
            <p:spPr bwMode="auto">
              <a:xfrm flipH="1">
                <a:off x="661" y="2912"/>
                <a:ext cx="364" cy="224"/>
              </a:xfrm>
              <a:prstGeom prst="line">
                <a:avLst/>
              </a:prstGeom>
              <a:noFill/>
              <a:ln w="25400">
                <a:solidFill>
                  <a:srgbClr val="3366FF"/>
                </a:solidFill>
                <a:round/>
                <a:headEnd/>
                <a:tailEnd/>
              </a:ln>
              <a:effectLst/>
            </p:spPr>
            <p:txBody>
              <a:bodyPr wrap="none" anchor="ctr"/>
              <a:lstStyle/>
              <a:p>
                <a:endParaRPr lang="en-US"/>
              </a:p>
            </p:txBody>
          </p:sp>
          <p:sp>
            <p:nvSpPr>
              <p:cNvPr id="900104" name="Line 8"/>
              <p:cNvSpPr>
                <a:spLocks noChangeShapeType="1"/>
              </p:cNvSpPr>
              <p:nvPr/>
            </p:nvSpPr>
            <p:spPr bwMode="auto">
              <a:xfrm>
                <a:off x="1025" y="2912"/>
                <a:ext cx="363" cy="224"/>
              </a:xfrm>
              <a:prstGeom prst="line">
                <a:avLst/>
              </a:prstGeom>
              <a:noFill/>
              <a:ln w="25400">
                <a:solidFill>
                  <a:srgbClr val="3366FF"/>
                </a:solidFill>
                <a:round/>
                <a:headEnd/>
                <a:tailEnd/>
              </a:ln>
              <a:effectLst/>
            </p:spPr>
            <p:txBody>
              <a:bodyPr wrap="none" anchor="ctr"/>
              <a:lstStyle/>
              <a:p>
                <a:endParaRPr lang="en-US"/>
              </a:p>
            </p:txBody>
          </p:sp>
          <p:sp>
            <p:nvSpPr>
              <p:cNvPr id="900105" name="Rectangle 9"/>
              <p:cNvSpPr>
                <a:spLocks noChangeArrowheads="1"/>
              </p:cNvSpPr>
              <p:nvPr/>
            </p:nvSpPr>
            <p:spPr bwMode="auto">
              <a:xfrm>
                <a:off x="480" y="3136"/>
                <a:ext cx="363" cy="299"/>
              </a:xfrm>
              <a:prstGeom prst="rect">
                <a:avLst/>
              </a:prstGeom>
              <a:solidFill>
                <a:srgbClr val="FFFFFF"/>
              </a:solidFill>
              <a:ln w="50800" cmpd="thickThin">
                <a:solidFill>
                  <a:schemeClr val="tx1"/>
                </a:solidFill>
                <a:miter lim="800000"/>
                <a:headEnd/>
                <a:tailEnd/>
              </a:ln>
              <a:effectLst/>
            </p:spPr>
            <p:txBody>
              <a:bodyPr wrap="none" anchor="ctr"/>
              <a:lstStyle/>
              <a:p>
                <a:pPr algn="ctr"/>
                <a:r>
                  <a:rPr lang="en-US" b="0">
                    <a:latin typeface="Times New Roman" charset="0"/>
                  </a:rPr>
                  <a:t>Don’t </a:t>
                </a:r>
              </a:p>
              <a:p>
                <a:pPr algn="ctr"/>
                <a:r>
                  <a:rPr lang="en-US" b="0">
                    <a:latin typeface="Times New Roman" charset="0"/>
                  </a:rPr>
                  <a:t>Cheat</a:t>
                </a:r>
                <a:endParaRPr lang="en-US" sz="1800" b="0">
                  <a:latin typeface="Times New Roman" charset="0"/>
                </a:endParaRPr>
              </a:p>
            </p:txBody>
          </p:sp>
          <p:sp>
            <p:nvSpPr>
              <p:cNvPr id="900106" name="Rectangle 10"/>
              <p:cNvSpPr>
                <a:spLocks noChangeArrowheads="1"/>
              </p:cNvSpPr>
              <p:nvPr/>
            </p:nvSpPr>
            <p:spPr bwMode="auto">
              <a:xfrm>
                <a:off x="1243" y="3136"/>
                <a:ext cx="773" cy="261"/>
              </a:xfrm>
              <a:prstGeom prst="rect">
                <a:avLst/>
              </a:prstGeom>
              <a:solidFill>
                <a:srgbClr val="FFFFFF"/>
              </a:solidFill>
              <a:ln w="25400">
                <a:solidFill>
                  <a:srgbClr val="3366FF"/>
                </a:solidFill>
                <a:miter lim="800000"/>
                <a:headEnd/>
                <a:tailEnd/>
              </a:ln>
              <a:effectLst/>
            </p:spPr>
            <p:txBody>
              <a:bodyPr wrap="none" anchor="ctr"/>
              <a:lstStyle/>
              <a:p>
                <a:pPr algn="ctr"/>
                <a:r>
                  <a:rPr lang="en-US" b="0" dirty="0" smtClean="0">
                    <a:latin typeface="Times New Roman" charset="0"/>
                  </a:rPr>
                  <a:t>Cheat &amp;Don’t </a:t>
                </a:r>
                <a:endParaRPr lang="en-US" b="0" dirty="0">
                  <a:latin typeface="Times New Roman" charset="0"/>
                </a:endParaRPr>
              </a:p>
              <a:p>
                <a:pPr algn="ctr"/>
                <a:r>
                  <a:rPr lang="en-US" b="0" dirty="0">
                    <a:latin typeface="Times New Roman" charset="0"/>
                  </a:rPr>
                  <a:t>Cheat</a:t>
                </a:r>
                <a:endParaRPr lang="en-US" sz="2400" b="0" dirty="0">
                  <a:latin typeface="Times New Roman" charset="0"/>
                </a:endParaRPr>
              </a:p>
            </p:txBody>
          </p:sp>
          <p:sp>
            <p:nvSpPr>
              <p:cNvPr id="900107" name="Text Box 11"/>
              <p:cNvSpPr txBox="1">
                <a:spLocks noChangeArrowheads="1"/>
              </p:cNvSpPr>
              <p:nvPr/>
            </p:nvSpPr>
            <p:spPr bwMode="auto">
              <a:xfrm>
                <a:off x="568" y="2869"/>
                <a:ext cx="315" cy="192"/>
              </a:xfrm>
              <a:prstGeom prst="rect">
                <a:avLst/>
              </a:prstGeom>
              <a:noFill/>
              <a:ln w="9525">
                <a:noFill/>
                <a:miter lim="800000"/>
                <a:headEnd/>
                <a:tailEnd/>
              </a:ln>
              <a:effectLst/>
            </p:spPr>
            <p:txBody>
              <a:bodyPr wrap="none" anchor="ctr">
                <a:spAutoFit/>
              </a:bodyPr>
              <a:lstStyle/>
              <a:p>
                <a:pPr algn="ctr"/>
                <a:r>
                  <a:rPr lang="en-US">
                    <a:solidFill>
                      <a:srgbClr val="0066FF"/>
                    </a:solidFill>
                  </a:rPr>
                  <a:t>Yes</a:t>
                </a:r>
                <a:endParaRPr lang="en-US" sz="1800" b="0">
                  <a:latin typeface="Times New Roman" charset="0"/>
                </a:endParaRPr>
              </a:p>
            </p:txBody>
          </p:sp>
          <p:sp>
            <p:nvSpPr>
              <p:cNvPr id="900108" name="Text Box 12"/>
              <p:cNvSpPr txBox="1">
                <a:spLocks noChangeArrowheads="1"/>
              </p:cNvSpPr>
              <p:nvPr/>
            </p:nvSpPr>
            <p:spPr bwMode="auto">
              <a:xfrm>
                <a:off x="1260" y="2869"/>
                <a:ext cx="265" cy="192"/>
              </a:xfrm>
              <a:prstGeom prst="rect">
                <a:avLst/>
              </a:prstGeom>
              <a:noFill/>
              <a:ln w="9525">
                <a:noFill/>
                <a:miter lim="800000"/>
                <a:headEnd/>
                <a:tailEnd/>
              </a:ln>
              <a:effectLst/>
            </p:spPr>
            <p:txBody>
              <a:bodyPr wrap="none" anchor="ctr">
                <a:spAutoFit/>
              </a:bodyPr>
              <a:lstStyle/>
              <a:p>
                <a:pPr algn="ctr"/>
                <a:r>
                  <a:rPr lang="en-US">
                    <a:solidFill>
                      <a:srgbClr val="0066FF"/>
                    </a:solidFill>
                  </a:rPr>
                  <a:t>No</a:t>
                </a:r>
                <a:endParaRPr lang="en-US" sz="2400" b="0">
                  <a:latin typeface="Times New Roman" charset="0"/>
                </a:endParaRPr>
              </a:p>
            </p:txBody>
          </p:sp>
        </p:grpSp>
        <p:sp>
          <p:nvSpPr>
            <p:cNvPr id="900109" name="Line 13"/>
            <p:cNvSpPr>
              <a:spLocks noChangeShapeType="1"/>
            </p:cNvSpPr>
            <p:nvPr/>
          </p:nvSpPr>
          <p:spPr bwMode="auto">
            <a:xfrm flipV="1">
              <a:off x="624" y="1056"/>
              <a:ext cx="240" cy="0"/>
            </a:xfrm>
            <a:prstGeom prst="line">
              <a:avLst/>
            </a:prstGeom>
            <a:noFill/>
            <a:ln w="76200" cmpd="tri">
              <a:solidFill>
                <a:srgbClr val="CC3300"/>
              </a:solidFill>
              <a:round/>
              <a:headEnd/>
              <a:tailEnd type="arrow" w="med" len="sm"/>
            </a:ln>
            <a:effectLst/>
          </p:spPr>
          <p:txBody>
            <a:bodyPr wrap="none" anchor="ctr"/>
            <a:lstStyle/>
            <a:p>
              <a:endParaRPr lang="en-US"/>
            </a:p>
          </p:txBody>
        </p:sp>
      </p:grpSp>
      <p:grpSp>
        <p:nvGrpSpPr>
          <p:cNvPr id="4" name="Group 14"/>
          <p:cNvGrpSpPr>
            <a:grpSpLocks/>
          </p:cNvGrpSpPr>
          <p:nvPr/>
        </p:nvGrpSpPr>
        <p:grpSpPr bwMode="auto">
          <a:xfrm>
            <a:off x="2667000" y="3048000"/>
            <a:ext cx="3325813" cy="3294063"/>
            <a:chOff x="1536" y="1920"/>
            <a:chExt cx="2095" cy="2075"/>
          </a:xfrm>
        </p:grpSpPr>
        <p:grpSp>
          <p:nvGrpSpPr>
            <p:cNvPr id="5" name="Group 15"/>
            <p:cNvGrpSpPr>
              <a:grpSpLocks/>
            </p:cNvGrpSpPr>
            <p:nvPr/>
          </p:nvGrpSpPr>
          <p:grpSpPr bwMode="auto">
            <a:xfrm>
              <a:off x="1824" y="1920"/>
              <a:ext cx="1807" cy="2075"/>
              <a:chOff x="3840" y="1824"/>
              <a:chExt cx="1807" cy="2075"/>
            </a:xfrm>
          </p:grpSpPr>
          <p:sp>
            <p:nvSpPr>
              <p:cNvPr id="900112" name="Oval 16"/>
              <p:cNvSpPr>
                <a:spLocks noChangeArrowheads="1"/>
              </p:cNvSpPr>
              <p:nvPr/>
            </p:nvSpPr>
            <p:spPr bwMode="auto">
              <a:xfrm>
                <a:off x="4311" y="1824"/>
                <a:ext cx="437" cy="283"/>
              </a:xfrm>
              <a:prstGeom prst="ellipse">
                <a:avLst/>
              </a:prstGeom>
              <a:solidFill>
                <a:srgbClr val="FFFFFF"/>
              </a:solidFill>
              <a:ln w="9525">
                <a:solidFill>
                  <a:schemeClr val="tx1"/>
                </a:solidFill>
                <a:round/>
                <a:headEnd/>
                <a:tailEnd/>
              </a:ln>
              <a:effectLst/>
            </p:spPr>
            <p:txBody>
              <a:bodyPr wrap="none" anchor="ctr"/>
              <a:lstStyle/>
              <a:p>
                <a:pPr algn="ctr"/>
                <a:r>
                  <a:rPr lang="en-US" sz="1600" b="0">
                    <a:latin typeface="Times New Roman" charset="0"/>
                  </a:rPr>
                  <a:t>Refund</a:t>
                </a:r>
                <a:endParaRPr lang="en-US" b="0">
                  <a:latin typeface="Times New Roman" charset="0"/>
                </a:endParaRPr>
              </a:p>
            </p:txBody>
          </p:sp>
          <p:sp>
            <p:nvSpPr>
              <p:cNvPr id="900113" name="Line 17"/>
              <p:cNvSpPr>
                <a:spLocks noChangeShapeType="1"/>
              </p:cNvSpPr>
              <p:nvPr/>
            </p:nvSpPr>
            <p:spPr bwMode="auto">
              <a:xfrm flipH="1">
                <a:off x="4166" y="2107"/>
                <a:ext cx="364" cy="224"/>
              </a:xfrm>
              <a:prstGeom prst="line">
                <a:avLst/>
              </a:prstGeom>
              <a:noFill/>
              <a:ln w="9525">
                <a:solidFill>
                  <a:schemeClr val="tx1"/>
                </a:solidFill>
                <a:round/>
                <a:headEnd/>
                <a:tailEnd/>
              </a:ln>
              <a:effectLst/>
            </p:spPr>
            <p:txBody>
              <a:bodyPr wrap="none" anchor="ctr"/>
              <a:lstStyle/>
              <a:p>
                <a:endParaRPr lang="en-US"/>
              </a:p>
            </p:txBody>
          </p:sp>
          <p:sp>
            <p:nvSpPr>
              <p:cNvPr id="900114" name="Line 18"/>
              <p:cNvSpPr>
                <a:spLocks noChangeShapeType="1"/>
              </p:cNvSpPr>
              <p:nvPr/>
            </p:nvSpPr>
            <p:spPr bwMode="auto">
              <a:xfrm>
                <a:off x="4530" y="2107"/>
                <a:ext cx="363" cy="224"/>
              </a:xfrm>
              <a:prstGeom prst="line">
                <a:avLst/>
              </a:prstGeom>
              <a:noFill/>
              <a:ln w="9525">
                <a:solidFill>
                  <a:schemeClr val="tx1"/>
                </a:solidFill>
                <a:round/>
                <a:headEnd/>
                <a:tailEnd/>
              </a:ln>
              <a:effectLst/>
            </p:spPr>
            <p:txBody>
              <a:bodyPr wrap="none" anchor="ctr"/>
              <a:lstStyle/>
              <a:p>
                <a:endParaRPr lang="en-US"/>
              </a:p>
            </p:txBody>
          </p:sp>
          <p:sp>
            <p:nvSpPr>
              <p:cNvPr id="900115" name="Rectangle 19"/>
              <p:cNvSpPr>
                <a:spLocks noChangeArrowheads="1"/>
              </p:cNvSpPr>
              <p:nvPr/>
            </p:nvSpPr>
            <p:spPr bwMode="auto">
              <a:xfrm>
                <a:off x="3984" y="2331"/>
                <a:ext cx="364" cy="298"/>
              </a:xfrm>
              <a:prstGeom prst="rect">
                <a:avLst/>
              </a:prstGeom>
              <a:solidFill>
                <a:srgbClr val="FFFFFF"/>
              </a:solidFill>
              <a:ln w="50800" cmpd="thickThin">
                <a:solidFill>
                  <a:schemeClr val="tx1"/>
                </a:solidFill>
                <a:miter lim="800000"/>
                <a:headEnd/>
                <a:tailEnd/>
              </a:ln>
              <a:effectLst/>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sp>
            <p:nvSpPr>
              <p:cNvPr id="900116" name="Text Box 20"/>
              <p:cNvSpPr txBox="1">
                <a:spLocks noChangeArrowheads="1"/>
              </p:cNvSpPr>
              <p:nvPr/>
            </p:nvSpPr>
            <p:spPr bwMode="auto">
              <a:xfrm>
                <a:off x="4072" y="2062"/>
                <a:ext cx="315" cy="192"/>
              </a:xfrm>
              <a:prstGeom prst="rect">
                <a:avLst/>
              </a:prstGeom>
              <a:noFill/>
              <a:ln w="9525">
                <a:noFill/>
                <a:miter lim="800000"/>
                <a:headEnd/>
                <a:tailEnd/>
              </a:ln>
              <a:effectLst/>
            </p:spPr>
            <p:txBody>
              <a:bodyPr wrap="none" anchor="ctr">
                <a:spAutoFit/>
              </a:bodyPr>
              <a:lstStyle/>
              <a:p>
                <a:pPr algn="ctr"/>
                <a:r>
                  <a:rPr lang="en-US"/>
                  <a:t>Yes</a:t>
                </a:r>
                <a:endParaRPr lang="en-US" sz="2400" b="0">
                  <a:latin typeface="Times New Roman" charset="0"/>
                </a:endParaRPr>
              </a:p>
            </p:txBody>
          </p:sp>
          <p:sp>
            <p:nvSpPr>
              <p:cNvPr id="900117" name="Text Box 21"/>
              <p:cNvSpPr txBox="1">
                <a:spLocks noChangeArrowheads="1"/>
              </p:cNvSpPr>
              <p:nvPr/>
            </p:nvSpPr>
            <p:spPr bwMode="auto">
              <a:xfrm>
                <a:off x="4765" y="2062"/>
                <a:ext cx="265" cy="192"/>
              </a:xfrm>
              <a:prstGeom prst="rect">
                <a:avLst/>
              </a:prstGeom>
              <a:noFill/>
              <a:ln w="9525">
                <a:noFill/>
                <a:miter lim="800000"/>
                <a:headEnd/>
                <a:tailEnd/>
              </a:ln>
              <a:effectLst/>
            </p:spPr>
            <p:txBody>
              <a:bodyPr wrap="none" anchor="ctr">
                <a:spAutoFit/>
              </a:bodyPr>
              <a:lstStyle/>
              <a:p>
                <a:pPr algn="ctr"/>
                <a:r>
                  <a:rPr lang="en-US"/>
                  <a:t>No</a:t>
                </a:r>
                <a:endParaRPr lang="en-US" sz="2400" b="0">
                  <a:latin typeface="Times New Roman" charset="0"/>
                </a:endParaRPr>
              </a:p>
            </p:txBody>
          </p:sp>
          <p:sp>
            <p:nvSpPr>
              <p:cNvPr id="900118" name="Oval 22"/>
              <p:cNvSpPr>
                <a:spLocks noChangeArrowheads="1"/>
              </p:cNvSpPr>
              <p:nvPr/>
            </p:nvSpPr>
            <p:spPr bwMode="auto">
              <a:xfrm>
                <a:off x="4639" y="2331"/>
                <a:ext cx="545" cy="373"/>
              </a:xfrm>
              <a:prstGeom prst="ellipse">
                <a:avLst/>
              </a:prstGeom>
              <a:solidFill>
                <a:srgbClr val="FFFFFF"/>
              </a:solidFill>
              <a:ln w="9525">
                <a:solidFill>
                  <a:schemeClr val="tx1"/>
                </a:solidFill>
                <a:round/>
                <a:headEnd/>
                <a:tailEnd/>
              </a:ln>
              <a:effectLst/>
            </p:spPr>
            <p:txBody>
              <a:bodyPr wrap="none" anchor="ctr"/>
              <a:lstStyle/>
              <a:p>
                <a:pPr algn="ctr"/>
                <a:r>
                  <a:rPr lang="en-US" sz="1600" b="0">
                    <a:latin typeface="Times New Roman" charset="0"/>
                  </a:rPr>
                  <a:t>Marital</a:t>
                </a:r>
              </a:p>
              <a:p>
                <a:pPr algn="ctr"/>
                <a:r>
                  <a:rPr lang="en-US" sz="1600" b="0">
                    <a:latin typeface="Times New Roman" charset="0"/>
                  </a:rPr>
                  <a:t>Status</a:t>
                </a:r>
                <a:endParaRPr lang="en-US" sz="1800" b="0">
                  <a:latin typeface="Times New Roman" charset="0"/>
                </a:endParaRPr>
              </a:p>
            </p:txBody>
          </p:sp>
          <p:sp>
            <p:nvSpPr>
              <p:cNvPr id="900119" name="Line 23"/>
              <p:cNvSpPr>
                <a:spLocks noChangeShapeType="1"/>
              </p:cNvSpPr>
              <p:nvPr/>
            </p:nvSpPr>
            <p:spPr bwMode="auto">
              <a:xfrm flipH="1">
                <a:off x="4464" y="2704"/>
                <a:ext cx="465" cy="272"/>
              </a:xfrm>
              <a:prstGeom prst="line">
                <a:avLst/>
              </a:prstGeom>
              <a:noFill/>
              <a:ln w="9525">
                <a:solidFill>
                  <a:schemeClr val="tx1"/>
                </a:solidFill>
                <a:round/>
                <a:headEnd/>
                <a:tailEnd/>
              </a:ln>
              <a:effectLst/>
            </p:spPr>
            <p:txBody>
              <a:bodyPr wrap="none" anchor="ctr"/>
              <a:lstStyle/>
              <a:p>
                <a:endParaRPr lang="en-US"/>
              </a:p>
            </p:txBody>
          </p:sp>
          <p:sp>
            <p:nvSpPr>
              <p:cNvPr id="900120" name="Line 24"/>
              <p:cNvSpPr>
                <a:spLocks noChangeShapeType="1"/>
              </p:cNvSpPr>
              <p:nvPr/>
            </p:nvSpPr>
            <p:spPr bwMode="auto">
              <a:xfrm>
                <a:off x="4929" y="2704"/>
                <a:ext cx="400" cy="261"/>
              </a:xfrm>
              <a:prstGeom prst="line">
                <a:avLst/>
              </a:prstGeom>
              <a:noFill/>
              <a:ln w="9525">
                <a:solidFill>
                  <a:schemeClr val="tx1"/>
                </a:solidFill>
                <a:round/>
                <a:headEnd/>
                <a:tailEnd/>
              </a:ln>
              <a:effectLst/>
            </p:spPr>
            <p:txBody>
              <a:bodyPr wrap="none" anchor="ctr"/>
              <a:lstStyle/>
              <a:p>
                <a:endParaRPr lang="en-US"/>
              </a:p>
            </p:txBody>
          </p:sp>
          <p:sp>
            <p:nvSpPr>
              <p:cNvPr id="900121" name="Rectangle 25"/>
              <p:cNvSpPr>
                <a:spLocks noChangeArrowheads="1"/>
              </p:cNvSpPr>
              <p:nvPr/>
            </p:nvSpPr>
            <p:spPr bwMode="auto">
              <a:xfrm>
                <a:off x="5148" y="2965"/>
                <a:ext cx="363" cy="299"/>
              </a:xfrm>
              <a:prstGeom prst="rect">
                <a:avLst/>
              </a:prstGeom>
              <a:solidFill>
                <a:srgbClr val="FFFFFF"/>
              </a:solidFill>
              <a:ln w="50800" cmpd="thickThin">
                <a:solidFill>
                  <a:schemeClr val="tx1"/>
                </a:solidFill>
                <a:miter lim="800000"/>
                <a:headEnd/>
                <a:tailEnd/>
              </a:ln>
              <a:effectLst/>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sp>
            <p:nvSpPr>
              <p:cNvPr id="900122" name="Rectangle 26"/>
              <p:cNvSpPr>
                <a:spLocks noChangeArrowheads="1"/>
              </p:cNvSpPr>
              <p:nvPr/>
            </p:nvSpPr>
            <p:spPr bwMode="auto">
              <a:xfrm>
                <a:off x="4704" y="3600"/>
                <a:ext cx="364" cy="262"/>
              </a:xfrm>
              <a:prstGeom prst="rect">
                <a:avLst/>
              </a:prstGeom>
              <a:solidFill>
                <a:srgbClr val="FFFFFF"/>
              </a:solidFill>
              <a:ln w="50800" cmpd="thickThin">
                <a:solidFill>
                  <a:schemeClr val="tx1"/>
                </a:solidFill>
                <a:miter lim="800000"/>
                <a:headEnd/>
                <a:tailEnd/>
              </a:ln>
              <a:effectLst/>
            </p:spPr>
            <p:txBody>
              <a:bodyPr wrap="none" anchor="ctr"/>
              <a:lstStyle/>
              <a:p>
                <a:pPr algn="ctr"/>
                <a:r>
                  <a:rPr lang="en-US" sz="1600" b="0">
                    <a:latin typeface="Times New Roman" charset="0"/>
                  </a:rPr>
                  <a:t>Cheat</a:t>
                </a:r>
                <a:endParaRPr lang="en-US" sz="2400" b="0">
                  <a:latin typeface="Times New Roman" charset="0"/>
                </a:endParaRPr>
              </a:p>
            </p:txBody>
          </p:sp>
          <p:sp>
            <p:nvSpPr>
              <p:cNvPr id="900123" name="Text Box 27"/>
              <p:cNvSpPr txBox="1">
                <a:spLocks noChangeArrowheads="1"/>
              </p:cNvSpPr>
              <p:nvPr/>
            </p:nvSpPr>
            <p:spPr bwMode="auto">
              <a:xfrm>
                <a:off x="4062" y="2621"/>
                <a:ext cx="594" cy="326"/>
              </a:xfrm>
              <a:prstGeom prst="rect">
                <a:avLst/>
              </a:prstGeom>
              <a:noFill/>
              <a:ln w="9525">
                <a:noFill/>
                <a:miter lim="800000"/>
                <a:headEnd/>
                <a:tailEnd/>
              </a:ln>
              <a:effectLst/>
            </p:spPr>
            <p:txBody>
              <a:bodyPr wrap="none" anchor="ctr">
                <a:spAutoFit/>
              </a:bodyPr>
              <a:lstStyle/>
              <a:p>
                <a:pPr algn="ctr"/>
                <a:r>
                  <a:rPr lang="en-US"/>
                  <a:t>Single,</a:t>
                </a:r>
              </a:p>
              <a:p>
                <a:pPr algn="ctr"/>
                <a:r>
                  <a:rPr lang="en-US"/>
                  <a:t>Divorced</a:t>
                </a:r>
                <a:endParaRPr lang="en-US" sz="1800" b="0"/>
              </a:p>
            </p:txBody>
          </p:sp>
          <p:sp>
            <p:nvSpPr>
              <p:cNvPr id="900124" name="Text Box 28"/>
              <p:cNvSpPr txBox="1">
                <a:spLocks noChangeArrowheads="1"/>
              </p:cNvSpPr>
              <p:nvPr/>
            </p:nvSpPr>
            <p:spPr bwMode="auto">
              <a:xfrm>
                <a:off x="5127" y="2688"/>
                <a:ext cx="520" cy="192"/>
              </a:xfrm>
              <a:prstGeom prst="rect">
                <a:avLst/>
              </a:prstGeom>
              <a:noFill/>
              <a:ln w="9525">
                <a:noFill/>
                <a:miter lim="800000"/>
                <a:headEnd/>
                <a:tailEnd/>
              </a:ln>
              <a:effectLst/>
            </p:spPr>
            <p:txBody>
              <a:bodyPr wrap="none" anchor="ctr">
                <a:spAutoFit/>
              </a:bodyPr>
              <a:lstStyle/>
              <a:p>
                <a:pPr algn="ctr"/>
                <a:r>
                  <a:rPr lang="en-US"/>
                  <a:t>Married</a:t>
                </a:r>
                <a:endParaRPr lang="en-US" sz="1800" b="0"/>
              </a:p>
            </p:txBody>
          </p:sp>
          <p:sp>
            <p:nvSpPr>
              <p:cNvPr id="900125" name="Oval 29"/>
              <p:cNvSpPr>
                <a:spLocks noChangeArrowheads="1"/>
              </p:cNvSpPr>
              <p:nvPr/>
            </p:nvSpPr>
            <p:spPr bwMode="auto">
              <a:xfrm>
                <a:off x="4080" y="2976"/>
                <a:ext cx="768" cy="384"/>
              </a:xfrm>
              <a:prstGeom prst="ellipse">
                <a:avLst/>
              </a:prstGeom>
              <a:solidFill>
                <a:srgbClr val="FFFFFF"/>
              </a:solidFill>
              <a:ln w="25400">
                <a:solidFill>
                  <a:srgbClr val="3366FF"/>
                </a:solidFill>
                <a:round/>
                <a:headEnd/>
                <a:tailEnd/>
              </a:ln>
              <a:effectLst/>
            </p:spPr>
            <p:txBody>
              <a:bodyPr wrap="none" anchor="ctr"/>
              <a:lstStyle/>
              <a:p>
                <a:pPr algn="ctr"/>
                <a:r>
                  <a:rPr lang="en-US" sz="1600" b="0">
                    <a:solidFill>
                      <a:srgbClr val="0033CC"/>
                    </a:solidFill>
                    <a:latin typeface="Times New Roman" charset="0"/>
                  </a:rPr>
                  <a:t>Taxable</a:t>
                </a:r>
              </a:p>
              <a:p>
                <a:pPr algn="ctr"/>
                <a:r>
                  <a:rPr lang="en-US" sz="1600" b="0">
                    <a:solidFill>
                      <a:srgbClr val="0033CC"/>
                    </a:solidFill>
                    <a:latin typeface="Times New Roman" charset="0"/>
                  </a:rPr>
                  <a:t>Income</a:t>
                </a:r>
                <a:endParaRPr lang="en-US" sz="2400" b="0">
                  <a:latin typeface="Times New Roman" charset="0"/>
                </a:endParaRPr>
              </a:p>
            </p:txBody>
          </p:sp>
          <p:sp>
            <p:nvSpPr>
              <p:cNvPr id="900126" name="Rectangle 30"/>
              <p:cNvSpPr>
                <a:spLocks noChangeArrowheads="1"/>
              </p:cNvSpPr>
              <p:nvPr/>
            </p:nvSpPr>
            <p:spPr bwMode="auto">
              <a:xfrm>
                <a:off x="3840" y="3600"/>
                <a:ext cx="363" cy="299"/>
              </a:xfrm>
              <a:prstGeom prst="rect">
                <a:avLst/>
              </a:prstGeom>
              <a:solidFill>
                <a:srgbClr val="FFFFFF"/>
              </a:solidFill>
              <a:ln w="50800" cmpd="thickThin">
                <a:solidFill>
                  <a:schemeClr val="tx1"/>
                </a:solidFill>
                <a:miter lim="800000"/>
                <a:headEnd/>
                <a:tailEnd/>
              </a:ln>
              <a:effectLst/>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sp>
            <p:nvSpPr>
              <p:cNvPr id="900127" name="Line 31"/>
              <p:cNvSpPr>
                <a:spLocks noChangeShapeType="1"/>
              </p:cNvSpPr>
              <p:nvPr/>
            </p:nvSpPr>
            <p:spPr bwMode="auto">
              <a:xfrm flipH="1">
                <a:off x="4032" y="3360"/>
                <a:ext cx="432" cy="240"/>
              </a:xfrm>
              <a:prstGeom prst="line">
                <a:avLst/>
              </a:prstGeom>
              <a:noFill/>
              <a:ln w="25400">
                <a:solidFill>
                  <a:srgbClr val="3366FF"/>
                </a:solidFill>
                <a:round/>
                <a:headEnd/>
                <a:tailEnd/>
              </a:ln>
              <a:effectLst/>
            </p:spPr>
            <p:txBody>
              <a:bodyPr wrap="none" anchor="ctr"/>
              <a:lstStyle/>
              <a:p>
                <a:endParaRPr lang="en-US"/>
              </a:p>
            </p:txBody>
          </p:sp>
          <p:sp>
            <p:nvSpPr>
              <p:cNvPr id="900128" name="Line 32"/>
              <p:cNvSpPr>
                <a:spLocks noChangeShapeType="1"/>
              </p:cNvSpPr>
              <p:nvPr/>
            </p:nvSpPr>
            <p:spPr bwMode="auto">
              <a:xfrm>
                <a:off x="4464" y="3360"/>
                <a:ext cx="432" cy="240"/>
              </a:xfrm>
              <a:prstGeom prst="line">
                <a:avLst/>
              </a:prstGeom>
              <a:noFill/>
              <a:ln w="25400">
                <a:solidFill>
                  <a:srgbClr val="3366FF"/>
                </a:solidFill>
                <a:round/>
                <a:headEnd/>
                <a:tailEnd/>
              </a:ln>
              <a:effectLst/>
            </p:spPr>
            <p:txBody>
              <a:bodyPr wrap="none" anchor="ctr"/>
              <a:lstStyle/>
              <a:p>
                <a:endParaRPr lang="en-US"/>
              </a:p>
            </p:txBody>
          </p:sp>
          <p:sp>
            <p:nvSpPr>
              <p:cNvPr id="900129" name="Text Box 33"/>
              <p:cNvSpPr txBox="1">
                <a:spLocks noChangeArrowheads="1"/>
              </p:cNvSpPr>
              <p:nvPr/>
            </p:nvSpPr>
            <p:spPr bwMode="auto">
              <a:xfrm>
                <a:off x="3840" y="3360"/>
                <a:ext cx="417" cy="192"/>
              </a:xfrm>
              <a:prstGeom prst="rect">
                <a:avLst/>
              </a:prstGeom>
              <a:noFill/>
              <a:ln w="9525">
                <a:noFill/>
                <a:miter lim="800000"/>
                <a:headEnd/>
                <a:tailEnd/>
              </a:ln>
              <a:effectLst/>
            </p:spPr>
            <p:txBody>
              <a:bodyPr wrap="none" anchor="ctr">
                <a:spAutoFit/>
              </a:bodyPr>
              <a:lstStyle/>
              <a:p>
                <a:pPr algn="ctr"/>
                <a:r>
                  <a:rPr lang="en-US">
                    <a:solidFill>
                      <a:srgbClr val="0066FF"/>
                    </a:solidFill>
                  </a:rPr>
                  <a:t>&lt; 80K</a:t>
                </a:r>
                <a:endParaRPr lang="en-US" sz="1800" b="0"/>
              </a:p>
            </p:txBody>
          </p:sp>
          <p:sp>
            <p:nvSpPr>
              <p:cNvPr id="900130" name="Text Box 34"/>
              <p:cNvSpPr txBox="1">
                <a:spLocks noChangeArrowheads="1"/>
              </p:cNvSpPr>
              <p:nvPr/>
            </p:nvSpPr>
            <p:spPr bwMode="auto">
              <a:xfrm>
                <a:off x="4704" y="3360"/>
                <a:ext cx="482" cy="192"/>
              </a:xfrm>
              <a:prstGeom prst="rect">
                <a:avLst/>
              </a:prstGeom>
              <a:noFill/>
              <a:ln w="9525">
                <a:noFill/>
                <a:miter lim="800000"/>
                <a:headEnd/>
                <a:tailEnd/>
              </a:ln>
              <a:effectLst/>
            </p:spPr>
            <p:txBody>
              <a:bodyPr wrap="none" anchor="ctr">
                <a:spAutoFit/>
              </a:bodyPr>
              <a:lstStyle/>
              <a:p>
                <a:pPr algn="ctr"/>
                <a:r>
                  <a:rPr lang="en-US">
                    <a:solidFill>
                      <a:srgbClr val="0066FF"/>
                    </a:solidFill>
                  </a:rPr>
                  <a:t>&gt;= 80K</a:t>
                </a:r>
                <a:endParaRPr lang="en-US" sz="1800" b="0">
                  <a:solidFill>
                    <a:srgbClr val="0066FF"/>
                  </a:solidFill>
                </a:endParaRPr>
              </a:p>
            </p:txBody>
          </p:sp>
        </p:grpSp>
        <p:sp>
          <p:nvSpPr>
            <p:cNvPr id="900131" name="Line 35"/>
            <p:cNvSpPr>
              <a:spLocks noChangeShapeType="1"/>
            </p:cNvSpPr>
            <p:nvPr/>
          </p:nvSpPr>
          <p:spPr bwMode="auto">
            <a:xfrm rot="-2664477">
              <a:off x="1536" y="2400"/>
              <a:ext cx="192" cy="192"/>
            </a:xfrm>
            <a:prstGeom prst="line">
              <a:avLst/>
            </a:prstGeom>
            <a:noFill/>
            <a:ln w="76200" cmpd="tri">
              <a:solidFill>
                <a:srgbClr val="CC3300"/>
              </a:solidFill>
              <a:round/>
              <a:headEnd/>
              <a:tailEnd type="arrow" w="med" len="sm"/>
            </a:ln>
            <a:effectLst/>
          </p:spPr>
          <p:txBody>
            <a:bodyPr wrap="none" anchor="ctr"/>
            <a:lstStyle/>
            <a:p>
              <a:endParaRPr lang="en-US"/>
            </a:p>
          </p:txBody>
        </p:sp>
      </p:grpSp>
      <p:grpSp>
        <p:nvGrpSpPr>
          <p:cNvPr id="6" name="Group 36"/>
          <p:cNvGrpSpPr>
            <a:grpSpLocks/>
          </p:cNvGrpSpPr>
          <p:nvPr/>
        </p:nvGrpSpPr>
        <p:grpSpPr bwMode="auto">
          <a:xfrm>
            <a:off x="76200" y="2789238"/>
            <a:ext cx="2654300" cy="2620962"/>
            <a:chOff x="48" y="1757"/>
            <a:chExt cx="1672" cy="1651"/>
          </a:xfrm>
        </p:grpSpPr>
        <p:grpSp>
          <p:nvGrpSpPr>
            <p:cNvPr id="7" name="Group 37"/>
            <p:cNvGrpSpPr>
              <a:grpSpLocks/>
            </p:cNvGrpSpPr>
            <p:nvPr/>
          </p:nvGrpSpPr>
          <p:grpSpPr bwMode="auto">
            <a:xfrm>
              <a:off x="48" y="1968"/>
              <a:ext cx="1672" cy="1440"/>
              <a:chOff x="2016" y="1824"/>
              <a:chExt cx="1672" cy="1440"/>
            </a:xfrm>
          </p:grpSpPr>
          <p:grpSp>
            <p:nvGrpSpPr>
              <p:cNvPr id="8" name="Group 38"/>
              <p:cNvGrpSpPr>
                <a:grpSpLocks/>
              </p:cNvGrpSpPr>
              <p:nvPr/>
            </p:nvGrpSpPr>
            <p:grpSpPr bwMode="auto">
              <a:xfrm>
                <a:off x="2016" y="1824"/>
                <a:ext cx="1527" cy="1440"/>
                <a:chOff x="2016" y="1968"/>
                <a:chExt cx="1527" cy="1440"/>
              </a:xfrm>
            </p:grpSpPr>
            <p:sp>
              <p:nvSpPr>
                <p:cNvPr id="900135" name="Oval 39"/>
                <p:cNvSpPr>
                  <a:spLocks noChangeArrowheads="1"/>
                </p:cNvSpPr>
                <p:nvPr/>
              </p:nvSpPr>
              <p:spPr bwMode="auto">
                <a:xfrm>
                  <a:off x="2343" y="1968"/>
                  <a:ext cx="437" cy="283"/>
                </a:xfrm>
                <a:prstGeom prst="ellipse">
                  <a:avLst/>
                </a:prstGeom>
                <a:solidFill>
                  <a:srgbClr val="FFFFFF"/>
                </a:solidFill>
                <a:ln w="9525">
                  <a:solidFill>
                    <a:schemeClr val="tx1"/>
                  </a:solidFill>
                  <a:round/>
                  <a:headEnd/>
                  <a:tailEnd/>
                </a:ln>
                <a:effectLst/>
              </p:spPr>
              <p:txBody>
                <a:bodyPr wrap="none" anchor="ctr"/>
                <a:lstStyle/>
                <a:p>
                  <a:pPr algn="ctr"/>
                  <a:r>
                    <a:rPr lang="en-US" sz="1600" b="0">
                      <a:latin typeface="Times New Roman" charset="0"/>
                    </a:rPr>
                    <a:t>Refund</a:t>
                  </a:r>
                  <a:endParaRPr lang="en-US" b="0">
                    <a:latin typeface="Times New Roman" charset="0"/>
                  </a:endParaRPr>
                </a:p>
              </p:txBody>
            </p:sp>
            <p:sp>
              <p:nvSpPr>
                <p:cNvPr id="900136" name="Line 40"/>
                <p:cNvSpPr>
                  <a:spLocks noChangeShapeType="1"/>
                </p:cNvSpPr>
                <p:nvPr/>
              </p:nvSpPr>
              <p:spPr bwMode="auto">
                <a:xfrm flipH="1">
                  <a:off x="2198" y="2251"/>
                  <a:ext cx="364" cy="224"/>
                </a:xfrm>
                <a:prstGeom prst="line">
                  <a:avLst/>
                </a:prstGeom>
                <a:noFill/>
                <a:ln w="9525">
                  <a:solidFill>
                    <a:schemeClr val="tx1"/>
                  </a:solidFill>
                  <a:round/>
                  <a:headEnd/>
                  <a:tailEnd/>
                </a:ln>
                <a:effectLst/>
              </p:spPr>
              <p:txBody>
                <a:bodyPr wrap="none" anchor="ctr"/>
                <a:lstStyle/>
                <a:p>
                  <a:endParaRPr lang="en-US"/>
                </a:p>
              </p:txBody>
            </p:sp>
            <p:sp>
              <p:nvSpPr>
                <p:cNvPr id="900137" name="Line 41"/>
                <p:cNvSpPr>
                  <a:spLocks noChangeShapeType="1"/>
                </p:cNvSpPr>
                <p:nvPr/>
              </p:nvSpPr>
              <p:spPr bwMode="auto">
                <a:xfrm>
                  <a:off x="2562" y="2251"/>
                  <a:ext cx="363" cy="224"/>
                </a:xfrm>
                <a:prstGeom prst="line">
                  <a:avLst/>
                </a:prstGeom>
                <a:noFill/>
                <a:ln w="9525">
                  <a:solidFill>
                    <a:schemeClr val="tx1"/>
                  </a:solidFill>
                  <a:round/>
                  <a:headEnd/>
                  <a:tailEnd/>
                </a:ln>
                <a:effectLst/>
              </p:spPr>
              <p:txBody>
                <a:bodyPr wrap="none" anchor="ctr"/>
                <a:lstStyle/>
                <a:p>
                  <a:endParaRPr lang="en-US"/>
                </a:p>
              </p:txBody>
            </p:sp>
            <p:sp>
              <p:nvSpPr>
                <p:cNvPr id="900138" name="Rectangle 42"/>
                <p:cNvSpPr>
                  <a:spLocks noChangeArrowheads="1"/>
                </p:cNvSpPr>
                <p:nvPr/>
              </p:nvSpPr>
              <p:spPr bwMode="auto">
                <a:xfrm>
                  <a:off x="2016" y="2475"/>
                  <a:ext cx="364" cy="298"/>
                </a:xfrm>
                <a:prstGeom prst="rect">
                  <a:avLst/>
                </a:prstGeom>
                <a:solidFill>
                  <a:srgbClr val="FFFFFF"/>
                </a:solidFill>
                <a:ln w="50800" cmpd="thickThin">
                  <a:solidFill>
                    <a:schemeClr val="tx1"/>
                  </a:solidFill>
                  <a:miter lim="800000"/>
                  <a:headEnd/>
                  <a:tailEnd/>
                </a:ln>
                <a:effectLst/>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sp>
              <p:nvSpPr>
                <p:cNvPr id="900139" name="Text Box 43"/>
                <p:cNvSpPr txBox="1">
                  <a:spLocks noChangeArrowheads="1"/>
                </p:cNvSpPr>
                <p:nvPr/>
              </p:nvSpPr>
              <p:spPr bwMode="auto">
                <a:xfrm>
                  <a:off x="2104" y="2206"/>
                  <a:ext cx="315" cy="192"/>
                </a:xfrm>
                <a:prstGeom prst="rect">
                  <a:avLst/>
                </a:prstGeom>
                <a:noFill/>
                <a:ln w="9525">
                  <a:noFill/>
                  <a:miter lim="800000"/>
                  <a:headEnd/>
                  <a:tailEnd/>
                </a:ln>
                <a:effectLst/>
              </p:spPr>
              <p:txBody>
                <a:bodyPr wrap="none" anchor="ctr">
                  <a:spAutoFit/>
                </a:bodyPr>
                <a:lstStyle/>
                <a:p>
                  <a:pPr algn="ctr"/>
                  <a:r>
                    <a:rPr lang="en-US"/>
                    <a:t>Yes</a:t>
                  </a:r>
                  <a:endParaRPr lang="en-US" sz="2400" b="0">
                    <a:latin typeface="Times New Roman" charset="0"/>
                  </a:endParaRPr>
                </a:p>
              </p:txBody>
            </p:sp>
            <p:sp>
              <p:nvSpPr>
                <p:cNvPr id="900140" name="Text Box 44"/>
                <p:cNvSpPr txBox="1">
                  <a:spLocks noChangeArrowheads="1"/>
                </p:cNvSpPr>
                <p:nvPr/>
              </p:nvSpPr>
              <p:spPr bwMode="auto">
                <a:xfrm>
                  <a:off x="2797" y="2206"/>
                  <a:ext cx="265" cy="192"/>
                </a:xfrm>
                <a:prstGeom prst="rect">
                  <a:avLst/>
                </a:prstGeom>
                <a:noFill/>
                <a:ln w="9525">
                  <a:noFill/>
                  <a:miter lim="800000"/>
                  <a:headEnd/>
                  <a:tailEnd/>
                </a:ln>
                <a:effectLst/>
              </p:spPr>
              <p:txBody>
                <a:bodyPr wrap="none" anchor="ctr">
                  <a:spAutoFit/>
                </a:bodyPr>
                <a:lstStyle/>
                <a:p>
                  <a:pPr algn="ctr"/>
                  <a:r>
                    <a:rPr lang="en-US"/>
                    <a:t>No</a:t>
                  </a:r>
                  <a:endParaRPr lang="en-US" sz="2400" b="0">
                    <a:latin typeface="Times New Roman" charset="0"/>
                  </a:endParaRPr>
                </a:p>
              </p:txBody>
            </p:sp>
            <p:sp>
              <p:nvSpPr>
                <p:cNvPr id="900141" name="Oval 45"/>
                <p:cNvSpPr>
                  <a:spLocks noChangeArrowheads="1"/>
                </p:cNvSpPr>
                <p:nvPr/>
              </p:nvSpPr>
              <p:spPr bwMode="auto">
                <a:xfrm>
                  <a:off x="2671" y="2475"/>
                  <a:ext cx="545" cy="373"/>
                </a:xfrm>
                <a:prstGeom prst="ellipse">
                  <a:avLst/>
                </a:prstGeom>
                <a:solidFill>
                  <a:srgbClr val="FFFFFF"/>
                </a:solidFill>
                <a:ln w="25400">
                  <a:solidFill>
                    <a:srgbClr val="3366FF"/>
                  </a:solidFill>
                  <a:round/>
                  <a:headEnd/>
                  <a:tailEnd/>
                </a:ln>
                <a:effectLst/>
              </p:spPr>
              <p:txBody>
                <a:bodyPr wrap="none" anchor="ctr"/>
                <a:lstStyle/>
                <a:p>
                  <a:pPr algn="ctr"/>
                  <a:r>
                    <a:rPr lang="en-US" sz="1600" b="0">
                      <a:solidFill>
                        <a:srgbClr val="0033CC"/>
                      </a:solidFill>
                      <a:latin typeface="Times New Roman" charset="0"/>
                    </a:rPr>
                    <a:t>Marital</a:t>
                  </a:r>
                </a:p>
                <a:p>
                  <a:pPr algn="ctr"/>
                  <a:r>
                    <a:rPr lang="en-US" sz="1600" b="0">
                      <a:solidFill>
                        <a:srgbClr val="0033CC"/>
                      </a:solidFill>
                      <a:latin typeface="Times New Roman" charset="0"/>
                    </a:rPr>
                    <a:t>Status</a:t>
                  </a:r>
                  <a:endParaRPr lang="en-US" sz="1800" b="0">
                    <a:latin typeface="Times New Roman" charset="0"/>
                  </a:endParaRPr>
                </a:p>
              </p:txBody>
            </p:sp>
            <p:sp>
              <p:nvSpPr>
                <p:cNvPr id="900142" name="Line 46"/>
                <p:cNvSpPr>
                  <a:spLocks noChangeShapeType="1"/>
                </p:cNvSpPr>
                <p:nvPr/>
              </p:nvSpPr>
              <p:spPr bwMode="auto">
                <a:xfrm flipH="1">
                  <a:off x="2525" y="2848"/>
                  <a:ext cx="436" cy="261"/>
                </a:xfrm>
                <a:prstGeom prst="line">
                  <a:avLst/>
                </a:prstGeom>
                <a:noFill/>
                <a:ln w="25400">
                  <a:solidFill>
                    <a:srgbClr val="3366FF"/>
                  </a:solidFill>
                  <a:round/>
                  <a:headEnd/>
                  <a:tailEnd/>
                </a:ln>
                <a:effectLst/>
              </p:spPr>
              <p:txBody>
                <a:bodyPr wrap="none" anchor="ctr"/>
                <a:lstStyle/>
                <a:p>
                  <a:endParaRPr lang="en-US"/>
                </a:p>
              </p:txBody>
            </p:sp>
            <p:sp>
              <p:nvSpPr>
                <p:cNvPr id="900143" name="Line 47"/>
                <p:cNvSpPr>
                  <a:spLocks noChangeShapeType="1"/>
                </p:cNvSpPr>
                <p:nvPr/>
              </p:nvSpPr>
              <p:spPr bwMode="auto">
                <a:xfrm>
                  <a:off x="2961" y="2848"/>
                  <a:ext cx="400" cy="261"/>
                </a:xfrm>
                <a:prstGeom prst="line">
                  <a:avLst/>
                </a:prstGeom>
                <a:noFill/>
                <a:ln w="25400">
                  <a:solidFill>
                    <a:srgbClr val="3366FF"/>
                  </a:solidFill>
                  <a:round/>
                  <a:headEnd/>
                  <a:tailEnd/>
                </a:ln>
                <a:effectLst/>
              </p:spPr>
              <p:txBody>
                <a:bodyPr wrap="none" anchor="ctr"/>
                <a:lstStyle/>
                <a:p>
                  <a:endParaRPr lang="en-US"/>
                </a:p>
              </p:txBody>
            </p:sp>
            <p:sp>
              <p:nvSpPr>
                <p:cNvPr id="900144" name="Rectangle 48"/>
                <p:cNvSpPr>
                  <a:spLocks noChangeArrowheads="1"/>
                </p:cNvSpPr>
                <p:nvPr/>
              </p:nvSpPr>
              <p:spPr bwMode="auto">
                <a:xfrm>
                  <a:off x="3180" y="3109"/>
                  <a:ext cx="363" cy="299"/>
                </a:xfrm>
                <a:prstGeom prst="rect">
                  <a:avLst/>
                </a:prstGeom>
                <a:solidFill>
                  <a:srgbClr val="FFFFFF"/>
                </a:solidFill>
                <a:ln w="50800" cmpd="thickThin">
                  <a:solidFill>
                    <a:schemeClr val="tx1"/>
                  </a:solidFill>
                  <a:miter lim="800000"/>
                  <a:headEnd/>
                  <a:tailEnd/>
                </a:ln>
                <a:effectLst/>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sp>
              <p:nvSpPr>
                <p:cNvPr id="900145" name="Rectangle 49"/>
                <p:cNvSpPr>
                  <a:spLocks noChangeArrowheads="1"/>
                </p:cNvSpPr>
                <p:nvPr/>
              </p:nvSpPr>
              <p:spPr bwMode="auto">
                <a:xfrm>
                  <a:off x="2343" y="3109"/>
                  <a:ext cx="364" cy="262"/>
                </a:xfrm>
                <a:prstGeom prst="rect">
                  <a:avLst/>
                </a:prstGeom>
                <a:solidFill>
                  <a:srgbClr val="FFFFFF"/>
                </a:solidFill>
                <a:ln w="25400">
                  <a:solidFill>
                    <a:srgbClr val="3366FF"/>
                  </a:solidFill>
                  <a:miter lim="800000"/>
                  <a:headEnd/>
                  <a:tailEnd/>
                </a:ln>
                <a:effectLst/>
              </p:spPr>
              <p:txBody>
                <a:bodyPr wrap="none" anchor="ctr"/>
                <a:lstStyle/>
                <a:p>
                  <a:pPr algn="ctr"/>
                  <a:r>
                    <a:rPr lang="en-US" sz="1600" b="0">
                      <a:latin typeface="Times New Roman" charset="0"/>
                    </a:rPr>
                    <a:t>Cheat</a:t>
                  </a:r>
                  <a:endParaRPr lang="en-US" sz="2400" b="0">
                    <a:latin typeface="Times New Roman" charset="0"/>
                  </a:endParaRPr>
                </a:p>
              </p:txBody>
            </p:sp>
            <p:sp>
              <p:nvSpPr>
                <p:cNvPr id="900146" name="Text Box 50"/>
                <p:cNvSpPr txBox="1">
                  <a:spLocks noChangeArrowheads="1"/>
                </p:cNvSpPr>
                <p:nvPr/>
              </p:nvSpPr>
              <p:spPr bwMode="auto">
                <a:xfrm>
                  <a:off x="2094" y="2765"/>
                  <a:ext cx="594" cy="326"/>
                </a:xfrm>
                <a:prstGeom prst="rect">
                  <a:avLst/>
                </a:prstGeom>
                <a:noFill/>
                <a:ln w="9525">
                  <a:noFill/>
                  <a:miter lim="800000"/>
                  <a:headEnd/>
                  <a:tailEnd/>
                </a:ln>
                <a:effectLst/>
              </p:spPr>
              <p:txBody>
                <a:bodyPr wrap="none" anchor="ctr">
                  <a:spAutoFit/>
                </a:bodyPr>
                <a:lstStyle/>
                <a:p>
                  <a:pPr algn="ctr"/>
                  <a:r>
                    <a:rPr lang="en-US">
                      <a:solidFill>
                        <a:srgbClr val="0066FF"/>
                      </a:solidFill>
                    </a:rPr>
                    <a:t>Single,</a:t>
                  </a:r>
                </a:p>
                <a:p>
                  <a:pPr algn="ctr"/>
                  <a:r>
                    <a:rPr lang="en-US">
                      <a:solidFill>
                        <a:srgbClr val="0066FF"/>
                      </a:solidFill>
                    </a:rPr>
                    <a:t>Divorced</a:t>
                  </a:r>
                  <a:endParaRPr lang="en-US" sz="1800" b="0"/>
                </a:p>
              </p:txBody>
            </p:sp>
          </p:grpSp>
          <p:sp>
            <p:nvSpPr>
              <p:cNvPr id="900147" name="Text Box 51"/>
              <p:cNvSpPr txBox="1">
                <a:spLocks noChangeArrowheads="1"/>
              </p:cNvSpPr>
              <p:nvPr/>
            </p:nvSpPr>
            <p:spPr bwMode="auto">
              <a:xfrm>
                <a:off x="3168" y="2688"/>
                <a:ext cx="520" cy="192"/>
              </a:xfrm>
              <a:prstGeom prst="rect">
                <a:avLst/>
              </a:prstGeom>
              <a:noFill/>
              <a:ln w="9525">
                <a:noFill/>
                <a:miter lim="800000"/>
                <a:headEnd/>
                <a:tailEnd/>
              </a:ln>
              <a:effectLst/>
            </p:spPr>
            <p:txBody>
              <a:bodyPr wrap="none" anchor="ctr">
                <a:spAutoFit/>
              </a:bodyPr>
              <a:lstStyle/>
              <a:p>
                <a:pPr algn="ctr"/>
                <a:r>
                  <a:rPr lang="en-US">
                    <a:solidFill>
                      <a:srgbClr val="0066FF"/>
                    </a:solidFill>
                  </a:rPr>
                  <a:t>Married</a:t>
                </a:r>
                <a:endParaRPr lang="en-US" sz="1800" b="0">
                  <a:solidFill>
                    <a:srgbClr val="0066FF"/>
                  </a:solidFill>
                </a:endParaRPr>
              </a:p>
            </p:txBody>
          </p:sp>
        </p:grpSp>
        <p:sp>
          <p:nvSpPr>
            <p:cNvPr id="900148" name="Line 52"/>
            <p:cNvSpPr>
              <a:spLocks noChangeShapeType="1"/>
            </p:cNvSpPr>
            <p:nvPr/>
          </p:nvSpPr>
          <p:spPr bwMode="auto">
            <a:xfrm rot="-2664477" flipH="1" flipV="1">
              <a:off x="727" y="1757"/>
              <a:ext cx="402" cy="26"/>
            </a:xfrm>
            <a:prstGeom prst="line">
              <a:avLst/>
            </a:prstGeom>
            <a:noFill/>
            <a:ln w="76200" cmpd="tri">
              <a:solidFill>
                <a:srgbClr val="CC3300"/>
              </a:solidFill>
              <a:round/>
              <a:headEnd/>
              <a:tailEnd type="arrow" w="med" len="sm"/>
            </a:ln>
            <a:effectLst/>
          </p:spPr>
          <p:txBody>
            <a:bodyPr wrap="none" anchor="ctr"/>
            <a:lstStyle/>
            <a:p>
              <a:endParaRPr lang="en-US"/>
            </a:p>
          </p:txBody>
        </p:sp>
      </p:grpSp>
      <p:graphicFrame>
        <p:nvGraphicFramePr>
          <p:cNvPr id="900149" name="Object 53"/>
          <p:cNvGraphicFramePr>
            <a:graphicFrameLocks noChangeAspect="1"/>
          </p:cNvGraphicFramePr>
          <p:nvPr/>
        </p:nvGraphicFramePr>
        <p:xfrm>
          <a:off x="5562600" y="228600"/>
          <a:ext cx="3413125" cy="3687763"/>
        </p:xfrm>
        <a:graphic>
          <a:graphicData uri="http://schemas.openxmlformats.org/presentationml/2006/ole">
            <p:oleObj spid="_x0000_s1006594" name="Document" r:id="rId3" imgW="5405040" imgH="5781600" progId="Word.Document.8">
              <p:embed/>
            </p:oleObj>
          </a:graphicData>
        </a:graphic>
      </p:graphicFrame>
      <p:sp>
        <p:nvSpPr>
          <p:cNvPr id="900150" name="Rectangle 54"/>
          <p:cNvSpPr>
            <a:spLocks noChangeArrowheads="1"/>
          </p:cNvSpPr>
          <p:nvPr/>
        </p:nvSpPr>
        <p:spPr bwMode="auto">
          <a:xfrm>
            <a:off x="5665788" y="776288"/>
            <a:ext cx="3159125" cy="249237"/>
          </a:xfrm>
          <a:prstGeom prst="rect">
            <a:avLst/>
          </a:prstGeom>
          <a:solidFill>
            <a:schemeClr val="accent1">
              <a:alpha val="39000"/>
            </a:schemeClr>
          </a:solidFill>
          <a:ln w="12700">
            <a:solidFill>
              <a:schemeClr val="tx1"/>
            </a:solidFill>
            <a:miter lim="800000"/>
            <a:headEnd/>
            <a:tailEnd/>
          </a:ln>
          <a:effectLst/>
        </p:spPr>
        <p:txBody>
          <a:bodyPr wrap="none" anchor="ctr"/>
          <a:lstStyle/>
          <a:p>
            <a:endParaRPr lang="en-US"/>
          </a:p>
        </p:txBody>
      </p:sp>
      <p:sp>
        <p:nvSpPr>
          <p:cNvPr id="900151" name="Rectangle 55"/>
          <p:cNvSpPr>
            <a:spLocks noChangeArrowheads="1"/>
          </p:cNvSpPr>
          <p:nvPr/>
        </p:nvSpPr>
        <p:spPr bwMode="auto">
          <a:xfrm>
            <a:off x="5653088" y="1682750"/>
            <a:ext cx="3159125" cy="249238"/>
          </a:xfrm>
          <a:prstGeom prst="rect">
            <a:avLst/>
          </a:prstGeom>
          <a:solidFill>
            <a:schemeClr val="accent1">
              <a:alpha val="39000"/>
            </a:schemeClr>
          </a:solidFill>
          <a:ln w="12700">
            <a:solidFill>
              <a:schemeClr val="tx1"/>
            </a:solidFill>
            <a:miter lim="800000"/>
            <a:headEnd/>
            <a:tailEnd/>
          </a:ln>
          <a:effectLst/>
        </p:spPr>
        <p:txBody>
          <a:bodyPr wrap="none" anchor="ctr"/>
          <a:lstStyle/>
          <a:p>
            <a:endParaRPr lang="en-US"/>
          </a:p>
        </p:txBody>
      </p:sp>
      <p:sp>
        <p:nvSpPr>
          <p:cNvPr id="900152" name="Rectangle 56"/>
          <p:cNvSpPr>
            <a:spLocks noChangeArrowheads="1"/>
          </p:cNvSpPr>
          <p:nvPr/>
        </p:nvSpPr>
        <p:spPr bwMode="auto">
          <a:xfrm>
            <a:off x="5651500" y="2589213"/>
            <a:ext cx="3159125" cy="249237"/>
          </a:xfrm>
          <a:prstGeom prst="rect">
            <a:avLst/>
          </a:prstGeom>
          <a:solidFill>
            <a:schemeClr val="accent1">
              <a:alpha val="39000"/>
            </a:schemeClr>
          </a:solidFill>
          <a:ln w="12700">
            <a:solidFill>
              <a:schemeClr val="tx1"/>
            </a:solidFill>
            <a:miter lim="800000"/>
            <a:headEnd/>
            <a:tailEnd/>
          </a:ln>
          <a:effectLst/>
        </p:spPr>
        <p:txBody>
          <a:bodyPr wrap="none" anchor="ctr"/>
          <a:lstStyle/>
          <a:p>
            <a:endParaRPr lang="en-US"/>
          </a:p>
        </p:txBody>
      </p:sp>
      <p:sp>
        <p:nvSpPr>
          <p:cNvPr id="900153" name="Rectangle 57"/>
          <p:cNvSpPr>
            <a:spLocks noChangeArrowheads="1"/>
          </p:cNvSpPr>
          <p:nvPr/>
        </p:nvSpPr>
        <p:spPr bwMode="auto">
          <a:xfrm>
            <a:off x="6656388" y="1093788"/>
            <a:ext cx="2162175" cy="250825"/>
          </a:xfrm>
          <a:prstGeom prst="rect">
            <a:avLst/>
          </a:prstGeom>
          <a:solidFill>
            <a:schemeClr val="accent2">
              <a:alpha val="46001"/>
            </a:schemeClr>
          </a:solidFill>
          <a:ln w="12700">
            <a:solidFill>
              <a:schemeClr val="tx1"/>
            </a:solidFill>
            <a:miter lim="800000"/>
            <a:headEnd/>
            <a:tailEnd/>
          </a:ln>
          <a:effectLst/>
        </p:spPr>
        <p:txBody>
          <a:bodyPr wrap="none" anchor="ctr"/>
          <a:lstStyle/>
          <a:p>
            <a:endParaRPr lang="en-US"/>
          </a:p>
        </p:txBody>
      </p:sp>
      <p:sp>
        <p:nvSpPr>
          <p:cNvPr id="900154" name="Rectangle 58"/>
          <p:cNvSpPr>
            <a:spLocks noChangeArrowheads="1"/>
          </p:cNvSpPr>
          <p:nvPr/>
        </p:nvSpPr>
        <p:spPr bwMode="auto">
          <a:xfrm>
            <a:off x="6650038" y="2286000"/>
            <a:ext cx="2162175" cy="250825"/>
          </a:xfrm>
          <a:prstGeom prst="rect">
            <a:avLst/>
          </a:prstGeom>
          <a:solidFill>
            <a:schemeClr val="accent2">
              <a:alpha val="46001"/>
            </a:schemeClr>
          </a:solidFill>
          <a:ln w="12700">
            <a:solidFill>
              <a:schemeClr val="tx1"/>
            </a:solidFill>
            <a:miter lim="800000"/>
            <a:headEnd/>
            <a:tailEnd/>
          </a:ln>
          <a:effectLst/>
        </p:spPr>
        <p:txBody>
          <a:bodyPr wrap="none" anchor="ctr"/>
          <a:lstStyle/>
          <a:p>
            <a:endParaRPr lang="en-US"/>
          </a:p>
        </p:txBody>
      </p:sp>
      <p:sp>
        <p:nvSpPr>
          <p:cNvPr id="900155" name="Rectangle 59"/>
          <p:cNvSpPr>
            <a:spLocks noChangeArrowheads="1"/>
          </p:cNvSpPr>
          <p:nvPr/>
        </p:nvSpPr>
        <p:spPr bwMode="auto">
          <a:xfrm>
            <a:off x="6670675" y="3213100"/>
            <a:ext cx="2162175" cy="250825"/>
          </a:xfrm>
          <a:prstGeom prst="rect">
            <a:avLst/>
          </a:prstGeom>
          <a:solidFill>
            <a:schemeClr val="accent2">
              <a:alpha val="46001"/>
            </a:schemeClr>
          </a:solidFill>
          <a:ln w="12700">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00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9"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8" name="Rectangle 6"/>
          <p:cNvSpPr>
            <a:spLocks noGrp="1" noChangeArrowheads="1"/>
          </p:cNvSpPr>
          <p:nvPr>
            <p:ph type="title"/>
          </p:nvPr>
        </p:nvSpPr>
        <p:spPr/>
        <p:txBody>
          <a:bodyPr/>
          <a:lstStyle/>
          <a:p>
            <a:r>
              <a:rPr lang="en-US"/>
              <a:t>Tree Induction</a:t>
            </a:r>
          </a:p>
        </p:txBody>
      </p:sp>
      <p:sp>
        <p:nvSpPr>
          <p:cNvPr id="812039" name="Rectangle 7"/>
          <p:cNvSpPr>
            <a:spLocks noGrp="1" noChangeArrowheads="1"/>
          </p:cNvSpPr>
          <p:nvPr>
            <p:ph type="body" idx="1"/>
          </p:nvPr>
        </p:nvSpPr>
        <p:spPr/>
        <p:txBody>
          <a:bodyPr/>
          <a:lstStyle/>
          <a:p>
            <a:r>
              <a:rPr lang="en-US"/>
              <a:t>Greedy strategy.</a:t>
            </a:r>
          </a:p>
          <a:p>
            <a:pPr lvl="1"/>
            <a:r>
              <a:rPr lang="en-US"/>
              <a:t>Split the records based on an attribute test that optimizes certain criterion.</a:t>
            </a:r>
          </a:p>
          <a:p>
            <a:endParaRPr lang="en-US"/>
          </a:p>
          <a:p>
            <a:r>
              <a:rPr lang="en-US"/>
              <a:t>Issues</a:t>
            </a:r>
          </a:p>
          <a:p>
            <a:pPr lvl="1"/>
            <a:r>
              <a:rPr lang="en-US"/>
              <a:t>Determine how to split the records</a:t>
            </a:r>
          </a:p>
          <a:p>
            <a:pPr lvl="2"/>
            <a:r>
              <a:rPr lang="en-US"/>
              <a:t>How to specify the attribute test condition?</a:t>
            </a:r>
          </a:p>
          <a:p>
            <a:pPr lvl="2"/>
            <a:r>
              <a:rPr lang="en-US"/>
              <a:t>How to determine the best split?</a:t>
            </a:r>
          </a:p>
          <a:p>
            <a:pPr lvl="1"/>
            <a:r>
              <a:rPr lang="en-US"/>
              <a:t>Determine when to stop splitting</a:t>
            </a:r>
          </a:p>
          <a:p>
            <a:pPr lvl="1"/>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en-US"/>
              <a:t>How to determine the Best Split</a:t>
            </a:r>
          </a:p>
        </p:txBody>
      </p:sp>
      <p:sp>
        <p:nvSpPr>
          <p:cNvPr id="912387" name="Rectangle 3"/>
          <p:cNvSpPr>
            <a:spLocks noGrp="1" noChangeArrowheads="1"/>
          </p:cNvSpPr>
          <p:nvPr>
            <p:ph type="body" idx="1"/>
          </p:nvPr>
        </p:nvSpPr>
        <p:spPr/>
        <p:txBody>
          <a:bodyPr/>
          <a:lstStyle/>
          <a:p>
            <a:r>
              <a:rPr lang="en-US" dirty="0"/>
              <a:t>Greedy approach: </a:t>
            </a:r>
          </a:p>
          <a:p>
            <a:pPr lvl="1"/>
            <a:r>
              <a:rPr lang="en-US" dirty="0"/>
              <a:t>Nodes with </a:t>
            </a:r>
            <a:r>
              <a:rPr lang="en-US" dirty="0">
                <a:solidFill>
                  <a:srgbClr val="FF0000"/>
                </a:solidFill>
              </a:rPr>
              <a:t>homogeneous</a:t>
            </a:r>
            <a:r>
              <a:rPr lang="en-US" dirty="0"/>
              <a:t> class distribution are preferred</a:t>
            </a:r>
          </a:p>
          <a:p>
            <a:r>
              <a:rPr lang="en-US" dirty="0"/>
              <a:t>Need a measure of node </a:t>
            </a:r>
            <a:r>
              <a:rPr lang="en-US" dirty="0">
                <a:solidFill>
                  <a:srgbClr val="00B0F0"/>
                </a:solidFill>
              </a:rPr>
              <a:t>impurity</a:t>
            </a:r>
            <a:r>
              <a:rPr lang="en-US" dirty="0"/>
              <a:t>:</a:t>
            </a:r>
          </a:p>
          <a:p>
            <a:pPr lvl="1">
              <a:buFont typeface="Arial" charset="0"/>
              <a:buNone/>
            </a:pPr>
            <a:endParaRPr lang="en-US" dirty="0"/>
          </a:p>
        </p:txBody>
      </p:sp>
      <p:graphicFrame>
        <p:nvGraphicFramePr>
          <p:cNvPr id="912390" name="Object 6"/>
          <p:cNvGraphicFramePr>
            <a:graphicFrameLocks noChangeAspect="1"/>
          </p:cNvGraphicFramePr>
          <p:nvPr>
            <p:ph sz="half" idx="4294967295"/>
          </p:nvPr>
        </p:nvGraphicFramePr>
        <p:xfrm>
          <a:off x="2209800" y="3733800"/>
          <a:ext cx="912813" cy="815975"/>
        </p:xfrm>
        <a:graphic>
          <a:graphicData uri="http://schemas.openxmlformats.org/presentationml/2006/ole">
            <p:oleObj spid="_x0000_s1219586" name="Visio" r:id="rId3" imgW="655371" imgH="585812" progId="">
              <p:embed/>
            </p:oleObj>
          </a:graphicData>
        </a:graphic>
      </p:graphicFrame>
      <p:graphicFrame>
        <p:nvGraphicFramePr>
          <p:cNvPr id="912394" name="Object 10"/>
          <p:cNvGraphicFramePr>
            <a:graphicFrameLocks noChangeAspect="1"/>
          </p:cNvGraphicFramePr>
          <p:nvPr>
            <p:ph sz="half" idx="4294967295"/>
          </p:nvPr>
        </p:nvGraphicFramePr>
        <p:xfrm>
          <a:off x="5715000" y="3733800"/>
          <a:ext cx="912813" cy="815975"/>
        </p:xfrm>
        <a:graphic>
          <a:graphicData uri="http://schemas.openxmlformats.org/presentationml/2006/ole">
            <p:oleObj spid="_x0000_s1219587" name="Visio" r:id="rId4" imgW="655371" imgH="585812" progId="">
              <p:embed/>
            </p:oleObj>
          </a:graphicData>
        </a:graphic>
      </p:graphicFrame>
      <p:sp>
        <p:nvSpPr>
          <p:cNvPr id="912396" name="Text Box 12"/>
          <p:cNvSpPr txBox="1">
            <a:spLocks noChangeArrowheads="1"/>
          </p:cNvSpPr>
          <p:nvPr/>
        </p:nvSpPr>
        <p:spPr bwMode="auto">
          <a:xfrm>
            <a:off x="1371600" y="4724400"/>
            <a:ext cx="2819400" cy="779463"/>
          </a:xfrm>
          <a:prstGeom prst="rect">
            <a:avLst/>
          </a:prstGeom>
          <a:noFill/>
          <a:ln w="12700">
            <a:noFill/>
            <a:miter lim="800000"/>
            <a:headEnd/>
            <a:tailEnd/>
          </a:ln>
          <a:effectLst/>
        </p:spPr>
        <p:txBody>
          <a:bodyPr>
            <a:spAutoFit/>
          </a:bodyPr>
          <a:lstStyle/>
          <a:p>
            <a:pPr>
              <a:spcBef>
                <a:spcPct val="50000"/>
              </a:spcBef>
            </a:pPr>
            <a:r>
              <a:rPr lang="en-US" sz="1800" dirty="0">
                <a:solidFill>
                  <a:srgbClr val="FF0000"/>
                </a:solidFill>
              </a:rPr>
              <a:t>Non-homogeneous</a:t>
            </a:r>
            <a:r>
              <a:rPr lang="en-US" sz="1800" dirty="0"/>
              <a:t>,</a:t>
            </a:r>
          </a:p>
          <a:p>
            <a:pPr>
              <a:spcBef>
                <a:spcPct val="50000"/>
              </a:spcBef>
            </a:pPr>
            <a:r>
              <a:rPr lang="en-US" sz="1800" dirty="0">
                <a:solidFill>
                  <a:srgbClr val="00B0F0"/>
                </a:solidFill>
              </a:rPr>
              <a:t>High</a:t>
            </a:r>
            <a:r>
              <a:rPr lang="en-US" sz="1800" dirty="0"/>
              <a:t> degree of </a:t>
            </a:r>
            <a:r>
              <a:rPr lang="en-US" sz="1800" dirty="0">
                <a:solidFill>
                  <a:srgbClr val="00B0F0"/>
                </a:solidFill>
              </a:rPr>
              <a:t>impurity</a:t>
            </a:r>
          </a:p>
        </p:txBody>
      </p:sp>
      <p:sp>
        <p:nvSpPr>
          <p:cNvPr id="912397" name="Text Box 13"/>
          <p:cNvSpPr txBox="1">
            <a:spLocks noChangeArrowheads="1"/>
          </p:cNvSpPr>
          <p:nvPr/>
        </p:nvSpPr>
        <p:spPr bwMode="auto">
          <a:xfrm>
            <a:off x="5181600" y="4724400"/>
            <a:ext cx="2819400" cy="779463"/>
          </a:xfrm>
          <a:prstGeom prst="rect">
            <a:avLst/>
          </a:prstGeom>
          <a:noFill/>
          <a:ln w="12700">
            <a:noFill/>
            <a:miter lim="800000"/>
            <a:headEnd/>
            <a:tailEnd/>
          </a:ln>
          <a:effectLst/>
        </p:spPr>
        <p:txBody>
          <a:bodyPr>
            <a:spAutoFit/>
          </a:bodyPr>
          <a:lstStyle/>
          <a:p>
            <a:pPr>
              <a:spcBef>
                <a:spcPct val="50000"/>
              </a:spcBef>
            </a:pPr>
            <a:r>
              <a:rPr lang="en-US" sz="1800" dirty="0">
                <a:solidFill>
                  <a:srgbClr val="FF0000"/>
                </a:solidFill>
              </a:rPr>
              <a:t>Homogeneous</a:t>
            </a:r>
            <a:r>
              <a:rPr lang="en-US" sz="1800" dirty="0"/>
              <a:t>,</a:t>
            </a:r>
          </a:p>
          <a:p>
            <a:pPr>
              <a:spcBef>
                <a:spcPct val="50000"/>
              </a:spcBef>
            </a:pPr>
            <a:r>
              <a:rPr lang="en-US" sz="1800" dirty="0">
                <a:solidFill>
                  <a:srgbClr val="00B0F0"/>
                </a:solidFill>
              </a:rPr>
              <a:t>Low</a:t>
            </a:r>
            <a:r>
              <a:rPr lang="en-US" sz="1800" dirty="0"/>
              <a:t> degree of </a:t>
            </a:r>
            <a:r>
              <a:rPr lang="en-US" sz="1800" dirty="0">
                <a:solidFill>
                  <a:srgbClr val="00B0F0"/>
                </a:solidFill>
              </a:rPr>
              <a:t>impurity</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r>
              <a:rPr lang="en-US"/>
              <a:t>Measures of Node Impurity</a:t>
            </a:r>
          </a:p>
        </p:txBody>
      </p:sp>
      <p:sp>
        <p:nvSpPr>
          <p:cNvPr id="1001475" name="Rectangle 3"/>
          <p:cNvSpPr>
            <a:spLocks noGrp="1" noChangeArrowheads="1"/>
          </p:cNvSpPr>
          <p:nvPr>
            <p:ph type="body" idx="1"/>
          </p:nvPr>
        </p:nvSpPr>
        <p:spPr/>
        <p:txBody>
          <a:bodyPr/>
          <a:lstStyle/>
          <a:p>
            <a:r>
              <a:rPr lang="en-US" i="1">
                <a:latin typeface="Times New Roman" charset="0"/>
              </a:rPr>
              <a:t>p( j | t) </a:t>
            </a:r>
            <a:r>
              <a:rPr lang="en-US"/>
              <a:t>is the relative frequency of class </a:t>
            </a:r>
            <a:r>
              <a:rPr lang="en-US" i="1"/>
              <a:t>j</a:t>
            </a:r>
            <a:r>
              <a:rPr lang="en-US"/>
              <a:t> at node </a:t>
            </a:r>
            <a:r>
              <a:rPr lang="en-US" i="1"/>
              <a:t>t</a:t>
            </a:r>
          </a:p>
          <a:p>
            <a:r>
              <a:rPr lang="en-US"/>
              <a:t>Gini Index:</a:t>
            </a:r>
          </a:p>
          <a:p>
            <a:endParaRPr lang="en-US"/>
          </a:p>
          <a:p>
            <a:r>
              <a:rPr lang="en-US"/>
              <a:t>Entropy:</a:t>
            </a:r>
          </a:p>
          <a:p>
            <a:endParaRPr lang="en-US"/>
          </a:p>
          <a:p>
            <a:r>
              <a:rPr lang="en-US"/>
              <a:t>Misclassification error:</a:t>
            </a:r>
          </a:p>
        </p:txBody>
      </p:sp>
      <p:graphicFrame>
        <p:nvGraphicFramePr>
          <p:cNvPr id="1001476" name="Object 4"/>
          <p:cNvGraphicFramePr>
            <a:graphicFrameLocks noChangeAspect="1"/>
          </p:cNvGraphicFramePr>
          <p:nvPr/>
        </p:nvGraphicFramePr>
        <p:xfrm>
          <a:off x="2667000" y="1752600"/>
          <a:ext cx="3352800" cy="736600"/>
        </p:xfrm>
        <a:graphic>
          <a:graphicData uri="http://schemas.openxmlformats.org/presentationml/2006/ole">
            <p:oleObj spid="_x0000_s1220610" name="Equation" r:id="rId3" imgW="1612800" imgH="355320" progId="Equation.3">
              <p:embed/>
            </p:oleObj>
          </a:graphicData>
        </a:graphic>
      </p:graphicFrame>
      <p:graphicFrame>
        <p:nvGraphicFramePr>
          <p:cNvPr id="1001477" name="Object 5"/>
          <p:cNvGraphicFramePr>
            <a:graphicFrameLocks noChangeAspect="1"/>
          </p:cNvGraphicFramePr>
          <p:nvPr/>
        </p:nvGraphicFramePr>
        <p:xfrm>
          <a:off x="2654300" y="2965450"/>
          <a:ext cx="5803900" cy="615950"/>
        </p:xfrm>
        <a:graphic>
          <a:graphicData uri="http://schemas.openxmlformats.org/presentationml/2006/ole">
            <p:oleObj spid="_x0000_s1220611" name="Equation" r:id="rId4" imgW="4165560" imgH="444240" progId="Equation.3">
              <p:embed/>
            </p:oleObj>
          </a:graphicData>
        </a:graphic>
      </p:graphicFrame>
      <p:graphicFrame>
        <p:nvGraphicFramePr>
          <p:cNvPr id="1001478" name="Object 6"/>
          <p:cNvGraphicFramePr>
            <a:graphicFrameLocks noChangeAspect="1"/>
          </p:cNvGraphicFramePr>
          <p:nvPr/>
        </p:nvGraphicFramePr>
        <p:xfrm>
          <a:off x="2667000" y="4343400"/>
          <a:ext cx="3887788" cy="692150"/>
        </p:xfrm>
        <a:graphic>
          <a:graphicData uri="http://schemas.openxmlformats.org/presentationml/2006/ole">
            <p:oleObj spid="_x0000_s1220612" name="Equation" r:id="rId5" imgW="1562040" imgH="279360" progId="">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ChangeArrowheads="1"/>
          </p:cNvSpPr>
          <p:nvPr>
            <p:ph type="title"/>
          </p:nvPr>
        </p:nvSpPr>
        <p:spPr/>
        <p:txBody>
          <a:bodyPr/>
          <a:lstStyle/>
          <a:p>
            <a:r>
              <a:rPr lang="en-US"/>
              <a:t>Comparison among Splitting Criteria</a:t>
            </a:r>
          </a:p>
        </p:txBody>
      </p:sp>
      <p:pic>
        <p:nvPicPr>
          <p:cNvPr id="1013763" name="Picture 3"/>
          <p:cNvPicPr>
            <a:picLocks noChangeAspect="1" noChangeArrowheads="1"/>
          </p:cNvPicPr>
          <p:nvPr/>
        </p:nvPicPr>
        <p:blipFill>
          <a:blip r:embed="rId2" cstate="print"/>
          <a:srcRect/>
          <a:stretch>
            <a:fillRect/>
          </a:stretch>
        </p:blipFill>
        <p:spPr bwMode="auto">
          <a:xfrm>
            <a:off x="1447800" y="1676400"/>
            <a:ext cx="6248400" cy="4686300"/>
          </a:xfrm>
          <a:prstGeom prst="rect">
            <a:avLst/>
          </a:prstGeom>
          <a:noFill/>
          <a:ln w="12700">
            <a:noFill/>
            <a:miter lim="800000"/>
            <a:headEnd/>
            <a:tailEnd/>
          </a:ln>
          <a:effectLst/>
        </p:spPr>
      </p:pic>
      <p:sp>
        <p:nvSpPr>
          <p:cNvPr id="1013764" name="Text Box 4"/>
          <p:cNvSpPr txBox="1">
            <a:spLocks noChangeArrowheads="1"/>
          </p:cNvSpPr>
          <p:nvPr/>
        </p:nvSpPr>
        <p:spPr bwMode="auto">
          <a:xfrm>
            <a:off x="381000" y="1219200"/>
            <a:ext cx="4724400" cy="457200"/>
          </a:xfrm>
          <a:prstGeom prst="rect">
            <a:avLst/>
          </a:prstGeom>
          <a:noFill/>
          <a:ln w="12700">
            <a:noFill/>
            <a:miter lim="800000"/>
            <a:headEnd/>
            <a:tailEnd/>
          </a:ln>
          <a:effectLst/>
        </p:spPr>
        <p:txBody>
          <a:bodyPr>
            <a:spAutoFit/>
          </a:bodyPr>
          <a:lstStyle/>
          <a:p>
            <a:pPr>
              <a:spcBef>
                <a:spcPct val="50000"/>
              </a:spcBef>
            </a:pPr>
            <a:r>
              <a:rPr lang="en-US" sz="2400"/>
              <a:t>For a 2-class problem:</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p:txBody>
          <a:bodyPr/>
          <a:lstStyle/>
          <a:p>
            <a:r>
              <a:rPr lang="en-US" sz="2800" dirty="0"/>
              <a:t>How to Find the Best </a:t>
            </a:r>
            <a:r>
              <a:rPr lang="en-US" sz="2800" dirty="0" smtClean="0"/>
              <a:t>Split (General Idea)</a:t>
            </a:r>
            <a:endParaRPr lang="en-US" sz="2800" dirty="0"/>
          </a:p>
        </p:txBody>
      </p:sp>
      <p:sp>
        <p:nvSpPr>
          <p:cNvPr id="924676" name="Oval 4"/>
          <p:cNvSpPr>
            <a:spLocks noChangeArrowheads="1"/>
          </p:cNvSpPr>
          <p:nvPr/>
        </p:nvSpPr>
        <p:spPr bwMode="auto">
          <a:xfrm>
            <a:off x="6477000" y="1828800"/>
            <a:ext cx="1009650" cy="454025"/>
          </a:xfrm>
          <a:prstGeom prst="ellipse">
            <a:avLst/>
          </a:prstGeom>
          <a:solidFill>
            <a:srgbClr val="FFFFFF"/>
          </a:solidFill>
          <a:ln w="9525">
            <a:solidFill>
              <a:schemeClr val="tx1"/>
            </a:solidFill>
            <a:round/>
            <a:headEnd/>
            <a:tailEnd/>
          </a:ln>
          <a:effectLst/>
        </p:spPr>
        <p:txBody>
          <a:bodyPr wrap="none" anchor="ctr"/>
          <a:lstStyle/>
          <a:p>
            <a:pPr algn="ctr"/>
            <a:r>
              <a:rPr lang="en-US" sz="2000" b="0">
                <a:latin typeface="Times New Roman" charset="0"/>
              </a:rPr>
              <a:t>B?</a:t>
            </a:r>
            <a:endParaRPr lang="en-US" sz="2400" b="0">
              <a:latin typeface="Times New Roman" charset="0"/>
            </a:endParaRPr>
          </a:p>
        </p:txBody>
      </p:sp>
      <p:sp>
        <p:nvSpPr>
          <p:cNvPr id="924677" name="Line 5"/>
          <p:cNvSpPr>
            <a:spLocks noChangeShapeType="1"/>
          </p:cNvSpPr>
          <p:nvPr/>
        </p:nvSpPr>
        <p:spPr bwMode="auto">
          <a:xfrm flipH="1">
            <a:off x="5902325" y="2286000"/>
            <a:ext cx="1108075" cy="725488"/>
          </a:xfrm>
          <a:prstGeom prst="line">
            <a:avLst/>
          </a:prstGeom>
          <a:noFill/>
          <a:ln w="9525">
            <a:solidFill>
              <a:schemeClr val="tx1"/>
            </a:solidFill>
            <a:round/>
            <a:headEnd/>
            <a:tailEnd/>
          </a:ln>
          <a:effectLst/>
        </p:spPr>
        <p:txBody>
          <a:bodyPr wrap="none" anchor="ctr"/>
          <a:lstStyle/>
          <a:p>
            <a:endParaRPr lang="en-US"/>
          </a:p>
        </p:txBody>
      </p:sp>
      <p:sp>
        <p:nvSpPr>
          <p:cNvPr id="924678" name="Line 6"/>
          <p:cNvSpPr>
            <a:spLocks noChangeShapeType="1"/>
          </p:cNvSpPr>
          <p:nvPr/>
        </p:nvSpPr>
        <p:spPr bwMode="auto">
          <a:xfrm>
            <a:off x="7010400" y="2286000"/>
            <a:ext cx="1184275" cy="725488"/>
          </a:xfrm>
          <a:prstGeom prst="line">
            <a:avLst/>
          </a:prstGeom>
          <a:noFill/>
          <a:ln w="9525">
            <a:solidFill>
              <a:schemeClr val="tx1"/>
            </a:solidFill>
            <a:round/>
            <a:headEnd/>
            <a:tailEnd/>
          </a:ln>
          <a:effectLst/>
        </p:spPr>
        <p:txBody>
          <a:bodyPr wrap="none" anchor="ctr"/>
          <a:lstStyle/>
          <a:p>
            <a:endParaRPr lang="en-US"/>
          </a:p>
        </p:txBody>
      </p:sp>
      <p:sp>
        <p:nvSpPr>
          <p:cNvPr id="924679" name="Text Box 7"/>
          <p:cNvSpPr txBox="1">
            <a:spLocks noChangeArrowheads="1"/>
          </p:cNvSpPr>
          <p:nvPr/>
        </p:nvSpPr>
        <p:spPr bwMode="auto">
          <a:xfrm>
            <a:off x="5629275" y="2401888"/>
            <a:ext cx="539750" cy="366712"/>
          </a:xfrm>
          <a:prstGeom prst="rect">
            <a:avLst/>
          </a:prstGeom>
          <a:noFill/>
          <a:ln w="9525">
            <a:noFill/>
            <a:miter lim="800000"/>
            <a:headEnd/>
            <a:tailEnd/>
          </a:ln>
          <a:effectLst/>
        </p:spPr>
        <p:txBody>
          <a:bodyPr wrap="none" anchor="ctr">
            <a:spAutoFit/>
          </a:bodyPr>
          <a:lstStyle/>
          <a:p>
            <a:pPr algn="ctr"/>
            <a:r>
              <a:rPr lang="en-US" sz="1800" b="0">
                <a:latin typeface="Times New Roman" charset="0"/>
              </a:rPr>
              <a:t>Yes</a:t>
            </a:r>
          </a:p>
        </p:txBody>
      </p:sp>
      <p:sp>
        <p:nvSpPr>
          <p:cNvPr id="924680" name="Text Box 8"/>
          <p:cNvSpPr txBox="1">
            <a:spLocks noChangeArrowheads="1"/>
          </p:cNvSpPr>
          <p:nvPr/>
        </p:nvSpPr>
        <p:spPr bwMode="auto">
          <a:xfrm>
            <a:off x="8118475" y="2401888"/>
            <a:ext cx="463550" cy="366712"/>
          </a:xfrm>
          <a:prstGeom prst="rect">
            <a:avLst/>
          </a:prstGeom>
          <a:noFill/>
          <a:ln w="9525">
            <a:noFill/>
            <a:miter lim="800000"/>
            <a:headEnd/>
            <a:tailEnd/>
          </a:ln>
          <a:effectLst/>
        </p:spPr>
        <p:txBody>
          <a:bodyPr wrap="none" anchor="ctr">
            <a:spAutoFit/>
          </a:bodyPr>
          <a:lstStyle/>
          <a:p>
            <a:pPr algn="ctr"/>
            <a:r>
              <a:rPr lang="en-US" sz="1800" b="0">
                <a:latin typeface="Times New Roman" charset="0"/>
              </a:rPr>
              <a:t>No</a:t>
            </a:r>
          </a:p>
        </p:txBody>
      </p:sp>
      <p:sp>
        <p:nvSpPr>
          <p:cNvPr id="924681" name="Rectangle 9"/>
          <p:cNvSpPr>
            <a:spLocks noChangeArrowheads="1"/>
          </p:cNvSpPr>
          <p:nvPr/>
        </p:nvSpPr>
        <p:spPr bwMode="auto">
          <a:xfrm>
            <a:off x="5486400" y="3011488"/>
            <a:ext cx="936625" cy="341312"/>
          </a:xfrm>
          <a:prstGeom prst="rect">
            <a:avLst/>
          </a:prstGeom>
          <a:solidFill>
            <a:srgbClr val="FFFFFF"/>
          </a:solidFill>
          <a:ln w="9525">
            <a:solidFill>
              <a:schemeClr val="tx1"/>
            </a:solidFill>
            <a:miter lim="800000"/>
            <a:headEnd/>
            <a:tailEnd/>
          </a:ln>
          <a:effectLst/>
        </p:spPr>
        <p:txBody>
          <a:bodyPr wrap="none" anchor="ctr"/>
          <a:lstStyle/>
          <a:p>
            <a:pPr algn="ctr"/>
            <a:r>
              <a:rPr lang="en-US" sz="1800" b="0">
                <a:latin typeface="Times New Roman" charset="0"/>
              </a:rPr>
              <a:t>Node N3</a:t>
            </a:r>
          </a:p>
        </p:txBody>
      </p:sp>
      <p:sp>
        <p:nvSpPr>
          <p:cNvPr id="924682" name="Rectangle 10"/>
          <p:cNvSpPr>
            <a:spLocks noChangeArrowheads="1"/>
          </p:cNvSpPr>
          <p:nvPr/>
        </p:nvSpPr>
        <p:spPr bwMode="auto">
          <a:xfrm>
            <a:off x="7673975" y="3011488"/>
            <a:ext cx="936625" cy="341312"/>
          </a:xfrm>
          <a:prstGeom prst="rect">
            <a:avLst/>
          </a:prstGeom>
          <a:solidFill>
            <a:srgbClr val="FFFFFF"/>
          </a:solidFill>
          <a:ln w="9525">
            <a:solidFill>
              <a:schemeClr val="tx1"/>
            </a:solidFill>
            <a:miter lim="800000"/>
            <a:headEnd/>
            <a:tailEnd/>
          </a:ln>
          <a:effectLst/>
        </p:spPr>
        <p:txBody>
          <a:bodyPr wrap="none" anchor="ctr"/>
          <a:lstStyle/>
          <a:p>
            <a:pPr algn="ctr"/>
            <a:r>
              <a:rPr lang="en-US" sz="1800" b="0">
                <a:latin typeface="Times New Roman" charset="0"/>
              </a:rPr>
              <a:t>Node N4</a:t>
            </a:r>
          </a:p>
        </p:txBody>
      </p:sp>
      <p:sp>
        <p:nvSpPr>
          <p:cNvPr id="924683" name="Oval 11"/>
          <p:cNvSpPr>
            <a:spLocks noChangeArrowheads="1"/>
          </p:cNvSpPr>
          <p:nvPr/>
        </p:nvSpPr>
        <p:spPr bwMode="auto">
          <a:xfrm>
            <a:off x="1447800" y="1752600"/>
            <a:ext cx="1009650" cy="454025"/>
          </a:xfrm>
          <a:prstGeom prst="ellipse">
            <a:avLst/>
          </a:prstGeom>
          <a:solidFill>
            <a:srgbClr val="FFFFFF"/>
          </a:solidFill>
          <a:ln w="9525">
            <a:solidFill>
              <a:schemeClr val="tx1"/>
            </a:solidFill>
            <a:round/>
            <a:headEnd/>
            <a:tailEnd/>
          </a:ln>
          <a:effectLst/>
        </p:spPr>
        <p:txBody>
          <a:bodyPr wrap="none" anchor="ctr"/>
          <a:lstStyle/>
          <a:p>
            <a:pPr algn="ctr"/>
            <a:r>
              <a:rPr lang="en-US" sz="2000" b="0">
                <a:latin typeface="Times New Roman" charset="0"/>
              </a:rPr>
              <a:t>A?</a:t>
            </a:r>
            <a:endParaRPr lang="en-US" sz="2400" b="0">
              <a:latin typeface="Times New Roman" charset="0"/>
            </a:endParaRPr>
          </a:p>
        </p:txBody>
      </p:sp>
      <p:sp>
        <p:nvSpPr>
          <p:cNvPr id="924684" name="Line 12"/>
          <p:cNvSpPr>
            <a:spLocks noChangeShapeType="1"/>
          </p:cNvSpPr>
          <p:nvPr/>
        </p:nvSpPr>
        <p:spPr bwMode="auto">
          <a:xfrm flipH="1">
            <a:off x="873125" y="2209800"/>
            <a:ext cx="1108075" cy="725488"/>
          </a:xfrm>
          <a:prstGeom prst="line">
            <a:avLst/>
          </a:prstGeom>
          <a:noFill/>
          <a:ln w="9525">
            <a:solidFill>
              <a:schemeClr val="tx1"/>
            </a:solidFill>
            <a:round/>
            <a:headEnd/>
            <a:tailEnd/>
          </a:ln>
          <a:effectLst/>
        </p:spPr>
        <p:txBody>
          <a:bodyPr wrap="none" anchor="ctr"/>
          <a:lstStyle/>
          <a:p>
            <a:endParaRPr lang="en-US"/>
          </a:p>
        </p:txBody>
      </p:sp>
      <p:sp>
        <p:nvSpPr>
          <p:cNvPr id="924685" name="Line 13"/>
          <p:cNvSpPr>
            <a:spLocks noChangeShapeType="1"/>
          </p:cNvSpPr>
          <p:nvPr/>
        </p:nvSpPr>
        <p:spPr bwMode="auto">
          <a:xfrm>
            <a:off x="1981200" y="2209800"/>
            <a:ext cx="1184275" cy="725488"/>
          </a:xfrm>
          <a:prstGeom prst="line">
            <a:avLst/>
          </a:prstGeom>
          <a:noFill/>
          <a:ln w="9525">
            <a:solidFill>
              <a:schemeClr val="tx1"/>
            </a:solidFill>
            <a:round/>
            <a:headEnd/>
            <a:tailEnd/>
          </a:ln>
          <a:effectLst/>
        </p:spPr>
        <p:txBody>
          <a:bodyPr wrap="none" anchor="ctr"/>
          <a:lstStyle/>
          <a:p>
            <a:endParaRPr lang="en-US"/>
          </a:p>
        </p:txBody>
      </p:sp>
      <p:sp>
        <p:nvSpPr>
          <p:cNvPr id="924686" name="Text Box 14"/>
          <p:cNvSpPr txBox="1">
            <a:spLocks noChangeArrowheads="1"/>
          </p:cNvSpPr>
          <p:nvPr/>
        </p:nvSpPr>
        <p:spPr bwMode="auto">
          <a:xfrm>
            <a:off x="600075" y="2325688"/>
            <a:ext cx="539750" cy="366712"/>
          </a:xfrm>
          <a:prstGeom prst="rect">
            <a:avLst/>
          </a:prstGeom>
          <a:noFill/>
          <a:ln w="9525">
            <a:noFill/>
            <a:miter lim="800000"/>
            <a:headEnd/>
            <a:tailEnd/>
          </a:ln>
          <a:effectLst/>
        </p:spPr>
        <p:txBody>
          <a:bodyPr wrap="none" anchor="ctr">
            <a:spAutoFit/>
          </a:bodyPr>
          <a:lstStyle/>
          <a:p>
            <a:pPr algn="ctr"/>
            <a:r>
              <a:rPr lang="en-US" sz="1800" b="0">
                <a:latin typeface="Times New Roman" charset="0"/>
              </a:rPr>
              <a:t>Yes</a:t>
            </a:r>
          </a:p>
        </p:txBody>
      </p:sp>
      <p:sp>
        <p:nvSpPr>
          <p:cNvPr id="924687" name="Text Box 15"/>
          <p:cNvSpPr txBox="1">
            <a:spLocks noChangeArrowheads="1"/>
          </p:cNvSpPr>
          <p:nvPr/>
        </p:nvSpPr>
        <p:spPr bwMode="auto">
          <a:xfrm>
            <a:off x="3089275" y="2325688"/>
            <a:ext cx="463550" cy="366712"/>
          </a:xfrm>
          <a:prstGeom prst="rect">
            <a:avLst/>
          </a:prstGeom>
          <a:noFill/>
          <a:ln w="9525">
            <a:noFill/>
            <a:miter lim="800000"/>
            <a:headEnd/>
            <a:tailEnd/>
          </a:ln>
          <a:effectLst/>
        </p:spPr>
        <p:txBody>
          <a:bodyPr wrap="none" anchor="ctr">
            <a:spAutoFit/>
          </a:bodyPr>
          <a:lstStyle/>
          <a:p>
            <a:pPr algn="ctr"/>
            <a:r>
              <a:rPr lang="en-US" sz="1800" b="0">
                <a:latin typeface="Times New Roman" charset="0"/>
              </a:rPr>
              <a:t>No</a:t>
            </a:r>
          </a:p>
        </p:txBody>
      </p:sp>
      <p:sp>
        <p:nvSpPr>
          <p:cNvPr id="924688" name="Rectangle 16"/>
          <p:cNvSpPr>
            <a:spLocks noChangeArrowheads="1"/>
          </p:cNvSpPr>
          <p:nvPr/>
        </p:nvSpPr>
        <p:spPr bwMode="auto">
          <a:xfrm>
            <a:off x="457200" y="2935288"/>
            <a:ext cx="936625" cy="341312"/>
          </a:xfrm>
          <a:prstGeom prst="rect">
            <a:avLst/>
          </a:prstGeom>
          <a:solidFill>
            <a:srgbClr val="FFFFFF"/>
          </a:solidFill>
          <a:ln w="9525">
            <a:solidFill>
              <a:schemeClr val="tx1"/>
            </a:solidFill>
            <a:miter lim="800000"/>
            <a:headEnd/>
            <a:tailEnd/>
          </a:ln>
          <a:effectLst/>
        </p:spPr>
        <p:txBody>
          <a:bodyPr wrap="none" anchor="ctr"/>
          <a:lstStyle/>
          <a:p>
            <a:pPr algn="ctr"/>
            <a:r>
              <a:rPr lang="en-US" sz="1800" b="0">
                <a:latin typeface="Times New Roman" charset="0"/>
              </a:rPr>
              <a:t>Node N1</a:t>
            </a:r>
          </a:p>
        </p:txBody>
      </p:sp>
      <p:sp>
        <p:nvSpPr>
          <p:cNvPr id="924689" name="Rectangle 17"/>
          <p:cNvSpPr>
            <a:spLocks noChangeArrowheads="1"/>
          </p:cNvSpPr>
          <p:nvPr/>
        </p:nvSpPr>
        <p:spPr bwMode="auto">
          <a:xfrm>
            <a:off x="2644775" y="2935288"/>
            <a:ext cx="936625" cy="341312"/>
          </a:xfrm>
          <a:prstGeom prst="rect">
            <a:avLst/>
          </a:prstGeom>
          <a:solidFill>
            <a:srgbClr val="FFFFFF"/>
          </a:solidFill>
          <a:ln w="9525">
            <a:solidFill>
              <a:schemeClr val="tx1"/>
            </a:solidFill>
            <a:miter lim="800000"/>
            <a:headEnd/>
            <a:tailEnd/>
          </a:ln>
          <a:effectLst/>
        </p:spPr>
        <p:txBody>
          <a:bodyPr wrap="none" anchor="ctr"/>
          <a:lstStyle/>
          <a:p>
            <a:pPr algn="ctr"/>
            <a:r>
              <a:rPr lang="en-US" sz="1800" b="0">
                <a:latin typeface="Times New Roman" charset="0"/>
              </a:rPr>
              <a:t>Node N2</a:t>
            </a:r>
          </a:p>
        </p:txBody>
      </p:sp>
      <p:sp>
        <p:nvSpPr>
          <p:cNvPr id="924690" name="Text Box 18"/>
          <p:cNvSpPr txBox="1">
            <a:spLocks noChangeArrowheads="1"/>
          </p:cNvSpPr>
          <p:nvPr/>
        </p:nvSpPr>
        <p:spPr bwMode="auto">
          <a:xfrm>
            <a:off x="1905000" y="1066800"/>
            <a:ext cx="1981200" cy="366713"/>
          </a:xfrm>
          <a:prstGeom prst="rect">
            <a:avLst/>
          </a:prstGeom>
          <a:noFill/>
          <a:ln w="12700">
            <a:noFill/>
            <a:miter lim="800000"/>
            <a:headEnd/>
            <a:tailEnd/>
          </a:ln>
          <a:effectLst/>
        </p:spPr>
        <p:txBody>
          <a:bodyPr>
            <a:spAutoFit/>
          </a:bodyPr>
          <a:lstStyle/>
          <a:p>
            <a:pPr>
              <a:spcBef>
                <a:spcPct val="50000"/>
              </a:spcBef>
            </a:pPr>
            <a:r>
              <a:rPr lang="en-US" sz="1800"/>
              <a:t>Before Splitting:</a:t>
            </a:r>
          </a:p>
        </p:txBody>
      </p:sp>
      <p:graphicFrame>
        <p:nvGraphicFramePr>
          <p:cNvPr id="924692" name="Object 20"/>
          <p:cNvGraphicFramePr>
            <a:graphicFrameLocks noChangeAspect="1"/>
          </p:cNvGraphicFramePr>
          <p:nvPr>
            <p:ph idx="1"/>
          </p:nvPr>
        </p:nvGraphicFramePr>
        <p:xfrm>
          <a:off x="76200" y="3581400"/>
          <a:ext cx="1676400" cy="698500"/>
        </p:xfrm>
        <a:graphic>
          <a:graphicData uri="http://schemas.openxmlformats.org/presentationml/2006/ole">
            <p:oleObj spid="_x0000_s924692" name="Document" r:id="rId3" imgW="3317490" imgH="1395377" progId="Word.Document.8">
              <p:embed/>
            </p:oleObj>
          </a:graphicData>
        </a:graphic>
      </p:graphicFrame>
      <p:graphicFrame>
        <p:nvGraphicFramePr>
          <p:cNvPr id="924699" name="Object 27"/>
          <p:cNvGraphicFramePr>
            <a:graphicFrameLocks noChangeAspect="1"/>
          </p:cNvGraphicFramePr>
          <p:nvPr/>
        </p:nvGraphicFramePr>
        <p:xfrm>
          <a:off x="2366963" y="3586163"/>
          <a:ext cx="1636712" cy="681037"/>
        </p:xfrm>
        <a:graphic>
          <a:graphicData uri="http://schemas.openxmlformats.org/presentationml/2006/ole">
            <p:oleObj spid="_x0000_s924699" name="Document" r:id="rId4" imgW="3325066" imgH="1394657" progId="Word.Document.8">
              <p:embed/>
            </p:oleObj>
          </a:graphicData>
        </a:graphic>
      </p:graphicFrame>
      <p:graphicFrame>
        <p:nvGraphicFramePr>
          <p:cNvPr id="924700" name="Object 28"/>
          <p:cNvGraphicFramePr>
            <a:graphicFrameLocks noChangeAspect="1"/>
          </p:cNvGraphicFramePr>
          <p:nvPr/>
        </p:nvGraphicFramePr>
        <p:xfrm>
          <a:off x="5105400" y="3581400"/>
          <a:ext cx="1676400" cy="698500"/>
        </p:xfrm>
        <a:graphic>
          <a:graphicData uri="http://schemas.openxmlformats.org/presentationml/2006/ole">
            <p:oleObj spid="_x0000_s924700" name="Document" r:id="rId5" imgW="3325066" imgH="1394657" progId="Word.Document.8">
              <p:embed/>
            </p:oleObj>
          </a:graphicData>
        </a:graphic>
      </p:graphicFrame>
      <p:graphicFrame>
        <p:nvGraphicFramePr>
          <p:cNvPr id="924701" name="Object 29"/>
          <p:cNvGraphicFramePr>
            <a:graphicFrameLocks noChangeAspect="1"/>
          </p:cNvGraphicFramePr>
          <p:nvPr/>
        </p:nvGraphicFramePr>
        <p:xfrm>
          <a:off x="7391400" y="3586163"/>
          <a:ext cx="1635125" cy="681037"/>
        </p:xfrm>
        <a:graphic>
          <a:graphicData uri="http://schemas.openxmlformats.org/presentationml/2006/ole">
            <p:oleObj spid="_x0000_s924701" name="Document" r:id="rId6" imgW="3332642" imgH="1394657" progId="Word.Document.8">
              <p:embed/>
            </p:oleObj>
          </a:graphicData>
        </a:graphic>
      </p:graphicFrame>
      <p:graphicFrame>
        <p:nvGraphicFramePr>
          <p:cNvPr id="924705" name="Object 33"/>
          <p:cNvGraphicFramePr>
            <a:graphicFrameLocks noChangeAspect="1"/>
          </p:cNvGraphicFramePr>
          <p:nvPr/>
        </p:nvGraphicFramePr>
        <p:xfrm>
          <a:off x="3962400" y="1066800"/>
          <a:ext cx="1595438" cy="660400"/>
        </p:xfrm>
        <a:graphic>
          <a:graphicData uri="http://schemas.openxmlformats.org/presentationml/2006/ole">
            <p:oleObj spid="_x0000_s924705" name="Document" r:id="rId7" imgW="3332642" imgH="1394657" progId="Word.Document.8">
              <p:embed/>
            </p:oleObj>
          </a:graphicData>
        </a:graphic>
      </p:graphicFrame>
      <p:grpSp>
        <p:nvGrpSpPr>
          <p:cNvPr id="924722" name="Group 50"/>
          <p:cNvGrpSpPr>
            <a:grpSpLocks/>
          </p:cNvGrpSpPr>
          <p:nvPr/>
        </p:nvGrpSpPr>
        <p:grpSpPr bwMode="auto">
          <a:xfrm>
            <a:off x="5715000" y="1066800"/>
            <a:ext cx="1295400" cy="396875"/>
            <a:chOff x="3600" y="768"/>
            <a:chExt cx="816" cy="250"/>
          </a:xfrm>
        </p:grpSpPr>
        <p:sp>
          <p:nvSpPr>
            <p:cNvPr id="924706" name="Line 34"/>
            <p:cNvSpPr>
              <a:spLocks noChangeShapeType="1"/>
            </p:cNvSpPr>
            <p:nvPr/>
          </p:nvSpPr>
          <p:spPr bwMode="auto">
            <a:xfrm>
              <a:off x="3600" y="912"/>
              <a:ext cx="336" cy="0"/>
            </a:xfrm>
            <a:prstGeom prst="line">
              <a:avLst/>
            </a:prstGeom>
            <a:noFill/>
            <a:ln w="38100">
              <a:solidFill>
                <a:srgbClr val="FF0000"/>
              </a:solidFill>
              <a:round/>
              <a:headEnd/>
              <a:tailEnd type="triangle" w="med" len="med"/>
            </a:ln>
            <a:effectLst/>
          </p:spPr>
          <p:txBody>
            <a:bodyPr/>
            <a:lstStyle/>
            <a:p>
              <a:endParaRPr lang="en-US"/>
            </a:p>
          </p:txBody>
        </p:sp>
        <p:sp>
          <p:nvSpPr>
            <p:cNvPr id="924707" name="Text Box 35"/>
            <p:cNvSpPr txBox="1">
              <a:spLocks noChangeArrowheads="1"/>
            </p:cNvSpPr>
            <p:nvPr/>
          </p:nvSpPr>
          <p:spPr bwMode="auto">
            <a:xfrm>
              <a:off x="3984" y="768"/>
              <a:ext cx="432" cy="250"/>
            </a:xfrm>
            <a:prstGeom prst="rect">
              <a:avLst/>
            </a:prstGeom>
            <a:noFill/>
            <a:ln w="12700">
              <a:noFill/>
              <a:miter lim="800000"/>
              <a:headEnd/>
              <a:tailEnd/>
            </a:ln>
            <a:effectLst/>
          </p:spPr>
          <p:txBody>
            <a:bodyPr>
              <a:spAutoFit/>
            </a:bodyPr>
            <a:lstStyle/>
            <a:p>
              <a:pPr>
                <a:spcBef>
                  <a:spcPct val="50000"/>
                </a:spcBef>
              </a:pPr>
              <a:r>
                <a:rPr lang="en-US" sz="2000"/>
                <a:t>M0</a:t>
              </a:r>
            </a:p>
          </p:txBody>
        </p:sp>
      </p:grpSp>
      <p:grpSp>
        <p:nvGrpSpPr>
          <p:cNvPr id="924720" name="Group 48"/>
          <p:cNvGrpSpPr>
            <a:grpSpLocks/>
          </p:cNvGrpSpPr>
          <p:nvPr/>
        </p:nvGrpSpPr>
        <p:grpSpPr bwMode="auto">
          <a:xfrm>
            <a:off x="609600" y="4343400"/>
            <a:ext cx="8001000" cy="854075"/>
            <a:chOff x="384" y="2832"/>
            <a:chExt cx="5040" cy="538"/>
          </a:xfrm>
        </p:grpSpPr>
        <p:sp>
          <p:nvSpPr>
            <p:cNvPr id="924708" name="Text Box 36"/>
            <p:cNvSpPr txBox="1">
              <a:spLocks noChangeArrowheads="1"/>
            </p:cNvSpPr>
            <p:nvPr/>
          </p:nvSpPr>
          <p:spPr bwMode="auto">
            <a:xfrm>
              <a:off x="384" y="3120"/>
              <a:ext cx="432" cy="250"/>
            </a:xfrm>
            <a:prstGeom prst="rect">
              <a:avLst/>
            </a:prstGeom>
            <a:noFill/>
            <a:ln w="12700">
              <a:noFill/>
              <a:miter lim="800000"/>
              <a:headEnd/>
              <a:tailEnd/>
            </a:ln>
            <a:effectLst/>
          </p:spPr>
          <p:txBody>
            <a:bodyPr>
              <a:spAutoFit/>
            </a:bodyPr>
            <a:lstStyle/>
            <a:p>
              <a:pPr>
                <a:spcBef>
                  <a:spcPct val="50000"/>
                </a:spcBef>
              </a:pPr>
              <a:r>
                <a:rPr lang="en-US" sz="2000"/>
                <a:t>M1</a:t>
              </a:r>
            </a:p>
          </p:txBody>
        </p:sp>
        <p:sp>
          <p:nvSpPr>
            <p:cNvPr id="924709" name="Text Box 37"/>
            <p:cNvSpPr txBox="1">
              <a:spLocks noChangeArrowheads="1"/>
            </p:cNvSpPr>
            <p:nvPr/>
          </p:nvSpPr>
          <p:spPr bwMode="auto">
            <a:xfrm>
              <a:off x="1824" y="3110"/>
              <a:ext cx="432" cy="250"/>
            </a:xfrm>
            <a:prstGeom prst="rect">
              <a:avLst/>
            </a:prstGeom>
            <a:noFill/>
            <a:ln w="12700">
              <a:noFill/>
              <a:miter lim="800000"/>
              <a:headEnd/>
              <a:tailEnd/>
            </a:ln>
            <a:effectLst/>
          </p:spPr>
          <p:txBody>
            <a:bodyPr>
              <a:spAutoFit/>
            </a:bodyPr>
            <a:lstStyle/>
            <a:p>
              <a:pPr>
                <a:spcBef>
                  <a:spcPct val="50000"/>
                </a:spcBef>
              </a:pPr>
              <a:r>
                <a:rPr lang="en-US" sz="2000"/>
                <a:t>M2</a:t>
              </a:r>
            </a:p>
          </p:txBody>
        </p:sp>
        <p:sp>
          <p:nvSpPr>
            <p:cNvPr id="924710" name="Text Box 38"/>
            <p:cNvSpPr txBox="1">
              <a:spLocks noChangeArrowheads="1"/>
            </p:cNvSpPr>
            <p:nvPr/>
          </p:nvSpPr>
          <p:spPr bwMode="auto">
            <a:xfrm>
              <a:off x="3600" y="3110"/>
              <a:ext cx="432" cy="250"/>
            </a:xfrm>
            <a:prstGeom prst="rect">
              <a:avLst/>
            </a:prstGeom>
            <a:noFill/>
            <a:ln w="12700">
              <a:noFill/>
              <a:miter lim="800000"/>
              <a:headEnd/>
              <a:tailEnd/>
            </a:ln>
            <a:effectLst/>
          </p:spPr>
          <p:txBody>
            <a:bodyPr>
              <a:spAutoFit/>
            </a:bodyPr>
            <a:lstStyle/>
            <a:p>
              <a:pPr>
                <a:spcBef>
                  <a:spcPct val="50000"/>
                </a:spcBef>
              </a:pPr>
              <a:r>
                <a:rPr lang="en-US" sz="2000"/>
                <a:t>M3</a:t>
              </a:r>
            </a:p>
          </p:txBody>
        </p:sp>
        <p:sp>
          <p:nvSpPr>
            <p:cNvPr id="924711" name="Text Box 39"/>
            <p:cNvSpPr txBox="1">
              <a:spLocks noChangeArrowheads="1"/>
            </p:cNvSpPr>
            <p:nvPr/>
          </p:nvSpPr>
          <p:spPr bwMode="auto">
            <a:xfrm>
              <a:off x="4992" y="3110"/>
              <a:ext cx="432" cy="250"/>
            </a:xfrm>
            <a:prstGeom prst="rect">
              <a:avLst/>
            </a:prstGeom>
            <a:noFill/>
            <a:ln w="12700">
              <a:noFill/>
              <a:miter lim="800000"/>
              <a:headEnd/>
              <a:tailEnd/>
            </a:ln>
            <a:effectLst/>
          </p:spPr>
          <p:txBody>
            <a:bodyPr>
              <a:spAutoFit/>
            </a:bodyPr>
            <a:lstStyle/>
            <a:p>
              <a:pPr>
                <a:spcBef>
                  <a:spcPct val="50000"/>
                </a:spcBef>
              </a:pPr>
              <a:r>
                <a:rPr lang="en-US" sz="2000"/>
                <a:t>M4</a:t>
              </a:r>
            </a:p>
          </p:txBody>
        </p:sp>
        <p:sp>
          <p:nvSpPr>
            <p:cNvPr id="924712" name="Line 40"/>
            <p:cNvSpPr>
              <a:spLocks noChangeShapeType="1"/>
            </p:cNvSpPr>
            <p:nvPr/>
          </p:nvSpPr>
          <p:spPr bwMode="auto">
            <a:xfrm>
              <a:off x="528" y="2832"/>
              <a:ext cx="0" cy="288"/>
            </a:xfrm>
            <a:prstGeom prst="line">
              <a:avLst/>
            </a:prstGeom>
            <a:noFill/>
            <a:ln w="38100">
              <a:solidFill>
                <a:srgbClr val="FF0000"/>
              </a:solidFill>
              <a:round/>
              <a:headEnd/>
              <a:tailEnd type="triangle" w="med" len="med"/>
            </a:ln>
            <a:effectLst/>
          </p:spPr>
          <p:txBody>
            <a:bodyPr/>
            <a:lstStyle/>
            <a:p>
              <a:endParaRPr lang="en-US"/>
            </a:p>
          </p:txBody>
        </p:sp>
        <p:sp>
          <p:nvSpPr>
            <p:cNvPr id="924713" name="Line 41"/>
            <p:cNvSpPr>
              <a:spLocks noChangeShapeType="1"/>
            </p:cNvSpPr>
            <p:nvPr/>
          </p:nvSpPr>
          <p:spPr bwMode="auto">
            <a:xfrm>
              <a:off x="2016" y="2832"/>
              <a:ext cx="0" cy="288"/>
            </a:xfrm>
            <a:prstGeom prst="line">
              <a:avLst/>
            </a:prstGeom>
            <a:noFill/>
            <a:ln w="38100">
              <a:solidFill>
                <a:srgbClr val="FF0000"/>
              </a:solidFill>
              <a:round/>
              <a:headEnd/>
              <a:tailEnd type="triangle" w="med" len="med"/>
            </a:ln>
            <a:effectLst/>
          </p:spPr>
          <p:txBody>
            <a:bodyPr/>
            <a:lstStyle/>
            <a:p>
              <a:endParaRPr lang="en-US"/>
            </a:p>
          </p:txBody>
        </p:sp>
        <p:sp>
          <p:nvSpPr>
            <p:cNvPr id="924714" name="Line 42"/>
            <p:cNvSpPr>
              <a:spLocks noChangeShapeType="1"/>
            </p:cNvSpPr>
            <p:nvPr/>
          </p:nvSpPr>
          <p:spPr bwMode="auto">
            <a:xfrm>
              <a:off x="3744" y="2832"/>
              <a:ext cx="0" cy="288"/>
            </a:xfrm>
            <a:prstGeom prst="line">
              <a:avLst/>
            </a:prstGeom>
            <a:noFill/>
            <a:ln w="38100">
              <a:solidFill>
                <a:srgbClr val="FF0000"/>
              </a:solidFill>
              <a:round/>
              <a:headEnd/>
              <a:tailEnd type="triangle" w="med" len="med"/>
            </a:ln>
            <a:effectLst/>
          </p:spPr>
          <p:txBody>
            <a:bodyPr/>
            <a:lstStyle/>
            <a:p>
              <a:endParaRPr lang="en-US"/>
            </a:p>
          </p:txBody>
        </p:sp>
        <p:sp>
          <p:nvSpPr>
            <p:cNvPr id="924715" name="Line 43"/>
            <p:cNvSpPr>
              <a:spLocks noChangeShapeType="1"/>
            </p:cNvSpPr>
            <p:nvPr/>
          </p:nvSpPr>
          <p:spPr bwMode="auto">
            <a:xfrm>
              <a:off x="5184" y="2832"/>
              <a:ext cx="0" cy="288"/>
            </a:xfrm>
            <a:prstGeom prst="line">
              <a:avLst/>
            </a:prstGeom>
            <a:noFill/>
            <a:ln w="38100">
              <a:solidFill>
                <a:srgbClr val="FF0000"/>
              </a:solidFill>
              <a:round/>
              <a:headEnd/>
              <a:tailEnd type="triangle" w="med" len="med"/>
            </a:ln>
            <a:effectLst/>
          </p:spPr>
          <p:txBody>
            <a:bodyPr/>
            <a:lstStyle/>
            <a:p>
              <a:endParaRPr lang="en-US"/>
            </a:p>
          </p:txBody>
        </p:sp>
      </p:grpSp>
      <p:grpSp>
        <p:nvGrpSpPr>
          <p:cNvPr id="924721" name="Group 49"/>
          <p:cNvGrpSpPr>
            <a:grpSpLocks/>
          </p:cNvGrpSpPr>
          <p:nvPr/>
        </p:nvGrpSpPr>
        <p:grpSpPr bwMode="auto">
          <a:xfrm>
            <a:off x="762000" y="5257800"/>
            <a:ext cx="7620000" cy="777875"/>
            <a:chOff x="480" y="3408"/>
            <a:chExt cx="4800" cy="490"/>
          </a:xfrm>
        </p:grpSpPr>
        <p:sp>
          <p:nvSpPr>
            <p:cNvPr id="924716" name="AutoShape 44"/>
            <p:cNvSpPr>
              <a:spLocks/>
            </p:cNvSpPr>
            <p:nvPr/>
          </p:nvSpPr>
          <p:spPr bwMode="auto">
            <a:xfrm rot="16200000">
              <a:off x="1152" y="2736"/>
              <a:ext cx="192" cy="1536"/>
            </a:xfrm>
            <a:prstGeom prst="leftBrace">
              <a:avLst>
                <a:gd name="adj1" fmla="val 66667"/>
                <a:gd name="adj2" fmla="val 50963"/>
              </a:avLst>
            </a:prstGeom>
            <a:noFill/>
            <a:ln w="25400">
              <a:solidFill>
                <a:srgbClr val="1C5A61"/>
              </a:solidFill>
              <a:round/>
              <a:headEnd/>
              <a:tailEnd/>
            </a:ln>
            <a:effectLst/>
          </p:spPr>
          <p:txBody>
            <a:bodyPr wrap="none" anchor="ctr"/>
            <a:lstStyle/>
            <a:p>
              <a:endParaRPr lang="en-US"/>
            </a:p>
          </p:txBody>
        </p:sp>
        <p:sp>
          <p:nvSpPr>
            <p:cNvPr id="924717" name="AutoShape 45"/>
            <p:cNvSpPr>
              <a:spLocks/>
            </p:cNvSpPr>
            <p:nvPr/>
          </p:nvSpPr>
          <p:spPr bwMode="auto">
            <a:xfrm rot="16200000">
              <a:off x="4416" y="2736"/>
              <a:ext cx="192" cy="1536"/>
            </a:xfrm>
            <a:prstGeom prst="leftBrace">
              <a:avLst>
                <a:gd name="adj1" fmla="val 66667"/>
                <a:gd name="adj2" fmla="val 50963"/>
              </a:avLst>
            </a:prstGeom>
            <a:noFill/>
            <a:ln w="25400">
              <a:solidFill>
                <a:srgbClr val="1C5A61"/>
              </a:solidFill>
              <a:round/>
              <a:headEnd/>
              <a:tailEnd/>
            </a:ln>
            <a:effectLst/>
          </p:spPr>
          <p:txBody>
            <a:bodyPr wrap="none" anchor="ctr"/>
            <a:lstStyle/>
            <a:p>
              <a:endParaRPr lang="en-US"/>
            </a:p>
          </p:txBody>
        </p:sp>
        <p:sp>
          <p:nvSpPr>
            <p:cNvPr id="924718" name="Text Box 46"/>
            <p:cNvSpPr txBox="1">
              <a:spLocks noChangeArrowheads="1"/>
            </p:cNvSpPr>
            <p:nvPr/>
          </p:nvSpPr>
          <p:spPr bwMode="auto">
            <a:xfrm>
              <a:off x="1056" y="3638"/>
              <a:ext cx="432" cy="250"/>
            </a:xfrm>
            <a:prstGeom prst="rect">
              <a:avLst/>
            </a:prstGeom>
            <a:noFill/>
            <a:ln w="12700">
              <a:noFill/>
              <a:miter lim="800000"/>
              <a:headEnd/>
              <a:tailEnd/>
            </a:ln>
            <a:effectLst/>
          </p:spPr>
          <p:txBody>
            <a:bodyPr>
              <a:spAutoFit/>
            </a:bodyPr>
            <a:lstStyle/>
            <a:p>
              <a:pPr>
                <a:spcBef>
                  <a:spcPct val="50000"/>
                </a:spcBef>
              </a:pPr>
              <a:r>
                <a:rPr lang="en-US" sz="2000"/>
                <a:t>M12</a:t>
              </a:r>
            </a:p>
          </p:txBody>
        </p:sp>
        <p:sp>
          <p:nvSpPr>
            <p:cNvPr id="924719" name="Text Box 47"/>
            <p:cNvSpPr txBox="1">
              <a:spLocks noChangeArrowheads="1"/>
            </p:cNvSpPr>
            <p:nvPr/>
          </p:nvSpPr>
          <p:spPr bwMode="auto">
            <a:xfrm>
              <a:off x="4320" y="3648"/>
              <a:ext cx="432" cy="250"/>
            </a:xfrm>
            <a:prstGeom prst="rect">
              <a:avLst/>
            </a:prstGeom>
            <a:noFill/>
            <a:ln w="12700">
              <a:noFill/>
              <a:miter lim="800000"/>
              <a:headEnd/>
              <a:tailEnd/>
            </a:ln>
            <a:effectLst/>
          </p:spPr>
          <p:txBody>
            <a:bodyPr>
              <a:spAutoFit/>
            </a:bodyPr>
            <a:lstStyle/>
            <a:p>
              <a:pPr>
                <a:spcBef>
                  <a:spcPct val="50000"/>
                </a:spcBef>
              </a:pPr>
              <a:r>
                <a:rPr lang="en-US" sz="2000"/>
                <a:t>M34</a:t>
              </a:r>
            </a:p>
          </p:txBody>
        </p:sp>
      </p:grpSp>
      <p:sp>
        <p:nvSpPr>
          <p:cNvPr id="924723" name="Text Box 51"/>
          <p:cNvSpPr txBox="1">
            <a:spLocks noChangeArrowheads="1"/>
          </p:cNvSpPr>
          <p:nvPr/>
        </p:nvSpPr>
        <p:spPr bwMode="auto">
          <a:xfrm>
            <a:off x="2819400" y="5927725"/>
            <a:ext cx="4038600" cy="396875"/>
          </a:xfrm>
          <a:prstGeom prst="rect">
            <a:avLst/>
          </a:prstGeom>
          <a:noFill/>
          <a:ln w="12700">
            <a:noFill/>
            <a:miter lim="800000"/>
            <a:headEnd/>
            <a:tailEnd/>
          </a:ln>
          <a:effectLst/>
        </p:spPr>
        <p:txBody>
          <a:bodyPr>
            <a:spAutoFit/>
          </a:bodyPr>
          <a:lstStyle/>
          <a:p>
            <a:pPr>
              <a:spcBef>
                <a:spcPct val="50000"/>
              </a:spcBef>
            </a:pPr>
            <a:r>
              <a:rPr lang="en-US" sz="2000"/>
              <a:t>Gain = M0 – M12 vs  M0 – M34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47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47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47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7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p:txBody>
          <a:bodyPr/>
          <a:lstStyle/>
          <a:p>
            <a:r>
              <a:rPr lang="en-US"/>
              <a:t>Example of a Decision Tree</a:t>
            </a:r>
          </a:p>
        </p:txBody>
      </p:sp>
      <p:grpSp>
        <p:nvGrpSpPr>
          <p:cNvPr id="889859" name="Group 3"/>
          <p:cNvGrpSpPr>
            <a:grpSpLocks/>
          </p:cNvGrpSpPr>
          <p:nvPr/>
        </p:nvGrpSpPr>
        <p:grpSpPr bwMode="auto">
          <a:xfrm>
            <a:off x="228600" y="1371600"/>
            <a:ext cx="3587750" cy="4311650"/>
            <a:chOff x="288" y="951"/>
            <a:chExt cx="2260" cy="2716"/>
          </a:xfrm>
        </p:grpSpPr>
        <p:graphicFrame>
          <p:nvGraphicFramePr>
            <p:cNvPr id="889860" name="Object 4"/>
            <p:cNvGraphicFramePr>
              <a:graphicFrameLocks noChangeAspect="1"/>
            </p:cNvGraphicFramePr>
            <p:nvPr/>
          </p:nvGraphicFramePr>
          <p:xfrm>
            <a:off x="288" y="1344"/>
            <a:ext cx="2246" cy="2323"/>
          </p:xfrm>
          <a:graphic>
            <a:graphicData uri="http://schemas.openxmlformats.org/presentationml/2006/ole">
              <p:oleObj spid="_x0000_s889860" name="Document" r:id="rId3" imgW="5405040" imgH="5780160" progId="Word.Document.8">
                <p:embed/>
              </p:oleObj>
            </a:graphicData>
          </a:graphic>
        </p:graphicFrame>
        <p:sp>
          <p:nvSpPr>
            <p:cNvPr id="889861" name="Text Box 5"/>
            <p:cNvSpPr txBox="1">
              <a:spLocks noChangeArrowheads="1"/>
            </p:cNvSpPr>
            <p:nvPr/>
          </p:nvSpPr>
          <p:spPr bwMode="auto">
            <a:xfrm rot="-2416809">
              <a:off x="672" y="951"/>
              <a:ext cx="792" cy="212"/>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889862" name="Text Box 6"/>
            <p:cNvSpPr txBox="1">
              <a:spLocks noChangeArrowheads="1"/>
            </p:cNvSpPr>
            <p:nvPr/>
          </p:nvSpPr>
          <p:spPr bwMode="auto">
            <a:xfrm rot="-2416809">
              <a:off x="1104" y="951"/>
              <a:ext cx="792" cy="212"/>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889863" name="Text Box 7"/>
            <p:cNvSpPr txBox="1">
              <a:spLocks noChangeArrowheads="1"/>
            </p:cNvSpPr>
            <p:nvPr/>
          </p:nvSpPr>
          <p:spPr bwMode="auto">
            <a:xfrm rot="-2416809">
              <a:off x="1632" y="951"/>
              <a:ext cx="805" cy="212"/>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continuous</a:t>
              </a:r>
              <a:endParaRPr lang="en-US" sz="1600">
                <a:solidFill>
                  <a:schemeClr val="bg2"/>
                </a:solidFill>
              </a:endParaRPr>
            </a:p>
          </p:txBody>
        </p:sp>
        <p:sp>
          <p:nvSpPr>
            <p:cNvPr id="889864" name="Text Box 8"/>
            <p:cNvSpPr txBox="1">
              <a:spLocks noChangeArrowheads="1"/>
            </p:cNvSpPr>
            <p:nvPr/>
          </p:nvSpPr>
          <p:spPr bwMode="auto">
            <a:xfrm rot="-2416809">
              <a:off x="2112" y="1047"/>
              <a:ext cx="436" cy="212"/>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class</a:t>
              </a:r>
              <a:endParaRPr lang="en-US" sz="1600">
                <a:solidFill>
                  <a:schemeClr val="bg2"/>
                </a:solidFill>
              </a:endParaRPr>
            </a:p>
          </p:txBody>
        </p:sp>
      </p:grpSp>
      <p:sp>
        <p:nvSpPr>
          <p:cNvPr id="889865" name="Line 9"/>
          <p:cNvSpPr>
            <a:spLocks noChangeShapeType="1"/>
          </p:cNvSpPr>
          <p:nvPr/>
        </p:nvSpPr>
        <p:spPr bwMode="auto">
          <a:xfrm>
            <a:off x="6965950" y="4505325"/>
            <a:ext cx="242888" cy="5270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89866" name="Line 10"/>
          <p:cNvSpPr>
            <a:spLocks noChangeShapeType="1"/>
          </p:cNvSpPr>
          <p:nvPr/>
        </p:nvSpPr>
        <p:spPr bwMode="auto">
          <a:xfrm flipH="1">
            <a:off x="5835650" y="4505325"/>
            <a:ext cx="323850" cy="5270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89867" name="Line 11"/>
          <p:cNvSpPr>
            <a:spLocks noChangeShapeType="1"/>
          </p:cNvSpPr>
          <p:nvPr/>
        </p:nvSpPr>
        <p:spPr bwMode="auto">
          <a:xfrm flipH="1">
            <a:off x="6481763" y="3711575"/>
            <a:ext cx="403225" cy="528638"/>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89868" name="Line 12"/>
          <p:cNvSpPr>
            <a:spLocks noChangeShapeType="1"/>
          </p:cNvSpPr>
          <p:nvPr/>
        </p:nvSpPr>
        <p:spPr bwMode="auto">
          <a:xfrm>
            <a:off x="7693025" y="3711575"/>
            <a:ext cx="484188" cy="528638"/>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89869" name="Line 13"/>
          <p:cNvSpPr>
            <a:spLocks noChangeShapeType="1"/>
          </p:cNvSpPr>
          <p:nvPr/>
        </p:nvSpPr>
        <p:spPr bwMode="auto">
          <a:xfrm>
            <a:off x="6643688" y="2984500"/>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89870" name="Line 14"/>
          <p:cNvSpPr>
            <a:spLocks noChangeShapeType="1"/>
          </p:cNvSpPr>
          <p:nvPr/>
        </p:nvSpPr>
        <p:spPr bwMode="auto">
          <a:xfrm flipH="1">
            <a:off x="5270500" y="2984500"/>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89871" name="Text Box 15"/>
          <p:cNvSpPr txBox="1">
            <a:spLocks noChangeArrowheads="1"/>
          </p:cNvSpPr>
          <p:nvPr/>
        </p:nvSpPr>
        <p:spPr bwMode="auto">
          <a:xfrm>
            <a:off x="5788025" y="2720975"/>
            <a:ext cx="93662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889872" name="Text Box 16"/>
          <p:cNvSpPr txBox="1">
            <a:spLocks noChangeArrowheads="1"/>
          </p:cNvSpPr>
          <p:nvPr/>
        </p:nvSpPr>
        <p:spPr bwMode="auto">
          <a:xfrm>
            <a:off x="6804025" y="3448050"/>
            <a:ext cx="935038"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889873" name="Text Box 17"/>
          <p:cNvSpPr txBox="1">
            <a:spLocks noChangeArrowheads="1"/>
          </p:cNvSpPr>
          <p:nvPr/>
        </p:nvSpPr>
        <p:spPr bwMode="auto">
          <a:xfrm>
            <a:off x="6078538" y="4240213"/>
            <a:ext cx="96837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889874" name="AutoShape 18"/>
          <p:cNvSpPr>
            <a:spLocks noChangeArrowheads="1"/>
          </p:cNvSpPr>
          <p:nvPr/>
        </p:nvSpPr>
        <p:spPr bwMode="auto">
          <a:xfrm>
            <a:off x="7005638" y="5029200"/>
            <a:ext cx="627062" cy="366713"/>
          </a:xfrm>
          <a:prstGeom prst="roundRect">
            <a:avLst>
              <a:gd name="adj" fmla="val 16769"/>
            </a:avLst>
          </a:prstGeom>
          <a:solidFill>
            <a:srgbClr val="33CCFF"/>
          </a:solidFill>
          <a:ln w="12700">
            <a:noFill/>
            <a:round/>
            <a:headEnd/>
            <a:tailEnd/>
          </a:ln>
          <a:effectLst/>
        </p:spPr>
        <p:txBody>
          <a:bodyPr wrap="none" anchor="ctr"/>
          <a:lstStyle/>
          <a:p>
            <a:endParaRPr lang="en-US"/>
          </a:p>
        </p:txBody>
      </p:sp>
      <p:sp>
        <p:nvSpPr>
          <p:cNvPr id="889875" name="Text Box 19"/>
          <p:cNvSpPr txBox="1">
            <a:spLocks noChangeArrowheads="1"/>
          </p:cNvSpPr>
          <p:nvPr/>
        </p:nvSpPr>
        <p:spPr bwMode="auto">
          <a:xfrm>
            <a:off x="6929438" y="5029200"/>
            <a:ext cx="685800" cy="336550"/>
          </a:xfrm>
          <a:prstGeom prst="rect">
            <a:avLst/>
          </a:prstGeom>
          <a:noFill/>
          <a:ln w="12700">
            <a:no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889876" name="AutoShape 20"/>
          <p:cNvSpPr>
            <a:spLocks noChangeArrowheads="1"/>
          </p:cNvSpPr>
          <p:nvPr/>
        </p:nvSpPr>
        <p:spPr bwMode="auto">
          <a:xfrm>
            <a:off x="5513388" y="5046663"/>
            <a:ext cx="654050" cy="363537"/>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89877" name="Text Box 21"/>
          <p:cNvSpPr txBox="1">
            <a:spLocks noChangeArrowheads="1"/>
          </p:cNvSpPr>
          <p:nvPr/>
        </p:nvSpPr>
        <p:spPr bwMode="auto">
          <a:xfrm>
            <a:off x="5610225" y="5032375"/>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89878" name="AutoShape 22"/>
          <p:cNvSpPr>
            <a:spLocks noChangeArrowheads="1"/>
          </p:cNvSpPr>
          <p:nvPr/>
        </p:nvSpPr>
        <p:spPr bwMode="auto">
          <a:xfrm>
            <a:off x="4948238" y="3462338"/>
            <a:ext cx="685800" cy="347662"/>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89879" name="Text Box 23"/>
          <p:cNvSpPr txBox="1">
            <a:spLocks noChangeArrowheads="1"/>
          </p:cNvSpPr>
          <p:nvPr/>
        </p:nvSpPr>
        <p:spPr bwMode="auto">
          <a:xfrm>
            <a:off x="5043488" y="3448050"/>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889880" name="AutoShape 24"/>
          <p:cNvSpPr>
            <a:spLocks noChangeArrowheads="1"/>
          </p:cNvSpPr>
          <p:nvPr/>
        </p:nvSpPr>
        <p:spPr bwMode="auto">
          <a:xfrm>
            <a:off x="7843838" y="4267200"/>
            <a:ext cx="685800" cy="381000"/>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89881" name="Text Box 25"/>
          <p:cNvSpPr txBox="1">
            <a:spLocks noChangeArrowheads="1"/>
          </p:cNvSpPr>
          <p:nvPr/>
        </p:nvSpPr>
        <p:spPr bwMode="auto">
          <a:xfrm>
            <a:off x="7920038" y="4267200"/>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89882" name="Text Box 26"/>
          <p:cNvSpPr txBox="1">
            <a:spLocks noChangeArrowheads="1"/>
          </p:cNvSpPr>
          <p:nvPr/>
        </p:nvSpPr>
        <p:spPr bwMode="auto">
          <a:xfrm>
            <a:off x="5060950" y="2984500"/>
            <a:ext cx="533400"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889883" name="Text Box 27"/>
          <p:cNvSpPr txBox="1">
            <a:spLocks noChangeArrowheads="1"/>
          </p:cNvSpPr>
          <p:nvPr/>
        </p:nvSpPr>
        <p:spPr bwMode="auto">
          <a:xfrm>
            <a:off x="6926263" y="2984500"/>
            <a:ext cx="442912"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889884" name="Text Box 28"/>
          <p:cNvSpPr txBox="1">
            <a:spLocks noChangeArrowheads="1"/>
          </p:cNvSpPr>
          <p:nvPr/>
        </p:nvSpPr>
        <p:spPr bwMode="auto">
          <a:xfrm>
            <a:off x="7908925" y="3749675"/>
            <a:ext cx="93027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889885" name="Text Box 29"/>
          <p:cNvSpPr txBox="1">
            <a:spLocks noChangeArrowheads="1"/>
          </p:cNvSpPr>
          <p:nvPr/>
        </p:nvSpPr>
        <p:spPr bwMode="auto">
          <a:xfrm>
            <a:off x="5692775" y="3778250"/>
            <a:ext cx="16605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889886" name="Text Box 30"/>
          <p:cNvSpPr txBox="1">
            <a:spLocks noChangeArrowheads="1"/>
          </p:cNvSpPr>
          <p:nvPr/>
        </p:nvSpPr>
        <p:spPr bwMode="auto">
          <a:xfrm>
            <a:off x="5313363" y="4570413"/>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889887" name="Text Box 31"/>
          <p:cNvSpPr txBox="1">
            <a:spLocks noChangeArrowheads="1"/>
          </p:cNvSpPr>
          <p:nvPr/>
        </p:nvSpPr>
        <p:spPr bwMode="auto">
          <a:xfrm>
            <a:off x="7088188" y="4570413"/>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sp>
        <p:nvSpPr>
          <p:cNvPr id="889888" name="Text Box 32"/>
          <p:cNvSpPr txBox="1">
            <a:spLocks noChangeArrowheads="1"/>
          </p:cNvSpPr>
          <p:nvPr/>
        </p:nvSpPr>
        <p:spPr bwMode="auto">
          <a:xfrm>
            <a:off x="6427788" y="1766888"/>
            <a:ext cx="2241550" cy="366712"/>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800" i="1">
                <a:solidFill>
                  <a:srgbClr val="FF0000"/>
                </a:solidFill>
              </a:rPr>
              <a:t>Splitting Attributes</a:t>
            </a:r>
          </a:p>
        </p:txBody>
      </p:sp>
      <p:sp>
        <p:nvSpPr>
          <p:cNvPr id="889889" name="Line 33"/>
          <p:cNvSpPr>
            <a:spLocks noChangeShapeType="1"/>
          </p:cNvSpPr>
          <p:nvPr/>
        </p:nvSpPr>
        <p:spPr bwMode="auto">
          <a:xfrm flipH="1">
            <a:off x="6805613" y="2147888"/>
            <a:ext cx="536575" cy="534987"/>
          </a:xfrm>
          <a:prstGeom prst="line">
            <a:avLst/>
          </a:prstGeom>
          <a:noFill/>
          <a:ln w="15875">
            <a:solidFill>
              <a:srgbClr val="FF0000"/>
            </a:solidFill>
            <a:prstDash val="dash"/>
            <a:round/>
            <a:headEnd/>
            <a:tailEnd type="triangle" w="med" len="med"/>
          </a:ln>
          <a:effectLst/>
        </p:spPr>
        <p:txBody>
          <a:bodyPr wrap="none" anchor="ctr"/>
          <a:lstStyle/>
          <a:p>
            <a:endParaRPr lang="en-US"/>
          </a:p>
        </p:txBody>
      </p:sp>
      <p:sp>
        <p:nvSpPr>
          <p:cNvPr id="889890" name="AutoShape 34"/>
          <p:cNvSpPr>
            <a:spLocks noChangeArrowheads="1"/>
          </p:cNvSpPr>
          <p:nvPr/>
        </p:nvSpPr>
        <p:spPr bwMode="auto">
          <a:xfrm>
            <a:off x="3810000" y="3810000"/>
            <a:ext cx="914400" cy="293688"/>
          </a:xfrm>
          <a:prstGeom prst="rightArrow">
            <a:avLst>
              <a:gd name="adj1" fmla="val 50000"/>
              <a:gd name="adj2" fmla="val 77838"/>
            </a:avLst>
          </a:prstGeom>
          <a:solidFill>
            <a:srgbClr val="CC0000"/>
          </a:solidFill>
          <a:ln w="12700">
            <a:solidFill>
              <a:srgbClr val="CC0000"/>
            </a:solidFill>
            <a:miter lim="800000"/>
            <a:headEnd/>
            <a:tailEnd/>
          </a:ln>
          <a:effectLst/>
        </p:spPr>
        <p:txBody>
          <a:bodyPr wrap="none" anchor="ctr"/>
          <a:lstStyle/>
          <a:p>
            <a:endParaRPr lang="en-US"/>
          </a:p>
        </p:txBody>
      </p:sp>
      <p:sp>
        <p:nvSpPr>
          <p:cNvPr id="889891" name="Line 35"/>
          <p:cNvSpPr>
            <a:spLocks noChangeShapeType="1"/>
          </p:cNvSpPr>
          <p:nvPr/>
        </p:nvSpPr>
        <p:spPr bwMode="auto">
          <a:xfrm>
            <a:off x="7418388" y="2147888"/>
            <a:ext cx="76200" cy="1144587"/>
          </a:xfrm>
          <a:prstGeom prst="line">
            <a:avLst/>
          </a:prstGeom>
          <a:noFill/>
          <a:ln w="15875">
            <a:solidFill>
              <a:srgbClr val="FF0000"/>
            </a:solidFill>
            <a:prstDash val="dash"/>
            <a:round/>
            <a:headEnd/>
            <a:tailEnd type="triangle" w="med" len="med"/>
          </a:ln>
          <a:effectLst/>
        </p:spPr>
        <p:txBody>
          <a:bodyPr wrap="none" anchor="ctr"/>
          <a:lstStyle/>
          <a:p>
            <a:endParaRPr lang="en-US"/>
          </a:p>
        </p:txBody>
      </p:sp>
      <p:sp>
        <p:nvSpPr>
          <p:cNvPr id="889892" name="Text Box 36"/>
          <p:cNvSpPr txBox="1">
            <a:spLocks noChangeArrowheads="1"/>
          </p:cNvSpPr>
          <p:nvPr/>
        </p:nvSpPr>
        <p:spPr bwMode="auto">
          <a:xfrm>
            <a:off x="762000" y="5867400"/>
            <a:ext cx="2514600" cy="336550"/>
          </a:xfrm>
          <a:prstGeom prst="rect">
            <a:avLst/>
          </a:prstGeom>
          <a:noFill/>
          <a:ln w="12700">
            <a:noFill/>
            <a:miter lim="800000"/>
            <a:headEnd/>
            <a:tailEnd/>
          </a:ln>
          <a:effectLst/>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Training Data</a:t>
            </a:r>
            <a:endParaRPr lang="en-US" sz="2000" b="0">
              <a:solidFill>
                <a:schemeClr val="bg2"/>
              </a:solidFill>
            </a:endParaRPr>
          </a:p>
        </p:txBody>
      </p:sp>
      <p:sp>
        <p:nvSpPr>
          <p:cNvPr id="889893" name="Text Box 37"/>
          <p:cNvSpPr txBox="1">
            <a:spLocks noChangeArrowheads="1"/>
          </p:cNvSpPr>
          <p:nvPr/>
        </p:nvSpPr>
        <p:spPr bwMode="auto">
          <a:xfrm>
            <a:off x="5029200" y="5835650"/>
            <a:ext cx="3124200" cy="336550"/>
          </a:xfrm>
          <a:prstGeom prst="rect">
            <a:avLst/>
          </a:prstGeom>
          <a:noFill/>
          <a:ln w="12700">
            <a:noFill/>
            <a:miter lim="800000"/>
            <a:headEnd/>
            <a:tailEnd/>
          </a:ln>
          <a:effectLst/>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Model:  Decision Tree</a:t>
            </a:r>
            <a:endParaRPr lang="en-US" sz="2000" b="0">
              <a:solidFill>
                <a:schemeClr val="bg2"/>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rPr lang="en-US"/>
              <a:t>Splitting Based on GINI</a:t>
            </a:r>
          </a:p>
        </p:txBody>
      </p:sp>
      <p:sp>
        <p:nvSpPr>
          <p:cNvPr id="817155" name="Rectangle 3"/>
          <p:cNvSpPr>
            <a:spLocks noGrp="1" noChangeArrowheads="1"/>
          </p:cNvSpPr>
          <p:nvPr>
            <p:ph type="body" sz="half" idx="1"/>
          </p:nvPr>
        </p:nvSpPr>
        <p:spPr>
          <a:xfrm>
            <a:off x="381000" y="1143000"/>
            <a:ext cx="8382000" cy="4438650"/>
          </a:xfrm>
        </p:spPr>
        <p:txBody>
          <a:bodyPr/>
          <a:lstStyle/>
          <a:p>
            <a:pPr marL="342900" indent="-342900"/>
            <a:r>
              <a:rPr lang="en-US" sz="2400"/>
              <a:t>Used in CART, SLIQ, SPRINT.</a:t>
            </a:r>
          </a:p>
          <a:p>
            <a:pPr marL="342900" indent="-342900"/>
            <a:r>
              <a:rPr lang="en-US" sz="2400"/>
              <a:t>When a node p is split into k partitions (children), the quality of split is computed as,</a:t>
            </a:r>
          </a:p>
          <a:p>
            <a:pPr marL="342900" indent="-342900"/>
            <a:endParaRPr lang="en-US" sz="2400"/>
          </a:p>
          <a:p>
            <a:pPr marL="342900" indent="-342900"/>
            <a:endParaRPr lang="en-US" sz="2400"/>
          </a:p>
          <a:p>
            <a:pPr marL="342900" indent="-342900">
              <a:buFont typeface="Monotype Sorts" pitchFamily="2" charset="2"/>
              <a:buNone/>
            </a:pPr>
            <a:r>
              <a:rPr lang="en-US" sz="2400"/>
              <a:t>	</a:t>
            </a:r>
          </a:p>
          <a:p>
            <a:pPr marL="342900" indent="-342900">
              <a:buFont typeface="Monotype Sorts" pitchFamily="2" charset="2"/>
              <a:buNone/>
            </a:pPr>
            <a:endParaRPr lang="en-US" sz="2400"/>
          </a:p>
          <a:p>
            <a:pPr marL="342900" indent="-342900">
              <a:buFont typeface="Monotype Sorts" pitchFamily="2" charset="2"/>
              <a:buNone/>
            </a:pPr>
            <a:r>
              <a:rPr lang="en-US" sz="2400"/>
              <a:t>	where,	n</a:t>
            </a:r>
            <a:r>
              <a:rPr lang="en-US" sz="2400" baseline="-25000"/>
              <a:t>i</a:t>
            </a:r>
            <a:r>
              <a:rPr lang="en-US" sz="2400"/>
              <a:t> = number of records at child i,</a:t>
            </a:r>
          </a:p>
          <a:p>
            <a:pPr marL="342900" indent="-342900">
              <a:buFont typeface="Monotype Sorts" pitchFamily="2" charset="2"/>
              <a:buNone/>
            </a:pPr>
            <a:r>
              <a:rPr lang="en-US" sz="2400"/>
              <a:t>    			n</a:t>
            </a:r>
            <a:r>
              <a:rPr lang="en-US" sz="2400" baseline="-25000"/>
              <a:t> </a:t>
            </a:r>
            <a:r>
              <a:rPr lang="en-US" sz="2400"/>
              <a:t> = number of records at node p.</a:t>
            </a:r>
            <a:endParaRPr lang="en-US" sz="3200"/>
          </a:p>
        </p:txBody>
      </p:sp>
      <p:graphicFrame>
        <p:nvGraphicFramePr>
          <p:cNvPr id="817156" name="Object 4"/>
          <p:cNvGraphicFramePr>
            <a:graphicFrameLocks noChangeAspect="1"/>
          </p:cNvGraphicFramePr>
          <p:nvPr/>
        </p:nvGraphicFramePr>
        <p:xfrm>
          <a:off x="2667000" y="2590800"/>
          <a:ext cx="3886200" cy="1104900"/>
        </p:xfrm>
        <a:graphic>
          <a:graphicData uri="http://schemas.openxmlformats.org/presentationml/2006/ole">
            <p:oleObj spid="_x0000_s817156" name="Equation" r:id="rId3" imgW="1511280" imgH="431640" progId="Equation.3">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a:xfrm>
            <a:off x="228600" y="152400"/>
            <a:ext cx="8610600" cy="533400"/>
          </a:xfrm>
        </p:spPr>
        <p:txBody>
          <a:bodyPr/>
          <a:lstStyle/>
          <a:p>
            <a:r>
              <a:rPr lang="en-US" sz="2800" dirty="0"/>
              <a:t>Binary Attributes: Computing GINI Index</a:t>
            </a:r>
          </a:p>
        </p:txBody>
      </p:sp>
      <p:sp>
        <p:nvSpPr>
          <p:cNvPr id="911363" name="Rectangle 3"/>
          <p:cNvSpPr>
            <a:spLocks noChangeArrowheads="1"/>
          </p:cNvSpPr>
          <p:nvPr/>
        </p:nvSpPr>
        <p:spPr bwMode="auto">
          <a:xfrm>
            <a:off x="304800" y="1143000"/>
            <a:ext cx="8178800" cy="2009775"/>
          </a:xfrm>
          <a:prstGeom prst="rect">
            <a:avLst/>
          </a:prstGeom>
          <a:noFill/>
          <a:ln w="9525">
            <a:noFill/>
            <a:miter lim="800000"/>
            <a:headEnd/>
            <a:tailEnd/>
          </a:ln>
        </p:spPr>
        <p:txBody>
          <a:bodyPr/>
          <a:lstStyle/>
          <a:p>
            <a:pPr marL="292100" indent="-292100">
              <a:spcBef>
                <a:spcPct val="10000"/>
              </a:spcBef>
              <a:spcAft>
                <a:spcPts val="400"/>
              </a:spcAft>
              <a:buClr>
                <a:srgbClr val="0C7B9C"/>
              </a:buClr>
              <a:buSzPct val="75000"/>
              <a:buFont typeface="Monotype Sorts" pitchFamily="2" charset="2"/>
              <a:buChar char="l"/>
            </a:pPr>
            <a:r>
              <a:rPr lang="en-US" sz="2400" b="0"/>
              <a:t>Splits into two partitions</a:t>
            </a:r>
          </a:p>
          <a:p>
            <a:pPr marL="292100" indent="-292100">
              <a:spcBef>
                <a:spcPct val="10000"/>
              </a:spcBef>
              <a:spcAft>
                <a:spcPts val="400"/>
              </a:spcAft>
              <a:buClr>
                <a:srgbClr val="0C7B9C"/>
              </a:buClr>
              <a:buSzPct val="75000"/>
              <a:buFont typeface="Monotype Sorts" pitchFamily="2" charset="2"/>
              <a:buChar char="l"/>
            </a:pPr>
            <a:r>
              <a:rPr lang="en-US" sz="2400" b="0"/>
              <a:t>Effect of Weighing partitions: </a:t>
            </a:r>
          </a:p>
          <a:p>
            <a:pPr marL="800100" lvl="1" indent="-342900">
              <a:spcBef>
                <a:spcPct val="10000"/>
              </a:spcBef>
              <a:spcAft>
                <a:spcPts val="400"/>
              </a:spcAft>
              <a:buClr>
                <a:srgbClr val="0C7B9C"/>
              </a:buClr>
              <a:buSzPct val="100000"/>
              <a:buFont typeface="Arial" charset="0"/>
              <a:buChar char="–"/>
            </a:pPr>
            <a:r>
              <a:rPr lang="en-US" sz="2400" b="0"/>
              <a:t>Larger and Purer Partitions are sought for.</a:t>
            </a:r>
          </a:p>
        </p:txBody>
      </p:sp>
      <p:sp>
        <p:nvSpPr>
          <p:cNvPr id="911364" name="Oval 4"/>
          <p:cNvSpPr>
            <a:spLocks noChangeArrowheads="1"/>
          </p:cNvSpPr>
          <p:nvPr/>
        </p:nvSpPr>
        <p:spPr bwMode="auto">
          <a:xfrm>
            <a:off x="3657600" y="2862263"/>
            <a:ext cx="1009650" cy="454025"/>
          </a:xfrm>
          <a:prstGeom prst="ellipse">
            <a:avLst/>
          </a:prstGeom>
          <a:solidFill>
            <a:srgbClr val="FFFFFF"/>
          </a:solidFill>
          <a:ln w="9525">
            <a:solidFill>
              <a:schemeClr val="tx1"/>
            </a:solidFill>
            <a:round/>
            <a:headEnd/>
            <a:tailEnd/>
          </a:ln>
          <a:effectLst/>
        </p:spPr>
        <p:txBody>
          <a:bodyPr wrap="none" anchor="ctr"/>
          <a:lstStyle/>
          <a:p>
            <a:pPr algn="ctr"/>
            <a:r>
              <a:rPr lang="en-US" sz="2000" b="0">
                <a:latin typeface="Times New Roman" charset="0"/>
              </a:rPr>
              <a:t>B?</a:t>
            </a:r>
            <a:endParaRPr lang="en-US" sz="2400" b="0">
              <a:latin typeface="Times New Roman" charset="0"/>
            </a:endParaRPr>
          </a:p>
        </p:txBody>
      </p:sp>
      <p:sp>
        <p:nvSpPr>
          <p:cNvPr id="911365" name="Line 5"/>
          <p:cNvSpPr>
            <a:spLocks noChangeShapeType="1"/>
          </p:cNvSpPr>
          <p:nvPr/>
        </p:nvSpPr>
        <p:spPr bwMode="auto">
          <a:xfrm flipH="1">
            <a:off x="3082925" y="3319463"/>
            <a:ext cx="1108075" cy="725487"/>
          </a:xfrm>
          <a:prstGeom prst="line">
            <a:avLst/>
          </a:prstGeom>
          <a:noFill/>
          <a:ln w="9525">
            <a:solidFill>
              <a:schemeClr val="tx1"/>
            </a:solidFill>
            <a:round/>
            <a:headEnd/>
            <a:tailEnd/>
          </a:ln>
          <a:effectLst/>
        </p:spPr>
        <p:txBody>
          <a:bodyPr wrap="none" anchor="ctr"/>
          <a:lstStyle/>
          <a:p>
            <a:endParaRPr lang="en-US"/>
          </a:p>
        </p:txBody>
      </p:sp>
      <p:sp>
        <p:nvSpPr>
          <p:cNvPr id="911366" name="Line 6"/>
          <p:cNvSpPr>
            <a:spLocks noChangeShapeType="1"/>
          </p:cNvSpPr>
          <p:nvPr/>
        </p:nvSpPr>
        <p:spPr bwMode="auto">
          <a:xfrm>
            <a:off x="4191000" y="3319463"/>
            <a:ext cx="1184275" cy="725487"/>
          </a:xfrm>
          <a:prstGeom prst="line">
            <a:avLst/>
          </a:prstGeom>
          <a:noFill/>
          <a:ln w="9525">
            <a:solidFill>
              <a:schemeClr val="tx1"/>
            </a:solidFill>
            <a:round/>
            <a:headEnd/>
            <a:tailEnd/>
          </a:ln>
          <a:effectLst/>
        </p:spPr>
        <p:txBody>
          <a:bodyPr wrap="none" anchor="ctr"/>
          <a:lstStyle/>
          <a:p>
            <a:endParaRPr lang="en-US"/>
          </a:p>
        </p:txBody>
      </p:sp>
      <p:sp>
        <p:nvSpPr>
          <p:cNvPr id="911367" name="Text Box 7"/>
          <p:cNvSpPr txBox="1">
            <a:spLocks noChangeArrowheads="1"/>
          </p:cNvSpPr>
          <p:nvPr/>
        </p:nvSpPr>
        <p:spPr bwMode="auto">
          <a:xfrm>
            <a:off x="2809875" y="3435350"/>
            <a:ext cx="539750" cy="366713"/>
          </a:xfrm>
          <a:prstGeom prst="rect">
            <a:avLst/>
          </a:prstGeom>
          <a:noFill/>
          <a:ln w="9525">
            <a:noFill/>
            <a:miter lim="800000"/>
            <a:headEnd/>
            <a:tailEnd/>
          </a:ln>
          <a:effectLst/>
        </p:spPr>
        <p:txBody>
          <a:bodyPr wrap="none" anchor="ctr">
            <a:spAutoFit/>
          </a:bodyPr>
          <a:lstStyle/>
          <a:p>
            <a:pPr algn="ctr"/>
            <a:r>
              <a:rPr lang="en-US" sz="1800" b="0">
                <a:latin typeface="Times New Roman" charset="0"/>
              </a:rPr>
              <a:t>Yes</a:t>
            </a:r>
          </a:p>
        </p:txBody>
      </p:sp>
      <p:sp>
        <p:nvSpPr>
          <p:cNvPr id="911368" name="Text Box 8"/>
          <p:cNvSpPr txBox="1">
            <a:spLocks noChangeArrowheads="1"/>
          </p:cNvSpPr>
          <p:nvPr/>
        </p:nvSpPr>
        <p:spPr bwMode="auto">
          <a:xfrm>
            <a:off x="5299075" y="3435350"/>
            <a:ext cx="463550" cy="366713"/>
          </a:xfrm>
          <a:prstGeom prst="rect">
            <a:avLst/>
          </a:prstGeom>
          <a:noFill/>
          <a:ln w="9525">
            <a:noFill/>
            <a:miter lim="800000"/>
            <a:headEnd/>
            <a:tailEnd/>
          </a:ln>
          <a:effectLst/>
        </p:spPr>
        <p:txBody>
          <a:bodyPr wrap="none" anchor="ctr">
            <a:spAutoFit/>
          </a:bodyPr>
          <a:lstStyle/>
          <a:p>
            <a:pPr algn="ctr"/>
            <a:r>
              <a:rPr lang="en-US" sz="1800" b="0">
                <a:latin typeface="Times New Roman" charset="0"/>
              </a:rPr>
              <a:t>No</a:t>
            </a:r>
          </a:p>
        </p:txBody>
      </p:sp>
      <p:sp>
        <p:nvSpPr>
          <p:cNvPr id="911369" name="Rectangle 9"/>
          <p:cNvSpPr>
            <a:spLocks noChangeArrowheads="1"/>
          </p:cNvSpPr>
          <p:nvPr/>
        </p:nvSpPr>
        <p:spPr bwMode="auto">
          <a:xfrm>
            <a:off x="2667000" y="4044950"/>
            <a:ext cx="936625" cy="341313"/>
          </a:xfrm>
          <a:prstGeom prst="rect">
            <a:avLst/>
          </a:prstGeom>
          <a:solidFill>
            <a:srgbClr val="FFFFFF"/>
          </a:solidFill>
          <a:ln w="9525">
            <a:solidFill>
              <a:schemeClr val="tx1"/>
            </a:solidFill>
            <a:miter lim="800000"/>
            <a:headEnd/>
            <a:tailEnd/>
          </a:ln>
          <a:effectLst/>
        </p:spPr>
        <p:txBody>
          <a:bodyPr wrap="none" anchor="ctr"/>
          <a:lstStyle/>
          <a:p>
            <a:pPr algn="ctr"/>
            <a:r>
              <a:rPr lang="en-US" sz="1800" b="0">
                <a:latin typeface="Times New Roman" charset="0"/>
              </a:rPr>
              <a:t>Node N1</a:t>
            </a:r>
          </a:p>
        </p:txBody>
      </p:sp>
      <p:sp>
        <p:nvSpPr>
          <p:cNvPr id="911370" name="Rectangle 10"/>
          <p:cNvSpPr>
            <a:spLocks noChangeArrowheads="1"/>
          </p:cNvSpPr>
          <p:nvPr/>
        </p:nvSpPr>
        <p:spPr bwMode="auto">
          <a:xfrm>
            <a:off x="4854575" y="4044950"/>
            <a:ext cx="936625" cy="341313"/>
          </a:xfrm>
          <a:prstGeom prst="rect">
            <a:avLst/>
          </a:prstGeom>
          <a:solidFill>
            <a:srgbClr val="FFFFFF"/>
          </a:solidFill>
          <a:ln w="9525">
            <a:solidFill>
              <a:schemeClr val="tx1"/>
            </a:solidFill>
            <a:miter lim="800000"/>
            <a:headEnd/>
            <a:tailEnd/>
          </a:ln>
          <a:effectLst/>
        </p:spPr>
        <p:txBody>
          <a:bodyPr wrap="none" anchor="ctr"/>
          <a:lstStyle/>
          <a:p>
            <a:pPr algn="ctr"/>
            <a:r>
              <a:rPr lang="en-US" sz="1800" b="0">
                <a:latin typeface="Times New Roman" charset="0"/>
              </a:rPr>
              <a:t>Node N2</a:t>
            </a:r>
          </a:p>
        </p:txBody>
      </p:sp>
      <p:graphicFrame>
        <p:nvGraphicFramePr>
          <p:cNvPr id="911371" name="Object 11"/>
          <p:cNvGraphicFramePr>
            <a:graphicFrameLocks noChangeAspect="1"/>
          </p:cNvGraphicFramePr>
          <p:nvPr/>
        </p:nvGraphicFramePr>
        <p:xfrm>
          <a:off x="6553200" y="2590800"/>
          <a:ext cx="1981200" cy="1790700"/>
        </p:xfrm>
        <a:graphic>
          <a:graphicData uri="http://schemas.openxmlformats.org/presentationml/2006/ole">
            <p:oleObj spid="_x0000_s911371" name="Document" r:id="rId3" imgW="3177000" imgH="3053520" progId="Word.Document.8">
              <p:embed/>
            </p:oleObj>
          </a:graphicData>
        </a:graphic>
      </p:graphicFrame>
      <p:graphicFrame>
        <p:nvGraphicFramePr>
          <p:cNvPr id="911372" name="Object 12"/>
          <p:cNvGraphicFramePr>
            <a:graphicFrameLocks noChangeAspect="1"/>
          </p:cNvGraphicFramePr>
          <p:nvPr/>
        </p:nvGraphicFramePr>
        <p:xfrm>
          <a:off x="3276600" y="4648200"/>
          <a:ext cx="1905000" cy="1471613"/>
        </p:xfrm>
        <a:graphic>
          <a:graphicData uri="http://schemas.openxmlformats.org/presentationml/2006/ole">
            <p:oleObj spid="_x0000_s911372" name="Document" r:id="rId4" imgW="3265920" imgH="2548080" progId="Word.Document.8">
              <p:embed/>
            </p:oleObj>
          </a:graphicData>
        </a:graphic>
      </p:graphicFrame>
      <p:sp>
        <p:nvSpPr>
          <p:cNvPr id="911373" name="Text Box 13"/>
          <p:cNvSpPr txBox="1">
            <a:spLocks noChangeArrowheads="1"/>
          </p:cNvSpPr>
          <p:nvPr/>
        </p:nvSpPr>
        <p:spPr bwMode="auto">
          <a:xfrm>
            <a:off x="381000" y="4191000"/>
            <a:ext cx="2438400" cy="2073275"/>
          </a:xfrm>
          <a:prstGeom prst="rect">
            <a:avLst/>
          </a:prstGeom>
          <a:noFill/>
          <a:ln w="12700">
            <a:noFill/>
            <a:miter lim="800000"/>
            <a:headEnd/>
            <a:tailEnd/>
          </a:ln>
          <a:effectLst/>
        </p:spPr>
        <p:txBody>
          <a:bodyPr>
            <a:spAutoFit/>
          </a:bodyPr>
          <a:lstStyle/>
          <a:p>
            <a:pPr>
              <a:spcBef>
                <a:spcPct val="50000"/>
              </a:spcBef>
            </a:pPr>
            <a:r>
              <a:rPr lang="en-US" sz="2000"/>
              <a:t>Gini(N1) </a:t>
            </a:r>
            <a:br>
              <a:rPr lang="en-US" sz="2000"/>
            </a:br>
            <a:r>
              <a:rPr lang="en-US" sz="2000"/>
              <a:t>= 1 – (5/6)</a:t>
            </a:r>
            <a:r>
              <a:rPr lang="en-US" sz="2000" baseline="30000"/>
              <a:t>2 </a:t>
            </a:r>
            <a:r>
              <a:rPr lang="en-US" sz="2000"/>
              <a:t>– (2/6)</a:t>
            </a:r>
            <a:r>
              <a:rPr lang="en-US" sz="2000" baseline="30000"/>
              <a:t>2</a:t>
            </a:r>
            <a:r>
              <a:rPr lang="en-US" sz="2000"/>
              <a:t> </a:t>
            </a:r>
            <a:br>
              <a:rPr lang="en-US" sz="2000"/>
            </a:br>
            <a:r>
              <a:rPr lang="en-US" sz="2000"/>
              <a:t>= 0.194 </a:t>
            </a:r>
          </a:p>
          <a:p>
            <a:pPr>
              <a:spcBef>
                <a:spcPct val="50000"/>
              </a:spcBef>
            </a:pPr>
            <a:r>
              <a:rPr lang="en-US" sz="2000"/>
              <a:t>Gini(N2) </a:t>
            </a:r>
            <a:br>
              <a:rPr lang="en-US" sz="2000"/>
            </a:br>
            <a:r>
              <a:rPr lang="en-US" sz="2000"/>
              <a:t>= 1 – (1/6)</a:t>
            </a:r>
            <a:r>
              <a:rPr lang="en-US" sz="2000" baseline="30000"/>
              <a:t>2 </a:t>
            </a:r>
            <a:r>
              <a:rPr lang="en-US" sz="2000"/>
              <a:t>– (4/6)</a:t>
            </a:r>
            <a:r>
              <a:rPr lang="en-US" sz="2000" baseline="30000"/>
              <a:t>2</a:t>
            </a:r>
            <a:r>
              <a:rPr lang="en-US" sz="2000"/>
              <a:t> </a:t>
            </a:r>
            <a:br>
              <a:rPr lang="en-US" sz="2000"/>
            </a:br>
            <a:r>
              <a:rPr lang="en-US" sz="2000"/>
              <a:t>= 0.528</a:t>
            </a:r>
          </a:p>
        </p:txBody>
      </p:sp>
      <p:sp>
        <p:nvSpPr>
          <p:cNvPr id="911374" name="Text Box 14"/>
          <p:cNvSpPr txBox="1">
            <a:spLocks noChangeArrowheads="1"/>
          </p:cNvSpPr>
          <p:nvPr/>
        </p:nvSpPr>
        <p:spPr bwMode="auto">
          <a:xfrm>
            <a:off x="5943600" y="4648200"/>
            <a:ext cx="2438400" cy="1311275"/>
          </a:xfrm>
          <a:prstGeom prst="rect">
            <a:avLst/>
          </a:prstGeom>
          <a:noFill/>
          <a:ln w="12700">
            <a:noFill/>
            <a:miter lim="800000"/>
            <a:headEnd/>
            <a:tailEnd/>
          </a:ln>
          <a:effectLst/>
        </p:spPr>
        <p:txBody>
          <a:bodyPr>
            <a:spAutoFit/>
          </a:bodyPr>
          <a:lstStyle/>
          <a:p>
            <a:pPr>
              <a:spcBef>
                <a:spcPct val="50000"/>
              </a:spcBef>
            </a:pPr>
            <a:r>
              <a:rPr lang="en-US" sz="2000"/>
              <a:t>Gini(Children) </a:t>
            </a:r>
            <a:br>
              <a:rPr lang="en-US" sz="2000"/>
            </a:br>
            <a:r>
              <a:rPr lang="en-US" sz="2000"/>
              <a:t>= 7/12 * 0.194 + </a:t>
            </a:r>
            <a:br>
              <a:rPr lang="en-US" sz="2000"/>
            </a:br>
            <a:r>
              <a:rPr lang="en-US" sz="2000"/>
              <a:t>   5/12 * 0.528</a:t>
            </a:r>
            <a:br>
              <a:rPr lang="en-US" sz="2000"/>
            </a:br>
            <a:r>
              <a:rPr lang="en-US" sz="2000"/>
              <a:t>= 0.333</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381000" y="152400"/>
            <a:ext cx="8458200" cy="533400"/>
          </a:xfrm>
        </p:spPr>
        <p:txBody>
          <a:bodyPr/>
          <a:lstStyle/>
          <a:p>
            <a:r>
              <a:rPr lang="en-US" sz="2800"/>
              <a:t>Categorical Attributes: Computing Gini Index</a:t>
            </a:r>
          </a:p>
        </p:txBody>
      </p:sp>
      <p:sp>
        <p:nvSpPr>
          <p:cNvPr id="819203" name="Rectangle 3"/>
          <p:cNvSpPr>
            <a:spLocks noGrp="1" noChangeArrowheads="1"/>
          </p:cNvSpPr>
          <p:nvPr>
            <p:ph type="body" idx="1"/>
          </p:nvPr>
        </p:nvSpPr>
        <p:spPr/>
        <p:txBody>
          <a:bodyPr/>
          <a:lstStyle/>
          <a:p>
            <a:r>
              <a:rPr lang="en-US" sz="2400"/>
              <a:t>For each distinct value, gather counts for each class in the dataset</a:t>
            </a:r>
          </a:p>
          <a:p>
            <a:r>
              <a:rPr lang="en-US" sz="2400"/>
              <a:t>Use the count matrix to make decisions</a:t>
            </a:r>
          </a:p>
        </p:txBody>
      </p:sp>
      <p:graphicFrame>
        <p:nvGraphicFramePr>
          <p:cNvPr id="819204" name="Object 4"/>
          <p:cNvGraphicFramePr>
            <a:graphicFrameLocks noChangeAspect="1"/>
          </p:cNvGraphicFramePr>
          <p:nvPr/>
        </p:nvGraphicFramePr>
        <p:xfrm>
          <a:off x="3886200" y="3810000"/>
          <a:ext cx="2609850" cy="1768475"/>
        </p:xfrm>
        <a:graphic>
          <a:graphicData uri="http://schemas.openxmlformats.org/presentationml/2006/ole">
            <p:oleObj spid="_x0000_s819204" name="Document" r:id="rId3" imgW="5848560" imgH="4005360" progId="Word.Document.8">
              <p:embed/>
            </p:oleObj>
          </a:graphicData>
        </a:graphic>
      </p:graphicFrame>
      <p:graphicFrame>
        <p:nvGraphicFramePr>
          <p:cNvPr id="819205" name="Object 5"/>
          <p:cNvGraphicFramePr>
            <a:graphicFrameLocks noChangeAspect="1"/>
          </p:cNvGraphicFramePr>
          <p:nvPr/>
        </p:nvGraphicFramePr>
        <p:xfrm>
          <a:off x="6381750" y="3810000"/>
          <a:ext cx="2609850" cy="1768475"/>
        </p:xfrm>
        <a:graphic>
          <a:graphicData uri="http://schemas.openxmlformats.org/presentationml/2006/ole">
            <p:oleObj spid="_x0000_s819205" name="Document" r:id="rId4" imgW="5848560" imgH="4005360" progId="Word.Document.8">
              <p:embed/>
            </p:oleObj>
          </a:graphicData>
        </a:graphic>
      </p:graphicFrame>
      <p:graphicFrame>
        <p:nvGraphicFramePr>
          <p:cNvPr id="819206" name="Object 6"/>
          <p:cNvGraphicFramePr>
            <a:graphicFrameLocks noChangeAspect="1"/>
          </p:cNvGraphicFramePr>
          <p:nvPr/>
        </p:nvGraphicFramePr>
        <p:xfrm>
          <a:off x="304800" y="3810000"/>
          <a:ext cx="2744788" cy="1524000"/>
        </p:xfrm>
        <a:graphic>
          <a:graphicData uri="http://schemas.openxmlformats.org/presentationml/2006/ole">
            <p:oleObj spid="_x0000_s819206" name="Document" r:id="rId5" imgW="6205680" imgH="3191040" progId="Word.Document.8">
              <p:embed/>
            </p:oleObj>
          </a:graphicData>
        </a:graphic>
      </p:graphicFrame>
      <p:sp>
        <p:nvSpPr>
          <p:cNvPr id="819207" name="Line 7"/>
          <p:cNvSpPr>
            <a:spLocks noChangeShapeType="1"/>
          </p:cNvSpPr>
          <p:nvPr/>
        </p:nvSpPr>
        <p:spPr bwMode="auto">
          <a:xfrm flipH="1">
            <a:off x="3581400" y="2971800"/>
            <a:ext cx="1588" cy="2438400"/>
          </a:xfrm>
          <a:prstGeom prst="line">
            <a:avLst/>
          </a:prstGeom>
          <a:noFill/>
          <a:ln w="38100">
            <a:solidFill>
              <a:schemeClr val="tx2"/>
            </a:solidFill>
            <a:prstDash val="dash"/>
            <a:round/>
            <a:headEnd/>
            <a:tailEnd/>
          </a:ln>
          <a:effectLst/>
        </p:spPr>
        <p:txBody>
          <a:bodyPr wrap="none" anchor="ctr"/>
          <a:lstStyle/>
          <a:p>
            <a:endParaRPr lang="en-US"/>
          </a:p>
        </p:txBody>
      </p:sp>
      <p:sp>
        <p:nvSpPr>
          <p:cNvPr id="819208" name="Text Box 8"/>
          <p:cNvSpPr txBox="1">
            <a:spLocks noChangeArrowheads="1"/>
          </p:cNvSpPr>
          <p:nvPr/>
        </p:nvSpPr>
        <p:spPr bwMode="auto">
          <a:xfrm>
            <a:off x="915988" y="2868613"/>
            <a:ext cx="1752600" cy="396875"/>
          </a:xfrm>
          <a:prstGeom prst="rect">
            <a:avLst/>
          </a:prstGeom>
          <a:noFill/>
          <a:ln w="9525">
            <a:noFill/>
            <a:miter lim="800000"/>
            <a:headEnd/>
            <a:tailEnd/>
          </a:ln>
          <a:effectLst/>
        </p:spPr>
        <p:txBody>
          <a:bodyPr wrap="none">
            <a:spAutoFit/>
          </a:bodyPr>
          <a:lstStyle/>
          <a:p>
            <a:r>
              <a:rPr lang="en-US" sz="2000" b="0">
                <a:latin typeface="Times New Roman" charset="0"/>
              </a:rPr>
              <a:t>Multi-way split</a:t>
            </a:r>
          </a:p>
        </p:txBody>
      </p:sp>
      <p:sp>
        <p:nvSpPr>
          <p:cNvPr id="819209" name="Text Box 9"/>
          <p:cNvSpPr txBox="1">
            <a:spLocks noChangeArrowheads="1"/>
          </p:cNvSpPr>
          <p:nvPr/>
        </p:nvSpPr>
        <p:spPr bwMode="auto">
          <a:xfrm>
            <a:off x="4719638" y="2868613"/>
            <a:ext cx="3138487" cy="701675"/>
          </a:xfrm>
          <a:prstGeom prst="rect">
            <a:avLst/>
          </a:prstGeom>
          <a:noFill/>
          <a:ln w="9525">
            <a:noFill/>
            <a:miter lim="800000"/>
            <a:headEnd/>
            <a:tailEnd/>
          </a:ln>
          <a:effectLst/>
        </p:spPr>
        <p:txBody>
          <a:bodyPr wrap="none">
            <a:spAutoFit/>
          </a:bodyPr>
          <a:lstStyle/>
          <a:p>
            <a:pPr algn="ctr"/>
            <a:r>
              <a:rPr lang="en-US" sz="2000" b="0">
                <a:latin typeface="Times New Roman" charset="0"/>
              </a:rPr>
              <a:t>Two-way split </a:t>
            </a:r>
          </a:p>
          <a:p>
            <a:pPr algn="ctr"/>
            <a:r>
              <a:rPr lang="en-US" sz="2000" b="0">
                <a:latin typeface="Times New Roman" charset="0"/>
              </a:rPr>
              <a:t>(find best partition of values)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8" name="Rectangle 4"/>
          <p:cNvSpPr>
            <a:spLocks noGrp="1" noChangeArrowheads="1"/>
          </p:cNvSpPr>
          <p:nvPr>
            <p:ph type="title"/>
          </p:nvPr>
        </p:nvSpPr>
        <p:spPr/>
        <p:txBody>
          <a:bodyPr/>
          <a:lstStyle/>
          <a:p>
            <a:r>
              <a:rPr lang="en-US" sz="2800"/>
              <a:t>Continuous Attributes: Computing Gini Index</a:t>
            </a:r>
          </a:p>
        </p:txBody>
      </p:sp>
      <p:sp>
        <p:nvSpPr>
          <p:cNvPr id="820229" name="Rectangle 5"/>
          <p:cNvSpPr>
            <a:spLocks noGrp="1" noChangeArrowheads="1"/>
          </p:cNvSpPr>
          <p:nvPr>
            <p:ph type="body" sz="half" idx="1"/>
          </p:nvPr>
        </p:nvSpPr>
        <p:spPr>
          <a:xfrm>
            <a:off x="411163" y="1143000"/>
            <a:ext cx="4999037" cy="5181600"/>
          </a:xfrm>
        </p:spPr>
        <p:txBody>
          <a:bodyPr/>
          <a:lstStyle/>
          <a:p>
            <a:pPr>
              <a:lnSpc>
                <a:spcPct val="90000"/>
              </a:lnSpc>
            </a:pPr>
            <a:r>
              <a:rPr lang="en-US" sz="2000"/>
              <a:t>Use Binary Decisions based on one value</a:t>
            </a:r>
          </a:p>
          <a:p>
            <a:pPr>
              <a:lnSpc>
                <a:spcPct val="90000"/>
              </a:lnSpc>
            </a:pPr>
            <a:r>
              <a:rPr lang="en-US" sz="2000"/>
              <a:t>Several Choices for the splitting value</a:t>
            </a:r>
          </a:p>
          <a:p>
            <a:pPr lvl="1">
              <a:lnSpc>
                <a:spcPct val="90000"/>
              </a:lnSpc>
            </a:pPr>
            <a:r>
              <a:rPr lang="en-US" sz="2000"/>
              <a:t>Number of possible splitting values </a:t>
            </a:r>
            <a:br>
              <a:rPr lang="en-US" sz="2000"/>
            </a:br>
            <a:r>
              <a:rPr lang="en-US" sz="2000"/>
              <a:t>= Number of distinct values</a:t>
            </a:r>
          </a:p>
          <a:p>
            <a:pPr>
              <a:lnSpc>
                <a:spcPct val="90000"/>
              </a:lnSpc>
            </a:pPr>
            <a:r>
              <a:rPr lang="en-US" sz="2000"/>
              <a:t>Each splitting value has a count matrix associated with it</a:t>
            </a:r>
          </a:p>
          <a:p>
            <a:pPr lvl="1">
              <a:lnSpc>
                <a:spcPct val="90000"/>
              </a:lnSpc>
            </a:pPr>
            <a:r>
              <a:rPr lang="en-US" sz="2000"/>
              <a:t>Class counts in each of the partitions, A &lt; v and A </a:t>
            </a:r>
            <a:r>
              <a:rPr lang="en-US" sz="2000">
                <a:sym typeface="Symbol" pitchFamily="18" charset="2"/>
              </a:rPr>
              <a:t></a:t>
            </a:r>
            <a:r>
              <a:rPr lang="en-US" sz="2000"/>
              <a:t> v</a:t>
            </a:r>
          </a:p>
          <a:p>
            <a:pPr>
              <a:lnSpc>
                <a:spcPct val="90000"/>
              </a:lnSpc>
            </a:pPr>
            <a:r>
              <a:rPr lang="en-US" sz="2000"/>
              <a:t>Simple method to choose best v</a:t>
            </a:r>
          </a:p>
          <a:p>
            <a:pPr lvl="1">
              <a:lnSpc>
                <a:spcPct val="90000"/>
              </a:lnSpc>
            </a:pPr>
            <a:r>
              <a:rPr lang="en-US" sz="2000"/>
              <a:t>For each v, scan the database to gather count matrix and compute its Gini index</a:t>
            </a:r>
          </a:p>
          <a:p>
            <a:pPr lvl="1">
              <a:lnSpc>
                <a:spcPct val="90000"/>
              </a:lnSpc>
            </a:pPr>
            <a:r>
              <a:rPr lang="en-US" sz="2000"/>
              <a:t>Computationally Inefficient! Repetition of work.</a:t>
            </a:r>
          </a:p>
        </p:txBody>
      </p:sp>
      <p:graphicFrame>
        <p:nvGraphicFramePr>
          <p:cNvPr id="820230" name="Object 6"/>
          <p:cNvGraphicFramePr>
            <a:graphicFrameLocks noChangeAspect="1"/>
          </p:cNvGraphicFramePr>
          <p:nvPr>
            <p:ph sz="quarter" idx="2"/>
          </p:nvPr>
        </p:nvGraphicFramePr>
        <p:xfrm>
          <a:off x="5607050" y="1143000"/>
          <a:ext cx="3213100" cy="3429000"/>
        </p:xfrm>
        <a:graphic>
          <a:graphicData uri="http://schemas.openxmlformats.org/presentationml/2006/ole">
            <p:oleObj spid="_x0000_s820230" name="Document" r:id="rId3" imgW="5415994" imgH="5779818" progId="Word.Document.8">
              <p:embed/>
            </p:oleObj>
          </a:graphicData>
        </a:graphic>
      </p:graphicFrame>
      <p:graphicFrame>
        <p:nvGraphicFramePr>
          <p:cNvPr id="820232" name="Object 8"/>
          <p:cNvGraphicFramePr>
            <a:graphicFrameLocks noChangeAspect="1"/>
          </p:cNvGraphicFramePr>
          <p:nvPr>
            <p:ph sz="quarter" idx="3"/>
          </p:nvPr>
        </p:nvGraphicFramePr>
        <p:xfrm>
          <a:off x="6950075" y="4572000"/>
          <a:ext cx="1050925" cy="1676400"/>
        </p:xfrm>
        <a:graphic>
          <a:graphicData uri="http://schemas.openxmlformats.org/presentationml/2006/ole">
            <p:oleObj spid="_x0000_s820232" name="Visio" r:id="rId4" imgW="1611935" imgH="2570756" progId="">
              <p:embed/>
            </p:oleObj>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a:xfrm>
            <a:off x="228600" y="152400"/>
            <a:ext cx="8686800" cy="533400"/>
          </a:xfrm>
        </p:spPr>
        <p:txBody>
          <a:bodyPr/>
          <a:lstStyle/>
          <a:p>
            <a:r>
              <a:rPr lang="en-US" sz="2800"/>
              <a:t>Continuous Attributes: Computing Gini Index...</a:t>
            </a:r>
          </a:p>
        </p:txBody>
      </p:sp>
      <p:sp>
        <p:nvSpPr>
          <p:cNvPr id="821251" name="Rectangle 3"/>
          <p:cNvSpPr>
            <a:spLocks noGrp="1" noChangeArrowheads="1"/>
          </p:cNvSpPr>
          <p:nvPr>
            <p:ph type="body" idx="1"/>
          </p:nvPr>
        </p:nvSpPr>
        <p:spPr>
          <a:xfrm>
            <a:off x="381000" y="1219200"/>
            <a:ext cx="8178800" cy="1524000"/>
          </a:xfrm>
          <a:noFill/>
          <a:ln/>
        </p:spPr>
        <p:txBody>
          <a:bodyPr/>
          <a:lstStyle/>
          <a:p>
            <a:pPr marL="342900" indent="-342900">
              <a:lnSpc>
                <a:spcPct val="90000"/>
              </a:lnSpc>
            </a:pPr>
            <a:r>
              <a:rPr lang="en-US" sz="2000"/>
              <a:t>For efficient computation: for each attribute,</a:t>
            </a:r>
          </a:p>
          <a:p>
            <a:pPr marL="742950" lvl="1" indent="-285750">
              <a:lnSpc>
                <a:spcPct val="90000"/>
              </a:lnSpc>
            </a:pPr>
            <a:r>
              <a:rPr lang="en-US" sz="2000"/>
              <a:t>Sort the attribute on values</a:t>
            </a:r>
          </a:p>
          <a:p>
            <a:pPr marL="742950" lvl="1" indent="-285750">
              <a:lnSpc>
                <a:spcPct val="90000"/>
              </a:lnSpc>
            </a:pPr>
            <a:r>
              <a:rPr lang="en-US" sz="2000"/>
              <a:t>Linearly scan these values, each time updating the count matrix and computing gini index</a:t>
            </a:r>
          </a:p>
          <a:p>
            <a:pPr marL="742950" lvl="1" indent="-285750">
              <a:lnSpc>
                <a:spcPct val="90000"/>
              </a:lnSpc>
            </a:pPr>
            <a:r>
              <a:rPr lang="en-US" sz="2000"/>
              <a:t>Choose the split position that has the least gini index</a:t>
            </a:r>
          </a:p>
        </p:txBody>
      </p:sp>
      <p:grpSp>
        <p:nvGrpSpPr>
          <p:cNvPr id="821258" name="Group 10"/>
          <p:cNvGrpSpPr>
            <a:grpSpLocks/>
          </p:cNvGrpSpPr>
          <p:nvPr/>
        </p:nvGrpSpPr>
        <p:grpSpPr bwMode="auto">
          <a:xfrm>
            <a:off x="76200" y="3321050"/>
            <a:ext cx="9182100" cy="2622550"/>
            <a:chOff x="144" y="2360"/>
            <a:chExt cx="5784" cy="1652"/>
          </a:xfrm>
        </p:grpSpPr>
        <p:graphicFrame>
          <p:nvGraphicFramePr>
            <p:cNvPr id="821252" name="Object 4"/>
            <p:cNvGraphicFramePr>
              <a:graphicFrameLocks noChangeAspect="1"/>
            </p:cNvGraphicFramePr>
            <p:nvPr/>
          </p:nvGraphicFramePr>
          <p:xfrm>
            <a:off x="956" y="2360"/>
            <a:ext cx="4972" cy="1652"/>
          </p:xfrm>
          <a:graphic>
            <a:graphicData uri="http://schemas.openxmlformats.org/presentationml/2006/ole">
              <p:oleObj spid="_x0000_s821252" name="Document" r:id="rId3" imgW="10585440" imgH="3557880" progId="Word.Document.8">
                <p:embed/>
              </p:oleObj>
            </a:graphicData>
          </a:graphic>
        </p:graphicFrame>
        <p:sp>
          <p:nvSpPr>
            <p:cNvPr id="821253" name="Line 5"/>
            <p:cNvSpPr>
              <a:spLocks noChangeShapeType="1"/>
            </p:cNvSpPr>
            <p:nvPr/>
          </p:nvSpPr>
          <p:spPr bwMode="auto">
            <a:xfrm>
              <a:off x="1152" y="2880"/>
              <a:ext cx="192" cy="1"/>
            </a:xfrm>
            <a:prstGeom prst="line">
              <a:avLst/>
            </a:prstGeom>
            <a:noFill/>
            <a:ln w="9525">
              <a:solidFill>
                <a:schemeClr val="tx2"/>
              </a:solidFill>
              <a:round/>
              <a:headEnd/>
              <a:tailEnd type="triangle" w="med" len="med"/>
            </a:ln>
            <a:effectLst/>
          </p:spPr>
          <p:txBody>
            <a:bodyPr wrap="none" anchor="ctr"/>
            <a:lstStyle/>
            <a:p>
              <a:endParaRPr lang="en-US"/>
            </a:p>
          </p:txBody>
        </p:sp>
        <p:grpSp>
          <p:nvGrpSpPr>
            <p:cNvPr id="821254" name="Group 6"/>
            <p:cNvGrpSpPr>
              <a:grpSpLocks/>
            </p:cNvGrpSpPr>
            <p:nvPr/>
          </p:nvGrpSpPr>
          <p:grpSpPr bwMode="auto">
            <a:xfrm>
              <a:off x="144" y="2928"/>
              <a:ext cx="1200" cy="212"/>
              <a:chOff x="144" y="2832"/>
              <a:chExt cx="1200" cy="212"/>
            </a:xfrm>
          </p:grpSpPr>
          <p:sp>
            <p:nvSpPr>
              <p:cNvPr id="821255" name="Text Box 7"/>
              <p:cNvSpPr txBox="1">
                <a:spLocks noChangeArrowheads="1"/>
              </p:cNvSpPr>
              <p:nvPr/>
            </p:nvSpPr>
            <p:spPr bwMode="auto">
              <a:xfrm>
                <a:off x="144" y="2832"/>
                <a:ext cx="1006" cy="212"/>
              </a:xfrm>
              <a:prstGeom prst="rect">
                <a:avLst/>
              </a:prstGeom>
              <a:noFill/>
              <a:ln w="9525">
                <a:noFill/>
                <a:miter lim="800000"/>
                <a:headEnd/>
                <a:tailEnd/>
              </a:ln>
              <a:effectLst/>
            </p:spPr>
            <p:txBody>
              <a:bodyPr wrap="none">
                <a:spAutoFit/>
              </a:bodyPr>
              <a:lstStyle/>
              <a:p>
                <a:pPr defTabSz="927100">
                  <a:spcBef>
                    <a:spcPct val="20000"/>
                  </a:spcBef>
                  <a:buClr>
                    <a:schemeClr val="accent2"/>
                  </a:buClr>
                  <a:buFont typeface="Monotype Sorts" pitchFamily="2" charset="2"/>
                  <a:buNone/>
                </a:pPr>
                <a:r>
                  <a:rPr kumimoji="1" lang="en-US" sz="1600"/>
                  <a:t>Split Positions</a:t>
                </a:r>
              </a:p>
            </p:txBody>
          </p:sp>
          <p:sp>
            <p:nvSpPr>
              <p:cNvPr id="821256" name="Line 8"/>
              <p:cNvSpPr>
                <a:spLocks noChangeShapeType="1"/>
              </p:cNvSpPr>
              <p:nvPr/>
            </p:nvSpPr>
            <p:spPr bwMode="auto">
              <a:xfrm>
                <a:off x="1152" y="2976"/>
                <a:ext cx="192" cy="0"/>
              </a:xfrm>
              <a:prstGeom prst="line">
                <a:avLst/>
              </a:prstGeom>
              <a:noFill/>
              <a:ln w="9525">
                <a:solidFill>
                  <a:schemeClr val="tx2"/>
                </a:solidFill>
                <a:round/>
                <a:headEnd/>
                <a:tailEnd type="triangle" w="med" len="med"/>
              </a:ln>
              <a:effectLst/>
            </p:spPr>
            <p:txBody>
              <a:bodyPr wrap="none" anchor="ctr"/>
              <a:lstStyle/>
              <a:p>
                <a:endParaRPr lang="en-US"/>
              </a:p>
            </p:txBody>
          </p:sp>
        </p:grpSp>
        <p:sp>
          <p:nvSpPr>
            <p:cNvPr id="821257" name="Text Box 9"/>
            <p:cNvSpPr txBox="1">
              <a:spLocks noChangeArrowheads="1"/>
            </p:cNvSpPr>
            <p:nvPr/>
          </p:nvSpPr>
          <p:spPr bwMode="auto">
            <a:xfrm>
              <a:off x="144" y="2736"/>
              <a:ext cx="1008" cy="212"/>
            </a:xfrm>
            <a:prstGeom prst="rect">
              <a:avLst/>
            </a:prstGeom>
            <a:noFill/>
            <a:ln w="9525">
              <a:noFill/>
              <a:miter lim="800000"/>
              <a:headEnd/>
              <a:tailEnd/>
            </a:ln>
            <a:effectLst/>
          </p:spPr>
          <p:txBody>
            <a:bodyPr>
              <a:spAutoFit/>
            </a:bodyPr>
            <a:lstStyle/>
            <a:p>
              <a:pPr>
                <a:spcBef>
                  <a:spcPct val="50000"/>
                </a:spcBef>
              </a:pPr>
              <a:r>
                <a:rPr lang="en-US" sz="1600"/>
                <a:t>Sorted Values</a:t>
              </a: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a:xfrm>
            <a:off x="228600" y="152400"/>
            <a:ext cx="8686800" cy="533400"/>
          </a:xfrm>
        </p:spPr>
        <p:txBody>
          <a:bodyPr/>
          <a:lstStyle/>
          <a:p>
            <a:r>
              <a:rPr lang="en-US" sz="2800"/>
              <a:t>Continuous Attributes: Computing Gini Index...</a:t>
            </a:r>
          </a:p>
        </p:txBody>
      </p:sp>
      <p:sp>
        <p:nvSpPr>
          <p:cNvPr id="821251" name="Rectangle 3"/>
          <p:cNvSpPr>
            <a:spLocks noGrp="1" noChangeArrowheads="1"/>
          </p:cNvSpPr>
          <p:nvPr>
            <p:ph type="body" idx="1"/>
          </p:nvPr>
        </p:nvSpPr>
        <p:spPr>
          <a:xfrm>
            <a:off x="381000" y="1219200"/>
            <a:ext cx="8178800" cy="1524000"/>
          </a:xfrm>
          <a:noFill/>
          <a:ln/>
        </p:spPr>
        <p:txBody>
          <a:bodyPr/>
          <a:lstStyle/>
          <a:p>
            <a:pPr marL="342900" indent="-342900">
              <a:lnSpc>
                <a:spcPct val="90000"/>
              </a:lnSpc>
            </a:pPr>
            <a:r>
              <a:rPr lang="en-US" sz="2000"/>
              <a:t>For efficient computation: for each attribute,</a:t>
            </a:r>
          </a:p>
          <a:p>
            <a:pPr marL="742950" lvl="1" indent="-285750">
              <a:lnSpc>
                <a:spcPct val="90000"/>
              </a:lnSpc>
            </a:pPr>
            <a:r>
              <a:rPr lang="en-US" sz="2000"/>
              <a:t>Sort the attribute on values</a:t>
            </a:r>
          </a:p>
          <a:p>
            <a:pPr marL="742950" lvl="1" indent="-285750">
              <a:lnSpc>
                <a:spcPct val="90000"/>
              </a:lnSpc>
            </a:pPr>
            <a:r>
              <a:rPr lang="en-US" sz="2000"/>
              <a:t>Linearly scan these values, each time updating the count matrix and computing gini index</a:t>
            </a:r>
          </a:p>
          <a:p>
            <a:pPr marL="742950" lvl="1" indent="-285750">
              <a:lnSpc>
                <a:spcPct val="90000"/>
              </a:lnSpc>
            </a:pPr>
            <a:r>
              <a:rPr lang="en-US" sz="2000"/>
              <a:t>Choose the split position that has the least gini index</a:t>
            </a:r>
          </a:p>
        </p:txBody>
      </p:sp>
      <p:grpSp>
        <p:nvGrpSpPr>
          <p:cNvPr id="2" name="Group 10"/>
          <p:cNvGrpSpPr>
            <a:grpSpLocks/>
          </p:cNvGrpSpPr>
          <p:nvPr/>
        </p:nvGrpSpPr>
        <p:grpSpPr bwMode="auto">
          <a:xfrm>
            <a:off x="76200" y="3321050"/>
            <a:ext cx="9182100" cy="2622550"/>
            <a:chOff x="144" y="2360"/>
            <a:chExt cx="5784" cy="1652"/>
          </a:xfrm>
        </p:grpSpPr>
        <p:graphicFrame>
          <p:nvGraphicFramePr>
            <p:cNvPr id="821252" name="Object 4"/>
            <p:cNvGraphicFramePr>
              <a:graphicFrameLocks noChangeAspect="1"/>
            </p:cNvGraphicFramePr>
            <p:nvPr/>
          </p:nvGraphicFramePr>
          <p:xfrm>
            <a:off x="956" y="2360"/>
            <a:ext cx="4972" cy="1652"/>
          </p:xfrm>
          <a:graphic>
            <a:graphicData uri="http://schemas.openxmlformats.org/presentationml/2006/ole">
              <p:oleObj spid="_x0000_s1130498" name="Document" r:id="rId3" imgW="10585440" imgH="3557880" progId="Word.Document.8">
                <p:embed/>
              </p:oleObj>
            </a:graphicData>
          </a:graphic>
        </p:graphicFrame>
        <p:sp>
          <p:nvSpPr>
            <p:cNvPr id="821253" name="Line 5"/>
            <p:cNvSpPr>
              <a:spLocks noChangeShapeType="1"/>
            </p:cNvSpPr>
            <p:nvPr/>
          </p:nvSpPr>
          <p:spPr bwMode="auto">
            <a:xfrm>
              <a:off x="1152" y="2880"/>
              <a:ext cx="192" cy="1"/>
            </a:xfrm>
            <a:prstGeom prst="line">
              <a:avLst/>
            </a:prstGeom>
            <a:noFill/>
            <a:ln w="9525">
              <a:solidFill>
                <a:schemeClr val="tx2"/>
              </a:solidFill>
              <a:round/>
              <a:headEnd/>
              <a:tailEnd type="triangle" w="med" len="med"/>
            </a:ln>
            <a:effectLst/>
          </p:spPr>
          <p:txBody>
            <a:bodyPr wrap="none" anchor="ctr"/>
            <a:lstStyle/>
            <a:p>
              <a:endParaRPr lang="en-US"/>
            </a:p>
          </p:txBody>
        </p:sp>
        <p:grpSp>
          <p:nvGrpSpPr>
            <p:cNvPr id="3" name="Group 6"/>
            <p:cNvGrpSpPr>
              <a:grpSpLocks/>
            </p:cNvGrpSpPr>
            <p:nvPr/>
          </p:nvGrpSpPr>
          <p:grpSpPr bwMode="auto">
            <a:xfrm>
              <a:off x="144" y="2928"/>
              <a:ext cx="1200" cy="212"/>
              <a:chOff x="144" y="2832"/>
              <a:chExt cx="1200" cy="212"/>
            </a:xfrm>
          </p:grpSpPr>
          <p:sp>
            <p:nvSpPr>
              <p:cNvPr id="821255" name="Text Box 7"/>
              <p:cNvSpPr txBox="1">
                <a:spLocks noChangeArrowheads="1"/>
              </p:cNvSpPr>
              <p:nvPr/>
            </p:nvSpPr>
            <p:spPr bwMode="auto">
              <a:xfrm>
                <a:off x="144" y="2832"/>
                <a:ext cx="1006" cy="212"/>
              </a:xfrm>
              <a:prstGeom prst="rect">
                <a:avLst/>
              </a:prstGeom>
              <a:noFill/>
              <a:ln w="9525">
                <a:noFill/>
                <a:miter lim="800000"/>
                <a:headEnd/>
                <a:tailEnd/>
              </a:ln>
              <a:effectLst/>
            </p:spPr>
            <p:txBody>
              <a:bodyPr wrap="none">
                <a:spAutoFit/>
              </a:bodyPr>
              <a:lstStyle/>
              <a:p>
                <a:pPr defTabSz="927100">
                  <a:spcBef>
                    <a:spcPct val="20000"/>
                  </a:spcBef>
                  <a:buClr>
                    <a:schemeClr val="accent2"/>
                  </a:buClr>
                  <a:buFont typeface="Monotype Sorts" pitchFamily="2" charset="2"/>
                  <a:buNone/>
                </a:pPr>
                <a:r>
                  <a:rPr kumimoji="1" lang="en-US" sz="1600"/>
                  <a:t>Split Positions</a:t>
                </a:r>
              </a:p>
            </p:txBody>
          </p:sp>
          <p:sp>
            <p:nvSpPr>
              <p:cNvPr id="821256" name="Line 8"/>
              <p:cNvSpPr>
                <a:spLocks noChangeShapeType="1"/>
              </p:cNvSpPr>
              <p:nvPr/>
            </p:nvSpPr>
            <p:spPr bwMode="auto">
              <a:xfrm>
                <a:off x="1152" y="2976"/>
                <a:ext cx="192" cy="0"/>
              </a:xfrm>
              <a:prstGeom prst="line">
                <a:avLst/>
              </a:prstGeom>
              <a:noFill/>
              <a:ln w="9525">
                <a:solidFill>
                  <a:schemeClr val="tx2"/>
                </a:solidFill>
                <a:round/>
                <a:headEnd/>
                <a:tailEnd type="triangle" w="med" len="med"/>
              </a:ln>
              <a:effectLst/>
            </p:spPr>
            <p:txBody>
              <a:bodyPr wrap="none" anchor="ctr"/>
              <a:lstStyle/>
              <a:p>
                <a:endParaRPr lang="en-US"/>
              </a:p>
            </p:txBody>
          </p:sp>
        </p:grpSp>
        <p:sp>
          <p:nvSpPr>
            <p:cNvPr id="821257" name="Text Box 9"/>
            <p:cNvSpPr txBox="1">
              <a:spLocks noChangeArrowheads="1"/>
            </p:cNvSpPr>
            <p:nvPr/>
          </p:nvSpPr>
          <p:spPr bwMode="auto">
            <a:xfrm>
              <a:off x="144" y="2736"/>
              <a:ext cx="1008" cy="212"/>
            </a:xfrm>
            <a:prstGeom prst="rect">
              <a:avLst/>
            </a:prstGeom>
            <a:noFill/>
            <a:ln w="9525">
              <a:noFill/>
              <a:miter lim="800000"/>
              <a:headEnd/>
              <a:tailEnd/>
            </a:ln>
            <a:effectLst/>
          </p:spPr>
          <p:txBody>
            <a:bodyPr>
              <a:spAutoFit/>
            </a:bodyPr>
            <a:lstStyle/>
            <a:p>
              <a:pPr>
                <a:spcBef>
                  <a:spcPct val="50000"/>
                </a:spcBef>
              </a:pPr>
              <a:r>
                <a:rPr lang="en-US" sz="1600"/>
                <a:t>Sorted Values</a:t>
              </a:r>
            </a:p>
          </p:txBody>
        </p:sp>
      </p:grpSp>
      <p:sp>
        <p:nvSpPr>
          <p:cNvPr id="11" name="Rectangle 10"/>
          <p:cNvSpPr/>
          <p:nvPr/>
        </p:nvSpPr>
        <p:spPr bwMode="auto">
          <a:xfrm>
            <a:off x="2057400" y="4191000"/>
            <a:ext cx="609600" cy="1676400"/>
          </a:xfrm>
          <a:prstGeom prst="rect">
            <a:avLst/>
          </a:prstGeom>
          <a:solidFill>
            <a:srgbClr val="FFC000">
              <a:alpha val="37000"/>
            </a:srgbClr>
          </a:solidFill>
          <a:ln w="1270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a:xfrm>
            <a:off x="228600" y="152400"/>
            <a:ext cx="8686800" cy="533400"/>
          </a:xfrm>
        </p:spPr>
        <p:txBody>
          <a:bodyPr/>
          <a:lstStyle/>
          <a:p>
            <a:r>
              <a:rPr lang="en-US" sz="2800"/>
              <a:t>Continuous Attributes: Computing Gini Index...</a:t>
            </a:r>
          </a:p>
        </p:txBody>
      </p:sp>
      <p:sp>
        <p:nvSpPr>
          <p:cNvPr id="821251" name="Rectangle 3"/>
          <p:cNvSpPr>
            <a:spLocks noGrp="1" noChangeArrowheads="1"/>
          </p:cNvSpPr>
          <p:nvPr>
            <p:ph type="body" idx="1"/>
          </p:nvPr>
        </p:nvSpPr>
        <p:spPr>
          <a:xfrm>
            <a:off x="381000" y="1219200"/>
            <a:ext cx="8178800" cy="1524000"/>
          </a:xfrm>
          <a:noFill/>
          <a:ln/>
        </p:spPr>
        <p:txBody>
          <a:bodyPr/>
          <a:lstStyle/>
          <a:p>
            <a:pPr marL="342900" indent="-342900">
              <a:lnSpc>
                <a:spcPct val="90000"/>
              </a:lnSpc>
            </a:pPr>
            <a:r>
              <a:rPr lang="en-US" sz="2000" dirty="0"/>
              <a:t>For efficient computation: for each attribute,</a:t>
            </a:r>
          </a:p>
          <a:p>
            <a:pPr marL="742950" lvl="1" indent="-285750">
              <a:lnSpc>
                <a:spcPct val="90000"/>
              </a:lnSpc>
            </a:pPr>
            <a:r>
              <a:rPr lang="en-US" sz="2000" dirty="0"/>
              <a:t>Sort the attribute on values</a:t>
            </a:r>
          </a:p>
          <a:p>
            <a:pPr marL="742950" lvl="1" indent="-285750">
              <a:lnSpc>
                <a:spcPct val="90000"/>
              </a:lnSpc>
            </a:pPr>
            <a:r>
              <a:rPr lang="en-US" sz="2000" dirty="0"/>
              <a:t>Linearly scan these values, each time updating the count matrix and computing </a:t>
            </a:r>
            <a:r>
              <a:rPr lang="en-US" sz="2000" dirty="0" err="1"/>
              <a:t>gini</a:t>
            </a:r>
            <a:r>
              <a:rPr lang="en-US" sz="2000" dirty="0"/>
              <a:t> index</a:t>
            </a:r>
          </a:p>
          <a:p>
            <a:pPr marL="742950" lvl="1" indent="-285750">
              <a:lnSpc>
                <a:spcPct val="90000"/>
              </a:lnSpc>
            </a:pPr>
            <a:r>
              <a:rPr lang="en-US" sz="2000" dirty="0"/>
              <a:t>Choose the split position that has the least </a:t>
            </a:r>
            <a:r>
              <a:rPr lang="en-US" sz="2000" dirty="0" err="1"/>
              <a:t>gini</a:t>
            </a:r>
            <a:r>
              <a:rPr lang="en-US" sz="2000" dirty="0"/>
              <a:t> index</a:t>
            </a:r>
          </a:p>
        </p:txBody>
      </p:sp>
      <p:grpSp>
        <p:nvGrpSpPr>
          <p:cNvPr id="2" name="Group 10"/>
          <p:cNvGrpSpPr>
            <a:grpSpLocks/>
          </p:cNvGrpSpPr>
          <p:nvPr/>
        </p:nvGrpSpPr>
        <p:grpSpPr bwMode="auto">
          <a:xfrm>
            <a:off x="76200" y="3321050"/>
            <a:ext cx="9182100" cy="2622550"/>
            <a:chOff x="144" y="2360"/>
            <a:chExt cx="5784" cy="1652"/>
          </a:xfrm>
        </p:grpSpPr>
        <p:graphicFrame>
          <p:nvGraphicFramePr>
            <p:cNvPr id="821252" name="Object 4"/>
            <p:cNvGraphicFramePr>
              <a:graphicFrameLocks noChangeAspect="1"/>
            </p:cNvGraphicFramePr>
            <p:nvPr/>
          </p:nvGraphicFramePr>
          <p:xfrm>
            <a:off x="956" y="2360"/>
            <a:ext cx="4972" cy="1652"/>
          </p:xfrm>
          <a:graphic>
            <a:graphicData uri="http://schemas.openxmlformats.org/presentationml/2006/ole">
              <p:oleObj spid="_x0000_s1131522" name="Document" r:id="rId3" imgW="10585440" imgH="3557880" progId="Word.Document.8">
                <p:embed/>
              </p:oleObj>
            </a:graphicData>
          </a:graphic>
        </p:graphicFrame>
        <p:sp>
          <p:nvSpPr>
            <p:cNvPr id="821253" name="Line 5"/>
            <p:cNvSpPr>
              <a:spLocks noChangeShapeType="1"/>
            </p:cNvSpPr>
            <p:nvPr/>
          </p:nvSpPr>
          <p:spPr bwMode="auto">
            <a:xfrm>
              <a:off x="1152" y="2880"/>
              <a:ext cx="192" cy="1"/>
            </a:xfrm>
            <a:prstGeom prst="line">
              <a:avLst/>
            </a:prstGeom>
            <a:noFill/>
            <a:ln w="9525">
              <a:solidFill>
                <a:schemeClr val="tx2"/>
              </a:solidFill>
              <a:round/>
              <a:headEnd/>
              <a:tailEnd type="triangle" w="med" len="med"/>
            </a:ln>
            <a:effectLst/>
          </p:spPr>
          <p:txBody>
            <a:bodyPr wrap="none" anchor="ctr"/>
            <a:lstStyle/>
            <a:p>
              <a:endParaRPr lang="en-US"/>
            </a:p>
          </p:txBody>
        </p:sp>
        <p:grpSp>
          <p:nvGrpSpPr>
            <p:cNvPr id="3" name="Group 6"/>
            <p:cNvGrpSpPr>
              <a:grpSpLocks/>
            </p:cNvGrpSpPr>
            <p:nvPr/>
          </p:nvGrpSpPr>
          <p:grpSpPr bwMode="auto">
            <a:xfrm>
              <a:off x="144" y="2928"/>
              <a:ext cx="1200" cy="212"/>
              <a:chOff x="144" y="2832"/>
              <a:chExt cx="1200" cy="212"/>
            </a:xfrm>
          </p:grpSpPr>
          <p:sp>
            <p:nvSpPr>
              <p:cNvPr id="821255" name="Text Box 7"/>
              <p:cNvSpPr txBox="1">
                <a:spLocks noChangeArrowheads="1"/>
              </p:cNvSpPr>
              <p:nvPr/>
            </p:nvSpPr>
            <p:spPr bwMode="auto">
              <a:xfrm>
                <a:off x="144" y="2832"/>
                <a:ext cx="1006" cy="212"/>
              </a:xfrm>
              <a:prstGeom prst="rect">
                <a:avLst/>
              </a:prstGeom>
              <a:noFill/>
              <a:ln w="9525">
                <a:noFill/>
                <a:miter lim="800000"/>
                <a:headEnd/>
                <a:tailEnd/>
              </a:ln>
              <a:effectLst/>
            </p:spPr>
            <p:txBody>
              <a:bodyPr wrap="none">
                <a:spAutoFit/>
              </a:bodyPr>
              <a:lstStyle/>
              <a:p>
                <a:pPr defTabSz="927100">
                  <a:spcBef>
                    <a:spcPct val="20000"/>
                  </a:spcBef>
                  <a:buClr>
                    <a:schemeClr val="accent2"/>
                  </a:buClr>
                  <a:buFont typeface="Monotype Sorts" pitchFamily="2" charset="2"/>
                  <a:buNone/>
                </a:pPr>
                <a:r>
                  <a:rPr kumimoji="1" lang="en-US" sz="1600"/>
                  <a:t>Split Positions</a:t>
                </a:r>
              </a:p>
            </p:txBody>
          </p:sp>
          <p:sp>
            <p:nvSpPr>
              <p:cNvPr id="821256" name="Line 8"/>
              <p:cNvSpPr>
                <a:spLocks noChangeShapeType="1"/>
              </p:cNvSpPr>
              <p:nvPr/>
            </p:nvSpPr>
            <p:spPr bwMode="auto">
              <a:xfrm>
                <a:off x="1152" y="2976"/>
                <a:ext cx="192" cy="0"/>
              </a:xfrm>
              <a:prstGeom prst="line">
                <a:avLst/>
              </a:prstGeom>
              <a:noFill/>
              <a:ln w="9525">
                <a:solidFill>
                  <a:schemeClr val="tx2"/>
                </a:solidFill>
                <a:round/>
                <a:headEnd/>
                <a:tailEnd type="triangle" w="med" len="med"/>
              </a:ln>
              <a:effectLst/>
            </p:spPr>
            <p:txBody>
              <a:bodyPr wrap="none" anchor="ctr"/>
              <a:lstStyle/>
              <a:p>
                <a:endParaRPr lang="en-US"/>
              </a:p>
            </p:txBody>
          </p:sp>
        </p:grpSp>
        <p:sp>
          <p:nvSpPr>
            <p:cNvPr id="821257" name="Text Box 9"/>
            <p:cNvSpPr txBox="1">
              <a:spLocks noChangeArrowheads="1"/>
            </p:cNvSpPr>
            <p:nvPr/>
          </p:nvSpPr>
          <p:spPr bwMode="auto">
            <a:xfrm>
              <a:off x="144" y="2736"/>
              <a:ext cx="1008" cy="212"/>
            </a:xfrm>
            <a:prstGeom prst="rect">
              <a:avLst/>
            </a:prstGeom>
            <a:noFill/>
            <a:ln w="9525">
              <a:noFill/>
              <a:miter lim="800000"/>
              <a:headEnd/>
              <a:tailEnd/>
            </a:ln>
            <a:effectLst/>
          </p:spPr>
          <p:txBody>
            <a:bodyPr>
              <a:spAutoFit/>
            </a:bodyPr>
            <a:lstStyle/>
            <a:p>
              <a:pPr>
                <a:spcBef>
                  <a:spcPct val="50000"/>
                </a:spcBef>
              </a:pPr>
              <a:r>
                <a:rPr lang="en-US" sz="1600"/>
                <a:t>Sorted Values</a:t>
              </a:r>
            </a:p>
          </p:txBody>
        </p:sp>
      </p:grpSp>
      <p:sp>
        <p:nvSpPr>
          <p:cNvPr id="11" name="Rectangle 10"/>
          <p:cNvSpPr/>
          <p:nvPr/>
        </p:nvSpPr>
        <p:spPr bwMode="auto">
          <a:xfrm>
            <a:off x="2667000" y="4191000"/>
            <a:ext cx="609600" cy="1676400"/>
          </a:xfrm>
          <a:prstGeom prst="rect">
            <a:avLst/>
          </a:prstGeom>
          <a:solidFill>
            <a:srgbClr val="FFC000">
              <a:alpha val="37000"/>
            </a:srgbClr>
          </a:solidFill>
          <a:ln w="1270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a:xfrm>
            <a:off x="228600" y="152400"/>
            <a:ext cx="8686800" cy="533400"/>
          </a:xfrm>
        </p:spPr>
        <p:txBody>
          <a:bodyPr/>
          <a:lstStyle/>
          <a:p>
            <a:r>
              <a:rPr lang="en-US" sz="2800"/>
              <a:t>Continuous Attributes: Computing Gini Index...</a:t>
            </a:r>
          </a:p>
        </p:txBody>
      </p:sp>
      <p:sp>
        <p:nvSpPr>
          <p:cNvPr id="821251" name="Rectangle 3"/>
          <p:cNvSpPr>
            <a:spLocks noGrp="1" noChangeArrowheads="1"/>
          </p:cNvSpPr>
          <p:nvPr>
            <p:ph type="body" idx="1"/>
          </p:nvPr>
        </p:nvSpPr>
        <p:spPr>
          <a:xfrm>
            <a:off x="381000" y="1219200"/>
            <a:ext cx="8178800" cy="1524000"/>
          </a:xfrm>
          <a:noFill/>
          <a:ln/>
        </p:spPr>
        <p:txBody>
          <a:bodyPr/>
          <a:lstStyle/>
          <a:p>
            <a:pPr marL="342900" indent="-342900">
              <a:lnSpc>
                <a:spcPct val="90000"/>
              </a:lnSpc>
            </a:pPr>
            <a:r>
              <a:rPr lang="en-US" sz="2000" dirty="0"/>
              <a:t>For efficient computation: for each attribute,</a:t>
            </a:r>
          </a:p>
          <a:p>
            <a:pPr marL="742950" lvl="1" indent="-285750">
              <a:lnSpc>
                <a:spcPct val="90000"/>
              </a:lnSpc>
            </a:pPr>
            <a:r>
              <a:rPr lang="en-US" sz="2000" dirty="0"/>
              <a:t>Sort the attribute on values</a:t>
            </a:r>
          </a:p>
          <a:p>
            <a:pPr marL="742950" lvl="1" indent="-285750">
              <a:lnSpc>
                <a:spcPct val="90000"/>
              </a:lnSpc>
            </a:pPr>
            <a:r>
              <a:rPr lang="en-US" sz="2000" dirty="0"/>
              <a:t>Linearly scan these values, each time updating the count matrix and computing </a:t>
            </a:r>
            <a:r>
              <a:rPr lang="en-US" sz="2000" dirty="0" err="1"/>
              <a:t>gini</a:t>
            </a:r>
            <a:r>
              <a:rPr lang="en-US" sz="2000"/>
              <a:t> index</a:t>
            </a:r>
          </a:p>
          <a:p>
            <a:pPr marL="742950" lvl="1" indent="-285750">
              <a:lnSpc>
                <a:spcPct val="90000"/>
              </a:lnSpc>
            </a:pPr>
            <a:r>
              <a:rPr lang="en-US" sz="2000"/>
              <a:t>Choose the split position that has the least </a:t>
            </a:r>
            <a:r>
              <a:rPr lang="en-US" sz="2000" dirty="0" err="1"/>
              <a:t>gini</a:t>
            </a:r>
            <a:r>
              <a:rPr lang="en-US" sz="2000" dirty="0"/>
              <a:t> index</a:t>
            </a:r>
          </a:p>
        </p:txBody>
      </p:sp>
      <p:grpSp>
        <p:nvGrpSpPr>
          <p:cNvPr id="2" name="Group 10"/>
          <p:cNvGrpSpPr>
            <a:grpSpLocks/>
          </p:cNvGrpSpPr>
          <p:nvPr/>
        </p:nvGrpSpPr>
        <p:grpSpPr bwMode="auto">
          <a:xfrm>
            <a:off x="76200" y="3321050"/>
            <a:ext cx="9182100" cy="2622550"/>
            <a:chOff x="144" y="2360"/>
            <a:chExt cx="5784" cy="1652"/>
          </a:xfrm>
        </p:grpSpPr>
        <p:graphicFrame>
          <p:nvGraphicFramePr>
            <p:cNvPr id="821252" name="Object 4"/>
            <p:cNvGraphicFramePr>
              <a:graphicFrameLocks noChangeAspect="1"/>
            </p:cNvGraphicFramePr>
            <p:nvPr/>
          </p:nvGraphicFramePr>
          <p:xfrm>
            <a:off x="956" y="2360"/>
            <a:ext cx="4972" cy="1652"/>
          </p:xfrm>
          <a:graphic>
            <a:graphicData uri="http://schemas.openxmlformats.org/presentationml/2006/ole">
              <p:oleObj spid="_x0000_s1132546" name="Document" r:id="rId3" imgW="10585440" imgH="3557880" progId="Word.Document.8">
                <p:embed/>
              </p:oleObj>
            </a:graphicData>
          </a:graphic>
        </p:graphicFrame>
        <p:sp>
          <p:nvSpPr>
            <p:cNvPr id="821253" name="Line 5"/>
            <p:cNvSpPr>
              <a:spLocks noChangeShapeType="1"/>
            </p:cNvSpPr>
            <p:nvPr/>
          </p:nvSpPr>
          <p:spPr bwMode="auto">
            <a:xfrm>
              <a:off x="1152" y="2880"/>
              <a:ext cx="192" cy="1"/>
            </a:xfrm>
            <a:prstGeom prst="line">
              <a:avLst/>
            </a:prstGeom>
            <a:noFill/>
            <a:ln w="9525">
              <a:solidFill>
                <a:schemeClr val="tx2"/>
              </a:solidFill>
              <a:round/>
              <a:headEnd/>
              <a:tailEnd type="triangle" w="med" len="med"/>
            </a:ln>
            <a:effectLst/>
          </p:spPr>
          <p:txBody>
            <a:bodyPr wrap="none" anchor="ctr"/>
            <a:lstStyle/>
            <a:p>
              <a:endParaRPr lang="en-US"/>
            </a:p>
          </p:txBody>
        </p:sp>
        <p:grpSp>
          <p:nvGrpSpPr>
            <p:cNvPr id="3" name="Group 6"/>
            <p:cNvGrpSpPr>
              <a:grpSpLocks/>
            </p:cNvGrpSpPr>
            <p:nvPr/>
          </p:nvGrpSpPr>
          <p:grpSpPr bwMode="auto">
            <a:xfrm>
              <a:off x="144" y="2928"/>
              <a:ext cx="1200" cy="212"/>
              <a:chOff x="144" y="2832"/>
              <a:chExt cx="1200" cy="212"/>
            </a:xfrm>
          </p:grpSpPr>
          <p:sp>
            <p:nvSpPr>
              <p:cNvPr id="821255" name="Text Box 7"/>
              <p:cNvSpPr txBox="1">
                <a:spLocks noChangeArrowheads="1"/>
              </p:cNvSpPr>
              <p:nvPr/>
            </p:nvSpPr>
            <p:spPr bwMode="auto">
              <a:xfrm>
                <a:off x="144" y="2832"/>
                <a:ext cx="1006" cy="212"/>
              </a:xfrm>
              <a:prstGeom prst="rect">
                <a:avLst/>
              </a:prstGeom>
              <a:noFill/>
              <a:ln w="9525">
                <a:noFill/>
                <a:miter lim="800000"/>
                <a:headEnd/>
                <a:tailEnd/>
              </a:ln>
              <a:effectLst/>
            </p:spPr>
            <p:txBody>
              <a:bodyPr wrap="none">
                <a:spAutoFit/>
              </a:bodyPr>
              <a:lstStyle/>
              <a:p>
                <a:pPr defTabSz="927100">
                  <a:spcBef>
                    <a:spcPct val="20000"/>
                  </a:spcBef>
                  <a:buClr>
                    <a:schemeClr val="accent2"/>
                  </a:buClr>
                  <a:buFont typeface="Monotype Sorts" pitchFamily="2" charset="2"/>
                  <a:buNone/>
                </a:pPr>
                <a:r>
                  <a:rPr kumimoji="1" lang="en-US" sz="1600"/>
                  <a:t>Split Positions</a:t>
                </a:r>
              </a:p>
            </p:txBody>
          </p:sp>
          <p:sp>
            <p:nvSpPr>
              <p:cNvPr id="821256" name="Line 8"/>
              <p:cNvSpPr>
                <a:spLocks noChangeShapeType="1"/>
              </p:cNvSpPr>
              <p:nvPr/>
            </p:nvSpPr>
            <p:spPr bwMode="auto">
              <a:xfrm>
                <a:off x="1152" y="2976"/>
                <a:ext cx="192" cy="0"/>
              </a:xfrm>
              <a:prstGeom prst="line">
                <a:avLst/>
              </a:prstGeom>
              <a:noFill/>
              <a:ln w="9525">
                <a:solidFill>
                  <a:schemeClr val="tx2"/>
                </a:solidFill>
                <a:round/>
                <a:headEnd/>
                <a:tailEnd type="triangle" w="med" len="med"/>
              </a:ln>
              <a:effectLst/>
            </p:spPr>
            <p:txBody>
              <a:bodyPr wrap="none" anchor="ctr"/>
              <a:lstStyle/>
              <a:p>
                <a:endParaRPr lang="en-US"/>
              </a:p>
            </p:txBody>
          </p:sp>
        </p:grpSp>
        <p:sp>
          <p:nvSpPr>
            <p:cNvPr id="821257" name="Text Box 9"/>
            <p:cNvSpPr txBox="1">
              <a:spLocks noChangeArrowheads="1"/>
            </p:cNvSpPr>
            <p:nvPr/>
          </p:nvSpPr>
          <p:spPr bwMode="auto">
            <a:xfrm>
              <a:off x="144" y="2736"/>
              <a:ext cx="1008" cy="212"/>
            </a:xfrm>
            <a:prstGeom prst="rect">
              <a:avLst/>
            </a:prstGeom>
            <a:noFill/>
            <a:ln w="9525">
              <a:noFill/>
              <a:miter lim="800000"/>
              <a:headEnd/>
              <a:tailEnd/>
            </a:ln>
            <a:effectLst/>
          </p:spPr>
          <p:txBody>
            <a:bodyPr>
              <a:spAutoFit/>
            </a:bodyPr>
            <a:lstStyle/>
            <a:p>
              <a:pPr>
                <a:spcBef>
                  <a:spcPct val="50000"/>
                </a:spcBef>
              </a:pPr>
              <a:r>
                <a:rPr lang="en-US" sz="1600"/>
                <a:t>Sorted Values</a:t>
              </a:r>
            </a:p>
          </p:txBody>
        </p:sp>
      </p:grpSp>
      <p:sp>
        <p:nvSpPr>
          <p:cNvPr id="11" name="Rectangle 10"/>
          <p:cNvSpPr/>
          <p:nvPr/>
        </p:nvSpPr>
        <p:spPr bwMode="auto">
          <a:xfrm>
            <a:off x="3200400" y="4191000"/>
            <a:ext cx="609600" cy="1676400"/>
          </a:xfrm>
          <a:prstGeom prst="rect">
            <a:avLst/>
          </a:prstGeom>
          <a:solidFill>
            <a:srgbClr val="FFC000">
              <a:alpha val="37000"/>
            </a:srgbClr>
          </a:solidFill>
          <a:ln w="1270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p:txBody>
          <a:bodyPr/>
          <a:lstStyle/>
          <a:p>
            <a:r>
              <a:rPr lang="en-US" sz="2800"/>
              <a:t>Alternative Splitting Criteria based on INFO</a:t>
            </a:r>
            <a:endParaRPr lang="en-US"/>
          </a:p>
        </p:txBody>
      </p:sp>
      <p:sp>
        <p:nvSpPr>
          <p:cNvPr id="822275" name="Rectangle 3"/>
          <p:cNvSpPr>
            <a:spLocks noGrp="1" noChangeArrowheads="1"/>
          </p:cNvSpPr>
          <p:nvPr>
            <p:ph type="body" idx="1"/>
          </p:nvPr>
        </p:nvSpPr>
        <p:spPr>
          <a:xfrm>
            <a:off x="152400" y="1143000"/>
            <a:ext cx="8763000" cy="5181600"/>
          </a:xfrm>
        </p:spPr>
        <p:txBody>
          <a:bodyPr/>
          <a:lstStyle/>
          <a:p>
            <a:pPr marL="342900" indent="-342900"/>
            <a:r>
              <a:rPr lang="en-US"/>
              <a:t>Entropy at a given node t:</a:t>
            </a:r>
          </a:p>
          <a:p>
            <a:pPr marL="742950" lvl="1" indent="-285750"/>
            <a:endParaRPr lang="en-US"/>
          </a:p>
          <a:p>
            <a:pPr lvl="4"/>
            <a:endParaRPr lang="en-US"/>
          </a:p>
          <a:p>
            <a:pPr marL="1085850" lvl="2" indent="-228600">
              <a:buFont typeface="Wingdings" pitchFamily="2" charset="2"/>
              <a:buNone/>
            </a:pPr>
            <a:r>
              <a:rPr lang="en-US" sz="2000"/>
              <a:t>(NOTE: </a:t>
            </a:r>
            <a:r>
              <a:rPr lang="en-US" sz="2000" i="1">
                <a:latin typeface="Times New Roman" charset="0"/>
              </a:rPr>
              <a:t>p( j | t) </a:t>
            </a:r>
            <a:r>
              <a:rPr lang="en-US" sz="2000"/>
              <a:t>is the relative frequency of class j at node t).</a:t>
            </a:r>
            <a:endParaRPr lang="en-US"/>
          </a:p>
          <a:p>
            <a:pPr marL="742950" lvl="1" indent="-285750"/>
            <a:r>
              <a:rPr lang="en-US"/>
              <a:t>Measures homogeneity of a node. </a:t>
            </a:r>
          </a:p>
          <a:p>
            <a:pPr marL="1085850" lvl="2" indent="-228600"/>
            <a:r>
              <a:rPr lang="en-US"/>
              <a:t>Maximum (log n</a:t>
            </a:r>
            <a:r>
              <a:rPr lang="en-US" baseline="-25000"/>
              <a:t>c</a:t>
            </a:r>
            <a:r>
              <a:rPr lang="en-US"/>
              <a:t>) when records are equally distributed among all classes implying least information</a:t>
            </a:r>
          </a:p>
          <a:p>
            <a:pPr marL="1085850" lvl="2" indent="-228600"/>
            <a:r>
              <a:rPr lang="en-US"/>
              <a:t>Minimum (0.0) when all records belong to one class, implying most information</a:t>
            </a:r>
          </a:p>
          <a:p>
            <a:pPr marL="742950" lvl="1" indent="-285750"/>
            <a:r>
              <a:rPr lang="en-US"/>
              <a:t>Entropy based computations are similar to the GINI index computations</a:t>
            </a:r>
          </a:p>
        </p:txBody>
      </p:sp>
      <p:graphicFrame>
        <p:nvGraphicFramePr>
          <p:cNvPr id="822276" name="Object 4"/>
          <p:cNvGraphicFramePr>
            <a:graphicFrameLocks noChangeAspect="1"/>
          </p:cNvGraphicFramePr>
          <p:nvPr/>
        </p:nvGraphicFramePr>
        <p:xfrm>
          <a:off x="2057400" y="1752600"/>
          <a:ext cx="5803900" cy="615950"/>
        </p:xfrm>
        <a:graphic>
          <a:graphicData uri="http://schemas.openxmlformats.org/presentationml/2006/ole">
            <p:oleObj spid="_x0000_s822276" name="Equation" r:id="rId3" imgW="4165560" imgH="444240" progId="Equation.3">
              <p:embed/>
            </p:oleObj>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r>
              <a:rPr lang="en-US" sz="2800"/>
              <a:t>Splitting Based on INFO...</a:t>
            </a:r>
            <a:endParaRPr lang="en-US"/>
          </a:p>
        </p:txBody>
      </p:sp>
      <p:sp>
        <p:nvSpPr>
          <p:cNvPr id="823299" name="Rectangle 3"/>
          <p:cNvSpPr>
            <a:spLocks noGrp="1" noChangeArrowheads="1"/>
          </p:cNvSpPr>
          <p:nvPr>
            <p:ph type="body" sz="half" idx="1"/>
          </p:nvPr>
        </p:nvSpPr>
        <p:spPr>
          <a:xfrm>
            <a:off x="381000" y="1143000"/>
            <a:ext cx="8382000" cy="4953000"/>
          </a:xfrm>
        </p:spPr>
        <p:txBody>
          <a:bodyPr/>
          <a:lstStyle/>
          <a:p>
            <a:pPr marL="342900" indent="-342900"/>
            <a:r>
              <a:rPr lang="en-US" sz="2400"/>
              <a:t>Information Gain: </a:t>
            </a:r>
          </a:p>
          <a:p>
            <a:pPr marL="742950" lvl="1" indent="-285750"/>
            <a:endParaRPr lang="en-US" sz="2400"/>
          </a:p>
          <a:p>
            <a:pPr marL="1146175" lvl="2" indent="-228600">
              <a:buFont typeface="Wingdings" pitchFamily="2" charset="2"/>
              <a:buNone/>
            </a:pPr>
            <a:endParaRPr lang="en-US" sz="2000"/>
          </a:p>
          <a:p>
            <a:pPr marL="1146175" lvl="2" indent="-228600">
              <a:buFont typeface="Wingdings" pitchFamily="2" charset="2"/>
              <a:buNone/>
            </a:pPr>
            <a:endParaRPr lang="en-US" sz="2000"/>
          </a:p>
          <a:p>
            <a:pPr marL="1146175" lvl="2" indent="-228600">
              <a:buFont typeface="Wingdings" pitchFamily="2" charset="2"/>
              <a:buNone/>
            </a:pPr>
            <a:r>
              <a:rPr lang="en-US" sz="2000"/>
              <a:t>		Parent Node, p is split into k partitions;</a:t>
            </a:r>
          </a:p>
          <a:p>
            <a:pPr marL="1146175" lvl="2" indent="-228600">
              <a:buFont typeface="Wingdings" pitchFamily="2" charset="2"/>
              <a:buNone/>
            </a:pPr>
            <a:r>
              <a:rPr lang="en-US" sz="2000"/>
              <a:t>		n</a:t>
            </a:r>
            <a:r>
              <a:rPr lang="en-US" sz="2000" baseline="-25000"/>
              <a:t>i</a:t>
            </a:r>
            <a:r>
              <a:rPr lang="en-US" sz="2000"/>
              <a:t> is number of records in partition i</a:t>
            </a:r>
          </a:p>
          <a:p>
            <a:pPr marL="742950" lvl="1" indent="-285750"/>
            <a:r>
              <a:rPr lang="en-US" sz="2400"/>
              <a:t>Measures Reduction in Entropy achieved because of the split. Choose the split that achieves most reduction (maximizes GAIN)</a:t>
            </a:r>
          </a:p>
          <a:p>
            <a:pPr marL="742950" lvl="1" indent="-285750"/>
            <a:r>
              <a:rPr lang="en-US" sz="2400"/>
              <a:t>Used in ID3 and C4.5</a:t>
            </a:r>
          </a:p>
          <a:p>
            <a:pPr marL="742950" lvl="1" indent="-285750"/>
            <a:r>
              <a:rPr lang="en-US" sz="2400"/>
              <a:t>Disadvantage: Tends to prefer splits that result in large number of partitions, each being small but pure.</a:t>
            </a:r>
          </a:p>
        </p:txBody>
      </p:sp>
      <p:graphicFrame>
        <p:nvGraphicFramePr>
          <p:cNvPr id="823300" name="Object 4"/>
          <p:cNvGraphicFramePr>
            <a:graphicFrameLocks noChangeAspect="1"/>
          </p:cNvGraphicFramePr>
          <p:nvPr/>
        </p:nvGraphicFramePr>
        <p:xfrm>
          <a:off x="1752600" y="1676400"/>
          <a:ext cx="6189663" cy="966788"/>
        </p:xfrm>
        <a:graphic>
          <a:graphicData uri="http://schemas.openxmlformats.org/presentationml/2006/ole">
            <p:oleObj spid="_x0000_s823300" name="Equation" r:id="rId3" imgW="5041800" imgH="787320" progId="Equation.3">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a:t>Another Example of Decision Tree</a:t>
            </a:r>
          </a:p>
        </p:txBody>
      </p:sp>
      <p:graphicFrame>
        <p:nvGraphicFramePr>
          <p:cNvPr id="834563" name="Object 3"/>
          <p:cNvGraphicFramePr>
            <a:graphicFrameLocks noChangeAspect="1"/>
          </p:cNvGraphicFramePr>
          <p:nvPr/>
        </p:nvGraphicFramePr>
        <p:xfrm>
          <a:off x="457200" y="2133600"/>
          <a:ext cx="3565525" cy="3687763"/>
        </p:xfrm>
        <a:graphic>
          <a:graphicData uri="http://schemas.openxmlformats.org/presentationml/2006/ole">
            <p:oleObj spid="_x0000_s1004546" name="Document" r:id="rId3" imgW="5405040" imgH="5780160" progId="Word.Document.8">
              <p:embed/>
            </p:oleObj>
          </a:graphicData>
        </a:graphic>
      </p:graphicFrame>
      <p:sp>
        <p:nvSpPr>
          <p:cNvPr id="834564" name="Text Box 4"/>
          <p:cNvSpPr txBox="1">
            <a:spLocks noChangeArrowheads="1"/>
          </p:cNvSpPr>
          <p:nvPr/>
        </p:nvSpPr>
        <p:spPr bwMode="auto">
          <a:xfrm rot="-2416809">
            <a:off x="1066800" y="1509713"/>
            <a:ext cx="125730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834565" name="Text Box 5"/>
          <p:cNvSpPr txBox="1">
            <a:spLocks noChangeArrowheads="1"/>
          </p:cNvSpPr>
          <p:nvPr/>
        </p:nvSpPr>
        <p:spPr bwMode="auto">
          <a:xfrm rot="-2416809">
            <a:off x="1752600" y="1509713"/>
            <a:ext cx="125730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834566" name="Text Box 6"/>
          <p:cNvSpPr txBox="1">
            <a:spLocks noChangeArrowheads="1"/>
          </p:cNvSpPr>
          <p:nvPr/>
        </p:nvSpPr>
        <p:spPr bwMode="auto">
          <a:xfrm rot="-2416809">
            <a:off x="2590800" y="1509713"/>
            <a:ext cx="1277938"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continuous</a:t>
            </a:r>
            <a:endParaRPr lang="en-US" sz="1600">
              <a:solidFill>
                <a:schemeClr val="bg2"/>
              </a:solidFill>
            </a:endParaRPr>
          </a:p>
        </p:txBody>
      </p:sp>
      <p:sp>
        <p:nvSpPr>
          <p:cNvPr id="834567" name="Text Box 7"/>
          <p:cNvSpPr txBox="1">
            <a:spLocks noChangeArrowheads="1"/>
          </p:cNvSpPr>
          <p:nvPr/>
        </p:nvSpPr>
        <p:spPr bwMode="auto">
          <a:xfrm rot="-2416809">
            <a:off x="3352800" y="1662113"/>
            <a:ext cx="6921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class</a:t>
            </a:r>
            <a:endParaRPr lang="en-US" sz="1600">
              <a:solidFill>
                <a:schemeClr val="bg2"/>
              </a:solidFill>
            </a:endParaRPr>
          </a:p>
        </p:txBody>
      </p:sp>
      <p:sp>
        <p:nvSpPr>
          <p:cNvPr id="834568" name="Line 8"/>
          <p:cNvSpPr>
            <a:spLocks noChangeShapeType="1"/>
          </p:cNvSpPr>
          <p:nvPr/>
        </p:nvSpPr>
        <p:spPr bwMode="auto">
          <a:xfrm>
            <a:off x="8005763" y="3497263"/>
            <a:ext cx="242887" cy="5270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34569" name="Line 9"/>
          <p:cNvSpPr>
            <a:spLocks noChangeShapeType="1"/>
          </p:cNvSpPr>
          <p:nvPr/>
        </p:nvSpPr>
        <p:spPr bwMode="auto">
          <a:xfrm flipH="1">
            <a:off x="6875463" y="3497263"/>
            <a:ext cx="323850" cy="5270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34570" name="Line 10"/>
          <p:cNvSpPr>
            <a:spLocks noChangeShapeType="1"/>
          </p:cNvSpPr>
          <p:nvPr/>
        </p:nvSpPr>
        <p:spPr bwMode="auto">
          <a:xfrm flipH="1">
            <a:off x="5881688" y="2733675"/>
            <a:ext cx="403225" cy="528638"/>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34571" name="Line 11"/>
          <p:cNvSpPr>
            <a:spLocks noChangeShapeType="1"/>
          </p:cNvSpPr>
          <p:nvPr/>
        </p:nvSpPr>
        <p:spPr bwMode="auto">
          <a:xfrm>
            <a:off x="7092950" y="2733675"/>
            <a:ext cx="484188" cy="528638"/>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34572" name="Line 12"/>
          <p:cNvSpPr>
            <a:spLocks noChangeShapeType="1"/>
          </p:cNvSpPr>
          <p:nvPr/>
        </p:nvSpPr>
        <p:spPr bwMode="auto">
          <a:xfrm>
            <a:off x="6043613" y="2006600"/>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34573" name="Line 13"/>
          <p:cNvSpPr>
            <a:spLocks noChangeShapeType="1"/>
          </p:cNvSpPr>
          <p:nvPr/>
        </p:nvSpPr>
        <p:spPr bwMode="auto">
          <a:xfrm flipH="1">
            <a:off x="4670425" y="2006600"/>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34574" name="Text Box 14"/>
          <p:cNvSpPr txBox="1">
            <a:spLocks noChangeArrowheads="1"/>
          </p:cNvSpPr>
          <p:nvPr/>
        </p:nvSpPr>
        <p:spPr bwMode="auto">
          <a:xfrm>
            <a:off x="5187950" y="1743075"/>
            <a:ext cx="93662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834575" name="Text Box 15"/>
          <p:cNvSpPr txBox="1">
            <a:spLocks noChangeArrowheads="1"/>
          </p:cNvSpPr>
          <p:nvPr/>
        </p:nvSpPr>
        <p:spPr bwMode="auto">
          <a:xfrm>
            <a:off x="6203950" y="2470150"/>
            <a:ext cx="935038"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834576" name="Text Box 16"/>
          <p:cNvSpPr txBox="1">
            <a:spLocks noChangeArrowheads="1"/>
          </p:cNvSpPr>
          <p:nvPr/>
        </p:nvSpPr>
        <p:spPr bwMode="auto">
          <a:xfrm>
            <a:off x="7118350" y="3232150"/>
            <a:ext cx="96837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834577" name="AutoShape 17"/>
          <p:cNvSpPr>
            <a:spLocks noChangeArrowheads="1"/>
          </p:cNvSpPr>
          <p:nvPr/>
        </p:nvSpPr>
        <p:spPr bwMode="auto">
          <a:xfrm>
            <a:off x="8045450" y="4021138"/>
            <a:ext cx="627063" cy="366712"/>
          </a:xfrm>
          <a:prstGeom prst="roundRect">
            <a:avLst>
              <a:gd name="adj" fmla="val 16769"/>
            </a:avLst>
          </a:prstGeom>
          <a:solidFill>
            <a:srgbClr val="33CCFF"/>
          </a:solidFill>
          <a:ln w="12700">
            <a:noFill/>
            <a:round/>
            <a:headEnd/>
            <a:tailEnd/>
          </a:ln>
          <a:effectLst/>
        </p:spPr>
        <p:txBody>
          <a:bodyPr wrap="none" anchor="ctr"/>
          <a:lstStyle/>
          <a:p>
            <a:endParaRPr lang="en-US"/>
          </a:p>
        </p:txBody>
      </p:sp>
      <p:sp>
        <p:nvSpPr>
          <p:cNvPr id="834578" name="Text Box 18"/>
          <p:cNvSpPr txBox="1">
            <a:spLocks noChangeArrowheads="1"/>
          </p:cNvSpPr>
          <p:nvPr/>
        </p:nvSpPr>
        <p:spPr bwMode="auto">
          <a:xfrm>
            <a:off x="7969250" y="4021138"/>
            <a:ext cx="685800" cy="336550"/>
          </a:xfrm>
          <a:prstGeom prst="rect">
            <a:avLst/>
          </a:prstGeom>
          <a:noFill/>
          <a:ln w="12700">
            <a:no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834579" name="AutoShape 19"/>
          <p:cNvSpPr>
            <a:spLocks noChangeArrowheads="1"/>
          </p:cNvSpPr>
          <p:nvPr/>
        </p:nvSpPr>
        <p:spPr bwMode="auto">
          <a:xfrm>
            <a:off x="6553200" y="4038600"/>
            <a:ext cx="654050" cy="363538"/>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34580" name="Text Box 20"/>
          <p:cNvSpPr txBox="1">
            <a:spLocks noChangeArrowheads="1"/>
          </p:cNvSpPr>
          <p:nvPr/>
        </p:nvSpPr>
        <p:spPr bwMode="auto">
          <a:xfrm>
            <a:off x="6650038" y="4024313"/>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34581" name="AutoShape 21"/>
          <p:cNvSpPr>
            <a:spLocks noChangeArrowheads="1"/>
          </p:cNvSpPr>
          <p:nvPr/>
        </p:nvSpPr>
        <p:spPr bwMode="auto">
          <a:xfrm>
            <a:off x="4348163" y="2484438"/>
            <a:ext cx="685800" cy="347662"/>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34582" name="Text Box 22"/>
          <p:cNvSpPr txBox="1">
            <a:spLocks noChangeArrowheads="1"/>
          </p:cNvSpPr>
          <p:nvPr/>
        </p:nvSpPr>
        <p:spPr bwMode="auto">
          <a:xfrm>
            <a:off x="4443413" y="2470150"/>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grpSp>
        <p:nvGrpSpPr>
          <p:cNvPr id="2" name="Group 35"/>
          <p:cNvGrpSpPr>
            <a:grpSpLocks/>
          </p:cNvGrpSpPr>
          <p:nvPr/>
        </p:nvGrpSpPr>
        <p:grpSpPr bwMode="auto">
          <a:xfrm>
            <a:off x="5594350" y="3232150"/>
            <a:ext cx="685800" cy="381000"/>
            <a:chOff x="4927" y="2340"/>
            <a:chExt cx="432" cy="240"/>
          </a:xfrm>
        </p:grpSpPr>
        <p:sp>
          <p:nvSpPr>
            <p:cNvPr id="834583" name="AutoShape 23"/>
            <p:cNvSpPr>
              <a:spLocks noChangeArrowheads="1"/>
            </p:cNvSpPr>
            <p:nvPr/>
          </p:nvSpPr>
          <p:spPr bwMode="auto">
            <a:xfrm>
              <a:off x="4927" y="2340"/>
              <a:ext cx="432" cy="240"/>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34584" name="Text Box 24"/>
            <p:cNvSpPr txBox="1">
              <a:spLocks noChangeArrowheads="1"/>
            </p:cNvSpPr>
            <p:nvPr/>
          </p:nvSpPr>
          <p:spPr bwMode="auto">
            <a:xfrm>
              <a:off x="4975" y="2340"/>
              <a:ext cx="308" cy="212"/>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grpSp>
      <p:sp>
        <p:nvSpPr>
          <p:cNvPr id="834585" name="Text Box 25"/>
          <p:cNvSpPr txBox="1">
            <a:spLocks noChangeArrowheads="1"/>
          </p:cNvSpPr>
          <p:nvPr/>
        </p:nvSpPr>
        <p:spPr bwMode="auto">
          <a:xfrm>
            <a:off x="5518150" y="2774950"/>
            <a:ext cx="533400"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834586" name="Text Box 26"/>
          <p:cNvSpPr txBox="1">
            <a:spLocks noChangeArrowheads="1"/>
          </p:cNvSpPr>
          <p:nvPr/>
        </p:nvSpPr>
        <p:spPr bwMode="auto">
          <a:xfrm>
            <a:off x="7270750" y="2698750"/>
            <a:ext cx="442913"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834587" name="Text Box 27"/>
          <p:cNvSpPr txBox="1">
            <a:spLocks noChangeArrowheads="1"/>
          </p:cNvSpPr>
          <p:nvPr/>
        </p:nvSpPr>
        <p:spPr bwMode="auto">
          <a:xfrm>
            <a:off x="4146550" y="1936750"/>
            <a:ext cx="93027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834588" name="Text Box 28"/>
          <p:cNvSpPr txBox="1">
            <a:spLocks noChangeArrowheads="1"/>
          </p:cNvSpPr>
          <p:nvPr/>
        </p:nvSpPr>
        <p:spPr bwMode="auto">
          <a:xfrm>
            <a:off x="5746750" y="1708150"/>
            <a:ext cx="1398588" cy="581025"/>
          </a:xfrm>
          <a:prstGeom prst="rect">
            <a:avLst/>
          </a:prstGeom>
          <a:noFill/>
          <a:ln w="12700">
            <a:noFill/>
            <a:miter lim="800000"/>
            <a:headEnd/>
            <a:tailEnd/>
          </a:ln>
          <a:effectLst/>
        </p:spPr>
        <p:txBody>
          <a:bodyPr>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834589" name="Text Box 29"/>
          <p:cNvSpPr txBox="1">
            <a:spLocks noChangeArrowheads="1"/>
          </p:cNvSpPr>
          <p:nvPr/>
        </p:nvSpPr>
        <p:spPr bwMode="auto">
          <a:xfrm>
            <a:off x="6353175" y="3562350"/>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834590" name="Text Box 30"/>
          <p:cNvSpPr txBox="1">
            <a:spLocks noChangeArrowheads="1"/>
          </p:cNvSpPr>
          <p:nvPr/>
        </p:nvSpPr>
        <p:spPr bwMode="auto">
          <a:xfrm>
            <a:off x="8128000" y="3562350"/>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sp>
        <p:nvSpPr>
          <p:cNvPr id="834597" name="Text Box 37"/>
          <p:cNvSpPr txBox="1">
            <a:spLocks noChangeArrowheads="1"/>
          </p:cNvSpPr>
          <p:nvPr/>
        </p:nvSpPr>
        <p:spPr bwMode="auto">
          <a:xfrm>
            <a:off x="4343400" y="5029200"/>
            <a:ext cx="4419600" cy="641350"/>
          </a:xfrm>
          <a:prstGeom prst="rect">
            <a:avLst/>
          </a:prstGeom>
          <a:noFill/>
          <a:ln w="12700">
            <a:noFill/>
            <a:miter lim="800000"/>
            <a:headEnd/>
            <a:tailEnd/>
          </a:ln>
          <a:effectLst/>
        </p:spPr>
        <p:txBody>
          <a:bodyPr>
            <a:spAutoFit/>
          </a:bodyPr>
          <a:lstStyle/>
          <a:p>
            <a:pPr>
              <a:spcBef>
                <a:spcPct val="50000"/>
              </a:spcBef>
            </a:pPr>
            <a:r>
              <a:rPr lang="en-US" sz="1800">
                <a:solidFill>
                  <a:srgbClr val="CC3300"/>
                </a:solidFill>
              </a:rPr>
              <a:t>There could be more than one tree that fits the same data!</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r>
              <a:rPr lang="en-US" sz="2800"/>
              <a:t>Splitting Based on INFO...</a:t>
            </a:r>
            <a:endParaRPr lang="en-US"/>
          </a:p>
        </p:txBody>
      </p:sp>
      <p:sp>
        <p:nvSpPr>
          <p:cNvPr id="824323" name="Rectangle 3"/>
          <p:cNvSpPr>
            <a:spLocks noGrp="1" noChangeArrowheads="1"/>
          </p:cNvSpPr>
          <p:nvPr>
            <p:ph type="body" sz="half" idx="1"/>
          </p:nvPr>
        </p:nvSpPr>
        <p:spPr>
          <a:xfrm>
            <a:off x="457200" y="1143000"/>
            <a:ext cx="8382000" cy="5105400"/>
          </a:xfrm>
        </p:spPr>
        <p:txBody>
          <a:bodyPr/>
          <a:lstStyle/>
          <a:p>
            <a:pPr marL="342900" indent="-342900">
              <a:lnSpc>
                <a:spcPct val="90000"/>
              </a:lnSpc>
            </a:pPr>
            <a:r>
              <a:rPr lang="en-US" sz="2400"/>
              <a:t>Gain Ratio: </a:t>
            </a:r>
          </a:p>
          <a:p>
            <a:pPr marL="742950" lvl="1" indent="-285750">
              <a:lnSpc>
                <a:spcPct val="90000"/>
              </a:lnSpc>
            </a:pPr>
            <a:endParaRPr lang="en-US" sz="2400"/>
          </a:p>
          <a:p>
            <a:pPr marL="742950" lvl="1" indent="-285750">
              <a:lnSpc>
                <a:spcPct val="90000"/>
              </a:lnSpc>
            </a:pPr>
            <a:endParaRPr lang="en-US" sz="2400"/>
          </a:p>
          <a:p>
            <a:pPr marL="1146175" lvl="2" indent="-228600">
              <a:lnSpc>
                <a:spcPct val="90000"/>
              </a:lnSpc>
            </a:pPr>
            <a:endParaRPr lang="en-US" sz="2000"/>
          </a:p>
          <a:p>
            <a:pPr marL="1146175" lvl="2" indent="-228600">
              <a:lnSpc>
                <a:spcPct val="90000"/>
              </a:lnSpc>
            </a:pPr>
            <a:endParaRPr lang="en-US" sz="2000"/>
          </a:p>
          <a:p>
            <a:pPr marL="1146175" lvl="2" indent="-228600">
              <a:lnSpc>
                <a:spcPct val="90000"/>
              </a:lnSpc>
              <a:buFont typeface="Wingdings" pitchFamily="2" charset="2"/>
              <a:buNone/>
            </a:pPr>
            <a:r>
              <a:rPr lang="en-US" sz="2000"/>
              <a:t>Parent Node, p is split into k partitions</a:t>
            </a:r>
          </a:p>
          <a:p>
            <a:pPr marL="1146175" lvl="2" indent="-228600">
              <a:lnSpc>
                <a:spcPct val="90000"/>
              </a:lnSpc>
              <a:buFont typeface="Wingdings" pitchFamily="2" charset="2"/>
              <a:buNone/>
            </a:pPr>
            <a:r>
              <a:rPr lang="en-US" sz="2000"/>
              <a:t>n</a:t>
            </a:r>
            <a:r>
              <a:rPr lang="en-US" sz="2000" baseline="-25000"/>
              <a:t>i</a:t>
            </a:r>
            <a:r>
              <a:rPr lang="en-US" sz="2000"/>
              <a:t> is the number of records in partition i</a:t>
            </a:r>
          </a:p>
          <a:p>
            <a:pPr marL="1146175" lvl="2" indent="-228600">
              <a:lnSpc>
                <a:spcPct val="90000"/>
              </a:lnSpc>
              <a:buFont typeface="Wingdings" pitchFamily="2" charset="2"/>
              <a:buNone/>
            </a:pPr>
            <a:endParaRPr lang="en-US" sz="800"/>
          </a:p>
          <a:p>
            <a:pPr marL="742950" lvl="1" indent="-285750">
              <a:lnSpc>
                <a:spcPct val="90000"/>
              </a:lnSpc>
            </a:pPr>
            <a:r>
              <a:rPr lang="en-US" sz="2400"/>
              <a:t>Adjusts Information Gain by the entropy of the partitioning (SplitINFO). Higher entropy partitioning (large number of small partitions) is penalized!</a:t>
            </a:r>
          </a:p>
          <a:p>
            <a:pPr marL="742950" lvl="1" indent="-285750">
              <a:lnSpc>
                <a:spcPct val="90000"/>
              </a:lnSpc>
            </a:pPr>
            <a:r>
              <a:rPr lang="en-US" sz="2400"/>
              <a:t>Used in C4.5</a:t>
            </a:r>
          </a:p>
          <a:p>
            <a:pPr marL="742950" lvl="1" indent="-285750">
              <a:lnSpc>
                <a:spcPct val="90000"/>
              </a:lnSpc>
            </a:pPr>
            <a:r>
              <a:rPr lang="en-US" sz="2400"/>
              <a:t>Designed to overcome the disadvantage of Information Gain</a:t>
            </a:r>
          </a:p>
        </p:txBody>
      </p:sp>
      <p:graphicFrame>
        <p:nvGraphicFramePr>
          <p:cNvPr id="824325" name="Object 5"/>
          <p:cNvGraphicFramePr>
            <a:graphicFrameLocks noChangeAspect="1"/>
          </p:cNvGraphicFramePr>
          <p:nvPr/>
        </p:nvGraphicFramePr>
        <p:xfrm>
          <a:off x="609600" y="1752600"/>
          <a:ext cx="4114800" cy="927100"/>
        </p:xfrm>
        <a:graphic>
          <a:graphicData uri="http://schemas.openxmlformats.org/presentationml/2006/ole">
            <p:oleObj spid="_x0000_s824325" name="Equation" r:id="rId3" imgW="3340080" imgH="799920" progId="Equation.3">
              <p:embed/>
            </p:oleObj>
          </a:graphicData>
        </a:graphic>
      </p:graphicFrame>
      <p:graphicFrame>
        <p:nvGraphicFramePr>
          <p:cNvPr id="824326" name="Object 6"/>
          <p:cNvGraphicFramePr>
            <a:graphicFrameLocks noChangeAspect="1"/>
          </p:cNvGraphicFramePr>
          <p:nvPr/>
        </p:nvGraphicFramePr>
        <p:xfrm>
          <a:off x="4800600" y="1752600"/>
          <a:ext cx="4194175" cy="935038"/>
        </p:xfrm>
        <a:graphic>
          <a:graphicData uri="http://schemas.openxmlformats.org/presentationml/2006/ole">
            <p:oleObj spid="_x0000_s824326" name="Equation" r:id="rId4" imgW="2958840" imgH="723600" progId="Equation.3">
              <p:embed/>
            </p:oleObj>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p:txBody>
          <a:bodyPr/>
          <a:lstStyle/>
          <a:p>
            <a:r>
              <a:rPr lang="en-US"/>
              <a:t>Tree Induction</a:t>
            </a:r>
          </a:p>
        </p:txBody>
      </p:sp>
      <p:sp>
        <p:nvSpPr>
          <p:cNvPr id="935939" name="Rectangle 3"/>
          <p:cNvSpPr>
            <a:spLocks noGrp="1" noChangeArrowheads="1"/>
          </p:cNvSpPr>
          <p:nvPr>
            <p:ph type="body" idx="1"/>
          </p:nvPr>
        </p:nvSpPr>
        <p:spPr/>
        <p:txBody>
          <a:bodyPr/>
          <a:lstStyle/>
          <a:p>
            <a:r>
              <a:rPr lang="en-US"/>
              <a:t>Greedy strategy.</a:t>
            </a:r>
          </a:p>
          <a:p>
            <a:pPr lvl="1"/>
            <a:r>
              <a:rPr lang="en-US"/>
              <a:t>Split the records based on an attribute test that optimizes certain criterion.</a:t>
            </a:r>
          </a:p>
          <a:p>
            <a:endParaRPr lang="en-US"/>
          </a:p>
          <a:p>
            <a:r>
              <a:rPr lang="en-US"/>
              <a:t>Issues</a:t>
            </a:r>
          </a:p>
          <a:p>
            <a:pPr lvl="1"/>
            <a:r>
              <a:rPr lang="en-US"/>
              <a:t>Determine how to split the records</a:t>
            </a:r>
          </a:p>
          <a:p>
            <a:pPr lvl="2"/>
            <a:r>
              <a:rPr lang="en-US"/>
              <a:t>How to specify the attribute test condition?</a:t>
            </a:r>
          </a:p>
          <a:p>
            <a:pPr lvl="2"/>
            <a:r>
              <a:rPr lang="en-US"/>
              <a:t>How to determine the best split?</a:t>
            </a:r>
          </a:p>
          <a:p>
            <a:pPr lvl="1"/>
            <a:r>
              <a:rPr lang="en-US">
                <a:solidFill>
                  <a:srgbClr val="FF0000"/>
                </a:solidFill>
              </a:rPr>
              <a:t>Determine when to stop splitting</a:t>
            </a:r>
          </a:p>
          <a:p>
            <a:pPr lvl="1"/>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p:txBody>
          <a:bodyPr/>
          <a:lstStyle/>
          <a:p>
            <a:r>
              <a:rPr lang="en-US"/>
              <a:t>Stopping Criteria for Tree Induction</a:t>
            </a:r>
          </a:p>
        </p:txBody>
      </p:sp>
      <p:sp>
        <p:nvSpPr>
          <p:cNvPr id="934915" name="Rectangle 3"/>
          <p:cNvSpPr>
            <a:spLocks noGrp="1" noChangeArrowheads="1"/>
          </p:cNvSpPr>
          <p:nvPr>
            <p:ph type="body" idx="1"/>
          </p:nvPr>
        </p:nvSpPr>
        <p:spPr/>
        <p:txBody>
          <a:bodyPr/>
          <a:lstStyle/>
          <a:p>
            <a:r>
              <a:rPr lang="en-US" dirty="0"/>
              <a:t>Stop expanding a node when all the records belong to the same </a:t>
            </a:r>
            <a:r>
              <a:rPr lang="en-US" dirty="0" smtClean="0"/>
              <a:t>class</a:t>
            </a:r>
          </a:p>
          <a:p>
            <a:pPr>
              <a:buNone/>
            </a:pPr>
            <a:r>
              <a:rPr lang="en-US" dirty="0" smtClean="0"/>
              <a:t>	BUT:</a:t>
            </a:r>
          </a:p>
          <a:p>
            <a:endParaRPr lang="en-US" dirty="0" smtClean="0"/>
          </a:p>
          <a:p>
            <a:endParaRPr lang="en-US" dirty="0"/>
          </a:p>
          <a:p>
            <a:endParaRPr lang="en-US" dirty="0"/>
          </a:p>
          <a:p>
            <a:r>
              <a:rPr lang="en-US" dirty="0"/>
              <a:t>Stop expanding a node when all the records have similar attribute values</a:t>
            </a:r>
          </a:p>
          <a:p>
            <a:endParaRPr lang="en-US" dirty="0"/>
          </a:p>
          <a:p>
            <a:r>
              <a:rPr lang="en-US" dirty="0"/>
              <a:t>Early termination (to be discussed later)</a:t>
            </a:r>
          </a:p>
        </p:txBody>
      </p:sp>
      <p:graphicFrame>
        <p:nvGraphicFramePr>
          <p:cNvPr id="1098753" name="Object 1"/>
          <p:cNvGraphicFramePr>
            <a:graphicFrameLocks noChangeAspect="1"/>
          </p:cNvGraphicFramePr>
          <p:nvPr/>
        </p:nvGraphicFramePr>
        <p:xfrm>
          <a:off x="2662238" y="2290763"/>
          <a:ext cx="3186112" cy="3406775"/>
        </p:xfrm>
        <a:graphic>
          <a:graphicData uri="http://schemas.openxmlformats.org/presentationml/2006/ole">
            <p:oleObj spid="_x0000_s1098753" name="Document" r:id="rId3" imgW="5401790" imgH="5778738"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49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87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3491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349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type="title"/>
          </p:nvPr>
        </p:nvSpPr>
        <p:spPr/>
        <p:txBody>
          <a:bodyPr/>
          <a:lstStyle/>
          <a:p>
            <a:r>
              <a:rPr lang="en-US"/>
              <a:t>Decision Tree Based Classification</a:t>
            </a:r>
          </a:p>
        </p:txBody>
      </p:sp>
      <p:sp>
        <p:nvSpPr>
          <p:cNvPr id="899075" name="Rectangle 3"/>
          <p:cNvSpPr>
            <a:spLocks noGrp="1" noChangeArrowheads="1"/>
          </p:cNvSpPr>
          <p:nvPr>
            <p:ph type="body" idx="1"/>
          </p:nvPr>
        </p:nvSpPr>
        <p:spPr/>
        <p:txBody>
          <a:bodyPr/>
          <a:lstStyle/>
          <a:p>
            <a:r>
              <a:rPr lang="en-US"/>
              <a:t>Advantages:</a:t>
            </a:r>
          </a:p>
          <a:p>
            <a:pPr lvl="1"/>
            <a:r>
              <a:rPr lang="en-US"/>
              <a:t>Inexpensive to construct</a:t>
            </a:r>
          </a:p>
          <a:p>
            <a:pPr lvl="1"/>
            <a:r>
              <a:rPr lang="en-US"/>
              <a:t>Extremely fast at classifying unknown records</a:t>
            </a:r>
          </a:p>
          <a:p>
            <a:pPr lvl="1"/>
            <a:r>
              <a:rPr lang="en-US"/>
              <a:t>Easy to interpret for small-sized trees</a:t>
            </a:r>
          </a:p>
          <a:p>
            <a:pPr lvl="1"/>
            <a:r>
              <a:rPr lang="en-US"/>
              <a:t>Accuracy is comparable to other classification techniques for many simple data sets</a:t>
            </a:r>
          </a:p>
          <a:p>
            <a:pPr lvl="1"/>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p:txBody>
          <a:bodyPr/>
          <a:lstStyle/>
          <a:p>
            <a:r>
              <a:rPr lang="en-US"/>
              <a:t>Other Issues</a:t>
            </a:r>
          </a:p>
        </p:txBody>
      </p:sp>
      <p:sp>
        <p:nvSpPr>
          <p:cNvPr id="954371" name="Rectangle 3"/>
          <p:cNvSpPr>
            <a:spLocks noGrp="1" noChangeArrowheads="1"/>
          </p:cNvSpPr>
          <p:nvPr>
            <p:ph type="body" idx="1"/>
          </p:nvPr>
        </p:nvSpPr>
        <p:spPr/>
        <p:txBody>
          <a:bodyPr/>
          <a:lstStyle/>
          <a:p>
            <a:r>
              <a:rPr lang="en-US"/>
              <a:t>Data Fragmentation</a:t>
            </a:r>
          </a:p>
          <a:p>
            <a:r>
              <a:rPr lang="en-US"/>
              <a:t>Search Strategy</a:t>
            </a:r>
          </a:p>
          <a:p>
            <a:r>
              <a:rPr lang="en-US"/>
              <a:t>Expressiveness</a:t>
            </a:r>
          </a:p>
          <a:p>
            <a:r>
              <a:rPr lang="en-US"/>
              <a:t>Tree Replication</a:t>
            </a:r>
          </a:p>
          <a:p>
            <a:endParaRPr lang="en-US"/>
          </a:p>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p:txBody>
          <a:bodyPr/>
          <a:lstStyle/>
          <a:p>
            <a:r>
              <a:rPr lang="en-US"/>
              <a:t>Data Fragmentation</a:t>
            </a:r>
          </a:p>
        </p:txBody>
      </p:sp>
      <p:sp>
        <p:nvSpPr>
          <p:cNvPr id="955395" name="Rectangle 3"/>
          <p:cNvSpPr>
            <a:spLocks noGrp="1" noChangeArrowheads="1"/>
          </p:cNvSpPr>
          <p:nvPr>
            <p:ph type="body" idx="1"/>
          </p:nvPr>
        </p:nvSpPr>
        <p:spPr/>
        <p:txBody>
          <a:bodyPr/>
          <a:lstStyle/>
          <a:p>
            <a:r>
              <a:rPr lang="en-US"/>
              <a:t>Number of instances gets smaller as you traverse down the tree</a:t>
            </a:r>
          </a:p>
          <a:p>
            <a:endParaRPr lang="en-US"/>
          </a:p>
          <a:p>
            <a:r>
              <a:rPr lang="en-US"/>
              <a:t>Number of instances at the leaf nodes could be too small to make any statistically significant decision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dirty="0" smtClean="0"/>
              <a:t>Example: Data Fragmentation</a:t>
            </a:r>
            <a:endParaRPr lang="en-US" dirty="0"/>
          </a:p>
        </p:txBody>
      </p:sp>
      <p:graphicFrame>
        <p:nvGraphicFramePr>
          <p:cNvPr id="834563" name="Object 3"/>
          <p:cNvGraphicFramePr>
            <a:graphicFrameLocks noChangeAspect="1"/>
          </p:cNvGraphicFramePr>
          <p:nvPr/>
        </p:nvGraphicFramePr>
        <p:xfrm>
          <a:off x="457200" y="2133600"/>
          <a:ext cx="3565525" cy="3687763"/>
        </p:xfrm>
        <a:graphic>
          <a:graphicData uri="http://schemas.openxmlformats.org/presentationml/2006/ole">
            <p:oleObj spid="_x0000_s834563" name="Document" r:id="rId3" imgW="5405040" imgH="5780160" progId="Word.Document.8">
              <p:embed/>
            </p:oleObj>
          </a:graphicData>
        </a:graphic>
      </p:graphicFrame>
      <p:sp>
        <p:nvSpPr>
          <p:cNvPr id="834564" name="Text Box 4"/>
          <p:cNvSpPr txBox="1">
            <a:spLocks noChangeArrowheads="1"/>
          </p:cNvSpPr>
          <p:nvPr/>
        </p:nvSpPr>
        <p:spPr bwMode="auto">
          <a:xfrm rot="-2416809">
            <a:off x="1066800" y="1509713"/>
            <a:ext cx="125730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834565" name="Text Box 5"/>
          <p:cNvSpPr txBox="1">
            <a:spLocks noChangeArrowheads="1"/>
          </p:cNvSpPr>
          <p:nvPr/>
        </p:nvSpPr>
        <p:spPr bwMode="auto">
          <a:xfrm rot="-2416809">
            <a:off x="1752600" y="1509713"/>
            <a:ext cx="125730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834566" name="Text Box 6"/>
          <p:cNvSpPr txBox="1">
            <a:spLocks noChangeArrowheads="1"/>
          </p:cNvSpPr>
          <p:nvPr/>
        </p:nvSpPr>
        <p:spPr bwMode="auto">
          <a:xfrm rot="-2416809">
            <a:off x="2590800" y="1509713"/>
            <a:ext cx="1277938"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continuous</a:t>
            </a:r>
            <a:endParaRPr lang="en-US" sz="1600">
              <a:solidFill>
                <a:schemeClr val="bg2"/>
              </a:solidFill>
            </a:endParaRPr>
          </a:p>
        </p:txBody>
      </p:sp>
      <p:sp>
        <p:nvSpPr>
          <p:cNvPr id="834567" name="Text Box 7"/>
          <p:cNvSpPr txBox="1">
            <a:spLocks noChangeArrowheads="1"/>
          </p:cNvSpPr>
          <p:nvPr/>
        </p:nvSpPr>
        <p:spPr bwMode="auto">
          <a:xfrm rot="-2416809">
            <a:off x="3352800" y="1662113"/>
            <a:ext cx="6921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class</a:t>
            </a:r>
            <a:endParaRPr lang="en-US" sz="1600">
              <a:solidFill>
                <a:schemeClr val="bg2"/>
              </a:solidFill>
            </a:endParaRPr>
          </a:p>
        </p:txBody>
      </p:sp>
      <p:sp>
        <p:nvSpPr>
          <p:cNvPr id="834568" name="Line 8"/>
          <p:cNvSpPr>
            <a:spLocks noChangeShapeType="1"/>
          </p:cNvSpPr>
          <p:nvPr/>
        </p:nvSpPr>
        <p:spPr bwMode="auto">
          <a:xfrm>
            <a:off x="8005763" y="3497263"/>
            <a:ext cx="242887" cy="5270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34569" name="Line 9"/>
          <p:cNvSpPr>
            <a:spLocks noChangeShapeType="1"/>
          </p:cNvSpPr>
          <p:nvPr/>
        </p:nvSpPr>
        <p:spPr bwMode="auto">
          <a:xfrm flipH="1">
            <a:off x="6875463" y="3497263"/>
            <a:ext cx="323850" cy="5270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34570" name="Line 10"/>
          <p:cNvSpPr>
            <a:spLocks noChangeShapeType="1"/>
          </p:cNvSpPr>
          <p:nvPr/>
        </p:nvSpPr>
        <p:spPr bwMode="auto">
          <a:xfrm flipH="1">
            <a:off x="5881688" y="2733675"/>
            <a:ext cx="403225" cy="528638"/>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34571" name="Line 11"/>
          <p:cNvSpPr>
            <a:spLocks noChangeShapeType="1"/>
          </p:cNvSpPr>
          <p:nvPr/>
        </p:nvSpPr>
        <p:spPr bwMode="auto">
          <a:xfrm>
            <a:off x="7092950" y="2733675"/>
            <a:ext cx="484188" cy="528638"/>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34572" name="Line 12"/>
          <p:cNvSpPr>
            <a:spLocks noChangeShapeType="1"/>
          </p:cNvSpPr>
          <p:nvPr/>
        </p:nvSpPr>
        <p:spPr bwMode="auto">
          <a:xfrm>
            <a:off x="6043613" y="2006600"/>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34573" name="Line 13"/>
          <p:cNvSpPr>
            <a:spLocks noChangeShapeType="1"/>
          </p:cNvSpPr>
          <p:nvPr/>
        </p:nvSpPr>
        <p:spPr bwMode="auto">
          <a:xfrm flipH="1">
            <a:off x="4670425" y="2006600"/>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34574" name="Text Box 14"/>
          <p:cNvSpPr txBox="1">
            <a:spLocks noChangeArrowheads="1"/>
          </p:cNvSpPr>
          <p:nvPr/>
        </p:nvSpPr>
        <p:spPr bwMode="auto">
          <a:xfrm>
            <a:off x="5187950" y="1743075"/>
            <a:ext cx="93662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834575" name="Text Box 15"/>
          <p:cNvSpPr txBox="1">
            <a:spLocks noChangeArrowheads="1"/>
          </p:cNvSpPr>
          <p:nvPr/>
        </p:nvSpPr>
        <p:spPr bwMode="auto">
          <a:xfrm>
            <a:off x="6203950" y="2470150"/>
            <a:ext cx="935038"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834576" name="Text Box 16"/>
          <p:cNvSpPr txBox="1">
            <a:spLocks noChangeArrowheads="1"/>
          </p:cNvSpPr>
          <p:nvPr/>
        </p:nvSpPr>
        <p:spPr bwMode="auto">
          <a:xfrm>
            <a:off x="7118350" y="3232150"/>
            <a:ext cx="96837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834577" name="AutoShape 17"/>
          <p:cNvSpPr>
            <a:spLocks noChangeArrowheads="1"/>
          </p:cNvSpPr>
          <p:nvPr/>
        </p:nvSpPr>
        <p:spPr bwMode="auto">
          <a:xfrm>
            <a:off x="8045450" y="4021138"/>
            <a:ext cx="627063" cy="366712"/>
          </a:xfrm>
          <a:prstGeom prst="roundRect">
            <a:avLst>
              <a:gd name="adj" fmla="val 16769"/>
            </a:avLst>
          </a:prstGeom>
          <a:solidFill>
            <a:srgbClr val="33CCFF"/>
          </a:solidFill>
          <a:ln w="12700">
            <a:noFill/>
            <a:round/>
            <a:headEnd/>
            <a:tailEnd/>
          </a:ln>
          <a:effectLst/>
        </p:spPr>
        <p:txBody>
          <a:bodyPr wrap="none" anchor="ctr"/>
          <a:lstStyle/>
          <a:p>
            <a:endParaRPr lang="en-US"/>
          </a:p>
        </p:txBody>
      </p:sp>
      <p:sp>
        <p:nvSpPr>
          <p:cNvPr id="834578" name="Text Box 18"/>
          <p:cNvSpPr txBox="1">
            <a:spLocks noChangeArrowheads="1"/>
          </p:cNvSpPr>
          <p:nvPr/>
        </p:nvSpPr>
        <p:spPr bwMode="auto">
          <a:xfrm>
            <a:off x="7969250" y="4021138"/>
            <a:ext cx="685800" cy="336550"/>
          </a:xfrm>
          <a:prstGeom prst="rect">
            <a:avLst/>
          </a:prstGeom>
          <a:noFill/>
          <a:ln w="12700">
            <a:no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834579" name="AutoShape 19"/>
          <p:cNvSpPr>
            <a:spLocks noChangeArrowheads="1"/>
          </p:cNvSpPr>
          <p:nvPr/>
        </p:nvSpPr>
        <p:spPr bwMode="auto">
          <a:xfrm>
            <a:off x="6553200" y="4038600"/>
            <a:ext cx="654050" cy="363538"/>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34580" name="Text Box 20"/>
          <p:cNvSpPr txBox="1">
            <a:spLocks noChangeArrowheads="1"/>
          </p:cNvSpPr>
          <p:nvPr/>
        </p:nvSpPr>
        <p:spPr bwMode="auto">
          <a:xfrm>
            <a:off x="6650038" y="4024313"/>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34581" name="AutoShape 21"/>
          <p:cNvSpPr>
            <a:spLocks noChangeArrowheads="1"/>
          </p:cNvSpPr>
          <p:nvPr/>
        </p:nvSpPr>
        <p:spPr bwMode="auto">
          <a:xfrm>
            <a:off x="4348163" y="2484438"/>
            <a:ext cx="685800" cy="347662"/>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34582" name="Text Box 22"/>
          <p:cNvSpPr txBox="1">
            <a:spLocks noChangeArrowheads="1"/>
          </p:cNvSpPr>
          <p:nvPr/>
        </p:nvSpPr>
        <p:spPr bwMode="auto">
          <a:xfrm>
            <a:off x="4443413" y="2470150"/>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grpSp>
        <p:nvGrpSpPr>
          <p:cNvPr id="834595" name="Group 35"/>
          <p:cNvGrpSpPr>
            <a:grpSpLocks/>
          </p:cNvGrpSpPr>
          <p:nvPr/>
        </p:nvGrpSpPr>
        <p:grpSpPr bwMode="auto">
          <a:xfrm>
            <a:off x="5594350" y="3232150"/>
            <a:ext cx="685800" cy="381000"/>
            <a:chOff x="4927" y="2340"/>
            <a:chExt cx="432" cy="240"/>
          </a:xfrm>
        </p:grpSpPr>
        <p:sp>
          <p:nvSpPr>
            <p:cNvPr id="834583" name="AutoShape 23"/>
            <p:cNvSpPr>
              <a:spLocks noChangeArrowheads="1"/>
            </p:cNvSpPr>
            <p:nvPr/>
          </p:nvSpPr>
          <p:spPr bwMode="auto">
            <a:xfrm>
              <a:off x="4927" y="2340"/>
              <a:ext cx="432" cy="240"/>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34584" name="Text Box 24"/>
            <p:cNvSpPr txBox="1">
              <a:spLocks noChangeArrowheads="1"/>
            </p:cNvSpPr>
            <p:nvPr/>
          </p:nvSpPr>
          <p:spPr bwMode="auto">
            <a:xfrm>
              <a:off x="4975" y="2340"/>
              <a:ext cx="308" cy="212"/>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grpSp>
      <p:sp>
        <p:nvSpPr>
          <p:cNvPr id="834585" name="Text Box 25"/>
          <p:cNvSpPr txBox="1">
            <a:spLocks noChangeArrowheads="1"/>
          </p:cNvSpPr>
          <p:nvPr/>
        </p:nvSpPr>
        <p:spPr bwMode="auto">
          <a:xfrm>
            <a:off x="5518150" y="2774950"/>
            <a:ext cx="533400"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834586" name="Text Box 26"/>
          <p:cNvSpPr txBox="1">
            <a:spLocks noChangeArrowheads="1"/>
          </p:cNvSpPr>
          <p:nvPr/>
        </p:nvSpPr>
        <p:spPr bwMode="auto">
          <a:xfrm>
            <a:off x="7270750" y="2698750"/>
            <a:ext cx="442913"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834587" name="Text Box 27"/>
          <p:cNvSpPr txBox="1">
            <a:spLocks noChangeArrowheads="1"/>
          </p:cNvSpPr>
          <p:nvPr/>
        </p:nvSpPr>
        <p:spPr bwMode="auto">
          <a:xfrm>
            <a:off x="4146550" y="1936750"/>
            <a:ext cx="93027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834588" name="Text Box 28"/>
          <p:cNvSpPr txBox="1">
            <a:spLocks noChangeArrowheads="1"/>
          </p:cNvSpPr>
          <p:nvPr/>
        </p:nvSpPr>
        <p:spPr bwMode="auto">
          <a:xfrm>
            <a:off x="5746750" y="1708150"/>
            <a:ext cx="1398588" cy="581025"/>
          </a:xfrm>
          <a:prstGeom prst="rect">
            <a:avLst/>
          </a:prstGeom>
          <a:noFill/>
          <a:ln w="12700">
            <a:noFill/>
            <a:miter lim="800000"/>
            <a:headEnd/>
            <a:tailEnd/>
          </a:ln>
          <a:effectLst/>
        </p:spPr>
        <p:txBody>
          <a:bodyPr>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834589" name="Text Box 29"/>
          <p:cNvSpPr txBox="1">
            <a:spLocks noChangeArrowheads="1"/>
          </p:cNvSpPr>
          <p:nvPr/>
        </p:nvSpPr>
        <p:spPr bwMode="auto">
          <a:xfrm>
            <a:off x="6353175" y="3562350"/>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834590" name="Text Box 30"/>
          <p:cNvSpPr txBox="1">
            <a:spLocks noChangeArrowheads="1"/>
          </p:cNvSpPr>
          <p:nvPr/>
        </p:nvSpPr>
        <p:spPr bwMode="auto">
          <a:xfrm>
            <a:off x="8128000" y="3562350"/>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sp>
        <p:nvSpPr>
          <p:cNvPr id="33" name="TextBox 32"/>
          <p:cNvSpPr txBox="1"/>
          <p:nvPr/>
        </p:nvSpPr>
        <p:spPr>
          <a:xfrm>
            <a:off x="7239000" y="2133600"/>
            <a:ext cx="312906" cy="369332"/>
          </a:xfrm>
          <a:prstGeom prst="rect">
            <a:avLst/>
          </a:prstGeom>
          <a:noFill/>
        </p:spPr>
        <p:txBody>
          <a:bodyPr wrap="none" rtlCol="0">
            <a:spAutoFit/>
          </a:bodyPr>
          <a:lstStyle/>
          <a:p>
            <a:r>
              <a:rPr lang="en-US" sz="1800" dirty="0" smtClean="0">
                <a:solidFill>
                  <a:srgbClr val="FF0000"/>
                </a:solidFill>
              </a:rPr>
              <a:t>6</a:t>
            </a:r>
            <a:endParaRPr lang="en-US" sz="1800" dirty="0">
              <a:solidFill>
                <a:srgbClr val="FF0000"/>
              </a:solidFill>
            </a:endParaRPr>
          </a:p>
        </p:txBody>
      </p:sp>
      <p:sp>
        <p:nvSpPr>
          <p:cNvPr id="34" name="TextBox 33"/>
          <p:cNvSpPr txBox="1"/>
          <p:nvPr/>
        </p:nvSpPr>
        <p:spPr>
          <a:xfrm>
            <a:off x="6172200" y="1371600"/>
            <a:ext cx="762000" cy="369332"/>
          </a:xfrm>
          <a:prstGeom prst="rect">
            <a:avLst/>
          </a:prstGeom>
          <a:noFill/>
        </p:spPr>
        <p:txBody>
          <a:bodyPr wrap="square" rtlCol="0">
            <a:spAutoFit/>
          </a:bodyPr>
          <a:lstStyle/>
          <a:p>
            <a:r>
              <a:rPr lang="en-US" sz="1800" dirty="0" smtClean="0">
                <a:solidFill>
                  <a:srgbClr val="FF0000"/>
                </a:solidFill>
              </a:rPr>
              <a:t>10</a:t>
            </a:r>
            <a:endParaRPr lang="en-US" sz="1800" dirty="0">
              <a:solidFill>
                <a:srgbClr val="FF0000"/>
              </a:solidFill>
            </a:endParaRPr>
          </a:p>
        </p:txBody>
      </p:sp>
      <p:sp>
        <p:nvSpPr>
          <p:cNvPr id="35" name="TextBox 34"/>
          <p:cNvSpPr txBox="1"/>
          <p:nvPr/>
        </p:nvSpPr>
        <p:spPr>
          <a:xfrm>
            <a:off x="8077200" y="2895600"/>
            <a:ext cx="312906" cy="369332"/>
          </a:xfrm>
          <a:prstGeom prst="rect">
            <a:avLst/>
          </a:prstGeom>
          <a:noFill/>
        </p:spPr>
        <p:txBody>
          <a:bodyPr wrap="none" rtlCol="0">
            <a:spAutoFit/>
          </a:bodyPr>
          <a:lstStyle/>
          <a:p>
            <a:r>
              <a:rPr lang="en-US" sz="1800" dirty="0" smtClean="0">
                <a:solidFill>
                  <a:srgbClr val="FF0000"/>
                </a:solidFill>
              </a:rPr>
              <a:t>3</a:t>
            </a:r>
            <a:endParaRPr lang="en-US" sz="1800" dirty="0">
              <a:solidFill>
                <a:srgbClr val="FF0000"/>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ChangeArrowheads="1"/>
          </p:cNvSpPr>
          <p:nvPr>
            <p:ph type="title"/>
          </p:nvPr>
        </p:nvSpPr>
        <p:spPr/>
        <p:txBody>
          <a:bodyPr/>
          <a:lstStyle/>
          <a:p>
            <a:r>
              <a:rPr lang="en-US"/>
              <a:t>Search Strategy</a:t>
            </a:r>
          </a:p>
        </p:txBody>
      </p:sp>
      <p:sp>
        <p:nvSpPr>
          <p:cNvPr id="956419" name="Rectangle 3"/>
          <p:cNvSpPr>
            <a:spLocks noGrp="1" noChangeArrowheads="1"/>
          </p:cNvSpPr>
          <p:nvPr>
            <p:ph type="body" idx="1"/>
          </p:nvPr>
        </p:nvSpPr>
        <p:spPr/>
        <p:txBody>
          <a:bodyPr/>
          <a:lstStyle/>
          <a:p>
            <a:r>
              <a:rPr lang="en-US" dirty="0"/>
              <a:t>Finding an optimal decision tree is </a:t>
            </a:r>
            <a:r>
              <a:rPr lang="en-US" b="1" dirty="0"/>
              <a:t>NP-hard</a:t>
            </a:r>
          </a:p>
          <a:p>
            <a:pPr lvl="4"/>
            <a:endParaRPr lang="en-US" dirty="0"/>
          </a:p>
          <a:p>
            <a:r>
              <a:rPr lang="en-US" dirty="0"/>
              <a:t>The algorithm presented so far uses a greedy, top-down, recursive partitioning strategy to induce a reasonable solution</a:t>
            </a:r>
          </a:p>
          <a:p>
            <a:pPr lvl="4"/>
            <a:endParaRPr lang="en-US" dirty="0"/>
          </a:p>
          <a:p>
            <a:r>
              <a:rPr lang="en-US" dirty="0"/>
              <a:t>Other strategies?</a:t>
            </a:r>
          </a:p>
          <a:p>
            <a:pPr lvl="1"/>
            <a:r>
              <a:rPr lang="en-US" dirty="0"/>
              <a:t>Bottom-up</a:t>
            </a:r>
          </a:p>
          <a:p>
            <a:pPr lvl="1"/>
            <a:r>
              <a:rPr lang="en-US" dirty="0"/>
              <a:t>Bi-directional</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ChangeArrowheads="1"/>
          </p:cNvSpPr>
          <p:nvPr>
            <p:ph type="title"/>
          </p:nvPr>
        </p:nvSpPr>
        <p:spPr/>
        <p:txBody>
          <a:bodyPr/>
          <a:lstStyle/>
          <a:p>
            <a:r>
              <a:rPr lang="en-US"/>
              <a:t>Expressiveness</a:t>
            </a:r>
          </a:p>
        </p:txBody>
      </p:sp>
      <p:sp>
        <p:nvSpPr>
          <p:cNvPr id="957443" name="Rectangle 3"/>
          <p:cNvSpPr>
            <a:spLocks noGrp="1" noChangeArrowheads="1"/>
          </p:cNvSpPr>
          <p:nvPr>
            <p:ph type="body" idx="1"/>
          </p:nvPr>
        </p:nvSpPr>
        <p:spPr/>
        <p:txBody>
          <a:bodyPr/>
          <a:lstStyle/>
          <a:p>
            <a:pPr>
              <a:lnSpc>
                <a:spcPct val="90000"/>
              </a:lnSpc>
            </a:pPr>
            <a:r>
              <a:rPr lang="en-US" sz="2400" dirty="0"/>
              <a:t>Decision tree provides expressive representation for learning discrete-valued function</a:t>
            </a:r>
          </a:p>
          <a:p>
            <a:pPr lvl="1">
              <a:lnSpc>
                <a:spcPct val="90000"/>
              </a:lnSpc>
            </a:pPr>
            <a:r>
              <a:rPr lang="en-US" sz="2400" dirty="0"/>
              <a:t>But they do not generalize well to certain types of Boolean functions</a:t>
            </a:r>
          </a:p>
          <a:p>
            <a:pPr lvl="2">
              <a:lnSpc>
                <a:spcPct val="90000"/>
              </a:lnSpc>
            </a:pPr>
            <a:r>
              <a:rPr lang="en-US" sz="2000" dirty="0"/>
              <a:t> Example: parity function: </a:t>
            </a:r>
          </a:p>
          <a:p>
            <a:pPr lvl="3">
              <a:lnSpc>
                <a:spcPct val="90000"/>
              </a:lnSpc>
            </a:pPr>
            <a:r>
              <a:rPr lang="en-US" sz="1800" dirty="0"/>
              <a:t>Class = 1 if there is an even number of Boolean attributes with truth value = True</a:t>
            </a:r>
          </a:p>
          <a:p>
            <a:pPr lvl="3">
              <a:lnSpc>
                <a:spcPct val="90000"/>
              </a:lnSpc>
            </a:pPr>
            <a:r>
              <a:rPr lang="en-US" sz="1800" dirty="0"/>
              <a:t>Class = 0 if there is an odd number of Boolean attributes with truth value = True</a:t>
            </a:r>
          </a:p>
          <a:p>
            <a:pPr lvl="2">
              <a:lnSpc>
                <a:spcPct val="90000"/>
              </a:lnSpc>
            </a:pPr>
            <a:r>
              <a:rPr lang="en-US" dirty="0"/>
              <a:t> For accurate modeling, must have a complete </a:t>
            </a:r>
            <a:r>
              <a:rPr lang="en-US" dirty="0" smtClean="0"/>
              <a:t>tree</a:t>
            </a:r>
          </a:p>
          <a:p>
            <a:pPr>
              <a:lnSpc>
                <a:spcPct val="90000"/>
              </a:lnSpc>
            </a:pPr>
            <a:r>
              <a:rPr lang="en-US" sz="2400" dirty="0" smtClean="0">
                <a:solidFill>
                  <a:srgbClr val="FF0000"/>
                </a:solidFill>
              </a:rPr>
              <a:t>Please draw this tree for 3 binary attributes.</a:t>
            </a:r>
          </a:p>
          <a:p>
            <a:pPr>
              <a:lnSpc>
                <a:spcPct val="90000"/>
              </a:lnSpc>
            </a:pPr>
            <a:r>
              <a:rPr lang="en-US" sz="2400" dirty="0" smtClean="0"/>
              <a:t>Not </a:t>
            </a:r>
            <a:r>
              <a:rPr lang="en-US" sz="2400" dirty="0"/>
              <a:t>expressive enough for modeling continuous variables</a:t>
            </a:r>
          </a:p>
          <a:p>
            <a:pPr lvl="1">
              <a:lnSpc>
                <a:spcPct val="90000"/>
              </a:lnSpc>
            </a:pPr>
            <a:r>
              <a:rPr lang="en-US" sz="2400" dirty="0"/>
              <a:t>Particularly when test condition involves only a single attribute at-a-time</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p:txBody>
          <a:bodyPr/>
          <a:lstStyle/>
          <a:p>
            <a:r>
              <a:rPr lang="en-US"/>
              <a:t>Decision Boundary</a:t>
            </a:r>
          </a:p>
        </p:txBody>
      </p:sp>
      <p:graphicFrame>
        <p:nvGraphicFramePr>
          <p:cNvPr id="958467" name="Object 3"/>
          <p:cNvGraphicFramePr>
            <a:graphicFrameLocks noChangeAspect="1"/>
          </p:cNvGraphicFramePr>
          <p:nvPr>
            <p:ph idx="1"/>
          </p:nvPr>
        </p:nvGraphicFramePr>
        <p:xfrm>
          <a:off x="457200" y="1143000"/>
          <a:ext cx="8318500" cy="3573463"/>
        </p:xfrm>
        <a:graphic>
          <a:graphicData uri="http://schemas.openxmlformats.org/presentationml/2006/ole">
            <p:oleObj spid="_x0000_s958467" name="Visio" r:id="rId3" imgW="8908491" imgH="3827261" progId="">
              <p:embed/>
            </p:oleObj>
          </a:graphicData>
        </a:graphic>
      </p:graphicFrame>
      <p:sp>
        <p:nvSpPr>
          <p:cNvPr id="958468" name="Text Box 4"/>
          <p:cNvSpPr txBox="1">
            <a:spLocks noChangeArrowheads="1"/>
          </p:cNvSpPr>
          <p:nvPr/>
        </p:nvSpPr>
        <p:spPr bwMode="auto">
          <a:xfrm>
            <a:off x="533400" y="4876800"/>
            <a:ext cx="8001000" cy="1328738"/>
          </a:xfrm>
          <a:prstGeom prst="rect">
            <a:avLst/>
          </a:prstGeom>
          <a:noFill/>
          <a:ln w="12700">
            <a:noFill/>
            <a:miter lim="800000"/>
            <a:headEnd/>
            <a:tailEnd/>
          </a:ln>
          <a:effectLst/>
        </p:spPr>
        <p:txBody>
          <a:bodyPr>
            <a:spAutoFit/>
          </a:bodyPr>
          <a:lstStyle/>
          <a:p>
            <a:pPr>
              <a:spcBef>
                <a:spcPct val="50000"/>
              </a:spcBef>
              <a:buFontTx/>
              <a:buChar char="•"/>
            </a:pPr>
            <a:r>
              <a:rPr lang="en-US" sz="1800"/>
              <a:t> Border line between two neighboring regions of different classes is known as decision boundary</a:t>
            </a:r>
          </a:p>
          <a:p>
            <a:pPr>
              <a:spcBef>
                <a:spcPct val="50000"/>
              </a:spcBef>
              <a:buFontTx/>
              <a:buChar char="•"/>
            </a:pPr>
            <a:r>
              <a:rPr lang="en-US" sz="1800"/>
              <a:t> Decision boundary is parallel to axes because test condition involves a single attribute at-a-time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p:txBody>
          <a:bodyPr/>
          <a:lstStyle/>
          <a:p>
            <a:r>
              <a:rPr lang="en-US"/>
              <a:t>Decision Tree Classification Task</a:t>
            </a:r>
          </a:p>
        </p:txBody>
      </p:sp>
      <p:graphicFrame>
        <p:nvGraphicFramePr>
          <p:cNvPr id="921603" name="Object 3"/>
          <p:cNvGraphicFramePr>
            <a:graphicFrameLocks noChangeAspect="1"/>
          </p:cNvGraphicFramePr>
          <p:nvPr>
            <p:ph idx="1"/>
          </p:nvPr>
        </p:nvGraphicFramePr>
        <p:xfrm>
          <a:off x="1093788" y="1143000"/>
          <a:ext cx="6951662" cy="5181600"/>
        </p:xfrm>
        <a:graphic>
          <a:graphicData uri="http://schemas.openxmlformats.org/presentationml/2006/ole">
            <p:oleObj spid="_x0000_s921603" name="Visio" r:id="rId3" imgW="8424875" imgH="6279741" progId="">
              <p:embed/>
            </p:oleObj>
          </a:graphicData>
        </a:graphic>
      </p:graphicFrame>
      <p:sp>
        <p:nvSpPr>
          <p:cNvPr id="921604" name="Line 4"/>
          <p:cNvSpPr>
            <a:spLocks noChangeShapeType="1"/>
          </p:cNvSpPr>
          <p:nvPr/>
        </p:nvSpPr>
        <p:spPr bwMode="auto">
          <a:xfrm flipH="1" flipV="1">
            <a:off x="6019800" y="4724400"/>
            <a:ext cx="0" cy="685800"/>
          </a:xfrm>
          <a:prstGeom prst="line">
            <a:avLst/>
          </a:prstGeom>
          <a:noFill/>
          <a:ln w="63500">
            <a:solidFill>
              <a:srgbClr val="FF0000"/>
            </a:solidFill>
            <a:round/>
            <a:headEnd/>
            <a:tailEnd type="triangle" w="med" len="med"/>
          </a:ln>
          <a:effectLst/>
        </p:spPr>
        <p:txBody>
          <a:bodyPr/>
          <a:lstStyle/>
          <a:p>
            <a:endParaRPr lang="en-US"/>
          </a:p>
        </p:txBody>
      </p:sp>
      <p:sp>
        <p:nvSpPr>
          <p:cNvPr id="921605" name="Text Box 5"/>
          <p:cNvSpPr txBox="1">
            <a:spLocks noChangeArrowheads="1"/>
          </p:cNvSpPr>
          <p:nvPr/>
        </p:nvSpPr>
        <p:spPr bwMode="auto">
          <a:xfrm>
            <a:off x="7086600" y="4114800"/>
            <a:ext cx="1219200" cy="517525"/>
          </a:xfrm>
          <a:prstGeom prst="rect">
            <a:avLst/>
          </a:prstGeom>
          <a:noFill/>
          <a:ln w="12700">
            <a:noFill/>
            <a:miter lim="800000"/>
            <a:headEnd/>
            <a:tailEnd/>
          </a:ln>
          <a:effectLst/>
        </p:spPr>
        <p:txBody>
          <a:bodyPr>
            <a:spAutoFit/>
          </a:bodyPr>
          <a:lstStyle/>
          <a:p>
            <a:pPr>
              <a:spcBef>
                <a:spcPct val="50000"/>
              </a:spcBef>
            </a:pPr>
            <a:r>
              <a:rPr lang="en-US"/>
              <a:t>Decision Tree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p:txBody>
          <a:bodyPr/>
          <a:lstStyle/>
          <a:p>
            <a:r>
              <a:rPr lang="en-US"/>
              <a:t>Oblique Decision Trees</a:t>
            </a:r>
          </a:p>
        </p:txBody>
      </p:sp>
      <p:pic>
        <p:nvPicPr>
          <p:cNvPr id="959491" name="Picture 3"/>
          <p:cNvPicPr>
            <a:picLocks noChangeAspect="1" noChangeArrowheads="1"/>
          </p:cNvPicPr>
          <p:nvPr/>
        </p:nvPicPr>
        <p:blipFill>
          <a:blip r:embed="rId2" cstate="print"/>
          <a:srcRect l="7353" t="6654" r="7353" b="5882"/>
          <a:stretch>
            <a:fillRect/>
          </a:stretch>
        </p:blipFill>
        <p:spPr bwMode="auto">
          <a:xfrm>
            <a:off x="228600" y="1066800"/>
            <a:ext cx="4953000" cy="3810000"/>
          </a:xfrm>
          <a:prstGeom prst="rect">
            <a:avLst/>
          </a:prstGeom>
          <a:noFill/>
          <a:ln w="12700">
            <a:noFill/>
            <a:miter lim="800000"/>
            <a:headEnd/>
            <a:tailEnd/>
          </a:ln>
          <a:effectLst/>
        </p:spPr>
      </p:pic>
      <p:grpSp>
        <p:nvGrpSpPr>
          <p:cNvPr id="959492" name="Group 4"/>
          <p:cNvGrpSpPr>
            <a:grpSpLocks/>
          </p:cNvGrpSpPr>
          <p:nvPr/>
        </p:nvGrpSpPr>
        <p:grpSpPr bwMode="auto">
          <a:xfrm>
            <a:off x="5638800" y="1981200"/>
            <a:ext cx="3200400" cy="2286000"/>
            <a:chOff x="3552" y="1248"/>
            <a:chExt cx="2016" cy="1440"/>
          </a:xfrm>
        </p:grpSpPr>
        <p:sp>
          <p:nvSpPr>
            <p:cNvPr id="959493" name="Oval 5"/>
            <p:cNvSpPr>
              <a:spLocks noChangeArrowheads="1"/>
            </p:cNvSpPr>
            <p:nvPr/>
          </p:nvSpPr>
          <p:spPr bwMode="auto">
            <a:xfrm>
              <a:off x="4080" y="1248"/>
              <a:ext cx="1008" cy="480"/>
            </a:xfrm>
            <a:prstGeom prst="ellipse">
              <a:avLst/>
            </a:prstGeom>
            <a:noFill/>
            <a:ln w="38100">
              <a:solidFill>
                <a:srgbClr val="FF0000"/>
              </a:solidFill>
              <a:round/>
              <a:headEnd/>
              <a:tailEnd/>
            </a:ln>
            <a:effectLst/>
          </p:spPr>
          <p:txBody>
            <a:bodyPr wrap="none" anchor="ctr"/>
            <a:lstStyle/>
            <a:p>
              <a:pPr algn="ctr"/>
              <a:r>
                <a:rPr lang="en-US" sz="2000"/>
                <a:t>x + y &lt; 1</a:t>
              </a:r>
            </a:p>
          </p:txBody>
        </p:sp>
        <p:sp>
          <p:nvSpPr>
            <p:cNvPr id="959494" name="Line 6"/>
            <p:cNvSpPr>
              <a:spLocks noChangeShapeType="1"/>
            </p:cNvSpPr>
            <p:nvPr/>
          </p:nvSpPr>
          <p:spPr bwMode="auto">
            <a:xfrm flipH="1">
              <a:off x="4032" y="1728"/>
              <a:ext cx="528" cy="480"/>
            </a:xfrm>
            <a:prstGeom prst="line">
              <a:avLst/>
            </a:prstGeom>
            <a:noFill/>
            <a:ln w="12700">
              <a:solidFill>
                <a:schemeClr val="tx1"/>
              </a:solidFill>
              <a:round/>
              <a:headEnd/>
              <a:tailEnd type="triangle" w="med" len="med"/>
            </a:ln>
            <a:effectLst/>
          </p:spPr>
          <p:txBody>
            <a:bodyPr/>
            <a:lstStyle/>
            <a:p>
              <a:endParaRPr lang="en-US"/>
            </a:p>
          </p:txBody>
        </p:sp>
        <p:sp>
          <p:nvSpPr>
            <p:cNvPr id="959495" name="Line 7"/>
            <p:cNvSpPr>
              <a:spLocks noChangeShapeType="1"/>
            </p:cNvSpPr>
            <p:nvPr/>
          </p:nvSpPr>
          <p:spPr bwMode="auto">
            <a:xfrm>
              <a:off x="4560" y="1728"/>
              <a:ext cx="624" cy="432"/>
            </a:xfrm>
            <a:prstGeom prst="line">
              <a:avLst/>
            </a:prstGeom>
            <a:noFill/>
            <a:ln w="12700">
              <a:solidFill>
                <a:schemeClr val="tx1"/>
              </a:solidFill>
              <a:round/>
              <a:headEnd/>
              <a:tailEnd type="triangle" w="med" len="med"/>
            </a:ln>
            <a:effectLst/>
          </p:spPr>
          <p:txBody>
            <a:bodyPr/>
            <a:lstStyle/>
            <a:p>
              <a:endParaRPr lang="en-US"/>
            </a:p>
          </p:txBody>
        </p:sp>
        <p:sp>
          <p:nvSpPr>
            <p:cNvPr id="959496" name="Rectangle 8"/>
            <p:cNvSpPr>
              <a:spLocks noChangeArrowheads="1"/>
            </p:cNvSpPr>
            <p:nvPr/>
          </p:nvSpPr>
          <p:spPr bwMode="auto">
            <a:xfrm>
              <a:off x="3552" y="2208"/>
              <a:ext cx="816" cy="480"/>
            </a:xfrm>
            <a:prstGeom prst="rect">
              <a:avLst/>
            </a:prstGeom>
            <a:noFill/>
            <a:ln w="25400">
              <a:solidFill>
                <a:srgbClr val="1C5A61"/>
              </a:solidFill>
              <a:miter lim="800000"/>
              <a:headEnd/>
              <a:tailEnd/>
            </a:ln>
            <a:effectLst/>
          </p:spPr>
          <p:txBody>
            <a:bodyPr wrap="none" anchor="ctr"/>
            <a:lstStyle/>
            <a:p>
              <a:pPr algn="ctr"/>
              <a:r>
                <a:rPr lang="en-US" sz="1800"/>
                <a:t>Class = </a:t>
              </a:r>
              <a:r>
                <a:rPr lang="en-US" sz="2400">
                  <a:solidFill>
                    <a:srgbClr val="FF0000"/>
                  </a:solidFill>
                </a:rPr>
                <a:t>+</a:t>
              </a:r>
              <a:r>
                <a:rPr lang="en-US" sz="1800"/>
                <a:t> </a:t>
              </a:r>
            </a:p>
          </p:txBody>
        </p:sp>
        <p:sp>
          <p:nvSpPr>
            <p:cNvPr id="959497" name="Rectangle 9"/>
            <p:cNvSpPr>
              <a:spLocks noChangeArrowheads="1"/>
            </p:cNvSpPr>
            <p:nvPr/>
          </p:nvSpPr>
          <p:spPr bwMode="auto">
            <a:xfrm>
              <a:off x="4752" y="2208"/>
              <a:ext cx="816" cy="480"/>
            </a:xfrm>
            <a:prstGeom prst="rect">
              <a:avLst/>
            </a:prstGeom>
            <a:noFill/>
            <a:ln w="25400">
              <a:solidFill>
                <a:srgbClr val="1C5A61"/>
              </a:solidFill>
              <a:miter lim="800000"/>
              <a:headEnd/>
              <a:tailEnd/>
            </a:ln>
            <a:effectLst/>
          </p:spPr>
          <p:txBody>
            <a:bodyPr wrap="none" anchor="ctr"/>
            <a:lstStyle/>
            <a:p>
              <a:pPr algn="ctr"/>
              <a:r>
                <a:rPr lang="en-US" sz="1800"/>
                <a:t>Class =     </a:t>
              </a:r>
            </a:p>
          </p:txBody>
        </p:sp>
        <p:sp>
          <p:nvSpPr>
            <p:cNvPr id="959498" name="Oval 10"/>
            <p:cNvSpPr>
              <a:spLocks noChangeArrowheads="1"/>
            </p:cNvSpPr>
            <p:nvPr/>
          </p:nvSpPr>
          <p:spPr bwMode="auto">
            <a:xfrm>
              <a:off x="5376" y="2400"/>
              <a:ext cx="96" cy="96"/>
            </a:xfrm>
            <a:prstGeom prst="ellipse">
              <a:avLst/>
            </a:prstGeom>
            <a:solidFill>
              <a:srgbClr val="0000FF"/>
            </a:solidFill>
            <a:ln w="12700">
              <a:solidFill>
                <a:schemeClr val="tx1"/>
              </a:solidFill>
              <a:round/>
              <a:headEnd/>
              <a:tailEnd/>
            </a:ln>
            <a:effectLst/>
          </p:spPr>
          <p:txBody>
            <a:bodyPr wrap="none" anchor="ctr"/>
            <a:lstStyle/>
            <a:p>
              <a:endParaRPr lang="en-US"/>
            </a:p>
          </p:txBody>
        </p:sp>
      </p:grpSp>
      <p:sp>
        <p:nvSpPr>
          <p:cNvPr id="959499" name="Text Box 11"/>
          <p:cNvSpPr txBox="1">
            <a:spLocks noChangeArrowheads="1"/>
          </p:cNvSpPr>
          <p:nvPr/>
        </p:nvSpPr>
        <p:spPr bwMode="auto">
          <a:xfrm>
            <a:off x="533400" y="5056188"/>
            <a:ext cx="8001000" cy="1192212"/>
          </a:xfrm>
          <a:prstGeom prst="rect">
            <a:avLst/>
          </a:prstGeom>
          <a:noFill/>
          <a:ln w="12700">
            <a:noFill/>
            <a:miter lim="800000"/>
            <a:headEnd/>
            <a:tailEnd/>
          </a:ln>
          <a:effectLst/>
        </p:spPr>
        <p:txBody>
          <a:bodyPr>
            <a:spAutoFit/>
          </a:bodyPr>
          <a:lstStyle/>
          <a:p>
            <a:pPr>
              <a:spcBef>
                <a:spcPct val="50000"/>
              </a:spcBef>
              <a:buFontTx/>
              <a:buChar char="•"/>
            </a:pPr>
            <a:r>
              <a:rPr lang="en-US" sz="1800"/>
              <a:t> Test condition may involve multiple attributes</a:t>
            </a:r>
          </a:p>
          <a:p>
            <a:pPr>
              <a:spcBef>
                <a:spcPct val="50000"/>
              </a:spcBef>
              <a:buFontTx/>
              <a:buChar char="•"/>
            </a:pPr>
            <a:r>
              <a:rPr lang="en-US" sz="1800"/>
              <a:t> More expressive representation</a:t>
            </a:r>
          </a:p>
          <a:p>
            <a:pPr>
              <a:spcBef>
                <a:spcPct val="50000"/>
              </a:spcBef>
              <a:buFontTx/>
              <a:buChar char="•"/>
            </a:pPr>
            <a:r>
              <a:rPr lang="en-US" sz="1800"/>
              <a:t> Finding optimal test condition is computationally expensive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59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9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9"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p:txBody>
          <a:bodyPr/>
          <a:lstStyle/>
          <a:p>
            <a:r>
              <a:rPr lang="en-US"/>
              <a:t>Tree Replication</a:t>
            </a:r>
          </a:p>
        </p:txBody>
      </p:sp>
      <p:graphicFrame>
        <p:nvGraphicFramePr>
          <p:cNvPr id="960515" name="Object 3"/>
          <p:cNvGraphicFramePr>
            <a:graphicFrameLocks noChangeAspect="1"/>
          </p:cNvGraphicFramePr>
          <p:nvPr/>
        </p:nvGraphicFramePr>
        <p:xfrm>
          <a:off x="944545" y="1143000"/>
          <a:ext cx="5867400" cy="4319587"/>
        </p:xfrm>
        <a:graphic>
          <a:graphicData uri="http://schemas.openxmlformats.org/presentationml/2006/ole">
            <p:oleObj spid="_x0000_s960515" name="VISIO" r:id="rId3" imgW="9533880" imgH="7019280" progId="">
              <p:embed/>
            </p:oleObj>
          </a:graphicData>
        </a:graphic>
      </p:graphicFrame>
      <p:sp>
        <p:nvSpPr>
          <p:cNvPr id="960516" name="Text Box 4"/>
          <p:cNvSpPr txBox="1">
            <a:spLocks noChangeArrowheads="1"/>
          </p:cNvSpPr>
          <p:nvPr/>
        </p:nvSpPr>
        <p:spPr bwMode="auto">
          <a:xfrm>
            <a:off x="533400" y="5562600"/>
            <a:ext cx="8001000" cy="784830"/>
          </a:xfrm>
          <a:prstGeom prst="rect">
            <a:avLst/>
          </a:prstGeom>
          <a:noFill/>
          <a:ln w="12700">
            <a:noFill/>
            <a:miter lim="800000"/>
            <a:headEnd/>
            <a:tailEnd/>
          </a:ln>
          <a:effectLst/>
        </p:spPr>
        <p:txBody>
          <a:bodyPr>
            <a:spAutoFit/>
          </a:bodyPr>
          <a:lstStyle/>
          <a:p>
            <a:pPr>
              <a:spcBef>
                <a:spcPct val="50000"/>
              </a:spcBef>
              <a:buFontTx/>
              <a:buChar char="•"/>
            </a:pPr>
            <a:r>
              <a:rPr lang="en-US" sz="1800" dirty="0"/>
              <a:t> Same </a:t>
            </a:r>
            <a:r>
              <a:rPr lang="en-US" sz="1800" dirty="0" err="1"/>
              <a:t>subtree</a:t>
            </a:r>
            <a:r>
              <a:rPr lang="en-US" sz="1800" dirty="0"/>
              <a:t> appears in multiple </a:t>
            </a:r>
            <a:r>
              <a:rPr lang="en-US" sz="1800" dirty="0" smtClean="0"/>
              <a:t>branches.</a:t>
            </a:r>
          </a:p>
          <a:p>
            <a:pPr>
              <a:spcBef>
                <a:spcPct val="50000"/>
              </a:spcBef>
              <a:buFontTx/>
              <a:buChar char="•"/>
            </a:pPr>
            <a:r>
              <a:rPr lang="en-US" sz="1800" dirty="0" smtClean="0">
                <a:solidFill>
                  <a:srgbClr val="FF0000"/>
                </a:solidFill>
              </a:rPr>
              <a:t> Can you find a simpler, equivalent representation? </a:t>
            </a:r>
            <a:endParaRPr lang="en-US" sz="1800" dirty="0">
              <a:solidFill>
                <a:srgbClr val="FF0000"/>
              </a:solidFill>
            </a:endParaRPr>
          </a:p>
        </p:txBody>
      </p:sp>
      <p:sp>
        <p:nvSpPr>
          <p:cNvPr id="6" name="Rectangle 5"/>
          <p:cNvSpPr/>
          <p:nvPr/>
        </p:nvSpPr>
        <p:spPr bwMode="auto">
          <a:xfrm>
            <a:off x="6400800" y="2971800"/>
            <a:ext cx="304800" cy="2286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0</a:t>
            </a:r>
            <a:endParaRPr kumimoji="0" lang="en-US" sz="14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05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3074"/>
          <p:cNvSpPr>
            <a:spLocks noGrp="1" noChangeArrowheads="1"/>
          </p:cNvSpPr>
          <p:nvPr>
            <p:ph type="title"/>
          </p:nvPr>
        </p:nvSpPr>
        <p:spPr/>
        <p:txBody>
          <a:bodyPr/>
          <a:lstStyle/>
          <a:p>
            <a:r>
              <a:rPr lang="en-US"/>
              <a:t>Example: C4.5</a:t>
            </a:r>
          </a:p>
        </p:txBody>
      </p:sp>
      <p:sp>
        <p:nvSpPr>
          <p:cNvPr id="881667" name="Rectangle 3075"/>
          <p:cNvSpPr>
            <a:spLocks noGrp="1" noChangeArrowheads="1"/>
          </p:cNvSpPr>
          <p:nvPr>
            <p:ph type="body" idx="1"/>
          </p:nvPr>
        </p:nvSpPr>
        <p:spPr/>
        <p:txBody>
          <a:bodyPr/>
          <a:lstStyle/>
          <a:p>
            <a:r>
              <a:rPr lang="en-US"/>
              <a:t>Simple depth-first construction.</a:t>
            </a:r>
          </a:p>
          <a:p>
            <a:r>
              <a:rPr lang="en-US"/>
              <a:t>Uses Information Gain</a:t>
            </a:r>
          </a:p>
          <a:p>
            <a:r>
              <a:rPr lang="en-US"/>
              <a:t>Sorts Continuous Attributes at each node.</a:t>
            </a:r>
          </a:p>
          <a:p>
            <a:r>
              <a:rPr lang="en-US"/>
              <a:t>Needs entire data to fit in memory.</a:t>
            </a:r>
          </a:p>
          <a:p>
            <a:r>
              <a:rPr lang="en-US"/>
              <a:t>Unsuitable for Large Datasets.</a:t>
            </a:r>
          </a:p>
          <a:p>
            <a:pPr lvl="1"/>
            <a:r>
              <a:rPr lang="en-US"/>
              <a:t>Needs out-of-core sorting.</a:t>
            </a:r>
          </a:p>
          <a:p>
            <a:pPr lvl="1"/>
            <a:endParaRPr lang="en-US"/>
          </a:p>
          <a:p>
            <a:r>
              <a:rPr lang="en-US"/>
              <a:t>You can download the software from:</a:t>
            </a:r>
            <a:br>
              <a:rPr lang="en-US"/>
            </a:br>
            <a:r>
              <a:rPr lang="en-US" sz="2400">
                <a:hlinkClick r:id="rId2"/>
              </a:rPr>
              <a:t>http://www.cse.unsw.edu.au/~quinlan/c4.5r8.tar.gz</a:t>
            </a:r>
            <a:endParaRPr lang="en-US" sz="2400"/>
          </a:p>
          <a:p>
            <a:endParaRPr lang="en-US" sz="240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p:txBody>
          <a:bodyPr/>
          <a:lstStyle/>
          <a:p>
            <a:r>
              <a:rPr lang="en-US"/>
              <a:t>Practical Issues of Classification</a:t>
            </a:r>
          </a:p>
        </p:txBody>
      </p:sp>
      <p:sp>
        <p:nvSpPr>
          <p:cNvPr id="936963" name="Rectangle 3"/>
          <p:cNvSpPr>
            <a:spLocks noGrp="1" noChangeArrowheads="1"/>
          </p:cNvSpPr>
          <p:nvPr>
            <p:ph type="body" idx="1"/>
          </p:nvPr>
        </p:nvSpPr>
        <p:spPr/>
        <p:txBody>
          <a:bodyPr/>
          <a:lstStyle/>
          <a:p>
            <a:r>
              <a:rPr lang="en-US"/>
              <a:t>Underfitting and Overfitting</a:t>
            </a:r>
          </a:p>
          <a:p>
            <a:endParaRPr lang="en-US"/>
          </a:p>
          <a:p>
            <a:r>
              <a:rPr lang="en-US"/>
              <a:t>Missing Values</a:t>
            </a:r>
          </a:p>
          <a:p>
            <a:endParaRPr lang="en-US"/>
          </a:p>
          <a:p>
            <a:r>
              <a:rPr lang="en-US"/>
              <a:t>Costs of Classification</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ChangeArrowheads="1"/>
          </p:cNvSpPr>
          <p:nvPr>
            <p:ph type="title"/>
          </p:nvPr>
        </p:nvSpPr>
        <p:spPr/>
        <p:txBody>
          <a:bodyPr/>
          <a:lstStyle/>
          <a:p>
            <a:r>
              <a:rPr lang="en-US"/>
              <a:t>Underfitting and Overfitting (Example)</a:t>
            </a:r>
          </a:p>
        </p:txBody>
      </p:sp>
      <p:pic>
        <p:nvPicPr>
          <p:cNvPr id="937987" name="Picture 3"/>
          <p:cNvPicPr>
            <a:picLocks noChangeAspect="1" noChangeArrowheads="1"/>
          </p:cNvPicPr>
          <p:nvPr/>
        </p:nvPicPr>
        <p:blipFill>
          <a:blip r:embed="rId2" cstate="print"/>
          <a:srcRect l="8139" t="5307" r="5814" b="5804"/>
          <a:stretch>
            <a:fillRect/>
          </a:stretch>
        </p:blipFill>
        <p:spPr bwMode="auto">
          <a:xfrm>
            <a:off x="304800" y="1143000"/>
            <a:ext cx="5638800" cy="5105400"/>
          </a:xfrm>
          <a:prstGeom prst="rect">
            <a:avLst/>
          </a:prstGeom>
          <a:noFill/>
          <a:ln w="12700">
            <a:noFill/>
            <a:miter lim="800000"/>
            <a:headEnd/>
            <a:tailEnd/>
          </a:ln>
          <a:effectLst/>
        </p:spPr>
      </p:pic>
      <p:sp>
        <p:nvSpPr>
          <p:cNvPr id="937988" name="Text Box 4"/>
          <p:cNvSpPr txBox="1">
            <a:spLocks noChangeArrowheads="1"/>
          </p:cNvSpPr>
          <p:nvPr/>
        </p:nvSpPr>
        <p:spPr bwMode="auto">
          <a:xfrm>
            <a:off x="6172200" y="1905000"/>
            <a:ext cx="2743200" cy="3530600"/>
          </a:xfrm>
          <a:prstGeom prst="rect">
            <a:avLst/>
          </a:prstGeom>
          <a:noFill/>
          <a:ln w="12700">
            <a:noFill/>
            <a:miter lim="800000"/>
            <a:headEnd/>
            <a:tailEnd/>
          </a:ln>
          <a:effectLst/>
        </p:spPr>
        <p:txBody>
          <a:bodyPr>
            <a:spAutoFit/>
          </a:bodyPr>
          <a:lstStyle/>
          <a:p>
            <a:pPr>
              <a:spcBef>
                <a:spcPct val="50000"/>
              </a:spcBef>
            </a:pPr>
            <a:r>
              <a:rPr lang="en-US" sz="1800"/>
              <a:t>500 circular and 500 triangular data points.</a:t>
            </a:r>
          </a:p>
          <a:p>
            <a:pPr>
              <a:spcBef>
                <a:spcPct val="50000"/>
              </a:spcBef>
            </a:pPr>
            <a:endParaRPr lang="en-US" sz="1800"/>
          </a:p>
          <a:p>
            <a:pPr>
              <a:spcBef>
                <a:spcPct val="50000"/>
              </a:spcBef>
            </a:pPr>
            <a:r>
              <a:rPr lang="en-US" sz="1800"/>
              <a:t>Circular points:</a:t>
            </a:r>
          </a:p>
          <a:p>
            <a:pPr>
              <a:spcBef>
                <a:spcPct val="50000"/>
              </a:spcBef>
            </a:pPr>
            <a:r>
              <a:rPr lang="en-US" sz="1800"/>
              <a:t>0.5 </a:t>
            </a:r>
            <a:r>
              <a:rPr lang="en-US" sz="1800">
                <a:sym typeface="Symbol" pitchFamily="18" charset="2"/>
              </a:rPr>
              <a:t> sqrt(x</a:t>
            </a:r>
            <a:r>
              <a:rPr lang="en-US" sz="1800" baseline="-25000">
                <a:sym typeface="Symbol" pitchFamily="18" charset="2"/>
              </a:rPr>
              <a:t>1</a:t>
            </a:r>
            <a:r>
              <a:rPr lang="en-US" sz="1800" baseline="30000">
                <a:sym typeface="Symbol" pitchFamily="18" charset="2"/>
              </a:rPr>
              <a:t>2</a:t>
            </a:r>
            <a:r>
              <a:rPr lang="en-US" sz="1800">
                <a:sym typeface="Symbol" pitchFamily="18" charset="2"/>
              </a:rPr>
              <a:t>+x</a:t>
            </a:r>
            <a:r>
              <a:rPr lang="en-US" sz="1800" baseline="-25000">
                <a:sym typeface="Symbol" pitchFamily="18" charset="2"/>
              </a:rPr>
              <a:t>2</a:t>
            </a:r>
            <a:r>
              <a:rPr lang="en-US" sz="1800" baseline="30000">
                <a:sym typeface="Symbol" pitchFamily="18" charset="2"/>
              </a:rPr>
              <a:t>2</a:t>
            </a:r>
            <a:r>
              <a:rPr lang="en-US" sz="1800">
                <a:sym typeface="Symbol" pitchFamily="18" charset="2"/>
              </a:rPr>
              <a:t>)  1</a:t>
            </a:r>
            <a:endParaRPr lang="en-US" sz="1800"/>
          </a:p>
          <a:p>
            <a:pPr>
              <a:spcBef>
                <a:spcPct val="50000"/>
              </a:spcBef>
            </a:pPr>
            <a:endParaRPr lang="en-US" sz="1800"/>
          </a:p>
          <a:p>
            <a:pPr>
              <a:spcBef>
                <a:spcPct val="50000"/>
              </a:spcBef>
            </a:pPr>
            <a:r>
              <a:rPr lang="en-US" sz="1800"/>
              <a:t>Triangular points:</a:t>
            </a:r>
          </a:p>
          <a:p>
            <a:pPr>
              <a:spcBef>
                <a:spcPct val="50000"/>
              </a:spcBef>
            </a:pPr>
            <a:r>
              <a:rPr lang="en-US" sz="1800">
                <a:sym typeface="Symbol" pitchFamily="18" charset="2"/>
              </a:rPr>
              <a:t>sqrt(x</a:t>
            </a:r>
            <a:r>
              <a:rPr lang="en-US" sz="1800" baseline="-25000">
                <a:sym typeface="Symbol" pitchFamily="18" charset="2"/>
              </a:rPr>
              <a:t>1</a:t>
            </a:r>
            <a:r>
              <a:rPr lang="en-US" sz="1800" baseline="30000">
                <a:sym typeface="Symbol" pitchFamily="18" charset="2"/>
              </a:rPr>
              <a:t>2</a:t>
            </a:r>
            <a:r>
              <a:rPr lang="en-US" sz="1800">
                <a:sym typeface="Symbol" pitchFamily="18" charset="2"/>
              </a:rPr>
              <a:t>+x</a:t>
            </a:r>
            <a:r>
              <a:rPr lang="en-US" sz="1800" baseline="-25000">
                <a:sym typeface="Symbol" pitchFamily="18" charset="2"/>
              </a:rPr>
              <a:t>2</a:t>
            </a:r>
            <a:r>
              <a:rPr lang="en-US" sz="1800" baseline="30000">
                <a:sym typeface="Symbol" pitchFamily="18" charset="2"/>
              </a:rPr>
              <a:t>2</a:t>
            </a:r>
            <a:r>
              <a:rPr lang="en-US" sz="1800">
                <a:sym typeface="Symbol" pitchFamily="18" charset="2"/>
              </a:rPr>
              <a:t>) &gt; 0.5 or</a:t>
            </a:r>
          </a:p>
          <a:p>
            <a:pPr>
              <a:spcBef>
                <a:spcPct val="50000"/>
              </a:spcBef>
            </a:pPr>
            <a:r>
              <a:rPr lang="en-US" sz="1800">
                <a:sym typeface="Symbol" pitchFamily="18" charset="2"/>
              </a:rPr>
              <a:t>sqrt(x</a:t>
            </a:r>
            <a:r>
              <a:rPr lang="en-US" sz="1800" baseline="-25000">
                <a:sym typeface="Symbol" pitchFamily="18" charset="2"/>
              </a:rPr>
              <a:t>1</a:t>
            </a:r>
            <a:r>
              <a:rPr lang="en-US" sz="1800" baseline="30000">
                <a:sym typeface="Symbol" pitchFamily="18" charset="2"/>
              </a:rPr>
              <a:t>2</a:t>
            </a:r>
            <a:r>
              <a:rPr lang="en-US" sz="1800">
                <a:sym typeface="Symbol" pitchFamily="18" charset="2"/>
              </a:rPr>
              <a:t>+x</a:t>
            </a:r>
            <a:r>
              <a:rPr lang="en-US" sz="1800" baseline="-25000">
                <a:sym typeface="Symbol" pitchFamily="18" charset="2"/>
              </a:rPr>
              <a:t>2</a:t>
            </a:r>
            <a:r>
              <a:rPr lang="en-US" sz="1800" baseline="30000">
                <a:sym typeface="Symbol" pitchFamily="18" charset="2"/>
              </a:rPr>
              <a:t>2</a:t>
            </a:r>
            <a:r>
              <a:rPr lang="en-US" sz="1800">
                <a:sym typeface="Symbol" pitchFamily="18" charset="2"/>
              </a:rPr>
              <a:t>) &lt; 1</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en-US"/>
              <a:t>Illustrating Classification Task</a:t>
            </a:r>
          </a:p>
        </p:txBody>
      </p:sp>
      <p:graphicFrame>
        <p:nvGraphicFramePr>
          <p:cNvPr id="828442" name="Object 26"/>
          <p:cNvGraphicFramePr>
            <a:graphicFrameLocks noChangeAspect="1"/>
          </p:cNvGraphicFramePr>
          <p:nvPr>
            <p:ph idx="1"/>
          </p:nvPr>
        </p:nvGraphicFramePr>
        <p:xfrm>
          <a:off x="1093788" y="1143000"/>
          <a:ext cx="6951662" cy="5181600"/>
        </p:xfrm>
        <a:graphic>
          <a:graphicData uri="http://schemas.openxmlformats.org/presentationml/2006/ole">
            <p:oleObj spid="_x0000_s1178626" name="Visio" r:id="rId3" imgW="8424875" imgH="6279741" progId="">
              <p:embed/>
            </p:oleObj>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Grp="1" noChangeArrowheads="1"/>
          </p:cNvSpPr>
          <p:nvPr>
            <p:ph type="title"/>
          </p:nvPr>
        </p:nvSpPr>
        <p:spPr/>
        <p:txBody>
          <a:bodyPr/>
          <a:lstStyle/>
          <a:p>
            <a:r>
              <a:rPr lang="en-US"/>
              <a:t>Types of Errors</a:t>
            </a:r>
          </a:p>
        </p:txBody>
      </p:sp>
      <p:sp>
        <p:nvSpPr>
          <p:cNvPr id="1078275" name="Rectangle 3"/>
          <p:cNvSpPr>
            <a:spLocks noGrp="1" noChangeArrowheads="1"/>
          </p:cNvSpPr>
          <p:nvPr>
            <p:ph type="body" idx="1"/>
          </p:nvPr>
        </p:nvSpPr>
        <p:spPr/>
        <p:txBody>
          <a:bodyPr/>
          <a:lstStyle/>
          <a:p>
            <a:r>
              <a:rPr lang="en-US"/>
              <a:t>Training error:</a:t>
            </a:r>
          </a:p>
          <a:p>
            <a:pPr lvl="1"/>
            <a:r>
              <a:rPr lang="en-US"/>
              <a:t>Re-substitution error</a:t>
            </a:r>
          </a:p>
          <a:p>
            <a:pPr lvl="1"/>
            <a:r>
              <a:rPr lang="en-US"/>
              <a:t>Apparent error</a:t>
            </a:r>
          </a:p>
          <a:p>
            <a:r>
              <a:rPr lang="en-US"/>
              <a:t>Generalization error:</a:t>
            </a:r>
          </a:p>
          <a:p>
            <a:pPr lvl="1"/>
            <a:r>
              <a:rPr lang="en-US"/>
              <a:t>Error on previously unseen records</a:t>
            </a:r>
          </a:p>
          <a:p>
            <a:r>
              <a:rPr lang="en-US"/>
              <a:t>Model overfitting:</a:t>
            </a:r>
          </a:p>
          <a:p>
            <a:pPr lvl="1"/>
            <a:r>
              <a:rPr lang="en-US"/>
              <a:t>Fit the training so well (small training error) but has poor generalization error</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p:txBody>
          <a:bodyPr/>
          <a:lstStyle/>
          <a:p>
            <a:r>
              <a:rPr lang="en-US"/>
              <a:t>Underfitting and Overfitting</a:t>
            </a:r>
          </a:p>
        </p:txBody>
      </p:sp>
      <p:pic>
        <p:nvPicPr>
          <p:cNvPr id="939011" name="Picture 3"/>
          <p:cNvPicPr>
            <a:picLocks noChangeAspect="1" noChangeArrowheads="1"/>
          </p:cNvPicPr>
          <p:nvPr/>
        </p:nvPicPr>
        <p:blipFill>
          <a:blip r:embed="rId2" cstate="print"/>
          <a:srcRect/>
          <a:stretch>
            <a:fillRect/>
          </a:stretch>
        </p:blipFill>
        <p:spPr bwMode="auto">
          <a:xfrm>
            <a:off x="609600" y="1066800"/>
            <a:ext cx="6096000" cy="4572000"/>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p:txBody>
          <a:bodyPr/>
          <a:lstStyle/>
          <a:p>
            <a:r>
              <a:rPr lang="en-US"/>
              <a:t>Underfitting and Overfitting</a:t>
            </a:r>
          </a:p>
        </p:txBody>
      </p:sp>
      <p:pic>
        <p:nvPicPr>
          <p:cNvPr id="939011" name="Picture 3"/>
          <p:cNvPicPr>
            <a:picLocks noChangeAspect="1" noChangeArrowheads="1"/>
          </p:cNvPicPr>
          <p:nvPr/>
        </p:nvPicPr>
        <p:blipFill>
          <a:blip r:embed="rId2" cstate="print"/>
          <a:srcRect/>
          <a:stretch>
            <a:fillRect/>
          </a:stretch>
        </p:blipFill>
        <p:spPr bwMode="auto">
          <a:xfrm>
            <a:off x="609600" y="1066800"/>
            <a:ext cx="6096000" cy="4572000"/>
          </a:xfrm>
          <a:prstGeom prst="rect">
            <a:avLst/>
          </a:prstGeom>
          <a:noFill/>
          <a:ln w="12700">
            <a:noFill/>
            <a:miter lim="800000"/>
            <a:headEnd/>
            <a:tailEnd/>
          </a:ln>
          <a:effectLst/>
        </p:spPr>
      </p:pic>
      <p:sp>
        <p:nvSpPr>
          <p:cNvPr id="939012" name="Line 4"/>
          <p:cNvSpPr>
            <a:spLocks noChangeShapeType="1"/>
          </p:cNvSpPr>
          <p:nvPr/>
        </p:nvSpPr>
        <p:spPr bwMode="auto">
          <a:xfrm>
            <a:off x="4267200" y="1219200"/>
            <a:ext cx="0" cy="4114800"/>
          </a:xfrm>
          <a:prstGeom prst="line">
            <a:avLst/>
          </a:prstGeom>
          <a:noFill/>
          <a:ln w="25400">
            <a:solidFill>
              <a:srgbClr val="800000"/>
            </a:solidFill>
            <a:prstDash val="dash"/>
            <a:round/>
            <a:headEnd/>
            <a:tailEnd/>
          </a:ln>
          <a:effectLst/>
        </p:spPr>
        <p:txBody>
          <a:bodyPr/>
          <a:lstStyle/>
          <a:p>
            <a:endParaRPr lang="en-US"/>
          </a:p>
        </p:txBody>
      </p:sp>
      <p:sp>
        <p:nvSpPr>
          <p:cNvPr id="939013" name="Text Box 5"/>
          <p:cNvSpPr txBox="1">
            <a:spLocks noChangeArrowheads="1"/>
          </p:cNvSpPr>
          <p:nvPr/>
        </p:nvSpPr>
        <p:spPr bwMode="auto">
          <a:xfrm>
            <a:off x="4343400" y="1447800"/>
            <a:ext cx="1600200" cy="366713"/>
          </a:xfrm>
          <a:prstGeom prst="rect">
            <a:avLst/>
          </a:prstGeom>
          <a:noFill/>
          <a:ln w="12700">
            <a:noFill/>
            <a:miter lim="800000"/>
            <a:headEnd/>
            <a:tailEnd/>
          </a:ln>
          <a:effectLst/>
        </p:spPr>
        <p:txBody>
          <a:bodyPr>
            <a:spAutoFit/>
          </a:bodyPr>
          <a:lstStyle/>
          <a:p>
            <a:pPr>
              <a:spcBef>
                <a:spcPct val="50000"/>
              </a:spcBef>
            </a:pPr>
            <a:r>
              <a:rPr lang="en-US" sz="1800"/>
              <a:t>Overfitting</a:t>
            </a:r>
            <a:endParaRPr lang="en-US" sz="1800">
              <a:sym typeface="Symbol" pitchFamily="18" charset="2"/>
            </a:endParaRPr>
          </a:p>
        </p:txBody>
      </p:sp>
      <p:sp>
        <p:nvSpPr>
          <p:cNvPr id="939014" name="Text Box 6"/>
          <p:cNvSpPr txBox="1">
            <a:spLocks noChangeArrowheads="1"/>
          </p:cNvSpPr>
          <p:nvPr/>
        </p:nvSpPr>
        <p:spPr bwMode="auto">
          <a:xfrm>
            <a:off x="457200" y="5881688"/>
            <a:ext cx="8458200" cy="366712"/>
          </a:xfrm>
          <a:prstGeom prst="rect">
            <a:avLst/>
          </a:prstGeom>
          <a:noFill/>
          <a:ln w="12700">
            <a:noFill/>
            <a:miter lim="800000"/>
            <a:headEnd/>
            <a:tailEnd/>
          </a:ln>
          <a:effectLst/>
        </p:spPr>
        <p:txBody>
          <a:bodyPr>
            <a:spAutoFit/>
          </a:bodyPr>
          <a:lstStyle/>
          <a:p>
            <a:pPr>
              <a:spcBef>
                <a:spcPct val="50000"/>
              </a:spcBef>
            </a:pPr>
            <a:r>
              <a:rPr lang="en-US" sz="1800" dirty="0" err="1"/>
              <a:t>Underfitting</a:t>
            </a:r>
            <a:r>
              <a:rPr lang="en-US" sz="1800" b="0" dirty="0"/>
              <a:t>: when model is too simple, both training and test errors are large </a:t>
            </a:r>
            <a:endParaRPr lang="en-US" sz="1800" b="0" dirty="0">
              <a:sym typeface="Symbol" pitchFamily="18" charset="2"/>
            </a:endParaRPr>
          </a:p>
        </p:txBody>
      </p:sp>
      <p:sp>
        <p:nvSpPr>
          <p:cNvPr id="8" name="TextBox 7"/>
          <p:cNvSpPr txBox="1"/>
          <p:nvPr/>
        </p:nvSpPr>
        <p:spPr>
          <a:xfrm>
            <a:off x="1295400" y="1033046"/>
            <a:ext cx="1348446" cy="338554"/>
          </a:xfrm>
          <a:prstGeom prst="rect">
            <a:avLst/>
          </a:prstGeom>
          <a:noFill/>
        </p:spPr>
        <p:txBody>
          <a:bodyPr wrap="none" rtlCol="0">
            <a:spAutoFit/>
          </a:bodyPr>
          <a:lstStyle/>
          <a:p>
            <a:r>
              <a:rPr lang="en-US" sz="1600" dirty="0" err="1" smtClean="0"/>
              <a:t>Underfitting</a:t>
            </a:r>
            <a:endParaRPr lang="en-US" sz="1600" dirty="0"/>
          </a:p>
        </p:txBody>
      </p:sp>
      <p:sp>
        <p:nvSpPr>
          <p:cNvPr id="9" name="Line 4"/>
          <p:cNvSpPr>
            <a:spLocks noChangeShapeType="1"/>
          </p:cNvSpPr>
          <p:nvPr/>
        </p:nvSpPr>
        <p:spPr bwMode="auto">
          <a:xfrm>
            <a:off x="2590800" y="1219200"/>
            <a:ext cx="0" cy="4114800"/>
          </a:xfrm>
          <a:prstGeom prst="line">
            <a:avLst/>
          </a:prstGeom>
          <a:noFill/>
          <a:ln w="25400">
            <a:solidFill>
              <a:srgbClr val="800000"/>
            </a:solidFill>
            <a:prstDash val="dash"/>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2"/>
          <p:cNvSpPr>
            <a:spLocks noGrp="1" noChangeArrowheads="1"/>
          </p:cNvSpPr>
          <p:nvPr>
            <p:ph type="title"/>
          </p:nvPr>
        </p:nvSpPr>
        <p:spPr/>
        <p:txBody>
          <a:bodyPr/>
          <a:lstStyle/>
          <a:p>
            <a:r>
              <a:rPr lang="en-US"/>
              <a:t>Sources of Model Overfitting</a:t>
            </a:r>
          </a:p>
        </p:txBody>
      </p:sp>
      <p:sp>
        <p:nvSpPr>
          <p:cNvPr id="1079299" name="Rectangle 3"/>
          <p:cNvSpPr>
            <a:spLocks noGrp="1" noChangeArrowheads="1"/>
          </p:cNvSpPr>
          <p:nvPr>
            <p:ph type="body" idx="1"/>
          </p:nvPr>
        </p:nvSpPr>
        <p:spPr/>
        <p:txBody>
          <a:bodyPr/>
          <a:lstStyle/>
          <a:p>
            <a:r>
              <a:rPr lang="en-US"/>
              <a:t>Expand the decision tree too far (no pruning)</a:t>
            </a:r>
          </a:p>
          <a:p>
            <a:r>
              <a:rPr lang="en-US"/>
              <a:t>Noise in the data</a:t>
            </a:r>
          </a:p>
          <a:p>
            <a:r>
              <a:rPr lang="en-US"/>
              <a:t>Insufficient number of representative records for some classes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p:txBody>
          <a:bodyPr/>
          <a:lstStyle/>
          <a:p>
            <a:r>
              <a:rPr lang="en-US"/>
              <a:t>Apply Model to Test Data</a:t>
            </a:r>
          </a:p>
        </p:txBody>
      </p:sp>
      <p:grpSp>
        <p:nvGrpSpPr>
          <p:cNvPr id="890883" name="Group 3"/>
          <p:cNvGrpSpPr>
            <a:grpSpLocks/>
          </p:cNvGrpSpPr>
          <p:nvPr/>
        </p:nvGrpSpPr>
        <p:grpSpPr bwMode="auto">
          <a:xfrm>
            <a:off x="685800" y="2362200"/>
            <a:ext cx="4267200" cy="3298825"/>
            <a:chOff x="384" y="1584"/>
            <a:chExt cx="2451" cy="1694"/>
          </a:xfrm>
        </p:grpSpPr>
        <p:sp>
          <p:nvSpPr>
            <p:cNvPr id="890884"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0885"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0886"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0887"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0888"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0889"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0890"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890891"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890892"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890893" name="AutoShape 13"/>
            <p:cNvSpPr>
              <a:spLocks noChangeArrowheads="1"/>
            </p:cNvSpPr>
            <p:nvPr/>
          </p:nvSpPr>
          <p:spPr bwMode="auto">
            <a:xfrm>
              <a:off x="1680" y="3038"/>
              <a:ext cx="395" cy="231"/>
            </a:xfrm>
            <a:prstGeom prst="roundRect">
              <a:avLst>
                <a:gd name="adj" fmla="val 16769"/>
              </a:avLst>
            </a:prstGeom>
            <a:solidFill>
              <a:srgbClr val="33CCFF"/>
            </a:solidFill>
            <a:ln w="12700">
              <a:noFill/>
              <a:round/>
              <a:headEnd/>
              <a:tailEnd/>
            </a:ln>
            <a:effectLst/>
          </p:spPr>
          <p:txBody>
            <a:bodyPr wrap="none" anchor="ctr"/>
            <a:lstStyle/>
            <a:p>
              <a:endParaRPr lang="en-US"/>
            </a:p>
          </p:txBody>
        </p:sp>
        <p:sp>
          <p:nvSpPr>
            <p:cNvPr id="890894" name="Text Box 14"/>
            <p:cNvSpPr txBox="1">
              <a:spLocks noChangeArrowheads="1"/>
            </p:cNvSpPr>
            <p:nvPr/>
          </p:nvSpPr>
          <p:spPr bwMode="auto">
            <a:xfrm>
              <a:off x="1632" y="3038"/>
              <a:ext cx="432" cy="173"/>
            </a:xfrm>
            <a:prstGeom prst="rect">
              <a:avLst/>
            </a:prstGeom>
            <a:noFill/>
            <a:ln w="12700">
              <a:no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890895" name="AutoShape 15"/>
            <p:cNvSpPr>
              <a:spLocks noChangeArrowheads="1"/>
            </p:cNvSpPr>
            <p:nvPr/>
          </p:nvSpPr>
          <p:spPr bwMode="auto">
            <a:xfrm>
              <a:off x="740" y="3049"/>
              <a:ext cx="412" cy="229"/>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90896" name="Text Box 16"/>
            <p:cNvSpPr txBox="1">
              <a:spLocks noChangeArrowheads="1"/>
            </p:cNvSpPr>
            <p:nvPr/>
          </p:nvSpPr>
          <p:spPr bwMode="auto">
            <a:xfrm>
              <a:off x="814" y="3040"/>
              <a:ext cx="281" cy="173"/>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0897" name="AutoShape 17"/>
            <p:cNvSpPr>
              <a:spLocks noChangeArrowheads="1"/>
            </p:cNvSpPr>
            <p:nvPr/>
          </p:nvSpPr>
          <p:spPr bwMode="auto">
            <a:xfrm>
              <a:off x="384" y="2051"/>
              <a:ext cx="432" cy="219"/>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90898" name="Text Box 18"/>
            <p:cNvSpPr txBox="1">
              <a:spLocks noChangeArrowheads="1"/>
            </p:cNvSpPr>
            <p:nvPr/>
          </p:nvSpPr>
          <p:spPr bwMode="auto">
            <a:xfrm>
              <a:off x="458" y="2042"/>
              <a:ext cx="281" cy="173"/>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890899" name="AutoShape 19"/>
            <p:cNvSpPr>
              <a:spLocks noChangeArrowheads="1"/>
            </p:cNvSpPr>
            <p:nvPr/>
          </p:nvSpPr>
          <p:spPr bwMode="auto">
            <a:xfrm>
              <a:off x="2208" y="2558"/>
              <a:ext cx="432" cy="240"/>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90900" name="Text Box 20"/>
            <p:cNvSpPr txBox="1">
              <a:spLocks noChangeArrowheads="1"/>
            </p:cNvSpPr>
            <p:nvPr/>
          </p:nvSpPr>
          <p:spPr bwMode="auto">
            <a:xfrm>
              <a:off x="2270" y="2558"/>
              <a:ext cx="281" cy="173"/>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0901" name="Text Box 21"/>
            <p:cNvSpPr txBox="1">
              <a:spLocks noChangeArrowheads="1"/>
            </p:cNvSpPr>
            <p:nvPr/>
          </p:nvSpPr>
          <p:spPr bwMode="auto">
            <a:xfrm>
              <a:off x="484" y="1750"/>
              <a:ext cx="307"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890902" name="Text Box 22"/>
            <p:cNvSpPr txBox="1">
              <a:spLocks noChangeArrowheads="1"/>
            </p:cNvSpPr>
            <p:nvPr/>
          </p:nvSpPr>
          <p:spPr bwMode="auto">
            <a:xfrm>
              <a:off x="1654" y="1750"/>
              <a:ext cx="255"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890903" name="Text Box 23"/>
            <p:cNvSpPr txBox="1">
              <a:spLocks noChangeArrowheads="1"/>
            </p:cNvSpPr>
            <p:nvPr/>
          </p:nvSpPr>
          <p:spPr bwMode="auto">
            <a:xfrm>
              <a:off x="2301" y="2232"/>
              <a:ext cx="534"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890904" name="Text Box 24"/>
            <p:cNvSpPr txBox="1">
              <a:spLocks noChangeArrowheads="1"/>
            </p:cNvSpPr>
            <p:nvPr/>
          </p:nvSpPr>
          <p:spPr bwMode="auto">
            <a:xfrm>
              <a:off x="945" y="2250"/>
              <a:ext cx="954"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890905" name="Text Box 25"/>
            <p:cNvSpPr txBox="1">
              <a:spLocks noChangeArrowheads="1"/>
            </p:cNvSpPr>
            <p:nvPr/>
          </p:nvSpPr>
          <p:spPr bwMode="auto">
            <a:xfrm>
              <a:off x="654" y="2749"/>
              <a:ext cx="414"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890906" name="Text Box 26"/>
            <p:cNvSpPr txBox="1">
              <a:spLocks noChangeArrowheads="1"/>
            </p:cNvSpPr>
            <p:nvPr/>
          </p:nvSpPr>
          <p:spPr bwMode="auto">
            <a:xfrm>
              <a:off x="1772" y="2749"/>
              <a:ext cx="414"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pSp>
      <p:graphicFrame>
        <p:nvGraphicFramePr>
          <p:cNvPr id="890907" name="Object 27"/>
          <p:cNvGraphicFramePr>
            <a:graphicFrameLocks noChangeAspect="1"/>
          </p:cNvGraphicFramePr>
          <p:nvPr/>
        </p:nvGraphicFramePr>
        <p:xfrm>
          <a:off x="4953000" y="1600200"/>
          <a:ext cx="3343275" cy="1133475"/>
        </p:xfrm>
        <a:graphic>
          <a:graphicData uri="http://schemas.openxmlformats.org/presentationml/2006/ole">
            <p:oleObj spid="_x0000_s890907" name="Document" r:id="rId3" imgW="4651200" imgH="1576440" progId="Word.Document.8">
              <p:embed/>
            </p:oleObj>
          </a:graphicData>
        </a:graphic>
      </p:graphicFrame>
      <p:sp>
        <p:nvSpPr>
          <p:cNvPr id="890908" name="Text Box 28"/>
          <p:cNvSpPr txBox="1">
            <a:spLocks noChangeArrowheads="1"/>
          </p:cNvSpPr>
          <p:nvPr/>
        </p:nvSpPr>
        <p:spPr bwMode="auto">
          <a:xfrm>
            <a:off x="4800600" y="1143000"/>
            <a:ext cx="1600200" cy="336550"/>
          </a:xfrm>
          <a:prstGeom prst="rect">
            <a:avLst/>
          </a:prstGeom>
          <a:noFill/>
          <a:ln w="12700">
            <a:noFill/>
            <a:miter lim="800000"/>
            <a:headEnd/>
            <a:tailEnd/>
          </a:ln>
          <a:effectLst/>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890909" name="Text Box 29"/>
          <p:cNvSpPr txBox="1">
            <a:spLocks noChangeArrowheads="1"/>
          </p:cNvSpPr>
          <p:nvPr/>
        </p:nvSpPr>
        <p:spPr bwMode="auto">
          <a:xfrm>
            <a:off x="990600" y="1447800"/>
            <a:ext cx="3429000" cy="336550"/>
          </a:xfrm>
          <a:prstGeom prst="rect">
            <a:avLst/>
          </a:prstGeom>
          <a:noFill/>
          <a:ln w="12700">
            <a:noFill/>
            <a:miter lim="800000"/>
            <a:headEnd/>
            <a:tailEnd/>
          </a:ln>
          <a:effectLst/>
        </p:spPr>
        <p:txBody>
          <a:bodyPr>
            <a:spAutoFit/>
          </a:bodyPr>
          <a:lstStyle/>
          <a:p>
            <a:pPr marL="342900" indent="-342900">
              <a:lnSpc>
                <a:spcPct val="80000"/>
              </a:lnSpc>
              <a:spcBef>
                <a:spcPct val="20000"/>
              </a:spcBef>
              <a:buClr>
                <a:schemeClr val="accent2"/>
              </a:buClr>
              <a:buSzPct val="75000"/>
              <a:buFont typeface="Monotype Sorts" pitchFamily="2" charset="2"/>
              <a:buNone/>
            </a:pPr>
            <a:r>
              <a:rPr lang="en-US" sz="2000" b="0"/>
              <a:t>Start from the root of tree.</a:t>
            </a:r>
          </a:p>
        </p:txBody>
      </p:sp>
      <p:sp>
        <p:nvSpPr>
          <p:cNvPr id="890910" name="Line 30"/>
          <p:cNvSpPr>
            <a:spLocks noChangeShapeType="1"/>
          </p:cNvSpPr>
          <p:nvPr/>
        </p:nvSpPr>
        <p:spPr bwMode="auto">
          <a:xfrm>
            <a:off x="2133600" y="1828800"/>
            <a:ext cx="0" cy="457200"/>
          </a:xfrm>
          <a:prstGeom prst="line">
            <a:avLst/>
          </a:prstGeom>
          <a:noFill/>
          <a:ln w="15875">
            <a:solidFill>
              <a:srgbClr val="FF0000"/>
            </a:solidFill>
            <a:prstDash val="dash"/>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ChangeArrowheads="1"/>
          </p:cNvSpPr>
          <p:nvPr>
            <p:ph type="title"/>
          </p:nvPr>
        </p:nvSpPr>
        <p:spPr/>
        <p:txBody>
          <a:bodyPr/>
          <a:lstStyle/>
          <a:p>
            <a:r>
              <a:rPr lang="en-US"/>
              <a:t>Overfitting due to Noise </a:t>
            </a:r>
          </a:p>
        </p:txBody>
      </p:sp>
      <p:pic>
        <p:nvPicPr>
          <p:cNvPr id="940035" name="Picture 3"/>
          <p:cNvPicPr>
            <a:picLocks noChangeAspect="1" noChangeArrowheads="1"/>
          </p:cNvPicPr>
          <p:nvPr/>
        </p:nvPicPr>
        <p:blipFill>
          <a:blip r:embed="rId2" cstate="print"/>
          <a:srcRect t="4819" b="3615"/>
          <a:stretch>
            <a:fillRect/>
          </a:stretch>
        </p:blipFill>
        <p:spPr bwMode="auto">
          <a:xfrm>
            <a:off x="533400" y="1143000"/>
            <a:ext cx="6324600" cy="4343400"/>
          </a:xfrm>
          <a:prstGeom prst="rect">
            <a:avLst/>
          </a:prstGeom>
          <a:noFill/>
          <a:ln w="12700">
            <a:noFill/>
            <a:miter lim="800000"/>
            <a:headEnd/>
            <a:tailEnd/>
          </a:ln>
          <a:effectLst/>
        </p:spPr>
      </p:pic>
      <p:sp>
        <p:nvSpPr>
          <p:cNvPr id="940036" name="Text Box 4"/>
          <p:cNvSpPr txBox="1">
            <a:spLocks noChangeArrowheads="1"/>
          </p:cNvSpPr>
          <p:nvPr/>
        </p:nvSpPr>
        <p:spPr bwMode="auto">
          <a:xfrm>
            <a:off x="1143000" y="5715000"/>
            <a:ext cx="5791200" cy="366713"/>
          </a:xfrm>
          <a:prstGeom prst="rect">
            <a:avLst/>
          </a:prstGeom>
          <a:noFill/>
          <a:ln w="12700">
            <a:noFill/>
            <a:miter lim="800000"/>
            <a:headEnd/>
            <a:tailEnd/>
          </a:ln>
          <a:effectLst/>
        </p:spPr>
        <p:txBody>
          <a:bodyPr>
            <a:spAutoFit/>
          </a:bodyPr>
          <a:lstStyle/>
          <a:p>
            <a:pPr>
              <a:spcBef>
                <a:spcPct val="50000"/>
              </a:spcBef>
            </a:pPr>
            <a:r>
              <a:rPr lang="en-US" sz="1800"/>
              <a:t>Decision boundary is distorted by noise point</a:t>
            </a:r>
            <a:endParaRPr lang="en-US" sz="1800">
              <a:sym typeface="Symbol" pitchFamily="18" charset="2"/>
            </a:endParaRPr>
          </a:p>
        </p:txBody>
      </p:sp>
      <p:pic>
        <p:nvPicPr>
          <p:cNvPr id="1145858" name="Picture 2" descr="http://upload.wikimedia.org/wikipedia/commons/thumb/1/19/Overfitting.svg/600px-Overfitting.svg.png"/>
          <p:cNvPicPr>
            <a:picLocks noChangeAspect="1" noChangeArrowheads="1"/>
          </p:cNvPicPr>
          <p:nvPr/>
        </p:nvPicPr>
        <p:blipFill>
          <a:blip r:embed="rId3" cstate="print"/>
          <a:srcRect/>
          <a:stretch>
            <a:fillRect/>
          </a:stretch>
        </p:blipFill>
        <p:spPr bwMode="auto">
          <a:xfrm>
            <a:off x="6553200" y="1295400"/>
            <a:ext cx="2209800" cy="2209800"/>
          </a:xfrm>
          <a:prstGeom prst="rect">
            <a:avLst/>
          </a:prstGeom>
          <a:noFill/>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ChangeArrowheads="1"/>
          </p:cNvSpPr>
          <p:nvPr>
            <p:ph type="title"/>
          </p:nvPr>
        </p:nvSpPr>
        <p:spPr>
          <a:xfrm>
            <a:off x="381000" y="152400"/>
            <a:ext cx="8610600" cy="533400"/>
          </a:xfrm>
        </p:spPr>
        <p:txBody>
          <a:bodyPr/>
          <a:lstStyle/>
          <a:p>
            <a:r>
              <a:rPr lang="en-US"/>
              <a:t>Overfitting due to Insufficient Examples</a:t>
            </a:r>
          </a:p>
        </p:txBody>
      </p:sp>
      <p:sp>
        <p:nvSpPr>
          <p:cNvPr id="941059" name="Text Box 3"/>
          <p:cNvSpPr txBox="1">
            <a:spLocks noChangeArrowheads="1"/>
          </p:cNvSpPr>
          <p:nvPr/>
        </p:nvSpPr>
        <p:spPr bwMode="auto">
          <a:xfrm>
            <a:off x="609600" y="4724400"/>
            <a:ext cx="7620000" cy="1603375"/>
          </a:xfrm>
          <a:prstGeom prst="rect">
            <a:avLst/>
          </a:prstGeom>
          <a:noFill/>
          <a:ln w="12700">
            <a:noFill/>
            <a:miter lim="800000"/>
            <a:headEnd/>
            <a:tailEnd/>
          </a:ln>
          <a:effectLst/>
        </p:spPr>
        <p:txBody>
          <a:bodyPr>
            <a:spAutoFit/>
          </a:bodyPr>
          <a:lstStyle/>
          <a:p>
            <a:pPr>
              <a:spcBef>
                <a:spcPct val="50000"/>
              </a:spcBef>
            </a:pPr>
            <a:r>
              <a:rPr lang="en-US" sz="1800">
                <a:sym typeface="Symbol" pitchFamily="18" charset="2"/>
              </a:rPr>
              <a:t>Lack of data points in the lower half of the diagram makes it difficult to predict correctly the class labels of that region </a:t>
            </a:r>
          </a:p>
          <a:p>
            <a:pPr>
              <a:spcBef>
                <a:spcPct val="50000"/>
              </a:spcBef>
            </a:pPr>
            <a:r>
              <a:rPr lang="en-US" sz="1800"/>
              <a:t>- Insufficient number of training records in the region causes the decision tree to predict the test examples using other training records that are irrelevant to the classification task</a:t>
            </a:r>
            <a:endParaRPr lang="en-US" sz="1800">
              <a:sym typeface="Symbol" pitchFamily="18" charset="2"/>
            </a:endParaRPr>
          </a:p>
        </p:txBody>
      </p:sp>
      <p:pic>
        <p:nvPicPr>
          <p:cNvPr id="941060" name="Picture 4"/>
          <p:cNvPicPr>
            <a:picLocks noGrp="1" noChangeAspect="1" noChangeArrowheads="1"/>
          </p:cNvPicPr>
          <p:nvPr>
            <p:ph idx="1"/>
          </p:nvPr>
        </p:nvPicPr>
        <p:blipFill>
          <a:blip r:embed="rId2" cstate="print"/>
          <a:srcRect l="7072" t="4857" r="5357" b="4857"/>
          <a:stretch>
            <a:fillRect/>
          </a:stretch>
        </p:blipFill>
        <p:spPr>
          <a:xfrm>
            <a:off x="1828800" y="1117600"/>
            <a:ext cx="4470400" cy="3454400"/>
          </a:xfrm>
          <a:noFill/>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ChangeArrowheads="1"/>
          </p:cNvSpPr>
          <p:nvPr>
            <p:ph type="title"/>
          </p:nvPr>
        </p:nvSpPr>
        <p:spPr/>
        <p:txBody>
          <a:bodyPr/>
          <a:lstStyle/>
          <a:p>
            <a:r>
              <a:rPr lang="en-US"/>
              <a:t>Notes on Overfitting</a:t>
            </a:r>
          </a:p>
        </p:txBody>
      </p:sp>
      <p:sp>
        <p:nvSpPr>
          <p:cNvPr id="942083" name="Rectangle 3"/>
          <p:cNvSpPr>
            <a:spLocks noGrp="1" noChangeArrowheads="1"/>
          </p:cNvSpPr>
          <p:nvPr>
            <p:ph type="body" idx="1"/>
          </p:nvPr>
        </p:nvSpPr>
        <p:spPr/>
        <p:txBody>
          <a:bodyPr/>
          <a:lstStyle/>
          <a:p>
            <a:r>
              <a:rPr lang="en-US"/>
              <a:t>Overfitting results in decision trees that are more complex than necessary</a:t>
            </a:r>
          </a:p>
          <a:p>
            <a:endParaRPr lang="en-US"/>
          </a:p>
          <a:p>
            <a:r>
              <a:rPr lang="en-US"/>
              <a:t>Training error no longer provides a good estimate of how well the tree will perform on previously unseen records</a:t>
            </a:r>
          </a:p>
          <a:p>
            <a:endParaRPr lang="en-US"/>
          </a:p>
          <a:p>
            <a:r>
              <a:rPr lang="en-US"/>
              <a:t>Need new ways for estimating errors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r>
              <a:rPr lang="en-US"/>
              <a:t>Occam’s Razor</a:t>
            </a:r>
          </a:p>
        </p:txBody>
      </p:sp>
      <p:sp>
        <p:nvSpPr>
          <p:cNvPr id="944131" name="Rectangle 3"/>
          <p:cNvSpPr>
            <a:spLocks noGrp="1" noChangeArrowheads="1"/>
          </p:cNvSpPr>
          <p:nvPr>
            <p:ph type="body" idx="1"/>
          </p:nvPr>
        </p:nvSpPr>
        <p:spPr/>
        <p:txBody>
          <a:bodyPr/>
          <a:lstStyle/>
          <a:p>
            <a:r>
              <a:rPr lang="en-US" sz="2400" dirty="0"/>
              <a:t>Given two models of similar generalization errors,  one should </a:t>
            </a:r>
            <a:r>
              <a:rPr lang="en-US" sz="2400" dirty="0">
                <a:solidFill>
                  <a:srgbClr val="0070C0"/>
                </a:solidFill>
              </a:rPr>
              <a:t>prefer the simpler model over the more complex</a:t>
            </a:r>
            <a:r>
              <a:rPr lang="en-US" sz="2400" dirty="0"/>
              <a:t> </a:t>
            </a:r>
            <a:r>
              <a:rPr lang="en-US" sz="2400" dirty="0" smtClean="0"/>
              <a:t>model</a:t>
            </a:r>
          </a:p>
          <a:p>
            <a:endParaRPr lang="en-US" sz="2400" dirty="0"/>
          </a:p>
          <a:p>
            <a:r>
              <a:rPr lang="en-US" sz="2400" dirty="0"/>
              <a:t> For complex models, there is a greater chance that it was fitted accidentally by errors in </a:t>
            </a:r>
            <a:r>
              <a:rPr lang="en-US" sz="2400" dirty="0" smtClean="0"/>
              <a:t>data</a:t>
            </a:r>
          </a:p>
          <a:p>
            <a:endParaRPr lang="en-US" sz="2400" dirty="0"/>
          </a:p>
          <a:p>
            <a:r>
              <a:rPr lang="en-US" sz="2400" dirty="0"/>
              <a:t> Therefore, one should </a:t>
            </a:r>
            <a:r>
              <a:rPr lang="en-US" sz="2400" dirty="0">
                <a:solidFill>
                  <a:srgbClr val="0070C0"/>
                </a:solidFill>
              </a:rPr>
              <a:t>include model complexity when evaluating a </a:t>
            </a:r>
            <a:r>
              <a:rPr lang="en-US" sz="2400" dirty="0" smtClean="0">
                <a:solidFill>
                  <a:srgbClr val="0070C0"/>
                </a:solidFill>
              </a:rPr>
              <a:t>model</a:t>
            </a:r>
          </a:p>
          <a:p>
            <a:pPr>
              <a:buNone/>
            </a:pPr>
            <a:r>
              <a:rPr lang="en-US" sz="2400" dirty="0" smtClean="0"/>
              <a:t/>
            </a:r>
            <a:br>
              <a:rPr lang="en-US" sz="2400" dirty="0" smtClean="0"/>
            </a:br>
            <a:r>
              <a:rPr lang="en-US" sz="2400" i="1" dirty="0" smtClean="0"/>
              <a:t>Make everything as simple as possible, but not simpler. </a:t>
            </a:r>
            <a:r>
              <a:rPr lang="en-US" sz="2400" b="1" dirty="0" smtClean="0"/>
              <a:t>A. Einstein</a:t>
            </a:r>
            <a:endParaRPr lang="en-US" b="1" dirty="0">
              <a:solidFill>
                <a:srgbClr val="0070C0"/>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p:txBody>
          <a:bodyPr/>
          <a:lstStyle/>
          <a:p>
            <a:r>
              <a:rPr lang="en-US"/>
              <a:t>Minimum Description Length (MDL)</a:t>
            </a:r>
          </a:p>
        </p:txBody>
      </p:sp>
      <p:sp>
        <p:nvSpPr>
          <p:cNvPr id="945155" name="Rectangle 3"/>
          <p:cNvSpPr>
            <a:spLocks noGrp="1" noChangeArrowheads="1"/>
          </p:cNvSpPr>
          <p:nvPr>
            <p:ph type="body" idx="1"/>
          </p:nvPr>
        </p:nvSpPr>
        <p:spPr>
          <a:xfrm>
            <a:off x="457200" y="3714750"/>
            <a:ext cx="8229600" cy="2533650"/>
          </a:xfrm>
        </p:spPr>
        <p:txBody>
          <a:bodyPr/>
          <a:lstStyle/>
          <a:p>
            <a:pPr marL="342900" indent="-342900">
              <a:lnSpc>
                <a:spcPct val="90000"/>
              </a:lnSpc>
            </a:pPr>
            <a:r>
              <a:rPr lang="en-US" sz="2400">
                <a:solidFill>
                  <a:srgbClr val="FF0000"/>
                </a:solidFill>
              </a:rPr>
              <a:t>Cost(Model,Data) = Cost(Data|Model) + Cost(Model)</a:t>
            </a:r>
          </a:p>
          <a:p>
            <a:pPr marL="742950" lvl="1" indent="-285750">
              <a:lnSpc>
                <a:spcPct val="90000"/>
              </a:lnSpc>
            </a:pPr>
            <a:r>
              <a:rPr lang="en-US" sz="2400"/>
              <a:t>Cost is the number of bits needed for encoding.</a:t>
            </a:r>
          </a:p>
          <a:p>
            <a:pPr marL="742950" lvl="1" indent="-285750">
              <a:lnSpc>
                <a:spcPct val="90000"/>
              </a:lnSpc>
            </a:pPr>
            <a:r>
              <a:rPr lang="en-US" sz="2400"/>
              <a:t>Search for the least costly model.</a:t>
            </a:r>
          </a:p>
          <a:p>
            <a:pPr marL="342900" indent="-342900">
              <a:lnSpc>
                <a:spcPct val="90000"/>
              </a:lnSpc>
            </a:pPr>
            <a:r>
              <a:rPr lang="en-US" sz="2400"/>
              <a:t>Cost(Data|Model) encodes the misclassification errors.</a:t>
            </a:r>
          </a:p>
          <a:p>
            <a:pPr marL="342900" indent="-342900">
              <a:lnSpc>
                <a:spcPct val="90000"/>
              </a:lnSpc>
            </a:pPr>
            <a:r>
              <a:rPr lang="en-US" sz="2400"/>
              <a:t>Cost(Model) uses node encoding (number of children) plus splitting condition encoding.</a:t>
            </a:r>
          </a:p>
        </p:txBody>
      </p:sp>
      <p:graphicFrame>
        <p:nvGraphicFramePr>
          <p:cNvPr id="945156" name="Object 4"/>
          <p:cNvGraphicFramePr>
            <a:graphicFrameLocks noChangeAspect="1"/>
          </p:cNvGraphicFramePr>
          <p:nvPr/>
        </p:nvGraphicFramePr>
        <p:xfrm>
          <a:off x="2209800" y="1143000"/>
          <a:ext cx="4392613" cy="2406650"/>
        </p:xfrm>
        <a:graphic>
          <a:graphicData uri="http://schemas.openxmlformats.org/presentationml/2006/ole">
            <p:oleObj spid="_x0000_s945156" name="VISIO" r:id="rId3" imgW="6346800" imgH="3477960" progId="">
              <p:embed/>
            </p:oleObj>
          </a:graphicData>
        </a:graphic>
      </p:graphicFrame>
      <p:graphicFrame>
        <p:nvGraphicFramePr>
          <p:cNvPr id="945157" name="Object 5"/>
          <p:cNvGraphicFramePr>
            <a:graphicFrameLocks noChangeAspect="1"/>
          </p:cNvGraphicFramePr>
          <p:nvPr/>
        </p:nvGraphicFramePr>
        <p:xfrm>
          <a:off x="685800" y="1219200"/>
          <a:ext cx="1131888" cy="2133600"/>
        </p:xfrm>
        <a:graphic>
          <a:graphicData uri="http://schemas.openxmlformats.org/presentationml/2006/ole">
            <p:oleObj spid="_x0000_s945157" name="Worksheet" r:id="rId4" imgW="1161000" imgH="2050200" progId="Excel.Sheet.8">
              <p:embed/>
            </p:oleObj>
          </a:graphicData>
        </a:graphic>
      </p:graphicFrame>
      <p:graphicFrame>
        <p:nvGraphicFramePr>
          <p:cNvPr id="945158" name="Object 6"/>
          <p:cNvGraphicFramePr>
            <a:graphicFrameLocks noChangeAspect="1"/>
          </p:cNvGraphicFramePr>
          <p:nvPr/>
        </p:nvGraphicFramePr>
        <p:xfrm>
          <a:off x="7239000" y="1371600"/>
          <a:ext cx="1131888" cy="2133600"/>
        </p:xfrm>
        <a:graphic>
          <a:graphicData uri="http://schemas.openxmlformats.org/presentationml/2006/ole">
            <p:oleObj spid="_x0000_s945158" name="Worksheet" r:id="rId5" imgW="1161000" imgH="2050200" progId="Excel.Sheet.8">
              <p:embed/>
            </p:oleObj>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Grp="1" noChangeArrowheads="1"/>
          </p:cNvSpPr>
          <p:nvPr>
            <p:ph type="title"/>
          </p:nvPr>
        </p:nvSpPr>
        <p:spPr/>
        <p:txBody>
          <a:bodyPr/>
          <a:lstStyle/>
          <a:p>
            <a:r>
              <a:rPr lang="en-US"/>
              <a:t>Estimating Generalization Errors</a:t>
            </a:r>
          </a:p>
        </p:txBody>
      </p:sp>
      <p:sp>
        <p:nvSpPr>
          <p:cNvPr id="943107" name="Rectangle 3"/>
          <p:cNvSpPr>
            <a:spLocks noGrp="1" noChangeArrowheads="1"/>
          </p:cNvSpPr>
          <p:nvPr>
            <p:ph type="body" idx="1"/>
          </p:nvPr>
        </p:nvSpPr>
        <p:spPr/>
        <p:txBody>
          <a:bodyPr/>
          <a:lstStyle/>
          <a:p>
            <a:pPr>
              <a:lnSpc>
                <a:spcPct val="80000"/>
              </a:lnSpc>
            </a:pPr>
            <a:r>
              <a:rPr lang="en-US" sz="2400">
                <a:solidFill>
                  <a:srgbClr val="FF0000"/>
                </a:solidFill>
              </a:rPr>
              <a:t>Re-substitution errors:</a:t>
            </a:r>
            <a:r>
              <a:rPr lang="en-US" sz="2400"/>
              <a:t> error on training (</a:t>
            </a:r>
            <a:r>
              <a:rPr lang="en-US" sz="2400">
                <a:sym typeface="Symbol" pitchFamily="18" charset="2"/>
              </a:rPr>
              <a:t> </a:t>
            </a:r>
            <a:r>
              <a:rPr lang="en-US" sz="2400"/>
              <a:t>e(t) )</a:t>
            </a:r>
          </a:p>
          <a:p>
            <a:pPr>
              <a:lnSpc>
                <a:spcPct val="80000"/>
              </a:lnSpc>
            </a:pPr>
            <a:r>
              <a:rPr lang="en-US" sz="2400">
                <a:solidFill>
                  <a:srgbClr val="FF0000"/>
                </a:solidFill>
              </a:rPr>
              <a:t>Generalization errors:</a:t>
            </a:r>
            <a:r>
              <a:rPr lang="en-US" sz="2400"/>
              <a:t> error on testing (</a:t>
            </a:r>
            <a:r>
              <a:rPr lang="en-US" sz="2400">
                <a:sym typeface="Symbol" pitchFamily="18" charset="2"/>
              </a:rPr>
              <a:t></a:t>
            </a:r>
            <a:r>
              <a:rPr lang="en-US" sz="2400"/>
              <a:t> e’(t))</a:t>
            </a:r>
          </a:p>
          <a:p>
            <a:pPr lvl="4">
              <a:lnSpc>
                <a:spcPct val="80000"/>
              </a:lnSpc>
            </a:pPr>
            <a:endParaRPr lang="en-US" sz="600"/>
          </a:p>
          <a:p>
            <a:pPr>
              <a:lnSpc>
                <a:spcPct val="80000"/>
              </a:lnSpc>
            </a:pPr>
            <a:r>
              <a:rPr lang="en-US" sz="2400"/>
              <a:t>Methods for estimating generalization errors:</a:t>
            </a:r>
          </a:p>
          <a:p>
            <a:pPr lvl="1">
              <a:lnSpc>
                <a:spcPct val="80000"/>
              </a:lnSpc>
            </a:pPr>
            <a:r>
              <a:rPr lang="en-US" sz="2400">
                <a:solidFill>
                  <a:srgbClr val="FF0000"/>
                </a:solidFill>
              </a:rPr>
              <a:t>Optimistic approach:</a:t>
            </a:r>
            <a:r>
              <a:rPr lang="en-US" sz="2400"/>
              <a:t>  e’(t) = e(t)</a:t>
            </a:r>
          </a:p>
          <a:p>
            <a:pPr lvl="1">
              <a:lnSpc>
                <a:spcPct val="80000"/>
              </a:lnSpc>
            </a:pPr>
            <a:r>
              <a:rPr lang="en-US" sz="2400">
                <a:solidFill>
                  <a:srgbClr val="FF0000"/>
                </a:solidFill>
              </a:rPr>
              <a:t>Pessimistic approach:</a:t>
            </a:r>
            <a:r>
              <a:rPr lang="en-US" sz="2400"/>
              <a:t> </a:t>
            </a:r>
          </a:p>
          <a:p>
            <a:pPr lvl="2">
              <a:lnSpc>
                <a:spcPct val="80000"/>
              </a:lnSpc>
            </a:pPr>
            <a:r>
              <a:rPr lang="en-US" sz="2000"/>
              <a:t>  For each leaf node: e’(t) = (e(t)+0.5) </a:t>
            </a:r>
          </a:p>
          <a:p>
            <a:pPr lvl="2">
              <a:lnSpc>
                <a:spcPct val="80000"/>
              </a:lnSpc>
            </a:pPr>
            <a:r>
              <a:rPr lang="en-US" sz="2000"/>
              <a:t>  Total errors: e’(T) = </a:t>
            </a:r>
            <a:r>
              <a:rPr lang="en-US" sz="2000">
                <a:sym typeface="Symbol" pitchFamily="18" charset="2"/>
              </a:rPr>
              <a:t>e(T) + N  0.5 (N: number of leaf nodes)</a:t>
            </a:r>
          </a:p>
          <a:p>
            <a:pPr lvl="2">
              <a:lnSpc>
                <a:spcPct val="80000"/>
              </a:lnSpc>
            </a:pPr>
            <a:r>
              <a:rPr lang="en-US" sz="2000">
                <a:sym typeface="Symbol" pitchFamily="18" charset="2"/>
              </a:rPr>
              <a:t>  For a tree with 30 leaf nodes and 10 errors on training </a:t>
            </a:r>
            <a:br>
              <a:rPr lang="en-US" sz="2000">
                <a:sym typeface="Symbol" pitchFamily="18" charset="2"/>
              </a:rPr>
            </a:br>
            <a:r>
              <a:rPr lang="en-US" sz="2000">
                <a:sym typeface="Symbol" pitchFamily="18" charset="2"/>
              </a:rPr>
              <a:t>    (out of 1000 instances):</a:t>
            </a:r>
            <a:br>
              <a:rPr lang="en-US" sz="2000">
                <a:sym typeface="Symbol" pitchFamily="18" charset="2"/>
              </a:rPr>
            </a:br>
            <a:r>
              <a:rPr lang="en-US" sz="2000">
                <a:sym typeface="Symbol" pitchFamily="18" charset="2"/>
              </a:rPr>
              <a:t>          Training error = 10/1000 = 1%</a:t>
            </a:r>
          </a:p>
          <a:p>
            <a:pPr lvl="2">
              <a:lnSpc>
                <a:spcPct val="80000"/>
              </a:lnSpc>
              <a:buFont typeface="Wingdings" pitchFamily="2" charset="2"/>
              <a:buNone/>
            </a:pPr>
            <a:r>
              <a:rPr lang="en-US" sz="2000">
                <a:sym typeface="Symbol" pitchFamily="18" charset="2"/>
              </a:rPr>
              <a:t>          Generalization error = (10 + 300.5)/1000 = 2.5%</a:t>
            </a:r>
          </a:p>
          <a:p>
            <a:pPr lvl="1">
              <a:lnSpc>
                <a:spcPct val="80000"/>
              </a:lnSpc>
            </a:pPr>
            <a:r>
              <a:rPr lang="en-US" sz="2400">
                <a:solidFill>
                  <a:srgbClr val="FF0000"/>
                </a:solidFill>
                <a:sym typeface="Symbol" pitchFamily="18" charset="2"/>
              </a:rPr>
              <a:t>Reduced error pruning (REP):</a:t>
            </a:r>
          </a:p>
          <a:p>
            <a:pPr lvl="2">
              <a:lnSpc>
                <a:spcPct val="80000"/>
              </a:lnSpc>
            </a:pPr>
            <a:r>
              <a:rPr lang="en-US" sz="2000">
                <a:sym typeface="Symbol" pitchFamily="18" charset="2"/>
              </a:rPr>
              <a:t> uses validation data set to estimate generalization</a:t>
            </a:r>
            <a:br>
              <a:rPr lang="en-US" sz="2000">
                <a:sym typeface="Symbol" pitchFamily="18" charset="2"/>
              </a:rPr>
            </a:br>
            <a:r>
              <a:rPr lang="en-US" sz="2000">
                <a:sym typeface="Symbol" pitchFamily="18" charset="2"/>
              </a:rPr>
              <a:t>    error</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Reduced Error Pruning</a:t>
            </a:r>
            <a:endParaRPr lang="en-US" dirty="0"/>
          </a:p>
        </p:txBody>
      </p:sp>
      <p:sp>
        <p:nvSpPr>
          <p:cNvPr id="3" name="Content Placeholder 2"/>
          <p:cNvSpPr>
            <a:spLocks noGrp="1"/>
          </p:cNvSpPr>
          <p:nvPr>
            <p:ph idx="1"/>
          </p:nvPr>
        </p:nvSpPr>
        <p:spPr>
          <a:xfrm>
            <a:off x="381000" y="1143000"/>
            <a:ext cx="8382000" cy="5181600"/>
          </a:xfrm>
        </p:spPr>
        <p:txBody>
          <a:bodyPr/>
          <a:lstStyle/>
          <a:p>
            <a:r>
              <a:rPr lang="en-US" sz="2400" dirty="0" smtClean="0"/>
              <a:t>Split data into </a:t>
            </a:r>
            <a:r>
              <a:rPr lang="en-US" sz="2400" i="1" dirty="0" smtClean="0"/>
              <a:t>training</a:t>
            </a:r>
            <a:r>
              <a:rPr lang="en-US" sz="2400" dirty="0" smtClean="0"/>
              <a:t> and</a:t>
            </a:r>
            <a:br>
              <a:rPr lang="en-US" sz="2400" dirty="0" smtClean="0"/>
            </a:br>
            <a:r>
              <a:rPr lang="en-US" sz="2400" i="1" dirty="0" smtClean="0"/>
              <a:t>validation</a:t>
            </a:r>
            <a:r>
              <a:rPr lang="en-US" sz="2400" dirty="0" smtClean="0"/>
              <a:t> sets.</a:t>
            </a:r>
          </a:p>
          <a:p>
            <a:r>
              <a:rPr lang="en-US" sz="2400" dirty="0" smtClean="0"/>
              <a:t>Do until further pruning is</a:t>
            </a:r>
            <a:br>
              <a:rPr lang="en-US" sz="2400" dirty="0" smtClean="0"/>
            </a:br>
            <a:r>
              <a:rPr lang="en-US" sz="2400" dirty="0" smtClean="0"/>
              <a:t>harmful:</a:t>
            </a:r>
          </a:p>
          <a:p>
            <a:pPr lvl="1"/>
            <a:r>
              <a:rPr lang="en-US" sz="2000" dirty="0" smtClean="0"/>
              <a:t>Evaluate impact on </a:t>
            </a:r>
            <a:r>
              <a:rPr lang="en-US" sz="2000" i="1" dirty="0" smtClean="0"/>
              <a:t>validation</a:t>
            </a:r>
            <a:r>
              <a:rPr lang="en-US" sz="2000" dirty="0" smtClean="0"/>
              <a:t/>
            </a:r>
            <a:br>
              <a:rPr lang="en-US" sz="2000" dirty="0" smtClean="0"/>
            </a:br>
            <a:r>
              <a:rPr lang="en-US" sz="2000" dirty="0" smtClean="0"/>
              <a:t>set of pruning each possible</a:t>
            </a:r>
            <a:br>
              <a:rPr lang="en-US" sz="2000" dirty="0" smtClean="0"/>
            </a:br>
            <a:r>
              <a:rPr lang="en-US" sz="2000" dirty="0" smtClean="0"/>
              <a:t>node (plus those below it)</a:t>
            </a:r>
          </a:p>
          <a:p>
            <a:pPr lvl="1"/>
            <a:r>
              <a:rPr lang="en-US" sz="2000" dirty="0" smtClean="0"/>
              <a:t>Greedily remove the one that most improves </a:t>
            </a:r>
            <a:r>
              <a:rPr lang="en-US" sz="2000" i="1" dirty="0" smtClean="0"/>
              <a:t>validation</a:t>
            </a:r>
            <a:r>
              <a:rPr lang="en-US" sz="2000" dirty="0" smtClean="0"/>
              <a:t> set accuracy</a:t>
            </a:r>
          </a:p>
          <a:p>
            <a:r>
              <a:rPr lang="en-US" sz="2400" dirty="0" smtClean="0"/>
              <a:t>Produces smallest version of most accurate </a:t>
            </a:r>
            <a:r>
              <a:rPr lang="en-US" sz="2400" dirty="0" err="1" smtClean="0"/>
              <a:t>subtree</a:t>
            </a:r>
            <a:r>
              <a:rPr lang="en-US" sz="2400" dirty="0" smtClean="0"/>
              <a:t>.</a:t>
            </a:r>
          </a:p>
          <a:p>
            <a:r>
              <a:rPr lang="en-US" sz="2400" dirty="0" smtClean="0"/>
              <a:t>Requires a lot of data.</a:t>
            </a:r>
          </a:p>
          <a:p>
            <a:endParaRPr lang="en-US" dirty="0"/>
          </a:p>
        </p:txBody>
      </p:sp>
      <p:pic>
        <p:nvPicPr>
          <p:cNvPr id="1181698" name="Picture 2" descr="Results"/>
          <p:cNvPicPr>
            <a:picLocks noChangeAspect="1" noChangeArrowheads="1"/>
          </p:cNvPicPr>
          <p:nvPr/>
        </p:nvPicPr>
        <p:blipFill>
          <a:blip r:embed="rId2" cstate="print"/>
          <a:srcRect/>
          <a:stretch>
            <a:fillRect/>
          </a:stretch>
        </p:blipFill>
        <p:spPr bwMode="auto">
          <a:xfrm>
            <a:off x="4800600" y="1295400"/>
            <a:ext cx="3903660" cy="2438400"/>
          </a:xfrm>
          <a:prstGeom prst="rect">
            <a:avLst/>
          </a:prstGeom>
          <a:noFill/>
        </p:spPr>
      </p:pic>
      <p:sp>
        <p:nvSpPr>
          <p:cNvPr id="5" name="Rectangle 4"/>
          <p:cNvSpPr/>
          <p:nvPr/>
        </p:nvSpPr>
        <p:spPr bwMode="auto">
          <a:xfrm>
            <a:off x="6019800" y="2971800"/>
            <a:ext cx="1219200" cy="2286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100" b="1" i="0" u="none" strike="noStrike" cap="none" normalizeH="0" baseline="0" dirty="0" smtClean="0">
                <a:ln>
                  <a:noFill/>
                </a:ln>
                <a:solidFill>
                  <a:srgbClr val="FF0000"/>
                </a:solidFill>
                <a:effectLst/>
                <a:latin typeface="Arial" charset="0"/>
              </a:rPr>
              <a:t>Validation data</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p:txBody>
          <a:bodyPr/>
          <a:lstStyle/>
          <a:p>
            <a:r>
              <a:rPr lang="en-US" dirty="0"/>
              <a:t>How to Address </a:t>
            </a:r>
            <a:r>
              <a:rPr lang="en-US" dirty="0" err="1" smtClean="0"/>
              <a:t>Overfitting</a:t>
            </a:r>
            <a:r>
              <a:rPr lang="en-US" dirty="0" smtClean="0"/>
              <a:t> (cont’d)</a:t>
            </a:r>
            <a:endParaRPr lang="en-US" dirty="0"/>
          </a:p>
        </p:txBody>
      </p:sp>
      <p:sp>
        <p:nvSpPr>
          <p:cNvPr id="946179" name="Rectangle 3"/>
          <p:cNvSpPr>
            <a:spLocks noGrp="1" noChangeArrowheads="1"/>
          </p:cNvSpPr>
          <p:nvPr>
            <p:ph type="body" idx="1"/>
          </p:nvPr>
        </p:nvSpPr>
        <p:spPr>
          <a:xfrm>
            <a:off x="228600" y="1143000"/>
            <a:ext cx="8763000" cy="5181600"/>
          </a:xfrm>
        </p:spPr>
        <p:txBody>
          <a:bodyPr/>
          <a:lstStyle/>
          <a:p>
            <a:r>
              <a:rPr lang="en-US" sz="2400">
                <a:solidFill>
                  <a:srgbClr val="FF0000"/>
                </a:solidFill>
              </a:rPr>
              <a:t>Pre-Pruning (Early Stopping Rule)</a:t>
            </a:r>
          </a:p>
          <a:p>
            <a:pPr lvl="1"/>
            <a:r>
              <a:rPr lang="en-US" sz="2400"/>
              <a:t>Stop the algorithm before it becomes a fully-grown tree</a:t>
            </a:r>
          </a:p>
          <a:p>
            <a:pPr lvl="1"/>
            <a:r>
              <a:rPr lang="en-US" sz="2400"/>
              <a:t>Typical stopping conditions for a node:</a:t>
            </a:r>
          </a:p>
          <a:p>
            <a:pPr lvl="2"/>
            <a:r>
              <a:rPr lang="en-US" sz="2000"/>
              <a:t> Stop if all instances belong to the same class</a:t>
            </a:r>
          </a:p>
          <a:p>
            <a:pPr lvl="2"/>
            <a:r>
              <a:rPr lang="en-US" sz="2000"/>
              <a:t> Stop if all the attribute values are the same</a:t>
            </a:r>
          </a:p>
          <a:p>
            <a:pPr lvl="1"/>
            <a:r>
              <a:rPr lang="en-US" sz="2400"/>
              <a:t>More restrictive conditions:</a:t>
            </a:r>
          </a:p>
          <a:p>
            <a:pPr lvl="2"/>
            <a:r>
              <a:rPr lang="en-US" sz="2000"/>
              <a:t> Stop if number of instances is less than some user-specified threshold</a:t>
            </a:r>
          </a:p>
          <a:p>
            <a:pPr lvl="2"/>
            <a:r>
              <a:rPr lang="en-US" sz="2000"/>
              <a:t> Stop if class distribution of instances are independent of the available features (e.g., using </a:t>
            </a:r>
            <a:r>
              <a:rPr lang="en-US" sz="2000">
                <a:sym typeface="Symbol" pitchFamily="18" charset="2"/>
              </a:rPr>
              <a:t></a:t>
            </a:r>
            <a:r>
              <a:rPr lang="en-US" sz="2000" baseline="30000">
                <a:sym typeface="Symbol" pitchFamily="18" charset="2"/>
              </a:rPr>
              <a:t> 2</a:t>
            </a:r>
            <a:r>
              <a:rPr lang="en-US" sz="2000">
                <a:sym typeface="Symbol" pitchFamily="18" charset="2"/>
              </a:rPr>
              <a:t> test)</a:t>
            </a:r>
            <a:endParaRPr lang="en-US" sz="2000" baseline="30000"/>
          </a:p>
          <a:p>
            <a:pPr lvl="2"/>
            <a:r>
              <a:rPr lang="en-US" sz="2000"/>
              <a:t> Stop if expanding the current node does not improve impurity</a:t>
            </a:r>
            <a:br>
              <a:rPr lang="en-US" sz="2000"/>
            </a:br>
            <a:r>
              <a:rPr lang="en-US" sz="2000"/>
              <a:t>    measures (e.g., Gini or information gain).</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noChangeArrowheads="1"/>
          </p:cNvSpPr>
          <p:nvPr>
            <p:ph type="title"/>
          </p:nvPr>
        </p:nvSpPr>
        <p:spPr/>
        <p:txBody>
          <a:bodyPr/>
          <a:lstStyle/>
          <a:p>
            <a:r>
              <a:rPr lang="en-US"/>
              <a:t>How to Address Overfitting…</a:t>
            </a:r>
          </a:p>
        </p:txBody>
      </p:sp>
      <p:sp>
        <p:nvSpPr>
          <p:cNvPr id="947203" name="Rectangle 3"/>
          <p:cNvSpPr>
            <a:spLocks noGrp="1" noChangeArrowheads="1"/>
          </p:cNvSpPr>
          <p:nvPr>
            <p:ph type="body" idx="1"/>
          </p:nvPr>
        </p:nvSpPr>
        <p:spPr/>
        <p:txBody>
          <a:bodyPr/>
          <a:lstStyle/>
          <a:p>
            <a:r>
              <a:rPr lang="en-US">
                <a:solidFill>
                  <a:srgbClr val="FF0000"/>
                </a:solidFill>
              </a:rPr>
              <a:t>Post-pruning</a:t>
            </a:r>
          </a:p>
          <a:p>
            <a:pPr lvl="1"/>
            <a:r>
              <a:rPr lang="en-US"/>
              <a:t>Grow decision tree to its entirety</a:t>
            </a:r>
          </a:p>
          <a:p>
            <a:pPr lvl="1"/>
            <a:r>
              <a:rPr lang="en-US"/>
              <a:t>Trim the nodes of the decision tree in a bottom-up fashion</a:t>
            </a:r>
          </a:p>
          <a:p>
            <a:pPr lvl="1"/>
            <a:r>
              <a:rPr lang="en-US"/>
              <a:t>If generalization error improves after trimming, replace sub-tree by a leaf node.</a:t>
            </a:r>
          </a:p>
          <a:p>
            <a:pPr lvl="1"/>
            <a:r>
              <a:rPr lang="en-US"/>
              <a:t>Class label of leaf node is determined from majority class of instances in the sub-tree</a:t>
            </a:r>
          </a:p>
          <a:p>
            <a:pPr lvl="1"/>
            <a:r>
              <a:rPr lang="en-US"/>
              <a:t>Can use MDL for post-pruning</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8" name="Rectangle 2"/>
          <p:cNvSpPr>
            <a:spLocks noGrp="1" noChangeArrowheads="1"/>
          </p:cNvSpPr>
          <p:nvPr>
            <p:ph type="title"/>
          </p:nvPr>
        </p:nvSpPr>
        <p:spPr/>
        <p:txBody>
          <a:bodyPr/>
          <a:lstStyle/>
          <a:p>
            <a:r>
              <a:rPr lang="en-US"/>
              <a:t>Example of Post-Pruning</a:t>
            </a:r>
          </a:p>
        </p:txBody>
      </p:sp>
      <p:graphicFrame>
        <p:nvGraphicFramePr>
          <p:cNvPr id="1033219" name="Object 3"/>
          <p:cNvGraphicFramePr>
            <a:graphicFrameLocks noChangeAspect="1"/>
          </p:cNvGraphicFramePr>
          <p:nvPr/>
        </p:nvGraphicFramePr>
        <p:xfrm>
          <a:off x="1447800" y="3017838"/>
          <a:ext cx="4689475" cy="2390775"/>
        </p:xfrm>
        <a:graphic>
          <a:graphicData uri="http://schemas.openxmlformats.org/presentationml/2006/ole">
            <p:oleObj spid="_x0000_s1133570" name="VISIO" r:id="rId3" imgW="4689360" imgH="2390760" progId="">
              <p:embed/>
            </p:oleObj>
          </a:graphicData>
        </a:graphic>
      </p:graphicFrame>
      <p:graphicFrame>
        <p:nvGraphicFramePr>
          <p:cNvPr id="1033220" name="Group 4"/>
          <p:cNvGraphicFramePr>
            <a:graphicFrameLocks noGrp="1"/>
          </p:cNvGraphicFramePr>
          <p:nvPr/>
        </p:nvGraphicFramePr>
        <p:xfrm>
          <a:off x="6711950" y="3387725"/>
          <a:ext cx="1905000" cy="1219200"/>
        </p:xfrm>
        <a:graphic>
          <a:graphicData uri="http://schemas.openxmlformats.org/drawingml/2006/table">
            <a:tbl>
              <a:tblPr/>
              <a:tblGrid>
                <a:gridCol w="1447800"/>
                <a:gridCol w="457200"/>
              </a:tblGrid>
              <a:tr h="4572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gridSpan="2">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Error = 10/30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1033233" name="Text Box 17"/>
          <p:cNvSpPr txBox="1">
            <a:spLocks noChangeArrowheads="1"/>
          </p:cNvSpPr>
          <p:nvPr/>
        </p:nvSpPr>
        <p:spPr bwMode="auto">
          <a:xfrm>
            <a:off x="4495800" y="1066800"/>
            <a:ext cx="4648200" cy="2430463"/>
          </a:xfrm>
          <a:prstGeom prst="rect">
            <a:avLst/>
          </a:prstGeom>
          <a:noFill/>
          <a:ln w="12700">
            <a:noFill/>
            <a:miter lim="800000"/>
            <a:headEnd/>
            <a:tailEnd/>
          </a:ln>
          <a:effectLst/>
        </p:spPr>
        <p:txBody>
          <a:bodyPr>
            <a:spAutoFit/>
          </a:bodyPr>
          <a:lstStyle/>
          <a:p>
            <a:pPr>
              <a:spcBef>
                <a:spcPct val="50000"/>
              </a:spcBef>
            </a:pPr>
            <a:r>
              <a:rPr lang="en-US" sz="1800" dirty="0"/>
              <a:t>Training Error (Before splitting) = 10/30</a:t>
            </a:r>
          </a:p>
          <a:p>
            <a:pPr>
              <a:spcBef>
                <a:spcPct val="50000"/>
              </a:spcBef>
            </a:pPr>
            <a:r>
              <a:rPr lang="en-US" sz="1800" dirty="0"/>
              <a:t>Pessimistic error = (10 + 0.5)/30 = 10.5/30</a:t>
            </a:r>
          </a:p>
          <a:p>
            <a:pPr>
              <a:spcBef>
                <a:spcPct val="50000"/>
              </a:spcBef>
            </a:pPr>
            <a:r>
              <a:rPr lang="en-US" sz="1800" dirty="0"/>
              <a:t>Training Error (After splitting) = 9/30</a:t>
            </a:r>
          </a:p>
          <a:p>
            <a:pPr>
              <a:spcBef>
                <a:spcPct val="50000"/>
              </a:spcBef>
            </a:pPr>
            <a:r>
              <a:rPr lang="en-US" sz="1800" dirty="0"/>
              <a:t>Pessimistic error (After splitting)</a:t>
            </a:r>
          </a:p>
          <a:p>
            <a:pPr>
              <a:spcBef>
                <a:spcPct val="50000"/>
              </a:spcBef>
            </a:pPr>
            <a:r>
              <a:rPr lang="en-US" sz="1800" dirty="0"/>
              <a:t>	= (9 + 4 </a:t>
            </a:r>
            <a:r>
              <a:rPr lang="en-US" sz="1800" dirty="0">
                <a:sym typeface="Symbol" pitchFamily="18" charset="2"/>
              </a:rPr>
              <a:t> 0.5)/30 = 11/30</a:t>
            </a:r>
          </a:p>
          <a:p>
            <a:pPr>
              <a:spcBef>
                <a:spcPct val="50000"/>
              </a:spcBef>
            </a:pPr>
            <a:r>
              <a:rPr lang="en-US" sz="1800" dirty="0"/>
              <a:t>	</a:t>
            </a:r>
            <a:r>
              <a:rPr lang="en-US" sz="1800" dirty="0">
                <a:solidFill>
                  <a:srgbClr val="FF0000"/>
                </a:solidFill>
              </a:rPr>
              <a:t>PRUNE!</a:t>
            </a:r>
          </a:p>
        </p:txBody>
      </p:sp>
      <p:graphicFrame>
        <p:nvGraphicFramePr>
          <p:cNvPr id="1033234" name="Group 18"/>
          <p:cNvGraphicFramePr>
            <a:graphicFrameLocks noGrp="1"/>
          </p:cNvGraphicFramePr>
          <p:nvPr/>
        </p:nvGraphicFramePr>
        <p:xfrm>
          <a:off x="152400" y="5456238"/>
          <a:ext cx="1752600" cy="716280"/>
        </p:xfrm>
        <a:graphic>
          <a:graphicData uri="http://schemas.openxmlformats.org/drawingml/2006/table">
            <a:tbl>
              <a:tblPr/>
              <a:tblGrid>
                <a:gridCol w="1295400"/>
                <a:gridCol w="457200"/>
              </a:tblGrid>
              <a:tr h="18097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33245" name="Group 29"/>
          <p:cNvGraphicFramePr>
            <a:graphicFrameLocks noGrp="1"/>
          </p:cNvGraphicFramePr>
          <p:nvPr/>
        </p:nvGraphicFramePr>
        <p:xfrm>
          <a:off x="1981200" y="5456238"/>
          <a:ext cx="1752600" cy="716280"/>
        </p:xfrm>
        <a:graphic>
          <a:graphicData uri="http://schemas.openxmlformats.org/drawingml/2006/table">
            <a:tbl>
              <a:tblPr/>
              <a:tblGrid>
                <a:gridCol w="1295400"/>
                <a:gridCol w="457200"/>
              </a:tblGrid>
              <a:tr h="18097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33256" name="Group 40"/>
          <p:cNvGraphicFramePr>
            <a:graphicFrameLocks noGrp="1"/>
          </p:cNvGraphicFramePr>
          <p:nvPr/>
        </p:nvGraphicFramePr>
        <p:xfrm>
          <a:off x="3810000" y="5456238"/>
          <a:ext cx="1752600" cy="716280"/>
        </p:xfrm>
        <a:graphic>
          <a:graphicData uri="http://schemas.openxmlformats.org/drawingml/2006/table">
            <a:tbl>
              <a:tblPr/>
              <a:tblGrid>
                <a:gridCol w="1295400"/>
                <a:gridCol w="457200"/>
              </a:tblGrid>
              <a:tr h="18097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33267" name="Group 51"/>
          <p:cNvGraphicFramePr>
            <a:graphicFrameLocks noGrp="1"/>
          </p:cNvGraphicFramePr>
          <p:nvPr/>
        </p:nvGraphicFramePr>
        <p:xfrm>
          <a:off x="5638800" y="5456238"/>
          <a:ext cx="1752600" cy="716280"/>
        </p:xfrm>
        <a:graphic>
          <a:graphicData uri="http://schemas.openxmlformats.org/drawingml/2006/table">
            <a:tbl>
              <a:tblPr/>
              <a:tblGrid>
                <a:gridCol w="1295400"/>
                <a:gridCol w="457200"/>
              </a:tblGrid>
              <a:tr h="18097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33278" name="Rectangle 62"/>
          <p:cNvSpPr>
            <a:spLocks noChangeArrowheads="1"/>
          </p:cNvSpPr>
          <p:nvPr/>
        </p:nvSpPr>
        <p:spPr bwMode="auto">
          <a:xfrm>
            <a:off x="111125" y="1092200"/>
            <a:ext cx="4613275" cy="1815882"/>
          </a:xfrm>
          <a:prstGeom prst="rect">
            <a:avLst/>
          </a:prstGeom>
          <a:noFill/>
          <a:ln w="12700">
            <a:noFill/>
            <a:miter lim="800000"/>
            <a:headEnd/>
            <a:tailEnd/>
          </a:ln>
          <a:effectLst/>
        </p:spPr>
        <p:txBody>
          <a:bodyPr wrap="square">
            <a:spAutoFit/>
          </a:bodyPr>
          <a:lstStyle/>
          <a:p>
            <a:r>
              <a:rPr lang="en-US" b="0" dirty="0">
                <a:solidFill>
                  <a:srgbClr val="FF0000"/>
                </a:solidFill>
              </a:rPr>
              <a:t>Pessimistic approach:</a:t>
            </a:r>
            <a:r>
              <a:rPr lang="en-US" b="0" dirty="0"/>
              <a:t> </a:t>
            </a:r>
            <a:r>
              <a:rPr lang="en-US" b="0" dirty="0" smtClean="0"/>
              <a:t/>
            </a:r>
            <a:br>
              <a:rPr lang="en-US" b="0" dirty="0" smtClean="0"/>
            </a:br>
            <a:r>
              <a:rPr lang="en-US" b="0" dirty="0" smtClean="0"/>
              <a:t>For </a:t>
            </a:r>
            <a:r>
              <a:rPr lang="en-US" b="0" dirty="0"/>
              <a:t>each leaf node: e’(t) = (e(t)+</a:t>
            </a:r>
            <a:r>
              <a:rPr lang="en-US" b="0" dirty="0" smtClean="0"/>
              <a:t>0.5)</a:t>
            </a:r>
            <a:br>
              <a:rPr lang="en-US" b="0" dirty="0" smtClean="0"/>
            </a:br>
            <a:r>
              <a:rPr lang="en-US" b="0" dirty="0" smtClean="0"/>
              <a:t>Total </a:t>
            </a:r>
            <a:r>
              <a:rPr lang="en-US" b="0" dirty="0"/>
              <a:t>errors: e’(T) = </a:t>
            </a:r>
            <a:r>
              <a:rPr lang="en-US" b="0" dirty="0">
                <a:sym typeface="Symbol" pitchFamily="18" charset="2"/>
              </a:rPr>
              <a:t>e(T) + N  </a:t>
            </a:r>
            <a:r>
              <a:rPr lang="en-US" b="0" dirty="0" smtClean="0">
                <a:sym typeface="Symbol" pitchFamily="18" charset="2"/>
              </a:rPr>
              <a:t>0.5</a:t>
            </a:r>
            <a:br>
              <a:rPr lang="en-US" b="0" dirty="0" smtClean="0">
                <a:sym typeface="Symbol" pitchFamily="18" charset="2"/>
              </a:rPr>
            </a:br>
            <a:r>
              <a:rPr lang="en-US" b="0" dirty="0" smtClean="0">
                <a:sym typeface="Symbol" pitchFamily="18" charset="2"/>
              </a:rPr>
              <a:t>(N</a:t>
            </a:r>
            <a:r>
              <a:rPr lang="en-US" b="0" dirty="0">
                <a:sym typeface="Symbol" pitchFamily="18" charset="2"/>
              </a:rPr>
              <a:t>: number of leaf </a:t>
            </a:r>
            <a:r>
              <a:rPr lang="en-US" b="0" dirty="0" smtClean="0">
                <a:sym typeface="Symbol" pitchFamily="18" charset="2"/>
              </a:rPr>
              <a:t>nodes)</a:t>
            </a:r>
            <a:br>
              <a:rPr lang="en-US" b="0" dirty="0" smtClean="0">
                <a:sym typeface="Symbol" pitchFamily="18" charset="2"/>
              </a:rPr>
            </a:br>
            <a:r>
              <a:rPr lang="en-US" b="0" dirty="0" smtClean="0">
                <a:sym typeface="Symbol" pitchFamily="18" charset="2"/>
              </a:rPr>
              <a:t>For </a:t>
            </a:r>
            <a:r>
              <a:rPr lang="en-US" b="0" dirty="0">
                <a:sym typeface="Symbol" pitchFamily="18" charset="2"/>
              </a:rPr>
              <a:t>a tree with 30 leaf nodes and 10 errors on training (out of 1000 instances):</a:t>
            </a:r>
            <a:br>
              <a:rPr lang="en-US" b="0" dirty="0">
                <a:sym typeface="Symbol" pitchFamily="18" charset="2"/>
              </a:rPr>
            </a:br>
            <a:r>
              <a:rPr lang="en-US" b="0" dirty="0" smtClean="0">
                <a:sym typeface="Symbol" pitchFamily="18" charset="2"/>
              </a:rPr>
              <a:t>Training </a:t>
            </a:r>
            <a:r>
              <a:rPr lang="en-US" b="0" dirty="0">
                <a:sym typeface="Symbol" pitchFamily="18" charset="2"/>
              </a:rPr>
              <a:t>error = 10/1000 = </a:t>
            </a:r>
            <a:r>
              <a:rPr lang="en-US" b="0" dirty="0" smtClean="0">
                <a:sym typeface="Symbol" pitchFamily="18" charset="2"/>
              </a:rPr>
              <a:t>1%</a:t>
            </a:r>
            <a:br>
              <a:rPr lang="en-US" b="0" dirty="0" smtClean="0">
                <a:sym typeface="Symbol" pitchFamily="18" charset="2"/>
              </a:rPr>
            </a:br>
            <a:r>
              <a:rPr lang="en-US" b="0" dirty="0" smtClean="0">
                <a:sym typeface="Symbol" pitchFamily="18" charset="2"/>
              </a:rPr>
              <a:t>Generalization error = (10 +300.5)/1000 = 2.5%</a:t>
            </a:r>
            <a:endParaRPr lang="en-US" b="0" dirty="0">
              <a:sym typeface="Symbol" pitchFamily="18" charset="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p:txBody>
          <a:bodyPr/>
          <a:lstStyle/>
          <a:p>
            <a:r>
              <a:rPr lang="en-US"/>
              <a:t>Apply Model to Test Data</a:t>
            </a:r>
          </a:p>
        </p:txBody>
      </p:sp>
      <p:grpSp>
        <p:nvGrpSpPr>
          <p:cNvPr id="891907" name="Group 3"/>
          <p:cNvGrpSpPr>
            <a:grpSpLocks/>
          </p:cNvGrpSpPr>
          <p:nvPr/>
        </p:nvGrpSpPr>
        <p:grpSpPr bwMode="auto">
          <a:xfrm>
            <a:off x="685800" y="2362200"/>
            <a:ext cx="4267200" cy="3298825"/>
            <a:chOff x="384" y="1584"/>
            <a:chExt cx="2451" cy="1694"/>
          </a:xfrm>
        </p:grpSpPr>
        <p:sp>
          <p:nvSpPr>
            <p:cNvPr id="891908"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1909"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1910"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1911"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1912"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1913"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91914"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891915"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891916"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891917" name="AutoShape 13"/>
            <p:cNvSpPr>
              <a:spLocks noChangeArrowheads="1"/>
            </p:cNvSpPr>
            <p:nvPr/>
          </p:nvSpPr>
          <p:spPr bwMode="auto">
            <a:xfrm>
              <a:off x="1680" y="3038"/>
              <a:ext cx="395" cy="231"/>
            </a:xfrm>
            <a:prstGeom prst="roundRect">
              <a:avLst>
                <a:gd name="adj" fmla="val 16769"/>
              </a:avLst>
            </a:prstGeom>
            <a:solidFill>
              <a:srgbClr val="33CCFF"/>
            </a:solidFill>
            <a:ln w="12700">
              <a:noFill/>
              <a:round/>
              <a:headEnd/>
              <a:tailEnd/>
            </a:ln>
            <a:effectLst/>
          </p:spPr>
          <p:txBody>
            <a:bodyPr wrap="none" anchor="ctr"/>
            <a:lstStyle/>
            <a:p>
              <a:endParaRPr lang="en-US"/>
            </a:p>
          </p:txBody>
        </p:sp>
        <p:sp>
          <p:nvSpPr>
            <p:cNvPr id="891918" name="Text Box 14"/>
            <p:cNvSpPr txBox="1">
              <a:spLocks noChangeArrowheads="1"/>
            </p:cNvSpPr>
            <p:nvPr/>
          </p:nvSpPr>
          <p:spPr bwMode="auto">
            <a:xfrm>
              <a:off x="1632" y="3038"/>
              <a:ext cx="432" cy="173"/>
            </a:xfrm>
            <a:prstGeom prst="rect">
              <a:avLst/>
            </a:prstGeom>
            <a:noFill/>
            <a:ln w="12700">
              <a:no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891919" name="AutoShape 15"/>
            <p:cNvSpPr>
              <a:spLocks noChangeArrowheads="1"/>
            </p:cNvSpPr>
            <p:nvPr/>
          </p:nvSpPr>
          <p:spPr bwMode="auto">
            <a:xfrm>
              <a:off x="740" y="3049"/>
              <a:ext cx="412" cy="229"/>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91920" name="Text Box 16"/>
            <p:cNvSpPr txBox="1">
              <a:spLocks noChangeArrowheads="1"/>
            </p:cNvSpPr>
            <p:nvPr/>
          </p:nvSpPr>
          <p:spPr bwMode="auto">
            <a:xfrm>
              <a:off x="814" y="3040"/>
              <a:ext cx="281" cy="173"/>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1921" name="AutoShape 17"/>
            <p:cNvSpPr>
              <a:spLocks noChangeArrowheads="1"/>
            </p:cNvSpPr>
            <p:nvPr/>
          </p:nvSpPr>
          <p:spPr bwMode="auto">
            <a:xfrm>
              <a:off x="384" y="2051"/>
              <a:ext cx="432" cy="219"/>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91922" name="Text Box 18"/>
            <p:cNvSpPr txBox="1">
              <a:spLocks noChangeArrowheads="1"/>
            </p:cNvSpPr>
            <p:nvPr/>
          </p:nvSpPr>
          <p:spPr bwMode="auto">
            <a:xfrm>
              <a:off x="458" y="2042"/>
              <a:ext cx="281" cy="173"/>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891923" name="AutoShape 19"/>
            <p:cNvSpPr>
              <a:spLocks noChangeArrowheads="1"/>
            </p:cNvSpPr>
            <p:nvPr/>
          </p:nvSpPr>
          <p:spPr bwMode="auto">
            <a:xfrm>
              <a:off x="2208" y="2558"/>
              <a:ext cx="432" cy="240"/>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91924" name="Text Box 20"/>
            <p:cNvSpPr txBox="1">
              <a:spLocks noChangeArrowheads="1"/>
            </p:cNvSpPr>
            <p:nvPr/>
          </p:nvSpPr>
          <p:spPr bwMode="auto">
            <a:xfrm>
              <a:off x="2270" y="2558"/>
              <a:ext cx="281" cy="173"/>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91925" name="Text Box 21"/>
            <p:cNvSpPr txBox="1">
              <a:spLocks noChangeArrowheads="1"/>
            </p:cNvSpPr>
            <p:nvPr/>
          </p:nvSpPr>
          <p:spPr bwMode="auto">
            <a:xfrm>
              <a:off x="484" y="1750"/>
              <a:ext cx="307"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891926" name="Text Box 22"/>
            <p:cNvSpPr txBox="1">
              <a:spLocks noChangeArrowheads="1"/>
            </p:cNvSpPr>
            <p:nvPr/>
          </p:nvSpPr>
          <p:spPr bwMode="auto">
            <a:xfrm>
              <a:off x="1654" y="1750"/>
              <a:ext cx="255"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891927" name="Text Box 23"/>
            <p:cNvSpPr txBox="1">
              <a:spLocks noChangeArrowheads="1"/>
            </p:cNvSpPr>
            <p:nvPr/>
          </p:nvSpPr>
          <p:spPr bwMode="auto">
            <a:xfrm>
              <a:off x="2301" y="2232"/>
              <a:ext cx="534"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891928" name="Text Box 24"/>
            <p:cNvSpPr txBox="1">
              <a:spLocks noChangeArrowheads="1"/>
            </p:cNvSpPr>
            <p:nvPr/>
          </p:nvSpPr>
          <p:spPr bwMode="auto">
            <a:xfrm>
              <a:off x="945" y="2250"/>
              <a:ext cx="954"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891929" name="Text Box 25"/>
            <p:cNvSpPr txBox="1">
              <a:spLocks noChangeArrowheads="1"/>
            </p:cNvSpPr>
            <p:nvPr/>
          </p:nvSpPr>
          <p:spPr bwMode="auto">
            <a:xfrm>
              <a:off x="654" y="2749"/>
              <a:ext cx="414"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891930" name="Text Box 26"/>
            <p:cNvSpPr txBox="1">
              <a:spLocks noChangeArrowheads="1"/>
            </p:cNvSpPr>
            <p:nvPr/>
          </p:nvSpPr>
          <p:spPr bwMode="auto">
            <a:xfrm>
              <a:off x="1772" y="2749"/>
              <a:ext cx="414" cy="173"/>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pSp>
      <p:graphicFrame>
        <p:nvGraphicFramePr>
          <p:cNvPr id="891931" name="Object 27"/>
          <p:cNvGraphicFramePr>
            <a:graphicFrameLocks noChangeAspect="1"/>
          </p:cNvGraphicFramePr>
          <p:nvPr/>
        </p:nvGraphicFramePr>
        <p:xfrm>
          <a:off x="4953000" y="1600200"/>
          <a:ext cx="3343275" cy="1133475"/>
        </p:xfrm>
        <a:graphic>
          <a:graphicData uri="http://schemas.openxmlformats.org/presentationml/2006/ole">
            <p:oleObj spid="_x0000_s891931" name="Document" r:id="rId3" imgW="4651200" imgH="1576440" progId="Word.Document.8">
              <p:embed/>
            </p:oleObj>
          </a:graphicData>
        </a:graphic>
      </p:graphicFrame>
      <p:sp>
        <p:nvSpPr>
          <p:cNvPr id="891932" name="Text Box 28"/>
          <p:cNvSpPr txBox="1">
            <a:spLocks noChangeArrowheads="1"/>
          </p:cNvSpPr>
          <p:nvPr/>
        </p:nvSpPr>
        <p:spPr bwMode="auto">
          <a:xfrm>
            <a:off x="4800600" y="1143000"/>
            <a:ext cx="1600200" cy="336550"/>
          </a:xfrm>
          <a:prstGeom prst="rect">
            <a:avLst/>
          </a:prstGeom>
          <a:noFill/>
          <a:ln w="12700">
            <a:noFill/>
            <a:miter lim="800000"/>
            <a:headEnd/>
            <a:tailEnd/>
          </a:ln>
          <a:effectLst/>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891933" name="Line 29"/>
          <p:cNvSpPr>
            <a:spLocks noChangeShapeType="1"/>
          </p:cNvSpPr>
          <p:nvPr/>
        </p:nvSpPr>
        <p:spPr bwMode="auto">
          <a:xfrm flipH="1">
            <a:off x="2667000" y="1828800"/>
            <a:ext cx="2362200" cy="685800"/>
          </a:xfrm>
          <a:prstGeom prst="line">
            <a:avLst/>
          </a:prstGeom>
          <a:noFill/>
          <a:ln w="15875">
            <a:solidFill>
              <a:srgbClr val="FF0000"/>
            </a:solidFill>
            <a:prstDash val="dash"/>
            <a:round/>
            <a:headEnd type="triangle" w="med" len="me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a:lstStyle/>
          <a:p>
            <a:r>
              <a:rPr lang="en-US"/>
              <a:t>Examples of Post-pruning</a:t>
            </a:r>
          </a:p>
        </p:txBody>
      </p:sp>
      <p:sp>
        <p:nvSpPr>
          <p:cNvPr id="949251" name="Rectangle 3"/>
          <p:cNvSpPr>
            <a:spLocks noGrp="1" noChangeArrowheads="1"/>
          </p:cNvSpPr>
          <p:nvPr>
            <p:ph type="body" idx="1"/>
          </p:nvPr>
        </p:nvSpPr>
        <p:spPr>
          <a:xfrm>
            <a:off x="411163" y="1143000"/>
            <a:ext cx="4618037" cy="5181600"/>
          </a:xfrm>
        </p:spPr>
        <p:txBody>
          <a:bodyPr/>
          <a:lstStyle/>
          <a:p>
            <a:pPr lvl="1"/>
            <a:r>
              <a:rPr lang="en-US" sz="2400"/>
              <a:t>Optimistic error?</a:t>
            </a:r>
          </a:p>
          <a:p>
            <a:pPr lvl="1"/>
            <a:endParaRPr lang="en-US" sz="2400"/>
          </a:p>
          <a:p>
            <a:pPr lvl="1"/>
            <a:endParaRPr lang="en-US" sz="2400"/>
          </a:p>
          <a:p>
            <a:pPr lvl="1"/>
            <a:r>
              <a:rPr lang="en-US" sz="2400"/>
              <a:t>Pessimistic error?</a:t>
            </a:r>
          </a:p>
          <a:p>
            <a:pPr lvl="1">
              <a:buFont typeface="Arial" charset="0"/>
              <a:buNone/>
            </a:pPr>
            <a:endParaRPr lang="en-US" sz="2400"/>
          </a:p>
          <a:p>
            <a:pPr lvl="1">
              <a:buFont typeface="Arial" charset="0"/>
              <a:buNone/>
            </a:pPr>
            <a:endParaRPr lang="en-US" sz="2400"/>
          </a:p>
          <a:p>
            <a:pPr lvl="1"/>
            <a:r>
              <a:rPr lang="en-US" sz="2400"/>
              <a:t>Reduced error pruning?</a:t>
            </a:r>
            <a:endParaRPr lang="en-US" sz="1800"/>
          </a:p>
        </p:txBody>
      </p:sp>
      <p:grpSp>
        <p:nvGrpSpPr>
          <p:cNvPr id="949252" name="Group 4"/>
          <p:cNvGrpSpPr>
            <a:grpSpLocks/>
          </p:cNvGrpSpPr>
          <p:nvPr/>
        </p:nvGrpSpPr>
        <p:grpSpPr bwMode="auto">
          <a:xfrm>
            <a:off x="5867400" y="1143000"/>
            <a:ext cx="2743200" cy="1752600"/>
            <a:chOff x="3312" y="720"/>
            <a:chExt cx="2112" cy="1584"/>
          </a:xfrm>
        </p:grpSpPr>
        <p:sp>
          <p:nvSpPr>
            <p:cNvPr id="949253" name="Oval 5"/>
            <p:cNvSpPr>
              <a:spLocks noChangeArrowheads="1"/>
            </p:cNvSpPr>
            <p:nvPr/>
          </p:nvSpPr>
          <p:spPr bwMode="auto">
            <a:xfrm>
              <a:off x="4176" y="720"/>
              <a:ext cx="384" cy="336"/>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949254" name="Line 6"/>
            <p:cNvSpPr>
              <a:spLocks noChangeShapeType="1"/>
            </p:cNvSpPr>
            <p:nvPr/>
          </p:nvSpPr>
          <p:spPr bwMode="auto">
            <a:xfrm flipH="1">
              <a:off x="3792" y="1056"/>
              <a:ext cx="576" cy="528"/>
            </a:xfrm>
            <a:prstGeom prst="line">
              <a:avLst/>
            </a:prstGeom>
            <a:noFill/>
            <a:ln w="12700">
              <a:solidFill>
                <a:schemeClr val="tx1"/>
              </a:solidFill>
              <a:round/>
              <a:headEnd/>
              <a:tailEnd type="triangle" w="med" len="med"/>
            </a:ln>
            <a:effectLst/>
          </p:spPr>
          <p:txBody>
            <a:bodyPr/>
            <a:lstStyle/>
            <a:p>
              <a:endParaRPr lang="en-US"/>
            </a:p>
          </p:txBody>
        </p:sp>
        <p:sp>
          <p:nvSpPr>
            <p:cNvPr id="949255" name="Line 7"/>
            <p:cNvSpPr>
              <a:spLocks noChangeShapeType="1"/>
            </p:cNvSpPr>
            <p:nvPr/>
          </p:nvSpPr>
          <p:spPr bwMode="auto">
            <a:xfrm>
              <a:off x="4368" y="1056"/>
              <a:ext cx="576" cy="528"/>
            </a:xfrm>
            <a:prstGeom prst="line">
              <a:avLst/>
            </a:prstGeom>
            <a:noFill/>
            <a:ln w="12700">
              <a:solidFill>
                <a:schemeClr val="tx1"/>
              </a:solidFill>
              <a:round/>
              <a:headEnd/>
              <a:tailEnd type="triangle" w="med" len="med"/>
            </a:ln>
            <a:effectLst/>
          </p:spPr>
          <p:txBody>
            <a:bodyPr/>
            <a:lstStyle/>
            <a:p>
              <a:endParaRPr lang="en-US"/>
            </a:p>
          </p:txBody>
        </p:sp>
        <p:sp>
          <p:nvSpPr>
            <p:cNvPr id="949256" name="Rectangle 8"/>
            <p:cNvSpPr>
              <a:spLocks noChangeArrowheads="1"/>
            </p:cNvSpPr>
            <p:nvPr/>
          </p:nvSpPr>
          <p:spPr bwMode="auto">
            <a:xfrm>
              <a:off x="3312" y="1584"/>
              <a:ext cx="912" cy="720"/>
            </a:xfrm>
            <a:prstGeom prst="rect">
              <a:avLst/>
            </a:prstGeom>
            <a:noFill/>
            <a:ln w="38100">
              <a:solidFill>
                <a:srgbClr val="FF0000"/>
              </a:solidFill>
              <a:miter lim="800000"/>
              <a:headEnd/>
              <a:tailEnd/>
            </a:ln>
            <a:effectLst/>
          </p:spPr>
          <p:txBody>
            <a:bodyPr wrap="none" anchor="ctr"/>
            <a:lstStyle/>
            <a:p>
              <a:pPr algn="ctr"/>
              <a:r>
                <a:rPr lang="en-US" sz="1800"/>
                <a:t>C0: 11</a:t>
              </a:r>
            </a:p>
            <a:p>
              <a:pPr algn="ctr"/>
              <a:r>
                <a:rPr lang="en-US" sz="1800"/>
                <a:t>C1: 3</a:t>
              </a:r>
            </a:p>
          </p:txBody>
        </p:sp>
        <p:sp>
          <p:nvSpPr>
            <p:cNvPr id="949257" name="Rectangle 9"/>
            <p:cNvSpPr>
              <a:spLocks noChangeArrowheads="1"/>
            </p:cNvSpPr>
            <p:nvPr/>
          </p:nvSpPr>
          <p:spPr bwMode="auto">
            <a:xfrm>
              <a:off x="4512" y="1584"/>
              <a:ext cx="912" cy="720"/>
            </a:xfrm>
            <a:prstGeom prst="rect">
              <a:avLst/>
            </a:prstGeom>
            <a:noFill/>
            <a:ln w="38100">
              <a:solidFill>
                <a:srgbClr val="FF0000"/>
              </a:solidFill>
              <a:miter lim="800000"/>
              <a:headEnd/>
              <a:tailEnd/>
            </a:ln>
            <a:effectLst/>
          </p:spPr>
          <p:txBody>
            <a:bodyPr wrap="none" anchor="ctr"/>
            <a:lstStyle/>
            <a:p>
              <a:pPr algn="ctr"/>
              <a:r>
                <a:rPr lang="en-US" sz="2000"/>
                <a:t>C0: 2</a:t>
              </a:r>
            </a:p>
            <a:p>
              <a:pPr algn="ctr"/>
              <a:r>
                <a:rPr lang="en-US" sz="2000"/>
                <a:t>C1: 4</a:t>
              </a:r>
            </a:p>
          </p:txBody>
        </p:sp>
      </p:grpSp>
      <p:grpSp>
        <p:nvGrpSpPr>
          <p:cNvPr id="949258" name="Group 10"/>
          <p:cNvGrpSpPr>
            <a:grpSpLocks/>
          </p:cNvGrpSpPr>
          <p:nvPr/>
        </p:nvGrpSpPr>
        <p:grpSpPr bwMode="auto">
          <a:xfrm>
            <a:off x="5867400" y="4191000"/>
            <a:ext cx="2743200" cy="1752600"/>
            <a:chOff x="3312" y="720"/>
            <a:chExt cx="2112" cy="1584"/>
          </a:xfrm>
        </p:grpSpPr>
        <p:sp>
          <p:nvSpPr>
            <p:cNvPr id="949259" name="Oval 11"/>
            <p:cNvSpPr>
              <a:spLocks noChangeArrowheads="1"/>
            </p:cNvSpPr>
            <p:nvPr/>
          </p:nvSpPr>
          <p:spPr bwMode="auto">
            <a:xfrm>
              <a:off x="4176" y="720"/>
              <a:ext cx="384" cy="336"/>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949260" name="Line 12"/>
            <p:cNvSpPr>
              <a:spLocks noChangeShapeType="1"/>
            </p:cNvSpPr>
            <p:nvPr/>
          </p:nvSpPr>
          <p:spPr bwMode="auto">
            <a:xfrm flipH="1">
              <a:off x="3792" y="1056"/>
              <a:ext cx="576" cy="528"/>
            </a:xfrm>
            <a:prstGeom prst="line">
              <a:avLst/>
            </a:prstGeom>
            <a:noFill/>
            <a:ln w="12700">
              <a:solidFill>
                <a:schemeClr val="tx1"/>
              </a:solidFill>
              <a:round/>
              <a:headEnd/>
              <a:tailEnd type="triangle" w="med" len="med"/>
            </a:ln>
            <a:effectLst/>
          </p:spPr>
          <p:txBody>
            <a:bodyPr/>
            <a:lstStyle/>
            <a:p>
              <a:endParaRPr lang="en-US"/>
            </a:p>
          </p:txBody>
        </p:sp>
        <p:sp>
          <p:nvSpPr>
            <p:cNvPr id="949261" name="Line 13"/>
            <p:cNvSpPr>
              <a:spLocks noChangeShapeType="1"/>
            </p:cNvSpPr>
            <p:nvPr/>
          </p:nvSpPr>
          <p:spPr bwMode="auto">
            <a:xfrm>
              <a:off x="4368" y="1056"/>
              <a:ext cx="576" cy="528"/>
            </a:xfrm>
            <a:prstGeom prst="line">
              <a:avLst/>
            </a:prstGeom>
            <a:noFill/>
            <a:ln w="12700">
              <a:solidFill>
                <a:schemeClr val="tx1"/>
              </a:solidFill>
              <a:round/>
              <a:headEnd/>
              <a:tailEnd type="triangle" w="med" len="med"/>
            </a:ln>
            <a:effectLst/>
          </p:spPr>
          <p:txBody>
            <a:bodyPr/>
            <a:lstStyle/>
            <a:p>
              <a:endParaRPr lang="en-US"/>
            </a:p>
          </p:txBody>
        </p:sp>
        <p:sp>
          <p:nvSpPr>
            <p:cNvPr id="949262" name="Rectangle 14"/>
            <p:cNvSpPr>
              <a:spLocks noChangeArrowheads="1"/>
            </p:cNvSpPr>
            <p:nvPr/>
          </p:nvSpPr>
          <p:spPr bwMode="auto">
            <a:xfrm>
              <a:off x="3312" y="1584"/>
              <a:ext cx="912" cy="720"/>
            </a:xfrm>
            <a:prstGeom prst="rect">
              <a:avLst/>
            </a:prstGeom>
            <a:noFill/>
            <a:ln w="38100">
              <a:solidFill>
                <a:srgbClr val="FF0000"/>
              </a:solidFill>
              <a:miter lim="800000"/>
              <a:headEnd/>
              <a:tailEnd/>
            </a:ln>
            <a:effectLst/>
          </p:spPr>
          <p:txBody>
            <a:bodyPr wrap="none" anchor="ctr"/>
            <a:lstStyle/>
            <a:p>
              <a:pPr algn="ctr"/>
              <a:r>
                <a:rPr lang="en-US" sz="1800"/>
                <a:t>C0: 14</a:t>
              </a:r>
            </a:p>
            <a:p>
              <a:pPr algn="ctr"/>
              <a:r>
                <a:rPr lang="en-US" sz="1800"/>
                <a:t>C1: 3</a:t>
              </a:r>
            </a:p>
          </p:txBody>
        </p:sp>
        <p:sp>
          <p:nvSpPr>
            <p:cNvPr id="949263" name="Rectangle 15"/>
            <p:cNvSpPr>
              <a:spLocks noChangeArrowheads="1"/>
            </p:cNvSpPr>
            <p:nvPr/>
          </p:nvSpPr>
          <p:spPr bwMode="auto">
            <a:xfrm>
              <a:off x="4512" y="1584"/>
              <a:ext cx="912" cy="720"/>
            </a:xfrm>
            <a:prstGeom prst="rect">
              <a:avLst/>
            </a:prstGeom>
            <a:noFill/>
            <a:ln w="38100">
              <a:solidFill>
                <a:srgbClr val="FF0000"/>
              </a:solidFill>
              <a:miter lim="800000"/>
              <a:headEnd/>
              <a:tailEnd/>
            </a:ln>
            <a:effectLst/>
          </p:spPr>
          <p:txBody>
            <a:bodyPr wrap="none" anchor="ctr"/>
            <a:lstStyle/>
            <a:p>
              <a:pPr algn="ctr"/>
              <a:r>
                <a:rPr lang="en-US" sz="2000"/>
                <a:t>C0: 2</a:t>
              </a:r>
            </a:p>
            <a:p>
              <a:pPr algn="ctr"/>
              <a:r>
                <a:rPr lang="en-US" sz="2000"/>
                <a:t>C1: 2</a:t>
              </a:r>
            </a:p>
          </p:txBody>
        </p:sp>
      </p:grpSp>
      <p:sp>
        <p:nvSpPr>
          <p:cNvPr id="949264" name="Text Box 16"/>
          <p:cNvSpPr txBox="1">
            <a:spLocks noChangeArrowheads="1"/>
          </p:cNvSpPr>
          <p:nvPr/>
        </p:nvSpPr>
        <p:spPr bwMode="auto">
          <a:xfrm>
            <a:off x="1371600" y="1828800"/>
            <a:ext cx="2819400" cy="304800"/>
          </a:xfrm>
          <a:prstGeom prst="rect">
            <a:avLst/>
          </a:prstGeom>
          <a:noFill/>
          <a:ln w="12700">
            <a:noFill/>
            <a:miter lim="800000"/>
            <a:headEnd/>
            <a:tailEnd/>
          </a:ln>
          <a:effectLst/>
        </p:spPr>
        <p:txBody>
          <a:bodyPr>
            <a:spAutoFit/>
          </a:bodyPr>
          <a:lstStyle/>
          <a:p>
            <a:pPr>
              <a:spcBef>
                <a:spcPct val="50000"/>
              </a:spcBef>
            </a:pPr>
            <a:r>
              <a:rPr lang="en-US"/>
              <a:t>Don’t prune for both cases</a:t>
            </a:r>
          </a:p>
        </p:txBody>
      </p:sp>
      <p:sp>
        <p:nvSpPr>
          <p:cNvPr id="949265" name="Text Box 17"/>
          <p:cNvSpPr txBox="1">
            <a:spLocks noChangeArrowheads="1"/>
          </p:cNvSpPr>
          <p:nvPr/>
        </p:nvSpPr>
        <p:spPr bwMode="auto">
          <a:xfrm>
            <a:off x="1371600" y="3200400"/>
            <a:ext cx="3276600" cy="304800"/>
          </a:xfrm>
          <a:prstGeom prst="rect">
            <a:avLst/>
          </a:prstGeom>
          <a:noFill/>
          <a:ln w="12700">
            <a:noFill/>
            <a:miter lim="800000"/>
            <a:headEnd/>
            <a:tailEnd/>
          </a:ln>
          <a:effectLst/>
        </p:spPr>
        <p:txBody>
          <a:bodyPr>
            <a:spAutoFit/>
          </a:bodyPr>
          <a:lstStyle/>
          <a:p>
            <a:pPr>
              <a:spcBef>
                <a:spcPct val="50000"/>
              </a:spcBef>
            </a:pPr>
            <a:r>
              <a:rPr lang="en-US"/>
              <a:t>Don’t prune case 1, prune case 2</a:t>
            </a:r>
          </a:p>
        </p:txBody>
      </p:sp>
      <p:sp>
        <p:nvSpPr>
          <p:cNvPr id="949266" name="Text Box 18"/>
          <p:cNvSpPr txBox="1">
            <a:spLocks noChangeArrowheads="1"/>
          </p:cNvSpPr>
          <p:nvPr/>
        </p:nvSpPr>
        <p:spPr bwMode="auto">
          <a:xfrm>
            <a:off x="5181600" y="1143000"/>
            <a:ext cx="1219200" cy="366713"/>
          </a:xfrm>
          <a:prstGeom prst="rect">
            <a:avLst/>
          </a:prstGeom>
          <a:noFill/>
          <a:ln w="12700">
            <a:noFill/>
            <a:miter lim="800000"/>
            <a:headEnd/>
            <a:tailEnd/>
          </a:ln>
          <a:effectLst/>
        </p:spPr>
        <p:txBody>
          <a:bodyPr>
            <a:spAutoFit/>
          </a:bodyPr>
          <a:lstStyle/>
          <a:p>
            <a:pPr>
              <a:spcBef>
                <a:spcPct val="50000"/>
              </a:spcBef>
            </a:pPr>
            <a:r>
              <a:rPr lang="en-US" sz="1800"/>
              <a:t>Case 1:</a:t>
            </a:r>
          </a:p>
        </p:txBody>
      </p:sp>
      <p:sp>
        <p:nvSpPr>
          <p:cNvPr id="949267" name="Text Box 19"/>
          <p:cNvSpPr txBox="1">
            <a:spLocks noChangeArrowheads="1"/>
          </p:cNvSpPr>
          <p:nvPr/>
        </p:nvSpPr>
        <p:spPr bwMode="auto">
          <a:xfrm>
            <a:off x="5181600" y="4205288"/>
            <a:ext cx="1219200" cy="366712"/>
          </a:xfrm>
          <a:prstGeom prst="rect">
            <a:avLst/>
          </a:prstGeom>
          <a:noFill/>
          <a:ln w="12700">
            <a:noFill/>
            <a:miter lim="800000"/>
            <a:headEnd/>
            <a:tailEnd/>
          </a:ln>
          <a:effectLst/>
        </p:spPr>
        <p:txBody>
          <a:bodyPr>
            <a:spAutoFit/>
          </a:bodyPr>
          <a:lstStyle/>
          <a:p>
            <a:pPr>
              <a:spcBef>
                <a:spcPct val="50000"/>
              </a:spcBef>
            </a:pPr>
            <a:r>
              <a:rPr lang="en-US" sz="1800"/>
              <a:t>Case 2:</a:t>
            </a:r>
          </a:p>
        </p:txBody>
      </p:sp>
      <p:sp>
        <p:nvSpPr>
          <p:cNvPr id="949268" name="Text Box 20"/>
          <p:cNvSpPr txBox="1">
            <a:spLocks noChangeArrowheads="1"/>
          </p:cNvSpPr>
          <p:nvPr/>
        </p:nvSpPr>
        <p:spPr bwMode="auto">
          <a:xfrm>
            <a:off x="1371600" y="4724400"/>
            <a:ext cx="3276600" cy="304800"/>
          </a:xfrm>
          <a:prstGeom prst="rect">
            <a:avLst/>
          </a:prstGeom>
          <a:noFill/>
          <a:ln w="12700">
            <a:noFill/>
            <a:miter lim="800000"/>
            <a:headEnd/>
            <a:tailEnd/>
          </a:ln>
          <a:effectLst/>
        </p:spPr>
        <p:txBody>
          <a:bodyPr>
            <a:spAutoFit/>
          </a:bodyPr>
          <a:lstStyle/>
          <a:p>
            <a:pPr>
              <a:spcBef>
                <a:spcPct val="50000"/>
              </a:spcBef>
            </a:pPr>
            <a:r>
              <a:rPr lang="en-US"/>
              <a:t>Depends on validation set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92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492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49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64" grpId="0" autoUpdateAnimBg="0"/>
      <p:bldP spid="949265" grpId="0" autoUpdateAnimBg="0"/>
      <p:bldP spid="949268"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p:txBody>
          <a:bodyPr/>
          <a:lstStyle/>
          <a:p>
            <a:r>
              <a:rPr lang="en-US"/>
              <a:t>Handling Missing Attribute Values</a:t>
            </a:r>
          </a:p>
        </p:txBody>
      </p:sp>
      <p:sp>
        <p:nvSpPr>
          <p:cNvPr id="950275" name="Rectangle 3"/>
          <p:cNvSpPr>
            <a:spLocks noGrp="1" noChangeArrowheads="1"/>
          </p:cNvSpPr>
          <p:nvPr>
            <p:ph type="body" idx="1"/>
          </p:nvPr>
        </p:nvSpPr>
        <p:spPr/>
        <p:txBody>
          <a:bodyPr/>
          <a:lstStyle/>
          <a:p>
            <a:r>
              <a:rPr lang="en-US"/>
              <a:t>Missing values affect decision tree construction in three different ways:</a:t>
            </a:r>
          </a:p>
          <a:p>
            <a:pPr lvl="1"/>
            <a:r>
              <a:rPr lang="en-US"/>
              <a:t>Affects how impurity measures are computed</a:t>
            </a:r>
          </a:p>
          <a:p>
            <a:pPr lvl="1"/>
            <a:r>
              <a:rPr lang="en-US"/>
              <a:t>Affects how to distribute instance with missing value to child nodes</a:t>
            </a:r>
          </a:p>
          <a:p>
            <a:pPr lvl="1"/>
            <a:r>
              <a:rPr lang="en-US"/>
              <a:t>Affects how a test instance with missing value is classified</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ChangeArrowheads="1"/>
          </p:cNvSpPr>
          <p:nvPr>
            <p:ph type="title"/>
          </p:nvPr>
        </p:nvSpPr>
        <p:spPr/>
        <p:txBody>
          <a:bodyPr/>
          <a:lstStyle/>
          <a:p>
            <a:r>
              <a:rPr lang="en-US"/>
              <a:t>Computing Impurity Measure</a:t>
            </a:r>
          </a:p>
        </p:txBody>
      </p:sp>
      <p:graphicFrame>
        <p:nvGraphicFramePr>
          <p:cNvPr id="951299" name="Object 3"/>
          <p:cNvGraphicFramePr>
            <a:graphicFrameLocks noChangeAspect="1"/>
          </p:cNvGraphicFramePr>
          <p:nvPr/>
        </p:nvGraphicFramePr>
        <p:xfrm>
          <a:off x="457200" y="1219200"/>
          <a:ext cx="3894138" cy="4170363"/>
        </p:xfrm>
        <a:graphic>
          <a:graphicData uri="http://schemas.openxmlformats.org/presentationml/2006/ole">
            <p:oleObj spid="_x0000_s951299" name="Document" r:id="rId3" imgW="5423570" imgH="5776579" progId="Word.Document.8">
              <p:embed/>
            </p:oleObj>
          </a:graphicData>
        </a:graphic>
      </p:graphicFrame>
      <p:graphicFrame>
        <p:nvGraphicFramePr>
          <p:cNvPr id="951300" name="Object 4"/>
          <p:cNvGraphicFramePr>
            <a:graphicFrameLocks noChangeAspect="1"/>
          </p:cNvGraphicFramePr>
          <p:nvPr/>
        </p:nvGraphicFramePr>
        <p:xfrm>
          <a:off x="5334000" y="2209800"/>
          <a:ext cx="3200400" cy="1704975"/>
        </p:xfrm>
        <a:graphic>
          <a:graphicData uri="http://schemas.openxmlformats.org/presentationml/2006/ole">
            <p:oleObj spid="_x0000_s951300" name="Document" r:id="rId4" imgW="6366600" imgH="3406680" progId="Word.Document.8">
              <p:embed/>
            </p:oleObj>
          </a:graphicData>
        </a:graphic>
      </p:graphicFrame>
      <p:sp>
        <p:nvSpPr>
          <p:cNvPr id="951301" name="Text Box 5"/>
          <p:cNvSpPr txBox="1">
            <a:spLocks noChangeArrowheads="1"/>
          </p:cNvSpPr>
          <p:nvPr/>
        </p:nvSpPr>
        <p:spPr bwMode="auto">
          <a:xfrm>
            <a:off x="4343400" y="3733800"/>
            <a:ext cx="4648200" cy="2566988"/>
          </a:xfrm>
          <a:prstGeom prst="rect">
            <a:avLst/>
          </a:prstGeom>
          <a:noFill/>
          <a:ln w="12700">
            <a:noFill/>
            <a:miter lim="800000"/>
            <a:headEnd/>
            <a:tailEnd/>
          </a:ln>
          <a:effectLst/>
        </p:spPr>
        <p:txBody>
          <a:bodyPr>
            <a:spAutoFit/>
          </a:bodyPr>
          <a:lstStyle/>
          <a:p>
            <a:pPr>
              <a:spcBef>
                <a:spcPct val="50000"/>
              </a:spcBef>
            </a:pPr>
            <a:r>
              <a:rPr lang="en-US" sz="1800">
                <a:solidFill>
                  <a:srgbClr val="FF0000"/>
                </a:solidFill>
              </a:rPr>
              <a:t>Split on Refund:</a:t>
            </a:r>
          </a:p>
          <a:p>
            <a:pPr>
              <a:spcBef>
                <a:spcPct val="50000"/>
              </a:spcBef>
            </a:pPr>
            <a:r>
              <a:rPr lang="en-US" sz="1800"/>
              <a:t>    Entropy(Refund=Yes) = 0</a:t>
            </a:r>
          </a:p>
          <a:p>
            <a:pPr>
              <a:spcBef>
                <a:spcPct val="50000"/>
              </a:spcBef>
            </a:pPr>
            <a:r>
              <a:rPr lang="en-US" sz="1800"/>
              <a:t>    Entropy(Refund=No) </a:t>
            </a:r>
            <a:br>
              <a:rPr lang="en-US" sz="1800"/>
            </a:br>
            <a:r>
              <a:rPr lang="en-US" sz="1800"/>
              <a:t>    = -(2/6)log(2/6) – (4/6)log(4/6) = 0.9183</a:t>
            </a:r>
          </a:p>
          <a:p>
            <a:pPr>
              <a:spcBef>
                <a:spcPct val="50000"/>
              </a:spcBef>
            </a:pPr>
            <a:r>
              <a:rPr lang="en-US" sz="1800"/>
              <a:t>    Entropy(Children) </a:t>
            </a:r>
            <a:br>
              <a:rPr lang="en-US" sz="1800"/>
            </a:br>
            <a:r>
              <a:rPr lang="en-US" sz="1800"/>
              <a:t>    = 0.3 (0) + 0.6 (0.9183) = 0.551</a:t>
            </a:r>
          </a:p>
          <a:p>
            <a:pPr>
              <a:spcBef>
                <a:spcPct val="50000"/>
              </a:spcBef>
            </a:pPr>
            <a:r>
              <a:rPr lang="en-US" sz="1800"/>
              <a:t>Gain = 0.9 </a:t>
            </a:r>
            <a:r>
              <a:rPr lang="en-US" sz="1800">
                <a:sym typeface="Symbol" pitchFamily="18" charset="2"/>
              </a:rPr>
              <a:t> (0.8813 – 0.551) = 0.3303</a:t>
            </a:r>
            <a:endParaRPr lang="en-US" sz="1800"/>
          </a:p>
        </p:txBody>
      </p:sp>
      <p:sp>
        <p:nvSpPr>
          <p:cNvPr id="951302" name="Line 6"/>
          <p:cNvSpPr>
            <a:spLocks noChangeShapeType="1"/>
          </p:cNvSpPr>
          <p:nvPr/>
        </p:nvSpPr>
        <p:spPr bwMode="auto">
          <a:xfrm>
            <a:off x="1143000" y="5181600"/>
            <a:ext cx="457200" cy="533400"/>
          </a:xfrm>
          <a:prstGeom prst="line">
            <a:avLst/>
          </a:prstGeom>
          <a:noFill/>
          <a:ln w="12700">
            <a:solidFill>
              <a:schemeClr val="tx1"/>
            </a:solidFill>
            <a:round/>
            <a:headEnd/>
            <a:tailEnd type="triangle" w="med" len="med"/>
          </a:ln>
          <a:effectLst/>
        </p:spPr>
        <p:txBody>
          <a:bodyPr/>
          <a:lstStyle/>
          <a:p>
            <a:endParaRPr lang="en-US"/>
          </a:p>
        </p:txBody>
      </p:sp>
      <p:sp>
        <p:nvSpPr>
          <p:cNvPr id="951303" name="Text Box 7"/>
          <p:cNvSpPr txBox="1">
            <a:spLocks noChangeArrowheads="1"/>
          </p:cNvSpPr>
          <p:nvPr/>
        </p:nvSpPr>
        <p:spPr bwMode="auto">
          <a:xfrm>
            <a:off x="1676400" y="5410200"/>
            <a:ext cx="1143000" cy="701675"/>
          </a:xfrm>
          <a:prstGeom prst="rect">
            <a:avLst/>
          </a:prstGeom>
          <a:noFill/>
          <a:ln w="12700">
            <a:noFill/>
            <a:miter lim="800000"/>
            <a:headEnd/>
            <a:tailEnd/>
          </a:ln>
          <a:effectLst/>
        </p:spPr>
        <p:txBody>
          <a:bodyPr>
            <a:spAutoFit/>
          </a:bodyPr>
          <a:lstStyle/>
          <a:p>
            <a:pPr>
              <a:spcBef>
                <a:spcPct val="50000"/>
              </a:spcBef>
            </a:pPr>
            <a:r>
              <a:rPr lang="en-US" sz="2000"/>
              <a:t>Missing value</a:t>
            </a:r>
          </a:p>
        </p:txBody>
      </p:sp>
      <p:sp>
        <p:nvSpPr>
          <p:cNvPr id="951304" name="Text Box 8"/>
          <p:cNvSpPr txBox="1">
            <a:spLocks noChangeArrowheads="1"/>
          </p:cNvSpPr>
          <p:nvPr/>
        </p:nvSpPr>
        <p:spPr bwMode="auto">
          <a:xfrm>
            <a:off x="4419600" y="1066800"/>
            <a:ext cx="4495800" cy="915988"/>
          </a:xfrm>
          <a:prstGeom prst="rect">
            <a:avLst/>
          </a:prstGeom>
          <a:noFill/>
          <a:ln w="12700">
            <a:noFill/>
            <a:miter lim="800000"/>
            <a:headEnd/>
            <a:tailEnd/>
          </a:ln>
          <a:effectLst/>
        </p:spPr>
        <p:txBody>
          <a:bodyPr>
            <a:spAutoFit/>
          </a:bodyPr>
          <a:lstStyle/>
          <a:p>
            <a:pPr>
              <a:spcBef>
                <a:spcPct val="50000"/>
              </a:spcBef>
            </a:pPr>
            <a:r>
              <a:rPr lang="en-US" sz="1800">
                <a:solidFill>
                  <a:srgbClr val="FF0000"/>
                </a:solidFill>
              </a:rPr>
              <a:t>Before Splitting:</a:t>
            </a:r>
            <a:br>
              <a:rPr lang="en-US" sz="1800">
                <a:solidFill>
                  <a:srgbClr val="FF0000"/>
                </a:solidFill>
              </a:rPr>
            </a:br>
            <a:r>
              <a:rPr lang="en-US" sz="1800">
                <a:solidFill>
                  <a:srgbClr val="FF0000"/>
                </a:solidFill>
              </a:rPr>
              <a:t>    </a:t>
            </a:r>
            <a:r>
              <a:rPr lang="en-US" sz="1800"/>
              <a:t>Entropy(Parent) </a:t>
            </a:r>
            <a:br>
              <a:rPr lang="en-US" sz="1800"/>
            </a:br>
            <a:r>
              <a:rPr lang="en-US" sz="1800"/>
              <a:t>    = -0.3 log(0.3)-(0.7)log(0.7) = 0.8813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1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301"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1026"/>
          <p:cNvSpPr>
            <a:spLocks noGrp="1" noChangeArrowheads="1"/>
          </p:cNvSpPr>
          <p:nvPr>
            <p:ph type="title"/>
          </p:nvPr>
        </p:nvSpPr>
        <p:spPr/>
        <p:txBody>
          <a:bodyPr/>
          <a:lstStyle/>
          <a:p>
            <a:r>
              <a:rPr lang="en-US"/>
              <a:t>Distribute Instances</a:t>
            </a:r>
          </a:p>
        </p:txBody>
      </p:sp>
      <p:graphicFrame>
        <p:nvGraphicFramePr>
          <p:cNvPr id="952323" name="Object 1027"/>
          <p:cNvGraphicFramePr>
            <a:graphicFrameLocks noChangeAspect="1"/>
          </p:cNvGraphicFramePr>
          <p:nvPr/>
        </p:nvGraphicFramePr>
        <p:xfrm>
          <a:off x="381000" y="1219200"/>
          <a:ext cx="3511550" cy="3387725"/>
        </p:xfrm>
        <a:graphic>
          <a:graphicData uri="http://schemas.openxmlformats.org/presentationml/2006/ole">
            <p:oleObj spid="_x0000_s952323" name="Document" r:id="rId3" imgW="5442690" imgH="5295737" progId="Word.Document.8">
              <p:embed/>
            </p:oleObj>
          </a:graphicData>
        </a:graphic>
      </p:graphicFrame>
      <p:sp>
        <p:nvSpPr>
          <p:cNvPr id="952324" name="Line 1028"/>
          <p:cNvSpPr>
            <a:spLocks noChangeShapeType="1"/>
          </p:cNvSpPr>
          <p:nvPr/>
        </p:nvSpPr>
        <p:spPr bwMode="auto">
          <a:xfrm>
            <a:off x="2689225" y="4911725"/>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952325" name="Line 1029"/>
          <p:cNvSpPr>
            <a:spLocks noChangeShapeType="1"/>
          </p:cNvSpPr>
          <p:nvPr/>
        </p:nvSpPr>
        <p:spPr bwMode="auto">
          <a:xfrm flipH="1">
            <a:off x="1316038" y="4911725"/>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952326" name="Text Box 1030"/>
          <p:cNvSpPr txBox="1">
            <a:spLocks noChangeArrowheads="1"/>
          </p:cNvSpPr>
          <p:nvPr/>
        </p:nvSpPr>
        <p:spPr bwMode="auto">
          <a:xfrm>
            <a:off x="1833563" y="4648200"/>
            <a:ext cx="93662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952327" name="Text Box 1031"/>
          <p:cNvSpPr txBox="1">
            <a:spLocks noChangeArrowheads="1"/>
          </p:cNvSpPr>
          <p:nvPr/>
        </p:nvSpPr>
        <p:spPr bwMode="auto">
          <a:xfrm>
            <a:off x="1069975" y="4876800"/>
            <a:ext cx="533400"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952328" name="Text Box 1032"/>
          <p:cNvSpPr txBox="1">
            <a:spLocks noChangeArrowheads="1"/>
          </p:cNvSpPr>
          <p:nvPr/>
        </p:nvSpPr>
        <p:spPr bwMode="auto">
          <a:xfrm>
            <a:off x="3051175" y="4876800"/>
            <a:ext cx="685800" cy="336550"/>
          </a:xfrm>
          <a:prstGeom prst="rect">
            <a:avLst/>
          </a:prstGeom>
          <a:noFill/>
          <a:ln w="12700">
            <a:noFill/>
            <a:miter lim="800000"/>
            <a:headEnd/>
            <a:tailEnd/>
          </a:ln>
          <a:effectLst/>
        </p:spPr>
        <p:txBody>
          <a:bodyPr>
            <a:spAutoFit/>
          </a:bodyPr>
          <a:lstStyle/>
          <a:p>
            <a:pPr>
              <a:spcBef>
                <a:spcPct val="50000"/>
              </a:spcBef>
            </a:pPr>
            <a:r>
              <a:rPr lang="en-US" sz="1600" b="0"/>
              <a:t>No</a:t>
            </a:r>
          </a:p>
        </p:txBody>
      </p:sp>
      <p:graphicFrame>
        <p:nvGraphicFramePr>
          <p:cNvPr id="952329" name="Object 1033"/>
          <p:cNvGraphicFramePr>
            <a:graphicFrameLocks noChangeAspect="1"/>
          </p:cNvGraphicFramePr>
          <p:nvPr/>
        </p:nvGraphicFramePr>
        <p:xfrm>
          <a:off x="0" y="5495925"/>
          <a:ext cx="1808163" cy="681038"/>
        </p:xfrm>
        <a:graphic>
          <a:graphicData uri="http://schemas.openxmlformats.org/presentationml/2006/ole">
            <p:oleObj spid="_x0000_s952329" name="Document" r:id="rId4" imgW="4408049" imgH="1653433" progId="Word.Document.8">
              <p:embed/>
            </p:oleObj>
          </a:graphicData>
        </a:graphic>
      </p:graphicFrame>
      <p:graphicFrame>
        <p:nvGraphicFramePr>
          <p:cNvPr id="952330" name="Object 1034"/>
          <p:cNvGraphicFramePr>
            <a:graphicFrameLocks noChangeAspect="1"/>
          </p:cNvGraphicFramePr>
          <p:nvPr/>
        </p:nvGraphicFramePr>
        <p:xfrm>
          <a:off x="2062163" y="5486400"/>
          <a:ext cx="1930400" cy="681038"/>
        </p:xfrm>
        <a:graphic>
          <a:graphicData uri="http://schemas.openxmlformats.org/presentationml/2006/ole">
            <p:oleObj spid="_x0000_s952330" name="Document" r:id="rId5" imgW="4687993" imgH="1653433" progId="Word.Document.8">
              <p:embed/>
            </p:oleObj>
          </a:graphicData>
        </a:graphic>
      </p:graphicFrame>
      <p:sp>
        <p:nvSpPr>
          <p:cNvPr id="952331" name="Line 1035"/>
          <p:cNvSpPr>
            <a:spLocks noChangeShapeType="1"/>
          </p:cNvSpPr>
          <p:nvPr/>
        </p:nvSpPr>
        <p:spPr bwMode="auto">
          <a:xfrm>
            <a:off x="6875463" y="3006725"/>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952332" name="Line 1036"/>
          <p:cNvSpPr>
            <a:spLocks noChangeShapeType="1"/>
          </p:cNvSpPr>
          <p:nvPr/>
        </p:nvSpPr>
        <p:spPr bwMode="auto">
          <a:xfrm flipH="1">
            <a:off x="5502275" y="3006725"/>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952333" name="Text Box 1037"/>
          <p:cNvSpPr txBox="1">
            <a:spLocks noChangeArrowheads="1"/>
          </p:cNvSpPr>
          <p:nvPr/>
        </p:nvSpPr>
        <p:spPr bwMode="auto">
          <a:xfrm>
            <a:off x="6019800" y="2743200"/>
            <a:ext cx="93662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952334" name="Text Box 1038"/>
          <p:cNvSpPr txBox="1">
            <a:spLocks noChangeArrowheads="1"/>
          </p:cNvSpPr>
          <p:nvPr/>
        </p:nvSpPr>
        <p:spPr bwMode="auto">
          <a:xfrm>
            <a:off x="5256213" y="2971800"/>
            <a:ext cx="533400"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graphicFrame>
        <p:nvGraphicFramePr>
          <p:cNvPr id="952335" name="Object 1039"/>
          <p:cNvGraphicFramePr>
            <a:graphicFrameLocks noChangeAspect="1"/>
          </p:cNvGraphicFramePr>
          <p:nvPr/>
        </p:nvGraphicFramePr>
        <p:xfrm>
          <a:off x="4800600" y="1600200"/>
          <a:ext cx="3651250" cy="984250"/>
        </p:xfrm>
        <a:graphic>
          <a:graphicData uri="http://schemas.openxmlformats.org/presentationml/2006/ole">
            <p:oleObj spid="_x0000_s952335" name="Document" r:id="rId6" imgW="5102860" imgH="1450803" progId="Word.Document.8">
              <p:embed/>
            </p:oleObj>
          </a:graphicData>
        </a:graphic>
      </p:graphicFrame>
      <p:sp>
        <p:nvSpPr>
          <p:cNvPr id="952336" name="Text Box 1040"/>
          <p:cNvSpPr txBox="1">
            <a:spLocks noChangeArrowheads="1"/>
          </p:cNvSpPr>
          <p:nvPr/>
        </p:nvSpPr>
        <p:spPr bwMode="auto">
          <a:xfrm>
            <a:off x="7237413" y="2971800"/>
            <a:ext cx="685800" cy="336550"/>
          </a:xfrm>
          <a:prstGeom prst="rect">
            <a:avLst/>
          </a:prstGeom>
          <a:noFill/>
          <a:ln w="12700">
            <a:noFill/>
            <a:miter lim="800000"/>
            <a:headEnd/>
            <a:tailEnd/>
          </a:ln>
          <a:effectLst/>
        </p:spPr>
        <p:txBody>
          <a:bodyPr>
            <a:spAutoFit/>
          </a:bodyPr>
          <a:lstStyle/>
          <a:p>
            <a:pPr>
              <a:spcBef>
                <a:spcPct val="50000"/>
              </a:spcBef>
            </a:pPr>
            <a:r>
              <a:rPr lang="en-US" sz="1600" b="0"/>
              <a:t>No</a:t>
            </a:r>
          </a:p>
        </p:txBody>
      </p:sp>
      <p:graphicFrame>
        <p:nvGraphicFramePr>
          <p:cNvPr id="952337" name="Object 1041"/>
          <p:cNvGraphicFramePr>
            <a:graphicFrameLocks noChangeAspect="1"/>
          </p:cNvGraphicFramePr>
          <p:nvPr/>
        </p:nvGraphicFramePr>
        <p:xfrm>
          <a:off x="6629400" y="3505200"/>
          <a:ext cx="1989138" cy="677863"/>
        </p:xfrm>
        <a:graphic>
          <a:graphicData uri="http://schemas.openxmlformats.org/presentationml/2006/ole">
            <p:oleObj spid="_x0000_s952337" name="Document" r:id="rId7" imgW="4790087" imgH="1653433" progId="Word.Document.8">
              <p:embed/>
            </p:oleObj>
          </a:graphicData>
        </a:graphic>
      </p:graphicFrame>
      <p:sp>
        <p:nvSpPr>
          <p:cNvPr id="952338" name="Text Box 1042"/>
          <p:cNvSpPr txBox="1">
            <a:spLocks noChangeArrowheads="1"/>
          </p:cNvSpPr>
          <p:nvPr/>
        </p:nvSpPr>
        <p:spPr bwMode="auto">
          <a:xfrm>
            <a:off x="4572000" y="4343400"/>
            <a:ext cx="4038600" cy="1741488"/>
          </a:xfrm>
          <a:prstGeom prst="rect">
            <a:avLst/>
          </a:prstGeom>
          <a:noFill/>
          <a:ln w="12700">
            <a:noFill/>
            <a:miter lim="800000"/>
            <a:headEnd/>
            <a:tailEnd/>
          </a:ln>
          <a:effectLst/>
        </p:spPr>
        <p:txBody>
          <a:bodyPr>
            <a:spAutoFit/>
          </a:bodyPr>
          <a:lstStyle/>
          <a:p>
            <a:pPr>
              <a:spcBef>
                <a:spcPct val="50000"/>
              </a:spcBef>
            </a:pPr>
            <a:r>
              <a:rPr lang="en-US" sz="1800"/>
              <a:t>Probability that Refund=Yes is 3/9</a:t>
            </a:r>
          </a:p>
          <a:p>
            <a:pPr>
              <a:spcBef>
                <a:spcPct val="50000"/>
              </a:spcBef>
            </a:pPr>
            <a:r>
              <a:rPr lang="en-US" sz="1800"/>
              <a:t>Probability that Refund=No is 6/9</a:t>
            </a:r>
          </a:p>
          <a:p>
            <a:pPr>
              <a:spcBef>
                <a:spcPct val="50000"/>
              </a:spcBef>
            </a:pPr>
            <a:r>
              <a:rPr lang="en-US" sz="1800"/>
              <a:t>Assign record to the left child with weight = 3/9 and to the right child with weight = 6/9</a:t>
            </a:r>
          </a:p>
        </p:txBody>
      </p:sp>
      <p:graphicFrame>
        <p:nvGraphicFramePr>
          <p:cNvPr id="952339" name="Object 1043"/>
          <p:cNvGraphicFramePr>
            <a:graphicFrameLocks noChangeAspect="1"/>
          </p:cNvGraphicFramePr>
          <p:nvPr>
            <p:ph idx="1"/>
          </p:nvPr>
        </p:nvGraphicFramePr>
        <p:xfrm>
          <a:off x="4572000" y="3505200"/>
          <a:ext cx="1909763" cy="658813"/>
        </p:xfrm>
        <a:graphic>
          <a:graphicData uri="http://schemas.openxmlformats.org/presentationml/2006/ole">
            <p:oleObj spid="_x0000_s952339" name="Document" r:id="rId8" imgW="4790087" imgH="1653433" progId="Word.Document.8">
              <p:embed/>
            </p:oleObj>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3346" name="Rectangle 2"/>
          <p:cNvSpPr>
            <a:spLocks noGrp="1" noChangeArrowheads="1"/>
          </p:cNvSpPr>
          <p:nvPr>
            <p:ph type="title"/>
          </p:nvPr>
        </p:nvSpPr>
        <p:spPr/>
        <p:txBody>
          <a:bodyPr/>
          <a:lstStyle/>
          <a:p>
            <a:r>
              <a:rPr lang="en-US"/>
              <a:t>Classify Instances</a:t>
            </a:r>
          </a:p>
        </p:txBody>
      </p:sp>
      <p:sp>
        <p:nvSpPr>
          <p:cNvPr id="953347" name="Line 3"/>
          <p:cNvSpPr>
            <a:spLocks noChangeShapeType="1"/>
          </p:cNvSpPr>
          <p:nvPr/>
        </p:nvSpPr>
        <p:spPr bwMode="auto">
          <a:xfrm>
            <a:off x="2187575" y="4918075"/>
            <a:ext cx="242888" cy="5270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953348" name="Line 4"/>
          <p:cNvSpPr>
            <a:spLocks noChangeShapeType="1"/>
          </p:cNvSpPr>
          <p:nvPr/>
        </p:nvSpPr>
        <p:spPr bwMode="auto">
          <a:xfrm flipH="1">
            <a:off x="1057275" y="4918075"/>
            <a:ext cx="323850" cy="5270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953349" name="Line 5"/>
          <p:cNvSpPr>
            <a:spLocks noChangeShapeType="1"/>
          </p:cNvSpPr>
          <p:nvPr/>
        </p:nvSpPr>
        <p:spPr bwMode="auto">
          <a:xfrm flipH="1">
            <a:off x="1703388" y="4124325"/>
            <a:ext cx="403225" cy="528638"/>
          </a:xfrm>
          <a:prstGeom prst="line">
            <a:avLst/>
          </a:prstGeom>
          <a:noFill/>
          <a:ln w="12700">
            <a:solidFill>
              <a:srgbClr val="000000"/>
            </a:solidFill>
            <a:round/>
            <a:headEnd/>
            <a:tailEnd type="triangle" w="med" len="med"/>
          </a:ln>
          <a:effectLst/>
        </p:spPr>
        <p:txBody>
          <a:bodyPr wrap="none" anchor="ctr"/>
          <a:lstStyle/>
          <a:p>
            <a:endParaRPr lang="en-US"/>
          </a:p>
        </p:txBody>
      </p:sp>
      <p:sp>
        <p:nvSpPr>
          <p:cNvPr id="953350" name="Line 6"/>
          <p:cNvSpPr>
            <a:spLocks noChangeShapeType="1"/>
          </p:cNvSpPr>
          <p:nvPr/>
        </p:nvSpPr>
        <p:spPr bwMode="auto">
          <a:xfrm>
            <a:off x="2914650" y="4124325"/>
            <a:ext cx="484188" cy="528638"/>
          </a:xfrm>
          <a:prstGeom prst="line">
            <a:avLst/>
          </a:prstGeom>
          <a:noFill/>
          <a:ln w="12700">
            <a:solidFill>
              <a:srgbClr val="000000"/>
            </a:solidFill>
            <a:round/>
            <a:headEnd/>
            <a:tailEnd type="triangle" w="med" len="med"/>
          </a:ln>
          <a:effectLst/>
        </p:spPr>
        <p:txBody>
          <a:bodyPr wrap="none" anchor="ctr"/>
          <a:lstStyle/>
          <a:p>
            <a:endParaRPr lang="en-US"/>
          </a:p>
        </p:txBody>
      </p:sp>
      <p:sp>
        <p:nvSpPr>
          <p:cNvPr id="953351" name="Line 7"/>
          <p:cNvSpPr>
            <a:spLocks noChangeShapeType="1"/>
          </p:cNvSpPr>
          <p:nvPr/>
        </p:nvSpPr>
        <p:spPr bwMode="auto">
          <a:xfrm>
            <a:off x="1865313" y="3397250"/>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953352" name="Line 8"/>
          <p:cNvSpPr>
            <a:spLocks noChangeShapeType="1"/>
          </p:cNvSpPr>
          <p:nvPr/>
        </p:nvSpPr>
        <p:spPr bwMode="auto">
          <a:xfrm flipH="1">
            <a:off x="492125" y="3397250"/>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953353" name="Text Box 9"/>
          <p:cNvSpPr txBox="1">
            <a:spLocks noChangeArrowheads="1"/>
          </p:cNvSpPr>
          <p:nvPr/>
        </p:nvSpPr>
        <p:spPr bwMode="auto">
          <a:xfrm>
            <a:off x="1009650" y="3133725"/>
            <a:ext cx="93662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953354" name="Text Box 10"/>
          <p:cNvSpPr txBox="1">
            <a:spLocks noChangeArrowheads="1"/>
          </p:cNvSpPr>
          <p:nvPr/>
        </p:nvSpPr>
        <p:spPr bwMode="auto">
          <a:xfrm>
            <a:off x="2025650" y="3860800"/>
            <a:ext cx="935038"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953355" name="Text Box 11"/>
          <p:cNvSpPr txBox="1">
            <a:spLocks noChangeArrowheads="1"/>
          </p:cNvSpPr>
          <p:nvPr/>
        </p:nvSpPr>
        <p:spPr bwMode="auto">
          <a:xfrm>
            <a:off x="1300163" y="4652963"/>
            <a:ext cx="96837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953356" name="AutoShape 12"/>
          <p:cNvSpPr>
            <a:spLocks noChangeArrowheads="1"/>
          </p:cNvSpPr>
          <p:nvPr/>
        </p:nvSpPr>
        <p:spPr bwMode="auto">
          <a:xfrm>
            <a:off x="2227263" y="5441950"/>
            <a:ext cx="627062" cy="366713"/>
          </a:xfrm>
          <a:prstGeom prst="roundRect">
            <a:avLst>
              <a:gd name="adj" fmla="val 16769"/>
            </a:avLst>
          </a:prstGeom>
          <a:solidFill>
            <a:srgbClr val="33CCFF"/>
          </a:solidFill>
          <a:ln w="12700">
            <a:noFill/>
            <a:round/>
            <a:headEnd/>
            <a:tailEnd/>
          </a:ln>
          <a:effectLst/>
        </p:spPr>
        <p:txBody>
          <a:bodyPr wrap="none" anchor="ctr"/>
          <a:lstStyle/>
          <a:p>
            <a:endParaRPr lang="en-US"/>
          </a:p>
        </p:txBody>
      </p:sp>
      <p:sp>
        <p:nvSpPr>
          <p:cNvPr id="953357" name="Text Box 13"/>
          <p:cNvSpPr txBox="1">
            <a:spLocks noChangeArrowheads="1"/>
          </p:cNvSpPr>
          <p:nvPr/>
        </p:nvSpPr>
        <p:spPr bwMode="auto">
          <a:xfrm>
            <a:off x="2151063" y="5441950"/>
            <a:ext cx="685800" cy="336550"/>
          </a:xfrm>
          <a:prstGeom prst="rect">
            <a:avLst/>
          </a:prstGeom>
          <a:noFill/>
          <a:ln w="12700">
            <a:no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953358" name="AutoShape 14"/>
          <p:cNvSpPr>
            <a:spLocks noChangeArrowheads="1"/>
          </p:cNvSpPr>
          <p:nvPr/>
        </p:nvSpPr>
        <p:spPr bwMode="auto">
          <a:xfrm>
            <a:off x="735013" y="5459413"/>
            <a:ext cx="654050" cy="363537"/>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953359" name="Text Box 15"/>
          <p:cNvSpPr txBox="1">
            <a:spLocks noChangeArrowheads="1"/>
          </p:cNvSpPr>
          <p:nvPr/>
        </p:nvSpPr>
        <p:spPr bwMode="auto">
          <a:xfrm>
            <a:off x="831850" y="5445125"/>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953360" name="AutoShape 16"/>
          <p:cNvSpPr>
            <a:spLocks noChangeArrowheads="1"/>
          </p:cNvSpPr>
          <p:nvPr/>
        </p:nvSpPr>
        <p:spPr bwMode="auto">
          <a:xfrm>
            <a:off x="169863" y="3875088"/>
            <a:ext cx="685800" cy="347662"/>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953361" name="Text Box 17"/>
          <p:cNvSpPr txBox="1">
            <a:spLocks noChangeArrowheads="1"/>
          </p:cNvSpPr>
          <p:nvPr/>
        </p:nvSpPr>
        <p:spPr bwMode="auto">
          <a:xfrm>
            <a:off x="265113" y="3860800"/>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953362" name="AutoShape 18"/>
          <p:cNvSpPr>
            <a:spLocks noChangeArrowheads="1"/>
          </p:cNvSpPr>
          <p:nvPr/>
        </p:nvSpPr>
        <p:spPr bwMode="auto">
          <a:xfrm>
            <a:off x="3065463" y="4679950"/>
            <a:ext cx="685800" cy="381000"/>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953363" name="Text Box 19"/>
          <p:cNvSpPr txBox="1">
            <a:spLocks noChangeArrowheads="1"/>
          </p:cNvSpPr>
          <p:nvPr/>
        </p:nvSpPr>
        <p:spPr bwMode="auto">
          <a:xfrm>
            <a:off x="3141663" y="4679950"/>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953364" name="Text Box 20"/>
          <p:cNvSpPr txBox="1">
            <a:spLocks noChangeArrowheads="1"/>
          </p:cNvSpPr>
          <p:nvPr/>
        </p:nvSpPr>
        <p:spPr bwMode="auto">
          <a:xfrm>
            <a:off x="282575" y="3397250"/>
            <a:ext cx="533400"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953365" name="Text Box 21"/>
          <p:cNvSpPr txBox="1">
            <a:spLocks noChangeArrowheads="1"/>
          </p:cNvSpPr>
          <p:nvPr/>
        </p:nvSpPr>
        <p:spPr bwMode="auto">
          <a:xfrm>
            <a:off x="1676400" y="3505200"/>
            <a:ext cx="442913"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953366" name="Text Box 22"/>
          <p:cNvSpPr txBox="1">
            <a:spLocks noChangeArrowheads="1"/>
          </p:cNvSpPr>
          <p:nvPr/>
        </p:nvSpPr>
        <p:spPr bwMode="auto">
          <a:xfrm>
            <a:off x="3130550" y="4162425"/>
            <a:ext cx="93027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953367" name="Text Box 23"/>
          <p:cNvSpPr txBox="1">
            <a:spLocks noChangeArrowheads="1"/>
          </p:cNvSpPr>
          <p:nvPr/>
        </p:nvSpPr>
        <p:spPr bwMode="auto">
          <a:xfrm>
            <a:off x="457200" y="4038600"/>
            <a:ext cx="1355725" cy="581025"/>
          </a:xfrm>
          <a:prstGeom prst="rect">
            <a:avLst/>
          </a:prstGeom>
          <a:noFill/>
          <a:ln w="12700">
            <a:noFill/>
            <a:miter lim="800000"/>
            <a:headEnd/>
            <a:tailEnd/>
          </a:ln>
          <a:effectLst/>
        </p:spPr>
        <p:txBody>
          <a:bodyPr>
            <a:spAutoFit/>
          </a:bodyPr>
          <a:lstStyle/>
          <a:p>
            <a:pPr marL="342900" indent="-342900" algn="r">
              <a:spcBef>
                <a:spcPct val="20000"/>
              </a:spcBef>
              <a:buClr>
                <a:schemeClr val="accent2"/>
              </a:buClr>
              <a:buSzPct val="75000"/>
              <a:buFont typeface="Monotype Sorts" pitchFamily="2" charset="2"/>
              <a:buNone/>
            </a:pPr>
            <a:r>
              <a:rPr lang="en-US" sz="1600" b="0"/>
              <a:t>Single, </a:t>
            </a:r>
            <a:br>
              <a:rPr lang="en-US" sz="1600" b="0"/>
            </a:br>
            <a:r>
              <a:rPr lang="en-US" sz="1600" b="0"/>
              <a:t>Divorced</a:t>
            </a:r>
            <a:endParaRPr lang="en-US" sz="1600" b="0">
              <a:solidFill>
                <a:schemeClr val="bg2"/>
              </a:solidFill>
            </a:endParaRPr>
          </a:p>
        </p:txBody>
      </p:sp>
      <p:sp>
        <p:nvSpPr>
          <p:cNvPr id="953368" name="Text Box 24"/>
          <p:cNvSpPr txBox="1">
            <a:spLocks noChangeArrowheads="1"/>
          </p:cNvSpPr>
          <p:nvPr/>
        </p:nvSpPr>
        <p:spPr bwMode="auto">
          <a:xfrm>
            <a:off x="534988" y="4983163"/>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953369" name="Text Box 25"/>
          <p:cNvSpPr txBox="1">
            <a:spLocks noChangeArrowheads="1"/>
          </p:cNvSpPr>
          <p:nvPr/>
        </p:nvSpPr>
        <p:spPr bwMode="auto">
          <a:xfrm>
            <a:off x="2309813" y="4983163"/>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aphicFrame>
        <p:nvGraphicFramePr>
          <p:cNvPr id="953370" name="Group 26"/>
          <p:cNvGraphicFramePr>
            <a:graphicFrameLocks noGrp="1"/>
          </p:cNvGraphicFramePr>
          <p:nvPr/>
        </p:nvGraphicFramePr>
        <p:xfrm>
          <a:off x="4114800" y="1295400"/>
          <a:ext cx="4724400" cy="2286000"/>
        </p:xfrm>
        <a:graphic>
          <a:graphicData uri="http://schemas.openxmlformats.org/drawingml/2006/table">
            <a:tbl>
              <a:tblPr/>
              <a:tblGrid>
                <a:gridCol w="1219200"/>
                <a:gridCol w="914400"/>
                <a:gridCol w="914400"/>
                <a:gridCol w="990600"/>
                <a:gridCol w="685800"/>
              </a:tblGrid>
              <a:tr h="5715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Married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Single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Divorced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Class=Yes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2.67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3.67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6.67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53402" name="Object 58"/>
          <p:cNvGraphicFramePr>
            <a:graphicFrameLocks noChangeAspect="1"/>
          </p:cNvGraphicFramePr>
          <p:nvPr/>
        </p:nvGraphicFramePr>
        <p:xfrm>
          <a:off x="228600" y="1676400"/>
          <a:ext cx="3671888" cy="1047750"/>
        </p:xfrm>
        <a:graphic>
          <a:graphicData uri="http://schemas.openxmlformats.org/presentationml/2006/ole">
            <p:oleObj spid="_x0000_s953402" name="Document" r:id="rId3" imgW="5102860" imgH="1450803" progId="Word.Document.8">
              <p:embed/>
            </p:oleObj>
          </a:graphicData>
        </a:graphic>
      </p:graphicFrame>
      <p:sp>
        <p:nvSpPr>
          <p:cNvPr id="953403" name="Text Box 59"/>
          <p:cNvSpPr txBox="1">
            <a:spLocks noChangeArrowheads="1"/>
          </p:cNvSpPr>
          <p:nvPr/>
        </p:nvSpPr>
        <p:spPr bwMode="auto">
          <a:xfrm>
            <a:off x="228600" y="1219200"/>
            <a:ext cx="1828800" cy="396875"/>
          </a:xfrm>
          <a:prstGeom prst="rect">
            <a:avLst/>
          </a:prstGeom>
          <a:noFill/>
          <a:ln w="12700">
            <a:noFill/>
            <a:miter lim="800000"/>
            <a:headEnd/>
            <a:tailEnd/>
          </a:ln>
          <a:effectLst/>
        </p:spPr>
        <p:txBody>
          <a:bodyPr>
            <a:spAutoFit/>
          </a:bodyPr>
          <a:lstStyle/>
          <a:p>
            <a:pPr>
              <a:spcBef>
                <a:spcPct val="50000"/>
              </a:spcBef>
            </a:pPr>
            <a:r>
              <a:rPr lang="en-US" sz="2000"/>
              <a:t>New record:</a:t>
            </a:r>
          </a:p>
        </p:txBody>
      </p:sp>
      <p:sp>
        <p:nvSpPr>
          <p:cNvPr id="953404" name="Line 60"/>
          <p:cNvSpPr>
            <a:spLocks noChangeShapeType="1"/>
          </p:cNvSpPr>
          <p:nvPr/>
        </p:nvSpPr>
        <p:spPr bwMode="auto">
          <a:xfrm>
            <a:off x="1219200" y="2667000"/>
            <a:ext cx="228600" cy="457200"/>
          </a:xfrm>
          <a:prstGeom prst="line">
            <a:avLst/>
          </a:prstGeom>
          <a:noFill/>
          <a:ln w="25400">
            <a:solidFill>
              <a:srgbClr val="800000"/>
            </a:solidFill>
            <a:prstDash val="sysDot"/>
            <a:round/>
            <a:headEnd/>
            <a:tailEnd type="triangle" w="med" len="med"/>
          </a:ln>
          <a:effectLst/>
        </p:spPr>
        <p:txBody>
          <a:bodyPr/>
          <a:lstStyle/>
          <a:p>
            <a:endParaRPr lang="en-US"/>
          </a:p>
        </p:txBody>
      </p:sp>
      <p:sp>
        <p:nvSpPr>
          <p:cNvPr id="953405" name="Line 61"/>
          <p:cNvSpPr>
            <a:spLocks noChangeShapeType="1"/>
          </p:cNvSpPr>
          <p:nvPr/>
        </p:nvSpPr>
        <p:spPr bwMode="auto">
          <a:xfrm>
            <a:off x="1905000" y="2667000"/>
            <a:ext cx="609600" cy="1143000"/>
          </a:xfrm>
          <a:prstGeom prst="line">
            <a:avLst/>
          </a:prstGeom>
          <a:noFill/>
          <a:ln w="25400">
            <a:solidFill>
              <a:srgbClr val="800000"/>
            </a:solidFill>
            <a:prstDash val="sysDot"/>
            <a:round/>
            <a:headEnd/>
            <a:tailEnd type="triangle" w="med" len="med"/>
          </a:ln>
          <a:effectLst/>
        </p:spPr>
        <p:txBody>
          <a:bodyPr/>
          <a:lstStyle/>
          <a:p>
            <a:endParaRPr lang="en-US"/>
          </a:p>
        </p:txBody>
      </p:sp>
      <p:sp>
        <p:nvSpPr>
          <p:cNvPr id="953406" name="Oval 62"/>
          <p:cNvSpPr>
            <a:spLocks noChangeArrowheads="1"/>
          </p:cNvSpPr>
          <p:nvPr/>
        </p:nvSpPr>
        <p:spPr bwMode="auto">
          <a:xfrm>
            <a:off x="5410200" y="2895600"/>
            <a:ext cx="762000" cy="685800"/>
          </a:xfrm>
          <a:prstGeom prst="ellipse">
            <a:avLst/>
          </a:prstGeom>
          <a:noFill/>
          <a:ln w="31750">
            <a:solidFill>
              <a:srgbClr val="0C6D9C"/>
            </a:solidFill>
            <a:round/>
            <a:headEnd/>
            <a:tailEnd/>
          </a:ln>
          <a:effectLst/>
        </p:spPr>
        <p:txBody>
          <a:bodyPr wrap="none" anchor="ctr"/>
          <a:lstStyle/>
          <a:p>
            <a:endParaRPr lang="en-US"/>
          </a:p>
        </p:txBody>
      </p:sp>
      <p:sp>
        <p:nvSpPr>
          <p:cNvPr id="953407" name="Oval 63"/>
          <p:cNvSpPr>
            <a:spLocks noChangeArrowheads="1"/>
          </p:cNvSpPr>
          <p:nvPr/>
        </p:nvSpPr>
        <p:spPr bwMode="auto">
          <a:xfrm>
            <a:off x="6400800" y="2895600"/>
            <a:ext cx="1676400" cy="685800"/>
          </a:xfrm>
          <a:prstGeom prst="ellipse">
            <a:avLst/>
          </a:prstGeom>
          <a:noFill/>
          <a:ln w="31750">
            <a:solidFill>
              <a:srgbClr val="0C6D9C"/>
            </a:solidFill>
            <a:round/>
            <a:headEnd/>
            <a:tailEnd/>
          </a:ln>
          <a:effectLst/>
        </p:spPr>
        <p:txBody>
          <a:bodyPr wrap="none" anchor="ctr"/>
          <a:lstStyle/>
          <a:p>
            <a:endParaRPr lang="en-US"/>
          </a:p>
        </p:txBody>
      </p:sp>
      <p:sp>
        <p:nvSpPr>
          <p:cNvPr id="953408" name="Line 64"/>
          <p:cNvSpPr>
            <a:spLocks noChangeShapeType="1"/>
          </p:cNvSpPr>
          <p:nvPr/>
        </p:nvSpPr>
        <p:spPr bwMode="auto">
          <a:xfrm flipH="1">
            <a:off x="4038600" y="3352800"/>
            <a:ext cx="1676400" cy="990600"/>
          </a:xfrm>
          <a:prstGeom prst="line">
            <a:avLst/>
          </a:prstGeom>
          <a:noFill/>
          <a:ln w="25400">
            <a:solidFill>
              <a:srgbClr val="800000"/>
            </a:solidFill>
            <a:prstDash val="sysDot"/>
            <a:round/>
            <a:headEnd/>
            <a:tailEnd type="triangle" w="med" len="med"/>
          </a:ln>
          <a:effectLst/>
        </p:spPr>
        <p:txBody>
          <a:bodyPr/>
          <a:lstStyle/>
          <a:p>
            <a:endParaRPr lang="en-US"/>
          </a:p>
        </p:txBody>
      </p:sp>
      <p:sp>
        <p:nvSpPr>
          <p:cNvPr id="953409" name="Line 65"/>
          <p:cNvSpPr>
            <a:spLocks noChangeShapeType="1"/>
          </p:cNvSpPr>
          <p:nvPr/>
        </p:nvSpPr>
        <p:spPr bwMode="auto">
          <a:xfrm flipH="1">
            <a:off x="1981200" y="3429000"/>
            <a:ext cx="5029200" cy="990600"/>
          </a:xfrm>
          <a:prstGeom prst="line">
            <a:avLst/>
          </a:prstGeom>
          <a:noFill/>
          <a:ln w="25400">
            <a:solidFill>
              <a:srgbClr val="800000"/>
            </a:solidFill>
            <a:prstDash val="sysDot"/>
            <a:round/>
            <a:headEnd/>
            <a:tailEnd type="triangle" w="med" len="med"/>
          </a:ln>
          <a:effectLst/>
        </p:spPr>
        <p:txBody>
          <a:bodyPr/>
          <a:lstStyle/>
          <a:p>
            <a:endParaRPr lang="en-US"/>
          </a:p>
        </p:txBody>
      </p:sp>
      <p:sp>
        <p:nvSpPr>
          <p:cNvPr id="953410" name="Text Box 66"/>
          <p:cNvSpPr txBox="1">
            <a:spLocks noChangeArrowheads="1"/>
          </p:cNvSpPr>
          <p:nvPr/>
        </p:nvSpPr>
        <p:spPr bwMode="auto">
          <a:xfrm>
            <a:off x="5181600" y="4191000"/>
            <a:ext cx="3505200" cy="1328738"/>
          </a:xfrm>
          <a:prstGeom prst="rect">
            <a:avLst/>
          </a:prstGeom>
          <a:noFill/>
          <a:ln w="12700">
            <a:noFill/>
            <a:miter lim="800000"/>
            <a:headEnd/>
            <a:tailEnd/>
          </a:ln>
          <a:effectLst/>
        </p:spPr>
        <p:txBody>
          <a:bodyPr>
            <a:spAutoFit/>
          </a:bodyPr>
          <a:lstStyle/>
          <a:p>
            <a:pPr>
              <a:spcBef>
                <a:spcPct val="50000"/>
              </a:spcBef>
            </a:pPr>
            <a:r>
              <a:rPr lang="en-US" sz="1800"/>
              <a:t>Probability that Marital Status </a:t>
            </a:r>
            <a:br>
              <a:rPr lang="en-US" sz="1800"/>
            </a:br>
            <a:r>
              <a:rPr lang="en-US" sz="1800"/>
              <a:t>= Married is 3.67/6.67</a:t>
            </a:r>
          </a:p>
          <a:p>
            <a:pPr>
              <a:spcBef>
                <a:spcPct val="50000"/>
              </a:spcBef>
            </a:pPr>
            <a:r>
              <a:rPr lang="en-US" sz="1800"/>
              <a:t>Probability that Marital Status ={Single,Divorced} is 3/6.67</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r>
              <a:rPr lang="en-US"/>
              <a:t>Model Evaluation</a:t>
            </a:r>
          </a:p>
        </p:txBody>
      </p:sp>
      <p:sp>
        <p:nvSpPr>
          <p:cNvPr id="961539" name="Rectangle 3"/>
          <p:cNvSpPr>
            <a:spLocks noGrp="1" noChangeArrowheads="1"/>
          </p:cNvSpPr>
          <p:nvPr>
            <p:ph type="body" idx="1"/>
          </p:nvPr>
        </p:nvSpPr>
        <p:spPr/>
        <p:txBody>
          <a:bodyPr/>
          <a:lstStyle/>
          <a:p>
            <a:r>
              <a:rPr lang="en-US"/>
              <a:t>Metrics for Performance Evaluation</a:t>
            </a:r>
          </a:p>
          <a:p>
            <a:pPr lvl="1"/>
            <a:r>
              <a:rPr lang="en-US"/>
              <a:t>How to evaluate the performance of a model?</a:t>
            </a:r>
          </a:p>
          <a:p>
            <a:pPr lvl="1">
              <a:buFont typeface="Arial" charset="0"/>
              <a:buNone/>
            </a:pPr>
            <a:endParaRPr lang="en-US"/>
          </a:p>
          <a:p>
            <a:r>
              <a:rPr lang="en-US"/>
              <a:t>Methods for Performance Evaluation</a:t>
            </a:r>
          </a:p>
          <a:p>
            <a:pPr lvl="1"/>
            <a:r>
              <a:rPr lang="en-US"/>
              <a:t>How to obtain reliable estimates?</a:t>
            </a:r>
          </a:p>
          <a:p>
            <a:pPr lvl="1"/>
            <a:endParaRPr lang="en-US"/>
          </a:p>
          <a:p>
            <a:r>
              <a:rPr lang="en-US"/>
              <a:t>Methods for Model Comparison</a:t>
            </a:r>
          </a:p>
          <a:p>
            <a:pPr lvl="1"/>
            <a:r>
              <a:rPr lang="en-US"/>
              <a:t>How to compare the relative performance among competing models?</a:t>
            </a:r>
          </a:p>
          <a:p>
            <a:pPr lvl="1"/>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p:txBody>
          <a:bodyPr/>
          <a:lstStyle/>
          <a:p>
            <a:r>
              <a:rPr lang="en-US"/>
              <a:t>Model Evaluation</a:t>
            </a:r>
          </a:p>
        </p:txBody>
      </p:sp>
      <p:sp>
        <p:nvSpPr>
          <p:cNvPr id="962563" name="Rectangle 3"/>
          <p:cNvSpPr>
            <a:spLocks noGrp="1" noChangeArrowheads="1"/>
          </p:cNvSpPr>
          <p:nvPr>
            <p:ph type="body" idx="1"/>
          </p:nvPr>
        </p:nvSpPr>
        <p:spPr/>
        <p:txBody>
          <a:bodyPr/>
          <a:lstStyle/>
          <a:p>
            <a:r>
              <a:rPr lang="en-US">
                <a:solidFill>
                  <a:srgbClr val="FF0000"/>
                </a:solidFill>
              </a:rPr>
              <a:t>Metrics for Performance Evaluation</a:t>
            </a:r>
          </a:p>
          <a:p>
            <a:pPr lvl="1"/>
            <a:r>
              <a:rPr lang="en-US"/>
              <a:t>How to evaluate the performance of a model?</a:t>
            </a:r>
          </a:p>
          <a:p>
            <a:pPr lvl="1">
              <a:buFont typeface="Arial" charset="0"/>
              <a:buNone/>
            </a:pPr>
            <a:endParaRPr lang="en-US"/>
          </a:p>
          <a:p>
            <a:r>
              <a:rPr lang="en-US"/>
              <a:t>Methods for Performance Evaluation</a:t>
            </a:r>
          </a:p>
          <a:p>
            <a:pPr lvl="1"/>
            <a:r>
              <a:rPr lang="en-US"/>
              <a:t>How to obtain reliable estimates?</a:t>
            </a:r>
          </a:p>
          <a:p>
            <a:pPr lvl="1"/>
            <a:endParaRPr lang="en-US"/>
          </a:p>
          <a:p>
            <a:r>
              <a:rPr lang="en-US"/>
              <a:t>Methods for Model Comparison</a:t>
            </a:r>
          </a:p>
          <a:p>
            <a:pPr lvl="1"/>
            <a:r>
              <a:rPr lang="en-US"/>
              <a:t>How to compare the relative performance among competing models?</a:t>
            </a:r>
          </a:p>
          <a:p>
            <a:pPr lvl="1"/>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p:txBody>
          <a:bodyPr/>
          <a:lstStyle/>
          <a:p>
            <a:r>
              <a:rPr lang="en-US"/>
              <a:t>Metrics for Performance Evaluation</a:t>
            </a:r>
          </a:p>
        </p:txBody>
      </p:sp>
      <p:sp>
        <p:nvSpPr>
          <p:cNvPr id="963587" name="Rectangle 3"/>
          <p:cNvSpPr>
            <a:spLocks noGrp="1" noChangeArrowheads="1"/>
          </p:cNvSpPr>
          <p:nvPr>
            <p:ph type="body" idx="1"/>
          </p:nvPr>
        </p:nvSpPr>
        <p:spPr/>
        <p:txBody>
          <a:bodyPr/>
          <a:lstStyle/>
          <a:p>
            <a:r>
              <a:rPr lang="en-US"/>
              <a:t>Focus on the predictive capability of a model</a:t>
            </a:r>
          </a:p>
          <a:p>
            <a:pPr lvl="1"/>
            <a:r>
              <a:rPr lang="en-US"/>
              <a:t>Rather than how fast it takes to classify or build models, scalability, etc.</a:t>
            </a:r>
          </a:p>
          <a:p>
            <a:r>
              <a:rPr lang="en-US"/>
              <a:t>Confusion Matrix:</a:t>
            </a:r>
          </a:p>
        </p:txBody>
      </p:sp>
      <p:graphicFrame>
        <p:nvGraphicFramePr>
          <p:cNvPr id="963588" name="Group 4"/>
          <p:cNvGraphicFramePr>
            <a:graphicFrameLocks noGrp="1"/>
          </p:cNvGraphicFramePr>
          <p:nvPr/>
        </p:nvGraphicFramePr>
        <p:xfrm>
          <a:off x="381000" y="3378200"/>
          <a:ext cx="6096000" cy="2794000"/>
        </p:xfrm>
        <a:graphic>
          <a:graphicData uri="http://schemas.openxmlformats.org/drawingml/2006/table">
            <a:tbl>
              <a:tblPr/>
              <a:tblGrid>
                <a:gridCol w="1524000"/>
                <a:gridCol w="1524000"/>
                <a:gridCol w="1524000"/>
                <a:gridCol w="1524000"/>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ACTUAL</a:t>
                      </a:r>
                      <a:br>
                        <a:rPr kumimoji="0" lang="en-US" sz="2400" b="0" i="0" u="none" strike="noStrike" cap="none" normalizeH="0" baseline="0" smtClean="0">
                          <a:ln>
                            <a:noFill/>
                          </a:ln>
                          <a:solidFill>
                            <a:schemeClr val="tx1"/>
                          </a:solidFill>
                          <a:effectLst/>
                          <a:latin typeface="Arial" charset="0"/>
                        </a:rPr>
                      </a:br>
                      <a:r>
                        <a:rPr kumimoji="0" lang="en-US" sz="24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63611" name="Text Box 27"/>
          <p:cNvSpPr txBox="1">
            <a:spLocks noChangeArrowheads="1"/>
          </p:cNvSpPr>
          <p:nvPr/>
        </p:nvSpPr>
        <p:spPr bwMode="auto">
          <a:xfrm>
            <a:off x="6629400" y="4292600"/>
            <a:ext cx="2209800" cy="1262063"/>
          </a:xfrm>
          <a:prstGeom prst="rect">
            <a:avLst/>
          </a:prstGeom>
          <a:noFill/>
          <a:ln w="12700">
            <a:noFill/>
            <a:miter lim="800000"/>
            <a:headEnd/>
            <a:tailEnd/>
          </a:ln>
          <a:effectLst/>
        </p:spPr>
        <p:txBody>
          <a:bodyPr>
            <a:spAutoFit/>
          </a:bodyPr>
          <a:lstStyle/>
          <a:p>
            <a:pPr>
              <a:spcBef>
                <a:spcPct val="50000"/>
              </a:spcBef>
            </a:pPr>
            <a:r>
              <a:rPr lang="en-US"/>
              <a:t>a: TP (true positive)</a:t>
            </a:r>
          </a:p>
          <a:p>
            <a:pPr>
              <a:spcBef>
                <a:spcPct val="50000"/>
              </a:spcBef>
            </a:pPr>
            <a:r>
              <a:rPr lang="en-US"/>
              <a:t>b: FN (false negative)</a:t>
            </a:r>
          </a:p>
          <a:p>
            <a:pPr>
              <a:spcBef>
                <a:spcPct val="50000"/>
              </a:spcBef>
            </a:pPr>
            <a:r>
              <a:rPr lang="en-US"/>
              <a:t>c: FP (false positive)</a:t>
            </a:r>
          </a:p>
          <a:p>
            <a:pPr>
              <a:spcBef>
                <a:spcPct val="50000"/>
              </a:spcBef>
            </a:pPr>
            <a:r>
              <a:rPr lang="en-US"/>
              <a:t>d: TN (true negative)</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p:txBody>
          <a:bodyPr/>
          <a:lstStyle/>
          <a:p>
            <a:r>
              <a:rPr lang="en-US"/>
              <a:t>Metrics for Performance Evaluation…</a:t>
            </a:r>
          </a:p>
        </p:txBody>
      </p:sp>
      <p:sp>
        <p:nvSpPr>
          <p:cNvPr id="964611" name="Rectangle 3"/>
          <p:cNvSpPr>
            <a:spLocks noGrp="1" noChangeArrowheads="1"/>
          </p:cNvSpPr>
          <p:nvPr>
            <p:ph type="body" idx="1"/>
          </p:nvPr>
        </p:nvSpPr>
        <p:spPr/>
        <p:txBody>
          <a:bodyPr/>
          <a:lstStyle/>
          <a:p>
            <a:endParaRPr lang="en-US"/>
          </a:p>
          <a:p>
            <a:endParaRPr lang="en-US"/>
          </a:p>
          <a:p>
            <a:endParaRPr lang="en-US"/>
          </a:p>
          <a:p>
            <a:endParaRPr lang="en-US"/>
          </a:p>
          <a:p>
            <a:endParaRPr lang="en-US"/>
          </a:p>
          <a:p>
            <a:endParaRPr lang="en-US"/>
          </a:p>
          <a:p>
            <a:r>
              <a:rPr lang="en-US"/>
              <a:t>Most widely-used metric:</a:t>
            </a:r>
          </a:p>
          <a:p>
            <a:endParaRPr lang="en-US"/>
          </a:p>
        </p:txBody>
      </p:sp>
      <p:graphicFrame>
        <p:nvGraphicFramePr>
          <p:cNvPr id="964612" name="Group 4"/>
          <p:cNvGraphicFramePr>
            <a:graphicFrameLocks noGrp="1"/>
          </p:cNvGraphicFramePr>
          <p:nvPr/>
        </p:nvGraphicFramePr>
        <p:xfrm>
          <a:off x="1524000" y="1219200"/>
          <a:ext cx="6096000" cy="2821940"/>
        </p:xfrm>
        <a:graphic>
          <a:graphicData uri="http://schemas.openxmlformats.org/drawingml/2006/table">
            <a:tbl>
              <a:tblPr/>
              <a:tblGrid>
                <a:gridCol w="1524000"/>
                <a:gridCol w="1524000"/>
                <a:gridCol w="1524000"/>
                <a:gridCol w="1524000"/>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ACTUAL</a:t>
                      </a:r>
                      <a:br>
                        <a:rPr kumimoji="0" lang="en-US" sz="2400" b="0" i="0" u="none" strike="noStrike" cap="none" normalizeH="0" baseline="0" smtClean="0">
                          <a:ln>
                            <a:noFill/>
                          </a:ln>
                          <a:solidFill>
                            <a:schemeClr val="tx1"/>
                          </a:solidFill>
                          <a:effectLst/>
                          <a:latin typeface="Arial" charset="0"/>
                        </a:rPr>
                      </a:br>
                      <a:r>
                        <a:rPr kumimoji="0" lang="en-US" sz="24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a</a:t>
                      </a:r>
                      <a:br>
                        <a:rPr kumimoji="0" lang="en-US" sz="2000" b="0" i="0" u="none" strike="noStrike" cap="none" normalizeH="0" baseline="0" smtClean="0">
                          <a:ln>
                            <a:noFill/>
                          </a:ln>
                          <a:solidFill>
                            <a:schemeClr val="tx1"/>
                          </a:solidFill>
                          <a:effectLst/>
                          <a:latin typeface="Arial" charset="0"/>
                        </a:rPr>
                      </a:br>
                      <a:r>
                        <a:rPr kumimoji="0" lang="en-US" sz="2000" b="0" i="0" u="none" strike="noStrike" cap="none" normalizeH="0" baseline="0" smtClean="0">
                          <a:ln>
                            <a:noFill/>
                          </a:ln>
                          <a:solidFill>
                            <a:srgbClr val="FF0000"/>
                          </a:solidFill>
                          <a:effectLst/>
                          <a:latin typeface="Arial" charset="0"/>
                        </a:rPr>
                        <a:t>(TP)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b</a:t>
                      </a:r>
                      <a:br>
                        <a:rPr kumimoji="0" lang="en-US" sz="2000" b="0" i="0" u="none" strike="noStrike" cap="none" normalizeH="0" baseline="0" dirty="0" smtClean="0">
                          <a:ln>
                            <a:noFill/>
                          </a:ln>
                          <a:solidFill>
                            <a:schemeClr val="tx1"/>
                          </a:solidFill>
                          <a:effectLst/>
                          <a:latin typeface="Arial" charset="0"/>
                        </a:rPr>
                      </a:br>
                      <a:r>
                        <a:rPr kumimoji="0" lang="en-US" sz="2000" b="0" i="0" u="none" strike="noStrike" cap="none" normalizeH="0" baseline="0" dirty="0" smtClean="0">
                          <a:ln>
                            <a:noFill/>
                          </a:ln>
                          <a:solidFill>
                            <a:srgbClr val="FF0000"/>
                          </a:solidFill>
                          <a:effectLst/>
                          <a:latin typeface="Arial" charset="0"/>
                        </a:rPr>
                        <a:t>(FN)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a:t>
                      </a:r>
                      <a:br>
                        <a:rPr kumimoji="0" lang="en-US" sz="2000" b="0" i="0" u="none" strike="noStrike" cap="none" normalizeH="0" baseline="0" smtClean="0">
                          <a:ln>
                            <a:noFill/>
                          </a:ln>
                          <a:solidFill>
                            <a:schemeClr val="tx1"/>
                          </a:solidFill>
                          <a:effectLst/>
                          <a:latin typeface="Arial" charset="0"/>
                        </a:rPr>
                      </a:br>
                      <a:r>
                        <a:rPr kumimoji="0" lang="en-US" sz="2000" b="0" i="0" u="none" strike="noStrike" cap="none" normalizeH="0" baseline="0" smtClean="0">
                          <a:ln>
                            <a:noFill/>
                          </a:ln>
                          <a:solidFill>
                            <a:srgbClr val="FF0000"/>
                          </a:solidFill>
                          <a:effectLst/>
                          <a:latin typeface="Arial" charset="0"/>
                        </a:rPr>
                        <a:t>(FP)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d</a:t>
                      </a:r>
                      <a:br>
                        <a:rPr kumimoji="0" lang="en-US" sz="2000" b="0" i="0" u="none" strike="noStrike" cap="none" normalizeH="0" baseline="0" dirty="0" smtClean="0">
                          <a:ln>
                            <a:noFill/>
                          </a:ln>
                          <a:solidFill>
                            <a:schemeClr val="tx1"/>
                          </a:solidFill>
                          <a:effectLst/>
                          <a:latin typeface="Arial" charset="0"/>
                        </a:rPr>
                      </a:br>
                      <a:r>
                        <a:rPr kumimoji="0" lang="en-US" sz="2000" b="0" i="0" u="none" strike="noStrike" cap="none" normalizeH="0" baseline="0" dirty="0" smtClean="0">
                          <a:ln>
                            <a:noFill/>
                          </a:ln>
                          <a:solidFill>
                            <a:srgbClr val="FF0000"/>
                          </a:solidFill>
                          <a:effectLst/>
                          <a:latin typeface="Arial" charset="0"/>
                        </a:rPr>
                        <a:t>(TN)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64635" name="Object 27"/>
          <p:cNvGraphicFramePr>
            <a:graphicFrameLocks noChangeAspect="1"/>
          </p:cNvGraphicFramePr>
          <p:nvPr/>
        </p:nvGraphicFramePr>
        <p:xfrm>
          <a:off x="609600" y="5105400"/>
          <a:ext cx="7583488" cy="969963"/>
        </p:xfrm>
        <a:graphic>
          <a:graphicData uri="http://schemas.openxmlformats.org/presentationml/2006/ole">
            <p:oleObj spid="_x0000_s964635" name="Equation" r:id="rId3" imgW="5663880" imgH="723600" progId="Equation.3">
              <p:embed/>
            </p:oleObj>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Grp="1" noChangeArrowheads="1"/>
          </p:cNvSpPr>
          <p:nvPr>
            <p:ph type="title"/>
          </p:nvPr>
        </p:nvSpPr>
        <p:spPr/>
        <p:txBody>
          <a:bodyPr/>
          <a:lstStyle/>
          <a:p>
            <a:r>
              <a:rPr lang="en-US"/>
              <a:t>Test of Significance</a:t>
            </a:r>
          </a:p>
        </p:txBody>
      </p:sp>
      <p:sp>
        <p:nvSpPr>
          <p:cNvPr id="982019" name="Rectangle 3"/>
          <p:cNvSpPr>
            <a:spLocks noGrp="1" noChangeArrowheads="1"/>
          </p:cNvSpPr>
          <p:nvPr>
            <p:ph type="body" idx="1"/>
          </p:nvPr>
        </p:nvSpPr>
        <p:spPr>
          <a:xfrm>
            <a:off x="381000" y="1143000"/>
            <a:ext cx="8382000" cy="5181600"/>
          </a:xfrm>
        </p:spPr>
        <p:txBody>
          <a:bodyPr/>
          <a:lstStyle/>
          <a:p>
            <a:r>
              <a:rPr lang="en-US"/>
              <a:t>Given two models:</a:t>
            </a:r>
          </a:p>
          <a:p>
            <a:pPr lvl="1"/>
            <a:r>
              <a:rPr lang="en-US" sz="2400"/>
              <a:t>Model M1: accuracy = 85%, tested on 30 instances</a:t>
            </a:r>
          </a:p>
          <a:p>
            <a:pPr lvl="1"/>
            <a:r>
              <a:rPr lang="en-US" sz="2400"/>
              <a:t>Model M2: accuracy = 75%, tested on 5000 instances</a:t>
            </a:r>
          </a:p>
          <a:p>
            <a:pPr lvl="4"/>
            <a:endParaRPr lang="en-US" sz="2400"/>
          </a:p>
          <a:p>
            <a:r>
              <a:rPr lang="en-US"/>
              <a:t>Can we say M1 is better than M2?</a:t>
            </a:r>
          </a:p>
          <a:p>
            <a:pPr lvl="1"/>
            <a:r>
              <a:rPr lang="en-US" sz="2400"/>
              <a:t>How much confidence can we place on accuracy of M1 and M2?</a:t>
            </a:r>
          </a:p>
          <a:p>
            <a:pPr lvl="1"/>
            <a:r>
              <a:rPr lang="en-US" sz="2400"/>
              <a:t>Can the difference in performance measure be explained as a result of random fluctuations in the test set?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146477307</TotalTime>
  <Pages>3</Pages>
  <Words>5182</Words>
  <Application>Microsoft Office PowerPoint</Application>
  <PresentationFormat>On-screen Show (4:3)</PresentationFormat>
  <Paragraphs>1338</Paragraphs>
  <Slides>126</Slides>
  <Notes>4</Notes>
  <HiddenSlides>3</HiddenSlides>
  <MMClips>0</MMClips>
  <ScaleCrop>false</ScaleCrop>
  <HeadingPairs>
    <vt:vector size="6" baseType="variant">
      <vt:variant>
        <vt:lpstr>Theme</vt:lpstr>
      </vt:variant>
      <vt:variant>
        <vt:i4>1</vt:i4>
      </vt:variant>
      <vt:variant>
        <vt:lpstr>Embedded OLE Servers</vt:lpstr>
      </vt:variant>
      <vt:variant>
        <vt:i4>5</vt:i4>
      </vt:variant>
      <vt:variant>
        <vt:lpstr>Slide Titles</vt:lpstr>
      </vt:variant>
      <vt:variant>
        <vt:i4>126</vt:i4>
      </vt:variant>
    </vt:vector>
  </HeadingPairs>
  <TitlesOfParts>
    <vt:vector size="132" baseType="lpstr">
      <vt:lpstr>LC.BRev.FY97</vt:lpstr>
      <vt:lpstr>VISIO</vt:lpstr>
      <vt:lpstr>Visio</vt:lpstr>
      <vt:lpstr>Document</vt:lpstr>
      <vt:lpstr>Equation</vt:lpstr>
      <vt:lpstr>Worksheet</vt:lpstr>
      <vt:lpstr>Data Mining  Classification: Basic Concepts, Decision Trees, and Model Evaluation</vt:lpstr>
      <vt:lpstr>Classification – an Ubiquitous Challenge</vt:lpstr>
      <vt:lpstr>Examples of Classification Task</vt:lpstr>
      <vt:lpstr>Illustrating Classification Task</vt:lpstr>
      <vt:lpstr>Example of a Decision Tree</vt:lpstr>
      <vt:lpstr>Another Example of Decision Tree</vt:lpstr>
      <vt:lpstr>Decision Tree Classification Task</vt:lpstr>
      <vt:lpstr>Apply Model to Test Data</vt:lpstr>
      <vt:lpstr>Apply Model to Test Data</vt:lpstr>
      <vt:lpstr>Apply Model to Test Data</vt:lpstr>
      <vt:lpstr>Apply Model to Test Data</vt:lpstr>
      <vt:lpstr>Apply Model to Test Data</vt:lpstr>
      <vt:lpstr>Apply Model to Test Data</vt:lpstr>
      <vt:lpstr>Classification: Definition</vt:lpstr>
      <vt:lpstr>Classification Techniques</vt:lpstr>
      <vt:lpstr>Decision Tree Classification Task</vt:lpstr>
      <vt:lpstr>R Example (C4.5)</vt:lpstr>
      <vt:lpstr>Decision Tree Induction</vt:lpstr>
      <vt:lpstr>General Structure of Hunt’s Algorithm</vt:lpstr>
      <vt:lpstr>Hunt’s Algorithm</vt:lpstr>
      <vt:lpstr>Tree Induction</vt:lpstr>
      <vt:lpstr>Tree Induction</vt:lpstr>
      <vt:lpstr>How to Specify Test Condition?</vt:lpstr>
      <vt:lpstr>Types of Attributes </vt:lpstr>
      <vt:lpstr>Discrete and Continuous Attributes </vt:lpstr>
      <vt:lpstr>Splitting Based on Nominal Attributes</vt:lpstr>
      <vt:lpstr>Splitting Based on Ordinal Attributes</vt:lpstr>
      <vt:lpstr>Splitting Based on Continuous Attributes</vt:lpstr>
      <vt:lpstr>Splitting Based on Continuous Attributes</vt:lpstr>
      <vt:lpstr>Tree Induction</vt:lpstr>
      <vt:lpstr>How to determine the Best Split</vt:lpstr>
      <vt:lpstr>How to determine the Best Split</vt:lpstr>
      <vt:lpstr>Measures of Node Impurity</vt:lpstr>
      <vt:lpstr>Measures of Node Impurity</vt:lpstr>
      <vt:lpstr>Examples for computing GINI</vt:lpstr>
      <vt:lpstr>Measure of Impurity: GINI</vt:lpstr>
      <vt:lpstr>Measure of Impurity: GINI</vt:lpstr>
      <vt:lpstr>Examples for computing Entropy</vt:lpstr>
      <vt:lpstr>Measure of Impurity: Entropy (based on INFO)</vt:lpstr>
      <vt:lpstr>Measure of Impurity: Entropy (based on INFO)</vt:lpstr>
      <vt:lpstr>Examples for Computing Error</vt:lpstr>
      <vt:lpstr>Splitting Criteria based on Classification Error</vt:lpstr>
      <vt:lpstr>Splitting Criteria based on Classification Error</vt:lpstr>
      <vt:lpstr>Hunt’s Algorithm</vt:lpstr>
      <vt:lpstr>Tree Induction</vt:lpstr>
      <vt:lpstr>How to determine the Best Split</vt:lpstr>
      <vt:lpstr>Measures of Node Impurity</vt:lpstr>
      <vt:lpstr>Comparison among Splitting Criteria</vt:lpstr>
      <vt:lpstr>How to Find the Best Split (General Idea)</vt:lpstr>
      <vt:lpstr>Splitting Based on GINI</vt:lpstr>
      <vt:lpstr>Binary Attributes: Computing GINI Index</vt:lpstr>
      <vt:lpstr>Categorical Attributes: Computing Gini Index</vt:lpstr>
      <vt:lpstr>Continuous Attributes: Computing Gini Index</vt:lpstr>
      <vt:lpstr>Continuous Attributes: Computing Gini Index...</vt:lpstr>
      <vt:lpstr>Continuous Attributes: Computing Gini Index...</vt:lpstr>
      <vt:lpstr>Continuous Attributes: Computing Gini Index...</vt:lpstr>
      <vt:lpstr>Continuous Attributes: Computing Gini Index...</vt:lpstr>
      <vt:lpstr>Alternative Splitting Criteria based on INFO</vt:lpstr>
      <vt:lpstr>Splitting Based on INFO...</vt:lpstr>
      <vt:lpstr>Splitting Based on INFO...</vt:lpstr>
      <vt:lpstr>Tree Induction</vt:lpstr>
      <vt:lpstr>Stopping Criteria for Tree Induction</vt:lpstr>
      <vt:lpstr>Decision Tree Based Classification</vt:lpstr>
      <vt:lpstr>Other Issues</vt:lpstr>
      <vt:lpstr>Data Fragmentation</vt:lpstr>
      <vt:lpstr>Example: Data Fragmentation</vt:lpstr>
      <vt:lpstr>Search Strategy</vt:lpstr>
      <vt:lpstr>Expressiveness</vt:lpstr>
      <vt:lpstr>Decision Boundary</vt:lpstr>
      <vt:lpstr>Oblique Decision Trees</vt:lpstr>
      <vt:lpstr>Tree Replication</vt:lpstr>
      <vt:lpstr>Example: C4.5</vt:lpstr>
      <vt:lpstr>Practical Issues of Classification</vt:lpstr>
      <vt:lpstr>Underfitting and Overfitting (Example)</vt:lpstr>
      <vt:lpstr>Illustrating Classification Task</vt:lpstr>
      <vt:lpstr>Types of Errors</vt:lpstr>
      <vt:lpstr>Underfitting and Overfitting</vt:lpstr>
      <vt:lpstr>Underfitting and Overfitting</vt:lpstr>
      <vt:lpstr>Sources of Model Overfitting</vt:lpstr>
      <vt:lpstr>Overfitting due to Noise </vt:lpstr>
      <vt:lpstr>Overfitting due to Insufficient Examples</vt:lpstr>
      <vt:lpstr>Notes on Overfitting</vt:lpstr>
      <vt:lpstr>Occam’s Razor</vt:lpstr>
      <vt:lpstr>Minimum Description Length (MDL)</vt:lpstr>
      <vt:lpstr>Estimating Generalization Errors</vt:lpstr>
      <vt:lpstr>Reduced Error Pruning</vt:lpstr>
      <vt:lpstr>How to Address Overfitting (cont’d)</vt:lpstr>
      <vt:lpstr>How to Address Overfitting…</vt:lpstr>
      <vt:lpstr>Example of Post-Pruning</vt:lpstr>
      <vt:lpstr>Examples of Post-pruning</vt:lpstr>
      <vt:lpstr>Handling Missing Attribute Values</vt:lpstr>
      <vt:lpstr>Computing Impurity Measure</vt:lpstr>
      <vt:lpstr>Distribute Instances</vt:lpstr>
      <vt:lpstr>Classify Instances</vt:lpstr>
      <vt:lpstr>Model Evaluation</vt:lpstr>
      <vt:lpstr>Model Evaluation</vt:lpstr>
      <vt:lpstr>Metrics for Performance Evaluation</vt:lpstr>
      <vt:lpstr>Metrics for Performance Evaluation…</vt:lpstr>
      <vt:lpstr>Test of Significance</vt:lpstr>
      <vt:lpstr>Confidence Interval for Accuracy</vt:lpstr>
      <vt:lpstr>Confidence Interval for Accuracy</vt:lpstr>
      <vt:lpstr>Confidence Interval for Accuracy</vt:lpstr>
      <vt:lpstr>Comparing Performance of 2 Models</vt:lpstr>
      <vt:lpstr>Comparing Performance of 2 Models</vt:lpstr>
      <vt:lpstr>An Illustrative Example</vt:lpstr>
      <vt:lpstr>Comparing Performance of 2 Algorithms</vt:lpstr>
      <vt:lpstr>Limitation of Accuracy</vt:lpstr>
      <vt:lpstr>Cost Matrix</vt:lpstr>
      <vt:lpstr>Computing Cost of Classification</vt:lpstr>
      <vt:lpstr>Cost vs Accuracy</vt:lpstr>
      <vt:lpstr>Other Measures</vt:lpstr>
      <vt:lpstr>The Precision – Recall Dilemma</vt:lpstr>
      <vt:lpstr>Model Evaluation</vt:lpstr>
      <vt:lpstr>Methods for Performance Evaluation</vt:lpstr>
      <vt:lpstr>Learning Curve</vt:lpstr>
      <vt:lpstr>Methods of Estimation</vt:lpstr>
      <vt:lpstr>Model Evaluation</vt:lpstr>
      <vt:lpstr>Precision&amp;Recall: Which Algortihm is better?</vt:lpstr>
      <vt:lpstr>ROC (Receiver Operating Characteristic)</vt:lpstr>
      <vt:lpstr>ROC Curve</vt:lpstr>
      <vt:lpstr>ROC Curve</vt:lpstr>
      <vt:lpstr>How to Construct an ROC curve</vt:lpstr>
      <vt:lpstr>How to construct an ROC curve</vt:lpstr>
      <vt:lpstr>Using ROC for Model Comparison</vt:lpstr>
      <vt:lpstr>Using ROC for Model Comparison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steffen</cp:lastModifiedBy>
  <cp:revision>402</cp:revision>
  <cp:lastPrinted>2001-08-28T17:59:37Z</cp:lastPrinted>
  <dcterms:created xsi:type="dcterms:W3CDTF">1998-03-18T13:44:31Z</dcterms:created>
  <dcterms:modified xsi:type="dcterms:W3CDTF">2010-09-16T21:35:59Z</dcterms:modified>
</cp:coreProperties>
</file>