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0" r:id="rId4"/>
    <p:sldId id="269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BB0D-160A-4F75-95F6-7B23C6851DEC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FC97-42CB-4889-A94D-9FF808BC3C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E86CD-674D-4BCD-8CA6-A8A187FE18FD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59753" cy="44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2F3755A-E30B-4A32-9425-397AF284C0DF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D9561CD-FC3E-4C58-BE74-FE06EE4BF7AC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7AF82B8-77F5-43B4-9655-43B9C6252234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8103" y="685512"/>
            <a:ext cx="494459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9" name="Rectangle 5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62868" cy="40899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Symbolic Execution in Software Engineering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Xiao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Function: Measure the current state and the goal state.</a:t>
            </a:r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3124200" y="41910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Fitness Function to Guide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symbolic </a:t>
            </a:r>
            <a:r>
              <a:rPr lang="en-US" dirty="0" smtClean="0"/>
              <a:t>execution </a:t>
            </a:r>
            <a:endParaRPr lang="en-US" dirty="0" smtClean="0"/>
          </a:p>
          <a:p>
            <a:pPr lvl="1"/>
            <a:r>
              <a:rPr lang="en-US" sz="2400" dirty="0" smtClean="0"/>
              <a:t>Test </a:t>
            </a:r>
            <a:r>
              <a:rPr lang="en-US" sz="2400" dirty="0" smtClean="0"/>
              <a:t>generation using dynamic symbolic execution</a:t>
            </a:r>
            <a:endParaRPr lang="en-US" sz="2400" dirty="0" smtClean="0"/>
          </a:p>
          <a:p>
            <a:r>
              <a:rPr lang="en-US" dirty="0" smtClean="0"/>
              <a:t>Path </a:t>
            </a:r>
            <a:r>
              <a:rPr lang="en-US" dirty="0" smtClean="0"/>
              <a:t>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</a:t>
            </a:r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is the analysis of programs by tracking symbolic rather than actual values.</a:t>
            </a:r>
          </a:p>
          <a:p>
            <a:r>
              <a:rPr lang="en-US" dirty="0" smtClean="0"/>
              <a:t>Symbolic execution is used to reason about all the inputs that take the same execution path through a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862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y = 2 * y;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if (y == 4){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(“y == 4”);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}else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(“y != 4”);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3897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4312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00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 == 4</a:t>
            </a:r>
            <a:endParaRPr lang="en-US" dirty="0"/>
          </a:p>
        </p:txBody>
      </p:sp>
      <p:sp>
        <p:nvSpPr>
          <p:cNvPr id="8" name="左箭头 3"/>
          <p:cNvSpPr/>
          <p:nvPr/>
        </p:nvSpPr>
        <p:spPr>
          <a:xfrm>
            <a:off x="6172200" y="40386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3"/>
          <p:cNvSpPr/>
          <p:nvPr/>
        </p:nvSpPr>
        <p:spPr>
          <a:xfrm>
            <a:off x="6096000" y="45720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箭头 3"/>
          <p:cNvSpPr/>
          <p:nvPr/>
        </p:nvSpPr>
        <p:spPr>
          <a:xfrm>
            <a:off x="6096000" y="48768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412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6321" y="6247376"/>
            <a:ext cx="212688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AA7B44A2-AA83-4E64-9E0A-11BC62D8DD49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00" y="1473875"/>
            <a:ext cx="3814763" cy="21573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>
            <a:off x="247650" y="236721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247650" y="2038533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236274" y="265609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231722" y="2938153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1626275"/>
            <a:ext cx="381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CoverMe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latin typeface="Lucida Console" pitchFamily="49" charset="0"/>
              </a:rPr>
              <a:t>  if (</a:t>
            </a:r>
            <a:r>
              <a:rPr lang="en-US" dirty="0" err="1" smtClean="0">
                <a:latin typeface="Lucida Console" pitchFamily="49" charset="0"/>
              </a:rPr>
              <a:t>a.Length</a:t>
            </a:r>
            <a:r>
              <a:rPr lang="en-US" dirty="0" smtClean="0"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latin typeface="Lucida Console" pitchFamily="49" charset="0"/>
              </a:rPr>
              <a:t>    if (a[0] == </a:t>
            </a:r>
            <a:r>
              <a:rPr lang="en-US" spc="-150" dirty="0" smtClean="0">
                <a:latin typeface="Lucida Console" pitchFamily="49" charset="0"/>
              </a:rPr>
              <a:t>1234567890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spc="-300" dirty="0" smtClean="0"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00132" y="5138734"/>
            <a:ext cx="180974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90764" y="5848350"/>
            <a:ext cx="182402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rot="5400000">
            <a:off x="2045142" y="4727668"/>
            <a:ext cx="170931" cy="65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0"/>
          </p:cNvCxnSpPr>
          <p:nvPr/>
        </p:nvCxnSpPr>
        <p:spPr>
          <a:xfrm rot="16200000" flipH="1">
            <a:off x="2731202" y="5376773"/>
            <a:ext cx="185224" cy="75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5561" y="541127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114" y="5449369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4039" y="4754045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6" name="Straight Arrow Connector 55"/>
          <p:cNvCxnSpPr>
            <a:stCxn id="47" idx="3"/>
          </p:cNvCxnSpPr>
          <p:nvPr/>
        </p:nvCxnSpPr>
        <p:spPr>
          <a:xfrm rot="5400000">
            <a:off x="768588" y="5451772"/>
            <a:ext cx="185222" cy="6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200543" y="5114922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257433" y="4443411"/>
            <a:ext cx="1357312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 flipH="1">
            <a:off x="3691831" y="4691943"/>
            <a:ext cx="213798" cy="765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71986" y="6076986"/>
            <a:ext cx="213797" cy="73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048337" y="6143683"/>
            <a:ext cx="189980" cy="62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1600200" y="6491291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7" name="Content Placeholder 7"/>
          <p:cNvSpPr txBox="1">
            <a:spLocks/>
          </p:cNvSpPr>
          <p:nvPr/>
        </p:nvSpPr>
        <p:spPr>
          <a:xfrm>
            <a:off x="4267200" y="1809062"/>
            <a:ext cx="1893590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123456890</a:t>
            </a:r>
          </a:p>
        </p:txBody>
      </p:sp>
      <p:sp>
        <p:nvSpPr>
          <p:cNvPr id="68" name="Content Placeholder 7"/>
          <p:cNvSpPr txBox="1">
            <a:spLocks/>
          </p:cNvSpPr>
          <p:nvPr/>
        </p:nvSpPr>
        <p:spPr>
          <a:xfrm>
            <a:off x="6172200" y="1821976"/>
            <a:ext cx="691997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43388" y="2143125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564855" y="3364701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38620" y="252413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48140" y="313374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46236" y="403389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231623" y="3359933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0524" y="499118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 bwMode="auto">
          <a:xfrm>
            <a:off x="6598920" y="13258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>
            <a:off x="5212080" y="13258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78" name="Curved Down Arrow 77"/>
          <p:cNvSpPr/>
          <p:nvPr/>
        </p:nvSpPr>
        <p:spPr bwMode="auto">
          <a:xfrm flipH="1">
            <a:off x="4541520" y="9906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Content Placeholder 7"/>
          <p:cNvSpPr txBox="1">
            <a:spLocks/>
          </p:cNvSpPr>
          <p:nvPr/>
        </p:nvSpPr>
        <p:spPr>
          <a:xfrm>
            <a:off x="6930605" y="1809164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94120" y="50292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Done: There is no path left.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537325"/>
            <a:ext cx="3048000" cy="2444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Slide from </a:t>
            </a:r>
            <a:r>
              <a:rPr lang="en-US" dirty="0" err="1" smtClean="0">
                <a:latin typeface="Arial" charset="0"/>
                <a:cs typeface="Arial" charset="0"/>
              </a:rPr>
              <a:t>Pex</a:t>
            </a:r>
            <a:r>
              <a:rPr lang="en-US" dirty="0" smtClean="0">
                <a:latin typeface="Arial" charset="0"/>
                <a:cs typeface="Arial" charset="0"/>
              </a:rPr>
              <a:t> group, Microsoft Research</a:t>
            </a:r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Symbolic Execution (DSE)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685800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DSE is used to generate test inputs systematically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 advTm="14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1" grpId="0"/>
      <p:bldP spid="51" grpId="1"/>
      <p:bldP spid="52" grpId="0"/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/>
      <p:bldP spid="66" grpId="1"/>
      <p:bldP spid="67" grpId="0" build="p"/>
      <p:bldP spid="68" grpId="0" build="p"/>
      <p:bldP spid="76" grpId="0" animBg="1"/>
      <p:bldP spid="77" grpId="0" animBg="1"/>
      <p:bldP spid="78" grpId="0" animBg="1"/>
      <p:bldP spid="79" grpId="0" build="p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Heuristic: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Fitness Function: Measure the current state and the goal state.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19400" y="4343400"/>
            <a:ext cx="1143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(0,{0})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图片 3" descr="1test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167775" cy="3257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7200" y="2362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(90,{0})</a:t>
            </a:r>
          </a:p>
          <a:p>
            <a:endParaRPr lang="en-US" dirty="0"/>
          </a:p>
        </p:txBody>
      </p:sp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29000" cy="32099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2743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(90,{15})</a:t>
            </a:r>
          </a:p>
        </p:txBody>
      </p:sp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38400"/>
            <a:ext cx="2914650" cy="3448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3886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1.4|22|28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406</Words>
  <Application>Microsoft Office PowerPoint</Application>
  <PresentationFormat>On-screen Show (4:3)</PresentationFormat>
  <Paragraphs>181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</vt:lpstr>
      <vt:lpstr>Symbolic Execution in Software Engineering</vt:lpstr>
      <vt:lpstr>Overview</vt:lpstr>
      <vt:lpstr>Symbolic Execution</vt:lpstr>
      <vt:lpstr>Slide 4</vt:lpstr>
      <vt:lpstr>Path Explosion</vt:lpstr>
      <vt:lpstr>Path Explosion</vt:lpstr>
      <vt:lpstr>Example</vt:lpstr>
      <vt:lpstr>Example</vt:lpstr>
      <vt:lpstr>Example</vt:lpstr>
      <vt:lpstr>Example</vt:lpstr>
      <vt:lpstr>Fitness Function</vt:lpstr>
      <vt:lpstr>Using Fitness Function to Guide</vt:lpstr>
      <vt:lpstr>Slide 13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xsxiao</cp:lastModifiedBy>
  <cp:revision>39</cp:revision>
  <dcterms:created xsi:type="dcterms:W3CDTF">2010-04-26T23:20:52Z</dcterms:created>
  <dcterms:modified xsi:type="dcterms:W3CDTF">2010-04-27T02:00:47Z</dcterms:modified>
</cp:coreProperties>
</file>