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515" r:id="rId2"/>
    <p:sldId id="557" r:id="rId3"/>
    <p:sldId id="516" r:id="rId4"/>
    <p:sldId id="517" r:id="rId5"/>
    <p:sldId id="623" r:id="rId6"/>
    <p:sldId id="558" r:id="rId7"/>
    <p:sldId id="559" r:id="rId8"/>
    <p:sldId id="518" r:id="rId9"/>
    <p:sldId id="519" r:id="rId10"/>
    <p:sldId id="520" r:id="rId11"/>
    <p:sldId id="560" r:id="rId12"/>
    <p:sldId id="561" r:id="rId13"/>
    <p:sldId id="522" r:id="rId14"/>
    <p:sldId id="524" r:id="rId15"/>
    <p:sldId id="546" r:id="rId16"/>
    <p:sldId id="547" r:id="rId17"/>
    <p:sldId id="624" r:id="rId18"/>
    <p:sldId id="563" r:id="rId19"/>
    <p:sldId id="566" r:id="rId20"/>
    <p:sldId id="562" r:id="rId21"/>
    <p:sldId id="564" r:id="rId22"/>
    <p:sldId id="565" r:id="rId23"/>
    <p:sldId id="567" r:id="rId24"/>
    <p:sldId id="526" r:id="rId25"/>
    <p:sldId id="548" r:id="rId26"/>
    <p:sldId id="551" r:id="rId27"/>
    <p:sldId id="552" r:id="rId28"/>
    <p:sldId id="553" r:id="rId29"/>
    <p:sldId id="568" r:id="rId30"/>
    <p:sldId id="530" r:id="rId31"/>
    <p:sldId id="544" r:id="rId32"/>
    <p:sldId id="554" r:id="rId33"/>
    <p:sldId id="555" r:id="rId34"/>
    <p:sldId id="556" r:id="rId35"/>
    <p:sldId id="53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8" r:id="rId44"/>
    <p:sldId id="577" r:id="rId45"/>
    <p:sldId id="576" r:id="rId46"/>
    <p:sldId id="579" r:id="rId47"/>
    <p:sldId id="580" r:id="rId48"/>
    <p:sldId id="581" r:id="rId49"/>
    <p:sldId id="582" r:id="rId50"/>
    <p:sldId id="625" r:id="rId51"/>
    <p:sldId id="583" r:id="rId52"/>
    <p:sldId id="584" r:id="rId53"/>
    <p:sldId id="626" r:id="rId54"/>
    <p:sldId id="627" r:id="rId55"/>
    <p:sldId id="585" r:id="rId56"/>
    <p:sldId id="586" r:id="rId57"/>
    <p:sldId id="587" r:id="rId58"/>
    <p:sldId id="636" r:id="rId59"/>
    <p:sldId id="639" r:id="rId60"/>
    <p:sldId id="589" r:id="rId61"/>
    <p:sldId id="637" r:id="rId62"/>
    <p:sldId id="638" r:id="rId63"/>
    <p:sldId id="592" r:id="rId64"/>
    <p:sldId id="641" r:id="rId65"/>
    <p:sldId id="595" r:id="rId66"/>
    <p:sldId id="596" r:id="rId67"/>
    <p:sldId id="597" r:id="rId68"/>
    <p:sldId id="598" r:id="rId69"/>
    <p:sldId id="599" r:id="rId70"/>
    <p:sldId id="628" r:id="rId71"/>
    <p:sldId id="629" r:id="rId72"/>
    <p:sldId id="600" r:id="rId73"/>
    <p:sldId id="601" r:id="rId74"/>
    <p:sldId id="602" r:id="rId75"/>
    <p:sldId id="603" r:id="rId76"/>
    <p:sldId id="604" r:id="rId77"/>
    <p:sldId id="605" r:id="rId78"/>
    <p:sldId id="606" r:id="rId79"/>
    <p:sldId id="607" r:id="rId80"/>
    <p:sldId id="608" r:id="rId81"/>
    <p:sldId id="609" r:id="rId82"/>
    <p:sldId id="610" r:id="rId83"/>
    <p:sldId id="611" r:id="rId84"/>
    <p:sldId id="643" r:id="rId85"/>
    <p:sldId id="642" r:id="rId86"/>
    <p:sldId id="612" r:id="rId87"/>
    <p:sldId id="613" r:id="rId88"/>
    <p:sldId id="614" r:id="rId89"/>
    <p:sldId id="661" r:id="rId90"/>
    <p:sldId id="615" r:id="rId91"/>
    <p:sldId id="616" r:id="rId92"/>
    <p:sldId id="630" r:id="rId93"/>
    <p:sldId id="631" r:id="rId94"/>
    <p:sldId id="632" r:id="rId95"/>
    <p:sldId id="617" r:id="rId96"/>
    <p:sldId id="645" r:id="rId97"/>
    <p:sldId id="647" r:id="rId98"/>
    <p:sldId id="648" r:id="rId99"/>
    <p:sldId id="649" r:id="rId100"/>
    <p:sldId id="650" r:id="rId101"/>
    <p:sldId id="652" r:id="rId102"/>
    <p:sldId id="653" r:id="rId103"/>
    <p:sldId id="654" r:id="rId104"/>
    <p:sldId id="655" r:id="rId105"/>
    <p:sldId id="656" r:id="rId106"/>
    <p:sldId id="657" r:id="rId107"/>
    <p:sldId id="658" r:id="rId108"/>
    <p:sldId id="651" r:id="rId109"/>
    <p:sldId id="659" r:id="rId110"/>
    <p:sldId id="621" r:id="rId111"/>
    <p:sldId id="622" r:id="rId112"/>
    <p:sldId id="660" r:id="rId11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5F5F5"/>
    <a:srgbClr val="0033CC"/>
    <a:srgbClr val="FF0000"/>
    <a:srgbClr val="2A8487"/>
    <a:srgbClr val="1C5A61"/>
    <a:srgbClr val="0C6D9C"/>
    <a:srgbClr val="CC3300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853" autoAdjust="0"/>
    <p:restoredTop sz="94541" autoAdjust="0"/>
  </p:normalViewPr>
  <p:slideViewPr>
    <p:cSldViewPr>
      <p:cViewPr>
        <p:scale>
          <a:sx n="96" d="100"/>
          <a:sy n="96" d="100"/>
        </p:scale>
        <p:origin x="-72" y="7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386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B2887101-AB5C-4F52-B741-7E02F08CCE43}" type="slidenum">
              <a:rPr lang="zh-CN" altLang="en-US"/>
              <a:pPr/>
              <a:t>104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AA376064-5ECD-4DCC-90BE-A871128630A4}" type="slidenum">
              <a:rPr lang="zh-CN" altLang="en-US"/>
              <a:pPr/>
              <a:t>105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28CAC8C1-7A6F-4721-BD17-5B5290F0CBD1}" type="slidenum">
              <a:rPr lang="zh-CN" altLang="en-US"/>
              <a:pPr/>
              <a:t>106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CAB909A0-BBA7-44A0-8C3B-EFDED3C82C14}" type="slidenum">
              <a:rPr lang="zh-CN" altLang="en-US"/>
              <a:pPr/>
              <a:t>107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562FED62-0DC3-4B52-B36E-160F3F61079D}" type="slidenum">
              <a:rPr lang="zh-CN" altLang="en-US"/>
              <a:pPr/>
              <a:t>108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31755FEB-1D19-43AC-878A-5E1C459A1746}" type="slidenum">
              <a:rPr lang="zh-CN" altLang="en-US"/>
              <a:pPr/>
              <a:t>109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Sensitive to noisy data and outliers</a:t>
            </a:r>
          </a:p>
          <a:p>
            <a:pPr eaLnBrk="1" hangingPunct="1"/>
            <a:r>
              <a:rPr lang="en-US" altLang="zh-CN" smtClean="0"/>
              <a:t>Be wary if using noisy/unlabeled data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6FA9F5EC-CA72-4562-BC0A-140C706AD45F}" type="slidenum">
              <a:rPr lang="zh-CN" altLang="en-US"/>
              <a:pPr/>
              <a:t>96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5FE014EB-623D-4342-9546-9CB99CAEEC17}" type="slidenum">
              <a:rPr lang="zh-CN" altLang="en-US"/>
              <a:pPr/>
              <a:t>97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The error is determined with respect to the distribution 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3F304239-7792-4CD5-9C50-1454FB935203}" type="slidenum">
              <a:rPr lang="zh-CN" altLang="en-US"/>
              <a:pPr/>
              <a:t>98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C9E89CFB-0C21-4B08-919B-F459E06F332F}" type="slidenum">
              <a:rPr lang="zh-CN" altLang="en-US"/>
              <a:pPr/>
              <a:t>99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09567E3A-2B89-46A6-964B-CC1AAF8005B1}" type="slidenum">
              <a:rPr lang="zh-CN" altLang="en-US"/>
              <a:pPr/>
              <a:t>100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2F78F120-5F94-4209-BE8C-593B6E37110D}" type="slidenum">
              <a:rPr lang="zh-CN" altLang="en-US"/>
              <a:pPr/>
              <a:t>101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27012496-E070-402C-B12C-F8AAB7D28941}" type="slidenum">
              <a:rPr lang="zh-CN" altLang="en-US"/>
              <a:pPr/>
              <a:t>102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 lIns="96661" tIns="48331" rIns="96661" bIns="48331"/>
          <a:lstStyle/>
          <a:p>
            <a:fld id="{4F458D12-0F2D-41AE-A2C7-003FD965D0FB}" type="slidenum">
              <a:rPr lang="zh-CN" altLang="en-US"/>
              <a:pPr/>
              <a:t>103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9" name="Group 25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3D07112E-922A-4EF3-B608-A8C1CAD23375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oleObject" Target="../embeddings/oleObject74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Excel_97-2003_Worksheet5.xls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Document6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Microsoft_Office_Word_97_-_2003_Document7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8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Microsoft_Office_Excel_97-2003_Worksheet9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46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5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70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2.doc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/>
              <a:t>Data Mining </a:t>
            </a:r>
            <a:br>
              <a:rPr lang="en-US"/>
            </a:br>
            <a:r>
              <a:rPr lang="en-US"/>
              <a:t>Classification: Alternative Techniques</a:t>
            </a:r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1949450"/>
            <a:ext cx="82296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Lecture Notes for Chapter 5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/>
              <a:t>Tan, Steinbach, Kumar</a:t>
            </a:r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64717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64717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7175" name="Group 2055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6" name="Rectangle 205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205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0"/>
                <a:t>© Tan,Steinbach, Kumar 	    	Introduction to Data Mining        		      4/18/2004               </a:t>
              </a:r>
              <a:fld id="{F5579D2A-6590-42D5-B0E3-3B3BA4EB01F3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sz="1200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/>
              <a:t>Rule Simplification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51837" cy="5181600"/>
          </a:xfrm>
        </p:spPr>
        <p:txBody>
          <a:bodyPr/>
          <a:lstStyle/>
          <a:p>
            <a:r>
              <a:rPr lang="en-US" dirty="0"/>
              <a:t>Rules are no longer mutually exclusive</a:t>
            </a:r>
          </a:p>
          <a:p>
            <a:pPr lvl="1"/>
            <a:r>
              <a:rPr lang="en-US" dirty="0"/>
              <a:t>A record may trigger more than one rule 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 Ordered rule set</a:t>
            </a:r>
          </a:p>
          <a:p>
            <a:pPr lvl="2"/>
            <a:r>
              <a:rPr lang="en-US" dirty="0"/>
              <a:t> Unordered rule set – use voting schemes</a:t>
            </a:r>
          </a:p>
          <a:p>
            <a:endParaRPr lang="en-US" dirty="0"/>
          </a:p>
          <a:p>
            <a:r>
              <a:rPr lang="en-US" dirty="0"/>
              <a:t>Rules are no longer exhaustive</a:t>
            </a:r>
          </a:p>
          <a:p>
            <a:pPr lvl="1"/>
            <a:r>
              <a:rPr lang="en-US" dirty="0"/>
              <a:t>A record may not trigger any rules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 Use a default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7" grpId="0" uiExpand="1" build="p" bldLvl="3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Reweighting </a:t>
            </a:r>
          </a:p>
        </p:txBody>
      </p:sp>
      <p:pic>
        <p:nvPicPr>
          <p:cNvPr id="1843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95400"/>
            <a:ext cx="6400800" cy="4208463"/>
          </a:xfrm>
        </p:spPr>
      </p:pic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66A951C-3848-4EE7-B8B7-2BAFB22C1CFC}" type="slidenum">
              <a:rPr lang="zh-CN" altLang="en-US"/>
              <a:pPr/>
              <a:t>100</a:t>
            </a:fld>
            <a:endParaRPr lang="en-US" altLang="zh-CN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10000"/>
            <a:ext cx="297338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In this way, </a:t>
            </a:r>
            <a:r>
              <a:rPr lang="en-US" altLang="zh-CN" sz="2000" dirty="0" err="1">
                <a:ea typeface="宋体" charset="-122"/>
              </a:rPr>
              <a:t>AdaBoost</a:t>
            </a:r>
            <a:r>
              <a:rPr lang="en-US" altLang="zh-CN" sz="2000" dirty="0">
                <a:ea typeface="宋体" charset="-122"/>
              </a:rPr>
              <a:t> “focused on” the informative or “difficult” examples.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Algorithm recapitulation</a:t>
            </a:r>
            <a:r>
              <a:rPr lang="en-US" altLang="zh-CN" sz="4000" dirty="0" smtClean="0">
                <a:ea typeface="宋体" charset="-122"/>
              </a:rPr>
              <a:t> 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D6F176FE-9C5D-4AA4-AD21-FB6A49D91DB6}" type="slidenum">
              <a:rPr lang="zh-CN" altLang="en-US"/>
              <a:pPr/>
              <a:t>101</a:t>
            </a:fld>
            <a:endParaRPr lang="en-US" altLang="zh-CN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8275" y="685800"/>
            <a:ext cx="389572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Algorithm recapitulation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25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2D549B4-7232-4B81-B570-5716609C743A}" type="slidenum">
              <a:rPr lang="zh-CN" altLang="en-US"/>
              <a:pPr/>
              <a:t>102</a:t>
            </a:fld>
            <a:endParaRPr lang="en-US" altLang="zh-CN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4950" y="609600"/>
            <a:ext cx="37528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 smtClean="0">
                <a:ea typeface="宋体" charset="-122"/>
              </a:rPr>
              <a:t>Algorithm recapitulation</a:t>
            </a:r>
            <a:r>
              <a:rPr lang="en-US" altLang="zh-CN" sz="4000" dirty="0" smtClean="0">
                <a:ea typeface="宋体" charset="-122"/>
              </a:rPr>
              <a:t> 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35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70F51D51-AF13-4FCB-B418-DBCCF82FB1DB}" type="slidenum">
              <a:rPr lang="zh-CN" altLang="en-US"/>
              <a:pPr/>
              <a:t>103</a:t>
            </a:fld>
            <a:endParaRPr lang="en-US" altLang="zh-CN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4475" y="609600"/>
            <a:ext cx="37433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Algorithm recapitulation</a:t>
            </a:r>
            <a:r>
              <a:rPr lang="en-US" altLang="zh-CN" sz="4000" dirty="0" smtClean="0">
                <a:ea typeface="宋体" charset="-122"/>
              </a:rPr>
              <a:t> </a:t>
            </a:r>
          </a:p>
        </p:txBody>
      </p:sp>
      <p:pic>
        <p:nvPicPr>
          <p:cNvPr id="245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457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21831591-30B6-43C4-AF13-939EF7D09A68}" type="slidenum">
              <a:rPr lang="zh-CN" altLang="en-US"/>
              <a:pPr/>
              <a:t>104</a:t>
            </a:fld>
            <a:endParaRPr lang="en-US" altLang="zh-CN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33400"/>
            <a:ext cx="37147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Algorithm recapitulation</a:t>
            </a:r>
            <a:r>
              <a:rPr lang="en-US" altLang="zh-CN" sz="4000" dirty="0" smtClean="0">
                <a:ea typeface="宋体" charset="-122"/>
              </a:rPr>
              <a:t> 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560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380988CB-20F5-4DD8-9089-33CDE4D1158D}" type="slidenum">
              <a:rPr lang="zh-CN" altLang="en-US"/>
              <a:pPr/>
              <a:t>105</a:t>
            </a:fld>
            <a:endParaRPr lang="en-US" altLang="zh-CN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9225" y="609600"/>
            <a:ext cx="37623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26B739F1-9900-4A80-83C4-D47A5691D919}" type="slidenum">
              <a:rPr lang="zh-CN" altLang="en-US"/>
              <a:pPr/>
              <a:t>106</a:t>
            </a:fld>
            <a:endParaRPr lang="en-US" altLang="zh-CN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590550"/>
            <a:ext cx="37147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Algorithm recapitulation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Algorithm recapitulation</a:t>
            </a:r>
            <a:endParaRPr lang="en-US" altLang="zh-CN" sz="4000" dirty="0" smtClean="0">
              <a:ea typeface="宋体" charset="-122"/>
            </a:endParaRP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95400"/>
            <a:ext cx="5486400" cy="4724400"/>
          </a:xfrm>
        </p:spPr>
      </p:pic>
      <p:sp>
        <p:nvSpPr>
          <p:cNvPr id="276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BA4D8F9-F354-4F40-8476-8081F2AAD01E}" type="slidenum">
              <a:rPr lang="zh-CN" altLang="en-US"/>
              <a:pPr/>
              <a:t>107</a:t>
            </a:fld>
            <a:endParaRPr lang="en-US" altLang="zh-CN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0" y="600075"/>
            <a:ext cx="382905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Reweighting </a:t>
            </a:r>
          </a:p>
        </p:txBody>
      </p:sp>
      <p:pic>
        <p:nvPicPr>
          <p:cNvPr id="194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95400"/>
            <a:ext cx="6400800" cy="4208463"/>
          </a:xfrm>
        </p:spPr>
      </p:pic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82AF5F63-3CB4-4EE4-B79A-AB9E04B29596}" type="slidenum">
              <a:rPr lang="zh-CN" altLang="en-US"/>
              <a:pPr/>
              <a:t>108</a:t>
            </a:fld>
            <a:endParaRPr lang="en-US" altLang="zh-CN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794125"/>
            <a:ext cx="23717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533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In this way, </a:t>
            </a:r>
            <a:r>
              <a:rPr lang="en-US" altLang="zh-CN" sz="2000" dirty="0" err="1">
                <a:ea typeface="宋体" charset="-122"/>
              </a:rPr>
              <a:t>AdaBoost</a:t>
            </a:r>
            <a:r>
              <a:rPr lang="en-US" altLang="zh-CN" sz="2000" dirty="0">
                <a:ea typeface="宋体" charset="-122"/>
              </a:rPr>
              <a:t> “focused on” the informative or “</a:t>
            </a:r>
            <a:r>
              <a:rPr lang="en-US" altLang="zh-CN" sz="2000" dirty="0" smtClean="0">
                <a:ea typeface="宋体" charset="-122"/>
              </a:rPr>
              <a:t>difficult” examples</a:t>
            </a:r>
            <a:r>
              <a:rPr lang="en-US" altLang="zh-CN" sz="2000" dirty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Pros and cons of AdaBoost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Simple to 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Results in simple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Resistant against </a:t>
            </a:r>
            <a:r>
              <a:rPr lang="en-US" altLang="zh-CN" smtClean="0">
                <a:ea typeface="宋体" charset="-122"/>
              </a:rPr>
              <a:t>overfitting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Fairly good generalization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Suboptimal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Sensitive to noisy data and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Rule Set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 are rank ordered according to their priority</a:t>
            </a:r>
          </a:p>
          <a:p>
            <a:pPr lvl="1"/>
            <a:r>
              <a:rPr lang="en-US" sz="2000"/>
              <a:t>An ordered rule set is known as a decision list</a:t>
            </a:r>
          </a:p>
          <a:p>
            <a:r>
              <a:rPr lang="en-US"/>
              <a:t>When a test record is presented to the classifier </a:t>
            </a:r>
          </a:p>
          <a:p>
            <a:pPr lvl="1"/>
            <a:r>
              <a:rPr lang="en-US" sz="2000"/>
              <a:t>It is assigned to the class label of the highest ranked rule it has triggered</a:t>
            </a:r>
          </a:p>
          <a:p>
            <a:pPr lvl="1"/>
            <a:r>
              <a:rPr lang="en-US" sz="2000"/>
              <a:t>If none of the rules fired, it is assigned to the default class</a:t>
            </a:r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371600" y="3886200"/>
            <a:ext cx="6172200" cy="1828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R1: (Give Birth = no) </a:t>
            </a:r>
            <a:r>
              <a:rPr lang="en-US" sz="1800" b="0">
                <a:sym typeface="Symbol" pitchFamily="18" charset="2"/>
              </a:rPr>
              <a:t> (Can Fly = yes)  Birds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R2: (Give Birth = no) </a:t>
            </a:r>
            <a:r>
              <a:rPr lang="en-US" sz="1800" b="0">
                <a:sym typeface="Symbol" pitchFamily="18" charset="2"/>
              </a:rPr>
              <a:t> (Live in Water = yes)  Fishes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R3: (Give Birth = yes) </a:t>
            </a:r>
            <a:r>
              <a:rPr lang="en-US" sz="1800" b="0">
                <a:sym typeface="Symbol" pitchFamily="18" charset="2"/>
              </a:rPr>
              <a:t> (Blood Type = warm)  Mammals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R4: (Give Birth = no) </a:t>
            </a:r>
            <a:r>
              <a:rPr lang="en-US" sz="1800" b="0">
                <a:sym typeface="Symbol" pitchFamily="18" charset="2"/>
              </a:rPr>
              <a:t> (Can Fly = no)  Reptiles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R5: (Live in Water</a:t>
            </a:r>
            <a:r>
              <a:rPr lang="en-US" sz="1800" b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1019976" name="Picture 7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5864225"/>
            <a:ext cx="8001000" cy="460375"/>
          </a:xfrm>
          <a:noFill/>
          <a:ln/>
        </p:spPr>
      </p:pic>
      <p:sp>
        <p:nvSpPr>
          <p:cNvPr id="1019978" name="Line 74"/>
          <p:cNvSpPr>
            <a:spLocks noChangeShapeType="1"/>
          </p:cNvSpPr>
          <p:nvPr/>
        </p:nvSpPr>
        <p:spPr bwMode="auto">
          <a:xfrm flipH="1">
            <a:off x="838200" y="5105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9979" name="Line 75"/>
          <p:cNvSpPr>
            <a:spLocks noChangeShapeType="1"/>
          </p:cNvSpPr>
          <p:nvPr/>
        </p:nvSpPr>
        <p:spPr bwMode="auto">
          <a:xfrm>
            <a:off x="838200" y="5105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9980" name="Line 76"/>
          <p:cNvSpPr>
            <a:spLocks noChangeShapeType="1"/>
          </p:cNvSpPr>
          <p:nvPr/>
        </p:nvSpPr>
        <p:spPr bwMode="auto">
          <a:xfrm flipH="1">
            <a:off x="1066800" y="5486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9981" name="Line 77"/>
          <p:cNvSpPr>
            <a:spLocks noChangeShapeType="1"/>
          </p:cNvSpPr>
          <p:nvPr/>
        </p:nvSpPr>
        <p:spPr bwMode="auto">
          <a:xfrm>
            <a:off x="1066800" y="548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78" grpId="0" animBg="1"/>
      <p:bldP spid="1019979" grpId="0" animBg="1"/>
      <p:bldP spid="1019980" grpId="0" animBg="1"/>
      <p:bldP spid="101998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2" name="Object 2"/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p:oleObj spid="_x0000_s1105922" name="Visio" r:id="rId3" imgW="6986829" imgH="1311120" progId="">
              <p:embed/>
            </p:oleObj>
          </a:graphicData>
        </a:graphic>
      </p:graphicFrame>
      <p:sp>
        <p:nvSpPr>
          <p:cNvPr id="1105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AdaBoost</a:t>
            </a:r>
          </a:p>
        </p:txBody>
      </p:sp>
      <p:grpSp>
        <p:nvGrpSpPr>
          <p:cNvPr id="1105924" name="Group 4"/>
          <p:cNvGrpSpPr>
            <a:grpSpLocks/>
          </p:cNvGrpSpPr>
          <p:nvPr/>
        </p:nvGrpSpPr>
        <p:grpSpPr bwMode="auto">
          <a:xfrm>
            <a:off x="1828800" y="1295400"/>
            <a:ext cx="6781800" cy="1752600"/>
            <a:chOff x="1152" y="816"/>
            <a:chExt cx="4272" cy="1104"/>
          </a:xfrm>
        </p:grpSpPr>
        <p:grpSp>
          <p:nvGrpSpPr>
            <p:cNvPr id="1105925" name="Group 5"/>
            <p:cNvGrpSpPr>
              <a:grpSpLocks/>
            </p:cNvGrpSpPr>
            <p:nvPr/>
          </p:nvGrpSpPr>
          <p:grpSpPr bwMode="auto">
            <a:xfrm>
              <a:off x="1152" y="1584"/>
              <a:ext cx="2784" cy="336"/>
              <a:chOff x="1152" y="1584"/>
              <a:chExt cx="2784" cy="336"/>
            </a:xfrm>
          </p:grpSpPr>
          <p:sp>
            <p:nvSpPr>
              <p:cNvPr id="1105926" name="Rectangle 6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27" name="Rectangle 7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28" name="Rectangle 8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29" name="Rectangle 9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30" name="Rectangle 10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31" name="Rectangle 11"/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5932" name="Line 12"/>
            <p:cNvSpPr>
              <a:spLocks noChangeShapeType="1"/>
            </p:cNvSpPr>
            <p:nvPr/>
          </p:nvSpPr>
          <p:spPr bwMode="auto">
            <a:xfrm flipV="1">
              <a:off x="3936" y="115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5933" name="Text Box 13"/>
            <p:cNvSpPr txBox="1">
              <a:spLocks noChangeArrowheads="1"/>
            </p:cNvSpPr>
            <p:nvPr/>
          </p:nvSpPr>
          <p:spPr bwMode="auto">
            <a:xfrm>
              <a:off x="4464" y="816"/>
              <a:ext cx="96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/>
                <a:t>Data points for training</a:t>
              </a:r>
            </a:p>
          </p:txBody>
        </p:sp>
      </p:grpSp>
      <p:grpSp>
        <p:nvGrpSpPr>
          <p:cNvPr id="1105934" name="Group 14"/>
          <p:cNvGrpSpPr>
            <a:grpSpLocks/>
          </p:cNvGrpSpPr>
          <p:nvPr/>
        </p:nvGrpSpPr>
        <p:grpSpPr bwMode="auto">
          <a:xfrm>
            <a:off x="304800" y="1295400"/>
            <a:ext cx="6781800" cy="1752600"/>
            <a:chOff x="192" y="816"/>
            <a:chExt cx="4272" cy="1104"/>
          </a:xfrm>
        </p:grpSpPr>
        <p:sp>
          <p:nvSpPr>
            <p:cNvPr id="1105935" name="AutoShape 15"/>
            <p:cNvSpPr>
              <a:spLocks/>
            </p:cNvSpPr>
            <p:nvPr/>
          </p:nvSpPr>
          <p:spPr bwMode="auto">
            <a:xfrm rot="16200000">
              <a:off x="2520" y="-15"/>
              <a:ext cx="240" cy="2496"/>
            </a:xfrm>
            <a:prstGeom prst="rightBrace">
              <a:avLst>
                <a:gd name="adj1" fmla="val 8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36" name="Text Box 16"/>
            <p:cNvSpPr txBox="1">
              <a:spLocks noChangeArrowheads="1"/>
            </p:cNvSpPr>
            <p:nvPr/>
          </p:nvSpPr>
          <p:spPr bwMode="auto">
            <a:xfrm>
              <a:off x="1488" y="816"/>
              <a:ext cx="24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0"/>
                <a:t>Initial weights for each data point</a:t>
              </a:r>
            </a:p>
          </p:txBody>
        </p:sp>
        <p:graphicFrame>
          <p:nvGraphicFramePr>
            <p:cNvPr id="1105937" name="Object 17"/>
            <p:cNvGraphicFramePr>
              <a:graphicFrameLocks noChangeAspect="1"/>
            </p:cNvGraphicFramePr>
            <p:nvPr/>
          </p:nvGraphicFramePr>
          <p:xfrm>
            <a:off x="192" y="1373"/>
            <a:ext cx="4272" cy="547"/>
          </p:xfrm>
          <a:graphic>
            <a:graphicData uri="http://schemas.openxmlformats.org/presentationml/2006/ole">
              <p:oleObj spid="_x0000_s1105937" name="Visio" r:id="rId4" imgW="5441391" imgH="704436" progId="">
                <p:embed/>
              </p:oleObj>
            </a:graphicData>
          </a:graphic>
        </p:graphicFrame>
      </p:grpSp>
      <p:grpSp>
        <p:nvGrpSpPr>
          <p:cNvPr id="1105938" name="Group 18"/>
          <p:cNvGrpSpPr>
            <a:grpSpLocks/>
          </p:cNvGrpSpPr>
          <p:nvPr/>
        </p:nvGrpSpPr>
        <p:grpSpPr bwMode="auto">
          <a:xfrm>
            <a:off x="2209800" y="2057400"/>
            <a:ext cx="5486400" cy="2895600"/>
            <a:chOff x="1392" y="1296"/>
            <a:chExt cx="3456" cy="1824"/>
          </a:xfrm>
        </p:grpSpPr>
        <p:grpSp>
          <p:nvGrpSpPr>
            <p:cNvPr id="1105939" name="Group 19"/>
            <p:cNvGrpSpPr>
              <a:grpSpLocks/>
            </p:cNvGrpSpPr>
            <p:nvPr/>
          </p:nvGrpSpPr>
          <p:grpSpPr bwMode="auto">
            <a:xfrm>
              <a:off x="1392" y="2784"/>
              <a:ext cx="2544" cy="336"/>
              <a:chOff x="1392" y="2496"/>
              <a:chExt cx="2544" cy="336"/>
            </a:xfrm>
          </p:grpSpPr>
          <p:sp>
            <p:nvSpPr>
              <p:cNvPr id="1105940" name="Rectangle 20"/>
              <p:cNvSpPr>
                <a:spLocks noChangeArrowheads="1"/>
              </p:cNvSpPr>
              <p:nvPr/>
            </p:nvSpPr>
            <p:spPr bwMode="auto">
              <a:xfrm>
                <a:off x="345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41" name="Rectangle 2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42" name="Rectangle 2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43" name="Rectangle 23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44" name="Rectangle 2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945" name="Rectangle 25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rect">
                <a:avLst/>
              </a:prstGeom>
              <a:noFill/>
              <a:ln w="31750">
                <a:solidFill>
                  <a:srgbClr val="99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5946" name="Line 26"/>
            <p:cNvSpPr>
              <a:spLocks noChangeShapeType="1"/>
            </p:cNvSpPr>
            <p:nvPr/>
          </p:nvSpPr>
          <p:spPr bwMode="auto">
            <a:xfrm flipV="1">
              <a:off x="3936" y="1296"/>
              <a:ext cx="912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AdaBoost</a:t>
            </a:r>
          </a:p>
        </p:txBody>
      </p:sp>
      <p:graphicFrame>
        <p:nvGraphicFramePr>
          <p:cNvPr id="1106947" name="Object 3"/>
          <p:cNvGraphicFramePr>
            <a:graphicFrameLocks noChangeAspect="1"/>
          </p:cNvGraphicFramePr>
          <p:nvPr>
            <p:ph idx="1"/>
          </p:nvPr>
        </p:nvGraphicFramePr>
        <p:xfrm>
          <a:off x="1066800" y="1066800"/>
          <a:ext cx="6961188" cy="5181600"/>
        </p:xfrm>
        <a:graphic>
          <a:graphicData uri="http://schemas.openxmlformats.org/presentationml/2006/ole">
            <p:oleObj spid="_x0000_s1106947" name="Visio" r:id="rId3" imgW="7014921" imgH="5220826" progId="">
              <p:embed/>
            </p:oleObj>
          </a:graphicData>
        </a:graphic>
      </p:graphicFrame>
      <p:sp>
        <p:nvSpPr>
          <p:cNvPr id="1106948" name="Rectangle 4"/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0" name="Rectangle 6"/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1" name="Rectangle 7"/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2" name="Rectangle 8"/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3" name="Rectangle 9"/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4" name="Rectangle 10"/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5" name="Rectangle 11"/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6" name="Rectangle 12"/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7" name="Rectangle 13"/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8" name="Rectangle 14"/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959" name="Rectangle 15"/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question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587" y="1600200"/>
            <a:ext cx="6334613" cy="440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Ordering Schemes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Rule-based ordering</a:t>
            </a:r>
          </a:p>
          <a:p>
            <a:pPr lvl="1"/>
            <a:r>
              <a:rPr lang="en-US" sz="2000" dirty="0"/>
              <a:t>Individual rules are ranked based on their quality</a:t>
            </a:r>
          </a:p>
          <a:p>
            <a:r>
              <a:rPr lang="en-US" dirty="0">
                <a:solidFill>
                  <a:srgbClr val="0033CC"/>
                </a:solidFill>
              </a:rPr>
              <a:t>Class-based ordering</a:t>
            </a:r>
          </a:p>
          <a:p>
            <a:pPr lvl="1"/>
            <a:r>
              <a:rPr lang="en-US" sz="2000" dirty="0"/>
              <a:t>Rules that belong to the same class appear together</a:t>
            </a:r>
            <a:endParaRPr lang="en-US" dirty="0"/>
          </a:p>
        </p:txBody>
      </p:sp>
      <p:graphicFrame>
        <p:nvGraphicFramePr>
          <p:cNvPr id="1024008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533400" y="3319463"/>
          <a:ext cx="7772400" cy="2852737"/>
        </p:xfrm>
        <a:graphic>
          <a:graphicData uri="http://schemas.openxmlformats.org/presentationml/2006/ole">
            <p:oleObj spid="_x0000_s1024008" name="Visio" r:id="rId3" imgW="9753041" imgH="3576795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39624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Accuracy: 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433" y="44958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Accuracy: 1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740" y="5178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Accuracy: .8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9233" y="5638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Accuracy: .7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Classification Rules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Direct Method: </a:t>
            </a:r>
          </a:p>
          <a:p>
            <a:pPr lvl="2"/>
            <a:r>
              <a:rPr lang="en-US" dirty="0"/>
              <a:t> Extract rules directly from data</a:t>
            </a:r>
          </a:p>
          <a:p>
            <a:pPr lvl="2"/>
            <a:r>
              <a:rPr lang="en-US" dirty="0"/>
              <a:t> e.g.: </a:t>
            </a:r>
            <a:r>
              <a:rPr lang="en-US" b="1" dirty="0"/>
              <a:t>RIPPER</a:t>
            </a:r>
            <a:r>
              <a:rPr lang="en-US" dirty="0"/>
              <a:t>, CN2, </a:t>
            </a:r>
            <a:r>
              <a:rPr lang="en-US" dirty="0" err="1"/>
              <a:t>Holte’s</a:t>
            </a:r>
            <a:r>
              <a:rPr lang="en-US" dirty="0"/>
              <a:t> 1R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33CC"/>
                </a:solidFill>
              </a:rPr>
              <a:t>Indirect Method:</a:t>
            </a:r>
          </a:p>
          <a:p>
            <a:pPr lvl="2"/>
            <a:r>
              <a:rPr lang="en-US" dirty="0"/>
              <a:t> Extract rules from other classification models (e.g. </a:t>
            </a:r>
            <a:br>
              <a:rPr lang="en-US" dirty="0"/>
            </a:br>
            <a:r>
              <a:rPr lang="en-US" dirty="0"/>
              <a:t>   decision trees, neural networks, etc).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b="1" dirty="0"/>
              <a:t>C4.5rules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Method: Sequential Covering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/>
              <a:t>Start from an empty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/>
              <a:t>Grow a rule using the Learn-One-Rule function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/>
              <a:t>Remove training records covered by the rule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/>
              <a:t>Repeat Step (2) and (3) until stopping criterion is met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Sequential Covering</a:t>
            </a:r>
          </a:p>
        </p:txBody>
      </p:sp>
      <p:graphicFrame>
        <p:nvGraphicFramePr>
          <p:cNvPr id="990211" name="Object 3"/>
          <p:cNvGraphicFramePr>
            <a:graphicFrameLocks noChangeAspect="1"/>
          </p:cNvGraphicFramePr>
          <p:nvPr/>
        </p:nvGraphicFramePr>
        <p:xfrm>
          <a:off x="609600" y="1684338"/>
          <a:ext cx="3235325" cy="3649662"/>
        </p:xfrm>
        <a:graphic>
          <a:graphicData uri="http://schemas.openxmlformats.org/presentationml/2006/ole">
            <p:oleObj spid="_x0000_s990211" name="Visio" r:id="rId3" imgW="3195422" imgH="3527050" progId="">
              <p:embed/>
            </p:oleObj>
          </a:graphicData>
        </a:graphic>
      </p:graphicFrame>
      <p:graphicFrame>
        <p:nvGraphicFramePr>
          <p:cNvPr id="990212" name="Object 4"/>
          <p:cNvGraphicFramePr>
            <a:graphicFrameLocks noChangeAspect="1"/>
          </p:cNvGraphicFramePr>
          <p:nvPr/>
        </p:nvGraphicFramePr>
        <p:xfrm>
          <a:off x="5070475" y="1676400"/>
          <a:ext cx="3235325" cy="3649663"/>
        </p:xfrm>
        <a:graphic>
          <a:graphicData uri="http://schemas.openxmlformats.org/presentationml/2006/ole">
            <p:oleObj spid="_x0000_s990212" name="VISIO" r:id="rId4" imgW="3234960" imgH="3650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Sequential Covering…</a:t>
            </a:r>
          </a:p>
        </p:txBody>
      </p:sp>
      <p:graphicFrame>
        <p:nvGraphicFramePr>
          <p:cNvPr id="991235" name="Object 3"/>
          <p:cNvGraphicFramePr>
            <a:graphicFrameLocks noChangeAspect="1"/>
          </p:cNvGraphicFramePr>
          <p:nvPr/>
        </p:nvGraphicFramePr>
        <p:xfrm>
          <a:off x="609600" y="1676400"/>
          <a:ext cx="3259138" cy="3584575"/>
        </p:xfrm>
        <a:graphic>
          <a:graphicData uri="http://schemas.openxmlformats.org/presentationml/2006/ole">
            <p:oleObj spid="_x0000_s991235" name="VISIO" r:id="rId3" imgW="3259440" imgH="3584160" progId="">
              <p:embed/>
            </p:oleObj>
          </a:graphicData>
        </a:graphic>
      </p:graphicFrame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5029200" y="1676400"/>
          <a:ext cx="3284538" cy="3584575"/>
        </p:xfrm>
        <a:graphic>
          <a:graphicData uri="http://schemas.openxmlformats.org/presentationml/2006/ole">
            <p:oleObj spid="_x0000_s991236" name="VISIO" r:id="rId4" imgW="3283920" imgH="3584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Sequential Covering…</a:t>
            </a:r>
          </a:p>
        </p:txBody>
      </p:sp>
      <p:graphicFrame>
        <p:nvGraphicFramePr>
          <p:cNvPr id="991236" name="Object 4"/>
          <p:cNvGraphicFramePr>
            <a:graphicFrameLocks noChangeAspect="1"/>
          </p:cNvGraphicFramePr>
          <p:nvPr/>
        </p:nvGraphicFramePr>
        <p:xfrm>
          <a:off x="685800" y="1676400"/>
          <a:ext cx="3284538" cy="3584575"/>
        </p:xfrm>
        <a:graphic>
          <a:graphicData uri="http://schemas.openxmlformats.org/presentationml/2006/ole">
            <p:oleObj spid="_x0000_s1172483" name="VISIO" r:id="rId3" imgW="3283920" imgH="358416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62000" y="3962400"/>
            <a:ext cx="1219200" cy="685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76400" y="4876800"/>
            <a:ext cx="13716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11480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R3</a:t>
            </a:r>
            <a:endParaRPr lang="en-US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3124200"/>
            <a:ext cx="3431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Finally, add default rule.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Aspects of Sequential Covering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Elimination</a:t>
            </a:r>
          </a:p>
          <a:p>
            <a:endParaRPr lang="en-US" dirty="0" smtClean="0"/>
          </a:p>
          <a:p>
            <a:r>
              <a:rPr lang="en-US" dirty="0" smtClean="0"/>
              <a:t>Rule Growing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 Evaluation</a:t>
            </a:r>
          </a:p>
          <a:p>
            <a:endParaRPr lang="en-US" dirty="0"/>
          </a:p>
          <a:p>
            <a:r>
              <a:rPr lang="en-US" dirty="0"/>
              <a:t>Stopping Criterion</a:t>
            </a:r>
          </a:p>
          <a:p>
            <a:endParaRPr lang="en-US" dirty="0"/>
          </a:p>
          <a:p>
            <a:r>
              <a:rPr lang="en-US" dirty="0"/>
              <a:t>Rule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Elimination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 we need to eliminate instances?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Otherwise, the next rule is identical to previous rule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Why do we remove positive instances?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Ensure that the next rule is different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Why do we remove negative instances?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Prevent underestimating accuracy of rule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Compare rules R2 and R3 in the diagram</a:t>
            </a:r>
          </a:p>
        </p:txBody>
      </p:sp>
      <p:graphicFrame>
        <p:nvGraphicFramePr>
          <p:cNvPr id="1045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6613" y="1752600"/>
          <a:ext cx="4083050" cy="3249613"/>
        </p:xfrm>
        <a:graphic>
          <a:graphicData uri="http://schemas.openxmlformats.org/presentationml/2006/ole">
            <p:oleObj spid="_x0000_s1045508" name="Visio" r:id="rId3" imgW="7043369" imgH="560661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Classifier (Example)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5720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R1: (Give Birth = no) </a:t>
            </a:r>
            <a:r>
              <a:rPr lang="en-US" sz="200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R2: (Give Birth = no) </a:t>
            </a:r>
            <a:r>
              <a:rPr lang="en-US" sz="200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R3: (Give Birth = yes) </a:t>
            </a:r>
            <a:r>
              <a:rPr lang="en-US" sz="200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R4: (Give Birth = no) </a:t>
            </a:r>
            <a:r>
              <a:rPr lang="en-US" sz="200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/>
              <a:t>R5: (Live in Water</a:t>
            </a:r>
            <a:r>
              <a:rPr lang="en-US" sz="2000">
                <a:sym typeface="Symbol" pitchFamily="18" charset="2"/>
              </a:rPr>
              <a:t> = sometimes)  Amphibians</a:t>
            </a:r>
            <a:endParaRPr lang="en-US" sz="1800">
              <a:sym typeface="Symbol" pitchFamily="18" charset="2"/>
            </a:endParaRPr>
          </a:p>
        </p:txBody>
      </p:sp>
      <p:pic>
        <p:nvPicPr>
          <p:cNvPr id="1002003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Growing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Two common strategies </a:t>
            </a:r>
          </a:p>
        </p:txBody>
      </p:sp>
      <p:graphicFrame>
        <p:nvGraphicFramePr>
          <p:cNvPr id="10332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6200" y="2209800"/>
          <a:ext cx="4800600" cy="2895600"/>
        </p:xfrm>
        <a:graphic>
          <a:graphicData uri="http://schemas.openxmlformats.org/presentationml/2006/ole">
            <p:oleObj spid="_x0000_s1033220" name="Visio" r:id="rId3" imgW="7115912" imgH="4291667" progId="">
              <p:embed/>
            </p:oleObj>
          </a:graphicData>
        </a:graphic>
      </p:graphicFrame>
      <p:graphicFrame>
        <p:nvGraphicFramePr>
          <p:cNvPr id="103322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181600" y="2590800"/>
          <a:ext cx="3833813" cy="2514600"/>
        </p:xfrm>
        <a:graphic>
          <a:graphicData uri="http://schemas.openxmlformats.org/presentationml/2006/ole">
            <p:oleObj spid="_x0000_s1033222" name="Visio" r:id="rId4" imgW="5450637" imgH="3574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Evaluation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Laplace</a:t>
            </a:r>
          </a:p>
          <a:p>
            <a:pPr lvl="1"/>
            <a:endParaRPr lang="en-US" dirty="0"/>
          </a:p>
          <a:p>
            <a:pPr lvl="1">
              <a:buFont typeface="Arial" charset="0"/>
              <a:buNone/>
            </a:pPr>
            <a:endParaRPr lang="en-US" dirty="0"/>
          </a:p>
          <a:p>
            <a:pPr lvl="1"/>
            <a:r>
              <a:rPr lang="en-US" dirty="0"/>
              <a:t>M-estimate</a:t>
            </a:r>
          </a:p>
        </p:txBody>
      </p:sp>
      <p:graphicFrame>
        <p:nvGraphicFramePr>
          <p:cNvPr id="103731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590800" y="2905125"/>
          <a:ext cx="1600200" cy="1209675"/>
        </p:xfrm>
        <a:graphic>
          <a:graphicData uri="http://schemas.openxmlformats.org/presentationml/2006/ole">
            <p:oleObj spid="_x0000_s1037316" name="Equation" r:id="rId3" imgW="520560" imgH="393480" progId="Equation.3">
              <p:embed/>
            </p:oleObj>
          </a:graphicData>
        </a:graphic>
      </p:graphicFrame>
      <p:graphicFrame>
        <p:nvGraphicFramePr>
          <p:cNvPr id="1037318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3124200" y="4484688"/>
          <a:ext cx="1905000" cy="1230312"/>
        </p:xfrm>
        <a:graphic>
          <a:graphicData uri="http://schemas.openxmlformats.org/presentationml/2006/ole">
            <p:oleObj spid="_x0000_s1037318" name="Equation" r:id="rId4" imgW="609480" imgH="393480" progId="Equation.3">
              <p:embed/>
            </p:oleObj>
          </a:graphicData>
        </a:graphic>
      </p:graphicFrame>
      <p:sp>
        <p:nvSpPr>
          <p:cNvPr id="1037320" name="Text Box 8"/>
          <p:cNvSpPr txBox="1">
            <a:spLocks noChangeArrowheads="1"/>
          </p:cNvSpPr>
          <p:nvPr/>
        </p:nvSpPr>
        <p:spPr bwMode="auto">
          <a:xfrm>
            <a:off x="5943600" y="1752600"/>
            <a:ext cx="2819400" cy="2492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i="1" dirty="0"/>
              <a:t>n : </a:t>
            </a:r>
            <a:r>
              <a:rPr lang="en-US" sz="1800" b="0" dirty="0"/>
              <a:t>Number of instances covered by rule</a:t>
            </a:r>
          </a:p>
          <a:p>
            <a:pPr>
              <a:spcBef>
                <a:spcPct val="50000"/>
              </a:spcBef>
            </a:pPr>
            <a:r>
              <a:rPr lang="en-US" sz="1800" b="0" i="1" dirty="0" err="1"/>
              <a:t>n</a:t>
            </a:r>
            <a:r>
              <a:rPr lang="en-US" sz="1800" b="0" i="1" baseline="-25000" dirty="0" err="1"/>
              <a:t>c</a:t>
            </a:r>
            <a:r>
              <a:rPr lang="en-US" sz="1800" b="0" i="1" dirty="0"/>
              <a:t> : </a:t>
            </a:r>
            <a:r>
              <a:rPr lang="en-US" sz="1800" b="0" dirty="0"/>
              <a:t>Number of </a:t>
            </a:r>
            <a:r>
              <a:rPr lang="en-US" sz="2000" b="0" dirty="0" smtClean="0"/>
              <a:t>correct</a:t>
            </a:r>
            <a:r>
              <a:rPr lang="en-US" sz="1800" b="0" dirty="0" smtClean="0"/>
              <a:t> (positive) instances </a:t>
            </a:r>
            <a:r>
              <a:rPr lang="en-US" sz="1800" b="0" dirty="0"/>
              <a:t>covered by rule</a:t>
            </a:r>
          </a:p>
          <a:p>
            <a:pPr>
              <a:spcBef>
                <a:spcPct val="50000"/>
              </a:spcBef>
            </a:pPr>
            <a:r>
              <a:rPr lang="en-US" sz="1800" b="0" i="1" dirty="0"/>
              <a:t>k</a:t>
            </a:r>
            <a:r>
              <a:rPr lang="en-US" sz="1800" b="0" dirty="0"/>
              <a:t> : Number of classes</a:t>
            </a:r>
          </a:p>
          <a:p>
            <a:pPr>
              <a:spcBef>
                <a:spcPct val="50000"/>
              </a:spcBef>
              <a:spcAft>
                <a:spcPct val="80000"/>
              </a:spcAft>
            </a:pPr>
            <a:r>
              <a:rPr lang="en-US" sz="1800" b="0" i="1" dirty="0"/>
              <a:t>p</a:t>
            </a:r>
            <a:r>
              <a:rPr lang="en-US" sz="1800" b="0" dirty="0"/>
              <a:t> : Prior probability</a:t>
            </a:r>
          </a:p>
        </p:txBody>
      </p:sp>
      <p:graphicFrame>
        <p:nvGraphicFramePr>
          <p:cNvPr id="1037321" name="Object 9"/>
          <p:cNvGraphicFramePr>
            <a:graphicFrameLocks noChangeAspect="1"/>
          </p:cNvGraphicFramePr>
          <p:nvPr>
            <p:ph sz="half" idx="4294967295"/>
          </p:nvPr>
        </p:nvGraphicFramePr>
        <p:xfrm>
          <a:off x="2819400" y="1295400"/>
          <a:ext cx="1085850" cy="1295400"/>
        </p:xfrm>
        <a:graphic>
          <a:graphicData uri="http://schemas.openxmlformats.org/presentationml/2006/ole">
            <p:oleObj spid="_x0000_s1037321" name="Equation" r:id="rId5" imgW="3301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Stopping Criterion and Rule Pruning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Stopping criterion</a:t>
            </a:r>
          </a:p>
          <a:p>
            <a:pPr lvl="1">
              <a:lnSpc>
                <a:spcPct val="90000"/>
              </a:lnSpc>
            </a:pPr>
            <a:r>
              <a:rPr lang="en-US"/>
              <a:t>Compute the gain</a:t>
            </a:r>
          </a:p>
          <a:p>
            <a:pPr lvl="1">
              <a:lnSpc>
                <a:spcPct val="90000"/>
              </a:lnSpc>
            </a:pPr>
            <a:r>
              <a:rPr lang="en-US"/>
              <a:t>If gain is not significant, discard the new rule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Rule Pruning</a:t>
            </a:r>
          </a:p>
          <a:p>
            <a:pPr lvl="1">
              <a:lnSpc>
                <a:spcPct val="90000"/>
              </a:lnSpc>
            </a:pPr>
            <a:r>
              <a:rPr lang="en-US"/>
              <a:t>Similar to post-pruning of decision trees</a:t>
            </a:r>
          </a:p>
          <a:p>
            <a:pPr lvl="1">
              <a:lnSpc>
                <a:spcPct val="90000"/>
              </a:lnSpc>
            </a:pPr>
            <a:r>
              <a:rPr lang="en-US"/>
              <a:t>Reduced Error Pruning: </a:t>
            </a:r>
          </a:p>
          <a:p>
            <a:pPr lvl="2">
              <a:lnSpc>
                <a:spcPct val="90000"/>
              </a:lnSpc>
            </a:pPr>
            <a:r>
              <a:rPr lang="en-US"/>
              <a:t> Remove one of the conjuncts in the rule </a:t>
            </a:r>
          </a:p>
          <a:p>
            <a:pPr lvl="2">
              <a:lnSpc>
                <a:spcPct val="90000"/>
              </a:lnSpc>
            </a:pPr>
            <a:r>
              <a:rPr lang="en-US"/>
              <a:t> Compare error rate on validation set before and after pruning</a:t>
            </a:r>
          </a:p>
          <a:p>
            <a:pPr lvl="2">
              <a:lnSpc>
                <a:spcPct val="90000"/>
              </a:lnSpc>
            </a:pPr>
            <a:r>
              <a:rPr lang="en-US"/>
              <a:t> If error improves, prune the conjunct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Direct Method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Grow a single rule</a:t>
            </a:r>
          </a:p>
          <a:p>
            <a:endParaRPr lang="en-US"/>
          </a:p>
          <a:p>
            <a:r>
              <a:rPr lang="en-US"/>
              <a:t>Remove Instances from rule</a:t>
            </a:r>
          </a:p>
          <a:p>
            <a:endParaRPr lang="en-US"/>
          </a:p>
          <a:p>
            <a:r>
              <a:rPr lang="en-US"/>
              <a:t>Prune the rule (if necessary)</a:t>
            </a:r>
          </a:p>
          <a:p>
            <a:endParaRPr lang="en-US"/>
          </a:p>
          <a:p>
            <a:r>
              <a:rPr lang="en-US"/>
              <a:t>Add rule to Current Rule Set</a:t>
            </a:r>
          </a:p>
          <a:p>
            <a:endParaRPr lang="en-US"/>
          </a:p>
          <a:p>
            <a:r>
              <a:rPr lang="en-US"/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Method: RIPPER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For 2-class problem, choose one of the classes as positive class, and the other as negative class</a:t>
            </a:r>
          </a:p>
          <a:p>
            <a:pPr lvl="1"/>
            <a:r>
              <a:rPr lang="en-US" sz="2400"/>
              <a:t>Learn rules for positive class</a:t>
            </a:r>
          </a:p>
          <a:p>
            <a:pPr lvl="1"/>
            <a:r>
              <a:rPr lang="en-US" sz="2400"/>
              <a:t>Negative class will be default class</a:t>
            </a:r>
          </a:p>
          <a:p>
            <a:r>
              <a:rPr lang="en-US" sz="2400"/>
              <a:t>For multi-class problem</a:t>
            </a:r>
          </a:p>
          <a:p>
            <a:pPr lvl="1"/>
            <a:r>
              <a:rPr lang="en-US" sz="2400"/>
              <a:t>Order the classes according to increasing class prevalence (fraction of instances that belong to a particular class)</a:t>
            </a:r>
          </a:p>
          <a:p>
            <a:pPr lvl="1"/>
            <a:r>
              <a:rPr lang="en-US" sz="2400"/>
              <a:t>Learn the rule set for smallest class first, treat the rest as negative class</a:t>
            </a:r>
          </a:p>
          <a:p>
            <a:pPr lvl="1"/>
            <a:r>
              <a:rPr lang="en-US" sz="2400"/>
              <a:t>Repeat with next smallest class as positive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Growing (Examples)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RIPPER </a:t>
            </a:r>
            <a:r>
              <a:rPr lang="en-US" sz="2400" dirty="0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 from an empty rule: {} =&gt; class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conjuncts that maximizes FOIL’s information gain measure: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 R0:  {} =&gt; class   (initial rule)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 R1:  {A} =&gt; class (rule after adding conjunct)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 Gain(R0, R1) = t [  log (p1/(p1+n1)) – log (p0/(p0 + n0)) ]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 where   t: number of positive instances covered by both R0 and R1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p0: number of positive instances covered by R0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n0: number of negative instances covered by R0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p1: number of positive instances covered by R1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n1: number of negative instances covered by 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Method: RIPPER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Growing a rule: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Start from empty rule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 conjuncts as long as they improve FOIL’s information gain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Stop when rule </a:t>
            </a:r>
            <a:r>
              <a:rPr lang="en-US" sz="2400" dirty="0" smtClean="0"/>
              <a:t>starts covering </a:t>
            </a:r>
            <a:r>
              <a:rPr lang="en-US" sz="2400" dirty="0"/>
              <a:t>negative examples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Prune the rule immediately using incremental reduced error pruning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Measure for pruning:   v = (p-n)/(</a:t>
            </a:r>
            <a:r>
              <a:rPr lang="en-US" sz="2400" dirty="0" err="1"/>
              <a:t>p+n</a:t>
            </a:r>
            <a:r>
              <a:rPr lang="en-US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 p: number of positive examples covered by the rule in</a:t>
            </a:r>
            <a:br>
              <a:rPr lang="en-US" sz="2000" dirty="0"/>
            </a:br>
            <a:r>
              <a:rPr lang="en-US" sz="2000" dirty="0"/>
              <a:t>        the validation set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 n: number of negative examples covered by the rule in</a:t>
            </a:r>
            <a:br>
              <a:rPr lang="en-US" sz="2000" dirty="0"/>
            </a:br>
            <a:r>
              <a:rPr lang="en-US" sz="2000" dirty="0"/>
              <a:t>        the validation 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Pruning method: delete any final sequence of conditions that maximizes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Method: RIPPER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Building a Rule Set:</a:t>
            </a:r>
          </a:p>
          <a:p>
            <a:pPr lvl="1"/>
            <a:r>
              <a:rPr lang="en-US"/>
              <a:t>Use sequential covering algorithm</a:t>
            </a:r>
          </a:p>
          <a:p>
            <a:pPr lvl="2"/>
            <a:r>
              <a:rPr lang="en-US"/>
              <a:t> Finds the best rule that covers the current set of positive examples</a:t>
            </a:r>
          </a:p>
          <a:p>
            <a:pPr lvl="2"/>
            <a:r>
              <a:rPr lang="en-US"/>
              <a:t> Eliminate both positive and negative examples covered by the rule</a:t>
            </a:r>
          </a:p>
          <a:p>
            <a:pPr lvl="1"/>
            <a:r>
              <a:rPr lang="en-US"/>
              <a:t>Each time a rule is added to the rule set, compute the new description length</a:t>
            </a:r>
          </a:p>
          <a:p>
            <a:pPr lvl="2"/>
            <a:r>
              <a:rPr 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Method: RIPPER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Optimize the rule set:</a:t>
            </a:r>
          </a:p>
          <a:p>
            <a:pPr lvl="1"/>
            <a:r>
              <a:rPr lang="en-US"/>
              <a:t>For each rule </a:t>
            </a:r>
            <a:r>
              <a:rPr lang="en-US" i="1"/>
              <a:t>r</a:t>
            </a:r>
            <a:r>
              <a:rPr lang="en-US"/>
              <a:t> in the rule set </a:t>
            </a:r>
            <a:r>
              <a:rPr lang="en-US" b="1" i="1"/>
              <a:t>R</a:t>
            </a:r>
          </a:p>
          <a:p>
            <a:pPr lvl="2"/>
            <a:r>
              <a:rPr lang="en-US" b="1" i="1"/>
              <a:t> </a:t>
            </a:r>
            <a:r>
              <a:rPr lang="en-US"/>
              <a:t>Consider 2 alternative rules:</a:t>
            </a:r>
          </a:p>
          <a:p>
            <a:pPr lvl="3"/>
            <a:r>
              <a:rPr lang="en-US"/>
              <a:t>Replacement rule (r*): grow new rule from scratch</a:t>
            </a:r>
          </a:p>
          <a:p>
            <a:pPr lvl="3"/>
            <a:r>
              <a:rPr lang="en-US"/>
              <a:t>Revised rule(r’): add conjuncts to extend the rule </a:t>
            </a:r>
            <a:r>
              <a:rPr lang="en-US" i="1"/>
              <a:t>r </a:t>
            </a:r>
          </a:p>
          <a:p>
            <a:pPr lvl="2"/>
            <a:r>
              <a:rPr lang="en-US" i="1"/>
              <a:t> </a:t>
            </a:r>
            <a:r>
              <a:rPr lang="en-US"/>
              <a:t>Compare the rule set for </a:t>
            </a:r>
            <a:r>
              <a:rPr lang="en-US" i="1"/>
              <a:t>r </a:t>
            </a:r>
            <a:r>
              <a:rPr lang="en-US"/>
              <a:t>against the rule set for r* </a:t>
            </a:r>
            <a:br>
              <a:rPr lang="en-US"/>
            </a:br>
            <a:r>
              <a:rPr lang="en-US"/>
              <a:t>    and r’ </a:t>
            </a:r>
          </a:p>
          <a:p>
            <a:pPr lvl="2"/>
            <a:r>
              <a:rPr lang="en-US"/>
              <a:t> Choose rule set that minimizes MDL principle</a:t>
            </a:r>
          </a:p>
          <a:p>
            <a:pPr lvl="1"/>
            <a:r>
              <a:rPr 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Methods</a:t>
            </a:r>
          </a:p>
        </p:txBody>
      </p:sp>
      <p:graphicFrame>
        <p:nvGraphicFramePr>
          <p:cNvPr id="1048580" name="Object 4"/>
          <p:cNvGraphicFramePr>
            <a:graphicFrameLocks noChangeAspect="1"/>
          </p:cNvGraphicFramePr>
          <p:nvPr>
            <p:ph idx="1"/>
          </p:nvPr>
        </p:nvGraphicFramePr>
        <p:xfrm>
          <a:off x="717550" y="1828800"/>
          <a:ext cx="7893050" cy="3524250"/>
        </p:xfrm>
        <a:graphic>
          <a:graphicData uri="http://schemas.openxmlformats.org/presentationml/2006/ole">
            <p:oleObj spid="_x0000_s1048580" name="Visio" r:id="rId3" imgW="9464650" imgH="422765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Classifier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Classify records by using a collection of “if…then…” rules</a:t>
            </a:r>
          </a:p>
          <a:p>
            <a:pPr lvl="4"/>
            <a:endParaRPr lang="en-US" sz="1000" dirty="0"/>
          </a:p>
          <a:p>
            <a:r>
              <a:rPr lang="en-US" dirty="0"/>
              <a:t>Rule: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>
                <a:solidFill>
                  <a:srgbClr val="0033CC"/>
                </a:solidFill>
                <a:sym typeface="Symbol" pitchFamily="18" charset="2"/>
              </a:rPr>
              <a:t>y</a:t>
            </a:r>
          </a:p>
          <a:p>
            <a:pPr lvl="1"/>
            <a:r>
              <a:rPr lang="en-US" sz="2400" dirty="0"/>
              <a:t>where </a:t>
            </a:r>
          </a:p>
          <a:p>
            <a:pPr lvl="2"/>
            <a:r>
              <a:rPr lang="en-US" sz="2000" i="1" dirty="0"/>
              <a:t> Condition</a:t>
            </a:r>
            <a:r>
              <a:rPr lang="en-US" sz="2000" dirty="0"/>
              <a:t> is a conjunctions of attributes </a:t>
            </a:r>
          </a:p>
          <a:p>
            <a:pPr lvl="2"/>
            <a:r>
              <a:rPr lang="en-US" sz="2000" i="1" dirty="0"/>
              <a:t> y</a:t>
            </a:r>
            <a:r>
              <a:rPr lang="en-US" sz="2000" dirty="0"/>
              <a:t> is the class label</a:t>
            </a:r>
          </a:p>
          <a:p>
            <a:pPr lvl="1"/>
            <a:r>
              <a:rPr lang="en-US" sz="2400" i="1" dirty="0">
                <a:solidFill>
                  <a:srgbClr val="FF0000"/>
                </a:solidFill>
              </a:rPr>
              <a:t>LHS</a:t>
            </a:r>
            <a:r>
              <a:rPr lang="en-US" sz="2400" dirty="0"/>
              <a:t>: rule antecedent or condition</a:t>
            </a:r>
          </a:p>
          <a:p>
            <a:pPr lvl="1"/>
            <a:r>
              <a:rPr lang="en-US" sz="2400" i="1" dirty="0">
                <a:solidFill>
                  <a:srgbClr val="0033CC"/>
                </a:solidFill>
              </a:rPr>
              <a:t>RHS</a:t>
            </a:r>
            <a:r>
              <a:rPr lang="en-US" sz="2400" dirty="0"/>
              <a:t>: rule consequent</a:t>
            </a:r>
          </a:p>
          <a:p>
            <a:pPr lvl="1"/>
            <a:r>
              <a:rPr lang="en-US" sz="2400" dirty="0"/>
              <a:t>Examples of classification rules:</a:t>
            </a:r>
          </a:p>
          <a:p>
            <a:pPr lvl="2"/>
            <a:r>
              <a:rPr lang="en-US" sz="2000" dirty="0"/>
              <a:t> (Blood Type=Warm) </a:t>
            </a:r>
            <a:r>
              <a:rPr lang="en-US" sz="2000" dirty="0">
                <a:sym typeface="Symbol" pitchFamily="18" charset="2"/>
              </a:rPr>
              <a:t> </a:t>
            </a:r>
            <a:r>
              <a:rPr lang="en-US" sz="2000" dirty="0"/>
              <a:t>(Lay Eggs=Yes) </a:t>
            </a:r>
            <a:r>
              <a:rPr lang="en-US" sz="2000" dirty="0">
                <a:sym typeface="Symbol" pitchFamily="18" charset="2"/>
              </a:rPr>
              <a:t> Birds</a:t>
            </a:r>
          </a:p>
          <a:p>
            <a:pPr lvl="2"/>
            <a:r>
              <a:rPr lang="en-US" sz="2000" dirty="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Method: C4.5rules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Extract rules from an unpruned decision tree</a:t>
            </a:r>
          </a:p>
          <a:p>
            <a:pPr>
              <a:lnSpc>
                <a:spcPct val="90000"/>
              </a:lnSpc>
            </a:pPr>
            <a:r>
              <a:rPr lang="en-US"/>
              <a:t>For each rule, r: A </a:t>
            </a:r>
            <a:r>
              <a:rPr lang="en-US" b="1">
                <a:sym typeface="Symbol" pitchFamily="18" charset="2"/>
              </a:rPr>
              <a:t> </a:t>
            </a:r>
            <a:r>
              <a:rPr lang="en-US">
                <a:sym typeface="Symbol" pitchFamily="18" charset="2"/>
              </a:rPr>
              <a:t>y,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consider an alternative rule r’: </a:t>
            </a:r>
            <a:r>
              <a:rPr lang="en-US"/>
              <a:t>A’ </a:t>
            </a:r>
            <a:r>
              <a:rPr lang="en-US" b="1">
                <a:sym typeface="Symbol" pitchFamily="18" charset="2"/>
              </a:rPr>
              <a:t> </a:t>
            </a:r>
            <a:r>
              <a:rPr lang="en-US">
                <a:sym typeface="Symbol" pitchFamily="18" charset="2"/>
              </a:rPr>
              <a:t>y where A’ is obtained by removing one of the conjuncts in A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Compare the pessimistic error rate for r against all r’s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Prune if one of the r’s has lower pessimistic error rate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Repeat until we can no longer improve generalization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Method: C4.5rules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 of ordering the rules, order subsets of rules</a:t>
            </a:r>
            <a:r>
              <a:rPr lang="en-US">
                <a:solidFill>
                  <a:srgbClr val="FF0000"/>
                </a:solidFill>
              </a:rPr>
              <a:t> (class ordering)</a:t>
            </a:r>
          </a:p>
          <a:p>
            <a:pPr lvl="1"/>
            <a:r>
              <a:rPr lang="en-US"/>
              <a:t>Each subset is a collection of rules with the same rule consequent (class)</a:t>
            </a:r>
          </a:p>
          <a:p>
            <a:pPr lvl="1"/>
            <a:r>
              <a:rPr lang="en-US"/>
              <a:t>Compute description length of each subset</a:t>
            </a:r>
          </a:p>
          <a:p>
            <a:pPr lvl="2"/>
            <a:r>
              <a:rPr lang="en-US"/>
              <a:t> Description length = L(error) + g L(model)</a:t>
            </a:r>
          </a:p>
          <a:p>
            <a:pPr lvl="2"/>
            <a:r>
              <a:rPr lang="en-US"/>
              <a:t> g is a parameter that takes into account the presence of redundant attributes in a rule set </a:t>
            </a:r>
            <a:br>
              <a:rPr lang="en-US"/>
            </a:br>
            <a:r>
              <a:rPr lang="en-US"/>
              <a:t>(default value = 0.5)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998403" name="Object 3"/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p:oleObj spid="_x0000_s998403" name="Worksheet" r:id="rId3" imgW="6750000" imgH="42357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C4.5 versus C4.5rules versus RIPPER</a:t>
            </a:r>
          </a:p>
        </p:txBody>
      </p:sp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3810000" y="1066800"/>
            <a:ext cx="5181600" cy="2251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C4.5rules:</a:t>
            </a:r>
          </a:p>
          <a:p>
            <a:pPr>
              <a:spcBef>
                <a:spcPct val="50000"/>
              </a:spcBef>
            </a:pPr>
            <a:r>
              <a:rPr lang="en-US" b="0"/>
              <a:t>(Give Birth=No, Can Fly=Yes) </a:t>
            </a:r>
            <a:r>
              <a:rPr lang="en-US" b="0">
                <a:sym typeface="Symbol" pitchFamily="18" charset="2"/>
              </a:rPr>
              <a:t> Birds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(Give Birth=No, Live in Water=Yes)  Fishes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(Give Birth=Yes)  Mammals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(Give Birth=No, Can Fly=No, Live in Water=No)  Reptiles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 )  Amphibians</a:t>
            </a:r>
          </a:p>
          <a:p>
            <a:pPr>
              <a:spcBef>
                <a:spcPct val="50000"/>
              </a:spcBef>
            </a:pPr>
            <a:endParaRPr lang="en-US" b="0"/>
          </a:p>
        </p:txBody>
      </p:sp>
      <p:graphicFrame>
        <p:nvGraphicFramePr>
          <p:cNvPr id="999428" name="Object 4"/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p:oleObj spid="_x0000_s999428" name="VISIO" r:id="rId3" imgW="7464240" imgH="6892560" progId="">
              <p:embed/>
            </p:oleObj>
          </a:graphicData>
        </a:graphic>
      </p:graphicFrame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3962400" cy="2144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RIPPER:</a:t>
            </a:r>
          </a:p>
          <a:p>
            <a:pPr>
              <a:spcBef>
                <a:spcPct val="50000"/>
              </a:spcBef>
            </a:pPr>
            <a:r>
              <a:rPr lang="en-US" b="0"/>
              <a:t>(Live in Water=Yes) </a:t>
            </a:r>
            <a:r>
              <a:rPr lang="en-US" b="0">
                <a:sym typeface="Symbol" pitchFamily="18" charset="2"/>
              </a:rPr>
              <a:t> Fishes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(Have Legs=No)  Reptiles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(Give Birth=No, Can Fly=No, Live In Water=No) </a:t>
            </a:r>
            <a:br>
              <a:rPr lang="en-US" b="0">
                <a:sym typeface="Symbol" pitchFamily="18" charset="2"/>
              </a:rPr>
            </a:br>
            <a:r>
              <a:rPr lang="en-US" b="0">
                <a:sym typeface="Symbol" pitchFamily="18" charset="2"/>
              </a:rPr>
              <a:t>	 Reptiles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(Can Fly=Yes,Give Birth=No)  Birds</a:t>
            </a:r>
          </a:p>
          <a:p>
            <a:pPr>
              <a:spcBef>
                <a:spcPct val="50000"/>
              </a:spcBef>
            </a:pPr>
            <a:r>
              <a:rPr lang="en-US" b="0">
                <a:sym typeface="Symbol" pitchFamily="18" charset="2"/>
              </a:rPr>
              <a:t>()  Mammals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C4.5 versus C4.5rules versus RIPPER</a:t>
            </a:r>
          </a:p>
        </p:txBody>
      </p:sp>
      <p:graphicFrame>
        <p:nvGraphicFramePr>
          <p:cNvPr id="1000451" name="Object 3"/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p:oleObj spid="_x0000_s1000451" name="Worksheet" r:id="rId3" imgW="6111000" imgH="1425960" progId="Excel.Sheet.8">
              <p:embed/>
            </p:oleObj>
          </a:graphicData>
        </a:graphic>
      </p:graphicFrame>
      <p:graphicFrame>
        <p:nvGraphicFramePr>
          <p:cNvPr id="1000452" name="Object 4"/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p:oleObj spid="_x0000_s1000452" name="Worksheet" r:id="rId4" imgW="6111000" imgH="1425960" progId="Excel.Sheet.8">
              <p:embed/>
            </p:oleObj>
          </a:graphicData>
        </a:graphic>
      </p:graphicFrame>
      <p:sp>
        <p:nvSpPr>
          <p:cNvPr id="1000453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C4.5 and C4.5rules:</a:t>
            </a:r>
          </a:p>
        </p:txBody>
      </p:sp>
      <p:sp>
        <p:nvSpPr>
          <p:cNvPr id="1000454" name="Text Box 6"/>
          <p:cNvSpPr txBox="1">
            <a:spLocks noChangeArrowheads="1"/>
          </p:cNvSpPr>
          <p:nvPr/>
        </p:nvSpPr>
        <p:spPr bwMode="auto">
          <a:xfrm>
            <a:off x="533400" y="3581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RIPPER: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Rule-Based Classifiers</a:t>
            </a:r>
          </a:p>
        </p:txBody>
      </p:sp>
      <p:sp>
        <p:nvSpPr>
          <p:cNvPr id="98201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highly expressive as decision trees</a:t>
            </a:r>
          </a:p>
          <a:p>
            <a:r>
              <a:rPr lang="en-US"/>
              <a:t>Easy to interpret</a:t>
            </a:r>
          </a:p>
          <a:p>
            <a:r>
              <a:rPr lang="en-US"/>
              <a:t>Easy to generate</a:t>
            </a:r>
          </a:p>
          <a:p>
            <a:r>
              <a:rPr lang="en-US"/>
              <a:t>Can classify new instances rapidly</a:t>
            </a:r>
          </a:p>
          <a:p>
            <a:r>
              <a:rPr lang="en-US"/>
              <a:t>Performance comparable to 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Instance-Based Classifiers</a:t>
            </a:r>
          </a:p>
        </p:txBody>
      </p:sp>
      <p:graphicFrame>
        <p:nvGraphicFramePr>
          <p:cNvPr id="1052675" name="Object 3"/>
          <p:cNvGraphicFramePr>
            <a:graphicFrameLocks noChangeAspect="1"/>
          </p:cNvGraphicFramePr>
          <p:nvPr/>
        </p:nvGraphicFramePr>
        <p:xfrm>
          <a:off x="228600" y="1066800"/>
          <a:ext cx="4572000" cy="5303838"/>
        </p:xfrm>
        <a:graphic>
          <a:graphicData uri="http://schemas.openxmlformats.org/presentationml/2006/ole">
            <p:oleObj spid="_x0000_s1052675" name="VISIO" r:id="rId3" imgW="4571640" imgH="5304600" progId="">
              <p:embed/>
            </p:oleObj>
          </a:graphicData>
        </a:graphic>
      </p:graphicFrame>
      <p:graphicFrame>
        <p:nvGraphicFramePr>
          <p:cNvPr id="1052676" name="Object 4"/>
          <p:cNvGraphicFramePr>
            <a:graphicFrameLocks noChangeAspect="1"/>
          </p:cNvGraphicFramePr>
          <p:nvPr/>
        </p:nvGraphicFramePr>
        <p:xfrm>
          <a:off x="4114800" y="2989263"/>
          <a:ext cx="2209800" cy="2420937"/>
        </p:xfrm>
        <a:graphic>
          <a:graphicData uri="http://schemas.openxmlformats.org/presentationml/2006/ole">
            <p:oleObj spid="_x0000_s1052676" name="VISIO" r:id="rId4" imgW="2782440" imgH="2637360" progId="">
              <p:embed/>
            </p:oleObj>
          </a:graphicData>
        </a:graphic>
      </p:graphicFrame>
      <p:graphicFrame>
        <p:nvGraphicFramePr>
          <p:cNvPr id="1052677" name="Object 5"/>
          <p:cNvGraphicFramePr>
            <a:graphicFrameLocks noChangeAspect="1"/>
          </p:cNvGraphicFramePr>
          <p:nvPr/>
        </p:nvGraphicFramePr>
        <p:xfrm>
          <a:off x="6096000" y="3352800"/>
          <a:ext cx="3227388" cy="2033588"/>
        </p:xfrm>
        <a:graphic>
          <a:graphicData uri="http://schemas.openxmlformats.org/presentationml/2006/ole">
            <p:oleObj spid="_x0000_s1052677" name="VISIO" r:id="rId5" imgW="3227400" imgH="2032920" progId="">
              <p:embed/>
            </p:oleObj>
          </a:graphicData>
        </a:graphic>
      </p:graphicFrame>
      <p:sp>
        <p:nvSpPr>
          <p:cNvPr id="1052678" name="Text Box 6"/>
          <p:cNvSpPr txBox="1">
            <a:spLocks noChangeArrowheads="1"/>
          </p:cNvSpPr>
          <p:nvPr/>
        </p:nvSpPr>
        <p:spPr bwMode="auto">
          <a:xfrm>
            <a:off x="5334000" y="1371600"/>
            <a:ext cx="3581400" cy="1328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Store the training records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Use training records to </a:t>
            </a:r>
            <a:br>
              <a:rPr lang="en-US" sz="1800"/>
            </a:br>
            <a:r>
              <a:rPr lang="en-US" sz="1800"/>
              <a:t>   predict the class label of </a:t>
            </a:r>
            <a:br>
              <a:rPr lang="en-US" sz="1800"/>
            </a:br>
            <a:r>
              <a:rPr lang="en-US" sz="1800"/>
              <a:t>   unseen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Based Classifiers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Examples:</a:t>
            </a:r>
          </a:p>
          <a:p>
            <a:pPr lvl="1"/>
            <a:r>
              <a:rPr lang="en-US"/>
              <a:t>Rote-learner</a:t>
            </a:r>
          </a:p>
          <a:p>
            <a:pPr lvl="2"/>
            <a:r>
              <a:rPr lang="en-US"/>
              <a:t> Memorizes entire training data and performs classification only if attributes of record match one of the training examples exactly</a:t>
            </a:r>
          </a:p>
          <a:p>
            <a:pPr lvl="1"/>
            <a:endParaRPr lang="en-US"/>
          </a:p>
          <a:p>
            <a:pPr lvl="1"/>
            <a:r>
              <a:rPr lang="en-US"/>
              <a:t>Nearest neighbor</a:t>
            </a:r>
          </a:p>
          <a:p>
            <a:pPr lvl="2"/>
            <a:r>
              <a:rPr lang="en-US"/>
              <a:t> Uses k “closest” points (nearest neighbors) for performing classification</a:t>
            </a:r>
          </a:p>
          <a:p>
            <a:pPr lvl="2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Classifiers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it walks like a duck, quacks like a duck, then it’s probably a duck</a:t>
            </a:r>
          </a:p>
        </p:txBody>
      </p:sp>
      <p:grpSp>
        <p:nvGrpSpPr>
          <p:cNvPr id="1054724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1054725" name="Picture 5" descr="j034580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54726" name="Picture 6" descr="j023958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54727" name="Picture 7" descr="j035038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54728" name="Picture 8" descr="j03306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54729" name="Picture 9" descr="j035038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</p:spPr>
        </p:pic>
        <p:pic>
          <p:nvPicPr>
            <p:cNvPr id="1054730" name="Picture 10" descr="j035035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54731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32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1054733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1054734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1054736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1054737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8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9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0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1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4742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1054743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1054744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1054745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46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Nearest-Neighbor Classifiers</a:t>
            </a: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/>
              <a:t>Requires three things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The set of stored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Distance Metric to compute distance between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The value of </a:t>
            </a:r>
            <a:r>
              <a:rPr lang="en-US" sz="1800" b="0" i="1"/>
              <a:t>k</a:t>
            </a:r>
            <a:r>
              <a:rPr lang="en-US" sz="1800" b="0"/>
              <a:t>, the number of nearest neighbors to retrieve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sz="1800" b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800" b="0"/>
              <a:t>To classify an unknown record: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Compute distance to other training records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Identify </a:t>
            </a:r>
            <a:r>
              <a:rPr lang="en-US" sz="1800" b="0" i="1"/>
              <a:t>k</a:t>
            </a:r>
            <a:r>
              <a:rPr lang="en-US" sz="1800" b="0"/>
              <a:t> nearest neighbors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/>
              <a:t>Use class labels of nearest neighbors to determine the class label of unknown record (e.g., by taking majority vote)</a:t>
            </a:r>
          </a:p>
        </p:txBody>
      </p:sp>
      <p:graphicFrame>
        <p:nvGraphicFramePr>
          <p:cNvPr id="1055748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p:oleObj spid="_x0000_s1055748" name="Visio" r:id="rId3" imgW="7007454" imgH="810814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Rule-Based Classifier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rule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covers</a:t>
            </a:r>
            <a:r>
              <a:rPr lang="en-US"/>
              <a:t> an instance </a:t>
            </a:r>
            <a:r>
              <a:rPr lang="en-US" b="1"/>
              <a:t>x </a:t>
            </a:r>
            <a:r>
              <a:rPr lang="en-US"/>
              <a:t>if the attributes of the instance satisfy the condition of the rule</a:t>
            </a:r>
          </a:p>
        </p:txBody>
      </p:sp>
      <p:sp>
        <p:nvSpPr>
          <p:cNvPr id="960517" name="Rectangle 5"/>
          <p:cNvSpPr>
            <a:spLocks noChangeArrowheads="1"/>
          </p:cNvSpPr>
          <p:nvPr/>
        </p:nvSpPr>
        <p:spPr bwMode="auto">
          <a:xfrm>
            <a:off x="762000" y="2362200"/>
            <a:ext cx="7543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R1: (Give Birth = no) </a:t>
            </a:r>
            <a:r>
              <a:rPr lang="en-US" sz="1800" b="0">
                <a:sym typeface="Symbol" pitchFamily="18" charset="2"/>
              </a:rPr>
              <a:t> (Can Fly = yes)  Birds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R2: (Give Birth = no) </a:t>
            </a:r>
            <a:r>
              <a:rPr lang="en-US" sz="1800" b="0">
                <a:sym typeface="Symbol" pitchFamily="18" charset="2"/>
              </a:rPr>
              <a:t> (Live in Water = yes)  Fishes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R3: (Give Birth = yes) </a:t>
            </a:r>
            <a:r>
              <a:rPr lang="en-US" sz="1800" b="0">
                <a:sym typeface="Symbol" pitchFamily="18" charset="2"/>
              </a:rPr>
              <a:t> (Blood Type = warm)  Mammals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R4: (Give Birth = no) </a:t>
            </a:r>
            <a:r>
              <a:rPr lang="en-US" sz="1800" b="0">
                <a:sym typeface="Symbol" pitchFamily="18" charset="2"/>
              </a:rPr>
              <a:t> (Can Fly = no)  Reptiles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R5: (Live in Water</a:t>
            </a:r>
            <a:r>
              <a:rPr 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838200" y="5410200"/>
            <a:ext cx="7391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The rule R1 covers a hawk =&gt; Bird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The rule R3 covers the grizzly bear =&gt; Mammal</a:t>
            </a:r>
            <a:endParaRPr lang="en-US" sz="1800" b="0">
              <a:sym typeface="Symbol" pitchFamily="18" charset="2"/>
            </a:endParaRPr>
          </a:p>
        </p:txBody>
      </p:sp>
      <p:pic>
        <p:nvPicPr>
          <p:cNvPr id="960519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4448175"/>
            <a:ext cx="8458200" cy="733425"/>
          </a:xfrm>
          <a:noFill/>
          <a:ln/>
        </p:spPr>
      </p:pic>
      <p:cxnSp>
        <p:nvCxnSpPr>
          <p:cNvPr id="7" name="Straight Arrow Connector 6"/>
          <p:cNvCxnSpPr/>
          <p:nvPr/>
        </p:nvCxnSpPr>
        <p:spPr bwMode="auto">
          <a:xfrm>
            <a:off x="152400" y="2514600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0" y="47990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0" y="5029200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2400" y="32750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Nearest Neighbor</a:t>
            </a:r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p:oleObj spid="_x0000_s1056771" name="VISIO" r:id="rId3" imgW="9756360" imgH="4523760" progId="">
              <p:embed/>
            </p:oleObj>
          </a:graphicData>
        </a:graphic>
      </p:graphicFrame>
      <p:sp>
        <p:nvSpPr>
          <p:cNvPr id="1056772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Boundary: 1 Nearest-Neighbor</a:t>
            </a:r>
            <a:endParaRPr lang="en-US" dirty="0"/>
          </a:p>
        </p:txBody>
      </p:sp>
      <p:pic>
        <p:nvPicPr>
          <p:cNvPr id="1057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6172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381000" y="1143000"/>
            <a:ext cx="383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Voronoi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 distance between two points:</a:t>
            </a:r>
          </a:p>
          <a:p>
            <a:pPr lvl="1"/>
            <a:r>
              <a:rPr lang="en-US"/>
              <a:t>Euclidean distance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Determine the class from nearest neighbor list</a:t>
            </a:r>
          </a:p>
          <a:p>
            <a:pPr lvl="1"/>
            <a:r>
              <a:rPr lang="en-US"/>
              <a:t>take the majority vote of class labels among the k-nearest neighbors</a:t>
            </a:r>
          </a:p>
          <a:p>
            <a:pPr lvl="1"/>
            <a:r>
              <a:rPr lang="en-US"/>
              <a:t>Weigh the vote according to distance</a:t>
            </a:r>
          </a:p>
          <a:p>
            <a:pPr lvl="2"/>
            <a:r>
              <a:rPr lang="en-US"/>
              <a:t> weight factor, w = 1/d</a:t>
            </a:r>
            <a:r>
              <a:rPr lang="en-US" baseline="30000"/>
              <a:t>2</a:t>
            </a:r>
          </a:p>
        </p:txBody>
      </p:sp>
      <p:graphicFrame>
        <p:nvGraphicFramePr>
          <p:cNvPr id="1058820" name="Object 4"/>
          <p:cNvGraphicFramePr>
            <a:graphicFrameLocks noChangeAspect="1"/>
          </p:cNvGraphicFramePr>
          <p:nvPr/>
        </p:nvGraphicFramePr>
        <p:xfrm>
          <a:off x="1905000" y="2438400"/>
          <a:ext cx="4876800" cy="823913"/>
        </p:xfrm>
        <a:graphic>
          <a:graphicData uri="http://schemas.openxmlformats.org/presentationml/2006/ole">
            <p:oleObj spid="_x0000_s1058820" name="Equation" r:id="rId3" imgW="2705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with Euclidean measure:</a:t>
            </a:r>
          </a:p>
          <a:p>
            <a:pPr lvl="1"/>
            <a:r>
              <a:rPr lang="en-US"/>
              <a:t>High dimensional data </a:t>
            </a:r>
          </a:p>
          <a:p>
            <a:pPr lvl="2"/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US"/>
              <a:t>Can produce counter-intuitive results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1 1 1 1 1 1 1 1 1 1 1 0</a:t>
            </a:r>
          </a:p>
        </p:txBody>
      </p:sp>
      <p:sp>
        <p:nvSpPr>
          <p:cNvPr id="1061893" name="Text Box 5"/>
          <p:cNvSpPr txBox="1">
            <a:spLocks noChangeArrowheads="1"/>
          </p:cNvSpPr>
          <p:nvPr/>
        </p:nvSpPr>
        <p:spPr bwMode="auto">
          <a:xfrm>
            <a:off x="457200" y="4267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0 1 1 1 1 1 1 1 1 1 1 1</a:t>
            </a:r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4876800" y="3594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1 0 0 0 0 0 0 0 0 0 0 0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4876800" y="4279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0 0 0 0 0 0 0 0 0 0 0 1</a:t>
            </a:r>
          </a:p>
        </p:txBody>
      </p:sp>
      <p:sp>
        <p:nvSpPr>
          <p:cNvPr id="1061896" name="Rectangle 8"/>
          <p:cNvSpPr>
            <a:spLocks noChangeArrowheads="1"/>
          </p:cNvSpPr>
          <p:nvPr/>
        </p:nvSpPr>
        <p:spPr bwMode="auto">
          <a:xfrm>
            <a:off x="3962400" y="3898900"/>
            <a:ext cx="55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vs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12954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5715000" y="487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 = 1.4142</a:t>
            </a: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457200" y="5334000"/>
            <a:ext cx="83185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</a:pPr>
            <a:r>
              <a:rPr lang="en-US" sz="2400" b="0"/>
              <a:t> 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</a:pPr>
            <a:r>
              <a:rPr lang="en-US" sz="2400" b="0"/>
              <a:t> Solution: Normalize the vectors to unit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7" grpId="0" autoUpdateAnimBg="0"/>
      <p:bldP spid="1061898" grpId="0" autoUpdateAnimBg="0"/>
      <p:bldP spid="10618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  <a:p>
            <a:pPr lvl="1"/>
            <a:r>
              <a:rPr lang="en-US" dirty="0"/>
              <a:t>Attributes may have to be scaled to prevent distance measures from being dominated by one of the attributes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 height of a person may vary from 1.5m to 1.8m</a:t>
            </a:r>
          </a:p>
          <a:p>
            <a:pPr lvl="2"/>
            <a:r>
              <a:rPr lang="en-US" dirty="0"/>
              <a:t> weight of a person may vary from 90lb to 300lb</a:t>
            </a:r>
          </a:p>
          <a:p>
            <a:pPr lvl="2"/>
            <a:r>
              <a:rPr lang="en-US" dirty="0"/>
              <a:t> income of a person may vary from $10K to $1M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the value of k:</a:t>
            </a:r>
          </a:p>
          <a:p>
            <a:pPr lvl="1"/>
            <a:r>
              <a:rPr lang="en-US" sz="2400"/>
              <a:t>If k is too small, sensitive to noise points</a:t>
            </a:r>
          </a:p>
          <a:p>
            <a:pPr lvl="1"/>
            <a:r>
              <a:rPr 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p:oleObj spid="_x0000_s1059844" name="Visio" r:id="rId3" imgW="6582512" imgH="529805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k-NN classifiers are lazy learners </a:t>
            </a:r>
          </a:p>
          <a:p>
            <a:pPr lvl="1"/>
            <a:r>
              <a:rPr lang="en-US"/>
              <a:t>It does not build models explicitly</a:t>
            </a:r>
          </a:p>
          <a:p>
            <a:pPr lvl="1"/>
            <a:r>
              <a:rPr lang="en-US"/>
              <a:t>Unlike eager learners such as decision tree induction and rule-based systems</a:t>
            </a:r>
          </a:p>
          <a:p>
            <a:pPr lvl="1"/>
            <a:r>
              <a:rPr lang="en-US"/>
              <a:t>Classifying unknown records are relatively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PEBLS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PEBLS: Parallel Examplar-Based Learning System (Cost &amp; Salzberg)</a:t>
            </a:r>
          </a:p>
          <a:p>
            <a:pPr lvl="1"/>
            <a:r>
              <a:rPr lang="en-US"/>
              <a:t>Works with both continuous and nominal features</a:t>
            </a:r>
          </a:p>
          <a:p>
            <a:pPr lvl="2"/>
            <a:r>
              <a:rPr lang="en-US"/>
              <a:t>For nominal features, distance between two nominal values is computed using modified value difference metric (MVDM)</a:t>
            </a:r>
          </a:p>
          <a:p>
            <a:pPr lvl="1"/>
            <a:r>
              <a:rPr lang="en-US"/>
              <a:t>Each record is assigned a weight factor</a:t>
            </a:r>
          </a:p>
          <a:p>
            <a:pPr lvl="1"/>
            <a:r>
              <a:rPr lang="en-US"/>
              <a:t>Number of nearest neighbor, k = 1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PEBLS</a:t>
            </a:r>
          </a:p>
        </p:txBody>
      </p:sp>
      <p:graphicFrame>
        <p:nvGraphicFramePr>
          <p:cNvPr id="106496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52400" y="4724400"/>
          <a:ext cx="3124200" cy="1524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838200"/>
                <a:gridCol w="914400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Marital 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Divorced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4987" name="Object 27"/>
          <p:cNvGraphicFramePr>
            <a:graphicFrameLocks noChangeAspect="1"/>
          </p:cNvGraphicFramePr>
          <p:nvPr/>
        </p:nvGraphicFramePr>
        <p:xfrm>
          <a:off x="5715000" y="4648200"/>
          <a:ext cx="3276600" cy="1017588"/>
        </p:xfrm>
        <a:graphic>
          <a:graphicData uri="http://schemas.openxmlformats.org/presentationml/2006/ole">
            <p:oleObj spid="_x0000_s1064987" name="Equation" r:id="rId3" imgW="1434960" imgH="482400" progId="Equation.3">
              <p:embed/>
            </p:oleObj>
          </a:graphicData>
        </a:graphic>
      </p:graphicFrame>
      <p:sp>
        <p:nvSpPr>
          <p:cNvPr id="1064988" name="Text Box 28"/>
          <p:cNvSpPr txBox="1">
            <a:spLocks noChangeArrowheads="1"/>
          </p:cNvSpPr>
          <p:nvPr/>
        </p:nvSpPr>
        <p:spPr bwMode="auto">
          <a:xfrm>
            <a:off x="4191000" y="1066800"/>
            <a:ext cx="4800600" cy="3306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sz="1800" b="0">
                <a:solidFill>
                  <a:srgbClr val="FF0000"/>
                </a:solidFill>
              </a:rPr>
              <a:t>Distance between nominal attribute values</a:t>
            </a:r>
            <a:r>
              <a:rPr lang="en-US" sz="1800" b="0"/>
              <a:t>: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d(Single,Married) 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=  | 2/4 – 0/4 | + | 2/4 – 4/4 | =  1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d(Single,Divorced) 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=  | 2/4 – 1/2 | + | 2/4 – 1/2 | =  0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d(Married,Divorced) 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=  | 0/4 – 1/2 | + | 4/4 – 1/2 | =  1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d(Refund=Yes,Refund=No)</a:t>
            </a:r>
          </a:p>
          <a:p>
            <a:pPr>
              <a:spcBef>
                <a:spcPct val="30000"/>
              </a:spcBef>
            </a:pPr>
            <a:r>
              <a:rPr lang="en-US" sz="1800" b="0"/>
              <a:t>= | 0/3 – 3/7 | + | 3/3 – 4/7 | = 6/7</a:t>
            </a:r>
          </a:p>
        </p:txBody>
      </p:sp>
      <p:graphicFrame>
        <p:nvGraphicFramePr>
          <p:cNvPr id="1064989" name="Object 29"/>
          <p:cNvGraphicFramePr>
            <a:graphicFrameLocks noChangeAspect="1"/>
          </p:cNvGraphicFramePr>
          <p:nvPr/>
        </p:nvGraphicFramePr>
        <p:xfrm>
          <a:off x="423863" y="1066800"/>
          <a:ext cx="3462337" cy="3581400"/>
        </p:xfrm>
        <a:graphic>
          <a:graphicData uri="http://schemas.openxmlformats.org/presentationml/2006/ole">
            <p:oleObj spid="_x0000_s1064989" name="Document" r:id="rId4" imgW="5405040" imgH="5780160" progId="Word.Document.8">
              <p:embed/>
            </p:oleObj>
          </a:graphicData>
        </a:graphic>
      </p:graphicFrame>
      <p:graphicFrame>
        <p:nvGraphicFramePr>
          <p:cNvPr id="1064990" name="Group 30"/>
          <p:cNvGraphicFramePr>
            <a:graphicFrameLocks noGrp="1"/>
          </p:cNvGraphicFramePr>
          <p:nvPr>
            <p:ph idx="1"/>
          </p:nvPr>
        </p:nvGraphicFramePr>
        <p:xfrm>
          <a:off x="3429000" y="4724400"/>
          <a:ext cx="2103438" cy="1524002"/>
        </p:xfrm>
        <a:graphic>
          <a:graphicData uri="http://schemas.openxmlformats.org/drawingml/2006/table">
            <a:tbl>
              <a:tblPr/>
              <a:tblGrid>
                <a:gridCol w="701675"/>
                <a:gridCol w="700088"/>
                <a:gridCol w="701675"/>
              </a:tblGrid>
              <a:tr h="36671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PEBLS</a:t>
            </a:r>
          </a:p>
        </p:txBody>
      </p:sp>
      <p:graphicFrame>
        <p:nvGraphicFramePr>
          <p:cNvPr id="1065987" name="Object 3"/>
          <p:cNvGraphicFramePr>
            <a:graphicFrameLocks noChangeAspect="1"/>
          </p:cNvGraphicFramePr>
          <p:nvPr/>
        </p:nvGraphicFramePr>
        <p:xfrm>
          <a:off x="1524000" y="3048000"/>
          <a:ext cx="4854575" cy="1057275"/>
        </p:xfrm>
        <a:graphic>
          <a:graphicData uri="http://schemas.openxmlformats.org/presentationml/2006/ole">
            <p:oleObj spid="_x0000_s1065987" name="Equation" r:id="rId3" imgW="1828800" imgH="431640" progId="Equation.3">
              <p:embed/>
            </p:oleObj>
          </a:graphicData>
        </a:graphic>
      </p:graphicFrame>
      <p:graphicFrame>
        <p:nvGraphicFramePr>
          <p:cNvPr id="1065988" name="Object 4"/>
          <p:cNvGraphicFramePr>
            <a:graphicFrameLocks noChangeAspect="1"/>
          </p:cNvGraphicFramePr>
          <p:nvPr>
            <p:ph idx="1"/>
          </p:nvPr>
        </p:nvGraphicFramePr>
        <p:xfrm>
          <a:off x="1909763" y="1150938"/>
          <a:ext cx="3973512" cy="1485900"/>
        </p:xfrm>
        <a:graphic>
          <a:graphicData uri="http://schemas.openxmlformats.org/presentationml/2006/ole">
            <p:oleObj spid="_x0000_s1065988" name="Document" r:id="rId4" imgW="5160220" imgH="1930925" progId="Word.Document.8">
              <p:embed/>
            </p:oleObj>
          </a:graphicData>
        </a:graphic>
      </p:graphicFrame>
      <p:sp>
        <p:nvSpPr>
          <p:cNvPr id="1065989" name="Text Box 5"/>
          <p:cNvSpPr txBox="1">
            <a:spLocks noChangeArrowheads="1"/>
          </p:cNvSpPr>
          <p:nvPr/>
        </p:nvSpPr>
        <p:spPr bwMode="auto">
          <a:xfrm>
            <a:off x="381000" y="2743200"/>
            <a:ext cx="4953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FF0000"/>
                </a:solidFill>
              </a:rPr>
              <a:t>Distance between record X and record Y: </a:t>
            </a:r>
          </a:p>
        </p:txBody>
      </p:sp>
      <p:sp>
        <p:nvSpPr>
          <p:cNvPr id="1065990" name="Text Box 6"/>
          <p:cNvSpPr txBox="1">
            <a:spLocks noChangeArrowheads="1"/>
          </p:cNvSpPr>
          <p:nvPr/>
        </p:nvSpPr>
        <p:spPr bwMode="auto">
          <a:xfrm>
            <a:off x="304800" y="4264025"/>
            <a:ext cx="1295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sz="1800" b="0"/>
              <a:t> </a:t>
            </a:r>
            <a:r>
              <a:rPr lang="en-US" sz="2000" b="0"/>
              <a:t>where:</a:t>
            </a:r>
            <a:r>
              <a:rPr lang="en-US" sz="1800" b="0"/>
              <a:t> </a:t>
            </a:r>
          </a:p>
        </p:txBody>
      </p:sp>
      <p:graphicFrame>
        <p:nvGraphicFramePr>
          <p:cNvPr id="1065991" name="Object 7"/>
          <p:cNvGraphicFramePr>
            <a:graphicFrameLocks noChangeAspect="1"/>
          </p:cNvGraphicFramePr>
          <p:nvPr/>
        </p:nvGraphicFramePr>
        <p:xfrm>
          <a:off x="1524000" y="4187825"/>
          <a:ext cx="6931025" cy="917575"/>
        </p:xfrm>
        <a:graphic>
          <a:graphicData uri="http://schemas.openxmlformats.org/presentationml/2006/ole">
            <p:oleObj spid="_x0000_s1065991" name="Equation" r:id="rId5" imgW="2920680" imgH="419040" progId="Equation.3">
              <p:embed/>
            </p:oleObj>
          </a:graphicData>
        </a:graphic>
      </p:graphicFrame>
      <p:sp>
        <p:nvSpPr>
          <p:cNvPr id="1065992" name="Text Box 8"/>
          <p:cNvSpPr txBox="1">
            <a:spLocks noChangeArrowheads="1"/>
          </p:cNvSpPr>
          <p:nvPr/>
        </p:nvSpPr>
        <p:spPr bwMode="auto">
          <a:xfrm>
            <a:off x="1219200" y="5410200"/>
            <a:ext cx="6019800" cy="90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spcAft>
                <a:spcPct val="50000"/>
              </a:spcAft>
            </a:pPr>
            <a:r>
              <a:rPr lang="en-US" sz="2000" b="0"/>
              <a:t>w</a:t>
            </a:r>
            <a:r>
              <a:rPr lang="en-US" sz="2000" b="0" baseline="-25000"/>
              <a:t>X</a:t>
            </a:r>
            <a:r>
              <a:rPr lang="en-US" sz="1800" b="0"/>
              <a:t>  </a:t>
            </a:r>
            <a:r>
              <a:rPr lang="en-US" sz="1800" b="0">
                <a:sym typeface="Symbol" pitchFamily="18" charset="2"/>
              </a:rPr>
              <a:t> 1 if X makes accurate prediction most of the time</a:t>
            </a:r>
          </a:p>
          <a:p>
            <a:pPr>
              <a:spcBef>
                <a:spcPct val="30000"/>
              </a:spcBef>
              <a:spcAft>
                <a:spcPct val="50000"/>
              </a:spcAft>
            </a:pPr>
            <a:r>
              <a:rPr lang="en-US" sz="1800" b="0"/>
              <a:t>w</a:t>
            </a:r>
            <a:r>
              <a:rPr lang="en-US" sz="1800" b="0" baseline="-25000"/>
              <a:t>X</a:t>
            </a:r>
            <a:r>
              <a:rPr lang="en-US" sz="1800" b="0"/>
              <a:t>  </a:t>
            </a:r>
            <a:r>
              <a:rPr lang="en-US" sz="1800" b="0">
                <a:sym typeface="Symbol" pitchFamily="18" charset="2"/>
              </a:rPr>
              <a:t>&gt; 1 if X is not reliable for making predictions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Coverage and Accuracy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5181600" cy="5181600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</a:rPr>
              <a:t>Coverage</a:t>
            </a:r>
            <a:r>
              <a:rPr lang="en-US"/>
              <a:t> of a rule:</a:t>
            </a:r>
          </a:p>
          <a:p>
            <a:pPr lvl="1"/>
            <a:r>
              <a:rPr lang="en-US" sz="2400"/>
              <a:t>Fraction of records that satisfy the antecedent of a rule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0000FF"/>
                </a:solidFill>
              </a:rPr>
              <a:t>Accuracy </a:t>
            </a:r>
            <a:r>
              <a:rPr lang="en-US"/>
              <a:t>of a rule:</a:t>
            </a:r>
          </a:p>
          <a:p>
            <a:pPr lvl="1"/>
            <a:r>
              <a:rPr lang="en-US" sz="2400"/>
              <a:t>Fraction of records that satisfy both the antecedent and consequent of a rule</a:t>
            </a:r>
          </a:p>
        </p:txBody>
      </p:sp>
      <p:graphicFrame>
        <p:nvGraphicFramePr>
          <p:cNvPr id="966660" name="Object 4"/>
          <p:cNvGraphicFramePr>
            <a:graphicFrameLocks noChangeAspect="1"/>
          </p:cNvGraphicFramePr>
          <p:nvPr/>
        </p:nvGraphicFramePr>
        <p:xfrm>
          <a:off x="5253038" y="1143000"/>
          <a:ext cx="3890962" cy="4156075"/>
        </p:xfrm>
        <a:graphic>
          <a:graphicData uri="http://schemas.openxmlformats.org/presentationml/2006/ole">
            <p:oleObj spid="_x0000_s1114114" name="Document" r:id="rId3" imgW="5415994" imgH="5778378" progId="Word.Document.8">
              <p:embed/>
            </p:oleObj>
          </a:graphicData>
        </a:graphic>
      </p:graphicFrame>
      <p:sp>
        <p:nvSpPr>
          <p:cNvPr id="966661" name="Text Box 5"/>
          <p:cNvSpPr txBox="1">
            <a:spLocks noChangeArrowheads="1"/>
          </p:cNvSpPr>
          <p:nvPr/>
        </p:nvSpPr>
        <p:spPr bwMode="auto">
          <a:xfrm>
            <a:off x="4419600" y="5334000"/>
            <a:ext cx="4572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(Status=Single)  No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    Coverage = 40%,  Accuracy = 50%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2514600"/>
            <a:ext cx="2590800" cy="900113"/>
            <a:chOff x="1056" y="1584"/>
            <a:chExt cx="1632" cy="567"/>
          </a:xfrm>
        </p:grpSpPr>
        <p:graphicFrame>
          <p:nvGraphicFramePr>
            <p:cNvPr id="966662" name="Object 6"/>
            <p:cNvGraphicFramePr>
              <a:graphicFrameLocks noChangeAspect="1"/>
            </p:cNvGraphicFramePr>
            <p:nvPr/>
          </p:nvGraphicFramePr>
          <p:xfrm>
            <a:off x="1056" y="1584"/>
            <a:ext cx="1392" cy="567"/>
          </p:xfrm>
          <a:graphic>
            <a:graphicData uri="http://schemas.openxmlformats.org/presentationml/2006/ole">
              <p:oleObj spid="_x0000_s1114116" name="Equation" r:id="rId4" imgW="1028520" imgH="419040" progId="">
                <p:embed/>
              </p:oleObj>
            </a:graphicData>
          </a:graphic>
        </p:graphicFrame>
        <p:sp>
          <p:nvSpPr>
            <p:cNvPr id="966664" name="Line 8"/>
            <p:cNvSpPr>
              <a:spLocks noChangeShapeType="1"/>
            </p:cNvSpPr>
            <p:nvPr/>
          </p:nvSpPr>
          <p:spPr bwMode="auto">
            <a:xfrm flipH="1">
              <a:off x="2448" y="201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55725" y="5334000"/>
            <a:ext cx="2911475" cy="900113"/>
            <a:chOff x="854" y="3360"/>
            <a:chExt cx="1834" cy="567"/>
          </a:xfrm>
        </p:grpSpPr>
        <p:graphicFrame>
          <p:nvGraphicFramePr>
            <p:cNvPr id="966663" name="Object 7"/>
            <p:cNvGraphicFramePr>
              <a:graphicFrameLocks noChangeAspect="1"/>
            </p:cNvGraphicFramePr>
            <p:nvPr/>
          </p:nvGraphicFramePr>
          <p:xfrm>
            <a:off x="854" y="3360"/>
            <a:ext cx="1701" cy="567"/>
          </p:xfrm>
          <a:graphic>
            <a:graphicData uri="http://schemas.openxmlformats.org/presentationml/2006/ole">
              <p:oleObj spid="_x0000_s1114115" name="Equation" r:id="rId5" imgW="1257120" imgH="419040" progId="">
                <p:embed/>
              </p:oleObj>
            </a:graphicData>
          </a:graphic>
        </p:graphicFrame>
        <p:sp>
          <p:nvSpPr>
            <p:cNvPr id="966665" name="Line 9"/>
            <p:cNvSpPr>
              <a:spLocks noChangeShapeType="1"/>
            </p:cNvSpPr>
            <p:nvPr/>
          </p:nvSpPr>
          <p:spPr bwMode="auto">
            <a:xfrm flipH="1">
              <a:off x="2448" y="379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(C) Vipin Kumar, Parallel Issues in Data Mining, VECPAR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B903A8-1C08-4EB9-8DC9-3DF2DC6D6E40}" type="slidenum">
              <a:rPr lang="en-US"/>
              <a:pPr/>
              <a:t>50</a:t>
            </a:fld>
            <a:endParaRPr lang="en-US"/>
          </a:p>
        </p:txBody>
      </p:sp>
      <p:sp>
        <p:nvSpPr>
          <p:cNvPr id="1108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Reverend Bayes</a:t>
            </a:r>
          </a:p>
        </p:txBody>
      </p:sp>
      <p:pic>
        <p:nvPicPr>
          <p:cNvPr id="1108996" name="Picture 4" descr="Bay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1447800"/>
            <a:ext cx="4546600" cy="4876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Classifier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probabilistic framework for solving classification problems</a:t>
            </a:r>
          </a:p>
          <a:p>
            <a:r>
              <a:rPr lang="en-US"/>
              <a:t>Conditional Probability: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Bayes theorem:</a:t>
            </a:r>
          </a:p>
        </p:txBody>
      </p:sp>
      <p:graphicFrame>
        <p:nvGraphicFramePr>
          <p:cNvPr id="1067012" name="Object 4"/>
          <p:cNvGraphicFramePr>
            <a:graphicFrameLocks noChangeAspect="1"/>
          </p:cNvGraphicFramePr>
          <p:nvPr/>
        </p:nvGraphicFramePr>
        <p:xfrm>
          <a:off x="1600200" y="5029200"/>
          <a:ext cx="4440238" cy="1157288"/>
        </p:xfrm>
        <a:graphic>
          <a:graphicData uri="http://schemas.openxmlformats.org/presentationml/2006/ole">
            <p:oleObj spid="_x0000_s1067012" name="Equation" r:id="rId3" imgW="3022560" imgH="787320" progId="Equation.3">
              <p:embed/>
            </p:oleObj>
          </a:graphicData>
        </a:graphic>
      </p:graphicFrame>
      <p:graphicFrame>
        <p:nvGraphicFramePr>
          <p:cNvPr id="1067013" name="Object 5"/>
          <p:cNvGraphicFramePr>
            <a:graphicFrameLocks noChangeAspect="1"/>
          </p:cNvGraphicFramePr>
          <p:nvPr/>
        </p:nvGraphicFramePr>
        <p:xfrm>
          <a:off x="4876800" y="2263775"/>
          <a:ext cx="2819400" cy="2003425"/>
        </p:xfrm>
        <a:graphic>
          <a:graphicData uri="http://schemas.openxmlformats.org/presentationml/2006/ole">
            <p:oleObj spid="_x0000_s1067013" name="Equation" r:id="rId4" imgW="2323800" imgH="1650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Bayes Theorem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sz="2200" dirty="0" smtClean="0"/>
              <a:t>Meningitis </a:t>
            </a:r>
            <a:r>
              <a:rPr lang="en-US" sz="2200" dirty="0"/>
              <a:t>causes stiff neck 50% of the </a:t>
            </a:r>
            <a:r>
              <a:rPr lang="en-US" sz="2200" dirty="0" smtClean="0"/>
              <a:t>time</a:t>
            </a:r>
            <a:endParaRPr lang="en-US" sz="2200" dirty="0"/>
          </a:p>
          <a:p>
            <a:pPr lvl="1"/>
            <a:r>
              <a:rPr lang="en-US" sz="2200" dirty="0"/>
              <a:t>Prior probability of any patient having meningitis is </a:t>
            </a:r>
            <a:r>
              <a:rPr lang="en-US" sz="2200" dirty="0" smtClean="0"/>
              <a:t>1/50,000</a:t>
            </a:r>
            <a:endParaRPr lang="en-US" sz="2200" dirty="0"/>
          </a:p>
          <a:p>
            <a:pPr lvl="1"/>
            <a:r>
              <a:rPr lang="en-US" sz="2200" dirty="0" smtClean="0"/>
              <a:t>Prior </a:t>
            </a:r>
            <a:r>
              <a:rPr lang="en-US" sz="2200" dirty="0"/>
              <a:t>probability of any patient having stiff neck is 1/20</a:t>
            </a:r>
          </a:p>
          <a:p>
            <a:pPr lvl="1">
              <a:buFont typeface="Arial" charset="0"/>
              <a:buNone/>
            </a:pPr>
            <a:endParaRPr lang="en-US" sz="2200" dirty="0"/>
          </a:p>
          <a:p>
            <a:r>
              <a:rPr lang="en-US" dirty="0"/>
              <a:t> If a patient has stiff neck, what’s the probability he/she has meningitis?</a:t>
            </a:r>
            <a:endParaRPr lang="en-US" sz="2200" dirty="0"/>
          </a:p>
          <a:p>
            <a:endParaRPr lang="en-US" dirty="0"/>
          </a:p>
        </p:txBody>
      </p:sp>
      <p:graphicFrame>
        <p:nvGraphicFramePr>
          <p:cNvPr id="1068036" name="Object 4"/>
          <p:cNvGraphicFramePr>
            <a:graphicFrameLocks noChangeAspect="1"/>
          </p:cNvGraphicFramePr>
          <p:nvPr/>
        </p:nvGraphicFramePr>
        <p:xfrm>
          <a:off x="609600" y="4800600"/>
          <a:ext cx="7772400" cy="962025"/>
        </p:xfrm>
        <a:graphic>
          <a:graphicData uri="http://schemas.openxmlformats.org/presentationml/2006/ole">
            <p:oleObj spid="_x0000_s1068036" name="Equation" r:id="rId3" imgW="636264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smtClean="0"/>
              <a:t>Theorem (</a:t>
            </a:r>
            <a:r>
              <a:rPr lang="en-US" dirty="0" err="1" smtClean="0"/>
              <a:t>con’td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sz="2200" dirty="0" smtClean="0"/>
              <a:t>Flue </a:t>
            </a:r>
            <a:r>
              <a:rPr lang="en-US" sz="2200" dirty="0"/>
              <a:t>causes stiff neck </a:t>
            </a:r>
            <a:r>
              <a:rPr lang="en-US" sz="2200" dirty="0" smtClean="0"/>
              <a:t>40</a:t>
            </a:r>
            <a:r>
              <a:rPr lang="en-US" sz="2200" dirty="0"/>
              <a:t>% of the </a:t>
            </a:r>
            <a:r>
              <a:rPr lang="en-US" sz="2200" dirty="0" smtClean="0"/>
              <a:t>time</a:t>
            </a:r>
            <a:endParaRPr lang="en-US" sz="2200" dirty="0"/>
          </a:p>
          <a:p>
            <a:pPr lvl="1"/>
            <a:r>
              <a:rPr lang="en-US" sz="2200" dirty="0"/>
              <a:t>Prior probability of any patient </a:t>
            </a:r>
            <a:r>
              <a:rPr lang="en-US" sz="2200" dirty="0" smtClean="0"/>
              <a:t>having flue </a:t>
            </a:r>
            <a:r>
              <a:rPr lang="en-US" sz="2200" dirty="0"/>
              <a:t>is </a:t>
            </a:r>
            <a:r>
              <a:rPr lang="en-US" sz="2200" dirty="0" smtClean="0"/>
              <a:t>1/20,000</a:t>
            </a:r>
            <a:endParaRPr lang="en-US" sz="2200" dirty="0"/>
          </a:p>
          <a:p>
            <a:pPr lvl="1"/>
            <a:r>
              <a:rPr lang="en-US" sz="2200" dirty="0" smtClean="0"/>
              <a:t>Prior </a:t>
            </a:r>
            <a:r>
              <a:rPr lang="en-US" sz="2200" dirty="0"/>
              <a:t>probability of any patient having stiff neck is 1/20</a:t>
            </a:r>
          </a:p>
          <a:p>
            <a:pPr lvl="1">
              <a:buFont typeface="Arial" charset="0"/>
              <a:buNone/>
            </a:pPr>
            <a:endParaRPr lang="en-US" sz="2200" dirty="0"/>
          </a:p>
          <a:p>
            <a:r>
              <a:rPr lang="en-US" dirty="0"/>
              <a:t> If a patient has stiff neck, what’s the probability he/she has </a:t>
            </a:r>
            <a:r>
              <a:rPr lang="en-US" dirty="0" smtClean="0"/>
              <a:t>flue?</a:t>
            </a:r>
            <a:endParaRPr lang="en-US" sz="2200" dirty="0"/>
          </a:p>
          <a:p>
            <a:endParaRPr lang="en-US" dirty="0"/>
          </a:p>
        </p:txBody>
      </p:sp>
      <p:graphicFrame>
        <p:nvGraphicFramePr>
          <p:cNvPr id="1068036" name="Object 4"/>
          <p:cNvGraphicFramePr>
            <a:graphicFrameLocks noChangeAspect="1"/>
          </p:cNvGraphicFramePr>
          <p:nvPr/>
        </p:nvGraphicFramePr>
        <p:xfrm>
          <a:off x="990601" y="4495800"/>
          <a:ext cx="7315200" cy="1004476"/>
        </p:xfrm>
        <a:graphic>
          <a:graphicData uri="http://schemas.openxmlformats.org/presentationml/2006/ole">
            <p:oleObj spid="_x0000_s1203202" name="Equation" r:id="rId3" imgW="3047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smtClean="0"/>
              <a:t>Theorem (</a:t>
            </a:r>
            <a:r>
              <a:rPr lang="en-US" dirty="0" err="1" smtClean="0"/>
              <a:t>con’td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dirty="0" smtClean="0"/>
              <a:t>Choose class/hypothesis with largest posterior probability</a:t>
            </a:r>
          </a:p>
          <a:p>
            <a:endParaRPr lang="en-US" sz="2400" dirty="0" smtClean="0"/>
          </a:p>
          <a:p>
            <a:r>
              <a:rPr lang="en-US" dirty="0" smtClean="0"/>
              <a:t>Posterior probability of flue given a stiff neck: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P(F|S) = 0.004</a:t>
            </a:r>
          </a:p>
          <a:p>
            <a:endParaRPr lang="en-US" dirty="0" smtClean="0"/>
          </a:p>
          <a:p>
            <a:r>
              <a:rPr lang="en-US" dirty="0" smtClean="0"/>
              <a:t>Posterior probability of </a:t>
            </a:r>
            <a:r>
              <a:rPr lang="en-US" dirty="0" err="1" smtClean="0"/>
              <a:t>menengitis</a:t>
            </a:r>
            <a:r>
              <a:rPr lang="en-US" dirty="0" smtClean="0"/>
              <a:t> given a stiff neck:</a:t>
            </a:r>
            <a:br>
              <a:rPr lang="en-US" dirty="0" smtClean="0"/>
            </a:br>
            <a:r>
              <a:rPr lang="en-US" dirty="0" smtClean="0"/>
              <a:t>P(M|S) = 0.0002</a:t>
            </a:r>
            <a:endParaRPr lang="en-US" sz="2400" dirty="0" smtClean="0"/>
          </a:p>
          <a:p>
            <a:pPr lvl="1">
              <a:buFont typeface="Arial" charset="0"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en-US" dirty="0" smtClean="0"/>
              <a:t>Classifiers </a:t>
            </a:r>
            <a:endParaRPr lang="en-US" dirty="0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 smtClean="0"/>
              <a:t>Now in general: Given a training data set. Consider </a:t>
            </a:r>
            <a:r>
              <a:rPr lang="en-US" dirty="0"/>
              <a:t>each attribute and class label as random </a:t>
            </a:r>
            <a:r>
              <a:rPr lang="en-US" dirty="0" smtClean="0"/>
              <a:t>variables.</a:t>
            </a:r>
            <a:endParaRPr lang="en-US" dirty="0"/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Given a record with attributes 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Goal is to predict class C</a:t>
            </a:r>
          </a:p>
          <a:p>
            <a:pPr lvl="1"/>
            <a:r>
              <a:rPr lang="en-US" dirty="0"/>
              <a:t>Specifically, we want to find the value of C that maximizes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Can we estimate P(C|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 </a:t>
            </a:r>
            <a:r>
              <a:rPr lang="en-US" dirty="0"/>
              <a:t>) directly from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Classifiers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compute the posterior probability 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 for all values of C using the Bayes theorem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Choose value of C that maximizes </a:t>
            </a:r>
            <a:br>
              <a:rPr lang="en-US" sz="2400"/>
            </a:br>
            <a:r>
              <a:rPr lang="en-US" sz="2400"/>
              <a:t>		P(C | 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)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Equivalent to choosing value of C that maximizes</a:t>
            </a:r>
            <a:br>
              <a:rPr lang="en-US" sz="2400"/>
            </a:br>
            <a:r>
              <a:rPr lang="en-US" sz="2400"/>
              <a:t>     	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</a:t>
            </a:r>
            <a:r>
              <a:rPr lang="en-US" sz="2400"/>
              <a:t>|C) P(C)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How to estimate P(A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 …, A</a:t>
            </a:r>
            <a:r>
              <a:rPr lang="en-US" sz="2400" baseline="-25000"/>
              <a:t>n </a:t>
            </a:r>
            <a:r>
              <a:rPr lang="en-US" sz="2400"/>
              <a:t>| C )?</a:t>
            </a:r>
          </a:p>
        </p:txBody>
      </p:sp>
      <p:graphicFrame>
        <p:nvGraphicFramePr>
          <p:cNvPr id="1070084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p:oleObj spid="_x0000_s1070084" name="Equation" r:id="rId3" imgW="486396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Assume independence among attributes A</a:t>
            </a:r>
            <a:r>
              <a:rPr lang="en-US" baseline="-25000" dirty="0"/>
              <a:t>i</a:t>
            </a:r>
            <a:r>
              <a:rPr lang="en-US" sz="2400" dirty="0"/>
              <a:t> when class is given:    </a:t>
            </a:r>
          </a:p>
          <a:p>
            <a:pPr lvl="1"/>
            <a:r>
              <a:rPr lang="en-US" sz="2400" dirty="0"/>
              <a:t>P(A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A</a:t>
            </a:r>
            <a:r>
              <a:rPr lang="en-US" sz="2400" baseline="-25000" dirty="0"/>
              <a:t>n </a:t>
            </a:r>
            <a:r>
              <a:rPr lang="en-US" sz="2400" dirty="0"/>
              <a:t>|C) = P(A</a:t>
            </a:r>
            <a:r>
              <a:rPr lang="en-US" sz="2400" baseline="-25000" dirty="0"/>
              <a:t>1</a:t>
            </a:r>
            <a:r>
              <a:rPr lang="en-US" sz="2400" dirty="0"/>
              <a:t>|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) P(A</a:t>
            </a:r>
            <a:r>
              <a:rPr lang="en-US" sz="2400" baseline="-25000" dirty="0"/>
              <a:t>2</a:t>
            </a:r>
            <a:r>
              <a:rPr lang="en-US" sz="2400" dirty="0"/>
              <a:t>|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)… P(A</a:t>
            </a:r>
            <a:r>
              <a:rPr lang="en-US" sz="2400" baseline="-25000" dirty="0"/>
              <a:t>n</a:t>
            </a:r>
            <a:r>
              <a:rPr lang="en-US" sz="2400" dirty="0"/>
              <a:t>|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)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sz="2400" dirty="0"/>
              <a:t>Can estimate P(A</a:t>
            </a:r>
            <a:r>
              <a:rPr lang="en-US" baseline="-25000" dirty="0"/>
              <a:t>i</a:t>
            </a:r>
            <a:r>
              <a:rPr lang="en-US" sz="2400" dirty="0"/>
              <a:t>| </a:t>
            </a:r>
            <a:r>
              <a:rPr lang="en-US" sz="2400" dirty="0" err="1"/>
              <a:t>C</a:t>
            </a:r>
            <a:r>
              <a:rPr lang="en-US" baseline="-25000" dirty="0" err="1"/>
              <a:t>j</a:t>
            </a:r>
            <a:r>
              <a:rPr lang="en-US" sz="2400" dirty="0"/>
              <a:t>) for all A</a:t>
            </a:r>
            <a:r>
              <a:rPr lang="en-US" baseline="-25000" dirty="0"/>
              <a:t>i</a:t>
            </a:r>
            <a:r>
              <a:rPr lang="en-US" sz="2400" dirty="0"/>
              <a:t> and </a:t>
            </a:r>
            <a:r>
              <a:rPr lang="en-US" sz="2400" dirty="0" err="1"/>
              <a:t>C</a:t>
            </a:r>
            <a:r>
              <a:rPr lang="en-US" baseline="-25000" dirty="0" err="1"/>
              <a:t>j</a:t>
            </a:r>
            <a:r>
              <a:rPr lang="en-US" sz="2400" dirty="0"/>
              <a:t>.</a:t>
            </a:r>
          </a:p>
          <a:p>
            <a:pPr lvl="1">
              <a:buFont typeface="Arial" charset="0"/>
              <a:buNone/>
            </a:pPr>
            <a:endParaRPr lang="en-US" sz="2400" dirty="0"/>
          </a:p>
          <a:p>
            <a:pPr lvl="1"/>
            <a:r>
              <a:rPr lang="en-US" sz="2400" dirty="0"/>
              <a:t>New point is classified to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if  P(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</a:t>
            </a:r>
            <a:r>
              <a:rPr lang="en-US" sz="2400" dirty="0"/>
              <a:t> P(A</a:t>
            </a:r>
            <a:r>
              <a:rPr lang="en-US" sz="2400" baseline="-25000" dirty="0"/>
              <a:t>i</a:t>
            </a:r>
            <a:r>
              <a:rPr lang="en-US" sz="2400" dirty="0"/>
              <a:t>|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)  is maximal.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graphicFrame>
        <p:nvGraphicFramePr>
          <p:cNvPr id="1229825" name="Object 1"/>
          <p:cNvGraphicFramePr>
            <a:graphicFrameLocks noChangeAspect="1"/>
          </p:cNvGraphicFramePr>
          <p:nvPr/>
        </p:nvGraphicFramePr>
        <p:xfrm>
          <a:off x="928798" y="4855703"/>
          <a:ext cx="7453202" cy="1087897"/>
        </p:xfrm>
        <a:graphic>
          <a:graphicData uri="http://schemas.openxmlformats.org/presentationml/2006/ole">
            <p:oleObj spid="_x0000_s1229825" name="Equation" r:id="rId3" imgW="2768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066800"/>
            <a:ext cx="457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Class:  P(C) =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/N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/>
              <a:t>For discrete attributes:</a:t>
            </a:r>
            <a:br>
              <a:rPr lang="en-US" dirty="0"/>
            </a:br>
            <a:r>
              <a:rPr lang="en-US" sz="900" dirty="0"/>
              <a:t>  </a:t>
            </a:r>
            <a:br>
              <a:rPr lang="en-US" sz="900" dirty="0"/>
            </a:br>
            <a:r>
              <a:rPr lang="en-US" dirty="0"/>
              <a:t>     P(A</a:t>
            </a:r>
            <a:r>
              <a:rPr lang="en-US" baseline="-25000" dirty="0"/>
              <a:t>i</a:t>
            </a:r>
            <a:r>
              <a:rPr lang="en-US" dirty="0"/>
              <a:t> | C</a:t>
            </a:r>
            <a:r>
              <a:rPr lang="en-US" baseline="-25000" dirty="0"/>
              <a:t>k</a:t>
            </a:r>
            <a:r>
              <a:rPr lang="en-US" dirty="0"/>
              <a:t>) = |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|/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where |</a:t>
            </a:r>
            <a:r>
              <a:rPr lang="en-US" sz="2400" dirty="0" err="1"/>
              <a:t>A</a:t>
            </a:r>
            <a:r>
              <a:rPr lang="en-US" sz="2400" baseline="-25000" dirty="0" err="1"/>
              <a:t>ik</a:t>
            </a:r>
            <a:r>
              <a:rPr lang="en-US" sz="2400" dirty="0"/>
              <a:t>| is number of instances having attribute A</a:t>
            </a:r>
            <a:r>
              <a:rPr lang="en-US" sz="2400" baseline="-25000" dirty="0"/>
              <a:t>i</a:t>
            </a:r>
            <a:r>
              <a:rPr lang="en-US" sz="2400" dirty="0"/>
              <a:t> and belong to class C</a:t>
            </a:r>
            <a:r>
              <a:rPr lang="en-US" sz="2400" baseline="-25000" dirty="0"/>
              <a:t>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r>
              <a:rPr lang="en-US" sz="2000" baseline="-25000" dirty="0"/>
              <a:t/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auto">
          <a:xfrm>
            <a:off x="8153400" y="3276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</a:t>
            </a:r>
          </a:p>
        </p:txBody>
      </p:sp>
      <p:graphicFrame>
        <p:nvGraphicFramePr>
          <p:cNvPr id="1072133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p:oleObj spid="_x0000_s1224706" name="VISIO" r:id="rId3" imgW="4390200" imgH="5341320" progId="">
              <p:embed/>
            </p:oleObj>
          </a:graphicData>
        </a:graphic>
      </p:graphicFrame>
      <p:sp>
        <p:nvSpPr>
          <p:cNvPr id="1072134" name="Rectangle 6"/>
          <p:cNvSpPr>
            <a:spLocks noChangeArrowheads="1"/>
          </p:cNvSpPr>
          <p:nvPr/>
        </p:nvSpPr>
        <p:spPr bwMode="auto">
          <a:xfrm>
            <a:off x="304800" y="2590800"/>
            <a:ext cx="3581400" cy="3048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5" name="Rectangle 7"/>
          <p:cNvSpPr>
            <a:spLocks noChangeArrowheads="1"/>
          </p:cNvSpPr>
          <p:nvPr/>
        </p:nvSpPr>
        <p:spPr bwMode="auto">
          <a:xfrm>
            <a:off x="304800" y="3276600"/>
            <a:ext cx="3581400" cy="3048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6" name="Rectangle 8"/>
          <p:cNvSpPr>
            <a:spLocks noChangeArrowheads="1"/>
          </p:cNvSpPr>
          <p:nvPr/>
        </p:nvSpPr>
        <p:spPr bwMode="auto">
          <a:xfrm>
            <a:off x="304800" y="3962400"/>
            <a:ext cx="3581400" cy="3048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7" name="Rectangle 9"/>
          <p:cNvSpPr>
            <a:spLocks noChangeArrowheads="1"/>
          </p:cNvSpPr>
          <p:nvPr/>
        </p:nvSpPr>
        <p:spPr bwMode="auto">
          <a:xfrm>
            <a:off x="304800" y="4953000"/>
            <a:ext cx="3581400" cy="3048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924800" y="5257800"/>
            <a:ext cx="457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5562600"/>
            <a:ext cx="2286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Naïve Bayes Classifier</a:t>
            </a:r>
          </a:p>
        </p:txBody>
      </p:sp>
      <p:graphicFrame>
        <p:nvGraphicFramePr>
          <p:cNvPr id="1077251" name="Object 3"/>
          <p:cNvGraphicFramePr>
            <a:graphicFrameLocks noChangeAspect="1"/>
          </p:cNvGraphicFramePr>
          <p:nvPr/>
        </p:nvGraphicFramePr>
        <p:xfrm>
          <a:off x="-25400" y="1287463"/>
          <a:ext cx="5537200" cy="3733800"/>
        </p:xfrm>
        <a:graphic>
          <a:graphicData uri="http://schemas.openxmlformats.org/presentationml/2006/ole">
            <p:oleObj spid="_x0000_s1227778" name="Worksheet" r:id="rId3" imgW="6838956" imgH="4781685" progId="Excel.Sheet.8">
              <p:embed/>
            </p:oleObj>
          </a:graphicData>
        </a:graphic>
      </p:graphicFrame>
      <p:graphicFrame>
        <p:nvGraphicFramePr>
          <p:cNvPr id="1077252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p:oleObj spid="_x0000_s1227779" name="Worksheet" r:id="rId4" imgW="4869000" imgH="388080" progId="Excel.Sheet.8">
              <p:embed/>
            </p:oleObj>
          </a:graphicData>
        </a:graphic>
      </p:graphicFrame>
      <p:graphicFrame>
        <p:nvGraphicFramePr>
          <p:cNvPr id="1077253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p:oleObj spid="_x0000_s1227780" name="Equation" r:id="rId5" imgW="4457520" imgH="3149280" progId="Equation.3">
              <p:embed/>
            </p:oleObj>
          </a:graphicData>
        </a:graphic>
      </p:graphicFrame>
      <p:sp>
        <p:nvSpPr>
          <p:cNvPr id="107725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A: attributes</a:t>
            </a:r>
          </a:p>
          <a:p>
            <a:pPr>
              <a:spcBef>
                <a:spcPct val="50000"/>
              </a:spcBef>
            </a:pPr>
            <a:r>
              <a:rPr lang="en-US" b="1"/>
              <a:t>M: mammals</a:t>
            </a:r>
          </a:p>
          <a:p>
            <a:pPr>
              <a:spcBef>
                <a:spcPct val="50000"/>
              </a:spcBef>
            </a:pPr>
            <a:r>
              <a:rPr lang="en-US" b="1"/>
              <a:t>N: non-mammals</a:t>
            </a:r>
          </a:p>
        </p:txBody>
      </p:sp>
      <p:sp>
        <p:nvSpPr>
          <p:cNvPr id="107725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P(A|M)P(M) &gt; P(A|N)P(N)</a:t>
            </a:r>
          </a:p>
          <a:p>
            <a:pPr>
              <a:spcBef>
                <a:spcPct val="50000"/>
              </a:spcBef>
            </a:pPr>
            <a:r>
              <a:rPr lang="en-US" b="1"/>
              <a:t>=&gt; Mammals</a:t>
            </a:r>
          </a:p>
        </p:txBody>
      </p:sp>
      <p:sp>
        <p:nvSpPr>
          <p:cNvPr id="1077256" name="Rectangle 8"/>
          <p:cNvSpPr>
            <a:spLocks noChangeArrowheads="1"/>
          </p:cNvSpPr>
          <p:nvPr/>
        </p:nvSpPr>
        <p:spPr bwMode="auto">
          <a:xfrm>
            <a:off x="6659563" y="2297113"/>
            <a:ext cx="2044700" cy="669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57" name="Rectangle 9"/>
          <p:cNvSpPr>
            <a:spLocks noChangeArrowheads="1"/>
          </p:cNvSpPr>
          <p:nvPr/>
        </p:nvSpPr>
        <p:spPr bwMode="auto">
          <a:xfrm>
            <a:off x="1158875" y="1462088"/>
            <a:ext cx="4081463" cy="157162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58" name="Rectangle 10"/>
          <p:cNvSpPr>
            <a:spLocks noChangeArrowheads="1"/>
          </p:cNvSpPr>
          <p:nvPr/>
        </p:nvSpPr>
        <p:spPr bwMode="auto">
          <a:xfrm>
            <a:off x="1150938" y="2530475"/>
            <a:ext cx="4081462" cy="157163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59" name="Rectangle 11"/>
          <p:cNvSpPr>
            <a:spLocks noChangeArrowheads="1"/>
          </p:cNvSpPr>
          <p:nvPr/>
        </p:nvSpPr>
        <p:spPr bwMode="auto">
          <a:xfrm>
            <a:off x="1158875" y="2892425"/>
            <a:ext cx="4081463" cy="157163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0" name="Rectangle 12"/>
          <p:cNvSpPr>
            <a:spLocks noChangeArrowheads="1"/>
          </p:cNvSpPr>
          <p:nvPr/>
        </p:nvSpPr>
        <p:spPr bwMode="auto">
          <a:xfrm>
            <a:off x="1162050" y="2000250"/>
            <a:ext cx="4081463" cy="157163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1" name="Rectangle 13"/>
          <p:cNvSpPr>
            <a:spLocks noChangeArrowheads="1"/>
          </p:cNvSpPr>
          <p:nvPr/>
        </p:nvSpPr>
        <p:spPr bwMode="auto">
          <a:xfrm>
            <a:off x="1165225" y="3611563"/>
            <a:ext cx="4081463" cy="157162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2" name="Rectangle 14"/>
          <p:cNvSpPr>
            <a:spLocks noChangeArrowheads="1"/>
          </p:cNvSpPr>
          <p:nvPr/>
        </p:nvSpPr>
        <p:spPr bwMode="auto">
          <a:xfrm>
            <a:off x="1158875" y="4318000"/>
            <a:ext cx="4081463" cy="157163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3" name="Rectangle 15"/>
          <p:cNvSpPr>
            <a:spLocks noChangeArrowheads="1"/>
          </p:cNvSpPr>
          <p:nvPr/>
        </p:nvSpPr>
        <p:spPr bwMode="auto">
          <a:xfrm>
            <a:off x="1168400" y="4676775"/>
            <a:ext cx="4081463" cy="157163"/>
          </a:xfrm>
          <a:prstGeom prst="rect">
            <a:avLst/>
          </a:prstGeom>
          <a:solidFill>
            <a:schemeClr val="accent1">
              <a:alpha val="4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4" name="Rectangle 16"/>
          <p:cNvSpPr>
            <a:spLocks noChangeArrowheads="1"/>
          </p:cNvSpPr>
          <p:nvPr/>
        </p:nvSpPr>
        <p:spPr bwMode="auto">
          <a:xfrm>
            <a:off x="6650038" y="3024188"/>
            <a:ext cx="2455862" cy="669925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5" name="Rectangle 17"/>
          <p:cNvSpPr>
            <a:spLocks noChangeArrowheads="1"/>
          </p:cNvSpPr>
          <p:nvPr/>
        </p:nvSpPr>
        <p:spPr bwMode="auto">
          <a:xfrm>
            <a:off x="7240588" y="3738563"/>
            <a:ext cx="1765300" cy="554037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6" name="Rectangle 18"/>
          <p:cNvSpPr>
            <a:spLocks noChangeArrowheads="1"/>
          </p:cNvSpPr>
          <p:nvPr/>
        </p:nvSpPr>
        <p:spPr bwMode="auto">
          <a:xfrm>
            <a:off x="7154863" y="4378325"/>
            <a:ext cx="1973262" cy="554038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7" name="Rectangle 19"/>
          <p:cNvSpPr>
            <a:spLocks noChangeArrowheads="1"/>
          </p:cNvSpPr>
          <p:nvPr/>
        </p:nvSpPr>
        <p:spPr bwMode="auto">
          <a:xfrm>
            <a:off x="6954838" y="2298700"/>
            <a:ext cx="2044700" cy="669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8" name="Rectangle 20"/>
          <p:cNvSpPr>
            <a:spLocks noChangeArrowheads="1"/>
          </p:cNvSpPr>
          <p:nvPr/>
        </p:nvSpPr>
        <p:spPr bwMode="auto">
          <a:xfrm>
            <a:off x="7332663" y="2300288"/>
            <a:ext cx="1771650" cy="669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69" name="Rectangle 21"/>
          <p:cNvSpPr>
            <a:spLocks noChangeArrowheads="1"/>
          </p:cNvSpPr>
          <p:nvPr/>
        </p:nvSpPr>
        <p:spPr bwMode="auto">
          <a:xfrm>
            <a:off x="7675563" y="2293938"/>
            <a:ext cx="1428750" cy="669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7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77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77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77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77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77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77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6" grpId="0" animBg="1"/>
      <p:bldP spid="1077264" grpId="0" animBg="1"/>
      <p:bldP spid="1077265" grpId="0" animBg="1"/>
      <p:bldP spid="1077266" grpId="0" animBg="1"/>
      <p:bldP spid="1077267" grpId="0" animBg="1"/>
      <p:bldP spid="1077268" grpId="0" animBg="1"/>
      <p:bldP spid="10772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Rule-based Classifier Work?</a:t>
            </a:r>
          </a:p>
        </p:txBody>
      </p:sp>
      <p:sp>
        <p:nvSpPr>
          <p:cNvPr id="1009668" name="Rectangle 4"/>
          <p:cNvSpPr>
            <a:spLocks noChangeArrowheads="1"/>
          </p:cNvSpPr>
          <p:nvPr/>
        </p:nvSpPr>
        <p:spPr bwMode="auto">
          <a:xfrm>
            <a:off x="838200" y="1143000"/>
            <a:ext cx="75438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R1: (Give Birth = no) </a:t>
            </a:r>
            <a:r>
              <a:rPr lang="en-US" sz="1800" b="0">
                <a:sym typeface="Symbol" pitchFamily="18" charset="2"/>
              </a:rPr>
              <a:t> (Can Fly = yes)  Birds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R2: (Give Birth = no) </a:t>
            </a:r>
            <a:r>
              <a:rPr lang="en-US" sz="1800" b="0">
                <a:sym typeface="Symbol" pitchFamily="18" charset="2"/>
              </a:rPr>
              <a:t> (Live in Water = yes)  Fishes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R3: (Give Birth = yes) </a:t>
            </a:r>
            <a:r>
              <a:rPr lang="en-US" sz="1800" b="0">
                <a:sym typeface="Symbol" pitchFamily="18" charset="2"/>
              </a:rPr>
              <a:t> (Blood Type = warm)  Mammals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R4: (Give Birth = no) </a:t>
            </a:r>
            <a:r>
              <a:rPr lang="en-US" sz="1800" b="0">
                <a:sym typeface="Symbol" pitchFamily="18" charset="2"/>
              </a:rPr>
              <a:t> (Can Fly = no)  Reptiles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R5: (Live in Water</a:t>
            </a:r>
            <a:r>
              <a:rPr lang="en-US" sz="1800" b="0">
                <a:sym typeface="Symbol" pitchFamily="18" charset="2"/>
              </a:rPr>
              <a:t> = sometimes)  Amphibians </a:t>
            </a:r>
          </a:p>
        </p:txBody>
      </p:sp>
      <p:sp>
        <p:nvSpPr>
          <p:cNvPr id="1009671" name="Rectangle 7"/>
          <p:cNvSpPr>
            <a:spLocks noChangeArrowheads="1"/>
          </p:cNvSpPr>
          <p:nvPr/>
        </p:nvSpPr>
        <p:spPr bwMode="auto">
          <a:xfrm>
            <a:off x="685800" y="4724400"/>
            <a:ext cx="7467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A lemur triggers rule R3, so it is classified as a mammal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A turtle triggers both R4 and R5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 b="0"/>
              <a:t>A dogfish shark triggers none of the rules</a:t>
            </a:r>
            <a:endParaRPr lang="en-US" sz="1800" b="0">
              <a:sym typeface="Symbol" pitchFamily="18" charset="2"/>
            </a:endParaRPr>
          </a:p>
        </p:txBody>
      </p:sp>
      <p:pic>
        <p:nvPicPr>
          <p:cNvPr id="100967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352800"/>
            <a:ext cx="8296275" cy="965200"/>
          </a:xfrm>
          <a:noFill/>
          <a:ln/>
        </p:spPr>
      </p:pic>
      <p:cxnSp>
        <p:nvCxnSpPr>
          <p:cNvPr id="7" name="Straight Arrow Connector 6"/>
          <p:cNvCxnSpPr/>
          <p:nvPr/>
        </p:nvCxnSpPr>
        <p:spPr bwMode="auto">
          <a:xfrm>
            <a:off x="76200" y="3657600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52400" y="20558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6200" y="39608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52400" y="2406995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52400" y="27416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6200" y="4265612"/>
            <a:ext cx="304800" cy="158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Discretize</a:t>
            </a:r>
            <a:r>
              <a:rPr lang="en-US" dirty="0"/>
              <a:t> the range into bins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one ordinal attribute per </a:t>
            </a:r>
            <a:r>
              <a:rPr lang="en-US" dirty="0" smtClean="0"/>
              <a:t>bin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Probability </a:t>
            </a:r>
            <a:r>
              <a:rPr lang="en-US" dirty="0">
                <a:solidFill>
                  <a:srgbClr val="FF0000"/>
                </a:solidFill>
              </a:rPr>
              <a:t>density estimation: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Once probability distribution is known, can use it to estimate the conditional probability P(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|c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r>
              <a:rPr lang="en-US"/>
              <a:t>How to Estimate Probabilities from Data?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r>
              <a:rPr lang="en-US" sz="2400"/>
              <a:t>Normal distribution: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endParaRPr lang="en-US" sz="1000"/>
          </a:p>
          <a:p>
            <a:pPr lvl="1"/>
            <a:r>
              <a:rPr lang="en-US" sz="2400"/>
              <a:t>One for each (A</a:t>
            </a:r>
            <a:r>
              <a:rPr lang="en-US" sz="2400" baseline="-25000"/>
              <a:t>i</a:t>
            </a:r>
            <a:r>
              <a:rPr lang="en-US" sz="2400"/>
              <a:t>,c</a:t>
            </a:r>
            <a:r>
              <a:rPr lang="en-US" sz="2400" baseline="-25000"/>
              <a:t>i</a:t>
            </a:r>
            <a:r>
              <a:rPr lang="en-US" sz="2400"/>
              <a:t>) pair</a:t>
            </a:r>
          </a:p>
          <a:p>
            <a:pPr lvl="1"/>
            <a:endParaRPr lang="en-US" sz="800"/>
          </a:p>
          <a:p>
            <a:r>
              <a:rPr lang="en-US" sz="2400"/>
              <a:t>For (Income, Class=No):</a:t>
            </a:r>
          </a:p>
          <a:p>
            <a:pPr lvl="1"/>
            <a:r>
              <a:rPr lang="en-US" sz="2400"/>
              <a:t>If Class=No</a:t>
            </a:r>
          </a:p>
          <a:p>
            <a:pPr lvl="2"/>
            <a:r>
              <a:rPr lang="en-US" sz="2000"/>
              <a:t> sample mean = 110</a:t>
            </a:r>
          </a:p>
          <a:p>
            <a:pPr lvl="2"/>
            <a:r>
              <a:rPr lang="en-US" sz="2000"/>
              <a:t> sample variance = 2975</a:t>
            </a:r>
          </a:p>
          <a:p>
            <a:pPr lvl="1">
              <a:buFont typeface="Arial" charset="0"/>
              <a:buNone/>
            </a:pPr>
            <a:endParaRPr lang="en-US" sz="2400"/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p:oleObj spid="_x0000_s1225730" name="VISIO" r:id="rId3" imgW="4390200" imgH="5341320" progId="">
              <p:embed/>
            </p:oleObj>
          </a:graphicData>
        </a:graphic>
      </p:graphicFrame>
      <p:graphicFrame>
        <p:nvGraphicFramePr>
          <p:cNvPr id="1074181" name="Object 5"/>
          <p:cNvGraphicFramePr>
            <a:graphicFrameLocks noChangeAspect="1"/>
          </p:cNvGraphicFramePr>
          <p:nvPr/>
        </p:nvGraphicFramePr>
        <p:xfrm>
          <a:off x="5016500" y="1447800"/>
          <a:ext cx="3975100" cy="1120775"/>
        </p:xfrm>
        <a:graphic>
          <a:graphicData uri="http://schemas.openxmlformats.org/presentationml/2006/ole">
            <p:oleObj spid="_x0000_s1225731" name="Equation" r:id="rId4" imgW="2971800" imgH="838080" progId="Equation.3">
              <p:embed/>
            </p:oleObj>
          </a:graphicData>
        </a:graphic>
      </p:graphicFrame>
      <p:graphicFrame>
        <p:nvGraphicFramePr>
          <p:cNvPr id="1074182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p:oleObj spid="_x0000_s1225732" name="Equation" r:id="rId5" imgW="6349680" imgH="787320" progId="Equation.3">
              <p:embed/>
            </p:oleObj>
          </a:graphicData>
        </a:graphic>
      </p:graphicFrame>
      <p:sp>
        <p:nvSpPr>
          <p:cNvPr id="1074183" name="Rectangle 7"/>
          <p:cNvSpPr>
            <a:spLocks noChangeArrowheads="1"/>
          </p:cNvSpPr>
          <p:nvPr/>
        </p:nvSpPr>
        <p:spPr bwMode="auto">
          <a:xfrm>
            <a:off x="439738" y="1768475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433388" y="2103438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5" name="Rectangle 9"/>
          <p:cNvSpPr>
            <a:spLocks noChangeArrowheads="1"/>
          </p:cNvSpPr>
          <p:nvPr/>
        </p:nvSpPr>
        <p:spPr bwMode="auto">
          <a:xfrm>
            <a:off x="431800" y="2432050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6" name="Rectangle 10"/>
          <p:cNvSpPr>
            <a:spLocks noChangeArrowheads="1"/>
          </p:cNvSpPr>
          <p:nvPr/>
        </p:nvSpPr>
        <p:spPr bwMode="auto">
          <a:xfrm>
            <a:off x="427038" y="2763838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7" name="Rectangle 11"/>
          <p:cNvSpPr>
            <a:spLocks noChangeArrowheads="1"/>
          </p:cNvSpPr>
          <p:nvPr/>
        </p:nvSpPr>
        <p:spPr bwMode="auto">
          <a:xfrm>
            <a:off x="420688" y="3390900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8" name="Rectangle 12"/>
          <p:cNvSpPr>
            <a:spLocks noChangeArrowheads="1"/>
          </p:cNvSpPr>
          <p:nvPr/>
        </p:nvSpPr>
        <p:spPr bwMode="auto">
          <a:xfrm>
            <a:off x="419100" y="3729038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9" name="Rectangle 13"/>
          <p:cNvSpPr>
            <a:spLocks noChangeArrowheads="1"/>
          </p:cNvSpPr>
          <p:nvPr/>
        </p:nvSpPr>
        <p:spPr bwMode="auto">
          <a:xfrm>
            <a:off x="425450" y="4379913"/>
            <a:ext cx="3397250" cy="295275"/>
          </a:xfrm>
          <a:prstGeom prst="rect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a Naïve </a:t>
            </a:r>
            <a:r>
              <a:rPr lang="en-US" dirty="0" err="1"/>
              <a:t>Bayes</a:t>
            </a:r>
            <a:r>
              <a:rPr lang="en-US" dirty="0"/>
              <a:t> </a:t>
            </a:r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/>
        </p:nvGraphicFramePr>
        <p:xfrm>
          <a:off x="0" y="2057400"/>
          <a:ext cx="3886200" cy="4279900"/>
        </p:xfrm>
        <a:graphic>
          <a:graphicData uri="http://schemas.openxmlformats.org/presentationml/2006/ole">
            <p:oleObj spid="_x0000_s1226754" name="VISIO" r:id="rId3" imgW="9070560" imgH="5536800" progId="">
              <p:embed/>
            </p:oleObj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/>
        </p:nvGraphicFramePr>
        <p:xfrm>
          <a:off x="1143000" y="1371600"/>
          <a:ext cx="6477000" cy="407988"/>
        </p:xfrm>
        <a:graphic>
          <a:graphicData uri="http://schemas.openxmlformats.org/presentationml/2006/ole">
            <p:oleObj spid="_x0000_s1226755" name="Equation" r:id="rId4" imgW="5448240" imgH="342720" progId="Equation.3">
              <p:embed/>
            </p:oleObj>
          </a:graphicData>
        </a:graphic>
      </p:graphicFrame>
      <p:sp>
        <p:nvSpPr>
          <p:cNvPr id="107520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/>
              <a:t>P(X|Class=No) = P(Refund=No|Class=No)</a:t>
            </a:r>
            <a:br>
              <a:rPr lang="en-US" sz="1600"/>
            </a:br>
            <a:r>
              <a:rPr lang="en-US" sz="1600"/>
              <a:t>		 </a:t>
            </a:r>
            <a:r>
              <a:rPr lang="en-US" sz="1600">
                <a:sym typeface="Symbol" pitchFamily="18" charset="2"/>
              </a:rPr>
              <a:t> P(Married| </a:t>
            </a:r>
            <a:r>
              <a:rPr lang="en-US" sz="1600"/>
              <a:t>Class=No)</a:t>
            </a:r>
            <a:br>
              <a:rPr lang="en-US" sz="1600"/>
            </a:br>
            <a:r>
              <a:rPr lang="en-US" sz="1600"/>
              <a:t>		 </a:t>
            </a:r>
            <a:r>
              <a:rPr lang="en-US" sz="1600">
                <a:sym typeface="Symbol" pitchFamily="18" charset="2"/>
              </a:rPr>
              <a:t></a:t>
            </a:r>
            <a:r>
              <a:rPr lang="en-US" sz="1600"/>
              <a:t> P(Income=120K| Class=No)</a:t>
            </a:r>
            <a:br>
              <a:rPr lang="en-US" sz="1600"/>
            </a:br>
            <a:r>
              <a:rPr lang="en-US" sz="1600"/>
              <a:t>	              = 4/7 </a:t>
            </a:r>
            <a:r>
              <a:rPr lang="en-US" sz="1600">
                <a:sym typeface="Symbol" pitchFamily="18" charset="2"/>
              </a:rPr>
              <a:t> 4/7  0.0072 = 0.0024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sz="1600"/>
              <a:t>P(X|Class=Yes) = P(Refund=No| Class=Yes)</a:t>
            </a:r>
            <a:br>
              <a:rPr lang="en-US" sz="1600"/>
            </a:br>
            <a:r>
              <a:rPr lang="en-US" sz="1600"/>
              <a:t>   	                  </a:t>
            </a:r>
            <a:r>
              <a:rPr lang="en-US" sz="1600">
                <a:sym typeface="Symbol" pitchFamily="18" charset="2"/>
              </a:rPr>
              <a:t> P(Married| </a:t>
            </a:r>
            <a:r>
              <a:rPr lang="en-US" sz="1600"/>
              <a:t>Class=Yes)</a:t>
            </a:r>
            <a:br>
              <a:rPr lang="en-US" sz="1600"/>
            </a:br>
            <a:r>
              <a:rPr lang="en-US" sz="1600"/>
              <a:t>   	                  </a:t>
            </a:r>
            <a:r>
              <a:rPr lang="en-US" sz="1600">
                <a:sym typeface="Symbol" pitchFamily="18" charset="2"/>
              </a:rPr>
              <a:t></a:t>
            </a:r>
            <a:r>
              <a:rPr lang="en-US" sz="1600"/>
              <a:t> P(Income=120K| Class=Yes)</a:t>
            </a:r>
            <a:br>
              <a:rPr lang="en-US" sz="1600"/>
            </a:br>
            <a:r>
              <a:rPr lang="en-US" sz="1600"/>
              <a:t>	               = 1 </a:t>
            </a:r>
            <a:r>
              <a:rPr lang="en-US" sz="1600">
                <a:sym typeface="Symbol" pitchFamily="18" charset="2"/>
              </a:rPr>
              <a:t> 0  1.2  10</a:t>
            </a:r>
            <a:r>
              <a:rPr lang="en-US" sz="1600" baseline="30000">
                <a:sym typeface="Symbol" pitchFamily="18" charset="2"/>
              </a:rPr>
              <a:t>-9</a:t>
            </a:r>
            <a:r>
              <a:rPr lang="en-US" sz="1600">
                <a:sym typeface="Symbol" pitchFamily="18" charset="2"/>
              </a:rPr>
              <a:t> = 0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800">
              <a:sym typeface="Symbol" pitchFamily="18" charset="2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/>
              <a:t>Since P(X|No)P(No) &gt; P(X|Yes)P(Yes)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1800"/>
              <a:t>Therefore P(No|X) &gt; P(Yes|X)</a:t>
            </a:r>
            <a:br>
              <a:rPr lang="en-US" sz="1800"/>
            </a:br>
            <a:r>
              <a:rPr lang="en-US" sz="1800"/>
              <a:t>      </a:t>
            </a:r>
            <a:r>
              <a:rPr lang="en-US" sz="2000">
                <a:sym typeface="Symbol" pitchFamily="18" charset="2"/>
              </a:rPr>
              <a:t>=&gt; Class = No</a:t>
            </a:r>
          </a:p>
        </p:txBody>
      </p:sp>
      <p:sp>
        <p:nvSpPr>
          <p:cNvPr id="107520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1075207" name="Rectangle 7"/>
          <p:cNvSpPr>
            <a:spLocks noChangeArrowheads="1"/>
          </p:cNvSpPr>
          <p:nvPr/>
        </p:nvSpPr>
        <p:spPr bwMode="auto">
          <a:xfrm>
            <a:off x="5638800" y="2590800"/>
            <a:ext cx="28194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08" name="Rectangle 8"/>
          <p:cNvSpPr>
            <a:spLocks noChangeArrowheads="1"/>
          </p:cNvSpPr>
          <p:nvPr/>
        </p:nvSpPr>
        <p:spPr bwMode="auto">
          <a:xfrm>
            <a:off x="5715000" y="3886200"/>
            <a:ext cx="2819400" cy="10668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09" name="Rectangle 9"/>
          <p:cNvSpPr>
            <a:spLocks noChangeArrowheads="1"/>
          </p:cNvSpPr>
          <p:nvPr/>
        </p:nvSpPr>
        <p:spPr bwMode="auto">
          <a:xfrm>
            <a:off x="304800" y="2881313"/>
            <a:ext cx="2057400" cy="2286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0" name="Rectangle 10"/>
          <p:cNvSpPr>
            <a:spLocks noChangeArrowheads="1"/>
          </p:cNvSpPr>
          <p:nvPr/>
        </p:nvSpPr>
        <p:spPr bwMode="auto">
          <a:xfrm>
            <a:off x="304800" y="3962400"/>
            <a:ext cx="2895600" cy="228600"/>
          </a:xfrm>
          <a:prstGeom prst="rect">
            <a:avLst/>
          </a:prstGeom>
          <a:solidFill>
            <a:schemeClr val="accent1">
              <a:alpha val="3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1" name="Rectangle 11"/>
          <p:cNvSpPr>
            <a:spLocks noChangeArrowheads="1"/>
          </p:cNvSpPr>
          <p:nvPr/>
        </p:nvSpPr>
        <p:spPr bwMode="auto">
          <a:xfrm>
            <a:off x="304800" y="3300413"/>
            <a:ext cx="2057400" cy="228600"/>
          </a:xfrm>
          <a:prstGeom prst="rect">
            <a:avLst/>
          </a:prstGeom>
          <a:solidFill>
            <a:srgbClr val="33CCCC">
              <a:alpha val="37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12" name="Rectangle 12"/>
          <p:cNvSpPr>
            <a:spLocks noChangeArrowheads="1"/>
          </p:cNvSpPr>
          <p:nvPr/>
        </p:nvSpPr>
        <p:spPr bwMode="auto">
          <a:xfrm>
            <a:off x="304800" y="4595813"/>
            <a:ext cx="2895600" cy="228600"/>
          </a:xfrm>
          <a:prstGeom prst="rect">
            <a:avLst/>
          </a:prstGeom>
          <a:solidFill>
            <a:srgbClr val="33CCCC">
              <a:alpha val="37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810000" y="5334000"/>
            <a:ext cx="4114800" cy="9906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75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75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7" grpId="0" animBg="1"/>
      <p:bldP spid="1075208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one of the conditional probability is zero, then the entire expression becomes zero</a:t>
            </a:r>
          </a:p>
          <a:p>
            <a:r>
              <a:rPr lang="en-US"/>
              <a:t>Probability estimation: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graphicFrame>
        <p:nvGraphicFramePr>
          <p:cNvPr id="1076228" name="Object 4"/>
          <p:cNvGraphicFramePr>
            <a:graphicFrameLocks noChangeAspect="1"/>
          </p:cNvGraphicFramePr>
          <p:nvPr/>
        </p:nvGraphicFramePr>
        <p:xfrm>
          <a:off x="838200" y="2935288"/>
          <a:ext cx="4343400" cy="2703512"/>
        </p:xfrm>
        <a:graphic>
          <a:graphicData uri="http://schemas.openxmlformats.org/presentationml/2006/ole">
            <p:oleObj spid="_x0000_s1076228" name="Equation" r:id="rId3" imgW="2120760" imgH="1320480" progId="Equation.3">
              <p:embed/>
            </p:oleObj>
          </a:graphicData>
        </a:graphic>
      </p:graphicFrame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7432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c: number of classes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p: prior probability</a:t>
            </a:r>
          </a:p>
          <a:p>
            <a:pPr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m: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(Summary)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Robust to isolated noise points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Robust to irrelevant attributes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Independence assumption may not hold for some attributes</a:t>
            </a:r>
          </a:p>
          <a:p>
            <a:pPr lvl="1">
              <a:lnSpc>
                <a:spcPct val="90000"/>
              </a:lnSpc>
            </a:pPr>
            <a:r>
              <a:rPr lang="en-US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graphicFrame>
        <p:nvGraphicFramePr>
          <p:cNvPr id="1079299" name="Object 3"/>
          <p:cNvGraphicFramePr>
            <a:graphicFrameLocks noChangeAspect="1"/>
          </p:cNvGraphicFramePr>
          <p:nvPr>
            <p:ph idx="1"/>
          </p:nvPr>
        </p:nvGraphicFramePr>
        <p:xfrm>
          <a:off x="533400" y="1295400"/>
          <a:ext cx="8078788" cy="3503613"/>
        </p:xfrm>
        <a:graphic>
          <a:graphicData uri="http://schemas.openxmlformats.org/presentationml/2006/ole">
            <p:oleObj spid="_x0000_s1079299" name="Visio" r:id="rId3" imgW="8939428" imgH="3877354" progId="">
              <p:embed/>
            </p:oleObj>
          </a:graphicData>
        </a:graphic>
      </p:graphicFrame>
      <p:sp>
        <p:nvSpPr>
          <p:cNvPr id="1079300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graphicFrame>
        <p:nvGraphicFramePr>
          <p:cNvPr id="1080323" name="Object 3"/>
          <p:cNvGraphicFramePr>
            <a:graphicFrameLocks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p:oleObj spid="_x0000_s1080323" name="Visio" r:id="rId3" imgW="8939428" imgH="3877354" progId="">
              <p:embed/>
            </p:oleObj>
          </a:graphicData>
        </a:graphic>
      </p:graphicFrame>
      <p:graphicFrame>
        <p:nvGraphicFramePr>
          <p:cNvPr id="1080324" name="Object 4"/>
          <p:cNvGraphicFramePr>
            <a:graphicFrameLocks noChangeAspect="1"/>
          </p:cNvGraphicFramePr>
          <p:nvPr/>
        </p:nvGraphicFramePr>
        <p:xfrm>
          <a:off x="1889125" y="4953000"/>
          <a:ext cx="5432425" cy="1412875"/>
        </p:xfrm>
        <a:graphic>
          <a:graphicData uri="http://schemas.openxmlformats.org/presentationml/2006/ole">
            <p:oleObj spid="_x0000_s1080324" name="Equation" r:id="rId4" imgW="240012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Neural Networks (ANN)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Model is an assembly of inter-connected nodes and weighted links</a:t>
            </a:r>
          </a:p>
          <a:p>
            <a:endParaRPr lang="en-US" sz="2400"/>
          </a:p>
          <a:p>
            <a:r>
              <a:rPr lang="en-US" sz="2400"/>
              <a:t>Output node sums up each of its input value according to the weights of its links</a:t>
            </a:r>
          </a:p>
          <a:p>
            <a:endParaRPr lang="en-US" sz="2400"/>
          </a:p>
          <a:p>
            <a:r>
              <a:rPr lang="en-US" sz="2400"/>
              <a:t>Compare output node against some threshold t</a:t>
            </a:r>
          </a:p>
        </p:txBody>
      </p:sp>
      <p:graphicFrame>
        <p:nvGraphicFramePr>
          <p:cNvPr id="10813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p:oleObj spid="_x0000_s1081348" name="Visio" r:id="rId3" imgW="6766001" imgH="4291319" progId="">
              <p:embed/>
            </p:oleObj>
          </a:graphicData>
        </a:graphic>
      </p:graphicFrame>
      <p:graphicFrame>
        <p:nvGraphicFramePr>
          <p:cNvPr id="108134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334000" y="4648200"/>
          <a:ext cx="2487613" cy="746125"/>
        </p:xfrm>
        <a:graphic>
          <a:graphicData uri="http://schemas.openxmlformats.org/presentationml/2006/ole">
            <p:oleObj spid="_x0000_s1081349" name="Equation" r:id="rId4" imgW="1143000" imgH="342720" progId="Equation.3">
              <p:embed/>
            </p:oleObj>
          </a:graphicData>
        </a:graphic>
      </p:graphicFrame>
      <p:sp>
        <p:nvSpPr>
          <p:cNvPr id="1081350" name="Text Box 6"/>
          <p:cNvSpPr txBox="1">
            <a:spLocks noChangeArrowheads="1"/>
          </p:cNvSpPr>
          <p:nvPr/>
        </p:nvSpPr>
        <p:spPr bwMode="auto">
          <a:xfrm>
            <a:off x="4648200" y="4114800"/>
            <a:ext cx="2590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Perceptron Model</a:t>
            </a:r>
          </a:p>
        </p:txBody>
      </p:sp>
      <p:graphicFrame>
        <p:nvGraphicFramePr>
          <p:cNvPr id="1081351" name="Object 7"/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p:oleObj spid="_x0000_s1081351" name="Equation" r:id="rId5" imgW="1333440" imgH="342720" progId="Equation.3">
              <p:embed/>
            </p:oleObj>
          </a:graphicData>
        </a:graphic>
      </p:graphicFrame>
      <p:sp>
        <p:nvSpPr>
          <p:cNvPr id="1081352" name="Text Box 8"/>
          <p:cNvSpPr txBox="1">
            <a:spLocks noChangeArrowheads="1"/>
          </p:cNvSpPr>
          <p:nvPr/>
        </p:nvSpPr>
        <p:spPr bwMode="auto">
          <a:xfrm>
            <a:off x="8001000" y="4724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Structure of ANN</a:t>
            </a:r>
          </a:p>
        </p:txBody>
      </p:sp>
      <p:graphicFrame>
        <p:nvGraphicFramePr>
          <p:cNvPr id="108237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p:oleObj spid="_x0000_s1082371" name="Visio" r:id="rId3" imgW="7962595" imgH="4433250" progId="">
              <p:embed/>
            </p:oleObj>
          </a:graphicData>
        </a:graphic>
      </p:graphicFrame>
      <p:graphicFrame>
        <p:nvGraphicFramePr>
          <p:cNvPr id="10823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p:oleObj spid="_x0000_s1082372" name="Visio" r:id="rId4" imgW="5417922" imgH="6555254" progId="">
              <p:embed/>
            </p:oleObj>
          </a:graphicData>
        </a:graphic>
      </p:graphicFrame>
      <p:sp>
        <p:nvSpPr>
          <p:cNvPr id="1082373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Training ANN means learning the weights of the neurons</a:t>
            </a:r>
          </a:p>
        </p:txBody>
      </p:sp>
      <p:sp>
        <p:nvSpPr>
          <p:cNvPr id="1082374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for learning ANN</a:t>
            </a:r>
          </a:p>
        </p:txBody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the weights (w</a:t>
            </a:r>
            <a:r>
              <a:rPr lang="en-US" baseline="-25000" dirty="0"/>
              <a:t>0</a:t>
            </a:r>
            <a:r>
              <a:rPr lang="en-US" dirty="0"/>
              <a:t>, w</a:t>
            </a:r>
            <a:r>
              <a:rPr lang="en-US" baseline="-25000" dirty="0"/>
              <a:t>1</a:t>
            </a:r>
            <a:r>
              <a:rPr lang="en-US" dirty="0"/>
              <a:t>, …, w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 the weights in such a way that the output of ANN is consistent with class labels of training examples</a:t>
            </a:r>
          </a:p>
          <a:p>
            <a:pPr lvl="1"/>
            <a:r>
              <a:rPr lang="en-US" dirty="0"/>
              <a:t>Objective function: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weights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that minimize the above objective function</a:t>
            </a:r>
          </a:p>
          <a:p>
            <a:pPr lvl="2"/>
            <a:r>
              <a:rPr lang="en-US" dirty="0"/>
              <a:t> e.g., </a:t>
            </a:r>
            <a:r>
              <a:rPr lang="en-US" dirty="0" err="1"/>
              <a:t>backpropagation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108339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419600" y="3505200"/>
          <a:ext cx="3352800" cy="860425"/>
        </p:xfrm>
        <a:graphic>
          <a:graphicData uri="http://schemas.openxmlformats.org/presentationml/2006/ole">
            <p:oleObj spid="_x0000_s1083396" name="Equation" r:id="rId3" imgW="143496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Rule-Based Classifier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Mutually exclusive </a:t>
            </a:r>
            <a:r>
              <a:rPr lang="en-US" dirty="0"/>
              <a:t>rules</a:t>
            </a:r>
          </a:p>
          <a:p>
            <a:pPr lvl="1"/>
            <a:r>
              <a:rPr lang="en-US" dirty="0"/>
              <a:t>Classifier contains mutually exclusive rules if the rules are independent of each other</a:t>
            </a:r>
          </a:p>
          <a:p>
            <a:pPr lvl="1"/>
            <a:r>
              <a:rPr lang="en-US" dirty="0"/>
              <a:t>Every record is covered by </a:t>
            </a:r>
            <a:r>
              <a:rPr lang="en-US" b="1" dirty="0"/>
              <a:t>at most </a:t>
            </a:r>
            <a:r>
              <a:rPr lang="en-US" dirty="0"/>
              <a:t>one rule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33CC"/>
                </a:solidFill>
              </a:rPr>
              <a:t>Exhaustive rules</a:t>
            </a:r>
          </a:p>
          <a:p>
            <a:pPr lvl="1"/>
            <a:r>
              <a:rPr lang="en-US" dirty="0"/>
              <a:t>Classifier has exhaustive coverage if it accounts for </a:t>
            </a:r>
            <a:r>
              <a:rPr lang="en-US" b="1" dirty="0"/>
              <a:t>every possible combination </a:t>
            </a:r>
            <a:r>
              <a:rPr lang="en-US" dirty="0"/>
              <a:t>of attribute values</a:t>
            </a:r>
          </a:p>
          <a:p>
            <a:pPr lvl="1"/>
            <a:r>
              <a:rPr lang="en-US" dirty="0"/>
              <a:t>Each record is covered by at least one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(C) Vipin Kumar, Parallel Issues in Data Mining, VECPAR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FFD9C5C-616F-455A-89F1-03E7479ED207}" type="slidenum">
              <a:rPr lang="en-US"/>
              <a:pPr/>
              <a:t>70</a:t>
            </a:fld>
            <a:endParaRPr lang="en-US"/>
          </a:p>
        </p:txBody>
      </p:sp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prediction accuracy possible</a:t>
            </a:r>
          </a:p>
          <a:p>
            <a:pPr lvl="1"/>
            <a:r>
              <a:rPr lang="en-US"/>
              <a:t>With choice of suitable network topology </a:t>
            </a:r>
          </a:p>
          <a:p>
            <a:pPr lvl="1"/>
            <a:r>
              <a:rPr lang="en-US"/>
              <a:t>With choice of suitable learning method</a:t>
            </a:r>
          </a:p>
          <a:p>
            <a:r>
              <a:rPr lang="en-US"/>
              <a:t>Robust with respect to noise in training data</a:t>
            </a:r>
          </a:p>
          <a:p>
            <a:r>
              <a:rPr lang="en-US"/>
              <a:t>Discrete, continuous, or vector outputs</a:t>
            </a:r>
          </a:p>
          <a:p>
            <a:r>
              <a:rPr lang="en-US"/>
              <a:t>Fast classification once trained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(C) Vipin Kumar, Parallel Issues in Data Mining, VECPAR 2002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4F54D83-868A-4641-8717-F5E4612AFEA9}" type="slidenum">
              <a:rPr lang="en-US"/>
              <a:pPr/>
              <a:t>71</a:t>
            </a:fld>
            <a:endParaRPr lang="en-US"/>
          </a:p>
        </p:txBody>
      </p:sp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 training time for each specific network</a:t>
            </a:r>
          </a:p>
          <a:p>
            <a:r>
              <a:rPr lang="en-US"/>
              <a:t>Empirical search for suitable networks</a:t>
            </a:r>
          </a:p>
          <a:p>
            <a:r>
              <a:rPr lang="en-US"/>
              <a:t>Overfitting still a possibility</a:t>
            </a:r>
          </a:p>
          <a:p>
            <a:r>
              <a:rPr lang="en-US"/>
              <a:t>No explicit knowledge</a:t>
            </a:r>
          </a:p>
          <a:p>
            <a:r>
              <a:rPr lang="en-US"/>
              <a:t>Incorporating domain knowledge is awkward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a linear hyperplane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84420" name="Visio" r:id="rId3" imgW="7432040" imgH="70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85444" name="Visio" r:id="rId3" imgW="7432040" imgH="70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p:oleObj spid="_x0000_s1086468" name="Visio" r:id="rId3" imgW="7432040" imgH="70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p:oleObj spid="_x0000_s1087492" name="Visio" r:id="rId3" imgW="7432040" imgH="7017225" progId="">
              <p:embed/>
            </p:oleObj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88516" name="Visio" r:id="rId3" imgW="7432040" imgH="70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Find hyperplane </a:t>
            </a:r>
            <a:r>
              <a:rPr lang="en-US" sz="2000">
                <a:solidFill>
                  <a:srgbClr val="FF0000"/>
                </a:solidFill>
              </a:rPr>
              <a:t>maximizes</a:t>
            </a:r>
            <a:r>
              <a:rPr lang="en-US" sz="200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89540" name="Visio" r:id="rId3" imgW="7432040" imgH="70172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graphicFrame>
        <p:nvGraphicFramePr>
          <p:cNvPr id="1090563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p:oleObj spid="_x0000_s1090563" name="Visio" r:id="rId3" imgW="7432040" imgH="7017225" progId="">
              <p:embed/>
            </p:oleObj>
          </a:graphicData>
        </a:graphic>
      </p:graphicFrame>
      <p:sp>
        <p:nvSpPr>
          <p:cNvPr id="1090564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p:oleObj spid="_x0000_s1090565" name="Equation" r:id="rId4" imgW="799920" imgH="177480" progId="Equation.3">
              <p:embed/>
            </p:oleObj>
          </a:graphicData>
        </a:graphic>
      </p:graphicFrame>
      <p:sp>
        <p:nvSpPr>
          <p:cNvPr id="1090566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p:oleObj spid="_x0000_s1090567" name="Equation" r:id="rId5" imgW="876240" imgH="177480" progId="Equation.3">
              <p:embed/>
            </p:oleObj>
          </a:graphicData>
        </a:graphic>
      </p:graphicFrame>
      <p:sp>
        <p:nvSpPr>
          <p:cNvPr id="1090568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90569" name="Object 9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p:oleObj spid="_x0000_s1090569" name="Equation" r:id="rId6" imgW="876240" imgH="177480" progId="Equation.3">
              <p:embed/>
            </p:oleObj>
          </a:graphicData>
        </a:graphic>
      </p:graphicFrame>
      <p:graphicFrame>
        <p:nvGraphicFramePr>
          <p:cNvPr id="1090570" name="Object 10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p:oleObj spid="_x0000_s1090570" name="Equation" r:id="rId7" imgW="1879560" imgH="457200" progId="Equation.3">
              <p:embed/>
            </p:oleObj>
          </a:graphicData>
        </a:graphic>
      </p:graphicFrame>
      <p:graphicFrame>
        <p:nvGraphicFramePr>
          <p:cNvPr id="1090571" name="Object 11"/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p:oleObj spid="_x0000_s1090571" name="Equation" r:id="rId8" imgW="10029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want to maximize:</a:t>
            </a:r>
          </a:p>
          <a:p>
            <a:endParaRPr lang="en-US"/>
          </a:p>
          <a:p>
            <a:pPr lvl="1"/>
            <a:r>
              <a:rPr lang="en-US"/>
              <a:t>Which is equivalent to minimizing:</a:t>
            </a:r>
          </a:p>
          <a:p>
            <a:endParaRPr lang="en-US"/>
          </a:p>
          <a:p>
            <a:pPr lvl="1"/>
            <a:r>
              <a:rPr lang="en-US"/>
              <a:t>But subjected to the following constraints: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 This is a constrained optimization problem</a:t>
            </a:r>
          </a:p>
          <a:p>
            <a:pPr lvl="3"/>
            <a:r>
              <a:rPr lang="en-US"/>
              <a:t>Numerical approaches to solve it (e.g., quadratic programming)</a:t>
            </a:r>
          </a:p>
        </p:txBody>
      </p:sp>
      <p:graphicFrame>
        <p:nvGraphicFramePr>
          <p:cNvPr id="1091588" name="Object 4"/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p:oleObj spid="_x0000_s1091588" name="Equation" r:id="rId3" imgW="1002960" imgH="419040" progId="Equation.3">
              <p:embed/>
            </p:oleObj>
          </a:graphicData>
        </a:graphic>
      </p:graphicFrame>
      <p:graphicFrame>
        <p:nvGraphicFramePr>
          <p:cNvPr id="1091589" name="Object 5"/>
          <p:cNvGraphicFramePr>
            <a:graphicFrameLocks noChangeAspect="1"/>
          </p:cNvGraphicFramePr>
          <p:nvPr/>
        </p:nvGraphicFramePr>
        <p:xfrm>
          <a:off x="2144713" y="3892550"/>
          <a:ext cx="5018087" cy="1085850"/>
        </p:xfrm>
        <a:graphic>
          <a:graphicData uri="http://schemas.openxmlformats.org/presentationml/2006/ole">
            <p:oleObj spid="_x0000_s1091589" name="Equation" r:id="rId4" imgW="1955520" imgH="482400" progId="Equation.3">
              <p:embed/>
            </p:oleObj>
          </a:graphicData>
        </a:graphic>
      </p:graphicFrame>
      <p:graphicFrame>
        <p:nvGraphicFramePr>
          <p:cNvPr id="1091590" name="Object 6"/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p:oleObj spid="_x0000_s1091590" name="Equation" r:id="rId5" imgW="8506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Decision Trees To Rules</a:t>
            </a:r>
          </a:p>
        </p:txBody>
      </p:sp>
      <p:graphicFrame>
        <p:nvGraphicFramePr>
          <p:cNvPr id="961539" name="Object 3"/>
          <p:cNvGraphicFramePr>
            <a:graphicFrameLocks noChangeAspect="1"/>
          </p:cNvGraphicFramePr>
          <p:nvPr/>
        </p:nvGraphicFramePr>
        <p:xfrm>
          <a:off x="76200" y="1905000"/>
          <a:ext cx="4060825" cy="3251200"/>
        </p:xfrm>
        <a:graphic>
          <a:graphicData uri="http://schemas.openxmlformats.org/presentationml/2006/ole">
            <p:oleObj spid="_x0000_s961539" name="VISIO" r:id="rId3" imgW="4060440" imgH="3251880" progId="">
              <p:embed/>
            </p:oleObj>
          </a:graphicData>
        </a:graphic>
      </p:graphicFrame>
      <p:graphicFrame>
        <p:nvGraphicFramePr>
          <p:cNvPr id="961540" name="Object 4"/>
          <p:cNvGraphicFramePr>
            <a:graphicFrameLocks noChangeAspect="1"/>
          </p:cNvGraphicFramePr>
          <p:nvPr/>
        </p:nvGraphicFramePr>
        <p:xfrm>
          <a:off x="5029200" y="1295400"/>
          <a:ext cx="3944938" cy="2879725"/>
        </p:xfrm>
        <a:graphic>
          <a:graphicData uri="http://schemas.openxmlformats.org/presentationml/2006/ole">
            <p:oleObj spid="_x0000_s961540" name="VISIO" r:id="rId4" imgW="5088240" imgH="3716640" progId="">
              <p:embed/>
            </p:oleObj>
          </a:graphicData>
        </a:graphic>
      </p:graphicFrame>
      <p:sp>
        <p:nvSpPr>
          <p:cNvPr id="961541" name="Line 5"/>
          <p:cNvSpPr>
            <a:spLocks noChangeShapeType="1"/>
          </p:cNvSpPr>
          <p:nvPr/>
        </p:nvSpPr>
        <p:spPr bwMode="auto">
          <a:xfrm>
            <a:off x="4191000" y="2667000"/>
            <a:ext cx="6096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3810000" y="4876800"/>
            <a:ext cx="51816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Rules are mutually exclusive and exhaustive</a:t>
            </a:r>
          </a:p>
          <a:p>
            <a:pPr>
              <a:spcBef>
                <a:spcPct val="50000"/>
              </a:spcBef>
            </a:pPr>
            <a:r>
              <a:rPr lang="en-US" sz="1800"/>
              <a:t>Rule set contains as much information as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p:oleObj spid="_x0000_s1092612" name="Visio" r:id="rId3" imgW="7432040" imgH="7017225" progId="">
              <p:embed/>
            </p:oleObj>
          </a:graphicData>
        </a:graphic>
      </p:graphicFrame>
      <p:grpSp>
        <p:nvGrpSpPr>
          <p:cNvPr id="1092613" name="Group 5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problem is not linearly separable?</a:t>
            </a:r>
          </a:p>
          <a:p>
            <a:pPr lvl="1"/>
            <a:r>
              <a:rPr lang="en-US"/>
              <a:t>Introduce slack variables</a:t>
            </a:r>
          </a:p>
          <a:p>
            <a:pPr lvl="2"/>
            <a:r>
              <a:rPr lang="en-US"/>
              <a:t> Need to minimize:</a:t>
            </a:r>
          </a:p>
          <a:p>
            <a:pPr lvl="2"/>
            <a:endParaRPr lang="en-US"/>
          </a:p>
          <a:p>
            <a:pPr lvl="2"/>
            <a:r>
              <a:rPr lang="en-US"/>
              <a:t> Subject to: </a:t>
            </a:r>
          </a:p>
        </p:txBody>
      </p:sp>
      <p:graphicFrame>
        <p:nvGraphicFramePr>
          <p:cNvPr id="1093636" name="Object 4"/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p:oleObj spid="_x0000_s1093636" name="Equation" r:id="rId3" imgW="2209680" imgH="482400" progId="Equation.3">
              <p:embed/>
            </p:oleObj>
          </a:graphicData>
        </a:graphic>
      </p:graphicFrame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p:oleObj spid="_x0000_s1093637" name="Equation" r:id="rId4" imgW="1574640" imgH="457200" progId="Equation.3">
              <p:embed/>
            </p:oleObj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695450"/>
            <a:ext cx="6172200" cy="4629150"/>
          </a:xfrm>
          <a:noFill/>
          <a:ln/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3276600" y="3386138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 data into higher dimensional space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771650"/>
            <a:ext cx="6172200" cy="46291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Individual Methods</a:t>
            </a:r>
            <a:endParaRPr lang="en-US" dirty="0"/>
          </a:p>
        </p:txBody>
      </p:sp>
      <p:pic>
        <p:nvPicPr>
          <p:cNvPr id="4" name="Content Placeholder 3" descr="Ensembl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8213" y="1422963"/>
            <a:ext cx="7733787" cy="4596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Performance of Ensemble</a:t>
            </a:r>
            <a:endParaRPr lang="en-US" sz="2800" dirty="0"/>
          </a:p>
        </p:txBody>
      </p:sp>
      <p:pic>
        <p:nvPicPr>
          <p:cNvPr id="6" name="Content Placeholder 5" descr="Ensembl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371600"/>
            <a:ext cx="7621604" cy="4506893"/>
          </a:xfrm>
        </p:spPr>
      </p:pic>
      <p:sp>
        <p:nvSpPr>
          <p:cNvPr id="7" name="TextBox 6"/>
          <p:cNvSpPr txBox="1"/>
          <p:nvPr/>
        </p:nvSpPr>
        <p:spPr>
          <a:xfrm>
            <a:off x="2438400" y="12162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camel is a horse designed by a committee?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a set of classifiers from the training data</a:t>
            </a:r>
          </a:p>
          <a:p>
            <a:endParaRPr lang="en-US"/>
          </a:p>
          <a:p>
            <a:r>
              <a:rPr lang="en-US"/>
              <a:t>Predict class label of previously unseen records by aggregating predictions made by multiple classifiers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Idea</a:t>
            </a:r>
          </a:p>
        </p:txBody>
      </p:sp>
      <p:graphicFrame>
        <p:nvGraphicFramePr>
          <p:cNvPr id="1097731" name="Object 3"/>
          <p:cNvGraphicFramePr>
            <a:graphicFrameLocks noChangeAspect="1"/>
          </p:cNvGraphicFramePr>
          <p:nvPr>
            <p:ph idx="1"/>
          </p:nvPr>
        </p:nvGraphicFramePr>
        <p:xfrm>
          <a:off x="1122363" y="1143000"/>
          <a:ext cx="6896100" cy="5181600"/>
        </p:xfrm>
        <a:graphic>
          <a:graphicData uri="http://schemas.openxmlformats.org/presentationml/2006/ole">
            <p:oleObj spid="_x0000_s1097731" name="Visio" r:id="rId3" imgW="9740951" imgH="73202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it work?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there are 25 base classifiers</a:t>
            </a:r>
          </a:p>
          <a:p>
            <a:pPr lvl="1"/>
            <a:r>
              <a:rPr lang="en-US"/>
              <a:t>Each classifier has error rate, </a:t>
            </a:r>
            <a:r>
              <a:rPr lang="en-US">
                <a:sym typeface="Symbol" pitchFamily="18" charset="2"/>
              </a:rPr>
              <a:t></a:t>
            </a:r>
            <a:r>
              <a:rPr lang="en-US"/>
              <a:t> = 0.35</a:t>
            </a:r>
          </a:p>
          <a:p>
            <a:pPr lvl="1"/>
            <a:r>
              <a:rPr lang="en-US"/>
              <a:t>Assume classifiers are independent</a:t>
            </a:r>
          </a:p>
          <a:p>
            <a:pPr lvl="1"/>
            <a:r>
              <a:rPr lang="en-US"/>
              <a:t>Probability that the ensemble classifier makes a wrong prediction:</a:t>
            </a:r>
          </a:p>
        </p:txBody>
      </p:sp>
      <p:graphicFrame>
        <p:nvGraphicFramePr>
          <p:cNvPr id="109875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590800" y="3810000"/>
          <a:ext cx="3657600" cy="1028700"/>
        </p:xfrm>
        <a:graphic>
          <a:graphicData uri="http://schemas.openxmlformats.org/presentationml/2006/ole">
            <p:oleObj spid="_x0000_s1098756" name="Equation" r:id="rId3" imgW="16254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962150"/>
            <a:ext cx="7689850" cy="2932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Can Be Simplified</a:t>
            </a:r>
          </a:p>
        </p:txBody>
      </p:sp>
      <p:graphicFrame>
        <p:nvGraphicFramePr>
          <p:cNvPr id="962563" name="Object 3"/>
          <p:cNvGraphicFramePr>
            <a:graphicFrameLocks noChangeAspect="1"/>
          </p:cNvGraphicFramePr>
          <p:nvPr/>
        </p:nvGraphicFramePr>
        <p:xfrm>
          <a:off x="457200" y="1447800"/>
          <a:ext cx="4060825" cy="3251200"/>
        </p:xfrm>
        <a:graphic>
          <a:graphicData uri="http://schemas.openxmlformats.org/presentationml/2006/ole">
            <p:oleObj spid="_x0000_s962563" name="VISIO" r:id="rId3" imgW="4060440" imgH="3251880" progId="">
              <p:embed/>
            </p:oleObj>
          </a:graphicData>
        </a:graphic>
      </p:graphicFrame>
      <p:graphicFrame>
        <p:nvGraphicFramePr>
          <p:cNvPr id="962564" name="Object 4"/>
          <p:cNvGraphicFramePr>
            <a:graphicFrameLocks noChangeAspect="1"/>
          </p:cNvGraphicFramePr>
          <p:nvPr/>
        </p:nvGraphicFramePr>
        <p:xfrm>
          <a:off x="4800600" y="1143000"/>
          <a:ext cx="3894138" cy="4170363"/>
        </p:xfrm>
        <a:graphic>
          <a:graphicData uri="http://schemas.openxmlformats.org/presentationml/2006/ole">
            <p:oleObj spid="_x0000_s962564" name="Document" r:id="rId4" imgW="5405040" imgH="5780160" progId="Word.Document.8">
              <p:embed/>
            </p:oleObj>
          </a:graphicData>
        </a:graphic>
      </p:graphicFrame>
      <p:sp>
        <p:nvSpPr>
          <p:cNvPr id="962565" name="Text Box 5"/>
          <p:cNvSpPr txBox="1">
            <a:spLocks noChangeArrowheads="1"/>
          </p:cNvSpPr>
          <p:nvPr/>
        </p:nvSpPr>
        <p:spPr bwMode="auto">
          <a:xfrm>
            <a:off x="533400" y="5486400"/>
            <a:ext cx="8001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Initial Rule:           (Refund=No) </a:t>
            </a:r>
            <a:r>
              <a:rPr lang="en-US" sz="2000" b="0">
                <a:sym typeface="Symbol" pitchFamily="18" charset="2"/>
              </a:rPr>
              <a:t> </a:t>
            </a:r>
            <a:r>
              <a:rPr lang="en-US" sz="2000">
                <a:sym typeface="Symbol" pitchFamily="18" charset="2"/>
              </a:rPr>
              <a:t>(Status=Married)  No</a:t>
            </a:r>
          </a:p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Simplified Rule:   (Status=Married)  No</a:t>
            </a:r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3200400" y="3048000"/>
            <a:ext cx="990600" cy="838200"/>
          </a:xfrm>
          <a:prstGeom prst="ellipse">
            <a:avLst/>
          </a:prstGeom>
          <a:noFill/>
          <a:ln w="31750">
            <a:solidFill>
              <a:srgbClr val="0C6D9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Ensemble Methods</a:t>
            </a:r>
          </a:p>
        </p:txBody>
      </p:sp>
      <p:sp>
        <p:nvSpPr>
          <p:cNvPr id="1099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generate an ensemble of classifiers?</a:t>
            </a:r>
          </a:p>
          <a:p>
            <a:pPr lvl="1"/>
            <a:r>
              <a:rPr lang="en-US"/>
              <a:t>Bagging</a:t>
            </a:r>
          </a:p>
          <a:p>
            <a:endParaRPr lang="en-US"/>
          </a:p>
          <a:p>
            <a:pPr lvl="1"/>
            <a:r>
              <a:rPr lang="en-US"/>
              <a:t>Boosting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Sampling with replacement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Build classifier on each bootstrap sample</a:t>
            </a:r>
          </a:p>
          <a:p>
            <a:endParaRPr lang="en-US"/>
          </a:p>
          <a:p>
            <a:r>
              <a:rPr lang="en-US"/>
              <a:t>Each sample has probability (1 – 1/n)</a:t>
            </a:r>
            <a:r>
              <a:rPr lang="en-US" baseline="30000"/>
              <a:t>n</a:t>
            </a:r>
            <a:r>
              <a:rPr lang="en-US"/>
              <a:t> of being selected</a:t>
            </a:r>
            <a:endParaRPr lang="en-US" baseline="30000"/>
          </a:p>
        </p:txBody>
      </p:sp>
      <p:pic>
        <p:nvPicPr>
          <p:cNvPr id="110080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69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981200"/>
            <a:ext cx="7543800" cy="1001713"/>
          </a:xfrm>
          <a:noFill/>
          <a:ln/>
        </p:spPr>
      </p:pic>
      <p:pic>
        <p:nvPicPr>
          <p:cNvPr id="1138697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3208338"/>
            <a:ext cx="8534400" cy="3022600"/>
          </a:xfrm>
          <a:noFill/>
          <a:ln/>
        </p:spPr>
      </p:pic>
      <p:sp>
        <p:nvSpPr>
          <p:cNvPr id="11386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Bagging, continued</a:t>
            </a:r>
          </a:p>
        </p:txBody>
      </p:sp>
      <p:sp>
        <p:nvSpPr>
          <p:cNvPr id="1138696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Original data (x) and labels (y)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Bootstrap samples</a:t>
            </a:r>
          </a:p>
          <a:p>
            <a:pPr>
              <a:buFont typeface="Monotype Sorts" pitchFamily="2" charset="2"/>
              <a:buNone/>
            </a:pPr>
            <a:endParaRPr lang="en-US" sz="2400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3372678"/>
            <a:ext cx="8686800" cy="990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4343400"/>
            <a:ext cx="8686800" cy="990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334000"/>
            <a:ext cx="8686800" cy="990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Bagging, continued</a:t>
            </a:r>
          </a:p>
        </p:txBody>
      </p:sp>
      <p:pic>
        <p:nvPicPr>
          <p:cNvPr id="11427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Bagging, results</a:t>
            </a:r>
          </a:p>
        </p:txBody>
      </p:sp>
      <p:pic>
        <p:nvPicPr>
          <p:cNvPr id="11438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/>
              <a:t>Initially, all N records are assigned equal weights</a:t>
            </a:r>
          </a:p>
          <a:p>
            <a:pPr lvl="1"/>
            <a:r>
              <a:rPr lang="en-US"/>
              <a:t>Unlike bagging, weights may change at the end of boosting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377950" algn="l"/>
              </a:tabLst>
            </a:pPr>
            <a:r>
              <a:rPr lang="en-US" altLang="zh-CN" smtClean="0">
                <a:ea typeface="宋体" charset="-122"/>
              </a:rPr>
              <a:t>Adaboost - Adaptive Boosting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Instead of </a:t>
            </a:r>
            <a:r>
              <a:rPr lang="en-US" altLang="zh-CN" sz="2400" dirty="0" err="1" smtClean="0">
                <a:ea typeface="宋体" charset="-122"/>
              </a:rPr>
              <a:t>resampling</a:t>
            </a:r>
            <a:r>
              <a:rPr lang="en-US" altLang="zh-CN" sz="2400" dirty="0" smtClean="0">
                <a:ea typeface="宋体" charset="-122"/>
              </a:rPr>
              <a:t>, uses training set re-weighting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ea typeface="宋体" charset="-122"/>
              </a:rPr>
              <a:t>Each training sample uses a weight to determine the probability of being selected for a training set.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AdaBoost</a:t>
            </a:r>
            <a:r>
              <a:rPr lang="en-US" altLang="zh-CN" sz="2400" dirty="0" smtClean="0">
                <a:ea typeface="宋体" charset="-122"/>
              </a:rPr>
              <a:t> is an algorithm for constructing a </a:t>
            </a:r>
            <a:r>
              <a:rPr lang="en-US" altLang="zh-CN" sz="2400" b="1" dirty="0" smtClean="0">
                <a:ea typeface="宋体" charset="-122"/>
              </a:rPr>
              <a:t>strong classifier </a:t>
            </a:r>
            <a:r>
              <a:rPr lang="en-US" altLang="zh-CN" sz="2400" dirty="0" smtClean="0">
                <a:ea typeface="宋体" charset="-122"/>
              </a:rPr>
              <a:t>as linear combination of </a:t>
            </a:r>
            <a:r>
              <a:rPr lang="en-US" altLang="zh-CN" sz="2400" b="1" dirty="0" smtClean="0">
                <a:ea typeface="宋体" charset="-122"/>
              </a:rPr>
              <a:t>weak classifier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b="1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i="1" dirty="0" smtClean="0">
                <a:ea typeface="宋体" charset="-122"/>
              </a:rPr>
              <a:t>h</a:t>
            </a:r>
            <a:r>
              <a:rPr lang="en-US" altLang="zh-CN" sz="2400" baseline="-25000" dirty="0" smtClean="0">
                <a:ea typeface="宋体" charset="-122"/>
              </a:rPr>
              <a:t>t</a:t>
            </a:r>
            <a:r>
              <a:rPr lang="en-US" altLang="zh-CN" sz="2400" dirty="0" smtClean="0">
                <a:ea typeface="宋体" charset="-122"/>
              </a:rPr>
              <a:t>(x) … “weak” or basis classifier, &lt; 50% error over any distribution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Final classification based on weighted vote of weak classifiers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 smtClean="0">
              <a:ea typeface="宋体" charset="-122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39AACD7F-6B6D-4929-8DAA-C67354DEC730}" type="slidenum">
              <a:rPr lang="zh-CN" altLang="en-US"/>
              <a:pPr/>
              <a:t>96</a:t>
            </a:fld>
            <a:endParaRPr lang="en-US" altLang="zh-CN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5133975"/>
            <a:ext cx="21050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Find the Weak Classifier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21332" y="1600200"/>
            <a:ext cx="5501335" cy="4525963"/>
          </a:xfrm>
        </p:spPr>
      </p:pic>
      <p:sp>
        <p:nvSpPr>
          <p:cNvPr id="143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B9E9ED2A-FC05-4D4E-B12F-E31553FB8CD3}" type="slidenum">
              <a:rPr lang="zh-CN" altLang="en-US"/>
              <a:pPr/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Find the Weak Classifier</a:t>
            </a:r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70068" y="1600200"/>
            <a:ext cx="5403863" cy="4525963"/>
          </a:xfrm>
        </p:spPr>
      </p:pic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1B31875D-9FC7-4192-A382-15F74A42CC8E}" type="slidenum">
              <a:rPr lang="zh-CN" altLang="en-US"/>
              <a:pPr/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dirty="0" smtClean="0">
                <a:ea typeface="宋体" charset="-122"/>
              </a:rPr>
              <a:t>Reweighting </a:t>
            </a:r>
          </a:p>
        </p:txBody>
      </p:sp>
      <p:pic>
        <p:nvPicPr>
          <p:cNvPr id="174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95400"/>
            <a:ext cx="6400800" cy="4208463"/>
          </a:xfrm>
        </p:spPr>
      </p:pic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B004B900-B1F0-430F-BCAB-469321DC313A}" type="slidenum">
              <a:rPr lang="zh-CN" altLang="en-US"/>
              <a:pPr/>
              <a:t>99</a:t>
            </a:fld>
            <a:endParaRPr lang="en-US" altLang="zh-CN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810000"/>
            <a:ext cx="29400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8" name="AutoShape 8"/>
          <p:cNvSpPr>
            <a:spLocks noChangeArrowheads="1"/>
          </p:cNvSpPr>
          <p:nvPr/>
        </p:nvSpPr>
        <p:spPr bwMode="auto">
          <a:xfrm>
            <a:off x="5181600" y="3048000"/>
            <a:ext cx="1371600" cy="381000"/>
          </a:xfrm>
          <a:prstGeom prst="wedgeRoundRectCallout">
            <a:avLst>
              <a:gd name="adj1" fmla="val -69329"/>
              <a:gd name="adj2" fmla="val 1125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ea typeface="宋体" charset="-122"/>
              </a:rPr>
              <a:t>y * h(x) = 1</a:t>
            </a:r>
          </a:p>
        </p:txBody>
      </p:sp>
      <p:sp>
        <p:nvSpPr>
          <p:cNvPr id="138249" name="AutoShape 9"/>
          <p:cNvSpPr>
            <a:spLocks noChangeArrowheads="1"/>
          </p:cNvSpPr>
          <p:nvPr/>
        </p:nvSpPr>
        <p:spPr bwMode="auto">
          <a:xfrm>
            <a:off x="5334000" y="3733800"/>
            <a:ext cx="1371600" cy="381000"/>
          </a:xfrm>
          <a:prstGeom prst="wedgeRoundRectCallout">
            <a:avLst>
              <a:gd name="adj1" fmla="val -81366"/>
              <a:gd name="adj2" fmla="val -5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ea typeface="宋体" charset="-122"/>
              </a:rPr>
              <a:t>y * h(x) =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 animBg="1"/>
      <p:bldP spid="138249" grpId="0" animBg="1"/>
    </p:bld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146477337</TotalTime>
  <Pages>3</Pages>
  <Words>3674</Words>
  <Application>Microsoft Office PowerPoint</Application>
  <PresentationFormat>On-screen Show (4:3)</PresentationFormat>
  <Paragraphs>667</Paragraphs>
  <Slides>112</Slides>
  <Notes>15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LC.BRev.FY97</vt:lpstr>
      <vt:lpstr>Document</vt:lpstr>
      <vt:lpstr>Equation</vt:lpstr>
      <vt:lpstr>VISIO</vt:lpstr>
      <vt:lpstr>Visio</vt:lpstr>
      <vt:lpstr>Worksheet</vt:lpstr>
      <vt:lpstr>Data Mining  Classification: Alternative Techniques</vt:lpstr>
      <vt:lpstr>Rule-based Classifier (Example)</vt:lpstr>
      <vt:lpstr>Rule-Based Classifier</vt:lpstr>
      <vt:lpstr>Application of Rule-Based Classifier</vt:lpstr>
      <vt:lpstr>Rule Coverage and Accuracy</vt:lpstr>
      <vt:lpstr>How does Rule-based Classifier Work?</vt:lpstr>
      <vt:lpstr>Characteristics of Rule-Based Classifier</vt:lpstr>
      <vt:lpstr>From Decision Trees To Rules</vt:lpstr>
      <vt:lpstr>Rules Can Be Simplified</vt:lpstr>
      <vt:lpstr>Problems with Rule Simplification</vt:lpstr>
      <vt:lpstr>Ordered Rule Set</vt:lpstr>
      <vt:lpstr>Rule Ordering Schemes</vt:lpstr>
      <vt:lpstr>Building Classification Rules</vt:lpstr>
      <vt:lpstr>Direct Method: Sequential Covering</vt:lpstr>
      <vt:lpstr>Example of Sequential Covering</vt:lpstr>
      <vt:lpstr>Example of Sequential Covering…</vt:lpstr>
      <vt:lpstr>Example of Sequential Covering…</vt:lpstr>
      <vt:lpstr>Aspects of Sequential Covering</vt:lpstr>
      <vt:lpstr>Instance Elimination</vt:lpstr>
      <vt:lpstr>Rule Growing</vt:lpstr>
      <vt:lpstr>Rule Evaluation</vt:lpstr>
      <vt:lpstr>Stopping Criterion and Rule Pruning</vt:lpstr>
      <vt:lpstr>Summary of Direct Method</vt:lpstr>
      <vt:lpstr>Direct Method: RIPPER</vt:lpstr>
      <vt:lpstr>Rule Growing (Examples)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Instance-Based Classifiers</vt:lpstr>
      <vt:lpstr>Instance Based Classifiers</vt:lpstr>
      <vt:lpstr>Nearest Neighbor Classifiers</vt:lpstr>
      <vt:lpstr>Nearest-Neighbor Classifiers</vt:lpstr>
      <vt:lpstr>Definition of Nearest Neighbor</vt:lpstr>
      <vt:lpstr>Decision Boundary: 1 Nearest-Neighbor</vt:lpstr>
      <vt:lpstr>Nearest Neighbor Classification</vt:lpstr>
      <vt:lpstr>Nearest Neighbor Classification…</vt:lpstr>
      <vt:lpstr>Nearest Neighbor Classification…</vt:lpstr>
      <vt:lpstr>Nearest Neighbor Classification…</vt:lpstr>
      <vt:lpstr>Nearest neighbor Classification…</vt:lpstr>
      <vt:lpstr>Example: PEBLS</vt:lpstr>
      <vt:lpstr>Example: PEBLS</vt:lpstr>
      <vt:lpstr>Example: PEBLS</vt:lpstr>
      <vt:lpstr>The Good Reverend Bayes</vt:lpstr>
      <vt:lpstr>Bayes Classifier</vt:lpstr>
      <vt:lpstr>Example of Bayes Theorem</vt:lpstr>
      <vt:lpstr>Example of Bayes Theorem (con’td)</vt:lpstr>
      <vt:lpstr>Example of Bayes Theorem (con’td)</vt:lpstr>
      <vt:lpstr>Bayesian Classifiers </vt:lpstr>
      <vt:lpstr>Bayesian Classifiers</vt:lpstr>
      <vt:lpstr>Naïve Bayes Classifier</vt:lpstr>
      <vt:lpstr>How to Estimate Probabilities from Data?</vt:lpstr>
      <vt:lpstr>Example of Naïve Bayes Classifier</vt:lpstr>
      <vt:lpstr>How to Estimate Probabilities from Data?</vt:lpstr>
      <vt:lpstr>How to Estimate Probabilities from Data?</vt:lpstr>
      <vt:lpstr>Example of a Naïve Bayes Classification</vt:lpstr>
      <vt:lpstr>Naïve Bayes Classifier</vt:lpstr>
      <vt:lpstr>Naïve Bayes (Summary)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Advantages</vt:lpstr>
      <vt:lpstr>Disadvantages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Performance of Individual Methods</vt:lpstr>
      <vt:lpstr>Performance of Ensemble</vt:lpstr>
      <vt:lpstr>Ensemble Methods</vt:lpstr>
      <vt:lpstr>General Idea</vt:lpstr>
      <vt:lpstr>Why does it work?</vt:lpstr>
      <vt:lpstr>Bias – Variance Tradeoff</vt:lpstr>
      <vt:lpstr>Examples of Ensemble Methods</vt:lpstr>
      <vt:lpstr>Bagging</vt:lpstr>
      <vt:lpstr>Bagging, continued</vt:lpstr>
      <vt:lpstr>Bagging, continued</vt:lpstr>
      <vt:lpstr>Bagging, results</vt:lpstr>
      <vt:lpstr>Boosting</vt:lpstr>
      <vt:lpstr>Adaboost - Adaptive Boosting</vt:lpstr>
      <vt:lpstr>Find the Weak Classifier</vt:lpstr>
      <vt:lpstr>Find the Weak Classifier</vt:lpstr>
      <vt:lpstr>Reweighting </vt:lpstr>
      <vt:lpstr>Reweighting </vt:lpstr>
      <vt:lpstr>Algorithm recapitulation </vt:lpstr>
      <vt:lpstr>Algorithm recapitulation</vt:lpstr>
      <vt:lpstr>Algorithm recapitulation </vt:lpstr>
      <vt:lpstr>Algorithm recapitulation </vt:lpstr>
      <vt:lpstr>Algorithm recapitulation </vt:lpstr>
      <vt:lpstr>Algorithm recapitulation</vt:lpstr>
      <vt:lpstr>Algorithm recapitulation</vt:lpstr>
      <vt:lpstr>Reweighting </vt:lpstr>
      <vt:lpstr>Pros and cons of AdaBoost</vt:lpstr>
      <vt:lpstr>Illustrating AdaBoost</vt:lpstr>
      <vt:lpstr>Illustrating AdaBoost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steffen</cp:lastModifiedBy>
  <cp:revision>406</cp:revision>
  <cp:lastPrinted>2001-08-28T17:59:37Z</cp:lastPrinted>
  <dcterms:created xsi:type="dcterms:W3CDTF">1998-03-18T13:44:31Z</dcterms:created>
  <dcterms:modified xsi:type="dcterms:W3CDTF">2010-10-06T18:06:12Z</dcterms:modified>
</cp:coreProperties>
</file>