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515" r:id="rId2"/>
    <p:sldId id="565" r:id="rId3"/>
    <p:sldId id="526" r:id="rId4"/>
    <p:sldId id="566" r:id="rId5"/>
    <p:sldId id="567" r:id="rId6"/>
    <p:sldId id="568" r:id="rId7"/>
    <p:sldId id="569" r:id="rId8"/>
    <p:sldId id="570" r:id="rId9"/>
    <p:sldId id="571" r:id="rId10"/>
    <p:sldId id="572" r:id="rId11"/>
    <p:sldId id="587" r:id="rId12"/>
    <p:sldId id="578" r:id="rId13"/>
    <p:sldId id="579" r:id="rId14"/>
    <p:sldId id="580" r:id="rId15"/>
    <p:sldId id="594" r:id="rId16"/>
    <p:sldId id="595" r:id="rId17"/>
    <p:sldId id="596" r:id="rId18"/>
    <p:sldId id="591" r:id="rId19"/>
    <p:sldId id="598" r:id="rId20"/>
    <p:sldId id="581" r:id="rId21"/>
    <p:sldId id="582" r:id="rId22"/>
    <p:sldId id="583" r:id="rId23"/>
    <p:sldId id="584" r:id="rId24"/>
    <p:sldId id="585" r:id="rId25"/>
    <p:sldId id="586" r:id="rId26"/>
    <p:sldId id="573" r:id="rId27"/>
    <p:sldId id="577" r:id="rId28"/>
    <p:sldId id="574" r:id="rId29"/>
    <p:sldId id="575" r:id="rId30"/>
    <p:sldId id="576" r:id="rId31"/>
    <p:sldId id="543" r:id="rId32"/>
    <p:sldId id="547" r:id="rId33"/>
    <p:sldId id="548" r:id="rId34"/>
    <p:sldId id="588" r:id="rId35"/>
    <p:sldId id="549" r:id="rId36"/>
    <p:sldId id="550" r:id="rId37"/>
    <p:sldId id="592" r:id="rId38"/>
    <p:sldId id="551" r:id="rId39"/>
    <p:sldId id="552" r:id="rId40"/>
    <p:sldId id="545" r:id="rId41"/>
    <p:sldId id="593" r:id="rId42"/>
    <p:sldId id="554" r:id="rId43"/>
    <p:sldId id="555" r:id="rId44"/>
    <p:sldId id="553" r:id="rId45"/>
    <p:sldId id="532" r:id="rId46"/>
    <p:sldId id="557" r:id="rId47"/>
    <p:sldId id="589" r:id="rId48"/>
    <p:sldId id="560" r:id="rId49"/>
    <p:sldId id="563" r:id="rId50"/>
    <p:sldId id="564" r:id="rId51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C6D9C"/>
    <a:srgbClr val="FF0000"/>
    <a:srgbClr val="2A8487"/>
    <a:srgbClr val="1C5A61"/>
    <a:srgbClr val="CC3300"/>
    <a:srgbClr val="F5F5F5"/>
    <a:srgbClr val="F4F4F4"/>
    <a:srgbClr val="F2F2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18853" autoAdjust="0"/>
    <p:restoredTop sz="99130" autoAdjust="0"/>
  </p:normalViewPr>
  <p:slideViewPr>
    <p:cSldViewPr>
      <p:cViewPr varScale="1">
        <p:scale>
          <a:sx n="91" d="100"/>
          <a:sy n="91" d="100"/>
        </p:scale>
        <p:origin x="-1938" y="-96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09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3.xml"/><Relationship Id="rId3" Type="http://schemas.openxmlformats.org/officeDocument/2006/relationships/slide" Target="slides/slide18.xml"/><Relationship Id="rId7" Type="http://schemas.openxmlformats.org/officeDocument/2006/relationships/slide" Target="slides/slide42.xml"/><Relationship Id="rId2" Type="http://schemas.openxmlformats.org/officeDocument/2006/relationships/slide" Target="slides/slide11.xml"/><Relationship Id="rId1" Type="http://schemas.openxmlformats.org/officeDocument/2006/relationships/slide" Target="slides/slide3.xml"/><Relationship Id="rId6" Type="http://schemas.openxmlformats.org/officeDocument/2006/relationships/slide" Target="slides/slide35.xml"/><Relationship Id="rId5" Type="http://schemas.openxmlformats.org/officeDocument/2006/relationships/slide" Target="slides/slide33.xml"/><Relationship Id="rId10" Type="http://schemas.openxmlformats.org/officeDocument/2006/relationships/slide" Target="slides/slide46.xml"/><Relationship Id="rId4" Type="http://schemas.openxmlformats.org/officeDocument/2006/relationships/slide" Target="slides/slide19.xml"/><Relationship Id="rId9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2063" y="722313"/>
            <a:ext cx="4795837" cy="3597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07" tIns="47499" rIns="95007" bIns="47499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 Third Level</a:t>
            </a:r>
          </a:p>
        </p:txBody>
      </p:sp>
      <p:grpSp>
        <p:nvGrpSpPr>
          <p:cNvPr id="1040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9" name="Group 25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200" b="0"/>
                <a:t>© Tan,Steinbach, Kumar 	    	Introduction to Data Mining        		      4/18/2004               </a:t>
              </a:r>
              <a:fld id="{78994661-F819-4F9E-A8A9-8822A05B8E3B}" type="slidenum">
                <a:rPr lang="en-US" sz="1200" b="0"/>
                <a:pPr>
                  <a:lnSpc>
                    <a:spcPts val="2000"/>
                  </a:lnSpc>
                </a:pPr>
                <a:t>‹#›</a:t>
              </a:fld>
              <a:r>
                <a:rPr lang="en-US" sz="1200" b="0"/>
                <a:t>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524000"/>
          </a:xfrm>
        </p:spPr>
        <p:txBody>
          <a:bodyPr/>
          <a:lstStyle/>
          <a:p>
            <a:pPr algn="ctr"/>
            <a:r>
              <a:rPr lang="en-US"/>
              <a:t>Data Mining</a:t>
            </a:r>
            <a:br>
              <a:rPr lang="en-US"/>
            </a:br>
            <a:r>
              <a:rPr lang="en-US"/>
              <a:t>Cluster Analysis: Advanced Concepts </a:t>
            </a:r>
            <a:br>
              <a:rPr lang="en-US"/>
            </a:br>
            <a:r>
              <a:rPr lang="en-US"/>
              <a:t>and Algorithms</a:t>
            </a:r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381000" y="2159000"/>
            <a:ext cx="8229600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b="0"/>
              <a:t>Lecture Notes for Chapter 9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3200" b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b="0"/>
              <a:t>Introduction to Data Mining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0"/>
              <a:t>Tan, Steinbach, Kumar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600" b="0"/>
          </a:p>
          <a:p>
            <a:pPr algn="ctr"/>
            <a:endParaRPr lang="en-US" sz="1600" b="0"/>
          </a:p>
          <a:p>
            <a:pPr algn="ctr"/>
            <a:endParaRPr lang="en-US" sz="1600" b="0"/>
          </a:p>
          <a:p>
            <a:endParaRPr lang="en-US" sz="2000" b="0"/>
          </a:p>
        </p:txBody>
      </p:sp>
      <p:grpSp>
        <p:nvGrpSpPr>
          <p:cNvPr id="647172" name="Group 4"/>
          <p:cNvGrpSpPr>
            <a:grpSpLocks/>
          </p:cNvGrpSpPr>
          <p:nvPr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647173" name="Rectangle 5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74" name="Rectangle 6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200" b="0"/>
                <a:t>© Tan,Steinbach, Kumar 	    	Introduction to Data Mining        		      4/18/2004               </a:t>
              </a:r>
              <a:fld id="{041EC837-0603-4404-BF43-279971DB0EE3}" type="slidenum">
                <a:rPr lang="en-US" sz="1200" b="0"/>
                <a:pPr>
                  <a:lnSpc>
                    <a:spcPts val="2000"/>
                  </a:lnSpc>
                </a:pPr>
                <a:t>1</a:t>
              </a:fld>
              <a:r>
                <a:rPr lang="en-US" sz="1200" b="0"/>
                <a:t> </a:t>
              </a:r>
            </a:p>
          </p:txBody>
        </p:sp>
      </p:grpSp>
      <p:grpSp>
        <p:nvGrpSpPr>
          <p:cNvPr id="647175" name="Group 7"/>
          <p:cNvGrpSpPr>
            <a:grpSpLocks/>
          </p:cNvGrpSpPr>
          <p:nvPr/>
        </p:nvGrpSpPr>
        <p:grpSpPr bwMode="auto">
          <a:xfrm>
            <a:off x="304800" y="1524000"/>
            <a:ext cx="8534400" cy="152400"/>
            <a:chOff x="264" y="788"/>
            <a:chExt cx="5232" cy="124"/>
          </a:xfrm>
        </p:grpSpPr>
        <p:sp>
          <p:nvSpPr>
            <p:cNvPr id="647176" name="Rectangle 8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77" name="Rectangle 9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Examples - Similarity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98600" y="2247900"/>
            <a:ext cx="2921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52550" y="3733800"/>
            <a:ext cx="2921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67100" y="4025900"/>
            <a:ext cx="2921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45150" y="3441700"/>
            <a:ext cx="2921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41906" y="2851150"/>
            <a:ext cx="2921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4"/>
            <a:endCxn id="6" idx="0"/>
          </p:cNvCxnSpPr>
          <p:nvPr/>
        </p:nvCxnSpPr>
        <p:spPr>
          <a:xfrm rot="5400000">
            <a:off x="974725" y="3063875"/>
            <a:ext cx="1193800" cy="146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01750" y="3073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4" name="Straight Connector 13"/>
          <p:cNvCxnSpPr>
            <a:stCxn id="6" idx="6"/>
            <a:endCxn id="7" idx="2"/>
          </p:cNvCxnSpPr>
          <p:nvPr/>
        </p:nvCxnSpPr>
        <p:spPr>
          <a:xfrm>
            <a:off x="1644650" y="3879850"/>
            <a:ext cx="1822450" cy="292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00300" y="3943351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11250" y="3924300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25550" y="21590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20" name="Straight Connector 19"/>
          <p:cNvCxnSpPr>
            <a:stCxn id="5" idx="5"/>
            <a:endCxn id="7" idx="1"/>
          </p:cNvCxnSpPr>
          <p:nvPr/>
        </p:nvCxnSpPr>
        <p:spPr>
          <a:xfrm rot="16200000" flipH="1">
            <a:off x="1843173" y="2401973"/>
            <a:ext cx="1571454" cy="1761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75050" y="436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01900" y="289560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.19</a:t>
            </a:r>
            <a:endParaRPr lang="en-US" dirty="0"/>
          </a:p>
        </p:txBody>
      </p:sp>
      <p:cxnSp>
        <p:nvCxnSpPr>
          <p:cNvPr id="24" name="Straight Connector 23"/>
          <p:cNvCxnSpPr>
            <a:stCxn id="9" idx="4"/>
            <a:endCxn id="7" idx="0"/>
          </p:cNvCxnSpPr>
          <p:nvPr/>
        </p:nvCxnSpPr>
        <p:spPr>
          <a:xfrm rot="5400000">
            <a:off x="3309228" y="3447172"/>
            <a:ext cx="882650" cy="274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10157" y="349250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.45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72783" y="284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8" name="Straight Connector 27"/>
          <p:cNvCxnSpPr>
            <a:stCxn id="6" idx="7"/>
            <a:endCxn id="9" idx="3"/>
          </p:cNvCxnSpPr>
          <p:nvPr/>
        </p:nvCxnSpPr>
        <p:spPr>
          <a:xfrm rot="5400000" flipH="1" flipV="1">
            <a:off x="2355226" y="2347120"/>
            <a:ext cx="676104" cy="2182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39900" y="3350578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.22</a:t>
            </a:r>
          </a:p>
        </p:txBody>
      </p:sp>
      <p:cxnSp>
        <p:nvCxnSpPr>
          <p:cNvPr id="31" name="Straight Connector 30"/>
          <p:cNvCxnSpPr>
            <a:stCxn id="5" idx="6"/>
            <a:endCxn id="9" idx="2"/>
          </p:cNvCxnSpPr>
          <p:nvPr/>
        </p:nvCxnSpPr>
        <p:spPr>
          <a:xfrm>
            <a:off x="1790700" y="2393950"/>
            <a:ext cx="1951206" cy="603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51160" y="231775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632450" y="3816350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6" name="Straight Connector 35"/>
          <p:cNvCxnSpPr>
            <a:stCxn id="9" idx="5"/>
            <a:endCxn id="8" idx="2"/>
          </p:cNvCxnSpPr>
          <p:nvPr/>
        </p:nvCxnSpPr>
        <p:spPr>
          <a:xfrm rot="16200000" flipH="1">
            <a:off x="4574551" y="2517150"/>
            <a:ext cx="487277" cy="16539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6800" y="306705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.08</a:t>
            </a:r>
            <a:endParaRPr lang="en-US" dirty="0"/>
          </a:p>
        </p:txBody>
      </p:sp>
      <p:cxnSp>
        <p:nvCxnSpPr>
          <p:cNvPr id="39" name="Straight Connector 38"/>
          <p:cNvCxnSpPr>
            <a:stCxn id="7" idx="6"/>
            <a:endCxn id="8" idx="3"/>
          </p:cNvCxnSpPr>
          <p:nvPr/>
        </p:nvCxnSpPr>
        <p:spPr>
          <a:xfrm flipV="1">
            <a:off x="3759200" y="3691023"/>
            <a:ext cx="1928727" cy="4809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83100" y="387985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.09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2" name="Content Placeholder 3"/>
          <p:cNvGraphicFramePr>
            <a:graphicFrameLocks/>
          </p:cNvGraphicFramePr>
          <p:nvPr/>
        </p:nvGraphicFramePr>
        <p:xfrm>
          <a:off x="5867400" y="1143000"/>
          <a:ext cx="2895600" cy="2219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65200"/>
                <a:gridCol w="965200"/>
                <a:gridCol w="965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dirty="0" smtClean="0"/>
              <a:t>Graph Clustering</a:t>
            </a:r>
            <a:endParaRPr lang="en-US" sz="2800" dirty="0"/>
          </a:p>
        </p:txBody>
      </p:sp>
      <p:sp>
        <p:nvSpPr>
          <p:cNvPr id="165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sz="260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200"/>
          </a:p>
        </p:txBody>
      </p:sp>
      <p:sp>
        <p:nvSpPr>
          <p:cNvPr id="1653764" name="Rectangle 4"/>
          <p:cNvSpPr>
            <a:spLocks noChangeArrowheads="1"/>
          </p:cNvSpPr>
          <p:nvPr/>
        </p:nvSpPr>
        <p:spPr bwMode="auto">
          <a:xfrm>
            <a:off x="1600200" y="29257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653765" name="Picture 5" descr="overall"/>
          <p:cNvPicPr>
            <a:picLocks noChangeAspect="1" noChangeArrowheads="1"/>
          </p:cNvPicPr>
          <p:nvPr/>
        </p:nvPicPr>
        <p:blipFill>
          <a:blip r:embed="rId2" cstate="print"/>
          <a:srcRect l="941" r="5919"/>
          <a:stretch>
            <a:fillRect/>
          </a:stretch>
        </p:blipFill>
        <p:spPr bwMode="auto">
          <a:xfrm>
            <a:off x="152400" y="2362200"/>
            <a:ext cx="8686800" cy="157956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 bwMode="auto">
          <a:xfrm>
            <a:off x="3124200" y="2895600"/>
            <a:ext cx="11430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Degree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Volume of a set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86203" y="1953511"/>
            <a:ext cx="4295399" cy="1687153"/>
            <a:chOff x="1270038" y="3538930"/>
            <a:chExt cx="5666751" cy="2225794"/>
          </a:xfrm>
        </p:grpSpPr>
        <p:sp>
          <p:nvSpPr>
            <p:cNvPr id="5" name="Oval 4"/>
            <p:cNvSpPr/>
            <p:nvPr/>
          </p:nvSpPr>
          <p:spPr>
            <a:xfrm>
              <a:off x="1270038" y="388629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270038" y="4668331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366825" y="4581915"/>
              <a:ext cx="347360" cy="3473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20432" y="353893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874336" y="423365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710173" y="371261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89429" y="4755595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057533" y="5417364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98185" y="5417364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5" idx="6"/>
              <a:endCxn id="8" idx="2"/>
            </p:cNvCxnSpPr>
            <p:nvPr/>
          </p:nvCxnSpPr>
          <p:spPr>
            <a:xfrm flipV="1">
              <a:off x="1617398" y="3712610"/>
              <a:ext cx="1303034" cy="347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7" idx="7"/>
            </p:cNvCxnSpPr>
            <p:nvPr/>
          </p:nvCxnSpPr>
          <p:spPr>
            <a:xfrm rot="5400000">
              <a:off x="2418627" y="4080109"/>
              <a:ext cx="797365" cy="307987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6" name="Straight Connector 15"/>
            <p:cNvCxnSpPr>
              <a:stCxn id="7" idx="1"/>
              <a:endCxn id="5" idx="5"/>
            </p:cNvCxnSpPr>
            <p:nvPr/>
          </p:nvCxnSpPr>
          <p:spPr>
            <a:xfrm rot="16200000" flipV="1">
              <a:off x="1767110" y="3982199"/>
              <a:ext cx="450005" cy="851167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>
              <a:stCxn id="5" idx="4"/>
              <a:endCxn id="6" idx="0"/>
            </p:cNvCxnSpPr>
            <p:nvPr/>
          </p:nvCxnSpPr>
          <p:spPr>
            <a:xfrm rot="5400000">
              <a:off x="1226378" y="4450990"/>
              <a:ext cx="434681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5"/>
              <a:endCxn id="13" idx="1"/>
            </p:cNvCxnSpPr>
            <p:nvPr/>
          </p:nvCxnSpPr>
          <p:spPr>
            <a:xfrm rot="16200000" flipH="1">
              <a:off x="1556085" y="4975263"/>
              <a:ext cx="503413" cy="4825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4"/>
              <a:endCxn id="13" idx="7"/>
            </p:cNvCxnSpPr>
            <p:nvPr/>
          </p:nvCxnSpPr>
          <p:spPr>
            <a:xfrm rot="5400000">
              <a:off x="2148111" y="5075839"/>
              <a:ext cx="538959" cy="245830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0" name="Straight Connector 19"/>
            <p:cNvCxnSpPr>
              <a:stCxn id="6" idx="6"/>
              <a:endCxn id="7" idx="2"/>
            </p:cNvCxnSpPr>
            <p:nvPr/>
          </p:nvCxnSpPr>
          <p:spPr>
            <a:xfrm flipV="1">
              <a:off x="1617398" y="4755595"/>
              <a:ext cx="749427" cy="86416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1" name="Straight Connector 20"/>
            <p:cNvCxnSpPr>
              <a:stCxn id="6" idx="7"/>
              <a:endCxn id="8" idx="3"/>
            </p:cNvCxnSpPr>
            <p:nvPr/>
          </p:nvCxnSpPr>
          <p:spPr>
            <a:xfrm rot="5400000" flipH="1" flipV="1">
              <a:off x="1827025" y="3574924"/>
              <a:ext cx="883781" cy="14047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6"/>
              <a:endCxn id="10" idx="2"/>
            </p:cNvCxnSpPr>
            <p:nvPr/>
          </p:nvCxnSpPr>
          <p:spPr>
            <a:xfrm>
              <a:off x="3267792" y="3712610"/>
              <a:ext cx="2442381" cy="1736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6"/>
              <a:endCxn id="9" idx="2"/>
            </p:cNvCxnSpPr>
            <p:nvPr/>
          </p:nvCxnSpPr>
          <p:spPr>
            <a:xfrm flipV="1">
              <a:off x="2714185" y="4407330"/>
              <a:ext cx="2160151" cy="348265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>
              <a:stCxn id="9" idx="1"/>
              <a:endCxn id="8" idx="5"/>
            </p:cNvCxnSpPr>
            <p:nvPr/>
          </p:nvCxnSpPr>
          <p:spPr>
            <a:xfrm rot="16200000" flipV="1">
              <a:off x="3846514" y="3205828"/>
              <a:ext cx="449100" cy="17082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5"/>
              <a:endCxn id="12" idx="1"/>
            </p:cNvCxnSpPr>
            <p:nvPr/>
          </p:nvCxnSpPr>
          <p:spPr>
            <a:xfrm rot="16200000" flipH="1">
              <a:off x="5170567" y="4530398"/>
              <a:ext cx="938094" cy="937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7"/>
              <a:endCxn id="11" idx="3"/>
            </p:cNvCxnSpPr>
            <p:nvPr/>
          </p:nvCxnSpPr>
          <p:spPr>
            <a:xfrm rot="5400000" flipH="1" flipV="1">
              <a:off x="6289087" y="5117022"/>
              <a:ext cx="416149" cy="2862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5"/>
              <a:endCxn id="11" idx="1"/>
            </p:cNvCxnSpPr>
            <p:nvPr/>
          </p:nvCxnSpPr>
          <p:spPr>
            <a:xfrm rot="16200000" flipH="1">
              <a:off x="5924799" y="4090964"/>
              <a:ext cx="797365" cy="6336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5328224" y="3851702"/>
              <a:ext cx="275420" cy="5902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4"/>
              <a:endCxn id="12" idx="0"/>
            </p:cNvCxnSpPr>
            <p:nvPr/>
          </p:nvCxnSpPr>
          <p:spPr>
            <a:xfrm rot="16200000" flipH="1">
              <a:off x="5378836" y="4564987"/>
              <a:ext cx="1357394" cy="347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9" idx="6"/>
              <a:endCxn id="11" idx="2"/>
            </p:cNvCxnSpPr>
            <p:nvPr/>
          </p:nvCxnSpPr>
          <p:spPr>
            <a:xfrm>
              <a:off x="5221696" y="4407330"/>
              <a:ext cx="1367733" cy="5219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5888" y="2300288"/>
            <a:ext cx="2438400" cy="825500"/>
          </a:xfrm>
          <a:prstGeom prst="rect">
            <a:avLst/>
          </a:prstGeom>
        </p:spPr>
      </p:pic>
      <p:pic>
        <p:nvPicPr>
          <p:cNvPr id="32" name="Picture 31" descr="latex-image-1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3438" y="4881563"/>
            <a:ext cx="3022600" cy="78740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4086203" y="4287476"/>
            <a:ext cx="4295399" cy="1687153"/>
            <a:chOff x="1270038" y="3538930"/>
            <a:chExt cx="5666751" cy="2225794"/>
          </a:xfrm>
        </p:grpSpPr>
        <p:sp>
          <p:nvSpPr>
            <p:cNvPr id="34" name="Oval 33"/>
            <p:cNvSpPr/>
            <p:nvPr/>
          </p:nvSpPr>
          <p:spPr>
            <a:xfrm>
              <a:off x="1270038" y="3886290"/>
              <a:ext cx="347360" cy="3473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270038" y="4668331"/>
              <a:ext cx="347360" cy="3473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66825" y="4581915"/>
              <a:ext cx="347360" cy="3473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920432" y="3538930"/>
              <a:ext cx="347360" cy="3473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874336" y="423365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710173" y="371261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589429" y="4755595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57533" y="5417364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998185" y="5417364"/>
              <a:ext cx="347360" cy="3473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34" idx="6"/>
              <a:endCxn id="37" idx="2"/>
            </p:cNvCxnSpPr>
            <p:nvPr/>
          </p:nvCxnSpPr>
          <p:spPr>
            <a:xfrm flipV="1">
              <a:off x="1617398" y="3712610"/>
              <a:ext cx="1303034" cy="347360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4" name="Straight Connector 43"/>
            <p:cNvCxnSpPr>
              <a:stCxn id="37" idx="3"/>
              <a:endCxn id="36" idx="7"/>
            </p:cNvCxnSpPr>
            <p:nvPr/>
          </p:nvCxnSpPr>
          <p:spPr>
            <a:xfrm rot="5400000">
              <a:off x="2418627" y="4080109"/>
              <a:ext cx="797365" cy="307987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5" name="Straight Connector 44"/>
            <p:cNvCxnSpPr>
              <a:stCxn id="36" idx="1"/>
              <a:endCxn id="34" idx="5"/>
            </p:cNvCxnSpPr>
            <p:nvPr/>
          </p:nvCxnSpPr>
          <p:spPr>
            <a:xfrm rot="16200000" flipV="1">
              <a:off x="1767110" y="3982199"/>
              <a:ext cx="450005" cy="851167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6" name="Straight Connector 45"/>
            <p:cNvCxnSpPr>
              <a:stCxn id="34" idx="4"/>
              <a:endCxn id="35" idx="0"/>
            </p:cNvCxnSpPr>
            <p:nvPr/>
          </p:nvCxnSpPr>
          <p:spPr>
            <a:xfrm rot="5400000">
              <a:off x="1226378" y="4450990"/>
              <a:ext cx="434681" cy="1588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7" name="Straight Connector 46"/>
            <p:cNvCxnSpPr>
              <a:stCxn id="35" idx="5"/>
              <a:endCxn id="42" idx="1"/>
            </p:cNvCxnSpPr>
            <p:nvPr/>
          </p:nvCxnSpPr>
          <p:spPr>
            <a:xfrm rot="16200000" flipH="1">
              <a:off x="1556085" y="4975263"/>
              <a:ext cx="503413" cy="482527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8" name="Straight Connector 47"/>
            <p:cNvCxnSpPr>
              <a:stCxn id="36" idx="4"/>
              <a:endCxn id="42" idx="7"/>
            </p:cNvCxnSpPr>
            <p:nvPr/>
          </p:nvCxnSpPr>
          <p:spPr>
            <a:xfrm rot="5400000">
              <a:off x="2148111" y="5075839"/>
              <a:ext cx="538959" cy="245830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9" name="Straight Connector 48"/>
            <p:cNvCxnSpPr>
              <a:stCxn id="35" idx="6"/>
              <a:endCxn id="36" idx="2"/>
            </p:cNvCxnSpPr>
            <p:nvPr/>
          </p:nvCxnSpPr>
          <p:spPr>
            <a:xfrm flipV="1">
              <a:off x="1617398" y="4755595"/>
              <a:ext cx="749427" cy="86416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50" name="Straight Connector 49"/>
            <p:cNvCxnSpPr>
              <a:stCxn id="35" idx="7"/>
              <a:endCxn id="37" idx="3"/>
            </p:cNvCxnSpPr>
            <p:nvPr/>
          </p:nvCxnSpPr>
          <p:spPr>
            <a:xfrm rot="5400000" flipH="1" flipV="1">
              <a:off x="1827025" y="3574924"/>
              <a:ext cx="883781" cy="1404774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51" name="Straight Connector 50"/>
            <p:cNvCxnSpPr>
              <a:stCxn id="37" idx="6"/>
              <a:endCxn id="39" idx="2"/>
            </p:cNvCxnSpPr>
            <p:nvPr/>
          </p:nvCxnSpPr>
          <p:spPr>
            <a:xfrm>
              <a:off x="3267792" y="3712610"/>
              <a:ext cx="2442381" cy="17368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36" idx="6"/>
              <a:endCxn id="38" idx="2"/>
            </p:cNvCxnSpPr>
            <p:nvPr/>
          </p:nvCxnSpPr>
          <p:spPr>
            <a:xfrm flipV="1">
              <a:off x="2714185" y="4407330"/>
              <a:ext cx="2160151" cy="348265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53" name="Straight Connector 52"/>
            <p:cNvCxnSpPr>
              <a:stCxn id="38" idx="1"/>
              <a:endCxn id="37" idx="5"/>
            </p:cNvCxnSpPr>
            <p:nvPr/>
          </p:nvCxnSpPr>
          <p:spPr>
            <a:xfrm rot="16200000" flipV="1">
              <a:off x="3846514" y="3205828"/>
              <a:ext cx="449100" cy="170828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8" idx="5"/>
              <a:endCxn id="41" idx="1"/>
            </p:cNvCxnSpPr>
            <p:nvPr/>
          </p:nvCxnSpPr>
          <p:spPr>
            <a:xfrm rot="16200000" flipH="1">
              <a:off x="5170567" y="4530398"/>
              <a:ext cx="938094" cy="937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1" idx="7"/>
              <a:endCxn id="40" idx="3"/>
            </p:cNvCxnSpPr>
            <p:nvPr/>
          </p:nvCxnSpPr>
          <p:spPr>
            <a:xfrm rot="5400000" flipH="1" flipV="1">
              <a:off x="6289087" y="5117022"/>
              <a:ext cx="416149" cy="2862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39" idx="5"/>
              <a:endCxn id="40" idx="1"/>
            </p:cNvCxnSpPr>
            <p:nvPr/>
          </p:nvCxnSpPr>
          <p:spPr>
            <a:xfrm rot="16200000" flipH="1">
              <a:off x="5924799" y="4090964"/>
              <a:ext cx="797365" cy="6336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38" idx="7"/>
              <a:endCxn id="39" idx="3"/>
            </p:cNvCxnSpPr>
            <p:nvPr/>
          </p:nvCxnSpPr>
          <p:spPr>
            <a:xfrm rot="5400000" flipH="1" flipV="1">
              <a:off x="5328224" y="3851702"/>
              <a:ext cx="275420" cy="5902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9" idx="4"/>
              <a:endCxn id="41" idx="0"/>
            </p:cNvCxnSpPr>
            <p:nvPr/>
          </p:nvCxnSpPr>
          <p:spPr>
            <a:xfrm rot="16200000" flipH="1">
              <a:off x="5378836" y="4564987"/>
              <a:ext cx="1357394" cy="347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38" idx="6"/>
              <a:endCxn id="40" idx="2"/>
            </p:cNvCxnSpPr>
            <p:nvPr/>
          </p:nvCxnSpPr>
          <p:spPr>
            <a:xfrm>
              <a:off x="5221696" y="4407330"/>
              <a:ext cx="1367733" cy="5219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cut </a:t>
            </a:r>
            <a:r>
              <a:rPr lang="en-US" dirty="0" smtClean="0"/>
              <a:t>between two </a:t>
            </a:r>
            <a:r>
              <a:rPr lang="en-US" dirty="0" err="1" smtClean="0"/>
              <a:t>subgraphs</a:t>
            </a:r>
            <a:r>
              <a:rPr lang="en-US" dirty="0" smtClean="0"/>
              <a:t> is calculated as follows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09518" y="2901377"/>
            <a:ext cx="5666751" cy="2225794"/>
            <a:chOff x="1270038" y="3538930"/>
            <a:chExt cx="5666751" cy="2225794"/>
          </a:xfrm>
        </p:grpSpPr>
        <p:sp>
          <p:nvSpPr>
            <p:cNvPr id="5" name="Oval 4"/>
            <p:cNvSpPr/>
            <p:nvPr/>
          </p:nvSpPr>
          <p:spPr>
            <a:xfrm>
              <a:off x="1270038" y="388629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270038" y="4668331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366825" y="4581915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20432" y="353893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874336" y="423365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710173" y="371261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89429" y="4755595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057533" y="5417364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98185" y="5417364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5" idx="6"/>
              <a:endCxn id="8" idx="2"/>
            </p:cNvCxnSpPr>
            <p:nvPr/>
          </p:nvCxnSpPr>
          <p:spPr>
            <a:xfrm flipV="1">
              <a:off x="1617398" y="3712610"/>
              <a:ext cx="1303034" cy="347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7" idx="7"/>
            </p:cNvCxnSpPr>
            <p:nvPr/>
          </p:nvCxnSpPr>
          <p:spPr>
            <a:xfrm rot="5400000">
              <a:off x="2418627" y="4080109"/>
              <a:ext cx="797365" cy="3079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1"/>
              <a:endCxn id="5" idx="5"/>
            </p:cNvCxnSpPr>
            <p:nvPr/>
          </p:nvCxnSpPr>
          <p:spPr>
            <a:xfrm rot="16200000" flipV="1">
              <a:off x="1767110" y="3982199"/>
              <a:ext cx="450005" cy="8511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" idx="4"/>
              <a:endCxn id="6" idx="0"/>
            </p:cNvCxnSpPr>
            <p:nvPr/>
          </p:nvCxnSpPr>
          <p:spPr>
            <a:xfrm rot="5400000">
              <a:off x="1226378" y="4450990"/>
              <a:ext cx="434681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5"/>
              <a:endCxn id="13" idx="1"/>
            </p:cNvCxnSpPr>
            <p:nvPr/>
          </p:nvCxnSpPr>
          <p:spPr>
            <a:xfrm rot="16200000" flipH="1">
              <a:off x="1556085" y="4975263"/>
              <a:ext cx="503413" cy="4825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4"/>
              <a:endCxn id="13" idx="7"/>
            </p:cNvCxnSpPr>
            <p:nvPr/>
          </p:nvCxnSpPr>
          <p:spPr>
            <a:xfrm rot="5400000">
              <a:off x="2148111" y="5075839"/>
              <a:ext cx="538959" cy="2458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6"/>
              <a:endCxn id="7" idx="2"/>
            </p:cNvCxnSpPr>
            <p:nvPr/>
          </p:nvCxnSpPr>
          <p:spPr>
            <a:xfrm flipV="1">
              <a:off x="1617398" y="4755595"/>
              <a:ext cx="749427" cy="864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6" idx="7"/>
              <a:endCxn id="8" idx="3"/>
            </p:cNvCxnSpPr>
            <p:nvPr/>
          </p:nvCxnSpPr>
          <p:spPr>
            <a:xfrm rot="5400000" flipH="1" flipV="1">
              <a:off x="1827025" y="3574924"/>
              <a:ext cx="883781" cy="14047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6"/>
              <a:endCxn id="10" idx="2"/>
            </p:cNvCxnSpPr>
            <p:nvPr/>
          </p:nvCxnSpPr>
          <p:spPr>
            <a:xfrm>
              <a:off x="3267792" y="3712610"/>
              <a:ext cx="2442381" cy="17368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6"/>
              <a:endCxn id="9" idx="2"/>
            </p:cNvCxnSpPr>
            <p:nvPr/>
          </p:nvCxnSpPr>
          <p:spPr>
            <a:xfrm flipV="1">
              <a:off x="2714185" y="4407330"/>
              <a:ext cx="2160151" cy="34826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9" idx="1"/>
              <a:endCxn id="8" idx="5"/>
            </p:cNvCxnSpPr>
            <p:nvPr/>
          </p:nvCxnSpPr>
          <p:spPr>
            <a:xfrm rot="16200000" flipV="1">
              <a:off x="3846514" y="3205828"/>
              <a:ext cx="449100" cy="170828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5"/>
              <a:endCxn id="12" idx="1"/>
            </p:cNvCxnSpPr>
            <p:nvPr/>
          </p:nvCxnSpPr>
          <p:spPr>
            <a:xfrm rot="16200000" flipH="1">
              <a:off x="5170567" y="4530398"/>
              <a:ext cx="938094" cy="937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7"/>
              <a:endCxn id="11" idx="3"/>
            </p:cNvCxnSpPr>
            <p:nvPr/>
          </p:nvCxnSpPr>
          <p:spPr>
            <a:xfrm rot="5400000" flipH="1" flipV="1">
              <a:off x="6289087" y="5117022"/>
              <a:ext cx="416149" cy="2862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5"/>
              <a:endCxn id="11" idx="1"/>
            </p:cNvCxnSpPr>
            <p:nvPr/>
          </p:nvCxnSpPr>
          <p:spPr>
            <a:xfrm rot="16200000" flipH="1">
              <a:off x="5924799" y="4090964"/>
              <a:ext cx="797365" cy="6336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5328224" y="3851702"/>
              <a:ext cx="275420" cy="5902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4"/>
              <a:endCxn id="12" idx="0"/>
            </p:cNvCxnSpPr>
            <p:nvPr/>
          </p:nvCxnSpPr>
          <p:spPr>
            <a:xfrm rot="16200000" flipH="1">
              <a:off x="5378836" y="4564987"/>
              <a:ext cx="1357394" cy="347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9" idx="6"/>
              <a:endCxn id="11" idx="2"/>
            </p:cNvCxnSpPr>
            <p:nvPr/>
          </p:nvCxnSpPr>
          <p:spPr>
            <a:xfrm>
              <a:off x="5221696" y="4407330"/>
              <a:ext cx="1367733" cy="5219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2473" y="5404668"/>
            <a:ext cx="4216400" cy="82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minimum cut of a graph identifies an optimal partitioning of the data.</a:t>
            </a:r>
          </a:p>
          <a:p>
            <a:endParaRPr lang="en-US" dirty="0" smtClean="0"/>
          </a:p>
          <a:p>
            <a:r>
              <a:rPr lang="en-US" dirty="0" smtClean="0"/>
              <a:t>Recursively partition the data set</a:t>
            </a:r>
          </a:p>
          <a:p>
            <a:pPr lvl="2"/>
            <a:r>
              <a:rPr lang="en-US" dirty="0" smtClean="0"/>
              <a:t>Identify the minimum cut</a:t>
            </a:r>
          </a:p>
          <a:p>
            <a:pPr lvl="2"/>
            <a:r>
              <a:rPr lang="en-US" dirty="0" smtClean="0"/>
              <a:t>Remove edges</a:t>
            </a:r>
          </a:p>
          <a:p>
            <a:pPr lvl="2"/>
            <a:r>
              <a:rPr lang="en-US" dirty="0" smtClean="0"/>
              <a:t>Repeat until </a:t>
            </a:r>
            <a:r>
              <a:rPr lang="en-US" dirty="0" err="1" smtClean="0"/>
              <a:t>k</a:t>
            </a:r>
            <a:r>
              <a:rPr lang="en-US" dirty="0" smtClean="0"/>
              <a:t> clusters are identified</a:t>
            </a:r>
            <a:endParaRPr lang="en-US" dirty="0"/>
          </a:p>
        </p:txBody>
      </p:sp>
      <p:pic>
        <p:nvPicPr>
          <p:cNvPr id="1714178" name="Picture 2" descr="http://www.physik.uni-wuerzburg.de/typo3temp/pics/3044d0b24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9729752">
            <a:off x="5642996" y="3442077"/>
            <a:ext cx="3200400" cy="1792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Minimum Cut: </a:t>
            </a:r>
            <a:br>
              <a:rPr lang="en-US" dirty="0" smtClean="0"/>
            </a:br>
            <a:r>
              <a:rPr lang="en-US" dirty="0" err="1" smtClean="0"/>
              <a:t>Hao</a:t>
            </a:r>
            <a:r>
              <a:rPr lang="en-US" dirty="0" smtClean="0"/>
              <a:t> and </a:t>
            </a:r>
            <a:r>
              <a:rPr lang="en-US" dirty="0" err="1" smtClean="0"/>
              <a:t>Orlin</a:t>
            </a:r>
            <a:r>
              <a:rPr lang="en-US" dirty="0" smtClean="0"/>
              <a:t>, 1994.</a:t>
            </a:r>
            <a:br>
              <a:rPr lang="en-US" dirty="0" smtClean="0"/>
            </a:br>
            <a:r>
              <a:rPr lang="en-US" dirty="0" smtClean="0"/>
              <a:t>For a graph </a:t>
            </a:r>
            <a:r>
              <a:rPr lang="en-US" i="1" dirty="0" smtClean="0"/>
              <a:t>G</a:t>
            </a:r>
            <a:r>
              <a:rPr lang="en-US" dirty="0" smtClean="0"/>
              <a:t> = (</a:t>
            </a:r>
            <a:r>
              <a:rPr lang="en-US" i="1" dirty="0" smtClean="0"/>
              <a:t>V</a:t>
            </a:r>
            <a:r>
              <a:rPr lang="en-US" dirty="0" smtClean="0"/>
              <a:t>, </a:t>
            </a:r>
            <a:r>
              <a:rPr lang="en-US" i="1" dirty="0" smtClean="0"/>
              <a:t>E</a:t>
            </a:r>
            <a:r>
              <a:rPr lang="en-US" dirty="0" smtClean="0"/>
              <a:t>), finding the minimum cut can be done in </a:t>
            </a:r>
            <a:r>
              <a:rPr lang="en-US" i="1" dirty="0" smtClean="0"/>
              <a:t>O</a:t>
            </a:r>
            <a:r>
              <a:rPr lang="en-US" dirty="0" smtClean="0"/>
              <a:t>(|</a:t>
            </a:r>
            <a:r>
              <a:rPr lang="en-US" i="1" dirty="0" smtClean="0"/>
              <a:t>V</a:t>
            </a:r>
            <a:r>
              <a:rPr lang="en-US" dirty="0" smtClean="0"/>
              <a:t>|×|</a:t>
            </a:r>
            <a:r>
              <a:rPr lang="en-US" i="1" dirty="0" smtClean="0"/>
              <a:t>E</a:t>
            </a:r>
            <a:r>
              <a:rPr lang="en-US" dirty="0" smtClean="0"/>
              <a:t>| log(|</a:t>
            </a:r>
            <a:r>
              <a:rPr lang="en-US" i="1" dirty="0" smtClean="0"/>
              <a:t>V</a:t>
            </a:r>
            <a:r>
              <a:rPr lang="en-US" dirty="0" smtClean="0"/>
              <a:t>|</a:t>
            </a:r>
            <a:r>
              <a:rPr lang="en-US" baseline="30000" dirty="0" smtClean="0"/>
              <a:t>2</a:t>
            </a:r>
            <a:r>
              <a:rPr lang="en-US" dirty="0" smtClean="0"/>
              <a:t>/|</a:t>
            </a:r>
            <a:r>
              <a:rPr lang="en-US" i="1" dirty="0" smtClean="0"/>
              <a:t>E</a:t>
            </a:r>
            <a:r>
              <a:rPr lang="en-US" dirty="0" smtClean="0"/>
              <a:t>|)).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Maximum Cut:</a:t>
            </a:r>
            <a:br>
              <a:rPr lang="en-US" dirty="0" smtClean="0"/>
            </a:br>
            <a:r>
              <a:rPr lang="en-US" dirty="0" smtClean="0"/>
              <a:t>NP-hard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62000" y="2133600"/>
            <a:ext cx="7772400" cy="1447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62000" y="4495800"/>
            <a:ext cx="7772400" cy="1447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Partition Problem (GPP)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Let 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, </a:t>
            </a:r>
            <a:r>
              <a:rPr lang="en-US" i="1" dirty="0" smtClean="0"/>
              <a:t>E</a:t>
            </a:r>
            <a:r>
              <a:rPr lang="en-US" dirty="0" smtClean="0"/>
              <a:t>) be an undirected connected graph.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Un-/ weighted GPP:</a:t>
            </a:r>
            <a:r>
              <a:rPr lang="en-US" dirty="0" smtClean="0"/>
              <a:t> Partition </a:t>
            </a:r>
            <a:r>
              <a:rPr lang="en-US" i="1" dirty="0" smtClean="0"/>
              <a:t>V</a:t>
            </a:r>
            <a:r>
              <a:rPr lang="en-US" dirty="0" smtClean="0"/>
              <a:t> into </a:t>
            </a:r>
            <a:r>
              <a:rPr lang="en-US" i="1" dirty="0" smtClean="0"/>
              <a:t>k</a:t>
            </a:r>
            <a:r>
              <a:rPr lang="en-US" dirty="0" smtClean="0"/>
              <a:t> (&gt;1) subsets </a:t>
            </a:r>
            <a:r>
              <a:rPr lang="en-US" i="1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, </a:t>
            </a:r>
            <a:r>
              <a:rPr lang="en-US" i="1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, ..., 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k</a:t>
            </a:r>
            <a:r>
              <a:rPr lang="en-US" dirty="0" smtClean="0"/>
              <a:t> such that the parts are disjoint and have </a:t>
            </a:r>
            <a:r>
              <a:rPr lang="en-US" b="1" dirty="0" smtClean="0"/>
              <a:t>equal size</a:t>
            </a:r>
            <a:r>
              <a:rPr lang="en-US" dirty="0" smtClean="0"/>
              <a:t>, and the number/weight of edges with endpoints in different subsets is minimized.</a:t>
            </a:r>
          </a:p>
          <a:p>
            <a:endParaRPr lang="en-US" dirty="0" smtClean="0"/>
          </a:p>
          <a:p>
            <a:r>
              <a:rPr lang="en-US" dirty="0" smtClean="0"/>
              <a:t>Bad news: The un-/ weighted GPP is NP-hard.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4876800"/>
            <a:ext cx="7848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-Cut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Let </a:t>
            </a:r>
            <a:r>
              <a:rPr lang="en-US" i="1" dirty="0" smtClean="0"/>
              <a:t>G</a:t>
            </a:r>
            <a:r>
              <a:rPr lang="en-US" dirty="0" smtClean="0"/>
              <a:t> = (</a:t>
            </a:r>
            <a:r>
              <a:rPr lang="en-US" i="1" dirty="0" smtClean="0"/>
              <a:t>V, E</a:t>
            </a:r>
            <a:r>
              <a:rPr lang="en-US" dirty="0" smtClean="0"/>
              <a:t>) be an undirected weighted and connected</a:t>
            </a:r>
            <a:r>
              <a:rPr lang="en-US" i="1" dirty="0" smtClean="0"/>
              <a:t>.</a:t>
            </a:r>
            <a:r>
              <a:rPr lang="en-US" dirty="0" smtClean="0"/>
              <a:t> An edge set </a:t>
            </a:r>
            <a:r>
              <a:rPr lang="en-US" i="1" dirty="0" smtClean="0"/>
              <a:t>A ⊆ E</a:t>
            </a:r>
            <a:r>
              <a:rPr lang="en-US" dirty="0" smtClean="0"/>
              <a:t> is called a </a:t>
            </a:r>
            <a:r>
              <a:rPr lang="en-US" i="1" dirty="0" smtClean="0"/>
              <a:t>k-cut</a:t>
            </a:r>
            <a:r>
              <a:rPr lang="en-US" dirty="0" smtClean="0"/>
              <a:t> if </a:t>
            </a:r>
            <a:r>
              <a:rPr lang="en-US" i="1" dirty="0" smtClean="0"/>
              <a:t>G</a:t>
            </a:r>
            <a:r>
              <a:rPr lang="en-US" dirty="0" smtClean="0"/>
              <a:t>′ = (</a:t>
            </a:r>
            <a:r>
              <a:rPr lang="en-US" i="1" dirty="0" smtClean="0"/>
              <a:t>V,E \ A</a:t>
            </a:r>
            <a:r>
              <a:rPr lang="en-US" dirty="0" smtClean="0"/>
              <a:t>) has </a:t>
            </a:r>
            <a:r>
              <a:rPr lang="en-US" i="1" dirty="0" smtClean="0"/>
              <a:t>k </a:t>
            </a:r>
            <a:r>
              <a:rPr lang="en-US" dirty="0" smtClean="0"/>
              <a:t>connected components. </a:t>
            </a:r>
          </a:p>
          <a:p>
            <a:pPr>
              <a:buNone/>
            </a:pPr>
            <a:endParaRPr lang="en-US" b="1" i="1" dirty="0" smtClean="0"/>
          </a:p>
          <a:p>
            <a:r>
              <a:rPr lang="en-US" b="1" i="1" dirty="0" smtClean="0"/>
              <a:t>K</a:t>
            </a:r>
            <a:r>
              <a:rPr lang="en-US" b="1" dirty="0" smtClean="0"/>
              <a:t>-cut Problem:</a:t>
            </a:r>
            <a:r>
              <a:rPr lang="en-US" dirty="0" smtClean="0"/>
              <a:t> Compute a minimum weight </a:t>
            </a:r>
            <a:r>
              <a:rPr lang="en-US" i="1" dirty="0" smtClean="0"/>
              <a:t>k</a:t>
            </a:r>
            <a:r>
              <a:rPr lang="en-US" dirty="0" smtClean="0"/>
              <a:t>-cut in </a:t>
            </a:r>
            <a:r>
              <a:rPr lang="en-US" i="1" dirty="0" smtClean="0"/>
              <a:t>G.</a:t>
            </a:r>
          </a:p>
          <a:p>
            <a:endParaRPr lang="en-US" i="1" dirty="0" smtClean="0"/>
          </a:p>
          <a:p>
            <a:r>
              <a:rPr lang="en-US" dirty="0" smtClean="0"/>
              <a:t>Bad news: The </a:t>
            </a:r>
            <a:r>
              <a:rPr lang="en-US" i="1" dirty="0" smtClean="0"/>
              <a:t>k</a:t>
            </a:r>
            <a:r>
              <a:rPr lang="en-US" dirty="0" smtClean="0"/>
              <a:t>-cut problem is </a:t>
            </a:r>
            <a:r>
              <a:rPr lang="en-US" i="1" dirty="0" smtClean="0"/>
              <a:t>NP</a:t>
            </a:r>
            <a:r>
              <a:rPr lang="en-US" dirty="0" smtClean="0"/>
              <a:t>-hard. 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4495800"/>
            <a:ext cx="7010400" cy="685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dirty="0" err="1" smtClean="0"/>
              <a:t>Sparsification</a:t>
            </a:r>
            <a:r>
              <a:rPr lang="en-US" sz="2800" dirty="0" smtClean="0"/>
              <a:t> during Graph Clustering</a:t>
            </a:r>
            <a:endParaRPr lang="en-US" sz="2800" dirty="0"/>
          </a:p>
        </p:txBody>
      </p:sp>
      <p:sp>
        <p:nvSpPr>
          <p:cNvPr id="165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sz="2600" dirty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200" dirty="0"/>
          </a:p>
        </p:txBody>
      </p:sp>
      <p:sp>
        <p:nvSpPr>
          <p:cNvPr id="1653764" name="Rectangle 4"/>
          <p:cNvSpPr>
            <a:spLocks noChangeArrowheads="1"/>
          </p:cNvSpPr>
          <p:nvPr/>
        </p:nvSpPr>
        <p:spPr bwMode="auto">
          <a:xfrm>
            <a:off x="1600200" y="29257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653765" name="Picture 5" descr="overall"/>
          <p:cNvPicPr>
            <a:picLocks noChangeAspect="1" noChangeArrowheads="1"/>
          </p:cNvPicPr>
          <p:nvPr/>
        </p:nvPicPr>
        <p:blipFill>
          <a:blip r:embed="rId2" cstate="print"/>
          <a:srcRect l="941" r="5919"/>
          <a:stretch>
            <a:fillRect/>
          </a:stretch>
        </p:blipFill>
        <p:spPr bwMode="auto">
          <a:xfrm>
            <a:off x="228600" y="1163637"/>
            <a:ext cx="8686800" cy="157956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57199" y="2776478"/>
            <a:ext cx="8229601" cy="391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400" dirty="0" err="1" smtClean="0">
                <a:cs typeface="Times New Roman" pitchFamily="18" charset="0"/>
              </a:rPr>
              <a:t>Sparsification</a:t>
            </a:r>
            <a:r>
              <a:rPr lang="en-US" sz="2400" b="0" dirty="0" smtClean="0">
                <a:cs typeface="Times New Roman" pitchFamily="18" charset="0"/>
              </a:rPr>
              <a:t> reduces the amount of data that needs to be processed drastically: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0" dirty="0" smtClean="0">
                <a:cs typeface="Times New Roman" pitchFamily="18" charset="0"/>
              </a:rPr>
              <a:t>Often more than 99% of the entries in a proximity matrix are eliminated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0" dirty="0" smtClean="0">
                <a:cs typeface="Times New Roman" pitchFamily="18" charset="0"/>
              </a:rPr>
              <a:t>The amount of time required to cluster the data is drastically reduced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0" dirty="0" smtClean="0">
                <a:cs typeface="Times New Roman" pitchFamily="18" charset="0"/>
              </a:rPr>
              <a:t>The size of the problems that can be handled is increased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sz="2400" b="0" dirty="0" smtClean="0"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 b="0" dirty="0" smtClean="0">
                <a:cs typeface="Times New Roman" pitchFamily="18" charset="0"/>
              </a:rPr>
              <a:t>It facilitates graph partitioning algorithms.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0" dirty="0" smtClean="0">
                <a:cs typeface="Times New Roman" pitchFamily="18" charset="0"/>
              </a:rPr>
              <a:t>Chameleon  and </a:t>
            </a:r>
            <a:r>
              <a:rPr lang="en-US" sz="2000" b="0" dirty="0" err="1" smtClean="0"/>
              <a:t>Hypergraph</a:t>
            </a:r>
            <a:r>
              <a:rPr lang="en-US" sz="2000" b="0" dirty="0" smtClean="0"/>
              <a:t>-based Clustering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sz="2200" b="0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3168870" y="1634360"/>
            <a:ext cx="1219200" cy="38100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 dirty="0" smtClean="0"/>
              <a:t>Advantages of </a:t>
            </a:r>
            <a:r>
              <a:rPr lang="en-US" sz="2800" dirty="0" err="1" smtClean="0"/>
              <a:t>Sparsification</a:t>
            </a:r>
            <a:endParaRPr lang="en-US" sz="2800" dirty="0"/>
          </a:p>
        </p:txBody>
      </p:sp>
      <p:sp>
        <p:nvSpPr>
          <p:cNvPr id="165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dirty="0" smtClean="0">
                <a:cs typeface="Times New Roman" pitchFamily="18" charset="0"/>
              </a:rPr>
              <a:t>Clustering may work better because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cs typeface="Times New Roman" pitchFamily="18" charset="0"/>
              </a:rPr>
              <a:t>Min-Cut algorithm is faster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cs typeface="Times New Roman" pitchFamily="18" charset="0"/>
              </a:rPr>
              <a:t>Only the most similar (nearest) neighbors are kept:</a:t>
            </a:r>
          </a:p>
          <a:p>
            <a:pPr marL="10414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>
                <a:cs typeface="Times New Roman" pitchFamily="18" charset="0"/>
              </a:rPr>
              <a:t>The nearest neighbors tend to belong to the same class.</a:t>
            </a:r>
          </a:p>
          <a:p>
            <a:pPr marL="10414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>
                <a:cs typeface="Times New Roman" pitchFamily="18" charset="0"/>
              </a:rPr>
              <a:t>Impact of noise and outliers is reduced.</a:t>
            </a:r>
            <a:r>
              <a:rPr lang="en-US" sz="2000" dirty="0" smtClean="0"/>
              <a:t>  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dirty="0" smtClean="0"/>
              <a:t>  </a:t>
            </a:r>
            <a:endParaRPr lang="en-US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dirty="0"/>
          </a:p>
        </p:txBody>
      </p:sp>
      <p:pic>
        <p:nvPicPr>
          <p:cNvPr id="1732610" name="Picture 2" descr="http://www.ics.uci.edu/~eppstein/pubs/anticru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8275" y="3886200"/>
            <a:ext cx="6105525" cy="2114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Last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Clustering Algorithms:</a:t>
            </a:r>
            <a:br>
              <a:rPr lang="en-US" dirty="0" smtClean="0"/>
            </a:br>
            <a:r>
              <a:rPr lang="en-US" dirty="0" smtClean="0"/>
              <a:t>K-Means versus DBSCAN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(</a:t>
            </a:r>
            <a:r>
              <a:rPr lang="en-US" dirty="0" err="1" smtClean="0"/>
              <a:t>bipartitional</a:t>
            </a:r>
            <a:r>
              <a:rPr lang="en-US" dirty="0" smtClean="0"/>
              <a:t>) cut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63086" y="4021092"/>
            <a:ext cx="4469724" cy="1755624"/>
            <a:chOff x="1270038" y="3538930"/>
            <a:chExt cx="5666751" cy="2225794"/>
          </a:xfrm>
        </p:grpSpPr>
        <p:sp>
          <p:nvSpPr>
            <p:cNvPr id="5" name="Oval 4"/>
            <p:cNvSpPr/>
            <p:nvPr/>
          </p:nvSpPr>
          <p:spPr>
            <a:xfrm>
              <a:off x="1270038" y="388629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270038" y="4668331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366825" y="4581915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20432" y="353893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874336" y="423365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710173" y="371261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89429" y="4755595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057533" y="5417364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98185" y="5417364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5" idx="6"/>
              <a:endCxn id="8" idx="2"/>
            </p:cNvCxnSpPr>
            <p:nvPr/>
          </p:nvCxnSpPr>
          <p:spPr>
            <a:xfrm flipV="1">
              <a:off x="1617398" y="3712610"/>
              <a:ext cx="1303034" cy="347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7" idx="7"/>
            </p:cNvCxnSpPr>
            <p:nvPr/>
          </p:nvCxnSpPr>
          <p:spPr>
            <a:xfrm rot="5400000">
              <a:off x="2418627" y="4080109"/>
              <a:ext cx="797365" cy="3079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1"/>
              <a:endCxn id="5" idx="5"/>
            </p:cNvCxnSpPr>
            <p:nvPr/>
          </p:nvCxnSpPr>
          <p:spPr>
            <a:xfrm rot="16200000" flipV="1">
              <a:off x="1767110" y="3982199"/>
              <a:ext cx="450005" cy="8511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" idx="4"/>
              <a:endCxn id="6" idx="0"/>
            </p:cNvCxnSpPr>
            <p:nvPr/>
          </p:nvCxnSpPr>
          <p:spPr>
            <a:xfrm rot="5400000">
              <a:off x="1226378" y="4450990"/>
              <a:ext cx="434681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5"/>
              <a:endCxn id="13" idx="1"/>
            </p:cNvCxnSpPr>
            <p:nvPr/>
          </p:nvCxnSpPr>
          <p:spPr>
            <a:xfrm rot="16200000" flipH="1">
              <a:off x="1556085" y="4975263"/>
              <a:ext cx="503413" cy="4825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4"/>
              <a:endCxn id="13" idx="7"/>
            </p:cNvCxnSpPr>
            <p:nvPr/>
          </p:nvCxnSpPr>
          <p:spPr>
            <a:xfrm rot="5400000">
              <a:off x="2148111" y="5075839"/>
              <a:ext cx="538959" cy="2458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6"/>
              <a:endCxn id="7" idx="2"/>
            </p:cNvCxnSpPr>
            <p:nvPr/>
          </p:nvCxnSpPr>
          <p:spPr>
            <a:xfrm flipV="1">
              <a:off x="1617398" y="4755595"/>
              <a:ext cx="749427" cy="864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6" idx="7"/>
              <a:endCxn id="8" idx="3"/>
            </p:cNvCxnSpPr>
            <p:nvPr/>
          </p:nvCxnSpPr>
          <p:spPr>
            <a:xfrm rot="5400000" flipH="1" flipV="1">
              <a:off x="1827025" y="3574924"/>
              <a:ext cx="883781" cy="14047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6"/>
              <a:endCxn id="10" idx="2"/>
            </p:cNvCxnSpPr>
            <p:nvPr/>
          </p:nvCxnSpPr>
          <p:spPr>
            <a:xfrm>
              <a:off x="3267792" y="3712610"/>
              <a:ext cx="2442381" cy="17368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6"/>
              <a:endCxn id="9" idx="2"/>
            </p:cNvCxnSpPr>
            <p:nvPr/>
          </p:nvCxnSpPr>
          <p:spPr>
            <a:xfrm flipV="1">
              <a:off x="2714185" y="4407330"/>
              <a:ext cx="2160151" cy="34826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9" idx="1"/>
              <a:endCxn id="8" idx="5"/>
            </p:cNvCxnSpPr>
            <p:nvPr/>
          </p:nvCxnSpPr>
          <p:spPr>
            <a:xfrm rot="16200000" flipV="1">
              <a:off x="3846514" y="3205828"/>
              <a:ext cx="449100" cy="170828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5"/>
              <a:endCxn id="12" idx="1"/>
            </p:cNvCxnSpPr>
            <p:nvPr/>
          </p:nvCxnSpPr>
          <p:spPr>
            <a:xfrm rot="16200000" flipH="1">
              <a:off x="5170567" y="4530398"/>
              <a:ext cx="938094" cy="937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7"/>
              <a:endCxn id="11" idx="3"/>
            </p:cNvCxnSpPr>
            <p:nvPr/>
          </p:nvCxnSpPr>
          <p:spPr>
            <a:xfrm rot="5400000" flipH="1" flipV="1">
              <a:off x="6289087" y="5117022"/>
              <a:ext cx="416149" cy="2862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5"/>
              <a:endCxn id="11" idx="1"/>
            </p:cNvCxnSpPr>
            <p:nvPr/>
          </p:nvCxnSpPr>
          <p:spPr>
            <a:xfrm rot="16200000" flipH="1">
              <a:off x="5924799" y="4090964"/>
              <a:ext cx="797365" cy="6336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5328224" y="3851702"/>
              <a:ext cx="275420" cy="5902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4"/>
              <a:endCxn id="12" idx="0"/>
            </p:cNvCxnSpPr>
            <p:nvPr/>
          </p:nvCxnSpPr>
          <p:spPr>
            <a:xfrm rot="16200000" flipH="1">
              <a:off x="5378836" y="4564987"/>
              <a:ext cx="1357394" cy="347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9" idx="6"/>
              <a:endCxn id="11" idx="2"/>
            </p:cNvCxnSpPr>
            <p:nvPr/>
          </p:nvCxnSpPr>
          <p:spPr>
            <a:xfrm>
              <a:off x="5221696" y="4407330"/>
              <a:ext cx="1367733" cy="5219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714" y="2444823"/>
            <a:ext cx="4043252" cy="68619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(</a:t>
            </a:r>
            <a:r>
              <a:rPr lang="en-US" dirty="0" err="1" smtClean="0"/>
              <a:t>bipartitional</a:t>
            </a:r>
            <a:r>
              <a:rPr lang="en-US" dirty="0" smtClean="0"/>
              <a:t>) cut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Unnormalized</a:t>
            </a:r>
            <a:r>
              <a:rPr lang="en-US" dirty="0" smtClean="0"/>
              <a:t> cuts are attracted to outliers.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1837080" y="4511264"/>
            <a:ext cx="273985" cy="2739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37080" y="5128109"/>
            <a:ext cx="273985" cy="2739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02185" y="5059947"/>
            <a:ext cx="273985" cy="2739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38850" y="4237279"/>
            <a:ext cx="273985" cy="2739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80017" y="4785248"/>
            <a:ext cx="273985" cy="2739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9295" y="4374271"/>
            <a:ext cx="273985" cy="2739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32819" y="5196939"/>
            <a:ext cx="273985" cy="2739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13279" y="5718918"/>
            <a:ext cx="273985" cy="2739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11415" y="5718918"/>
            <a:ext cx="273985" cy="2739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5" idx="6"/>
            <a:endCxn id="8" idx="2"/>
          </p:cNvCxnSpPr>
          <p:nvPr/>
        </p:nvCxnSpPr>
        <p:spPr>
          <a:xfrm flipV="1">
            <a:off x="2111065" y="4374271"/>
            <a:ext cx="1027785" cy="2739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7"/>
          </p:cNvCxnSpPr>
          <p:nvPr/>
        </p:nvCxnSpPr>
        <p:spPr>
          <a:xfrm rot="5400000">
            <a:off x="2743045" y="4664141"/>
            <a:ext cx="628932" cy="2429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1"/>
            <a:endCxn id="5" idx="5"/>
          </p:cNvCxnSpPr>
          <p:nvPr/>
        </p:nvCxnSpPr>
        <p:spPr>
          <a:xfrm rot="16200000" flipV="1">
            <a:off x="2229152" y="4586913"/>
            <a:ext cx="354947" cy="671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6" idx="0"/>
          </p:cNvCxnSpPr>
          <p:nvPr/>
        </p:nvCxnSpPr>
        <p:spPr>
          <a:xfrm rot="5400000">
            <a:off x="1802643" y="4956678"/>
            <a:ext cx="342860" cy="12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>
          <a:xfrm rot="16200000" flipH="1">
            <a:off x="2062703" y="5370205"/>
            <a:ext cx="397074" cy="380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13" idx="7"/>
          </p:cNvCxnSpPr>
          <p:nvPr/>
        </p:nvCxnSpPr>
        <p:spPr>
          <a:xfrm rot="5400000">
            <a:off x="2529672" y="5449536"/>
            <a:ext cx="425111" cy="1939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  <a:endCxn id="7" idx="2"/>
          </p:cNvCxnSpPr>
          <p:nvPr/>
        </p:nvCxnSpPr>
        <p:spPr>
          <a:xfrm flipV="1">
            <a:off x="2111065" y="5196939"/>
            <a:ext cx="591120" cy="68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7"/>
            <a:endCxn id="8" idx="3"/>
          </p:cNvCxnSpPr>
          <p:nvPr/>
        </p:nvCxnSpPr>
        <p:spPr>
          <a:xfrm rot="5400000" flipH="1" flipV="1">
            <a:off x="2276411" y="4265670"/>
            <a:ext cx="697094" cy="11080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6"/>
            <a:endCxn id="10" idx="2"/>
          </p:cNvCxnSpPr>
          <p:nvPr/>
        </p:nvCxnSpPr>
        <p:spPr>
          <a:xfrm>
            <a:off x="3412835" y="4374271"/>
            <a:ext cx="1926460" cy="1369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6"/>
            <a:endCxn id="9" idx="2"/>
          </p:cNvCxnSpPr>
          <p:nvPr/>
        </p:nvCxnSpPr>
        <p:spPr>
          <a:xfrm flipV="1">
            <a:off x="2976170" y="4922241"/>
            <a:ext cx="1703847" cy="2746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1"/>
            <a:endCxn id="8" idx="5"/>
          </p:cNvCxnSpPr>
          <p:nvPr/>
        </p:nvCxnSpPr>
        <p:spPr>
          <a:xfrm rot="16200000" flipV="1">
            <a:off x="3869309" y="3974540"/>
            <a:ext cx="354233" cy="13474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5"/>
            <a:endCxn id="12" idx="1"/>
          </p:cNvCxnSpPr>
          <p:nvPr/>
        </p:nvCxnSpPr>
        <p:spPr>
          <a:xfrm rot="16200000" flipH="1">
            <a:off x="4913673" y="5019312"/>
            <a:ext cx="739934" cy="739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7"/>
            <a:endCxn id="11" idx="3"/>
          </p:cNvCxnSpPr>
          <p:nvPr/>
        </p:nvCxnSpPr>
        <p:spPr>
          <a:xfrm rot="5400000" flipH="1" flipV="1">
            <a:off x="5795921" y="5482020"/>
            <a:ext cx="328243" cy="225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5"/>
            <a:endCxn id="11" idx="1"/>
          </p:cNvCxnSpPr>
          <p:nvPr/>
        </p:nvCxnSpPr>
        <p:spPr>
          <a:xfrm rot="16200000" flipH="1">
            <a:off x="5508584" y="4672703"/>
            <a:ext cx="628932" cy="499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7"/>
            <a:endCxn id="10" idx="3"/>
          </p:cNvCxnSpPr>
          <p:nvPr/>
        </p:nvCxnSpPr>
        <p:spPr>
          <a:xfrm rot="5400000" flipH="1" flipV="1">
            <a:off x="5038027" y="4483982"/>
            <a:ext cx="217241" cy="465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" idx="4"/>
            <a:endCxn id="12" idx="0"/>
          </p:cNvCxnSpPr>
          <p:nvPr/>
        </p:nvCxnSpPr>
        <p:spPr>
          <a:xfrm rot="16200000" flipH="1">
            <a:off x="5077948" y="5046595"/>
            <a:ext cx="1070662" cy="2739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6"/>
            <a:endCxn id="11" idx="2"/>
          </p:cNvCxnSpPr>
          <p:nvPr/>
        </p:nvCxnSpPr>
        <p:spPr>
          <a:xfrm>
            <a:off x="4954002" y="4922241"/>
            <a:ext cx="1078817" cy="411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714" y="2444823"/>
            <a:ext cx="4043252" cy="686192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7646601" y="3963294"/>
            <a:ext cx="273985" cy="2739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10" idx="6"/>
            <a:endCxn id="32" idx="2"/>
          </p:cNvCxnSpPr>
          <p:nvPr/>
        </p:nvCxnSpPr>
        <p:spPr>
          <a:xfrm flipV="1">
            <a:off x="5613280" y="4100287"/>
            <a:ext cx="2033321" cy="41097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7"/>
            <a:endCxn id="32" idx="3"/>
          </p:cNvCxnSpPr>
          <p:nvPr/>
        </p:nvCxnSpPr>
        <p:spPr>
          <a:xfrm rot="5400000" flipH="1" flipV="1">
            <a:off x="6456748" y="4007087"/>
            <a:ext cx="1039908" cy="142004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Minimal (</a:t>
            </a:r>
            <a:r>
              <a:rPr lang="en-US" dirty="0" err="1" smtClean="0"/>
              <a:t>bipartitional</a:t>
            </a:r>
            <a:r>
              <a:rPr lang="en-US" b="1" dirty="0" smtClean="0">
                <a:solidFill>
                  <a:srgbClr val="FF0000"/>
                </a:solidFill>
              </a:rPr>
              <a:t>) normalized </a:t>
            </a:r>
            <a:r>
              <a:rPr lang="en-US" dirty="0" smtClean="0"/>
              <a:t>cut.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grpSp>
        <p:nvGrpSpPr>
          <p:cNvPr id="4" name="Group 4"/>
          <p:cNvGrpSpPr/>
          <p:nvPr/>
        </p:nvGrpSpPr>
        <p:grpSpPr>
          <a:xfrm>
            <a:off x="2481899" y="3683392"/>
            <a:ext cx="4469724" cy="1755624"/>
            <a:chOff x="1270038" y="3538930"/>
            <a:chExt cx="5666751" cy="2225794"/>
          </a:xfrm>
        </p:grpSpPr>
        <p:sp>
          <p:nvSpPr>
            <p:cNvPr id="6" name="Oval 5"/>
            <p:cNvSpPr/>
            <p:nvPr/>
          </p:nvSpPr>
          <p:spPr>
            <a:xfrm>
              <a:off x="1270038" y="388629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270038" y="4668331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366825" y="4581915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20432" y="353893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874336" y="423365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710173" y="371261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589429" y="4755595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057533" y="5417364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998185" y="5417364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6" idx="6"/>
              <a:endCxn id="9" idx="2"/>
            </p:cNvCxnSpPr>
            <p:nvPr/>
          </p:nvCxnSpPr>
          <p:spPr>
            <a:xfrm flipV="1">
              <a:off x="1617398" y="3712610"/>
              <a:ext cx="1303034" cy="347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9" idx="3"/>
              <a:endCxn id="8" idx="7"/>
            </p:cNvCxnSpPr>
            <p:nvPr/>
          </p:nvCxnSpPr>
          <p:spPr>
            <a:xfrm rot="5400000">
              <a:off x="2418627" y="4080109"/>
              <a:ext cx="797365" cy="3079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1"/>
              <a:endCxn id="6" idx="5"/>
            </p:cNvCxnSpPr>
            <p:nvPr/>
          </p:nvCxnSpPr>
          <p:spPr>
            <a:xfrm rot="16200000" flipV="1">
              <a:off x="1767110" y="3982199"/>
              <a:ext cx="450005" cy="8511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4"/>
              <a:endCxn id="7" idx="0"/>
            </p:cNvCxnSpPr>
            <p:nvPr/>
          </p:nvCxnSpPr>
          <p:spPr>
            <a:xfrm rot="5400000">
              <a:off x="1226378" y="4450990"/>
              <a:ext cx="434681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5"/>
              <a:endCxn id="14" idx="1"/>
            </p:cNvCxnSpPr>
            <p:nvPr/>
          </p:nvCxnSpPr>
          <p:spPr>
            <a:xfrm rot="16200000" flipH="1">
              <a:off x="1556085" y="4975263"/>
              <a:ext cx="503413" cy="4825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8" idx="4"/>
              <a:endCxn id="14" idx="7"/>
            </p:cNvCxnSpPr>
            <p:nvPr/>
          </p:nvCxnSpPr>
          <p:spPr>
            <a:xfrm rot="5400000">
              <a:off x="2148111" y="5075839"/>
              <a:ext cx="538959" cy="2458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6"/>
              <a:endCxn id="8" idx="2"/>
            </p:cNvCxnSpPr>
            <p:nvPr/>
          </p:nvCxnSpPr>
          <p:spPr>
            <a:xfrm flipV="1">
              <a:off x="1617398" y="4755595"/>
              <a:ext cx="749427" cy="864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1827025" y="3574924"/>
              <a:ext cx="883781" cy="14047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6"/>
              <a:endCxn id="11" idx="2"/>
            </p:cNvCxnSpPr>
            <p:nvPr/>
          </p:nvCxnSpPr>
          <p:spPr>
            <a:xfrm>
              <a:off x="3267792" y="3712610"/>
              <a:ext cx="2442381" cy="17368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6"/>
              <a:endCxn id="10" idx="2"/>
            </p:cNvCxnSpPr>
            <p:nvPr/>
          </p:nvCxnSpPr>
          <p:spPr>
            <a:xfrm flipV="1">
              <a:off x="2714185" y="4407330"/>
              <a:ext cx="2160151" cy="34826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1"/>
              <a:endCxn id="9" idx="5"/>
            </p:cNvCxnSpPr>
            <p:nvPr/>
          </p:nvCxnSpPr>
          <p:spPr>
            <a:xfrm rot="16200000" flipV="1">
              <a:off x="3846514" y="3205828"/>
              <a:ext cx="449100" cy="170828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0" idx="5"/>
              <a:endCxn id="13" idx="1"/>
            </p:cNvCxnSpPr>
            <p:nvPr/>
          </p:nvCxnSpPr>
          <p:spPr>
            <a:xfrm rot="16200000" flipH="1">
              <a:off x="5170567" y="4530398"/>
              <a:ext cx="938094" cy="937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3" idx="7"/>
              <a:endCxn id="12" idx="3"/>
            </p:cNvCxnSpPr>
            <p:nvPr/>
          </p:nvCxnSpPr>
          <p:spPr>
            <a:xfrm rot="5400000" flipH="1" flipV="1">
              <a:off x="6289087" y="5117022"/>
              <a:ext cx="416149" cy="2862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1" idx="5"/>
              <a:endCxn id="12" idx="1"/>
            </p:cNvCxnSpPr>
            <p:nvPr/>
          </p:nvCxnSpPr>
          <p:spPr>
            <a:xfrm rot="16200000" flipH="1">
              <a:off x="5924799" y="4090964"/>
              <a:ext cx="797365" cy="6336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7"/>
              <a:endCxn id="11" idx="3"/>
            </p:cNvCxnSpPr>
            <p:nvPr/>
          </p:nvCxnSpPr>
          <p:spPr>
            <a:xfrm rot="5400000" flipH="1" flipV="1">
              <a:off x="5328224" y="3851702"/>
              <a:ext cx="275420" cy="5902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1" idx="4"/>
              <a:endCxn id="13" idx="0"/>
            </p:cNvCxnSpPr>
            <p:nvPr/>
          </p:nvCxnSpPr>
          <p:spPr>
            <a:xfrm rot="16200000" flipH="1">
              <a:off x="5378836" y="4564987"/>
              <a:ext cx="1357394" cy="347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0" idx="6"/>
              <a:endCxn id="12" idx="2"/>
            </p:cNvCxnSpPr>
            <p:nvPr/>
          </p:nvCxnSpPr>
          <p:spPr>
            <a:xfrm>
              <a:off x="5221696" y="4407330"/>
              <a:ext cx="1367733" cy="5219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 descr="latex-image-1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30" y="2570071"/>
            <a:ext cx="8992031" cy="6667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Clustering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Cut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959683" y="1898565"/>
          <a:ext cx="1752600" cy="24942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Group 31"/>
          <p:cNvGrpSpPr/>
          <p:nvPr/>
        </p:nvGrpSpPr>
        <p:grpSpPr>
          <a:xfrm>
            <a:off x="1136733" y="2639927"/>
            <a:ext cx="4839429" cy="2579132"/>
            <a:chOff x="1136733" y="2639927"/>
            <a:chExt cx="4839429" cy="2579132"/>
          </a:xfrm>
        </p:grpSpPr>
        <p:sp>
          <p:nvSpPr>
            <p:cNvPr id="5" name="Oval 4"/>
            <p:cNvSpPr/>
            <p:nvPr/>
          </p:nvSpPr>
          <p:spPr>
            <a:xfrm>
              <a:off x="1524083" y="2728827"/>
              <a:ext cx="292100" cy="2921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378033" y="4214727"/>
              <a:ext cx="292100" cy="2921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492583" y="4506827"/>
              <a:ext cx="292100" cy="2921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670633" y="3922627"/>
              <a:ext cx="292100" cy="2921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767389" y="3332077"/>
              <a:ext cx="292100" cy="2921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5" idx="4"/>
              <a:endCxn id="6" idx="0"/>
            </p:cNvCxnSpPr>
            <p:nvPr/>
          </p:nvCxnSpPr>
          <p:spPr>
            <a:xfrm rot="5400000">
              <a:off x="1000208" y="3544802"/>
              <a:ext cx="1193800" cy="1460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327233" y="355432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stCxn id="6" idx="6"/>
              <a:endCxn id="7" idx="2"/>
            </p:cNvCxnSpPr>
            <p:nvPr/>
          </p:nvCxnSpPr>
          <p:spPr>
            <a:xfrm>
              <a:off x="1670133" y="4360777"/>
              <a:ext cx="1822450" cy="2921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25783" y="4424278"/>
              <a:ext cx="359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6733" y="4405227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51033" y="2639927"/>
              <a:ext cx="29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5" idx="5"/>
              <a:endCxn id="7" idx="1"/>
            </p:cNvCxnSpPr>
            <p:nvPr/>
          </p:nvCxnSpPr>
          <p:spPr>
            <a:xfrm rot="16200000" flipH="1">
              <a:off x="1868656" y="2882900"/>
              <a:ext cx="1571454" cy="17619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600533" y="48497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7383" y="3376527"/>
              <a:ext cx="47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.19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9" idx="4"/>
              <a:endCxn id="7" idx="0"/>
            </p:cNvCxnSpPr>
            <p:nvPr/>
          </p:nvCxnSpPr>
          <p:spPr>
            <a:xfrm rot="5400000">
              <a:off x="3334711" y="3928099"/>
              <a:ext cx="882650" cy="274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735640" y="3973427"/>
              <a:ext cx="47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.45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8266" y="33257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22" name="Straight Connector 21"/>
            <p:cNvCxnSpPr>
              <a:stCxn id="6" idx="7"/>
              <a:endCxn id="9" idx="3"/>
            </p:cNvCxnSpPr>
            <p:nvPr/>
          </p:nvCxnSpPr>
          <p:spPr>
            <a:xfrm rot="5400000" flipH="1" flipV="1">
              <a:off x="2380709" y="2828047"/>
              <a:ext cx="676104" cy="21828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765383" y="3831505"/>
              <a:ext cx="47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.22</a:t>
              </a:r>
            </a:p>
          </p:txBody>
        </p:sp>
        <p:cxnSp>
          <p:nvCxnSpPr>
            <p:cNvPr id="24" name="Straight Connector 23"/>
            <p:cNvCxnSpPr>
              <a:stCxn id="5" idx="6"/>
              <a:endCxn id="9" idx="2"/>
            </p:cNvCxnSpPr>
            <p:nvPr/>
          </p:nvCxnSpPr>
          <p:spPr>
            <a:xfrm>
              <a:off x="1816183" y="2874877"/>
              <a:ext cx="1951206" cy="603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676643" y="2798677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.24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57933" y="4297277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27" name="Straight Connector 26"/>
            <p:cNvCxnSpPr>
              <a:stCxn id="9" idx="5"/>
              <a:endCxn id="8" idx="2"/>
            </p:cNvCxnSpPr>
            <p:nvPr/>
          </p:nvCxnSpPr>
          <p:spPr>
            <a:xfrm rot="16200000" flipH="1">
              <a:off x="4600034" y="2998077"/>
              <a:ext cx="487277" cy="165392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902283" y="3547977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.08</a:t>
              </a:r>
              <a:endParaRPr lang="en-US" dirty="0"/>
            </a:p>
          </p:txBody>
        </p:sp>
        <p:cxnSp>
          <p:nvCxnSpPr>
            <p:cNvPr id="29" name="Straight Connector 28"/>
            <p:cNvCxnSpPr>
              <a:stCxn id="7" idx="6"/>
              <a:endCxn id="8" idx="3"/>
            </p:cNvCxnSpPr>
            <p:nvPr/>
          </p:nvCxnSpPr>
          <p:spPr>
            <a:xfrm flipV="1">
              <a:off x="3784683" y="4171950"/>
              <a:ext cx="1928727" cy="48092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508583" y="4360777"/>
              <a:ext cx="47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.09</a:t>
              </a:r>
              <a:endParaRPr lang="en-US" dirty="0"/>
            </a:p>
          </p:txBody>
        </p:sp>
      </p:grpSp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65400" y="5480050"/>
            <a:ext cx="3048000" cy="317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Clustering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Normalized Minimum Cut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959681" y="2095415"/>
          <a:ext cx="2031920" cy="22250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15960"/>
                <a:gridCol w="1015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524083" y="2925677"/>
            <a:ext cx="2921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78033" y="4411577"/>
            <a:ext cx="2921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92583" y="4703677"/>
            <a:ext cx="2921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0633" y="4119477"/>
            <a:ext cx="2921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67389" y="3528927"/>
            <a:ext cx="2921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5" idx="4"/>
            <a:endCxn id="6" idx="0"/>
          </p:cNvCxnSpPr>
          <p:nvPr/>
        </p:nvCxnSpPr>
        <p:spPr>
          <a:xfrm rot="5400000">
            <a:off x="1000208" y="3741652"/>
            <a:ext cx="1193800" cy="146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27233" y="375117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2" name="Straight Connector 11"/>
          <p:cNvCxnSpPr>
            <a:stCxn id="6" idx="6"/>
            <a:endCxn id="7" idx="2"/>
          </p:cNvCxnSpPr>
          <p:nvPr/>
        </p:nvCxnSpPr>
        <p:spPr>
          <a:xfrm>
            <a:off x="1670133" y="4557627"/>
            <a:ext cx="1822450" cy="292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25783" y="4621128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6733" y="4602077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51033" y="2836777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6" name="Straight Connector 15"/>
          <p:cNvCxnSpPr>
            <a:stCxn id="5" idx="5"/>
            <a:endCxn id="7" idx="1"/>
          </p:cNvCxnSpPr>
          <p:nvPr/>
        </p:nvCxnSpPr>
        <p:spPr>
          <a:xfrm rot="16200000" flipH="1">
            <a:off x="1868656" y="3079750"/>
            <a:ext cx="1571454" cy="1761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00533" y="5046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27383" y="3573377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.19</a:t>
            </a:r>
            <a:endParaRPr lang="en-US" dirty="0"/>
          </a:p>
        </p:txBody>
      </p:sp>
      <p:cxnSp>
        <p:nvCxnSpPr>
          <p:cNvPr id="19" name="Straight Connector 18"/>
          <p:cNvCxnSpPr>
            <a:stCxn id="9" idx="4"/>
            <a:endCxn id="7" idx="0"/>
          </p:cNvCxnSpPr>
          <p:nvPr/>
        </p:nvCxnSpPr>
        <p:spPr>
          <a:xfrm rot="5400000">
            <a:off x="3334711" y="4124949"/>
            <a:ext cx="882650" cy="274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35640" y="4170277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.45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98266" y="3522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2" name="Straight Connector 21"/>
          <p:cNvCxnSpPr>
            <a:stCxn id="6" idx="7"/>
            <a:endCxn id="9" idx="3"/>
          </p:cNvCxnSpPr>
          <p:nvPr/>
        </p:nvCxnSpPr>
        <p:spPr>
          <a:xfrm rot="5400000" flipH="1" flipV="1">
            <a:off x="2380709" y="3024897"/>
            <a:ext cx="676104" cy="2182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65383" y="4028355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.22</a:t>
            </a:r>
          </a:p>
        </p:txBody>
      </p:sp>
      <p:cxnSp>
        <p:nvCxnSpPr>
          <p:cNvPr id="24" name="Straight Connector 23"/>
          <p:cNvCxnSpPr>
            <a:stCxn id="5" idx="6"/>
            <a:endCxn id="9" idx="2"/>
          </p:cNvCxnSpPr>
          <p:nvPr/>
        </p:nvCxnSpPr>
        <p:spPr>
          <a:xfrm>
            <a:off x="1816183" y="3071727"/>
            <a:ext cx="1951206" cy="603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76643" y="299552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57933" y="4494127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7" name="Straight Connector 26"/>
          <p:cNvCxnSpPr>
            <a:stCxn id="9" idx="5"/>
            <a:endCxn id="8" idx="2"/>
          </p:cNvCxnSpPr>
          <p:nvPr/>
        </p:nvCxnSpPr>
        <p:spPr>
          <a:xfrm rot="16200000" flipH="1">
            <a:off x="4600034" y="3194927"/>
            <a:ext cx="487277" cy="165392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02283" y="374482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.08</a:t>
            </a:r>
            <a:endParaRPr lang="en-US" dirty="0"/>
          </a:p>
        </p:txBody>
      </p:sp>
      <p:cxnSp>
        <p:nvCxnSpPr>
          <p:cNvPr id="29" name="Straight Connector 28"/>
          <p:cNvCxnSpPr>
            <a:stCxn id="7" idx="6"/>
            <a:endCxn id="8" idx="3"/>
          </p:cNvCxnSpPr>
          <p:nvPr/>
        </p:nvCxnSpPr>
        <p:spPr>
          <a:xfrm flipV="1">
            <a:off x="3784683" y="4368800"/>
            <a:ext cx="1928727" cy="4809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08583" y="4557627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.09</a:t>
            </a:r>
            <a:endParaRPr lang="en-US" dirty="0"/>
          </a:p>
        </p:txBody>
      </p:sp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3683" y="5257159"/>
            <a:ext cx="4038600" cy="317500"/>
          </a:xfrm>
          <a:prstGeom prst="rect">
            <a:avLst/>
          </a:prstGeom>
        </p:spPr>
      </p:pic>
      <p:pic>
        <p:nvPicPr>
          <p:cNvPr id="32" name="Picture 31" descr="latex-image-1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9933" y="2120815"/>
            <a:ext cx="5137233" cy="5660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Clustering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Normalized Minimum Cut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959683" y="2095415"/>
          <a:ext cx="2031916" cy="22250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15958"/>
                <a:gridCol w="10159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524083" y="2925677"/>
            <a:ext cx="2921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78033" y="4411577"/>
            <a:ext cx="2921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92583" y="4703677"/>
            <a:ext cx="2921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0633" y="4119477"/>
            <a:ext cx="2921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67389" y="3528927"/>
            <a:ext cx="2921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5" idx="4"/>
            <a:endCxn id="6" idx="0"/>
          </p:cNvCxnSpPr>
          <p:nvPr/>
        </p:nvCxnSpPr>
        <p:spPr>
          <a:xfrm rot="5400000">
            <a:off x="1000208" y="3741652"/>
            <a:ext cx="1193800" cy="146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27233" y="375117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2" name="Straight Connector 11"/>
          <p:cNvCxnSpPr>
            <a:stCxn id="6" idx="6"/>
            <a:endCxn id="7" idx="2"/>
          </p:cNvCxnSpPr>
          <p:nvPr/>
        </p:nvCxnSpPr>
        <p:spPr>
          <a:xfrm>
            <a:off x="1670133" y="4557627"/>
            <a:ext cx="1822450" cy="2921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25783" y="4621128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6733" y="4602077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51033" y="2836777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6" name="Straight Connector 15"/>
          <p:cNvCxnSpPr>
            <a:stCxn id="5" idx="5"/>
            <a:endCxn id="7" idx="1"/>
          </p:cNvCxnSpPr>
          <p:nvPr/>
        </p:nvCxnSpPr>
        <p:spPr>
          <a:xfrm rot="16200000" flipH="1">
            <a:off x="1868656" y="3079750"/>
            <a:ext cx="1571454" cy="176195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00533" y="5046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27383" y="3573377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.19</a:t>
            </a:r>
            <a:endParaRPr lang="en-US" dirty="0"/>
          </a:p>
        </p:txBody>
      </p:sp>
      <p:cxnSp>
        <p:nvCxnSpPr>
          <p:cNvPr id="19" name="Straight Connector 18"/>
          <p:cNvCxnSpPr>
            <a:stCxn id="9" idx="4"/>
            <a:endCxn id="7" idx="0"/>
          </p:cNvCxnSpPr>
          <p:nvPr/>
        </p:nvCxnSpPr>
        <p:spPr>
          <a:xfrm rot="5400000">
            <a:off x="3334711" y="4124949"/>
            <a:ext cx="882650" cy="274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35640" y="4170277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.45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98266" y="3522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2" name="Straight Connector 21"/>
          <p:cNvCxnSpPr>
            <a:stCxn id="6" idx="7"/>
            <a:endCxn id="9" idx="3"/>
          </p:cNvCxnSpPr>
          <p:nvPr/>
        </p:nvCxnSpPr>
        <p:spPr>
          <a:xfrm rot="5400000" flipH="1" flipV="1">
            <a:off x="2380709" y="3024897"/>
            <a:ext cx="676104" cy="21828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65383" y="4028355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.22</a:t>
            </a:r>
          </a:p>
        </p:txBody>
      </p:sp>
      <p:cxnSp>
        <p:nvCxnSpPr>
          <p:cNvPr id="24" name="Straight Connector 23"/>
          <p:cNvCxnSpPr>
            <a:stCxn id="5" idx="6"/>
            <a:endCxn id="9" idx="2"/>
          </p:cNvCxnSpPr>
          <p:nvPr/>
        </p:nvCxnSpPr>
        <p:spPr>
          <a:xfrm>
            <a:off x="1816183" y="3071727"/>
            <a:ext cx="1951206" cy="6032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76643" y="299552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57933" y="4494127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7" name="Straight Connector 26"/>
          <p:cNvCxnSpPr>
            <a:stCxn id="9" idx="5"/>
            <a:endCxn id="8" idx="2"/>
          </p:cNvCxnSpPr>
          <p:nvPr/>
        </p:nvCxnSpPr>
        <p:spPr>
          <a:xfrm rot="16200000" flipH="1">
            <a:off x="4600034" y="3194927"/>
            <a:ext cx="487277" cy="16539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02283" y="374482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.08</a:t>
            </a:r>
            <a:endParaRPr lang="en-US" dirty="0"/>
          </a:p>
        </p:txBody>
      </p:sp>
      <p:cxnSp>
        <p:nvCxnSpPr>
          <p:cNvPr id="29" name="Straight Connector 28"/>
          <p:cNvCxnSpPr>
            <a:stCxn id="7" idx="6"/>
            <a:endCxn id="8" idx="3"/>
          </p:cNvCxnSpPr>
          <p:nvPr/>
        </p:nvCxnSpPr>
        <p:spPr>
          <a:xfrm flipV="1">
            <a:off x="3784683" y="4368800"/>
            <a:ext cx="1928727" cy="4809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08583" y="4557627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.09</a:t>
            </a:r>
            <a:endParaRPr lang="en-US" dirty="0"/>
          </a:p>
        </p:txBody>
      </p:sp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3683" y="5257159"/>
            <a:ext cx="4038600" cy="317500"/>
          </a:xfrm>
          <a:prstGeom prst="rect">
            <a:avLst/>
          </a:prstGeom>
        </p:spPr>
      </p:pic>
      <p:pic>
        <p:nvPicPr>
          <p:cNvPr id="32" name="Picture 31" descr="latex-image-1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3683" y="5803900"/>
            <a:ext cx="4000500" cy="317500"/>
          </a:xfrm>
          <a:prstGeom prst="rect">
            <a:avLst/>
          </a:prstGeom>
        </p:spPr>
      </p:pic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9933" y="2120815"/>
            <a:ext cx="5137233" cy="5660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Graph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Fully connected</a:t>
            </a:r>
          </a:p>
          <a:p>
            <a:pPr lvl="1"/>
            <a:r>
              <a:rPr lang="en-US" dirty="0" smtClean="0"/>
              <a:t>Insert an edge between every pair of nodes.</a:t>
            </a:r>
          </a:p>
          <a:p>
            <a:r>
              <a:rPr lang="en-US" dirty="0" smtClean="0"/>
              <a:t>ε-neighborhood graph </a:t>
            </a:r>
            <a:r>
              <a:rPr lang="en-US" dirty="0" smtClean="0">
                <a:solidFill>
                  <a:srgbClr val="FF0000"/>
                </a:solidFill>
              </a:rPr>
              <a:t>←</a:t>
            </a:r>
            <a:r>
              <a:rPr lang="en-US" dirty="0" err="1" smtClean="0">
                <a:solidFill>
                  <a:srgbClr val="FF0000"/>
                </a:solidFill>
              </a:rPr>
              <a:t>sparsification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Identify a threshold value, ε, and include edges if the affinity between two points is greater than ε.</a:t>
            </a:r>
          </a:p>
          <a:p>
            <a:r>
              <a:rPr lang="en-US" dirty="0" smtClean="0"/>
              <a:t>k-nearest neighbors </a:t>
            </a:r>
            <a:r>
              <a:rPr lang="en-US" dirty="0" smtClean="0">
                <a:solidFill>
                  <a:srgbClr val="FF0000"/>
                </a:solidFill>
              </a:rPr>
              <a:t>←</a:t>
            </a:r>
            <a:r>
              <a:rPr lang="en-US" dirty="0" err="1" smtClean="0">
                <a:solidFill>
                  <a:srgbClr val="FF0000"/>
                </a:solidFill>
              </a:rPr>
              <a:t>sparsification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Insert edges between a node and its k-nearest neighbors.</a:t>
            </a:r>
          </a:p>
          <a:p>
            <a:pPr lvl="1"/>
            <a:r>
              <a:rPr lang="en-US" dirty="0" smtClean="0"/>
              <a:t>Each node will be connected to (at least) k nodes.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343400" y="2209800"/>
            <a:ext cx="2438400" cy="381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038600" y="3581400"/>
            <a:ext cx="2438400" cy="381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7C5B5060-C7C5-447A-B3BD-CFD1F5CF397A}" type="slidenum">
              <a:rPr lang="he-IL" altLang="en-US"/>
              <a:pPr/>
              <a:t>27</a:t>
            </a:fld>
            <a:endParaRPr lang="en-US" altLang="en-US"/>
          </a:p>
        </p:txBody>
      </p:sp>
      <p:pic>
        <p:nvPicPr>
          <p:cNvPr id="26627" name="Picture 4" descr="HeinLuxburg_SlidesSimilarityGraphs-0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179388" y="6491288"/>
            <a:ext cx="534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Matthias Hein and Ulrike von Luxburg August 2007</a:t>
            </a:r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429000"/>
            <a:ext cx="4052887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Rectangle 42"/>
          <p:cNvSpPr>
            <a:spLocks noChangeArrowheads="1"/>
          </p:cNvSpPr>
          <p:nvPr/>
        </p:nvSpPr>
        <p:spPr bwMode="auto">
          <a:xfrm rot="-5400000">
            <a:off x="-3340100" y="3303587"/>
            <a:ext cx="6858000" cy="250826"/>
          </a:xfrm>
          <a:prstGeom prst="rect">
            <a:avLst/>
          </a:prstGeom>
          <a:solidFill>
            <a:srgbClr val="A7180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51667F45-3958-4FE6-80DA-FF463468DC50}" type="slidenum">
              <a:rPr lang="he-IL" altLang="en-US"/>
              <a:pPr/>
              <a:t>28</a:t>
            </a:fld>
            <a:endParaRPr lang="en-US" altLang="en-US"/>
          </a:p>
        </p:txBody>
      </p:sp>
      <p:pic>
        <p:nvPicPr>
          <p:cNvPr id="23555" name="Picture 4" descr="HeinLuxburg_SlidesSimilarityGraphs-0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179388" y="6491288"/>
            <a:ext cx="534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Matthias Hein and Ulrike von Luxburg August 2007</a:t>
            </a:r>
          </a:p>
        </p:txBody>
      </p:sp>
      <p:sp>
        <p:nvSpPr>
          <p:cNvPr id="8" name="Rectangle 7"/>
          <p:cNvSpPr/>
          <p:nvPr/>
        </p:nvSpPr>
        <p:spPr bwMode="auto">
          <a:xfrm rot="10083110">
            <a:off x="737497" y="5018302"/>
            <a:ext cx="762000" cy="3164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58310" y="5192110"/>
            <a:ext cx="304800" cy="685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 rot="1851869">
            <a:off x="681728" y="5681438"/>
            <a:ext cx="992022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rot="711253" flipV="1">
            <a:off x="1814708" y="5284253"/>
            <a:ext cx="2695184" cy="14260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 rot="20970077" flipV="1">
            <a:off x="1969247" y="5825043"/>
            <a:ext cx="2619230" cy="10944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9CA8369F-A587-44D5-B94F-6DDC2EDB0536}" type="slidenum">
              <a:rPr lang="he-IL" altLang="en-US"/>
              <a:pPr/>
              <a:t>29</a:t>
            </a:fld>
            <a:endParaRPr lang="en-US" altLang="en-US"/>
          </a:p>
        </p:txBody>
      </p:sp>
      <p:pic>
        <p:nvPicPr>
          <p:cNvPr id="24579" name="Picture 4" descr="HeinLuxburg_SlidesSimilarityGraphs-0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179388" y="6491288"/>
            <a:ext cx="534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Matthias Hein and Ulrike von Luxburg August 2007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243888" y="152400"/>
            <a:ext cx="701675" cy="1044575"/>
            <a:chOff x="5016" y="96"/>
            <a:chExt cx="619" cy="960"/>
          </a:xfrm>
        </p:grpSpPr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5016" y="9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5136" y="96"/>
              <a:ext cx="499" cy="816"/>
              <a:chOff x="5136" y="960"/>
              <a:chExt cx="528" cy="864"/>
            </a:xfrm>
          </p:grpSpPr>
          <p:sp>
            <p:nvSpPr>
              <p:cNvPr id="24585" name="Oval 9"/>
              <p:cNvSpPr>
                <a:spLocks noChangeArrowheads="1"/>
              </p:cNvSpPr>
              <p:nvPr/>
            </p:nvSpPr>
            <p:spPr bwMode="auto">
              <a:xfrm>
                <a:off x="5136" y="960"/>
                <a:ext cx="80" cy="80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6" name="Oval 10"/>
              <p:cNvSpPr>
                <a:spLocks noChangeArrowheads="1"/>
              </p:cNvSpPr>
              <p:nvPr/>
            </p:nvSpPr>
            <p:spPr bwMode="auto">
              <a:xfrm>
                <a:off x="5248" y="960"/>
                <a:ext cx="80" cy="80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7" name="Oval 11"/>
              <p:cNvSpPr>
                <a:spLocks noChangeArrowheads="1"/>
              </p:cNvSpPr>
              <p:nvPr/>
            </p:nvSpPr>
            <p:spPr bwMode="auto">
              <a:xfrm>
                <a:off x="5360" y="960"/>
                <a:ext cx="80" cy="80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8" name="Oval 12"/>
              <p:cNvSpPr>
                <a:spLocks noChangeArrowheads="1"/>
              </p:cNvSpPr>
              <p:nvPr/>
            </p:nvSpPr>
            <p:spPr bwMode="auto">
              <a:xfrm>
                <a:off x="5136" y="1072"/>
                <a:ext cx="80" cy="80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9" name="Oval 13"/>
              <p:cNvSpPr>
                <a:spLocks noChangeArrowheads="1"/>
              </p:cNvSpPr>
              <p:nvPr/>
            </p:nvSpPr>
            <p:spPr bwMode="auto">
              <a:xfrm>
                <a:off x="5248" y="1072"/>
                <a:ext cx="80" cy="80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0" name="Oval 14"/>
              <p:cNvSpPr>
                <a:spLocks noChangeArrowheads="1"/>
              </p:cNvSpPr>
              <p:nvPr/>
            </p:nvSpPr>
            <p:spPr bwMode="auto">
              <a:xfrm>
                <a:off x="5360" y="1072"/>
                <a:ext cx="80" cy="80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1" name="Oval 15"/>
              <p:cNvSpPr>
                <a:spLocks noChangeArrowheads="1"/>
              </p:cNvSpPr>
              <p:nvPr/>
            </p:nvSpPr>
            <p:spPr bwMode="auto">
              <a:xfrm>
                <a:off x="5472" y="1072"/>
                <a:ext cx="80" cy="80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2" name="Oval 16"/>
              <p:cNvSpPr>
                <a:spLocks noChangeArrowheads="1"/>
              </p:cNvSpPr>
              <p:nvPr/>
            </p:nvSpPr>
            <p:spPr bwMode="auto">
              <a:xfrm>
                <a:off x="5136" y="1184"/>
                <a:ext cx="80" cy="80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3" name="Oval 17"/>
              <p:cNvSpPr>
                <a:spLocks noChangeArrowheads="1"/>
              </p:cNvSpPr>
              <p:nvPr/>
            </p:nvSpPr>
            <p:spPr bwMode="auto">
              <a:xfrm>
                <a:off x="5248" y="1184"/>
                <a:ext cx="80" cy="80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4" name="Oval 18"/>
              <p:cNvSpPr>
                <a:spLocks noChangeArrowheads="1"/>
              </p:cNvSpPr>
              <p:nvPr/>
            </p:nvSpPr>
            <p:spPr bwMode="auto">
              <a:xfrm>
                <a:off x="5360" y="1184"/>
                <a:ext cx="80" cy="80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5" name="Oval 19"/>
              <p:cNvSpPr>
                <a:spLocks noChangeArrowheads="1"/>
              </p:cNvSpPr>
              <p:nvPr/>
            </p:nvSpPr>
            <p:spPr bwMode="auto">
              <a:xfrm>
                <a:off x="5472" y="1184"/>
                <a:ext cx="80" cy="80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6" name="Oval 20"/>
              <p:cNvSpPr>
                <a:spLocks noChangeArrowheads="1"/>
              </p:cNvSpPr>
              <p:nvPr/>
            </p:nvSpPr>
            <p:spPr bwMode="auto">
              <a:xfrm>
                <a:off x="5584" y="1184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7" name="Oval 21"/>
              <p:cNvSpPr>
                <a:spLocks noChangeArrowheads="1"/>
              </p:cNvSpPr>
              <p:nvPr/>
            </p:nvSpPr>
            <p:spPr bwMode="auto">
              <a:xfrm>
                <a:off x="5136" y="1296"/>
                <a:ext cx="80" cy="80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8" name="Oval 22"/>
              <p:cNvSpPr>
                <a:spLocks noChangeArrowheads="1"/>
              </p:cNvSpPr>
              <p:nvPr/>
            </p:nvSpPr>
            <p:spPr bwMode="auto">
              <a:xfrm>
                <a:off x="5248" y="1296"/>
                <a:ext cx="80" cy="80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9" name="Oval 23"/>
              <p:cNvSpPr>
                <a:spLocks noChangeArrowheads="1"/>
              </p:cNvSpPr>
              <p:nvPr/>
            </p:nvSpPr>
            <p:spPr bwMode="auto">
              <a:xfrm>
                <a:off x="5360" y="1296"/>
                <a:ext cx="80" cy="80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0" name="Oval 24"/>
              <p:cNvSpPr>
                <a:spLocks noChangeArrowheads="1"/>
              </p:cNvSpPr>
              <p:nvPr/>
            </p:nvSpPr>
            <p:spPr bwMode="auto">
              <a:xfrm>
                <a:off x="5472" y="1296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1" name="Oval 25"/>
              <p:cNvSpPr>
                <a:spLocks noChangeArrowheads="1"/>
              </p:cNvSpPr>
              <p:nvPr/>
            </p:nvSpPr>
            <p:spPr bwMode="auto">
              <a:xfrm>
                <a:off x="5136" y="1408"/>
                <a:ext cx="80" cy="80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2" name="Oval 26"/>
              <p:cNvSpPr>
                <a:spLocks noChangeArrowheads="1"/>
              </p:cNvSpPr>
              <p:nvPr/>
            </p:nvSpPr>
            <p:spPr bwMode="auto">
              <a:xfrm>
                <a:off x="5248" y="1408"/>
                <a:ext cx="80" cy="80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3" name="Oval 27"/>
              <p:cNvSpPr>
                <a:spLocks noChangeArrowheads="1"/>
              </p:cNvSpPr>
              <p:nvPr/>
            </p:nvSpPr>
            <p:spPr bwMode="auto">
              <a:xfrm>
                <a:off x="5360" y="1408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4" name="Oval 28"/>
              <p:cNvSpPr>
                <a:spLocks noChangeArrowheads="1"/>
              </p:cNvSpPr>
              <p:nvPr/>
            </p:nvSpPr>
            <p:spPr bwMode="auto">
              <a:xfrm>
                <a:off x="5472" y="1408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5" name="Oval 29"/>
              <p:cNvSpPr>
                <a:spLocks noChangeArrowheads="1"/>
              </p:cNvSpPr>
              <p:nvPr/>
            </p:nvSpPr>
            <p:spPr bwMode="auto">
              <a:xfrm>
                <a:off x="5584" y="1408"/>
                <a:ext cx="80" cy="80"/>
              </a:xfrm>
              <a:prstGeom prst="ellipse">
                <a:avLst/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Oval 30"/>
              <p:cNvSpPr>
                <a:spLocks noChangeArrowheads="1"/>
              </p:cNvSpPr>
              <p:nvPr/>
            </p:nvSpPr>
            <p:spPr bwMode="auto">
              <a:xfrm>
                <a:off x="5136" y="1520"/>
                <a:ext cx="80" cy="80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Oval 31"/>
              <p:cNvSpPr>
                <a:spLocks noChangeArrowheads="1"/>
              </p:cNvSpPr>
              <p:nvPr/>
            </p:nvSpPr>
            <p:spPr bwMode="auto">
              <a:xfrm>
                <a:off x="5248" y="1520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Oval 32"/>
              <p:cNvSpPr>
                <a:spLocks noChangeArrowheads="1"/>
              </p:cNvSpPr>
              <p:nvPr/>
            </p:nvSpPr>
            <p:spPr bwMode="auto">
              <a:xfrm>
                <a:off x="5360" y="1520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Oval 33"/>
              <p:cNvSpPr>
                <a:spLocks noChangeArrowheads="1"/>
              </p:cNvSpPr>
              <p:nvPr/>
            </p:nvSpPr>
            <p:spPr bwMode="auto">
              <a:xfrm>
                <a:off x="5472" y="1520"/>
                <a:ext cx="80" cy="80"/>
              </a:xfrm>
              <a:prstGeom prst="ellipse">
                <a:avLst/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Oval 34"/>
              <p:cNvSpPr>
                <a:spLocks noChangeArrowheads="1"/>
              </p:cNvSpPr>
              <p:nvPr/>
            </p:nvSpPr>
            <p:spPr bwMode="auto">
              <a:xfrm>
                <a:off x="5136" y="1632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1" name="Oval 35"/>
              <p:cNvSpPr>
                <a:spLocks noChangeArrowheads="1"/>
              </p:cNvSpPr>
              <p:nvPr/>
            </p:nvSpPr>
            <p:spPr bwMode="auto">
              <a:xfrm>
                <a:off x="5248" y="1632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2" name="Oval 36"/>
              <p:cNvSpPr>
                <a:spLocks noChangeArrowheads="1"/>
              </p:cNvSpPr>
              <p:nvPr/>
            </p:nvSpPr>
            <p:spPr bwMode="auto">
              <a:xfrm>
                <a:off x="5360" y="1632"/>
                <a:ext cx="80" cy="80"/>
              </a:xfrm>
              <a:prstGeom prst="ellipse">
                <a:avLst/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3" name="Oval 37"/>
              <p:cNvSpPr>
                <a:spLocks noChangeArrowheads="1"/>
              </p:cNvSpPr>
              <p:nvPr/>
            </p:nvSpPr>
            <p:spPr bwMode="auto">
              <a:xfrm>
                <a:off x="5472" y="1632"/>
                <a:ext cx="80" cy="80"/>
              </a:xfrm>
              <a:prstGeom prst="ellipse">
                <a:avLst/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4" name="Oval 38"/>
              <p:cNvSpPr>
                <a:spLocks noChangeArrowheads="1"/>
              </p:cNvSpPr>
              <p:nvPr/>
            </p:nvSpPr>
            <p:spPr bwMode="auto">
              <a:xfrm>
                <a:off x="5248" y="1744"/>
                <a:ext cx="80" cy="80"/>
              </a:xfrm>
              <a:prstGeom prst="ellipse">
                <a:avLst/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5" name="Oval 39"/>
              <p:cNvSpPr>
                <a:spLocks noChangeArrowheads="1"/>
              </p:cNvSpPr>
              <p:nvPr/>
            </p:nvSpPr>
            <p:spPr bwMode="auto">
              <a:xfrm>
                <a:off x="5472" y="1744"/>
                <a:ext cx="80" cy="80"/>
              </a:xfrm>
              <a:prstGeom prst="ellipse">
                <a:avLst/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582" name="Rectangle 40"/>
          <p:cNvSpPr>
            <a:spLocks noChangeArrowheads="1"/>
          </p:cNvSpPr>
          <p:nvPr/>
        </p:nvSpPr>
        <p:spPr bwMode="auto">
          <a:xfrm rot="-5400000">
            <a:off x="-3340100" y="3303587"/>
            <a:ext cx="6858000" cy="250826"/>
          </a:xfrm>
          <a:prstGeom prst="rect">
            <a:avLst/>
          </a:prstGeom>
          <a:solidFill>
            <a:srgbClr val="A7180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6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Graph-Based Clustering</a:t>
            </a:r>
          </a:p>
        </p:txBody>
      </p:sp>
      <p:sp>
        <p:nvSpPr>
          <p:cNvPr id="16506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Graph-Based clustering uses the proximity graph</a:t>
            </a:r>
          </a:p>
          <a:p>
            <a:pPr lvl="1"/>
            <a:r>
              <a:rPr lang="en-US"/>
              <a:t>Start with the proximity matrix</a:t>
            </a:r>
          </a:p>
          <a:p>
            <a:pPr lvl="1"/>
            <a:r>
              <a:rPr lang="en-US"/>
              <a:t>Consider each point as a node in a graph</a:t>
            </a:r>
          </a:p>
          <a:p>
            <a:pPr lvl="1"/>
            <a:r>
              <a:rPr lang="en-US"/>
              <a:t>Each edge between two nodes has a weight which is the proximity between the two points</a:t>
            </a:r>
          </a:p>
          <a:p>
            <a:pPr lvl="1"/>
            <a:r>
              <a:rPr lang="en-US"/>
              <a:t>Initially the proximity graph is fully connected </a:t>
            </a:r>
          </a:p>
          <a:p>
            <a:pPr lvl="1"/>
            <a:r>
              <a:rPr lang="en-US"/>
              <a:t>MIN (single-link) and MAX (complete-link) can be viewed as starting with this graph</a:t>
            </a:r>
          </a:p>
          <a:p>
            <a:pPr lvl="1"/>
            <a:endParaRPr lang="en-US"/>
          </a:p>
          <a:p>
            <a:r>
              <a:rPr lang="en-US"/>
              <a:t>In the simplest case, clusters are connected components in the graph.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5FC9448B-7529-4C18-A7CC-8385CD75B465}" type="slidenum">
              <a:rPr lang="he-IL" altLang="en-US"/>
              <a:pPr/>
              <a:t>30</a:t>
            </a:fld>
            <a:endParaRPr lang="en-US" altLang="en-US"/>
          </a:p>
        </p:txBody>
      </p:sp>
      <p:pic>
        <p:nvPicPr>
          <p:cNvPr id="25603" name="Picture 4" descr="HeinLuxburg_SlidesSimilarityGraphs-0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179388" y="6491288"/>
            <a:ext cx="534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Matthias Hein and Ulrike von Luxburg August 2007</a:t>
            </a:r>
          </a:p>
        </p:txBody>
      </p:sp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692150"/>
            <a:ext cx="7637462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243888" y="152400"/>
            <a:ext cx="701675" cy="1044575"/>
            <a:chOff x="5016" y="96"/>
            <a:chExt cx="619" cy="960"/>
          </a:xfrm>
        </p:grpSpPr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>
              <a:off x="5016" y="9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5136" y="96"/>
              <a:ext cx="499" cy="816"/>
              <a:chOff x="5136" y="960"/>
              <a:chExt cx="528" cy="864"/>
            </a:xfrm>
          </p:grpSpPr>
          <p:sp>
            <p:nvSpPr>
              <p:cNvPr id="25610" name="Oval 10"/>
              <p:cNvSpPr>
                <a:spLocks noChangeArrowheads="1"/>
              </p:cNvSpPr>
              <p:nvPr/>
            </p:nvSpPr>
            <p:spPr bwMode="auto">
              <a:xfrm>
                <a:off x="5136" y="960"/>
                <a:ext cx="80" cy="80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1" name="Oval 11"/>
              <p:cNvSpPr>
                <a:spLocks noChangeArrowheads="1"/>
              </p:cNvSpPr>
              <p:nvPr/>
            </p:nvSpPr>
            <p:spPr bwMode="auto">
              <a:xfrm>
                <a:off x="5248" y="960"/>
                <a:ext cx="80" cy="80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2" name="Oval 12"/>
              <p:cNvSpPr>
                <a:spLocks noChangeArrowheads="1"/>
              </p:cNvSpPr>
              <p:nvPr/>
            </p:nvSpPr>
            <p:spPr bwMode="auto">
              <a:xfrm>
                <a:off x="5360" y="960"/>
                <a:ext cx="80" cy="80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3" name="Oval 13"/>
              <p:cNvSpPr>
                <a:spLocks noChangeArrowheads="1"/>
              </p:cNvSpPr>
              <p:nvPr/>
            </p:nvSpPr>
            <p:spPr bwMode="auto">
              <a:xfrm>
                <a:off x="5136" y="1072"/>
                <a:ext cx="80" cy="80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4" name="Oval 14"/>
              <p:cNvSpPr>
                <a:spLocks noChangeArrowheads="1"/>
              </p:cNvSpPr>
              <p:nvPr/>
            </p:nvSpPr>
            <p:spPr bwMode="auto">
              <a:xfrm>
                <a:off x="5248" y="1072"/>
                <a:ext cx="80" cy="80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5" name="Oval 15"/>
              <p:cNvSpPr>
                <a:spLocks noChangeArrowheads="1"/>
              </p:cNvSpPr>
              <p:nvPr/>
            </p:nvSpPr>
            <p:spPr bwMode="auto">
              <a:xfrm>
                <a:off x="5360" y="1072"/>
                <a:ext cx="80" cy="80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6" name="Oval 16"/>
              <p:cNvSpPr>
                <a:spLocks noChangeArrowheads="1"/>
              </p:cNvSpPr>
              <p:nvPr/>
            </p:nvSpPr>
            <p:spPr bwMode="auto">
              <a:xfrm>
                <a:off x="5472" y="1072"/>
                <a:ext cx="80" cy="80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7" name="Oval 17"/>
              <p:cNvSpPr>
                <a:spLocks noChangeArrowheads="1"/>
              </p:cNvSpPr>
              <p:nvPr/>
            </p:nvSpPr>
            <p:spPr bwMode="auto">
              <a:xfrm>
                <a:off x="5136" y="1184"/>
                <a:ext cx="80" cy="80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8" name="Oval 18"/>
              <p:cNvSpPr>
                <a:spLocks noChangeArrowheads="1"/>
              </p:cNvSpPr>
              <p:nvPr/>
            </p:nvSpPr>
            <p:spPr bwMode="auto">
              <a:xfrm>
                <a:off x="5248" y="1184"/>
                <a:ext cx="80" cy="80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9" name="Oval 19"/>
              <p:cNvSpPr>
                <a:spLocks noChangeArrowheads="1"/>
              </p:cNvSpPr>
              <p:nvPr/>
            </p:nvSpPr>
            <p:spPr bwMode="auto">
              <a:xfrm>
                <a:off x="5360" y="1184"/>
                <a:ext cx="80" cy="80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0" name="Oval 20"/>
              <p:cNvSpPr>
                <a:spLocks noChangeArrowheads="1"/>
              </p:cNvSpPr>
              <p:nvPr/>
            </p:nvSpPr>
            <p:spPr bwMode="auto">
              <a:xfrm>
                <a:off x="5472" y="1184"/>
                <a:ext cx="80" cy="80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1" name="Oval 21"/>
              <p:cNvSpPr>
                <a:spLocks noChangeArrowheads="1"/>
              </p:cNvSpPr>
              <p:nvPr/>
            </p:nvSpPr>
            <p:spPr bwMode="auto">
              <a:xfrm>
                <a:off x="5584" y="1184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2" name="Oval 22"/>
              <p:cNvSpPr>
                <a:spLocks noChangeArrowheads="1"/>
              </p:cNvSpPr>
              <p:nvPr/>
            </p:nvSpPr>
            <p:spPr bwMode="auto">
              <a:xfrm>
                <a:off x="5136" y="1296"/>
                <a:ext cx="80" cy="80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3" name="Oval 23"/>
              <p:cNvSpPr>
                <a:spLocks noChangeArrowheads="1"/>
              </p:cNvSpPr>
              <p:nvPr/>
            </p:nvSpPr>
            <p:spPr bwMode="auto">
              <a:xfrm>
                <a:off x="5248" y="1296"/>
                <a:ext cx="80" cy="80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4" name="Oval 24"/>
              <p:cNvSpPr>
                <a:spLocks noChangeArrowheads="1"/>
              </p:cNvSpPr>
              <p:nvPr/>
            </p:nvSpPr>
            <p:spPr bwMode="auto">
              <a:xfrm>
                <a:off x="5360" y="1296"/>
                <a:ext cx="80" cy="80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5" name="Oval 25"/>
              <p:cNvSpPr>
                <a:spLocks noChangeArrowheads="1"/>
              </p:cNvSpPr>
              <p:nvPr/>
            </p:nvSpPr>
            <p:spPr bwMode="auto">
              <a:xfrm>
                <a:off x="5472" y="1296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6" name="Oval 26"/>
              <p:cNvSpPr>
                <a:spLocks noChangeArrowheads="1"/>
              </p:cNvSpPr>
              <p:nvPr/>
            </p:nvSpPr>
            <p:spPr bwMode="auto">
              <a:xfrm>
                <a:off x="5136" y="1408"/>
                <a:ext cx="80" cy="80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7" name="Oval 27"/>
              <p:cNvSpPr>
                <a:spLocks noChangeArrowheads="1"/>
              </p:cNvSpPr>
              <p:nvPr/>
            </p:nvSpPr>
            <p:spPr bwMode="auto">
              <a:xfrm>
                <a:off x="5248" y="1408"/>
                <a:ext cx="80" cy="80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8" name="Oval 28"/>
              <p:cNvSpPr>
                <a:spLocks noChangeArrowheads="1"/>
              </p:cNvSpPr>
              <p:nvPr/>
            </p:nvSpPr>
            <p:spPr bwMode="auto">
              <a:xfrm>
                <a:off x="5360" y="1408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9" name="Oval 29"/>
              <p:cNvSpPr>
                <a:spLocks noChangeArrowheads="1"/>
              </p:cNvSpPr>
              <p:nvPr/>
            </p:nvSpPr>
            <p:spPr bwMode="auto">
              <a:xfrm>
                <a:off x="5472" y="1408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0" name="Oval 30"/>
              <p:cNvSpPr>
                <a:spLocks noChangeArrowheads="1"/>
              </p:cNvSpPr>
              <p:nvPr/>
            </p:nvSpPr>
            <p:spPr bwMode="auto">
              <a:xfrm>
                <a:off x="5584" y="1408"/>
                <a:ext cx="80" cy="80"/>
              </a:xfrm>
              <a:prstGeom prst="ellipse">
                <a:avLst/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1" name="Oval 31"/>
              <p:cNvSpPr>
                <a:spLocks noChangeArrowheads="1"/>
              </p:cNvSpPr>
              <p:nvPr/>
            </p:nvSpPr>
            <p:spPr bwMode="auto">
              <a:xfrm>
                <a:off x="5136" y="1520"/>
                <a:ext cx="80" cy="80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2" name="Oval 32"/>
              <p:cNvSpPr>
                <a:spLocks noChangeArrowheads="1"/>
              </p:cNvSpPr>
              <p:nvPr/>
            </p:nvSpPr>
            <p:spPr bwMode="auto">
              <a:xfrm>
                <a:off x="5248" y="1520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3" name="Oval 33"/>
              <p:cNvSpPr>
                <a:spLocks noChangeArrowheads="1"/>
              </p:cNvSpPr>
              <p:nvPr/>
            </p:nvSpPr>
            <p:spPr bwMode="auto">
              <a:xfrm>
                <a:off x="5360" y="1520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4" name="Oval 34"/>
              <p:cNvSpPr>
                <a:spLocks noChangeArrowheads="1"/>
              </p:cNvSpPr>
              <p:nvPr/>
            </p:nvSpPr>
            <p:spPr bwMode="auto">
              <a:xfrm>
                <a:off x="5472" y="1520"/>
                <a:ext cx="80" cy="80"/>
              </a:xfrm>
              <a:prstGeom prst="ellipse">
                <a:avLst/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5" name="Oval 35"/>
              <p:cNvSpPr>
                <a:spLocks noChangeArrowheads="1"/>
              </p:cNvSpPr>
              <p:nvPr/>
            </p:nvSpPr>
            <p:spPr bwMode="auto">
              <a:xfrm>
                <a:off x="5136" y="1632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6" name="Oval 36"/>
              <p:cNvSpPr>
                <a:spLocks noChangeArrowheads="1"/>
              </p:cNvSpPr>
              <p:nvPr/>
            </p:nvSpPr>
            <p:spPr bwMode="auto">
              <a:xfrm>
                <a:off x="5248" y="1632"/>
                <a:ext cx="80" cy="8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7" name="Oval 37"/>
              <p:cNvSpPr>
                <a:spLocks noChangeArrowheads="1"/>
              </p:cNvSpPr>
              <p:nvPr/>
            </p:nvSpPr>
            <p:spPr bwMode="auto">
              <a:xfrm>
                <a:off x="5360" y="1632"/>
                <a:ext cx="80" cy="80"/>
              </a:xfrm>
              <a:prstGeom prst="ellipse">
                <a:avLst/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8" name="Oval 38"/>
              <p:cNvSpPr>
                <a:spLocks noChangeArrowheads="1"/>
              </p:cNvSpPr>
              <p:nvPr/>
            </p:nvSpPr>
            <p:spPr bwMode="auto">
              <a:xfrm>
                <a:off x="5472" y="1632"/>
                <a:ext cx="80" cy="80"/>
              </a:xfrm>
              <a:prstGeom prst="ellipse">
                <a:avLst/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9" name="Oval 39"/>
              <p:cNvSpPr>
                <a:spLocks noChangeArrowheads="1"/>
              </p:cNvSpPr>
              <p:nvPr/>
            </p:nvSpPr>
            <p:spPr bwMode="auto">
              <a:xfrm>
                <a:off x="5248" y="1744"/>
                <a:ext cx="80" cy="80"/>
              </a:xfrm>
              <a:prstGeom prst="ellipse">
                <a:avLst/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0" name="Oval 40"/>
              <p:cNvSpPr>
                <a:spLocks noChangeArrowheads="1"/>
              </p:cNvSpPr>
              <p:nvPr/>
            </p:nvSpPr>
            <p:spPr bwMode="auto">
              <a:xfrm>
                <a:off x="5472" y="1744"/>
                <a:ext cx="80" cy="80"/>
              </a:xfrm>
              <a:prstGeom prst="ellipse">
                <a:avLst/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607" name="Rectangle 41"/>
          <p:cNvSpPr>
            <a:spLocks noChangeArrowheads="1"/>
          </p:cNvSpPr>
          <p:nvPr/>
        </p:nvSpPr>
        <p:spPr bwMode="auto">
          <a:xfrm rot="-5400000">
            <a:off x="-3340100" y="3303587"/>
            <a:ext cx="6858000" cy="250826"/>
          </a:xfrm>
          <a:prstGeom prst="rect">
            <a:avLst/>
          </a:prstGeom>
          <a:solidFill>
            <a:srgbClr val="A7180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8098" name="Group 2"/>
          <p:cNvGrpSpPr>
            <a:grpSpLocks/>
          </p:cNvGrpSpPr>
          <p:nvPr/>
        </p:nvGrpSpPr>
        <p:grpSpPr bwMode="auto">
          <a:xfrm>
            <a:off x="838200" y="3429000"/>
            <a:ext cx="2743200" cy="1676400"/>
            <a:chOff x="714" y="2331"/>
            <a:chExt cx="1728" cy="1056"/>
          </a:xfrm>
        </p:grpSpPr>
        <p:sp>
          <p:nvSpPr>
            <p:cNvPr id="1668099" name="Oval 3"/>
            <p:cNvSpPr>
              <a:spLocks noChangeArrowheads="1"/>
            </p:cNvSpPr>
            <p:nvPr/>
          </p:nvSpPr>
          <p:spPr bwMode="auto">
            <a:xfrm>
              <a:off x="1242" y="2763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00" name="Oval 4"/>
            <p:cNvSpPr>
              <a:spLocks noChangeArrowheads="1"/>
            </p:cNvSpPr>
            <p:nvPr/>
          </p:nvSpPr>
          <p:spPr bwMode="auto">
            <a:xfrm>
              <a:off x="1578" y="2331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01" name="Oval 5"/>
            <p:cNvSpPr>
              <a:spLocks noChangeArrowheads="1"/>
            </p:cNvSpPr>
            <p:nvPr/>
          </p:nvSpPr>
          <p:spPr bwMode="auto">
            <a:xfrm>
              <a:off x="1578" y="2571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02" name="Oval 6"/>
            <p:cNvSpPr>
              <a:spLocks noChangeArrowheads="1"/>
            </p:cNvSpPr>
            <p:nvPr/>
          </p:nvSpPr>
          <p:spPr bwMode="auto">
            <a:xfrm>
              <a:off x="1578" y="2955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03" name="Oval 7"/>
            <p:cNvSpPr>
              <a:spLocks noChangeArrowheads="1"/>
            </p:cNvSpPr>
            <p:nvPr/>
          </p:nvSpPr>
          <p:spPr bwMode="auto">
            <a:xfrm>
              <a:off x="1578" y="3243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04" name="Oval 8"/>
            <p:cNvSpPr>
              <a:spLocks noChangeArrowheads="1"/>
            </p:cNvSpPr>
            <p:nvPr/>
          </p:nvSpPr>
          <p:spPr bwMode="auto">
            <a:xfrm>
              <a:off x="1866" y="2763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05" name="Oval 9"/>
            <p:cNvSpPr>
              <a:spLocks noChangeArrowheads="1"/>
            </p:cNvSpPr>
            <p:nvPr/>
          </p:nvSpPr>
          <p:spPr bwMode="auto">
            <a:xfrm>
              <a:off x="954" y="3099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06" name="Oval 10"/>
            <p:cNvSpPr>
              <a:spLocks noChangeArrowheads="1"/>
            </p:cNvSpPr>
            <p:nvPr/>
          </p:nvSpPr>
          <p:spPr bwMode="auto">
            <a:xfrm>
              <a:off x="714" y="2763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07" name="Oval 11"/>
            <p:cNvSpPr>
              <a:spLocks noChangeArrowheads="1"/>
            </p:cNvSpPr>
            <p:nvPr/>
          </p:nvSpPr>
          <p:spPr bwMode="auto">
            <a:xfrm>
              <a:off x="954" y="2379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08" name="Oval 12"/>
            <p:cNvSpPr>
              <a:spLocks noChangeArrowheads="1"/>
            </p:cNvSpPr>
            <p:nvPr/>
          </p:nvSpPr>
          <p:spPr bwMode="auto">
            <a:xfrm>
              <a:off x="2106" y="2379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09" name="Oval 13"/>
            <p:cNvSpPr>
              <a:spLocks noChangeArrowheads="1"/>
            </p:cNvSpPr>
            <p:nvPr/>
          </p:nvSpPr>
          <p:spPr bwMode="auto">
            <a:xfrm>
              <a:off x="2058" y="3099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10" name="Oval 14"/>
            <p:cNvSpPr>
              <a:spLocks noChangeArrowheads="1"/>
            </p:cNvSpPr>
            <p:nvPr/>
          </p:nvSpPr>
          <p:spPr bwMode="auto">
            <a:xfrm>
              <a:off x="2298" y="2763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11" name="Text Box 15"/>
            <p:cNvSpPr txBox="1">
              <a:spLocks noChangeArrowheads="1"/>
            </p:cNvSpPr>
            <p:nvPr/>
          </p:nvSpPr>
          <p:spPr bwMode="auto">
            <a:xfrm>
              <a:off x="1242" y="257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668112" name="Text Box 16"/>
            <p:cNvSpPr txBox="1">
              <a:spLocks noChangeArrowheads="1"/>
            </p:cNvSpPr>
            <p:nvPr/>
          </p:nvSpPr>
          <p:spPr bwMode="auto">
            <a:xfrm>
              <a:off x="1866" y="257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0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1668113" name="Line 17"/>
            <p:cNvSpPr>
              <a:spLocks noChangeShapeType="1"/>
            </p:cNvSpPr>
            <p:nvPr/>
          </p:nvSpPr>
          <p:spPr bwMode="auto">
            <a:xfrm flipV="1">
              <a:off x="1381" y="2675"/>
              <a:ext cx="205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14" name="Line 18"/>
            <p:cNvSpPr>
              <a:spLocks noChangeShapeType="1"/>
            </p:cNvSpPr>
            <p:nvPr/>
          </p:nvSpPr>
          <p:spPr bwMode="auto">
            <a:xfrm flipV="1">
              <a:off x="1068" y="2888"/>
              <a:ext cx="211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15" name="Line 19"/>
            <p:cNvSpPr>
              <a:spLocks noChangeShapeType="1"/>
            </p:cNvSpPr>
            <p:nvPr/>
          </p:nvSpPr>
          <p:spPr bwMode="auto">
            <a:xfrm>
              <a:off x="863" y="2838"/>
              <a:ext cx="385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16" name="Line 20"/>
            <p:cNvSpPr>
              <a:spLocks noChangeShapeType="1"/>
            </p:cNvSpPr>
            <p:nvPr/>
          </p:nvSpPr>
          <p:spPr bwMode="auto">
            <a:xfrm>
              <a:off x="1064" y="2520"/>
              <a:ext cx="243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17" name="Line 21"/>
            <p:cNvSpPr>
              <a:spLocks noChangeShapeType="1"/>
            </p:cNvSpPr>
            <p:nvPr/>
          </p:nvSpPr>
          <p:spPr bwMode="auto">
            <a:xfrm>
              <a:off x="1375" y="2866"/>
              <a:ext cx="218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18" name="Line 22"/>
            <p:cNvSpPr>
              <a:spLocks noChangeShapeType="1"/>
            </p:cNvSpPr>
            <p:nvPr/>
          </p:nvSpPr>
          <p:spPr bwMode="auto">
            <a:xfrm flipH="1" flipV="1">
              <a:off x="1332" y="2910"/>
              <a:ext cx="278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19" name="Line 23"/>
            <p:cNvSpPr>
              <a:spLocks noChangeShapeType="1"/>
            </p:cNvSpPr>
            <p:nvPr/>
          </p:nvSpPr>
          <p:spPr bwMode="auto">
            <a:xfrm flipV="1">
              <a:off x="1349" y="2427"/>
              <a:ext cx="237" cy="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20" name="Line 24"/>
            <p:cNvSpPr>
              <a:spLocks noChangeShapeType="1"/>
            </p:cNvSpPr>
            <p:nvPr/>
          </p:nvSpPr>
          <p:spPr bwMode="auto">
            <a:xfrm>
              <a:off x="1393" y="2835"/>
              <a:ext cx="48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21" name="Line 25"/>
            <p:cNvSpPr>
              <a:spLocks noChangeShapeType="1"/>
            </p:cNvSpPr>
            <p:nvPr/>
          </p:nvSpPr>
          <p:spPr bwMode="auto">
            <a:xfrm>
              <a:off x="2018" y="2835"/>
              <a:ext cx="2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22" name="Line 26"/>
            <p:cNvSpPr>
              <a:spLocks noChangeShapeType="1"/>
            </p:cNvSpPr>
            <p:nvPr/>
          </p:nvSpPr>
          <p:spPr bwMode="auto">
            <a:xfrm flipV="1">
              <a:off x="1730" y="2894"/>
              <a:ext cx="162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23" name="Line 27"/>
            <p:cNvSpPr>
              <a:spLocks noChangeShapeType="1"/>
            </p:cNvSpPr>
            <p:nvPr/>
          </p:nvSpPr>
          <p:spPr bwMode="auto">
            <a:xfrm flipV="1">
              <a:off x="1702" y="2910"/>
              <a:ext cx="224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24" name="Line 28"/>
            <p:cNvSpPr>
              <a:spLocks noChangeShapeType="1"/>
            </p:cNvSpPr>
            <p:nvPr/>
          </p:nvSpPr>
          <p:spPr bwMode="auto">
            <a:xfrm flipH="1" flipV="1">
              <a:off x="1979" y="2889"/>
              <a:ext cx="11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25" name="Line 29"/>
            <p:cNvSpPr>
              <a:spLocks noChangeShapeType="1"/>
            </p:cNvSpPr>
            <p:nvPr/>
          </p:nvSpPr>
          <p:spPr bwMode="auto">
            <a:xfrm flipV="1">
              <a:off x="1984" y="2511"/>
              <a:ext cx="168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26" name="Line 30"/>
            <p:cNvSpPr>
              <a:spLocks noChangeShapeType="1"/>
            </p:cNvSpPr>
            <p:nvPr/>
          </p:nvSpPr>
          <p:spPr bwMode="auto">
            <a:xfrm flipH="1" flipV="1">
              <a:off x="1715" y="2693"/>
              <a:ext cx="16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27" name="Line 31"/>
            <p:cNvSpPr>
              <a:spLocks noChangeShapeType="1"/>
            </p:cNvSpPr>
            <p:nvPr/>
          </p:nvSpPr>
          <p:spPr bwMode="auto">
            <a:xfrm flipH="1" flipV="1">
              <a:off x="1702" y="2465"/>
              <a:ext cx="21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28" name="Text Box 32"/>
            <p:cNvSpPr txBox="1">
              <a:spLocks noChangeArrowheads="1"/>
            </p:cNvSpPr>
            <p:nvPr/>
          </p:nvSpPr>
          <p:spPr bwMode="auto">
            <a:xfrm>
              <a:off x="1555" y="2668"/>
              <a:ext cx="2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endParaRPr lang="en-US" sz="1600" b="0">
                <a:latin typeface="Times New Roman" pitchFamily="18" charset="0"/>
              </a:endParaRPr>
            </a:p>
          </p:txBody>
        </p:sp>
      </p:grpSp>
      <p:grpSp>
        <p:nvGrpSpPr>
          <p:cNvPr id="1668129" name="Group 33"/>
          <p:cNvGrpSpPr>
            <a:grpSpLocks/>
          </p:cNvGrpSpPr>
          <p:nvPr/>
        </p:nvGrpSpPr>
        <p:grpSpPr bwMode="auto">
          <a:xfrm>
            <a:off x="5029200" y="3559175"/>
            <a:ext cx="2743200" cy="1371600"/>
            <a:chOff x="2928" y="2413"/>
            <a:chExt cx="1728" cy="864"/>
          </a:xfrm>
        </p:grpSpPr>
        <p:sp>
          <p:nvSpPr>
            <p:cNvPr id="1668130" name="Oval 34"/>
            <p:cNvSpPr>
              <a:spLocks noChangeArrowheads="1"/>
            </p:cNvSpPr>
            <p:nvPr/>
          </p:nvSpPr>
          <p:spPr bwMode="auto">
            <a:xfrm>
              <a:off x="3456" y="2797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31" name="Oval 35"/>
            <p:cNvSpPr>
              <a:spLocks noChangeArrowheads="1"/>
            </p:cNvSpPr>
            <p:nvPr/>
          </p:nvSpPr>
          <p:spPr bwMode="auto">
            <a:xfrm>
              <a:off x="4080" y="2797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32" name="Oval 36"/>
            <p:cNvSpPr>
              <a:spLocks noChangeArrowheads="1"/>
            </p:cNvSpPr>
            <p:nvPr/>
          </p:nvSpPr>
          <p:spPr bwMode="auto">
            <a:xfrm>
              <a:off x="3168" y="3133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33" name="Oval 37"/>
            <p:cNvSpPr>
              <a:spLocks noChangeArrowheads="1"/>
            </p:cNvSpPr>
            <p:nvPr/>
          </p:nvSpPr>
          <p:spPr bwMode="auto">
            <a:xfrm>
              <a:off x="2928" y="2797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34" name="Oval 38"/>
            <p:cNvSpPr>
              <a:spLocks noChangeArrowheads="1"/>
            </p:cNvSpPr>
            <p:nvPr/>
          </p:nvSpPr>
          <p:spPr bwMode="auto">
            <a:xfrm>
              <a:off x="3168" y="2413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35" name="Oval 39"/>
            <p:cNvSpPr>
              <a:spLocks noChangeArrowheads="1"/>
            </p:cNvSpPr>
            <p:nvPr/>
          </p:nvSpPr>
          <p:spPr bwMode="auto">
            <a:xfrm>
              <a:off x="4320" y="2413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36" name="Oval 40"/>
            <p:cNvSpPr>
              <a:spLocks noChangeArrowheads="1"/>
            </p:cNvSpPr>
            <p:nvPr/>
          </p:nvSpPr>
          <p:spPr bwMode="auto">
            <a:xfrm>
              <a:off x="4272" y="3133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37" name="Oval 41"/>
            <p:cNvSpPr>
              <a:spLocks noChangeArrowheads="1"/>
            </p:cNvSpPr>
            <p:nvPr/>
          </p:nvSpPr>
          <p:spPr bwMode="auto">
            <a:xfrm>
              <a:off x="4512" y="2797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38" name="Text Box 42"/>
            <p:cNvSpPr txBox="1">
              <a:spLocks noChangeArrowheads="1"/>
            </p:cNvSpPr>
            <p:nvPr/>
          </p:nvSpPr>
          <p:spPr bwMode="auto">
            <a:xfrm>
              <a:off x="3456" y="2605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668139" name="Text Box 43"/>
            <p:cNvSpPr txBox="1">
              <a:spLocks noChangeArrowheads="1"/>
            </p:cNvSpPr>
            <p:nvPr/>
          </p:nvSpPr>
          <p:spPr bwMode="auto">
            <a:xfrm>
              <a:off x="4080" y="2605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0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1668140" name="Line 44"/>
            <p:cNvSpPr>
              <a:spLocks noChangeShapeType="1"/>
            </p:cNvSpPr>
            <p:nvPr/>
          </p:nvSpPr>
          <p:spPr bwMode="auto">
            <a:xfrm flipV="1">
              <a:off x="3282" y="2922"/>
              <a:ext cx="211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41" name="Line 45"/>
            <p:cNvSpPr>
              <a:spLocks noChangeShapeType="1"/>
            </p:cNvSpPr>
            <p:nvPr/>
          </p:nvSpPr>
          <p:spPr bwMode="auto">
            <a:xfrm>
              <a:off x="3077" y="2872"/>
              <a:ext cx="385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42" name="Line 46"/>
            <p:cNvSpPr>
              <a:spLocks noChangeShapeType="1"/>
            </p:cNvSpPr>
            <p:nvPr/>
          </p:nvSpPr>
          <p:spPr bwMode="auto">
            <a:xfrm>
              <a:off x="3278" y="2554"/>
              <a:ext cx="243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43" name="Line 47"/>
            <p:cNvSpPr>
              <a:spLocks noChangeShapeType="1"/>
            </p:cNvSpPr>
            <p:nvPr/>
          </p:nvSpPr>
          <p:spPr bwMode="auto">
            <a:xfrm>
              <a:off x="3607" y="2869"/>
              <a:ext cx="48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44" name="Line 48"/>
            <p:cNvSpPr>
              <a:spLocks noChangeShapeType="1"/>
            </p:cNvSpPr>
            <p:nvPr/>
          </p:nvSpPr>
          <p:spPr bwMode="auto">
            <a:xfrm>
              <a:off x="4232" y="2869"/>
              <a:ext cx="2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45" name="Line 49"/>
            <p:cNvSpPr>
              <a:spLocks noChangeShapeType="1"/>
            </p:cNvSpPr>
            <p:nvPr/>
          </p:nvSpPr>
          <p:spPr bwMode="auto">
            <a:xfrm flipH="1" flipV="1">
              <a:off x="4193" y="2923"/>
              <a:ext cx="11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46" name="Line 50"/>
            <p:cNvSpPr>
              <a:spLocks noChangeShapeType="1"/>
            </p:cNvSpPr>
            <p:nvPr/>
          </p:nvSpPr>
          <p:spPr bwMode="auto">
            <a:xfrm flipV="1">
              <a:off x="4198" y="2545"/>
              <a:ext cx="168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8147" name="Text Box 51"/>
            <p:cNvSpPr txBox="1">
              <a:spLocks noChangeArrowheads="1"/>
            </p:cNvSpPr>
            <p:nvPr/>
          </p:nvSpPr>
          <p:spPr bwMode="auto">
            <a:xfrm>
              <a:off x="3757" y="2659"/>
              <a:ext cx="2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1668148" name="Text Box 52"/>
          <p:cNvSpPr txBox="1">
            <a:spLocks noChangeArrowheads="1"/>
          </p:cNvSpPr>
          <p:nvPr/>
        </p:nvSpPr>
        <p:spPr bwMode="auto">
          <a:xfrm>
            <a:off x="533400" y="1371600"/>
            <a:ext cx="8077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0" dirty="0" smtClean="0">
                <a:latin typeface="Times New Roman" pitchFamily="18" charset="0"/>
              </a:rPr>
              <a:t>Start with </a:t>
            </a:r>
            <a:r>
              <a:rPr lang="en-US" sz="2400" b="0" dirty="0" smtClean="0"/>
              <a:t>ε-neighborhood graph or </a:t>
            </a:r>
            <a:r>
              <a:rPr lang="en-US" sz="2400" b="0" dirty="0" err="1" smtClean="0"/>
              <a:t>kNN</a:t>
            </a:r>
            <a:r>
              <a:rPr lang="en-US" sz="2400" b="0" dirty="0" smtClean="0"/>
              <a:t> graph.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0" dirty="0" smtClean="0">
                <a:solidFill>
                  <a:srgbClr val="FF0000"/>
                </a:solidFill>
                <a:latin typeface="Times New Roman" pitchFamily="18" charset="0"/>
              </a:rPr>
              <a:t>SNN </a:t>
            </a:r>
            <a:r>
              <a:rPr lang="en-US" sz="2400" b="0" dirty="0">
                <a:solidFill>
                  <a:srgbClr val="FF0000"/>
                </a:solidFill>
                <a:latin typeface="Times New Roman" pitchFamily="18" charset="0"/>
              </a:rPr>
              <a:t>graph</a:t>
            </a:r>
            <a:r>
              <a:rPr lang="en-US" sz="2400" b="0" dirty="0">
                <a:latin typeface="Times New Roman" pitchFamily="18" charset="0"/>
              </a:rPr>
              <a:t>: the weight of an edge is the number of shared neighbors between vertices given that the vertices are connected</a:t>
            </a:r>
          </a:p>
        </p:txBody>
      </p:sp>
      <p:sp>
        <p:nvSpPr>
          <p:cNvPr id="1668151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Near Neighbor Approach</a:t>
            </a:r>
          </a:p>
        </p:txBody>
      </p:sp>
      <p:sp>
        <p:nvSpPr>
          <p:cNvPr id="1668150" name="AutoShape 54"/>
          <p:cNvSpPr>
            <a:spLocks noChangeArrowheads="1"/>
          </p:cNvSpPr>
          <p:nvPr/>
        </p:nvSpPr>
        <p:spPr bwMode="auto">
          <a:xfrm>
            <a:off x="4038600" y="414813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20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the SNN Graph</a:t>
            </a:r>
          </a:p>
        </p:txBody>
      </p:sp>
      <p:sp>
        <p:nvSpPr>
          <p:cNvPr id="1672195" name="Text Box 3"/>
          <p:cNvSpPr txBox="1">
            <a:spLocks noChangeArrowheads="1"/>
          </p:cNvSpPr>
          <p:nvPr/>
        </p:nvSpPr>
        <p:spPr bwMode="auto">
          <a:xfrm>
            <a:off x="762000" y="4552950"/>
            <a:ext cx="3505200" cy="146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Sparse Graph</a:t>
            </a: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Link weights are similarities between neighboring points</a:t>
            </a:r>
          </a:p>
        </p:txBody>
      </p:sp>
      <p:sp>
        <p:nvSpPr>
          <p:cNvPr id="1672196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72197" name="Rectangle 5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72198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72199" name="Text Box 7"/>
          <p:cNvSpPr txBox="1">
            <a:spLocks noChangeArrowheads="1"/>
          </p:cNvSpPr>
          <p:nvPr/>
        </p:nvSpPr>
        <p:spPr bwMode="auto">
          <a:xfrm>
            <a:off x="4876800" y="4572000"/>
            <a:ext cx="3810000" cy="146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Shared Near Neighbor Graph</a:t>
            </a: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Link weights are number of Shared Nearest Neighbors</a:t>
            </a:r>
          </a:p>
        </p:txBody>
      </p:sp>
      <p:sp>
        <p:nvSpPr>
          <p:cNvPr id="1672200" name="Rectangle 8"/>
          <p:cNvSpPr>
            <a:spLocks noChangeArrowheads="1"/>
          </p:cNvSpPr>
          <p:nvPr/>
        </p:nvSpPr>
        <p:spPr bwMode="auto">
          <a:xfrm>
            <a:off x="3262313" y="25146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672201" name="Picture 9" descr="knn-connectiv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3940175" cy="2819400"/>
          </a:xfrm>
          <a:prstGeom prst="rect">
            <a:avLst/>
          </a:prstGeom>
          <a:noFill/>
        </p:spPr>
      </p:pic>
      <p:sp>
        <p:nvSpPr>
          <p:cNvPr id="1672202" name="Rectangle 10"/>
          <p:cNvSpPr>
            <a:spLocks noChangeArrowheads="1"/>
          </p:cNvSpPr>
          <p:nvPr/>
        </p:nvSpPr>
        <p:spPr bwMode="auto">
          <a:xfrm>
            <a:off x="3262313" y="25146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672206" name="Group 14"/>
          <p:cNvGrpSpPr>
            <a:grpSpLocks/>
          </p:cNvGrpSpPr>
          <p:nvPr/>
        </p:nvGrpSpPr>
        <p:grpSpPr bwMode="auto">
          <a:xfrm>
            <a:off x="4822825" y="1524000"/>
            <a:ext cx="4016375" cy="2819400"/>
            <a:chOff x="3038" y="960"/>
            <a:chExt cx="2530" cy="1776"/>
          </a:xfrm>
        </p:grpSpPr>
        <p:pic>
          <p:nvPicPr>
            <p:cNvPr id="1672203" name="Picture 11" descr="knn-connectivity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38" y="960"/>
              <a:ext cx="2530" cy="1776"/>
            </a:xfrm>
            <a:prstGeom prst="rect">
              <a:avLst/>
            </a:prstGeom>
            <a:noFill/>
          </p:spPr>
        </p:pic>
        <p:sp>
          <p:nvSpPr>
            <p:cNvPr id="1672205" name="Line 13"/>
            <p:cNvSpPr>
              <a:spLocks noChangeShapeType="1"/>
            </p:cNvSpPr>
            <p:nvPr/>
          </p:nvSpPr>
          <p:spPr bwMode="auto">
            <a:xfrm flipH="1">
              <a:off x="3600" y="1872"/>
              <a:ext cx="96" cy="288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Jarvis-Patrick Clustering</a:t>
            </a:r>
          </a:p>
        </p:txBody>
      </p:sp>
      <p:sp>
        <p:nvSpPr>
          <p:cNvPr id="1673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First, the </a:t>
            </a:r>
            <a:r>
              <a:rPr lang="en-US" sz="2400" dirty="0" smtClean="0"/>
              <a:t>J-nearest </a:t>
            </a:r>
            <a:r>
              <a:rPr lang="en-US" sz="2400" dirty="0"/>
              <a:t>neighbors of all points are found  </a:t>
            </a:r>
          </a:p>
          <a:p>
            <a:pPr lvl="1"/>
            <a:r>
              <a:rPr lang="en-US" sz="2000" dirty="0"/>
              <a:t>In graph terms this can be regarded as breaking all but the </a:t>
            </a:r>
            <a:r>
              <a:rPr lang="en-US" sz="2000" dirty="0" smtClean="0"/>
              <a:t>J </a:t>
            </a:r>
            <a:r>
              <a:rPr lang="en-US" sz="2000" dirty="0"/>
              <a:t>strongest links from a point to other points in the proximity graph</a:t>
            </a:r>
          </a:p>
          <a:p>
            <a:pPr lvl="4">
              <a:buFontTx/>
              <a:buNone/>
            </a:pPr>
            <a:r>
              <a:rPr lang="en-US" sz="1800" dirty="0"/>
              <a:t> </a:t>
            </a:r>
          </a:p>
          <a:p>
            <a:r>
              <a:rPr lang="en-US" sz="2400" dirty="0"/>
              <a:t>A pair of points is put in the same cluster if </a:t>
            </a:r>
          </a:p>
          <a:p>
            <a:pPr lvl="1"/>
            <a:r>
              <a:rPr lang="en-US" sz="2000" dirty="0" smtClean="0"/>
              <a:t>the two points are in each others J nearest neighbor list</a:t>
            </a:r>
          </a:p>
          <a:p>
            <a:pPr lvl="1"/>
            <a:r>
              <a:rPr lang="en-US" sz="2000" dirty="0" smtClean="0"/>
              <a:t>any </a:t>
            </a:r>
            <a:r>
              <a:rPr lang="en-US" sz="2000" dirty="0"/>
              <a:t>two points share more than </a:t>
            </a:r>
            <a:r>
              <a:rPr lang="en-US" sz="2000" dirty="0" smtClean="0"/>
              <a:t>K </a:t>
            </a:r>
            <a:r>
              <a:rPr lang="en-US" sz="2000" dirty="0"/>
              <a:t>neighbors and </a:t>
            </a:r>
          </a:p>
          <a:p>
            <a:pPr lvl="4"/>
            <a:endParaRPr lang="en-US" sz="1800" dirty="0"/>
          </a:p>
          <a:p>
            <a:r>
              <a:rPr lang="en-US" sz="2400" dirty="0"/>
              <a:t>For instance, we might choose a nearest neighbor list of size </a:t>
            </a:r>
            <a:r>
              <a:rPr lang="en-US" sz="2400" dirty="0" smtClean="0"/>
              <a:t>J=3 </a:t>
            </a:r>
            <a:r>
              <a:rPr lang="en-US" sz="2400" dirty="0"/>
              <a:t>and put points in the same cluster if they share </a:t>
            </a:r>
            <a:r>
              <a:rPr lang="en-US" sz="2400" dirty="0" smtClean="0"/>
              <a:t>K=2 or more </a:t>
            </a:r>
            <a:r>
              <a:rPr lang="en-US" sz="2400" dirty="0"/>
              <a:t>neighbors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Jarvis-Patrick Example</a:t>
            </a:r>
            <a:endParaRPr lang="en-US" dirty="0"/>
          </a:p>
        </p:txBody>
      </p:sp>
      <p:pic>
        <p:nvPicPr>
          <p:cNvPr id="1754114" name="Picture 2"/>
          <p:cNvPicPr>
            <a:picLocks noChangeAspect="1" noChangeArrowheads="1"/>
          </p:cNvPicPr>
          <p:nvPr/>
        </p:nvPicPr>
        <p:blipFill>
          <a:blip r:embed="rId2" cstate="print"/>
          <a:srcRect t="18009"/>
          <a:stretch>
            <a:fillRect/>
          </a:stretch>
        </p:blipFill>
        <p:spPr bwMode="auto">
          <a:xfrm>
            <a:off x="133350" y="1317388"/>
            <a:ext cx="8877300" cy="541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 bwMode="auto">
          <a:xfrm>
            <a:off x="2286000" y="4267200"/>
            <a:ext cx="1447800" cy="1524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When Jarvis-Patrick Works Reasonably Well</a:t>
            </a:r>
          </a:p>
        </p:txBody>
      </p:sp>
      <p:sp>
        <p:nvSpPr>
          <p:cNvPr id="1674243" name="Text Box 3"/>
          <p:cNvSpPr txBox="1">
            <a:spLocks noChangeArrowheads="1"/>
          </p:cNvSpPr>
          <p:nvPr/>
        </p:nvSpPr>
        <p:spPr bwMode="auto">
          <a:xfrm>
            <a:off x="990600" y="5029200"/>
            <a:ext cx="2514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sp>
        <p:nvSpPr>
          <p:cNvPr id="1674244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674245" name="Picture 5" descr="fish_clust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3048000" cy="2400300"/>
          </a:xfrm>
          <a:prstGeom prst="rect">
            <a:avLst/>
          </a:prstGeom>
          <a:noFill/>
        </p:spPr>
      </p:pic>
      <p:sp>
        <p:nvSpPr>
          <p:cNvPr id="1674246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74247" name="Rectangle 7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6742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6764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74249" name="Text Box 9"/>
          <p:cNvSpPr txBox="1">
            <a:spLocks noChangeArrowheads="1"/>
          </p:cNvSpPr>
          <p:nvPr/>
        </p:nvSpPr>
        <p:spPr bwMode="auto">
          <a:xfrm>
            <a:off x="4572000" y="4953000"/>
            <a:ext cx="4114800" cy="779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Jarvis Patrick Clustering</a:t>
            </a:r>
          </a:p>
          <a:p>
            <a:pPr>
              <a:spcBef>
                <a:spcPct val="50000"/>
              </a:spcBef>
            </a:pPr>
            <a:r>
              <a:rPr lang="en-US" sz="1800"/>
              <a:t>6 shared neighbors out of 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266" name="Text Box 2"/>
          <p:cNvSpPr txBox="1">
            <a:spLocks noChangeArrowheads="1"/>
          </p:cNvSpPr>
          <p:nvPr/>
        </p:nvSpPr>
        <p:spPr bwMode="auto">
          <a:xfrm>
            <a:off x="990600" y="4800600"/>
            <a:ext cx="2781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>
                <a:latin typeface="Times New Roman" pitchFamily="18" charset="0"/>
              </a:rPr>
              <a:t>Smallest threshold, T, that does not merge clusters.</a:t>
            </a:r>
            <a:endParaRPr lang="en-US" sz="2000" b="0">
              <a:latin typeface="Times New Roman" pitchFamily="18" charset="0"/>
            </a:endParaRPr>
          </a:p>
        </p:txBody>
      </p:sp>
      <p:pic>
        <p:nvPicPr>
          <p:cNvPr id="1675267" name="Picture 3" descr="jp_40_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2413"/>
            <a:ext cx="41148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5268" name="Picture 4" descr="jp_39_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524000"/>
            <a:ext cx="4114800" cy="302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75269" name="Text Box 5"/>
          <p:cNvSpPr txBox="1">
            <a:spLocks noChangeArrowheads="1"/>
          </p:cNvSpPr>
          <p:nvPr/>
        </p:nvSpPr>
        <p:spPr bwMode="auto">
          <a:xfrm>
            <a:off x="5448300" y="4800600"/>
            <a:ext cx="2324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>
                <a:latin typeface="Times New Roman" pitchFamily="18" charset="0"/>
              </a:rPr>
              <a:t>Threshold of T - 1</a:t>
            </a:r>
            <a:endParaRPr lang="en-US" sz="2000" b="0">
              <a:latin typeface="Times New Roman" pitchFamily="18" charset="0"/>
            </a:endParaRPr>
          </a:p>
        </p:txBody>
      </p:sp>
      <p:sp>
        <p:nvSpPr>
          <p:cNvPr id="1675270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noFill/>
          <a:ln/>
        </p:spPr>
        <p:txBody>
          <a:bodyPr/>
          <a:lstStyle/>
          <a:p>
            <a:r>
              <a:rPr lang="en-US" sz="2800"/>
              <a:t>When Jarvis-Patrick Does NOT Work Well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SNN Clustering Algorithm</a:t>
            </a:r>
          </a:p>
        </p:txBody>
      </p:sp>
      <p:sp>
        <p:nvSpPr>
          <p:cNvPr id="1676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51816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None/>
            </a:pPr>
            <a:r>
              <a:rPr lang="en-US" sz="3200" dirty="0" smtClean="0"/>
              <a:t>Basic idea:</a:t>
            </a:r>
          </a:p>
          <a:p>
            <a:pPr marL="381000" indent="-381000">
              <a:lnSpc>
                <a:spcPct val="90000"/>
              </a:lnSpc>
              <a:buFont typeface="Monotype Sorts" pitchFamily="2" charset="2"/>
              <a:buAutoNum type="arabicPeriod"/>
            </a:pPr>
            <a:endParaRPr lang="en-US" sz="3200" dirty="0" smtClean="0"/>
          </a:p>
          <a:p>
            <a:pPr marL="381000" indent="-3810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sz="3200" dirty="0" smtClean="0">
                <a:cs typeface="Courier New" pitchFamily="49" charset="0"/>
              </a:rPr>
              <a:t>Compute SNN similarity graph</a:t>
            </a:r>
          </a:p>
          <a:p>
            <a:pPr marL="381000" indent="-3810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sz="3200" dirty="0" smtClean="0">
                <a:cs typeface="Courier New" pitchFamily="49" charset="0"/>
              </a:rPr>
              <a:t>Apply DBSCAN</a:t>
            </a:r>
            <a:endParaRPr lang="en-US" sz="32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SNN Clustering Algorithm</a:t>
            </a:r>
          </a:p>
        </p:txBody>
      </p:sp>
      <p:sp>
        <p:nvSpPr>
          <p:cNvPr id="1676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28037" cy="51816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None/>
            </a:pPr>
            <a:r>
              <a:rPr lang="en-US" sz="2000" b="1" dirty="0" smtClean="0"/>
              <a:t>In more details: Compute SNN similarity graph</a:t>
            </a:r>
          </a:p>
          <a:p>
            <a:pPr marL="381000" indent="-381000">
              <a:lnSpc>
                <a:spcPct val="90000"/>
              </a:lnSpc>
              <a:buNone/>
            </a:pPr>
            <a:endParaRPr lang="en-US" sz="2000" b="1" dirty="0" smtClean="0"/>
          </a:p>
          <a:p>
            <a:pPr marL="381000" indent="-3810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sz="2000" b="1" dirty="0" smtClean="0"/>
              <a:t>Compute </a:t>
            </a:r>
            <a:r>
              <a:rPr lang="en-US" sz="2000" b="1" dirty="0"/>
              <a:t>the similarity </a:t>
            </a:r>
            <a:r>
              <a:rPr lang="en-US" sz="2000" b="1" dirty="0" smtClean="0"/>
              <a:t>graph. </a:t>
            </a:r>
            <a:r>
              <a:rPr lang="en-US" sz="2000" dirty="0" smtClean="0"/>
              <a:t>This </a:t>
            </a:r>
            <a:r>
              <a:rPr lang="en-US" sz="2000" dirty="0"/>
              <a:t>corresponds to a similarity graph with data points for nodes and edges whose weights are the similarities between data </a:t>
            </a:r>
            <a:r>
              <a:rPr lang="en-US" sz="2000" dirty="0" smtClean="0"/>
              <a:t>points.</a:t>
            </a:r>
            <a:endParaRPr lang="en-US" sz="2000" dirty="0"/>
          </a:p>
          <a:p>
            <a:pPr marL="2133600" lvl="4" indent="-304800">
              <a:lnSpc>
                <a:spcPct val="90000"/>
              </a:lnSpc>
              <a:buFontTx/>
              <a:buAutoNum type="arabicPeriod"/>
            </a:pPr>
            <a:endParaRPr lang="en-US" sz="800" dirty="0"/>
          </a:p>
          <a:p>
            <a:pPr marL="381000" indent="-3810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sz="2000" b="1" dirty="0" err="1"/>
              <a:t>Sparsify</a:t>
            </a:r>
            <a:r>
              <a:rPr lang="en-US" sz="2000" b="1" dirty="0"/>
              <a:t> the </a:t>
            </a:r>
            <a:r>
              <a:rPr lang="en-US" sz="2000" b="1" dirty="0" smtClean="0"/>
              <a:t>similarity graph. </a:t>
            </a:r>
            <a:r>
              <a:rPr lang="en-US" sz="2000" dirty="0" smtClean="0"/>
              <a:t>Keeping </a:t>
            </a:r>
            <a:r>
              <a:rPr lang="en-US" sz="2000" dirty="0"/>
              <a:t>only the </a:t>
            </a:r>
            <a:r>
              <a:rPr lang="en-US" sz="2000" i="1" dirty="0"/>
              <a:t>k</a:t>
            </a:r>
            <a:r>
              <a:rPr lang="en-US" sz="2000" dirty="0"/>
              <a:t> most similar </a:t>
            </a:r>
            <a:r>
              <a:rPr lang="en-US" sz="2000" dirty="0" smtClean="0"/>
              <a:t>connections of each edge. </a:t>
            </a:r>
            <a:endParaRPr lang="en-US" sz="2000" dirty="0"/>
          </a:p>
          <a:p>
            <a:pPr marL="2133600" lvl="4" indent="-304800">
              <a:lnSpc>
                <a:spcPct val="90000"/>
              </a:lnSpc>
              <a:buFontTx/>
              <a:buAutoNum type="arabicPeriod"/>
            </a:pPr>
            <a:endParaRPr lang="en-US" sz="800" dirty="0"/>
          </a:p>
          <a:p>
            <a:pPr marL="381000" indent="-3810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sz="2000" b="1" dirty="0"/>
              <a:t>Construct </a:t>
            </a:r>
            <a:r>
              <a:rPr lang="en-US" sz="2000" b="1" dirty="0" smtClean="0"/>
              <a:t>SNN similarity graph. </a:t>
            </a:r>
            <a:r>
              <a:rPr lang="en-US" sz="2000" dirty="0" smtClean="0"/>
              <a:t>At </a:t>
            </a:r>
            <a:r>
              <a:rPr lang="en-US" sz="2000" dirty="0"/>
              <a:t>this point, we could apply a similarity threshold and find the connected components to obtain the clusters (Jarvis-Patrick algorithm</a:t>
            </a:r>
            <a:r>
              <a:rPr lang="en-US" sz="2000" dirty="0" smtClean="0"/>
              <a:t>).</a:t>
            </a:r>
            <a:endParaRPr lang="en-US" sz="2000" dirty="0"/>
          </a:p>
          <a:p>
            <a:pPr marL="2133600" lvl="4" indent="-304800">
              <a:lnSpc>
                <a:spcPct val="90000"/>
              </a:lnSpc>
              <a:buFontTx/>
              <a:buAutoNum type="arabicPeriod"/>
            </a:pPr>
            <a:endParaRPr lang="en-US" sz="800" dirty="0"/>
          </a:p>
          <a:p>
            <a:pPr marL="381000" indent="-381000">
              <a:lnSpc>
                <a:spcPct val="90000"/>
              </a:lnSpc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SNN Clustering Algorithm  </a:t>
            </a:r>
            <a:r>
              <a:rPr lang="en-US" sz="2400" dirty="0" smtClean="0"/>
              <a:t>cont’d</a:t>
            </a:r>
            <a:endParaRPr lang="en-US" dirty="0"/>
          </a:p>
        </p:txBody>
      </p:sp>
      <p:sp>
        <p:nvSpPr>
          <p:cNvPr id="1677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None/>
            </a:pPr>
            <a:r>
              <a:rPr lang="en-US" sz="2000" b="1" dirty="0" smtClean="0"/>
              <a:t>In more details: apply DBSCAN</a:t>
            </a:r>
          </a:p>
          <a:p>
            <a:pPr marL="457200" indent="-457200">
              <a:lnSpc>
                <a:spcPct val="80000"/>
              </a:lnSpc>
              <a:buNone/>
            </a:pPr>
            <a:endParaRPr lang="en-US" sz="2000" b="1" dirty="0" smtClean="0"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b="1" dirty="0" smtClean="0">
                <a:cs typeface="Calibri" pitchFamily="34" charset="0"/>
              </a:rPr>
              <a:t>Find SNN density of each Point. </a:t>
            </a:r>
            <a:r>
              <a:rPr lang="en-US" sz="2000" dirty="0" smtClean="0">
                <a:cs typeface="Calibri" pitchFamily="34" charset="0"/>
              </a:rPr>
              <a:t>Use user provided parameter,</a:t>
            </a:r>
            <a:r>
              <a:rPr lang="en-US" sz="2000" b="1" dirty="0" smtClean="0">
                <a:cs typeface="Calibri" pitchFamily="34" charset="0"/>
              </a:rPr>
              <a:t> </a:t>
            </a:r>
            <a:r>
              <a:rPr lang="en-US" sz="2000" i="1" dirty="0" err="1" smtClean="0">
                <a:cs typeface="Calibri" pitchFamily="34" charset="0"/>
              </a:rPr>
              <a:t>Eps</a:t>
            </a:r>
            <a:r>
              <a:rPr lang="en-US" sz="2000" dirty="0" smtClean="0">
                <a:cs typeface="Calibri" pitchFamily="34" charset="0"/>
              </a:rPr>
              <a:t>, to compute the number points that  have an SNN similarity of </a:t>
            </a:r>
            <a:r>
              <a:rPr lang="en-US" sz="2000" i="1" dirty="0" err="1" smtClean="0">
                <a:cs typeface="Calibri" pitchFamily="34" charset="0"/>
              </a:rPr>
              <a:t>Eps</a:t>
            </a:r>
            <a:r>
              <a:rPr lang="en-US" sz="2000" dirty="0" smtClean="0">
                <a:cs typeface="Calibri" pitchFamily="34" charset="0"/>
              </a:rPr>
              <a:t> or greater to a point.</a:t>
            </a:r>
            <a:br>
              <a:rPr lang="en-US" sz="2000" dirty="0" smtClean="0">
                <a:cs typeface="Calibri" pitchFamily="34" charset="0"/>
              </a:rPr>
            </a:br>
            <a:endParaRPr lang="en-US" sz="2000" dirty="0" smtClean="0"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b="1" dirty="0" smtClean="0">
                <a:cs typeface="Calibri" pitchFamily="34" charset="0"/>
              </a:rPr>
              <a:t>Find </a:t>
            </a:r>
            <a:r>
              <a:rPr lang="en-US" sz="2000" b="1" dirty="0">
                <a:cs typeface="Calibri" pitchFamily="34" charset="0"/>
              </a:rPr>
              <a:t>the core </a:t>
            </a:r>
            <a:r>
              <a:rPr lang="en-US" sz="2000" b="1" dirty="0" smtClean="0">
                <a:cs typeface="Calibri" pitchFamily="34" charset="0"/>
              </a:rPr>
              <a:t>points.</a:t>
            </a:r>
            <a:r>
              <a:rPr lang="en-US" sz="2000" b="1" dirty="0">
                <a:cs typeface="Calibri" pitchFamily="34" charset="0"/>
              </a:rPr>
              <a:t> </a:t>
            </a:r>
            <a:r>
              <a:rPr lang="en-US" sz="2000" dirty="0" smtClean="0">
                <a:cs typeface="Calibri" pitchFamily="34" charset="0"/>
              </a:rPr>
              <a:t>Use </a:t>
            </a:r>
            <a:r>
              <a:rPr lang="en-US" sz="2000" dirty="0">
                <a:cs typeface="Calibri" pitchFamily="34" charset="0"/>
              </a:rPr>
              <a:t>a user specified parameter, </a:t>
            </a:r>
            <a:r>
              <a:rPr lang="en-US" sz="2000" i="1" dirty="0" err="1">
                <a:cs typeface="Calibri" pitchFamily="34" charset="0"/>
              </a:rPr>
              <a:t>MinPts</a:t>
            </a:r>
            <a:r>
              <a:rPr lang="en-US" sz="2000" dirty="0">
                <a:cs typeface="Calibri" pitchFamily="34" charset="0"/>
              </a:rPr>
              <a:t>, </a:t>
            </a:r>
            <a:r>
              <a:rPr lang="en-US" sz="2000" dirty="0" smtClean="0">
                <a:cs typeface="Calibri" pitchFamily="34" charset="0"/>
              </a:rPr>
              <a:t>to find </a:t>
            </a:r>
            <a:r>
              <a:rPr lang="en-US" sz="2000" dirty="0">
                <a:cs typeface="Calibri" pitchFamily="34" charset="0"/>
              </a:rPr>
              <a:t>the core points, i.e., all points that have an SNN density greater than </a:t>
            </a:r>
            <a:r>
              <a:rPr lang="en-US" sz="2000" i="1" dirty="0" err="1" smtClean="0">
                <a:cs typeface="Calibri" pitchFamily="34" charset="0"/>
              </a:rPr>
              <a:t>MinPts</a:t>
            </a:r>
            <a:r>
              <a:rPr lang="en-US" sz="2000" i="1" dirty="0" smtClean="0">
                <a:cs typeface="Calibri" pitchFamily="34" charset="0"/>
              </a:rPr>
              <a:t>.</a:t>
            </a:r>
            <a:endParaRPr lang="en-US" sz="2000" dirty="0"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b="1" dirty="0" smtClean="0">
                <a:cs typeface="Calibri" pitchFamily="34" charset="0"/>
              </a:rPr>
              <a:t/>
            </a:r>
            <a:br>
              <a:rPr lang="en-US" sz="2000" b="1" dirty="0" smtClean="0">
                <a:cs typeface="Calibri" pitchFamily="34" charset="0"/>
              </a:rPr>
            </a:br>
            <a:r>
              <a:rPr lang="en-US" sz="2000" b="1" dirty="0" smtClean="0">
                <a:cs typeface="Calibri" pitchFamily="34" charset="0"/>
              </a:rPr>
              <a:t>Form </a:t>
            </a:r>
            <a:r>
              <a:rPr lang="en-US" sz="2000" b="1" dirty="0">
                <a:cs typeface="Calibri" pitchFamily="34" charset="0"/>
              </a:rPr>
              <a:t>clusters from the core </a:t>
            </a:r>
            <a:r>
              <a:rPr lang="en-US" sz="2000" b="1" dirty="0" smtClean="0">
                <a:cs typeface="Calibri" pitchFamily="34" charset="0"/>
              </a:rPr>
              <a:t>points.  </a:t>
            </a:r>
            <a:r>
              <a:rPr lang="en-US" sz="2000" dirty="0" smtClean="0">
                <a:cs typeface="Calibri" pitchFamily="34" charset="0"/>
              </a:rPr>
              <a:t>If </a:t>
            </a:r>
            <a:r>
              <a:rPr lang="en-US" sz="2000" dirty="0">
                <a:cs typeface="Calibri" pitchFamily="34" charset="0"/>
              </a:rPr>
              <a:t>two core points are within a radius, </a:t>
            </a:r>
            <a:r>
              <a:rPr lang="en-US" sz="2000" i="1" dirty="0" err="1">
                <a:cs typeface="Calibri" pitchFamily="34" charset="0"/>
              </a:rPr>
              <a:t>Eps</a:t>
            </a:r>
            <a:r>
              <a:rPr lang="en-US" sz="2000" dirty="0">
                <a:cs typeface="Calibri" pitchFamily="34" charset="0"/>
              </a:rPr>
              <a:t>, of each other they are place in the same </a:t>
            </a:r>
            <a:r>
              <a:rPr lang="en-US" sz="2000" dirty="0" smtClean="0">
                <a:cs typeface="Calibri" pitchFamily="34" charset="0"/>
              </a:rPr>
              <a:t>cluster.</a:t>
            </a:r>
            <a:br>
              <a:rPr lang="en-US" sz="2000" dirty="0" smtClean="0">
                <a:cs typeface="Calibri" pitchFamily="34" charset="0"/>
              </a:rPr>
            </a:br>
            <a:endParaRPr lang="en-US" sz="2000" b="1" dirty="0"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b="1" dirty="0" smtClean="0">
                <a:cs typeface="Calibri" pitchFamily="34" charset="0"/>
              </a:rPr>
              <a:t>Discard </a:t>
            </a:r>
            <a:r>
              <a:rPr lang="en-US" sz="2000" b="1" dirty="0">
                <a:cs typeface="Calibri" pitchFamily="34" charset="0"/>
              </a:rPr>
              <a:t>all noise </a:t>
            </a:r>
            <a:r>
              <a:rPr lang="en-US" sz="2000" b="1" dirty="0" smtClean="0">
                <a:cs typeface="Calibri" pitchFamily="34" charset="0"/>
              </a:rPr>
              <a:t>points. </a:t>
            </a:r>
            <a:r>
              <a:rPr lang="en-US" sz="2000" dirty="0" smtClean="0">
                <a:cs typeface="Calibri" pitchFamily="34" charset="0"/>
              </a:rPr>
              <a:t>All </a:t>
            </a:r>
            <a:r>
              <a:rPr lang="en-US" sz="2000" dirty="0">
                <a:cs typeface="Calibri" pitchFamily="34" charset="0"/>
              </a:rPr>
              <a:t>non-core points that are not within a radius of</a:t>
            </a:r>
            <a:r>
              <a:rPr lang="en-US" sz="2000" b="1" dirty="0">
                <a:cs typeface="Calibri" pitchFamily="34" charset="0"/>
              </a:rPr>
              <a:t> </a:t>
            </a:r>
            <a:r>
              <a:rPr lang="en-US" sz="2000" i="1" dirty="0" err="1">
                <a:cs typeface="Calibri" pitchFamily="34" charset="0"/>
              </a:rPr>
              <a:t>Eps</a:t>
            </a:r>
            <a:r>
              <a:rPr lang="en-US" sz="2000" dirty="0">
                <a:cs typeface="Calibri" pitchFamily="34" charset="0"/>
              </a:rPr>
              <a:t> of a core point are </a:t>
            </a:r>
            <a:r>
              <a:rPr lang="en-US" sz="2000" dirty="0" smtClean="0">
                <a:cs typeface="Calibri" pitchFamily="34" charset="0"/>
              </a:rPr>
              <a:t>discarded</a:t>
            </a:r>
            <a:r>
              <a:rPr lang="en-US" sz="2000" b="1" dirty="0" smtClean="0">
                <a:cs typeface="Calibri" pitchFamily="34" charset="0"/>
              </a:rPr>
              <a:t>.</a:t>
            </a:r>
            <a:br>
              <a:rPr lang="en-US" sz="2000" b="1" dirty="0" smtClean="0">
                <a:cs typeface="Calibri" pitchFamily="34" charset="0"/>
              </a:rPr>
            </a:br>
            <a:endParaRPr lang="en-US" sz="2000" b="1" dirty="0"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b="1" dirty="0">
                <a:cs typeface="Calibri" pitchFamily="34" charset="0"/>
              </a:rPr>
              <a:t>Assign all non-noise, non-core points to </a:t>
            </a:r>
            <a:r>
              <a:rPr lang="en-US" sz="2000" b="1" dirty="0" smtClean="0">
                <a:cs typeface="Calibri" pitchFamily="34" charset="0"/>
              </a:rPr>
              <a:t>clusters. </a:t>
            </a:r>
            <a:r>
              <a:rPr lang="en-US" sz="2000" dirty="0" smtClean="0">
                <a:cs typeface="Calibri" pitchFamily="34" charset="0"/>
              </a:rPr>
              <a:t>This </a:t>
            </a:r>
            <a:r>
              <a:rPr lang="en-US" sz="2000" dirty="0">
                <a:cs typeface="Calibri" pitchFamily="34" charset="0"/>
              </a:rPr>
              <a:t>can be done by assigning such points to the nearest core </a:t>
            </a:r>
            <a:r>
              <a:rPr lang="en-US" sz="2000" dirty="0" smtClean="0">
                <a:cs typeface="Calibri" pitchFamily="34" charset="0"/>
              </a:rPr>
              <a:t>point.</a:t>
            </a:r>
            <a:endParaRPr lang="en-US" sz="2000" dirty="0"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represent the relationships between data points in a graph.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70038" y="3886290"/>
            <a:ext cx="347360" cy="3473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70038" y="4668331"/>
            <a:ext cx="347360" cy="3473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66825" y="4581915"/>
            <a:ext cx="347360" cy="3473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20432" y="3538930"/>
            <a:ext cx="347360" cy="3473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74336" y="4233650"/>
            <a:ext cx="347360" cy="3473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10173" y="3712610"/>
            <a:ext cx="347360" cy="3473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89429" y="4755595"/>
            <a:ext cx="347360" cy="3473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7533" y="5417364"/>
            <a:ext cx="347360" cy="3473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98185" y="5417364"/>
            <a:ext cx="347360" cy="3473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1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SNN Density</a:t>
            </a:r>
          </a:p>
        </p:txBody>
      </p:sp>
      <p:sp>
        <p:nvSpPr>
          <p:cNvPr id="1670148" name="Rectangle 4"/>
          <p:cNvSpPr>
            <a:spLocks noChangeArrowheads="1"/>
          </p:cNvSpPr>
          <p:nvPr/>
        </p:nvSpPr>
        <p:spPr bwMode="auto">
          <a:xfrm>
            <a:off x="3886200" y="29797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70149" name="Rectangle 5"/>
          <p:cNvSpPr>
            <a:spLocks noChangeArrowheads="1"/>
          </p:cNvSpPr>
          <p:nvPr/>
        </p:nvSpPr>
        <p:spPr bwMode="auto">
          <a:xfrm>
            <a:off x="3886200" y="29797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70150" name="Rectangle 6"/>
          <p:cNvSpPr>
            <a:spLocks noChangeArrowheads="1"/>
          </p:cNvSpPr>
          <p:nvPr/>
        </p:nvSpPr>
        <p:spPr bwMode="auto">
          <a:xfrm>
            <a:off x="3886200" y="29797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70151" name="Rectangle 7"/>
          <p:cNvSpPr>
            <a:spLocks noChangeArrowheads="1"/>
          </p:cNvSpPr>
          <p:nvPr/>
        </p:nvSpPr>
        <p:spPr bwMode="auto">
          <a:xfrm>
            <a:off x="3886200" y="29797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670161" name="Group 17"/>
          <p:cNvGrpSpPr>
            <a:grpSpLocks/>
          </p:cNvGrpSpPr>
          <p:nvPr/>
        </p:nvGrpSpPr>
        <p:grpSpPr bwMode="auto">
          <a:xfrm>
            <a:off x="1600200" y="3946525"/>
            <a:ext cx="5181600" cy="1905000"/>
            <a:chOff x="2784" y="1776"/>
            <a:chExt cx="2620" cy="868"/>
          </a:xfrm>
        </p:grpSpPr>
        <p:pic>
          <p:nvPicPr>
            <p:cNvPr id="1670153" name="Picture 9" descr="points_nois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85" y="1779"/>
              <a:ext cx="1319" cy="865"/>
            </a:xfrm>
            <a:prstGeom prst="rect">
              <a:avLst/>
            </a:prstGeom>
            <a:noFill/>
          </p:spPr>
        </p:pic>
        <p:pic>
          <p:nvPicPr>
            <p:cNvPr id="1670154" name="Picture 10" descr="points_bord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84" y="1776"/>
              <a:ext cx="1324" cy="867"/>
            </a:xfrm>
            <a:prstGeom prst="rect">
              <a:avLst/>
            </a:prstGeom>
            <a:noFill/>
          </p:spPr>
        </p:pic>
      </p:grpSp>
      <p:grpSp>
        <p:nvGrpSpPr>
          <p:cNvPr id="1670160" name="Group 16"/>
          <p:cNvGrpSpPr>
            <a:grpSpLocks/>
          </p:cNvGrpSpPr>
          <p:nvPr/>
        </p:nvGrpSpPr>
        <p:grpSpPr bwMode="auto">
          <a:xfrm>
            <a:off x="1600200" y="1295400"/>
            <a:ext cx="5181600" cy="1889125"/>
            <a:chOff x="144" y="1779"/>
            <a:chExt cx="2648" cy="867"/>
          </a:xfrm>
        </p:grpSpPr>
        <p:pic>
          <p:nvPicPr>
            <p:cNvPr id="1670155" name="Picture 11" descr="points_cor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68" y="1779"/>
              <a:ext cx="1324" cy="867"/>
            </a:xfrm>
            <a:prstGeom prst="rect">
              <a:avLst/>
            </a:prstGeom>
            <a:noFill/>
          </p:spPr>
        </p:pic>
        <p:pic>
          <p:nvPicPr>
            <p:cNvPr id="1670156" name="Picture 12" descr="points_all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4" y="1779"/>
              <a:ext cx="1324" cy="867"/>
            </a:xfrm>
            <a:prstGeom prst="rect">
              <a:avLst/>
            </a:prstGeom>
            <a:noFill/>
          </p:spPr>
        </p:pic>
      </p:grpSp>
      <p:sp>
        <p:nvSpPr>
          <p:cNvPr id="1670157" name="Rectangle 13"/>
          <p:cNvSpPr>
            <a:spLocks noChangeArrowheads="1"/>
          </p:cNvSpPr>
          <p:nvPr/>
        </p:nvSpPr>
        <p:spPr bwMode="auto">
          <a:xfrm>
            <a:off x="2209800" y="3184525"/>
            <a:ext cx="4191000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1500">
                <a:latin typeface="Times New Roman" pitchFamily="18" charset="0"/>
                <a:cs typeface="Times New Roman" pitchFamily="18" charset="0"/>
              </a:rPr>
              <a:t>   a) All Points                    b) High SNN Density</a:t>
            </a:r>
            <a:endParaRPr lang="en-US" sz="1500" b="0">
              <a:latin typeface="Times New Roman" pitchFamily="18" charset="0"/>
            </a:endParaRPr>
          </a:p>
        </p:txBody>
      </p:sp>
      <p:sp>
        <p:nvSpPr>
          <p:cNvPr id="1670165" name="Rectangle 21"/>
          <p:cNvSpPr>
            <a:spLocks noChangeArrowheads="1"/>
          </p:cNvSpPr>
          <p:nvPr/>
        </p:nvSpPr>
        <p:spPr bwMode="auto">
          <a:xfrm>
            <a:off x="1981200" y="5851525"/>
            <a:ext cx="4343400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1500">
                <a:latin typeface="Times New Roman" pitchFamily="18" charset="0"/>
                <a:cs typeface="Times New Roman" pitchFamily="18" charset="0"/>
              </a:rPr>
              <a:t>c) Medium SNN Density        d) Low SNN Density</a:t>
            </a:r>
            <a:endParaRPr lang="en-US" sz="1500" b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1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SNN Density</a:t>
            </a:r>
          </a:p>
        </p:txBody>
      </p:sp>
      <p:sp>
        <p:nvSpPr>
          <p:cNvPr id="1670148" name="Rectangle 4"/>
          <p:cNvSpPr>
            <a:spLocks noChangeArrowheads="1"/>
          </p:cNvSpPr>
          <p:nvPr/>
        </p:nvSpPr>
        <p:spPr bwMode="auto">
          <a:xfrm>
            <a:off x="3886200" y="29797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70149" name="Rectangle 5"/>
          <p:cNvSpPr>
            <a:spLocks noChangeArrowheads="1"/>
          </p:cNvSpPr>
          <p:nvPr/>
        </p:nvSpPr>
        <p:spPr bwMode="auto">
          <a:xfrm>
            <a:off x="3886200" y="29797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70150" name="Rectangle 6"/>
          <p:cNvSpPr>
            <a:spLocks noChangeArrowheads="1"/>
          </p:cNvSpPr>
          <p:nvPr/>
        </p:nvSpPr>
        <p:spPr bwMode="auto">
          <a:xfrm>
            <a:off x="3886200" y="29797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70151" name="Rectangle 7"/>
          <p:cNvSpPr>
            <a:spLocks noChangeArrowheads="1"/>
          </p:cNvSpPr>
          <p:nvPr/>
        </p:nvSpPr>
        <p:spPr bwMode="auto">
          <a:xfrm>
            <a:off x="3886200" y="29797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600200" y="3946525"/>
            <a:ext cx="5181600" cy="1905000"/>
            <a:chOff x="2784" y="1776"/>
            <a:chExt cx="2620" cy="868"/>
          </a:xfrm>
        </p:grpSpPr>
        <p:pic>
          <p:nvPicPr>
            <p:cNvPr id="1670153" name="Picture 9" descr="points_nois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85" y="1779"/>
              <a:ext cx="1319" cy="865"/>
            </a:xfrm>
            <a:prstGeom prst="rect">
              <a:avLst/>
            </a:prstGeom>
            <a:noFill/>
          </p:spPr>
        </p:pic>
        <p:pic>
          <p:nvPicPr>
            <p:cNvPr id="1670154" name="Picture 10" descr="points_bord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84" y="1776"/>
              <a:ext cx="1324" cy="867"/>
            </a:xfrm>
            <a:prstGeom prst="rect">
              <a:avLst/>
            </a:prstGeom>
            <a:noFill/>
          </p:spPr>
        </p:pic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600200" y="1295400"/>
            <a:ext cx="5181600" cy="1889125"/>
            <a:chOff x="144" y="1779"/>
            <a:chExt cx="2648" cy="867"/>
          </a:xfrm>
        </p:grpSpPr>
        <p:pic>
          <p:nvPicPr>
            <p:cNvPr id="1670155" name="Picture 11" descr="points_cor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68" y="1779"/>
              <a:ext cx="1324" cy="867"/>
            </a:xfrm>
            <a:prstGeom prst="rect">
              <a:avLst/>
            </a:prstGeom>
            <a:noFill/>
          </p:spPr>
        </p:pic>
        <p:pic>
          <p:nvPicPr>
            <p:cNvPr id="1670156" name="Picture 12" descr="points_all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4" y="1779"/>
              <a:ext cx="1324" cy="867"/>
            </a:xfrm>
            <a:prstGeom prst="rect">
              <a:avLst/>
            </a:prstGeom>
            <a:noFill/>
          </p:spPr>
        </p:pic>
      </p:grpSp>
      <p:sp>
        <p:nvSpPr>
          <p:cNvPr id="1670157" name="Rectangle 13"/>
          <p:cNvSpPr>
            <a:spLocks noChangeArrowheads="1"/>
          </p:cNvSpPr>
          <p:nvPr/>
        </p:nvSpPr>
        <p:spPr bwMode="auto">
          <a:xfrm>
            <a:off x="2209800" y="3184525"/>
            <a:ext cx="4191000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1500">
                <a:latin typeface="Times New Roman" pitchFamily="18" charset="0"/>
                <a:cs typeface="Times New Roman" pitchFamily="18" charset="0"/>
              </a:rPr>
              <a:t>   a) All Points                    b) High SNN Density</a:t>
            </a:r>
            <a:endParaRPr lang="en-US" sz="1500" b="0">
              <a:latin typeface="Times New Roman" pitchFamily="18" charset="0"/>
            </a:endParaRPr>
          </a:p>
        </p:txBody>
      </p:sp>
      <p:sp>
        <p:nvSpPr>
          <p:cNvPr id="1670165" name="Rectangle 21"/>
          <p:cNvSpPr>
            <a:spLocks noChangeArrowheads="1"/>
          </p:cNvSpPr>
          <p:nvPr/>
        </p:nvSpPr>
        <p:spPr bwMode="auto">
          <a:xfrm>
            <a:off x="1981200" y="5851525"/>
            <a:ext cx="4343400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1500">
                <a:latin typeface="Times New Roman" pitchFamily="18" charset="0"/>
                <a:cs typeface="Times New Roman" pitchFamily="18" charset="0"/>
              </a:rPr>
              <a:t>c) Medium SNN Density        d) Low SNN Density</a:t>
            </a:r>
            <a:endParaRPr lang="en-US" sz="1500" b="0"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114800" y="1219200"/>
            <a:ext cx="2743200" cy="2286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43662" y="4724400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C6D9C"/>
                </a:solidFill>
              </a:rPr>
              <a:t>noise points &amp;</a:t>
            </a:r>
          </a:p>
          <a:p>
            <a:r>
              <a:rPr lang="en-US" sz="1600" dirty="0" err="1" smtClean="0">
                <a:solidFill>
                  <a:srgbClr val="0C6D9C"/>
                </a:solidFill>
              </a:rPr>
              <a:t>porder</a:t>
            </a:r>
            <a:r>
              <a:rPr lang="en-US" sz="1600" dirty="0" smtClean="0">
                <a:solidFill>
                  <a:srgbClr val="0C6D9C"/>
                </a:solidFill>
              </a:rPr>
              <a:t> points </a:t>
            </a:r>
            <a:endParaRPr lang="en-US" sz="1600" dirty="0">
              <a:solidFill>
                <a:srgbClr val="0C6D9C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371600" y="3886200"/>
            <a:ext cx="5486400" cy="2286000"/>
          </a:xfrm>
          <a:prstGeom prst="rect">
            <a:avLst/>
          </a:prstGeom>
          <a:noFill/>
          <a:ln w="57150" cap="flat" cmpd="sng" algn="ctr">
            <a:solidFill>
              <a:srgbClr val="0C6D9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39000" y="2133600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core points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400"/>
              <a:t>SNN Clustering Can Handle Other Difficult Situations</a:t>
            </a:r>
          </a:p>
        </p:txBody>
      </p:sp>
      <p:sp>
        <p:nvSpPr>
          <p:cNvPr id="1679363" name="Rectangle 3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79364" name="Rectangle 4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79365" name="Rectangle 5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79366" name="Rectangle 6"/>
          <p:cNvSpPr>
            <a:spLocks noChangeArrowheads="1"/>
          </p:cNvSpPr>
          <p:nvPr/>
        </p:nvSpPr>
        <p:spPr bwMode="auto">
          <a:xfrm>
            <a:off x="3113088" y="2438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679367" name="Picture 7" descr="t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057400"/>
            <a:ext cx="4095750" cy="274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368" name="Picture 8" descr="ds18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8525" y="2057400"/>
            <a:ext cx="404971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200"/>
              <a:t>Finding Clusters of Time Series In Spatio-Temporal Data</a:t>
            </a:r>
          </a:p>
        </p:txBody>
      </p:sp>
      <p:sp>
        <p:nvSpPr>
          <p:cNvPr id="1680387" name="Rectangle 3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80388" name="Rectangle 4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80389" name="Rectangle 5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80390" name="Rectangle 6"/>
          <p:cNvSpPr>
            <a:spLocks noChangeArrowheads="1"/>
          </p:cNvSpPr>
          <p:nvPr/>
        </p:nvSpPr>
        <p:spPr bwMode="auto">
          <a:xfrm>
            <a:off x="3113088" y="2438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680391" name="Picture 7"/>
          <p:cNvPicPr>
            <a:picLocks noChangeAspect="1" noChangeArrowheads="1"/>
          </p:cNvPicPr>
          <p:nvPr/>
        </p:nvPicPr>
        <p:blipFill>
          <a:blip r:embed="rId2" cstate="print"/>
          <a:srcRect l="5608" r="2803"/>
          <a:stretch>
            <a:fillRect/>
          </a:stretch>
        </p:blipFill>
        <p:spPr bwMode="auto">
          <a:xfrm>
            <a:off x="0" y="1600200"/>
            <a:ext cx="4495800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80392" name="Text Box 8"/>
          <p:cNvSpPr txBox="1">
            <a:spLocks noChangeArrowheads="1"/>
          </p:cNvSpPr>
          <p:nvPr/>
        </p:nvSpPr>
        <p:spPr bwMode="auto">
          <a:xfrm>
            <a:off x="457200" y="5029200"/>
            <a:ext cx="3886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400"/>
              </a:spcAft>
            </a:pPr>
            <a:r>
              <a:rPr lang="en-AU" sz="1800" dirty="0">
                <a:latin typeface="Times New Roman" pitchFamily="18" charset="0"/>
              </a:rPr>
              <a:t>SNN Clusters </a:t>
            </a:r>
            <a:r>
              <a:rPr lang="en-AU" sz="1800" dirty="0" smtClean="0">
                <a:latin typeface="Times New Roman" pitchFamily="18" charset="0"/>
              </a:rPr>
              <a:t>of pressure time series</a:t>
            </a:r>
            <a:endParaRPr lang="en-AU" sz="1800" dirty="0">
              <a:latin typeface="Times New Roman" pitchFamily="18" charset="0"/>
            </a:endParaRPr>
          </a:p>
        </p:txBody>
      </p:sp>
      <p:pic>
        <p:nvPicPr>
          <p:cNvPr id="1680393" name="Picture 9"/>
          <p:cNvPicPr>
            <a:picLocks noChangeAspect="1" noChangeArrowheads="1"/>
          </p:cNvPicPr>
          <p:nvPr/>
        </p:nvPicPr>
        <p:blipFill>
          <a:blip r:embed="rId3" cstate="print"/>
          <a:srcRect l="6131" r="4240"/>
          <a:stretch>
            <a:fillRect/>
          </a:stretch>
        </p:blipFill>
        <p:spPr bwMode="auto">
          <a:xfrm>
            <a:off x="4572000" y="1525588"/>
            <a:ext cx="4267200" cy="319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80394" name="Text Box 10"/>
          <p:cNvSpPr txBox="1">
            <a:spLocks noChangeArrowheads="1"/>
          </p:cNvSpPr>
          <p:nvPr/>
        </p:nvSpPr>
        <p:spPr bwMode="auto">
          <a:xfrm>
            <a:off x="4572000" y="5029200"/>
            <a:ext cx="4114800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400"/>
              </a:spcAft>
            </a:pPr>
            <a:r>
              <a:rPr lang="en-AU" sz="1800">
                <a:latin typeface="Times New Roman" pitchFamily="18" charset="0"/>
              </a:rPr>
              <a:t>SNN Density of  Points on the Globe.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400"/>
              <a:t>SNN Clustering Can Handle Differing Densities</a:t>
            </a:r>
          </a:p>
        </p:txBody>
      </p:sp>
      <p:sp>
        <p:nvSpPr>
          <p:cNvPr id="1678339" name="Text Box 3"/>
          <p:cNvSpPr txBox="1">
            <a:spLocks noChangeArrowheads="1"/>
          </p:cNvSpPr>
          <p:nvPr/>
        </p:nvSpPr>
        <p:spPr bwMode="auto">
          <a:xfrm>
            <a:off x="990600" y="5029200"/>
            <a:ext cx="2514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sp>
        <p:nvSpPr>
          <p:cNvPr id="1678340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678341" name="Picture 5" descr="fish_cluste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81200"/>
            <a:ext cx="3048000" cy="2400300"/>
          </a:xfrm>
          <a:prstGeom prst="rect">
            <a:avLst/>
          </a:prstGeom>
          <a:noFill/>
        </p:spPr>
      </p:pic>
      <p:sp>
        <p:nvSpPr>
          <p:cNvPr id="1678342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78343" name="Rectangle 7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78344" name="Text Box 8"/>
          <p:cNvSpPr txBox="1">
            <a:spLocks noChangeArrowheads="1"/>
          </p:cNvSpPr>
          <p:nvPr/>
        </p:nvSpPr>
        <p:spPr bwMode="auto">
          <a:xfrm>
            <a:off x="4572000" y="4953000"/>
            <a:ext cx="411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SNN Clustering</a:t>
            </a:r>
          </a:p>
        </p:txBody>
      </p:sp>
      <p:sp>
        <p:nvSpPr>
          <p:cNvPr id="1678345" name="Rectangle 9"/>
          <p:cNvSpPr>
            <a:spLocks noChangeArrowheads="1"/>
          </p:cNvSpPr>
          <p:nvPr/>
        </p:nvSpPr>
        <p:spPr bwMode="auto">
          <a:xfrm>
            <a:off x="3113088" y="2438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678346" name="Object 10"/>
          <p:cNvGraphicFramePr>
            <a:graphicFrameLocks noChangeAspect="1"/>
          </p:cNvGraphicFramePr>
          <p:nvPr/>
        </p:nvGraphicFramePr>
        <p:xfrm>
          <a:off x="3741738" y="1752600"/>
          <a:ext cx="4030662" cy="2736850"/>
        </p:xfrm>
        <a:graphic>
          <a:graphicData uri="http://schemas.openxmlformats.org/presentationml/2006/ole">
            <p:oleObj spid="_x0000_s1678346" r:id="rId4" imgW="4686706" imgH="317781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of Spatial Data Sets</a:t>
            </a:r>
          </a:p>
        </p:txBody>
      </p:sp>
      <p:pic>
        <p:nvPicPr>
          <p:cNvPr id="1656835" name="Picture 3" descr="t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905000"/>
            <a:ext cx="3124200" cy="184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56836" name="Rectangle 4"/>
          <p:cNvSpPr>
            <a:spLocks noChangeArrowheads="1"/>
          </p:cNvSpPr>
          <p:nvPr/>
        </p:nvSpPr>
        <p:spPr bwMode="auto">
          <a:xfrm>
            <a:off x="381000" y="1676400"/>
            <a:ext cx="5029200" cy="198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39725" lvl="1" indent="-225425">
              <a:buFontTx/>
              <a:buChar char="•"/>
            </a:pPr>
            <a:r>
              <a:rPr lang="en-US" sz="1800"/>
              <a:t>Clusters are defined as densely populated regions of the space</a:t>
            </a:r>
          </a:p>
          <a:p>
            <a:pPr marL="339725" lvl="1" indent="-225425">
              <a:buFontTx/>
              <a:buChar char="•"/>
            </a:pPr>
            <a:endParaRPr lang="en-US" sz="1000"/>
          </a:p>
          <a:p>
            <a:pPr marL="339725" lvl="1" indent="-225425">
              <a:buFontTx/>
              <a:buChar char="•"/>
            </a:pPr>
            <a:r>
              <a:rPr lang="en-US" sz="1800"/>
              <a:t>Clusters have arbitrary shapes, orientation, and non-uniform sizes</a:t>
            </a:r>
            <a:br>
              <a:rPr lang="en-US" sz="1800"/>
            </a:br>
            <a:endParaRPr lang="en-US" sz="1000"/>
          </a:p>
          <a:p>
            <a:pPr marL="339725" lvl="1" indent="-225425">
              <a:buFontTx/>
              <a:buChar char="•"/>
            </a:pPr>
            <a:r>
              <a:rPr lang="en-US" sz="1800"/>
              <a:t>Difference in densities across clusters and variation in density within clusters</a:t>
            </a:r>
            <a:br>
              <a:rPr lang="en-US" sz="1800"/>
            </a:br>
            <a:endParaRPr lang="en-US" sz="1000"/>
          </a:p>
          <a:p>
            <a:pPr marL="339725" lvl="1" indent="-225425">
              <a:buFontTx/>
              <a:buChar char="•"/>
            </a:pPr>
            <a:r>
              <a:rPr lang="en-US" sz="1800"/>
              <a:t>Existence of special artifacts (</a:t>
            </a:r>
            <a:r>
              <a:rPr lang="en-US" sz="1800" i="1"/>
              <a:t>streaks</a:t>
            </a:r>
            <a:r>
              <a:rPr lang="en-US" sz="1800"/>
              <a:t>) and noise</a:t>
            </a:r>
          </a:p>
        </p:txBody>
      </p:sp>
      <p:pic>
        <p:nvPicPr>
          <p:cNvPr id="1656837" name="Picture 5" descr="t7_talk_origin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3962400"/>
            <a:ext cx="3124200" cy="1852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56838" name="Text Box 6"/>
          <p:cNvSpPr txBox="1">
            <a:spLocks noChangeArrowheads="1"/>
          </p:cNvSpPr>
          <p:nvPr/>
        </p:nvSpPr>
        <p:spPr bwMode="auto">
          <a:xfrm>
            <a:off x="762000" y="4648200"/>
            <a:ext cx="4546600" cy="915988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800" b="0">
                <a:solidFill>
                  <a:srgbClr val="CC3300"/>
                </a:solidFill>
                <a:latin typeface="Arial Rounded MT Bold" pitchFamily="34" charset="0"/>
              </a:rPr>
              <a:t>The clustering algorithm must address the above characteristics and also require minimal supervision</a:t>
            </a:r>
            <a:r>
              <a:rPr lang="en-US" sz="1800" b="0">
                <a:solidFill>
                  <a:srgbClr val="CC3300"/>
                </a:solidFill>
              </a:rPr>
              <a:t>.</a:t>
            </a:r>
            <a:endParaRPr lang="en-US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Features and Limitations of SNN Clustering</a:t>
            </a:r>
          </a:p>
        </p:txBody>
      </p:sp>
      <p:sp>
        <p:nvSpPr>
          <p:cNvPr id="168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/>
              <a:t>Does not cluster all the points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/>
              <a:t>Complexity of SNN Clustering is high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O( n * time to find numbers of neighbor within </a:t>
            </a:r>
            <a:r>
              <a:rPr lang="en-US" sz="2000" i="1"/>
              <a:t>Eps</a:t>
            </a:r>
            <a:r>
              <a:rPr lang="en-US" sz="2000"/>
              <a:t>)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In worst case, this is O(n</a:t>
            </a:r>
            <a:r>
              <a:rPr lang="en-US" sz="2000" baseline="30000"/>
              <a:t>2</a:t>
            </a:r>
            <a:r>
              <a:rPr lang="en-US" sz="2000"/>
              <a:t>)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For lower dimensions, there are more efficient ways to find the nearest neighbors</a:t>
            </a:r>
          </a:p>
          <a:p>
            <a:pPr marL="1295400" lvl="2" indent="-381000"/>
            <a:r>
              <a:rPr lang="en-US" sz="1800"/>
              <a:t>R* Tree</a:t>
            </a:r>
          </a:p>
          <a:p>
            <a:pPr marL="1295400" lvl="2" indent="-381000"/>
            <a:r>
              <a:rPr lang="en-US" sz="1800"/>
              <a:t>k-d Trees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 descr="question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1587" y="1600200"/>
            <a:ext cx="6334613" cy="4406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Clustering</a:t>
            </a:r>
            <a:endParaRPr lang="en-US" dirty="0"/>
          </a:p>
        </p:txBody>
      </p:sp>
      <p:sp>
        <p:nvSpPr>
          <p:cNvPr id="169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Definition: Given data points X = {x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</a:t>
            </a:r>
            <a:r>
              <a:rPr lang="en-US" dirty="0" smtClean="0"/>
              <a:t>}. A </a:t>
            </a:r>
            <a:r>
              <a:rPr lang="en-US" b="1" dirty="0" smtClean="0"/>
              <a:t>fuzzy clustering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, …, C</a:t>
            </a:r>
            <a:r>
              <a:rPr lang="en-US" baseline="-25000" dirty="0" smtClean="0"/>
              <a:t>k</a:t>
            </a:r>
            <a:r>
              <a:rPr lang="en-US" dirty="0" smtClean="0"/>
              <a:t> is an assignment of </a:t>
            </a:r>
            <a:r>
              <a:rPr lang="en-US" b="1" dirty="0" smtClean="0"/>
              <a:t>cluster membership weights </a:t>
            </a:r>
            <a:r>
              <a:rPr lang="el-GR" dirty="0" smtClean="0"/>
              <a:t>ω</a:t>
            </a:r>
            <a:r>
              <a:rPr lang="en-US" baseline="-25000" dirty="0" err="1" smtClean="0"/>
              <a:t>ij</a:t>
            </a:r>
            <a:r>
              <a:rPr lang="en-US" dirty="0" smtClean="0"/>
              <a:t> between 0 and 1 such that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352800" y="2895600"/>
          <a:ext cx="2286000" cy="2873828"/>
        </p:xfrm>
        <a:graphic>
          <a:graphicData uri="http://schemas.openxmlformats.org/presentationml/2006/ole">
            <p:oleObj spid="_x0000_s1650689" name="Equation" r:id="rId3" imgW="888840" imgH="11174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C-Means Clustering</a:t>
            </a:r>
            <a:endParaRPr lang="en-US" dirty="0"/>
          </a:p>
        </p:txBody>
      </p:sp>
      <p:sp>
        <p:nvSpPr>
          <p:cNvPr id="169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initial fuzzy-partition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repeat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compute </a:t>
            </a:r>
            <a:r>
              <a:rPr lang="en-US" dirty="0" err="1" smtClean="0"/>
              <a:t>centroid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update fuzzy partition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until</a:t>
            </a:r>
            <a:r>
              <a:rPr lang="en-US" dirty="0" smtClean="0"/>
              <a:t>: </a:t>
            </a:r>
            <a:r>
              <a:rPr lang="en-US" dirty="0" err="1" smtClean="0"/>
              <a:t>centroids</a:t>
            </a:r>
            <a:r>
              <a:rPr lang="en-US" dirty="0" smtClean="0"/>
              <a:t> don’t change or</a:t>
            </a:r>
            <a:br>
              <a:rPr lang="en-US" dirty="0" smtClean="0"/>
            </a:br>
            <a:r>
              <a:rPr lang="en-US" dirty="0" smtClean="0"/>
              <a:t>	      stopping criterion </a:t>
            </a:r>
            <a:r>
              <a:rPr lang="en-US" dirty="0" err="1" smtClean="0"/>
              <a:t>fullfilled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represent the relationships between data points in a graph.</a:t>
            </a:r>
          </a:p>
          <a:p>
            <a:r>
              <a:rPr lang="en-US" dirty="0" smtClean="0"/>
              <a:t>Weight the edges by the </a:t>
            </a:r>
            <a:r>
              <a:rPr lang="en-US" b="1" dirty="0" smtClean="0"/>
              <a:t>similarity</a:t>
            </a:r>
            <a:r>
              <a:rPr lang="en-US" dirty="0" smtClean="0"/>
              <a:t> between points</a:t>
            </a:r>
            <a:endParaRPr lang="en-US" dirty="0"/>
          </a:p>
        </p:txBody>
      </p:sp>
      <p:grpSp>
        <p:nvGrpSpPr>
          <p:cNvPr id="13" name="Group 49"/>
          <p:cNvGrpSpPr/>
          <p:nvPr/>
        </p:nvGrpSpPr>
        <p:grpSpPr>
          <a:xfrm>
            <a:off x="1270038" y="3538930"/>
            <a:ext cx="5666751" cy="2225794"/>
            <a:chOff x="1270038" y="3538930"/>
            <a:chExt cx="5666751" cy="2225794"/>
          </a:xfrm>
        </p:grpSpPr>
        <p:sp>
          <p:nvSpPr>
            <p:cNvPr id="4" name="Oval 3"/>
            <p:cNvSpPr/>
            <p:nvPr/>
          </p:nvSpPr>
          <p:spPr>
            <a:xfrm>
              <a:off x="1270038" y="388629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270038" y="4668331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366825" y="4581915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20432" y="353893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874336" y="423365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710173" y="371261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589429" y="4755595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057533" y="5417364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998185" y="5417364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4" idx="6"/>
              <a:endCxn id="7" idx="2"/>
            </p:cNvCxnSpPr>
            <p:nvPr/>
          </p:nvCxnSpPr>
          <p:spPr>
            <a:xfrm flipV="1">
              <a:off x="1617398" y="3712610"/>
              <a:ext cx="1303034" cy="347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3"/>
              <a:endCxn id="6" idx="7"/>
            </p:cNvCxnSpPr>
            <p:nvPr/>
          </p:nvCxnSpPr>
          <p:spPr>
            <a:xfrm rot="5400000">
              <a:off x="2418627" y="4080109"/>
              <a:ext cx="797365" cy="3079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1"/>
              <a:endCxn id="4" idx="5"/>
            </p:cNvCxnSpPr>
            <p:nvPr/>
          </p:nvCxnSpPr>
          <p:spPr>
            <a:xfrm rot="16200000" flipV="1">
              <a:off x="1767110" y="3982199"/>
              <a:ext cx="450005" cy="8511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4" idx="4"/>
              <a:endCxn id="5" idx="0"/>
            </p:cNvCxnSpPr>
            <p:nvPr/>
          </p:nvCxnSpPr>
          <p:spPr>
            <a:xfrm rot="5400000">
              <a:off x="1226378" y="4450990"/>
              <a:ext cx="434681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5" idx="5"/>
              <a:endCxn id="12" idx="1"/>
            </p:cNvCxnSpPr>
            <p:nvPr/>
          </p:nvCxnSpPr>
          <p:spPr>
            <a:xfrm rot="16200000" flipH="1">
              <a:off x="1556085" y="4975263"/>
              <a:ext cx="503413" cy="4825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6" idx="4"/>
              <a:endCxn id="12" idx="7"/>
            </p:cNvCxnSpPr>
            <p:nvPr/>
          </p:nvCxnSpPr>
          <p:spPr>
            <a:xfrm rot="5400000">
              <a:off x="2148111" y="5075839"/>
              <a:ext cx="538959" cy="2458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6"/>
              <a:endCxn id="6" idx="2"/>
            </p:cNvCxnSpPr>
            <p:nvPr/>
          </p:nvCxnSpPr>
          <p:spPr>
            <a:xfrm flipV="1">
              <a:off x="1617398" y="4755595"/>
              <a:ext cx="749427" cy="864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5" idx="7"/>
              <a:endCxn id="7" idx="3"/>
            </p:cNvCxnSpPr>
            <p:nvPr/>
          </p:nvCxnSpPr>
          <p:spPr>
            <a:xfrm rot="5400000" flipH="1" flipV="1">
              <a:off x="1827025" y="3574924"/>
              <a:ext cx="883781" cy="14047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7" idx="6"/>
              <a:endCxn id="9" idx="2"/>
            </p:cNvCxnSpPr>
            <p:nvPr/>
          </p:nvCxnSpPr>
          <p:spPr>
            <a:xfrm>
              <a:off x="3267792" y="3712610"/>
              <a:ext cx="2442381" cy="1736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6" idx="6"/>
              <a:endCxn id="8" idx="2"/>
            </p:cNvCxnSpPr>
            <p:nvPr/>
          </p:nvCxnSpPr>
          <p:spPr>
            <a:xfrm flipV="1">
              <a:off x="2714185" y="4407330"/>
              <a:ext cx="2160151" cy="3482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8" idx="1"/>
              <a:endCxn id="7" idx="5"/>
            </p:cNvCxnSpPr>
            <p:nvPr/>
          </p:nvCxnSpPr>
          <p:spPr>
            <a:xfrm rot="16200000" flipV="1">
              <a:off x="3846514" y="3205828"/>
              <a:ext cx="449100" cy="17082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8" idx="5"/>
              <a:endCxn id="11" idx="1"/>
            </p:cNvCxnSpPr>
            <p:nvPr/>
          </p:nvCxnSpPr>
          <p:spPr>
            <a:xfrm rot="16200000" flipH="1">
              <a:off x="5170567" y="4530398"/>
              <a:ext cx="938094" cy="937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7"/>
              <a:endCxn id="10" idx="3"/>
            </p:cNvCxnSpPr>
            <p:nvPr/>
          </p:nvCxnSpPr>
          <p:spPr>
            <a:xfrm rot="5400000" flipH="1" flipV="1">
              <a:off x="6289087" y="5117022"/>
              <a:ext cx="416149" cy="2862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9" idx="5"/>
              <a:endCxn id="10" idx="1"/>
            </p:cNvCxnSpPr>
            <p:nvPr/>
          </p:nvCxnSpPr>
          <p:spPr>
            <a:xfrm rot="16200000" flipH="1">
              <a:off x="5924799" y="4090964"/>
              <a:ext cx="797365" cy="6336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8" idx="7"/>
              <a:endCxn id="9" idx="3"/>
            </p:cNvCxnSpPr>
            <p:nvPr/>
          </p:nvCxnSpPr>
          <p:spPr>
            <a:xfrm rot="5400000" flipH="1" flipV="1">
              <a:off x="5328224" y="3851702"/>
              <a:ext cx="275420" cy="5902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9" idx="4"/>
              <a:endCxn id="11" idx="0"/>
            </p:cNvCxnSpPr>
            <p:nvPr/>
          </p:nvCxnSpPr>
          <p:spPr>
            <a:xfrm rot="16200000" flipH="1">
              <a:off x="5378836" y="4564987"/>
              <a:ext cx="1357394" cy="347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8" idx="6"/>
              <a:endCxn id="10" idx="2"/>
            </p:cNvCxnSpPr>
            <p:nvPr/>
          </p:nvCxnSpPr>
          <p:spPr>
            <a:xfrm>
              <a:off x="5221696" y="4407330"/>
              <a:ext cx="1367733" cy="5219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C-Means Clustering</a:t>
            </a:r>
            <a:endParaRPr lang="en-US" dirty="0"/>
          </a:p>
        </p:txBody>
      </p:sp>
      <p:sp>
        <p:nvSpPr>
          <p:cNvPr id="169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1112" y="1221238"/>
            <a:ext cx="6110288" cy="5027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data in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23257"/>
          </a:xfrm>
        </p:spPr>
        <p:txBody>
          <a:bodyPr>
            <a:normAutofit/>
          </a:bodyPr>
          <a:lstStyle/>
          <a:p>
            <a:r>
              <a:rPr lang="en-US" dirty="0" smtClean="0"/>
              <a:t>How to compute the similarity between two data points?</a:t>
            </a:r>
          </a:p>
          <a:p>
            <a:r>
              <a:rPr lang="en-US" dirty="0" smtClean="0"/>
              <a:t>Distance based: </a:t>
            </a:r>
          </a:p>
          <a:p>
            <a:pPr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772344" y="4059970"/>
            <a:ext cx="5666751" cy="2225794"/>
            <a:chOff x="1270038" y="3538930"/>
            <a:chExt cx="5666751" cy="2225794"/>
          </a:xfrm>
        </p:grpSpPr>
        <p:sp>
          <p:nvSpPr>
            <p:cNvPr id="5" name="Oval 4"/>
            <p:cNvSpPr/>
            <p:nvPr/>
          </p:nvSpPr>
          <p:spPr>
            <a:xfrm>
              <a:off x="1270038" y="388629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270038" y="4668331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366825" y="4581915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20432" y="353893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874336" y="423365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710173" y="371261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89429" y="4755595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057533" y="5417364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98185" y="5417364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5" idx="6"/>
              <a:endCxn id="8" idx="2"/>
            </p:cNvCxnSpPr>
            <p:nvPr/>
          </p:nvCxnSpPr>
          <p:spPr>
            <a:xfrm flipV="1">
              <a:off x="1617398" y="3712610"/>
              <a:ext cx="1303034" cy="347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7" idx="7"/>
            </p:cNvCxnSpPr>
            <p:nvPr/>
          </p:nvCxnSpPr>
          <p:spPr>
            <a:xfrm rot="5400000">
              <a:off x="2418627" y="4080109"/>
              <a:ext cx="797365" cy="3079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1"/>
              <a:endCxn id="5" idx="5"/>
            </p:cNvCxnSpPr>
            <p:nvPr/>
          </p:nvCxnSpPr>
          <p:spPr>
            <a:xfrm rot="16200000" flipV="1">
              <a:off x="1767110" y="3982199"/>
              <a:ext cx="450005" cy="8511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" idx="4"/>
              <a:endCxn id="6" idx="0"/>
            </p:cNvCxnSpPr>
            <p:nvPr/>
          </p:nvCxnSpPr>
          <p:spPr>
            <a:xfrm rot="5400000">
              <a:off x="1226378" y="4450990"/>
              <a:ext cx="434681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5"/>
              <a:endCxn id="13" idx="1"/>
            </p:cNvCxnSpPr>
            <p:nvPr/>
          </p:nvCxnSpPr>
          <p:spPr>
            <a:xfrm rot="16200000" flipH="1">
              <a:off x="1556085" y="4975263"/>
              <a:ext cx="503413" cy="4825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4"/>
              <a:endCxn id="13" idx="7"/>
            </p:cNvCxnSpPr>
            <p:nvPr/>
          </p:nvCxnSpPr>
          <p:spPr>
            <a:xfrm rot="5400000">
              <a:off x="2148111" y="5075839"/>
              <a:ext cx="538959" cy="2458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6"/>
              <a:endCxn id="7" idx="2"/>
            </p:cNvCxnSpPr>
            <p:nvPr/>
          </p:nvCxnSpPr>
          <p:spPr>
            <a:xfrm flipV="1">
              <a:off x="1617398" y="4755595"/>
              <a:ext cx="749427" cy="864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6" idx="7"/>
              <a:endCxn id="8" idx="3"/>
            </p:cNvCxnSpPr>
            <p:nvPr/>
          </p:nvCxnSpPr>
          <p:spPr>
            <a:xfrm rot="5400000" flipH="1" flipV="1">
              <a:off x="1827025" y="3574924"/>
              <a:ext cx="883781" cy="14047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6"/>
              <a:endCxn id="10" idx="2"/>
            </p:cNvCxnSpPr>
            <p:nvPr/>
          </p:nvCxnSpPr>
          <p:spPr>
            <a:xfrm>
              <a:off x="3267792" y="3712610"/>
              <a:ext cx="2442381" cy="1736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6"/>
              <a:endCxn id="9" idx="2"/>
            </p:cNvCxnSpPr>
            <p:nvPr/>
          </p:nvCxnSpPr>
          <p:spPr>
            <a:xfrm flipV="1">
              <a:off x="2714185" y="4407330"/>
              <a:ext cx="2160151" cy="3482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9" idx="1"/>
              <a:endCxn id="8" idx="5"/>
            </p:cNvCxnSpPr>
            <p:nvPr/>
          </p:nvCxnSpPr>
          <p:spPr>
            <a:xfrm rot="16200000" flipV="1">
              <a:off x="3846514" y="3205828"/>
              <a:ext cx="449100" cy="17082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5"/>
              <a:endCxn id="12" idx="1"/>
            </p:cNvCxnSpPr>
            <p:nvPr/>
          </p:nvCxnSpPr>
          <p:spPr>
            <a:xfrm rot="16200000" flipH="1">
              <a:off x="5170567" y="4530398"/>
              <a:ext cx="938094" cy="937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7"/>
              <a:endCxn id="11" idx="3"/>
            </p:cNvCxnSpPr>
            <p:nvPr/>
          </p:nvCxnSpPr>
          <p:spPr>
            <a:xfrm rot="5400000" flipH="1" flipV="1">
              <a:off x="6289087" y="5117022"/>
              <a:ext cx="416149" cy="2862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5"/>
              <a:endCxn id="11" idx="1"/>
            </p:cNvCxnSpPr>
            <p:nvPr/>
          </p:nvCxnSpPr>
          <p:spPr>
            <a:xfrm rot="16200000" flipH="1">
              <a:off x="5924799" y="4090964"/>
              <a:ext cx="797365" cy="6336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5328224" y="3851702"/>
              <a:ext cx="275420" cy="5902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4"/>
              <a:endCxn id="12" idx="0"/>
            </p:cNvCxnSpPr>
            <p:nvPr/>
          </p:nvCxnSpPr>
          <p:spPr>
            <a:xfrm rot="16200000" flipH="1">
              <a:off x="5378836" y="4564987"/>
              <a:ext cx="1357394" cy="347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9" idx="6"/>
              <a:endCxn id="11" idx="2"/>
            </p:cNvCxnSpPr>
            <p:nvPr/>
          </p:nvCxnSpPr>
          <p:spPr>
            <a:xfrm>
              <a:off x="5221696" y="4407330"/>
              <a:ext cx="1367733" cy="5219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3763963" y="2251075"/>
          <a:ext cx="4768850" cy="2181225"/>
        </p:xfrm>
        <a:graphic>
          <a:graphicData uri="http://schemas.openxmlformats.org/presentationml/2006/ole">
            <p:oleObj spid="_x0000_s1700866" name="Equation" r:id="rId3" imgW="1498320" imgH="685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Nodes and Edges</a:t>
            </a:r>
          </a:p>
          <a:p>
            <a:r>
              <a:rPr lang="en-US" dirty="0" smtClean="0"/>
              <a:t>Edges can be directed or undirected</a:t>
            </a:r>
          </a:p>
          <a:p>
            <a:r>
              <a:rPr lang="en-US" dirty="0" smtClean="0"/>
              <a:t>Edges can have weights associated with them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609518" y="2901377"/>
            <a:ext cx="5666751" cy="2225794"/>
            <a:chOff x="1270038" y="3538930"/>
            <a:chExt cx="5666751" cy="2225794"/>
          </a:xfrm>
        </p:grpSpPr>
        <p:sp>
          <p:nvSpPr>
            <p:cNvPr id="5" name="Oval 4"/>
            <p:cNvSpPr/>
            <p:nvPr/>
          </p:nvSpPr>
          <p:spPr>
            <a:xfrm>
              <a:off x="1270038" y="388629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270038" y="4668331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366825" y="4581915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20432" y="353893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874336" y="423365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710173" y="371261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89429" y="4755595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057533" y="5417364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98185" y="5417364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5" idx="6"/>
              <a:endCxn id="8" idx="2"/>
            </p:cNvCxnSpPr>
            <p:nvPr/>
          </p:nvCxnSpPr>
          <p:spPr>
            <a:xfrm flipV="1">
              <a:off x="1617398" y="3712610"/>
              <a:ext cx="1303034" cy="347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7" idx="7"/>
            </p:cNvCxnSpPr>
            <p:nvPr/>
          </p:nvCxnSpPr>
          <p:spPr>
            <a:xfrm rot="5400000">
              <a:off x="2418627" y="4080109"/>
              <a:ext cx="797365" cy="3079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1"/>
              <a:endCxn id="5" idx="5"/>
            </p:cNvCxnSpPr>
            <p:nvPr/>
          </p:nvCxnSpPr>
          <p:spPr>
            <a:xfrm rot="16200000" flipV="1">
              <a:off x="1767110" y="3982199"/>
              <a:ext cx="450005" cy="8511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" idx="4"/>
              <a:endCxn id="6" idx="0"/>
            </p:cNvCxnSpPr>
            <p:nvPr/>
          </p:nvCxnSpPr>
          <p:spPr>
            <a:xfrm rot="5400000">
              <a:off x="1226378" y="4450990"/>
              <a:ext cx="434681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5"/>
              <a:endCxn id="13" idx="1"/>
            </p:cNvCxnSpPr>
            <p:nvPr/>
          </p:nvCxnSpPr>
          <p:spPr>
            <a:xfrm rot="16200000" flipH="1">
              <a:off x="1556085" y="4975263"/>
              <a:ext cx="503413" cy="4825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4"/>
              <a:endCxn id="13" idx="7"/>
            </p:cNvCxnSpPr>
            <p:nvPr/>
          </p:nvCxnSpPr>
          <p:spPr>
            <a:xfrm rot="5400000">
              <a:off x="2148111" y="5075839"/>
              <a:ext cx="538959" cy="2458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6"/>
              <a:endCxn id="7" idx="2"/>
            </p:cNvCxnSpPr>
            <p:nvPr/>
          </p:nvCxnSpPr>
          <p:spPr>
            <a:xfrm flipV="1">
              <a:off x="1617398" y="4755595"/>
              <a:ext cx="749427" cy="864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6" idx="7"/>
              <a:endCxn id="8" idx="3"/>
            </p:cNvCxnSpPr>
            <p:nvPr/>
          </p:nvCxnSpPr>
          <p:spPr>
            <a:xfrm rot="5400000" flipH="1" flipV="1">
              <a:off x="1827025" y="3574924"/>
              <a:ext cx="883781" cy="14047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6"/>
              <a:endCxn id="10" idx="2"/>
            </p:cNvCxnSpPr>
            <p:nvPr/>
          </p:nvCxnSpPr>
          <p:spPr>
            <a:xfrm>
              <a:off x="3267792" y="3712610"/>
              <a:ext cx="2442381" cy="1736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6"/>
              <a:endCxn id="9" idx="2"/>
            </p:cNvCxnSpPr>
            <p:nvPr/>
          </p:nvCxnSpPr>
          <p:spPr>
            <a:xfrm flipV="1">
              <a:off x="2714185" y="4407330"/>
              <a:ext cx="2160151" cy="3482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9" idx="1"/>
              <a:endCxn id="8" idx="5"/>
            </p:cNvCxnSpPr>
            <p:nvPr/>
          </p:nvCxnSpPr>
          <p:spPr>
            <a:xfrm rot="16200000" flipV="1">
              <a:off x="3846514" y="3205828"/>
              <a:ext cx="449100" cy="17082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5"/>
              <a:endCxn id="12" idx="1"/>
            </p:cNvCxnSpPr>
            <p:nvPr/>
          </p:nvCxnSpPr>
          <p:spPr>
            <a:xfrm rot="16200000" flipH="1">
              <a:off x="5170567" y="4530398"/>
              <a:ext cx="938094" cy="937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7"/>
              <a:endCxn id="11" idx="3"/>
            </p:cNvCxnSpPr>
            <p:nvPr/>
          </p:nvCxnSpPr>
          <p:spPr>
            <a:xfrm rot="5400000" flipH="1" flipV="1">
              <a:off x="6289087" y="5117022"/>
              <a:ext cx="416149" cy="2862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5"/>
              <a:endCxn id="11" idx="1"/>
            </p:cNvCxnSpPr>
            <p:nvPr/>
          </p:nvCxnSpPr>
          <p:spPr>
            <a:xfrm rot="16200000" flipH="1">
              <a:off x="5924799" y="4090964"/>
              <a:ext cx="797365" cy="6336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5328224" y="3851702"/>
              <a:ext cx="275420" cy="5902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4"/>
              <a:endCxn id="12" idx="0"/>
            </p:cNvCxnSpPr>
            <p:nvPr/>
          </p:nvCxnSpPr>
          <p:spPr>
            <a:xfrm rot="16200000" flipH="1">
              <a:off x="5378836" y="4564987"/>
              <a:ext cx="1357394" cy="347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9" idx="6"/>
              <a:endCxn id="11" idx="2"/>
            </p:cNvCxnSpPr>
            <p:nvPr/>
          </p:nvCxnSpPr>
          <p:spPr>
            <a:xfrm>
              <a:off x="5221696" y="4407330"/>
              <a:ext cx="1367733" cy="5219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4288" y="4049713"/>
            <a:ext cx="469900" cy="279400"/>
          </a:xfrm>
          <a:prstGeom prst="rect">
            <a:avLst/>
          </a:prstGeom>
        </p:spPr>
      </p:pic>
      <p:pic>
        <p:nvPicPr>
          <p:cNvPr id="34" name="Picture 33" descr="latex-image-1.pd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52725" y="4032250"/>
            <a:ext cx="292100" cy="228600"/>
          </a:xfrm>
          <a:prstGeom prst="rect">
            <a:avLst/>
          </a:prstGeom>
        </p:spPr>
      </p:pic>
      <p:pic>
        <p:nvPicPr>
          <p:cNvPr id="35" name="Picture 34" descr="latex-image-1.pd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46688" y="3692525"/>
            <a:ext cx="317500" cy="279400"/>
          </a:xfrm>
          <a:prstGeom prst="rect">
            <a:avLst/>
          </a:prstGeom>
        </p:spPr>
      </p:pic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429000" y="4495800"/>
          <a:ext cx="2611438" cy="893762"/>
        </p:xfrm>
        <a:graphic>
          <a:graphicData uri="http://schemas.openxmlformats.org/presentationml/2006/ole">
            <p:oleObj spid="_x0000_s1701890" name="Equation" r:id="rId6" imgW="140940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F34BFF3F-71B4-4231-B441-2D3249A47DA0}" type="slidenum">
              <a:rPr lang="he-IL" altLang="en-US"/>
              <a:pPr/>
              <a:t>8</a:t>
            </a:fld>
            <a:endParaRPr lang="en-US" altLang="en-US"/>
          </a:p>
        </p:txBody>
      </p:sp>
      <p:pic>
        <p:nvPicPr>
          <p:cNvPr id="21507" name="Picture 4" descr="HeinLuxburg_SlidesSimilarityGraphs-0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179388" y="6491288"/>
            <a:ext cx="534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Matthias Hein and Ulrike von Luxburg August 2007</a:t>
            </a:r>
          </a:p>
        </p:txBody>
      </p:sp>
      <p:sp>
        <p:nvSpPr>
          <p:cNvPr id="21510" name="Rectangle 40"/>
          <p:cNvSpPr>
            <a:spLocks noChangeArrowheads="1"/>
          </p:cNvSpPr>
          <p:nvPr/>
        </p:nvSpPr>
        <p:spPr bwMode="auto">
          <a:xfrm rot="-5400000">
            <a:off x="-3340100" y="3303587"/>
            <a:ext cx="6858000" cy="250826"/>
          </a:xfrm>
          <a:prstGeom prst="rect">
            <a:avLst/>
          </a:prstGeom>
          <a:solidFill>
            <a:srgbClr val="A7180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57200" y="5257800"/>
            <a:ext cx="8153400" cy="990600"/>
          </a:xfrm>
          <a:prstGeom prst="rect">
            <a:avLst/>
          </a:prstGeom>
          <a:solidFill>
            <a:schemeClr val="bg1"/>
          </a:solidFill>
          <a:ln w="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Examples - Distance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867400" y="1143000"/>
          <a:ext cx="2895600" cy="2219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65200"/>
                <a:gridCol w="965200"/>
                <a:gridCol w="965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498600" y="2247900"/>
            <a:ext cx="2921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52550" y="3733800"/>
            <a:ext cx="2921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67100" y="4025900"/>
            <a:ext cx="2921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45150" y="3441700"/>
            <a:ext cx="2921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41906" y="2851150"/>
            <a:ext cx="292100" cy="292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4"/>
            <a:endCxn id="6" idx="0"/>
          </p:cNvCxnSpPr>
          <p:nvPr/>
        </p:nvCxnSpPr>
        <p:spPr>
          <a:xfrm rot="5400000">
            <a:off x="974725" y="3063875"/>
            <a:ext cx="1193800" cy="146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01750" y="3073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4" name="Straight Connector 13"/>
          <p:cNvCxnSpPr>
            <a:stCxn id="6" idx="6"/>
            <a:endCxn id="7" idx="2"/>
          </p:cNvCxnSpPr>
          <p:nvPr/>
        </p:nvCxnSpPr>
        <p:spPr>
          <a:xfrm>
            <a:off x="1644650" y="3879850"/>
            <a:ext cx="1822450" cy="292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00300" y="394335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11250" y="3924300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25550" y="21590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20" name="Straight Connector 19"/>
          <p:cNvCxnSpPr>
            <a:stCxn id="5" idx="5"/>
            <a:endCxn id="7" idx="1"/>
          </p:cNvCxnSpPr>
          <p:nvPr/>
        </p:nvCxnSpPr>
        <p:spPr>
          <a:xfrm rot="16200000" flipH="1">
            <a:off x="1843173" y="2401973"/>
            <a:ext cx="1571454" cy="1761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75050" y="436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01900" y="289560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5.1</a:t>
            </a:r>
            <a:endParaRPr lang="en-US" dirty="0"/>
          </a:p>
        </p:txBody>
      </p:sp>
      <p:cxnSp>
        <p:nvCxnSpPr>
          <p:cNvPr id="24" name="Straight Connector 23"/>
          <p:cNvCxnSpPr>
            <a:stCxn id="9" idx="4"/>
            <a:endCxn id="7" idx="0"/>
          </p:cNvCxnSpPr>
          <p:nvPr/>
        </p:nvCxnSpPr>
        <p:spPr>
          <a:xfrm rot="5400000">
            <a:off x="3309228" y="3447172"/>
            <a:ext cx="882650" cy="274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10157" y="349250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72783" y="284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8" name="Straight Connector 27"/>
          <p:cNvCxnSpPr>
            <a:stCxn id="6" idx="7"/>
            <a:endCxn id="9" idx="3"/>
          </p:cNvCxnSpPr>
          <p:nvPr/>
        </p:nvCxnSpPr>
        <p:spPr>
          <a:xfrm rot="5400000" flipH="1" flipV="1">
            <a:off x="2355226" y="2347120"/>
            <a:ext cx="676104" cy="2182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39900" y="3350578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4.5</a:t>
            </a:r>
            <a:endParaRPr lang="en-US" dirty="0"/>
          </a:p>
        </p:txBody>
      </p:sp>
      <p:cxnSp>
        <p:nvCxnSpPr>
          <p:cNvPr id="31" name="Straight Connector 30"/>
          <p:cNvCxnSpPr>
            <a:stCxn id="5" idx="6"/>
            <a:endCxn id="9" idx="1"/>
          </p:cNvCxnSpPr>
          <p:nvPr/>
        </p:nvCxnSpPr>
        <p:spPr>
          <a:xfrm>
            <a:off x="1790700" y="2393950"/>
            <a:ext cx="1993983" cy="4999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51160" y="231775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632450" y="3816350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6" name="Straight Connector 35"/>
          <p:cNvCxnSpPr>
            <a:stCxn id="9" idx="5"/>
            <a:endCxn id="8" idx="2"/>
          </p:cNvCxnSpPr>
          <p:nvPr/>
        </p:nvCxnSpPr>
        <p:spPr>
          <a:xfrm rot="16200000" flipH="1">
            <a:off x="4574551" y="2517150"/>
            <a:ext cx="487277" cy="16539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6800" y="30670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cxnSp>
        <p:nvCxnSpPr>
          <p:cNvPr id="39" name="Straight Connector 38"/>
          <p:cNvCxnSpPr>
            <a:stCxn id="7" idx="6"/>
            <a:endCxn id="8" idx="3"/>
          </p:cNvCxnSpPr>
          <p:nvPr/>
        </p:nvCxnSpPr>
        <p:spPr>
          <a:xfrm flipV="1">
            <a:off x="3759200" y="3691023"/>
            <a:ext cx="1928727" cy="4809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83100" y="38798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146480448</TotalTime>
  <Pages>3</Pages>
  <Words>1265</Words>
  <Application>Microsoft Office PowerPoint</Application>
  <PresentationFormat>On-screen Show (4:3)</PresentationFormat>
  <Paragraphs>364</Paragraphs>
  <Slides>50</Slides>
  <Notes>1</Notes>
  <HiddenSlides>10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LC.BRev.FY97</vt:lpstr>
      <vt:lpstr>Equation</vt:lpstr>
      <vt:lpstr>Data Mining Cluster Analysis: Advanced Concepts  and Algorithms</vt:lpstr>
      <vt:lpstr>Review Last Session</vt:lpstr>
      <vt:lpstr>Graph-Based Clustering</vt:lpstr>
      <vt:lpstr>Graph Representation</vt:lpstr>
      <vt:lpstr>Graph Representation</vt:lpstr>
      <vt:lpstr>Representing data in a graph</vt:lpstr>
      <vt:lpstr>Graphs</vt:lpstr>
      <vt:lpstr>Slide 8</vt:lpstr>
      <vt:lpstr>Graph Examples - Distance</vt:lpstr>
      <vt:lpstr>Graph Examples - Similarity</vt:lpstr>
      <vt:lpstr>Graph Clustering</vt:lpstr>
      <vt:lpstr>Some Terminology</vt:lpstr>
      <vt:lpstr>Graph Cuts</vt:lpstr>
      <vt:lpstr>Intuition</vt:lpstr>
      <vt:lpstr>Computational Complexity</vt:lpstr>
      <vt:lpstr>Graph Partition Problem (GPP)</vt:lpstr>
      <vt:lpstr>K-Cut Problem</vt:lpstr>
      <vt:lpstr>Sparsification during Graph Clustering</vt:lpstr>
      <vt:lpstr>Advantages of Sparsification</vt:lpstr>
      <vt:lpstr>Graph Cuts</vt:lpstr>
      <vt:lpstr>Graph Cuts</vt:lpstr>
      <vt:lpstr>Graph Cuts</vt:lpstr>
      <vt:lpstr>Spectral Clustering Example</vt:lpstr>
      <vt:lpstr>Spectral Clustering Example</vt:lpstr>
      <vt:lpstr>Spectral Clustering Example</vt:lpstr>
      <vt:lpstr>More Graph Definitions</vt:lpstr>
      <vt:lpstr>Slide 27</vt:lpstr>
      <vt:lpstr>Slide 28</vt:lpstr>
      <vt:lpstr>Slide 29</vt:lpstr>
      <vt:lpstr>Slide 30</vt:lpstr>
      <vt:lpstr>Shared Near Neighbor Approach</vt:lpstr>
      <vt:lpstr>Creating the SNN Graph</vt:lpstr>
      <vt:lpstr>Jarvis-Patrick Clustering</vt:lpstr>
      <vt:lpstr>Jarvis-Patrick Example</vt:lpstr>
      <vt:lpstr>When Jarvis-Patrick Works Reasonably Well</vt:lpstr>
      <vt:lpstr>When Jarvis-Patrick Does NOT Work Well</vt:lpstr>
      <vt:lpstr>SNN Clustering Algorithm</vt:lpstr>
      <vt:lpstr>SNN Clustering Algorithm</vt:lpstr>
      <vt:lpstr>SNN Clustering Algorithm  cont’d</vt:lpstr>
      <vt:lpstr>SNN Density</vt:lpstr>
      <vt:lpstr>SNN Density</vt:lpstr>
      <vt:lpstr>SNN Clustering Can Handle Other Difficult Situations</vt:lpstr>
      <vt:lpstr>Finding Clusters of Time Series In Spatio-Temporal Data</vt:lpstr>
      <vt:lpstr>SNN Clustering Can Handle Differing Densities</vt:lpstr>
      <vt:lpstr>Characteristics of Spatial Data Sets</vt:lpstr>
      <vt:lpstr>Features and Limitations of SNN Clustering</vt:lpstr>
      <vt:lpstr>Thank You!</vt:lpstr>
      <vt:lpstr>Fuzzy Clustering</vt:lpstr>
      <vt:lpstr>Fuzzy C-Means Clustering</vt:lpstr>
      <vt:lpstr>Fuzzy C-Means Clustering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steffen</cp:lastModifiedBy>
  <cp:revision>538</cp:revision>
  <cp:lastPrinted>2001-08-28T17:59:37Z</cp:lastPrinted>
  <dcterms:created xsi:type="dcterms:W3CDTF">1998-03-18T13:44:31Z</dcterms:created>
  <dcterms:modified xsi:type="dcterms:W3CDTF">2010-11-17T01:22:00Z</dcterms:modified>
</cp:coreProperties>
</file>