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EE6C-E9E6-2E4E-82C6-8EA921808066}" type="datetimeFigureOut">
              <a:rPr lang="en-US" smtClean="0"/>
              <a:t>4/5/11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D354F-B1AE-E044-82C5-C4ADFC6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D354F-B1AE-E044-82C5-C4ADFC6D09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2029404"/>
            <a:ext cx="8077200" cy="1673352"/>
          </a:xfrm>
        </p:spPr>
        <p:txBody>
          <a:bodyPr/>
          <a:lstStyle/>
          <a:p>
            <a:r>
              <a:rPr lang="en-US" dirty="0"/>
              <a:t>Automatic Generation of Ontology Editors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688" y="5091289"/>
            <a:ext cx="3513667" cy="1752600"/>
          </a:xfrm>
        </p:spPr>
        <p:txBody>
          <a:bodyPr>
            <a:normAutofit/>
          </a:bodyPr>
          <a:lstStyle/>
          <a:p>
            <a:r>
              <a:rPr lang="da-DK" dirty="0"/>
              <a:t>Henrik </a:t>
            </a:r>
            <a:r>
              <a:rPr lang="da-DK" dirty="0" smtClean="0"/>
              <a:t>Eriksson</a:t>
            </a:r>
          </a:p>
          <a:p>
            <a:r>
              <a:rPr lang="en-US" dirty="0">
                <a:solidFill>
                  <a:srgbClr val="F4C002"/>
                </a:solidFill>
              </a:rPr>
              <a:t>Department of Computer and Information Science</a:t>
            </a:r>
          </a:p>
          <a:p>
            <a:r>
              <a:rPr lang="en-US" dirty="0" err="1">
                <a:solidFill>
                  <a:srgbClr val="F4C002"/>
                </a:solidFill>
              </a:rPr>
              <a:t>Linkoping</a:t>
            </a:r>
            <a:r>
              <a:rPr lang="en-US" dirty="0">
                <a:solidFill>
                  <a:srgbClr val="F4C002"/>
                </a:solidFill>
              </a:rPr>
              <a:t> University</a:t>
            </a:r>
          </a:p>
          <a:p>
            <a:r>
              <a:rPr lang="pl-PL" dirty="0">
                <a:solidFill>
                  <a:srgbClr val="F4C002"/>
                </a:solidFill>
              </a:rPr>
              <a:t>SE-581 83 </a:t>
            </a:r>
            <a:r>
              <a:rPr lang="pl-PL" dirty="0" err="1">
                <a:solidFill>
                  <a:srgbClr val="F4C002"/>
                </a:solidFill>
              </a:rPr>
              <a:t>Linkoping</a:t>
            </a:r>
            <a:r>
              <a:rPr lang="pl-PL" dirty="0">
                <a:solidFill>
                  <a:srgbClr val="F4C002"/>
                </a:solidFill>
              </a:rPr>
              <a:t>, </a:t>
            </a:r>
            <a:r>
              <a:rPr lang="pl-PL" dirty="0" err="1">
                <a:solidFill>
                  <a:srgbClr val="F4C002"/>
                </a:solidFill>
              </a:rPr>
              <a:t>Sweden</a:t>
            </a:r>
            <a:endParaRPr lang="en-US" dirty="0">
              <a:solidFill>
                <a:srgbClr val="F4C002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34557" y="5317067"/>
            <a:ext cx="49812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Raymond</a:t>
            </a:r>
            <a:r>
              <a:rPr lang="tr-TR" dirty="0"/>
              <a:t> W. </a:t>
            </a:r>
            <a:r>
              <a:rPr lang="tr-TR" dirty="0" err="1"/>
              <a:t>Fergerson</a:t>
            </a:r>
            <a:r>
              <a:rPr lang="tr-TR" dirty="0"/>
              <a:t> </a:t>
            </a:r>
            <a:r>
              <a:rPr lang="tr-TR" dirty="0" err="1"/>
              <a:t>Yuval</a:t>
            </a:r>
            <a:r>
              <a:rPr lang="tr-TR" dirty="0"/>
              <a:t> </a:t>
            </a:r>
            <a:r>
              <a:rPr lang="tr-TR" dirty="0" err="1"/>
              <a:t>Shahar</a:t>
            </a:r>
            <a:r>
              <a:rPr lang="tr-TR" dirty="0"/>
              <a:t> </a:t>
            </a:r>
            <a:r>
              <a:rPr lang="en-US" dirty="0">
                <a:solidFill>
                  <a:srgbClr val="F4C002"/>
                </a:solidFill>
              </a:rPr>
              <a:t>Stanford Medical Informatics</a:t>
            </a:r>
          </a:p>
          <a:p>
            <a:r>
              <a:rPr lang="en-US" dirty="0">
                <a:solidFill>
                  <a:srgbClr val="F4C002"/>
                </a:solidFill>
              </a:rPr>
              <a:t>Stanford University</a:t>
            </a:r>
          </a:p>
          <a:p>
            <a:r>
              <a:rPr lang="en-US" dirty="0">
                <a:solidFill>
                  <a:srgbClr val="F4C002"/>
                </a:solidFill>
              </a:rPr>
              <a:t>Stanford, California 94305-5479, U.S.A.</a:t>
            </a:r>
          </a:p>
        </p:txBody>
      </p:sp>
    </p:spTree>
    <p:extLst>
      <p:ext uri="{BB962C8B-B14F-4D97-AF65-F5344CB8AC3E}">
        <p14:creationId xmlns:p14="http://schemas.microsoft.com/office/powerpoint/2010/main" val="62969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Ontology Annotations: Facets for Knowledge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 </a:t>
            </a:r>
            <a:r>
              <a:rPr lang="en-US" dirty="0"/>
              <a:t>of knowledge-acquisition </a:t>
            </a:r>
            <a:r>
              <a:rPr lang="en-US" dirty="0" smtClean="0"/>
              <a:t>tools from </a:t>
            </a:r>
            <a:r>
              <a:rPr lang="en-US" dirty="0"/>
              <a:t>ontologies sometimes requires additional information about </a:t>
            </a:r>
            <a:r>
              <a:rPr lang="en-US" dirty="0" smtClean="0"/>
              <a:t>slots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can use the </a:t>
            </a:r>
            <a:r>
              <a:rPr lang="en-US" b="1" i="1" dirty="0" err="1"/>
              <a:t>ka</a:t>
            </a:r>
            <a:r>
              <a:rPr lang="en-US" b="1" i="1" dirty="0"/>
              <a:t>-specification </a:t>
            </a:r>
            <a:r>
              <a:rPr lang="en-US" dirty="0"/>
              <a:t>slot facet to provide this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0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 Facet for Knowledge Acquisition</a:t>
            </a:r>
            <a:endParaRPr lang="en-US" dirty="0"/>
          </a:p>
        </p:txBody>
      </p:sp>
      <p:pic>
        <p:nvPicPr>
          <p:cNvPr id="4" name="Picture 3" descr="Screen shot 2011-04-05 at 10.4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45" y="3071989"/>
            <a:ext cx="7226300" cy="356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444" y="2144889"/>
            <a:ext cx="296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slot </a:t>
            </a:r>
            <a:r>
              <a:rPr lang="en-US" b="1" dirty="0"/>
              <a:t>registration-number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279413" y="2314222"/>
            <a:ext cx="685809" cy="1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40766" y="2201334"/>
            <a:ext cx="228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ka</a:t>
            </a:r>
            <a:r>
              <a:rPr lang="en-US" b="1" dirty="0"/>
              <a:t>-specification</a:t>
            </a:r>
            <a:r>
              <a:rPr lang="en-US" dirty="0"/>
              <a:t> </a:t>
            </a:r>
            <a:r>
              <a:rPr lang="en-US" dirty="0" smtClean="0"/>
              <a:t>facet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1874" y="220133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browser-key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58403" y="2331998"/>
            <a:ext cx="685809" cy="1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0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Metaclasses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specification </a:t>
            </a:r>
            <a:r>
              <a:rPr lang="en-US" dirty="0"/>
              <a:t>classes (i.e., they model class properties rather than object properties)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etaclass</a:t>
            </a:r>
            <a:r>
              <a:rPr lang="en-US" dirty="0" smtClean="0"/>
              <a:t> definition includes slots:</a:t>
            </a:r>
          </a:p>
          <a:p>
            <a:pPr lvl="1"/>
            <a:r>
              <a:rPr lang="en-US" dirty="0" smtClean="0"/>
              <a:t>class name</a:t>
            </a:r>
          </a:p>
          <a:p>
            <a:pPr lvl="1"/>
            <a:r>
              <a:rPr lang="en-US" dirty="0" err="1" smtClean="0"/>
              <a:t>superclasses</a:t>
            </a:r>
            <a:endParaRPr lang="en-US" dirty="0" smtClean="0"/>
          </a:p>
          <a:p>
            <a:pPr lvl="1"/>
            <a:r>
              <a:rPr lang="en-US" dirty="0" smtClean="0"/>
              <a:t>subclasses</a:t>
            </a:r>
          </a:p>
          <a:p>
            <a:pPr lvl="1"/>
            <a:r>
              <a:rPr lang="en-US" dirty="0"/>
              <a:t>list </a:t>
            </a:r>
            <a:r>
              <a:rPr lang="en-US" dirty="0"/>
              <a:t>of </a:t>
            </a:r>
            <a:r>
              <a:rPr lang="en-US" dirty="0"/>
              <a:t>slots</a:t>
            </a:r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class </a:t>
            </a:r>
            <a:r>
              <a:rPr lang="en-US" dirty="0" smtClean="0"/>
              <a:t>features.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05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Metaslots</a:t>
            </a:r>
            <a:r>
              <a:rPr lang="en-US" dirty="0"/>
              <a:t> are specifications of the slots used and their properties (facets).</a:t>
            </a:r>
          </a:p>
          <a:p>
            <a:pPr lvl="1"/>
            <a:r>
              <a:rPr lang="en-US" dirty="0"/>
              <a:t>slot name</a:t>
            </a:r>
          </a:p>
          <a:p>
            <a:pPr lvl="1"/>
            <a:r>
              <a:rPr lang="en-US" dirty="0"/>
              <a:t>slot type</a:t>
            </a:r>
          </a:p>
          <a:p>
            <a:pPr lvl="1"/>
            <a:r>
              <a:rPr lang="en-US" dirty="0"/>
              <a:t>default value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1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interface widgets </a:t>
            </a:r>
            <a:r>
              <a:rPr lang="en-US" dirty="0"/>
              <a:t>that support ontology </a:t>
            </a:r>
            <a:r>
              <a:rPr lang="en-US" dirty="0" smtClean="0"/>
              <a:t>editing</a:t>
            </a:r>
          </a:p>
        </p:txBody>
      </p:sp>
      <p:pic>
        <p:nvPicPr>
          <p:cNvPr id="4" name="Picture 3" descr="Screen shot 2011-04-05 at 11.0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2" y="2472688"/>
            <a:ext cx="5661378" cy="43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5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Specification - </a:t>
            </a:r>
            <a:r>
              <a:rPr lang="en-US" sz="4800" dirty="0"/>
              <a:t>PROT</a:t>
            </a:r>
            <a:r>
              <a:rPr lang="fr-FR" sz="4800" dirty="0"/>
              <a:t>ÉGÉ</a:t>
            </a:r>
            <a:r>
              <a:rPr lang="nl-NL" dirty="0" smtClean="0"/>
              <a:t>-</a:t>
            </a:r>
            <a:r>
              <a:rPr lang="nl-NL" dirty="0"/>
              <a:t>II </a:t>
            </a:r>
            <a:r>
              <a:rPr lang="nl-NL" dirty="0" err="1" smtClean="0"/>
              <a:t>Specification</a:t>
            </a:r>
            <a:endParaRPr lang="en-US" dirty="0"/>
          </a:p>
        </p:txBody>
      </p:sp>
      <p:pic>
        <p:nvPicPr>
          <p:cNvPr id="4" name="Content Placeholder 3" descr="Screen shot 2011-04-05 at 11.08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r="-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6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PROT</a:t>
            </a:r>
            <a:r>
              <a:rPr lang="fr-FR" sz="4400" dirty="0"/>
              <a:t>ÉGÉ</a:t>
            </a:r>
            <a:r>
              <a:rPr lang="nl-NL" dirty="0"/>
              <a:t>-</a:t>
            </a:r>
            <a:r>
              <a:rPr lang="nl-NL" dirty="0" smtClean="0"/>
              <a:t>II Class Editor</a:t>
            </a:r>
            <a:endParaRPr lang="en-US" dirty="0"/>
          </a:p>
        </p:txBody>
      </p:sp>
      <p:pic>
        <p:nvPicPr>
          <p:cNvPr id="4" name="Content Placeholder 3" descr="Screen shot 2011-04-05 at 11.10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6" r="-10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881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PROT</a:t>
            </a:r>
            <a:r>
              <a:rPr lang="fr-FR" sz="4400" dirty="0"/>
              <a:t>ÉGÉ</a:t>
            </a:r>
            <a:r>
              <a:rPr lang="nl-NL" dirty="0"/>
              <a:t>-</a:t>
            </a:r>
            <a:r>
              <a:rPr lang="nl-NL" dirty="0" smtClean="0"/>
              <a:t>II Slot Editor</a:t>
            </a:r>
            <a:endParaRPr lang="en-US" dirty="0"/>
          </a:p>
        </p:txBody>
      </p:sp>
      <p:pic>
        <p:nvPicPr>
          <p:cNvPr id="5" name="Content Placeholder 4" descr="Screen shot 2011-04-05 at 11.11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66" b="-22266"/>
          <a:stretch>
            <a:fillRect/>
          </a:stretch>
        </p:blipFill>
        <p:spPr>
          <a:xfrm>
            <a:off x="1685530" y="2709333"/>
            <a:ext cx="5688935" cy="3197578"/>
          </a:xfrm>
        </p:spPr>
      </p:pic>
    </p:spTree>
    <p:extLst>
      <p:ext uri="{BB962C8B-B14F-4D97-AF65-F5344CB8AC3E}">
        <p14:creationId xmlns:p14="http://schemas.microsoft.com/office/powerpoint/2010/main" val="318346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Specification - </a:t>
            </a:r>
            <a:r>
              <a:rPr lang="en-US" sz="4800" dirty="0"/>
              <a:t>PROT</a:t>
            </a:r>
            <a:r>
              <a:rPr lang="fr-FR" sz="4800" dirty="0"/>
              <a:t>ÉGÉ</a:t>
            </a:r>
            <a:r>
              <a:rPr lang="nl-NL" dirty="0" smtClean="0"/>
              <a:t>-2000</a:t>
            </a:r>
            <a:endParaRPr lang="en-US" dirty="0"/>
          </a:p>
        </p:txBody>
      </p:sp>
      <p:pic>
        <p:nvPicPr>
          <p:cNvPr id="5" name="Content Placeholder 4" descr="Screen shot 2011-04-05 at 11.11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59" r="-17459"/>
          <a:stretch>
            <a:fillRect/>
          </a:stretch>
        </p:blipFill>
        <p:spPr>
          <a:xfrm>
            <a:off x="2601474" y="2723444"/>
            <a:ext cx="6542526" cy="367735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Developers </a:t>
            </a:r>
            <a:r>
              <a:rPr lang="en-US" sz="2800" dirty="0"/>
              <a:t>create new </a:t>
            </a:r>
            <a:r>
              <a:rPr lang="en-US" sz="2800" dirty="0" err="1" smtClean="0"/>
              <a:t>metaclasses</a:t>
            </a:r>
            <a:r>
              <a:rPr lang="en-US" sz="2800" dirty="0" smtClean="0"/>
              <a:t> by </a:t>
            </a:r>
            <a:r>
              <a:rPr lang="en-US" sz="2800" dirty="0" err="1"/>
              <a:t>subclassing</a:t>
            </a:r>
            <a:r>
              <a:rPr lang="en-US" sz="2800" dirty="0"/>
              <a:t> :CLASS. </a:t>
            </a:r>
          </a:p>
        </p:txBody>
      </p:sp>
    </p:spTree>
    <p:extLst>
      <p:ext uri="{BB962C8B-B14F-4D97-AF65-F5344CB8AC3E}">
        <p14:creationId xmlns:p14="http://schemas.microsoft.com/office/powerpoint/2010/main" val="7524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Adjustment of Form</a:t>
            </a:r>
            <a:endParaRPr lang="en-US" dirty="0"/>
          </a:p>
        </p:txBody>
      </p:sp>
      <p:pic>
        <p:nvPicPr>
          <p:cNvPr id="5" name="Picture 4" descr="Screen shot 2011-04-05 at 11.2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11" y="1634797"/>
            <a:ext cx="6716889" cy="3481529"/>
          </a:xfrm>
          <a:prstGeom prst="rect">
            <a:avLst/>
          </a:prstGeom>
        </p:spPr>
      </p:pic>
      <p:pic>
        <p:nvPicPr>
          <p:cNvPr id="4" name="Content Placeholder 3" descr="Screen shot 2011-04-05 at 11.24.1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11" r="-16911"/>
          <a:stretch>
            <a:fillRect/>
          </a:stretch>
        </p:blipFill>
        <p:spPr>
          <a:xfrm>
            <a:off x="-1193313" y="2056438"/>
            <a:ext cx="8229600" cy="4625609"/>
          </a:xfrm>
        </p:spPr>
      </p:pic>
    </p:spTree>
    <p:extLst>
      <p:ext uri="{BB962C8B-B14F-4D97-AF65-F5344CB8AC3E}">
        <p14:creationId xmlns:p14="http://schemas.microsoft.com/office/powerpoint/2010/main" val="33834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Engineering (KE)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 </a:t>
            </a:r>
            <a:r>
              <a:rPr lang="en-US" sz="2800" dirty="0"/>
              <a:t>is </a:t>
            </a:r>
            <a:r>
              <a:rPr lang="en-US" sz="2800" dirty="0" smtClean="0"/>
              <a:t>“</a:t>
            </a:r>
            <a:r>
              <a:rPr lang="en-US" sz="2800" i="1" dirty="0" smtClean="0"/>
              <a:t>an </a:t>
            </a:r>
            <a:r>
              <a:rPr lang="en-US" sz="2800" i="1" dirty="0"/>
              <a:t>engineering discipline that involves integrating knowledge into computer systems in order to solve complex problems normally requiring a high level of human expertise</a:t>
            </a:r>
            <a:r>
              <a:rPr lang="en-US" sz="2800" i="1" dirty="0" smtClean="0"/>
              <a:t>.</a:t>
            </a:r>
            <a:r>
              <a:rPr lang="en-US" sz="2800" dirty="0" smtClean="0"/>
              <a:t>”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Metatools</a:t>
            </a:r>
            <a:r>
              <a:rPr lang="en-US" sz="2800" dirty="0" smtClean="0"/>
              <a:t> can support KE by assisting </a:t>
            </a:r>
            <a:r>
              <a:rPr lang="en-US" sz="2800" dirty="0"/>
              <a:t>developers </a:t>
            </a:r>
            <a:r>
              <a:rPr lang="en-US" sz="2800" dirty="0" smtClean="0"/>
              <a:t>in the </a:t>
            </a:r>
            <a:r>
              <a:rPr lang="en-US" sz="2800" dirty="0"/>
              <a:t>design and implementation of domain-oriented knowledge-acquisition </a:t>
            </a:r>
            <a:r>
              <a:rPr lang="en-US" sz="2800" dirty="0" smtClean="0"/>
              <a:t>tools</a:t>
            </a:r>
          </a:p>
          <a:p>
            <a:pPr lvl="1"/>
            <a:r>
              <a:rPr lang="en-US" sz="2400" dirty="0" smtClean="0"/>
              <a:t>use ontologies as a basis for automatic generation of knowledge acquisition tools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81363" y="3162111"/>
            <a:ext cx="20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de-DE" dirty="0" smtClean="0"/>
              <a:t>Feigenbaum 1983]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0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</a:t>
            </a:r>
            <a:r>
              <a:rPr lang="en-US" sz="4800" dirty="0" smtClean="0"/>
              <a:t>PROT</a:t>
            </a:r>
            <a:r>
              <a:rPr lang="fr-FR" sz="4800" dirty="0" smtClean="0"/>
              <a:t>ÉGÉ </a:t>
            </a:r>
            <a:r>
              <a:rPr lang="fr-FR" sz="4800" dirty="0" err="1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flexible </a:t>
            </a:r>
            <a:r>
              <a:rPr lang="en-US" dirty="0"/>
              <a:t>mechanism for the </a:t>
            </a:r>
            <a:r>
              <a:rPr lang="en-US" dirty="0" smtClean="0"/>
              <a:t>specification </a:t>
            </a:r>
            <a:r>
              <a:rPr lang="en-US" dirty="0"/>
              <a:t>of ontology</a:t>
            </a:r>
            <a:r>
              <a:rPr lang="en-US" dirty="0" smtClean="0"/>
              <a:t>, class</a:t>
            </a:r>
            <a:r>
              <a:rPr lang="en-US" dirty="0"/>
              <a:t>, and slot editors.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 the set of class and slot facets supported by </a:t>
            </a:r>
            <a:r>
              <a:rPr lang="en-US" dirty="0"/>
              <a:t>adding new slots to the </a:t>
            </a:r>
            <a:r>
              <a:rPr lang="en-US" dirty="0" err="1"/>
              <a:t>metaclass</a:t>
            </a:r>
            <a:r>
              <a:rPr lang="en-US" dirty="0"/>
              <a:t> and </a:t>
            </a:r>
            <a:r>
              <a:rPr lang="en-US" dirty="0" err="1"/>
              <a:t>metaslot</a:t>
            </a:r>
            <a:r>
              <a:rPr lang="en-US" dirty="0"/>
              <a:t> </a:t>
            </a:r>
            <a:r>
              <a:rPr lang="en-US" dirty="0" smtClean="0"/>
              <a:t>definitions</a:t>
            </a:r>
          </a:p>
          <a:p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/>
              <a:t>c</a:t>
            </a:r>
            <a:r>
              <a:rPr lang="en-US" dirty="0" smtClean="0"/>
              <a:t>ustom tailor </a:t>
            </a:r>
            <a:r>
              <a:rPr lang="en-US" dirty="0"/>
              <a:t>form </a:t>
            </a:r>
            <a:r>
              <a:rPr lang="en-US" dirty="0" smtClean="0"/>
              <a:t>layout </a:t>
            </a:r>
            <a:r>
              <a:rPr lang="en-US" sz="2000" dirty="0" smtClean="0"/>
              <a:t>[Eriksson </a:t>
            </a:r>
            <a:r>
              <a:rPr lang="en-US" sz="2000" dirty="0"/>
              <a:t>et al., </a:t>
            </a:r>
            <a:r>
              <a:rPr lang="en-US" sz="2000" dirty="0" smtClean="0"/>
              <a:t>1994]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811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Metatools</a:t>
            </a:r>
            <a:r>
              <a:rPr lang="en-US" dirty="0" smtClean="0"/>
              <a:t> generate </a:t>
            </a:r>
            <a:r>
              <a:rPr lang="en-US" dirty="0"/>
              <a:t>domain-</a:t>
            </a:r>
            <a:r>
              <a:rPr lang="en-US" dirty="0" smtClean="0"/>
              <a:t>specific </a:t>
            </a:r>
            <a:r>
              <a:rPr lang="en-US" dirty="0"/>
              <a:t>knowledge-acquisition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generation of tools that acquire instances and rules</a:t>
            </a:r>
          </a:p>
          <a:p>
            <a:pPr lvl="1"/>
            <a:r>
              <a:rPr lang="en-US" dirty="0" smtClean="0"/>
              <a:t>necessary to involve domain experts </a:t>
            </a:r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 err="1" smtClean="0"/>
              <a:t>metatools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eparate ontology definition and instance editing</a:t>
            </a:r>
          </a:p>
          <a:p>
            <a:pPr lvl="1"/>
            <a:r>
              <a:rPr lang="en-US" dirty="0" smtClean="0"/>
              <a:t>knowledge engineer maintain classes</a:t>
            </a:r>
          </a:p>
          <a:p>
            <a:pPr lvl="1"/>
            <a:r>
              <a:rPr lang="en-US" dirty="0" smtClean="0"/>
              <a:t>domain experts specify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Separation of Ontology Definition and Instance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Domain experts </a:t>
            </a:r>
            <a:r>
              <a:rPr lang="en-US" dirty="0" smtClean="0"/>
              <a:t>are only </a:t>
            </a:r>
            <a:r>
              <a:rPr lang="en-US" dirty="0"/>
              <a:t>able to add </a:t>
            </a:r>
            <a:r>
              <a:rPr lang="en-US" dirty="0" smtClean="0"/>
              <a:t>and edit </a:t>
            </a:r>
            <a:r>
              <a:rPr lang="en-US" dirty="0"/>
              <a:t>domain instances, not domain-</a:t>
            </a:r>
            <a:r>
              <a:rPr lang="en-US" dirty="0" smtClean="0"/>
              <a:t>specific classes</a:t>
            </a:r>
          </a:p>
          <a:p>
            <a:endParaRPr lang="en-US" dirty="0" smtClean="0"/>
          </a:p>
          <a:p>
            <a:r>
              <a:rPr lang="en-US" dirty="0" smtClean="0"/>
              <a:t>Knowledge engineer needs to maintain classes by working with experts</a:t>
            </a:r>
          </a:p>
          <a:p>
            <a:endParaRPr lang="en-US" dirty="0" smtClean="0"/>
          </a:p>
          <a:p>
            <a:r>
              <a:rPr lang="en-US" dirty="0"/>
              <a:t>Distinction between ontology editing and editing of knowledge bases</a:t>
            </a:r>
          </a:p>
          <a:p>
            <a:pPr lvl="1"/>
            <a:r>
              <a:rPr lang="en-US" dirty="0"/>
              <a:t>limited the support for acquisition of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</a:t>
            </a:r>
            <a:r>
              <a:rPr lang="en-US" dirty="0"/>
              <a:t>PROT</a:t>
            </a:r>
            <a:r>
              <a:rPr lang="fr-FR" dirty="0"/>
              <a:t>ÉGÉ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</a:t>
            </a:r>
            <a:r>
              <a:rPr lang="fr-FR" dirty="0" smtClean="0"/>
              <a:t>ÉGÉ </a:t>
            </a:r>
            <a:r>
              <a:rPr lang="en-US" dirty="0" smtClean="0"/>
              <a:t>consists </a:t>
            </a:r>
            <a:r>
              <a:rPr lang="fr-FR" dirty="0" smtClean="0"/>
              <a:t>of a set of </a:t>
            </a:r>
            <a:r>
              <a:rPr lang="fr-FR" dirty="0" err="1" smtClean="0"/>
              <a:t>tools</a:t>
            </a:r>
            <a:r>
              <a:rPr lang="fr-FR" dirty="0" smtClean="0"/>
              <a:t>:</a:t>
            </a:r>
            <a:endParaRPr lang="en-US" dirty="0" smtClean="0"/>
          </a:p>
          <a:p>
            <a:pPr lvl="1"/>
            <a:r>
              <a:rPr lang="en-US" dirty="0"/>
              <a:t>developer </a:t>
            </a:r>
            <a:r>
              <a:rPr lang="en-US" dirty="0" smtClean="0"/>
              <a:t>creates </a:t>
            </a:r>
            <a:r>
              <a:rPr lang="en-US" dirty="0"/>
              <a:t>a domain </a:t>
            </a:r>
            <a:r>
              <a:rPr lang="en-US" dirty="0" smtClean="0"/>
              <a:t>ontology</a:t>
            </a:r>
          </a:p>
          <a:p>
            <a:pPr lvl="1"/>
            <a:r>
              <a:rPr lang="en-US" dirty="0"/>
              <a:t>developer </a:t>
            </a:r>
            <a:r>
              <a:rPr lang="en-US" dirty="0" smtClean="0"/>
              <a:t>selects a problem</a:t>
            </a:r>
            <a:r>
              <a:rPr lang="en-US" dirty="0"/>
              <a:t>-solving method </a:t>
            </a:r>
            <a:r>
              <a:rPr lang="en-US" dirty="0" smtClean="0"/>
              <a:t>for </a:t>
            </a:r>
            <a:r>
              <a:rPr lang="en-US" dirty="0"/>
              <a:t>application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developers uses </a:t>
            </a:r>
            <a:r>
              <a:rPr lang="en-US" dirty="0"/>
              <a:t>the ontology as the basis for generating a knowledge-acquisition tool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specialists can then use this knowledge-acquisition tool to create knowledge bases,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Ontology Editor</a:t>
            </a:r>
            <a:endParaRPr lang="en-US" dirty="0"/>
          </a:p>
        </p:txBody>
      </p:sp>
      <p:pic>
        <p:nvPicPr>
          <p:cNvPr id="5" name="Content Placeholder 4" descr="Screen shot 2011-04-05 at 10.36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85" r="-344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581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Generation of </a:t>
            </a:r>
            <a:r>
              <a:rPr lang="en-US" sz="4000" b="0" dirty="0" smtClean="0"/>
              <a:t>Knowledge</a:t>
            </a:r>
            <a:r>
              <a:rPr lang="en-US" sz="4000" b="0" dirty="0"/>
              <a:t>-acquisition </a:t>
            </a:r>
            <a:r>
              <a:rPr lang="en-US" sz="4000" b="0" dirty="0" smtClean="0"/>
              <a:t>Tools </a:t>
            </a:r>
            <a:r>
              <a:rPr lang="en-US" sz="4000" b="0" dirty="0"/>
              <a:t>and </a:t>
            </a:r>
            <a:r>
              <a:rPr lang="en-US" sz="4000" b="0" dirty="0" smtClean="0"/>
              <a:t>Ontology </a:t>
            </a:r>
            <a:r>
              <a:rPr lang="en-US" sz="4000" b="0" dirty="0"/>
              <a:t>E</a:t>
            </a:r>
            <a:r>
              <a:rPr lang="en-US" sz="4000" b="0" dirty="0" smtClean="0"/>
              <a:t>ditors</a:t>
            </a:r>
            <a:endParaRPr lang="en-US" sz="4000" dirty="0"/>
          </a:p>
        </p:txBody>
      </p:sp>
      <p:pic>
        <p:nvPicPr>
          <p:cNvPr id="4" name="Content Placeholder 3" descr="Screen shot 2011-04-05 at 10.38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20" r="-10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757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Approach: Generation of Ontology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Ontology </a:t>
            </a:r>
            <a:r>
              <a:rPr lang="en-US" dirty="0"/>
              <a:t>acquisition </a:t>
            </a:r>
            <a:endParaRPr lang="en-US" dirty="0" smtClean="0"/>
          </a:p>
          <a:p>
            <a:pPr lvl="1"/>
            <a:r>
              <a:rPr lang="en-US" dirty="0" smtClean="0"/>
              <a:t>specify </a:t>
            </a:r>
            <a:r>
              <a:rPr lang="en-US" dirty="0" err="1"/>
              <a:t>metalevel</a:t>
            </a:r>
            <a:r>
              <a:rPr lang="en-US" dirty="0"/>
              <a:t> </a:t>
            </a:r>
            <a:r>
              <a:rPr lang="en-US" dirty="0" smtClean="0"/>
              <a:t>aspects of </a:t>
            </a:r>
            <a:r>
              <a:rPr lang="en-US" dirty="0"/>
              <a:t>the input ontology (i.e., class and slot </a:t>
            </a:r>
            <a:r>
              <a:rPr lang="en-US" dirty="0" err="1" smtClean="0"/>
              <a:t>metaclasses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generate automatically knowledge</a:t>
            </a:r>
            <a:r>
              <a:rPr lang="en-US" dirty="0"/>
              <a:t>-acquisition tools that support ontology </a:t>
            </a:r>
            <a:r>
              <a:rPr lang="en-US" dirty="0" smtClean="0"/>
              <a:t>editing</a:t>
            </a:r>
          </a:p>
          <a:p>
            <a:pPr lvl="1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the editing of both classes and instances in a single </a:t>
            </a:r>
            <a:r>
              <a:rPr lang="en-US" dirty="0" smtClean="0"/>
              <a:t>tool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ontain </a:t>
            </a:r>
            <a:r>
              <a:rPr lang="en-US" dirty="0"/>
              <a:t>several ontology editors that operate on </a:t>
            </a:r>
            <a:r>
              <a:rPr lang="en-US" dirty="0" smtClean="0"/>
              <a:t>different </a:t>
            </a:r>
            <a:r>
              <a:rPr lang="en-US" dirty="0" err="1" smtClean="0"/>
              <a:t>subontologies</a:t>
            </a:r>
            <a:r>
              <a:rPr lang="en-US" dirty="0"/>
              <a:t> </a:t>
            </a:r>
            <a:r>
              <a:rPr lang="nl-NL" dirty="0" smtClean="0"/>
              <a:t>(</a:t>
            </a:r>
            <a:r>
              <a:rPr lang="nl-NL" dirty="0"/>
              <a:t>i.e., </a:t>
            </a:r>
            <a:r>
              <a:rPr lang="nl-NL" dirty="0" smtClean="0"/>
              <a:t>different </a:t>
            </a:r>
            <a:r>
              <a:rPr lang="nl-NL" dirty="0"/>
              <a:t>class </a:t>
            </a:r>
            <a:r>
              <a:rPr lang="nl-NL" dirty="0" err="1"/>
              <a:t>subtrees</a:t>
            </a:r>
            <a:r>
              <a:rPr lang="nl-N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9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 err="1"/>
              <a:t>Ontologies</a:t>
            </a:r>
            <a:r>
              <a:rPr lang="nl-NL" sz="4400" dirty="0"/>
              <a:t> in </a:t>
            </a:r>
            <a:r>
              <a:rPr lang="en-US" sz="4400" dirty="0"/>
              <a:t>PROT</a:t>
            </a:r>
            <a:r>
              <a:rPr lang="fr-FR" sz="4400" dirty="0"/>
              <a:t>ÉGÉ</a:t>
            </a:r>
            <a:r>
              <a:rPr lang="nl-NL" sz="4400" dirty="0" smtClean="0"/>
              <a:t>-</a:t>
            </a:r>
            <a:r>
              <a:rPr lang="nl-NL" sz="4400" dirty="0"/>
              <a:t>II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Class, Slot, Facet:</a:t>
            </a:r>
          </a:p>
          <a:p>
            <a:endParaRPr lang="en-US" dirty="0"/>
          </a:p>
        </p:txBody>
      </p:sp>
      <p:pic>
        <p:nvPicPr>
          <p:cNvPr id="4" name="Picture 3" descr="Screen shot 2011-04-05 at 10.4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2832100"/>
            <a:ext cx="7226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9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646</TotalTime>
  <Words>557</Words>
  <Application>Microsoft Macintosh PowerPoint</Application>
  <PresentationFormat>On-screen Show (4:3)</PresentationFormat>
  <Paragraphs>84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Automatic Generation of Ontology Editors</vt:lpstr>
      <vt:lpstr>Knowledge Engineering (KE)</vt:lpstr>
      <vt:lpstr>Metatools</vt:lpstr>
      <vt:lpstr>Problems of Separation of Ontology Definition and Instance Editing</vt:lpstr>
      <vt:lpstr>Background of PROTÉGÉ</vt:lpstr>
      <vt:lpstr>Example Ontology Editor</vt:lpstr>
      <vt:lpstr>Generation of Knowledge-acquisition Tools and Ontology Editors</vt:lpstr>
      <vt:lpstr>New Approach: Generation of Ontology Editor</vt:lpstr>
      <vt:lpstr>Ontologies in PROTÉGÉ-II</vt:lpstr>
      <vt:lpstr>Ontology Annotations: Facets for Knowledge Acquisition</vt:lpstr>
      <vt:lpstr>Example of  Facet for Knowledge Acquisition</vt:lpstr>
      <vt:lpstr>Metaclasses</vt:lpstr>
      <vt:lpstr>Metaslots</vt:lpstr>
      <vt:lpstr>Tree Editor</vt:lpstr>
      <vt:lpstr>Ontology Specification - PROTÉGÉ-II Specification</vt:lpstr>
      <vt:lpstr>PROTÉGÉ-II Class Editor</vt:lpstr>
      <vt:lpstr>PROTÉGÉ-II Slot Editor</vt:lpstr>
      <vt:lpstr>Ontology Specification - PROTÉGÉ-2000</vt:lpstr>
      <vt:lpstr>Custom Adjustment of Form</vt:lpstr>
      <vt:lpstr>Summary of PROTÉGÉ approach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Ontology Editors</dc:title>
  <dc:creator>Xusheng Xiao</dc:creator>
  <cp:lastModifiedBy>Xusheng Xiao</cp:lastModifiedBy>
  <cp:revision>125</cp:revision>
  <dcterms:created xsi:type="dcterms:W3CDTF">2011-04-05T13:56:05Z</dcterms:created>
  <dcterms:modified xsi:type="dcterms:W3CDTF">2011-04-06T03:26:45Z</dcterms:modified>
</cp:coreProperties>
</file>