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515" r:id="rId2"/>
    <p:sldId id="537" r:id="rId3"/>
    <p:sldId id="538" r:id="rId4"/>
    <p:sldId id="517" r:id="rId5"/>
    <p:sldId id="539" r:id="rId6"/>
    <p:sldId id="518" r:id="rId7"/>
    <p:sldId id="519" r:id="rId8"/>
    <p:sldId id="520" r:id="rId9"/>
    <p:sldId id="521" r:id="rId10"/>
    <p:sldId id="523" r:id="rId11"/>
    <p:sldId id="524" r:id="rId12"/>
    <p:sldId id="540" r:id="rId13"/>
    <p:sldId id="526" r:id="rId14"/>
    <p:sldId id="541" r:id="rId15"/>
    <p:sldId id="527" r:id="rId16"/>
    <p:sldId id="545" r:id="rId17"/>
    <p:sldId id="528" r:id="rId18"/>
    <p:sldId id="529" r:id="rId19"/>
    <p:sldId id="530" r:id="rId20"/>
    <p:sldId id="544" r:id="rId21"/>
    <p:sldId id="532" r:id="rId22"/>
    <p:sldId id="533" r:id="rId23"/>
    <p:sldId id="542" r:id="rId24"/>
    <p:sldId id="546" r:id="rId25"/>
    <p:sldId id="547" r:id="rId26"/>
    <p:sldId id="604" r:id="rId27"/>
    <p:sldId id="605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64" r:id="rId37"/>
    <p:sldId id="565" r:id="rId38"/>
    <p:sldId id="566" r:id="rId39"/>
    <p:sldId id="567" r:id="rId40"/>
    <p:sldId id="568" r:id="rId41"/>
    <p:sldId id="570" r:id="rId42"/>
    <p:sldId id="571" r:id="rId43"/>
    <p:sldId id="572" r:id="rId44"/>
    <p:sldId id="575" r:id="rId45"/>
    <p:sldId id="573" r:id="rId46"/>
    <p:sldId id="574" r:id="rId47"/>
    <p:sldId id="576" r:id="rId48"/>
    <p:sldId id="577" r:id="rId49"/>
    <p:sldId id="578" r:id="rId50"/>
    <p:sldId id="579" r:id="rId51"/>
    <p:sldId id="580" r:id="rId52"/>
    <p:sldId id="581" r:id="rId53"/>
    <p:sldId id="586" r:id="rId54"/>
    <p:sldId id="582" r:id="rId55"/>
    <p:sldId id="583" r:id="rId56"/>
    <p:sldId id="584" r:id="rId57"/>
    <p:sldId id="585" r:id="rId58"/>
    <p:sldId id="587" r:id="rId59"/>
    <p:sldId id="606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8853" autoAdjust="0"/>
    <p:restoredTop sz="94541" autoAdjust="0"/>
  </p:normalViewPr>
  <p:slideViewPr>
    <p:cSldViewPr>
      <p:cViewPr varScale="1">
        <p:scale>
          <a:sx n="91" d="100"/>
          <a:sy n="91" d="100"/>
        </p:scale>
        <p:origin x="-1938" y="-11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18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7" name="Group 23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7C42D9C0-5645-49CB-8D2C-CE7449738563}" type="slidenum">
                <a:rPr lang="en-US" sz="1200" b="0"/>
                <a:pPr>
                  <a:lnSpc>
                    <a:spcPts val="2000"/>
                  </a:lnSpc>
                </a:pPr>
                <a:t>‹#›</a:t>
              </a:fld>
              <a:r>
                <a:rPr 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Microsoft_Office_Word_97_-_2003_Document7.doc"/><Relationship Id="rId4" Type="http://schemas.openxmlformats.org/officeDocument/2006/relationships/oleObject" Target="../embeddings/Microsoft_Office_Word_97_-_2003_Document6.doc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Microsoft_Office_Excel_97-2003_Worksheet10.xls"/><Relationship Id="rId4" Type="http://schemas.openxmlformats.org/officeDocument/2006/relationships/oleObject" Target="../embeddings/Microsoft_Office_Excel_97-2003_Worksheet9.xls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Microsoft_Office_Excel_97-2003_Worksheet14.xls"/><Relationship Id="rId4" Type="http://schemas.openxmlformats.org/officeDocument/2006/relationships/oleObject" Target="../embeddings/Microsoft_Office_Excel_97-2003_Worksheet13.xls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3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6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7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Microsoft_Office_Excel_97-2003_Worksheet19.xls"/><Relationship Id="rId4" Type="http://schemas.openxmlformats.org/officeDocument/2006/relationships/oleObject" Target="../embeddings/Microsoft_Office_Excel_97-2003_Worksheet18.xls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/>
              <a:t>Data Mining </a:t>
            </a:r>
            <a:br>
              <a:rPr lang="en-US"/>
            </a:br>
            <a:r>
              <a:rPr lang="en-US"/>
              <a:t>Association Analysis: Basic Concepts </a:t>
            </a:r>
            <a:br>
              <a:rPr lang="en-US"/>
            </a:br>
            <a:r>
              <a:rPr lang="en-US"/>
              <a:t>and Algorithms</a:t>
            </a:r>
          </a:p>
        </p:txBody>
      </p:sp>
      <p:sp>
        <p:nvSpPr>
          <p:cNvPr id="646147" name="Rectangle 1027"/>
          <p:cNvSpPr>
            <a:spLocks noChangeArrowheads="1"/>
          </p:cNvSpPr>
          <p:nvPr/>
        </p:nvSpPr>
        <p:spPr bwMode="auto">
          <a:xfrm>
            <a:off x="381000" y="2039938"/>
            <a:ext cx="82296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Lecture Notes for Chapter 6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Tan, Steinbach, Kumar</a:t>
            </a: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endParaRPr lang="en-US" sz="2000" b="0" dirty="0"/>
          </a:p>
        </p:txBody>
      </p:sp>
      <p:grpSp>
        <p:nvGrpSpPr>
          <p:cNvPr id="647172" name="Group 2052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64717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7175" name="Group 2055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647176" name="Rectangle 2056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7" name="Rectangle 2057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ACB7B514-61DF-4237-A651-0B6532CFD0AF}" type="slidenum">
                <a:rPr lang="en-US" sz="1200" b="0"/>
                <a:pPr>
                  <a:lnSpc>
                    <a:spcPts val="2000"/>
                  </a:lnSpc>
                </a:pPr>
                <a:t>1</a:t>
              </a:fld>
              <a:r>
                <a:rPr lang="en-US" sz="1200" b="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/>
              <a:t>Frequent Itemset Generation Strategies</a:t>
            </a:r>
          </a:p>
        </p:txBody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Reduce the </a:t>
            </a:r>
            <a:r>
              <a:rPr lang="en-US">
                <a:solidFill>
                  <a:srgbClr val="FF0000"/>
                </a:solidFill>
              </a:rPr>
              <a:t>number of candidates</a:t>
            </a:r>
            <a:r>
              <a:rPr lang="en-US"/>
              <a:t> (M)</a:t>
            </a:r>
          </a:p>
          <a:p>
            <a:pPr lvl="1">
              <a:lnSpc>
                <a:spcPct val="90000"/>
              </a:lnSpc>
            </a:pPr>
            <a:r>
              <a:rPr lang="en-US"/>
              <a:t>Complete search: M=2</a:t>
            </a:r>
            <a:r>
              <a:rPr lang="en-US" baseline="30000"/>
              <a:t>d</a:t>
            </a:r>
          </a:p>
          <a:p>
            <a:pPr lvl="1">
              <a:lnSpc>
                <a:spcPct val="90000"/>
              </a:lnSpc>
            </a:pPr>
            <a:r>
              <a:rPr lang="en-US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/>
              <a:t>Reduce the </a:t>
            </a:r>
            <a:r>
              <a:rPr lang="en-US">
                <a:solidFill>
                  <a:srgbClr val="FF0000"/>
                </a:solidFill>
              </a:rPr>
              <a:t>number of transactions </a:t>
            </a:r>
            <a:r>
              <a:rPr lang="en-US"/>
              <a:t>(N)</a:t>
            </a:r>
          </a:p>
          <a:p>
            <a:pPr lvl="1">
              <a:lnSpc>
                <a:spcPct val="90000"/>
              </a:lnSpc>
            </a:pPr>
            <a:r>
              <a:rPr lang="en-US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/>
              <a:t>Reduce the </a:t>
            </a:r>
            <a:r>
              <a:rPr lang="en-US">
                <a:solidFill>
                  <a:srgbClr val="FF0000"/>
                </a:solidFill>
              </a:rPr>
              <a:t>number of comparisons</a:t>
            </a:r>
            <a:r>
              <a:rPr lang="en-US"/>
              <a:t> (NM)</a:t>
            </a:r>
          </a:p>
          <a:p>
            <a:pPr lvl="1">
              <a:lnSpc>
                <a:spcPct val="90000"/>
              </a:lnSpc>
            </a:pPr>
            <a:r>
              <a:rPr lang="en-US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/>
              <a:t>No need to match every candidate against every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Number of Candidates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Apriori principle</a:t>
            </a:r>
            <a:r>
              <a:rPr lang="en-US"/>
              <a:t>:</a:t>
            </a:r>
          </a:p>
          <a:p>
            <a:pPr lvl="1"/>
            <a:r>
              <a:rPr lang="en-US"/>
              <a:t>If an itemset is frequent, then all of its subsets must also be frequent</a:t>
            </a:r>
          </a:p>
          <a:p>
            <a:pPr lvl="4"/>
            <a:endParaRPr lang="en-US"/>
          </a:p>
          <a:p>
            <a:r>
              <a:rPr lang="en-US"/>
              <a:t>Apriori principle holds due to the following property of the support measure: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Support of an itemset never exceeds the support of its subsets</a:t>
            </a:r>
          </a:p>
          <a:p>
            <a:pPr lvl="1"/>
            <a:r>
              <a:rPr lang="en-US"/>
              <a:t>This is known as the </a:t>
            </a:r>
            <a:r>
              <a:rPr lang="en-US">
                <a:solidFill>
                  <a:srgbClr val="CC3300"/>
                </a:solidFill>
              </a:rPr>
              <a:t>anti-monotone</a:t>
            </a:r>
            <a:r>
              <a:rPr lang="en-US"/>
              <a:t> property of support</a:t>
            </a:r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p:oleObj spid="_x0000_s1217540" name="Equation" r:id="rId3" imgW="1993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42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239043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044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0C6D9C"/>
                  </a:solidFill>
                </a:rPr>
                <a:t>Found to be Infrequent</a:t>
              </a:r>
              <a:endParaRPr 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39045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p:oleObj spid="_x0000_s1239045" name="Visio" r:id="rId3" imgW="9866478" imgH="7377618" progId="">
                <p:embed/>
              </p:oleObj>
            </a:graphicData>
          </a:graphic>
        </p:graphicFrame>
      </p:grpSp>
      <p:sp>
        <p:nvSpPr>
          <p:cNvPr id="123904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/>
              <a:t>Illustrating Apriori Principle</a:t>
            </a:r>
          </a:p>
        </p:txBody>
      </p:sp>
      <p:grpSp>
        <p:nvGrpSpPr>
          <p:cNvPr id="1239047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239048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p:oleObj spid="_x0000_s1239048" name="Visio" r:id="rId4" imgW="9866478" imgH="7377618" progId="">
                <p:embed/>
              </p:oleObj>
            </a:graphicData>
          </a:graphic>
        </p:graphicFrame>
        <p:sp>
          <p:nvSpPr>
            <p:cNvPr id="1239049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FF0000"/>
                  </a:solidFill>
                </a:rPr>
                <a:t>Pruned supersets</a:t>
              </a:r>
              <a:endParaRPr 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Apriori Principle</a:t>
            </a:r>
          </a:p>
        </p:txBody>
      </p:sp>
      <p:graphicFrame>
        <p:nvGraphicFramePr>
          <p:cNvPr id="1219587" name="Object 3"/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p:oleObj spid="_x0000_s1219587" name="Document" r:id="rId3" imgW="2289960" imgH="2495520" progId="Word.Document.8">
              <p:embed/>
            </p:oleObj>
          </a:graphicData>
        </a:graphic>
      </p:graphicFrame>
      <p:graphicFrame>
        <p:nvGraphicFramePr>
          <p:cNvPr id="121958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p:oleObj spid="_x0000_s1219588" name="Document" r:id="rId4" imgW="3328560" imgH="2008800" progId="Word.Document.8">
              <p:embed/>
            </p:oleObj>
          </a:graphicData>
        </a:graphic>
      </p:graphicFrame>
      <p:graphicFrame>
        <p:nvGraphicFramePr>
          <p:cNvPr id="1219589" name="Object 5"/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p:oleObj spid="_x0000_s1219589" name="Document" r:id="rId5" imgW="3124080" imgH="840600" progId="Word.Document.8">
              <p:embed/>
            </p:oleObj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21959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Pairs (2-itemsets)</a:t>
            </a:r>
          </a:p>
          <a:p>
            <a:endParaRPr lang="en-US" sz="1800" b="0">
              <a:latin typeface="Tahoma" pitchFamily="34" charset="0"/>
            </a:endParaRPr>
          </a:p>
          <a:p>
            <a:r>
              <a:rPr lang="en-US" sz="1800" b="0">
                <a:latin typeface="Tahoma" pitchFamily="34" charset="0"/>
              </a:rPr>
              <a:t>(No need to generate</a:t>
            </a:r>
            <a:br>
              <a:rPr lang="en-US" sz="1800" b="0">
                <a:latin typeface="Tahoma" pitchFamily="34" charset="0"/>
              </a:rPr>
            </a:br>
            <a:r>
              <a:rPr lang="en-US" sz="1800" b="0">
                <a:latin typeface="Tahoma" pitchFamily="34" charset="0"/>
              </a:rPr>
              <a:t>candidates involving Coke</a:t>
            </a:r>
            <a:br>
              <a:rPr lang="en-US" sz="1800" b="0">
                <a:latin typeface="Tahoma" pitchFamily="34" charset="0"/>
              </a:rPr>
            </a:br>
            <a:r>
              <a:rPr lang="en-US" sz="1800" b="0">
                <a:latin typeface="Tahoma" pitchFamily="34" charset="0"/>
              </a:rPr>
              <a:t>or Eggs)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21959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Triplets (3-itemsets)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21959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5" name="Line 11"/>
          <p:cNvSpPr>
            <a:spLocks noChangeShapeType="1"/>
          </p:cNvSpPr>
          <p:nvPr/>
        </p:nvSpPr>
        <p:spPr bwMode="auto">
          <a:xfrm>
            <a:off x="6934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b="0">
                <a:latin typeface="Tahoma" pitchFamily="34" charset="0"/>
              </a:rPr>
              <a:t>Minimum Support = 3</a:t>
            </a:r>
          </a:p>
        </p:txBody>
      </p:sp>
      <p:sp>
        <p:nvSpPr>
          <p:cNvPr id="1219597" name="Text Box 13"/>
          <p:cNvSpPr txBox="1">
            <a:spLocks noChangeArrowheads="1"/>
          </p:cNvSpPr>
          <p:nvPr/>
        </p:nvSpPr>
        <p:spPr bwMode="auto">
          <a:xfrm>
            <a:off x="304800" y="4519613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b="0">
                <a:latin typeface="Tahoma" pitchFamily="34" charset="0"/>
              </a:rPr>
              <a:t>If every subset is considered, </a:t>
            </a:r>
          </a:p>
          <a:p>
            <a:r>
              <a:rPr lang="en-US" sz="1800" b="0">
                <a:latin typeface="Tahoma" pitchFamily="34" charset="0"/>
              </a:rPr>
              <a:t>	</a:t>
            </a:r>
            <a:r>
              <a:rPr lang="en-US" sz="1800" b="0" baseline="30000">
                <a:latin typeface="Tahoma" pitchFamily="34" charset="0"/>
              </a:rPr>
              <a:t>6</a:t>
            </a:r>
            <a:r>
              <a:rPr lang="en-US" sz="1800" b="0">
                <a:latin typeface="Tahoma" pitchFamily="34" charset="0"/>
              </a:rPr>
              <a:t>C</a:t>
            </a:r>
            <a:r>
              <a:rPr lang="en-US" sz="1800" b="0" baseline="-25000">
                <a:latin typeface="Tahoma" pitchFamily="34" charset="0"/>
              </a:rPr>
              <a:t>1</a:t>
            </a:r>
            <a:r>
              <a:rPr lang="en-US" sz="1800" b="0">
                <a:latin typeface="Tahoma" pitchFamily="34" charset="0"/>
              </a:rPr>
              <a:t> + </a:t>
            </a:r>
            <a:r>
              <a:rPr lang="en-US" sz="1800" b="0" baseline="30000">
                <a:latin typeface="Tahoma" pitchFamily="34" charset="0"/>
              </a:rPr>
              <a:t>6</a:t>
            </a:r>
            <a:r>
              <a:rPr lang="en-US" sz="1800" b="0">
                <a:latin typeface="Tahoma" pitchFamily="34" charset="0"/>
              </a:rPr>
              <a:t>C</a:t>
            </a:r>
            <a:r>
              <a:rPr lang="en-US" sz="1800" b="0" baseline="-25000">
                <a:latin typeface="Tahoma" pitchFamily="34" charset="0"/>
              </a:rPr>
              <a:t>2</a:t>
            </a:r>
            <a:r>
              <a:rPr lang="en-US" sz="1800" b="0">
                <a:latin typeface="Tahoma" pitchFamily="34" charset="0"/>
              </a:rPr>
              <a:t> + </a:t>
            </a:r>
            <a:r>
              <a:rPr lang="en-US" sz="1800" b="0" baseline="30000">
                <a:latin typeface="Tahoma" pitchFamily="34" charset="0"/>
              </a:rPr>
              <a:t>6</a:t>
            </a:r>
            <a:r>
              <a:rPr lang="en-US" sz="1800" b="0">
                <a:latin typeface="Tahoma" pitchFamily="34" charset="0"/>
              </a:rPr>
              <a:t>C</a:t>
            </a:r>
            <a:r>
              <a:rPr lang="en-US" sz="1800" b="0" baseline="-25000">
                <a:latin typeface="Tahoma" pitchFamily="34" charset="0"/>
              </a:rPr>
              <a:t>3</a:t>
            </a:r>
            <a:r>
              <a:rPr lang="en-US" sz="1800" b="0">
                <a:latin typeface="Tahoma" pitchFamily="34" charset="0"/>
              </a:rPr>
              <a:t> = 41</a:t>
            </a:r>
          </a:p>
          <a:p>
            <a:r>
              <a:rPr lang="en-US" sz="1800" b="0">
                <a:latin typeface="Tahoma" pitchFamily="34" charset="0"/>
              </a:rPr>
              <a:t>With support-based pruning,</a:t>
            </a:r>
          </a:p>
          <a:p>
            <a:r>
              <a:rPr lang="en-US" sz="1800" b="0">
                <a:latin typeface="Tahoma" pitchFamily="34" charset="0"/>
              </a:rPr>
              <a:t>	6 + 6 + 1 =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Apriori Algorithm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7613"/>
            <a:ext cx="8229600" cy="45148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/>
              <a:t>Method: 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endParaRPr lang="en-US" sz="2000"/>
          </a:p>
          <a:p>
            <a:pPr marL="742950" lvl="1" indent="-285750">
              <a:lnSpc>
                <a:spcPct val="90000"/>
              </a:lnSpc>
            </a:pPr>
            <a:r>
              <a:rPr lang="en-US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/>
              <a:t>Generate frequent itemsets of length 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/>
              <a:t>Repeat until no new frequent itemsets are identified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/>
              <a:t>Generate length (k+1) candidate itemsets from length k frequent itemsets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/>
              <a:t>Prune candidate itemsets 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/>
              <a:t>Count the support of each candidate 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/>
              <a:t>Eliminate candidates that are infrequent, leaving only those that are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Number of Comparisons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Candidate counting:</a:t>
            </a:r>
          </a:p>
          <a:p>
            <a:pPr lvl="1">
              <a:lnSpc>
                <a:spcPct val="90000"/>
              </a:lnSpc>
            </a:pPr>
            <a:r>
              <a:rPr lang="en-US"/>
              <a:t>Scan the database of transactions to determine the support of each candidate itemset</a:t>
            </a:r>
          </a:p>
          <a:p>
            <a:pPr lvl="1">
              <a:lnSpc>
                <a:spcPct val="90000"/>
              </a:lnSpc>
            </a:pPr>
            <a:r>
              <a:rPr lang="en-US"/>
              <a:t>To reduce the number of comparisons, store the candidates in a hash structure</a:t>
            </a:r>
          </a:p>
          <a:p>
            <a:pPr lvl="2">
              <a:lnSpc>
                <a:spcPct val="90000"/>
              </a:lnSpc>
            </a:pPr>
            <a:r>
              <a:rPr lang="en-US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1220612" name="Object 4"/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p:oleObj spid="_x0000_s1220612" name="Visio" r:id="rId3" imgW="7643978" imgH="319100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152400"/>
            <a:ext cx="8280400" cy="533400"/>
          </a:xfrm>
        </p:spPr>
        <p:txBody>
          <a:bodyPr/>
          <a:lstStyle/>
          <a:p>
            <a:r>
              <a:rPr lang="en-US"/>
              <a:t>Generate Hash Tree</a:t>
            </a:r>
          </a:p>
        </p:txBody>
      </p:sp>
      <p:grpSp>
        <p:nvGrpSpPr>
          <p:cNvPr id="1250307" name="Group 3"/>
          <p:cNvGrpSpPr>
            <a:grpSpLocks/>
          </p:cNvGrpSpPr>
          <p:nvPr/>
        </p:nvGrpSpPr>
        <p:grpSpPr bwMode="auto">
          <a:xfrm>
            <a:off x="3810000" y="3886200"/>
            <a:ext cx="4681538" cy="2446338"/>
            <a:chOff x="1632" y="1536"/>
            <a:chExt cx="3143" cy="1750"/>
          </a:xfrm>
        </p:grpSpPr>
        <p:sp>
          <p:nvSpPr>
            <p:cNvPr id="1250308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09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10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11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2 3 4</a:t>
              </a:r>
            </a:p>
            <a:p>
              <a:r>
                <a:rPr lang="en-US" sz="2000" b="0">
                  <a:latin typeface="Times New Roman" charset="0"/>
                </a:rPr>
                <a:t>5 6 7</a:t>
              </a:r>
            </a:p>
          </p:txBody>
        </p:sp>
        <p:sp>
          <p:nvSpPr>
            <p:cNvPr id="1250312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13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1 4 5</a:t>
              </a:r>
            </a:p>
          </p:txBody>
        </p:sp>
        <p:sp>
          <p:nvSpPr>
            <p:cNvPr id="1250314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15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16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1 3 6</a:t>
              </a:r>
            </a:p>
          </p:txBody>
        </p:sp>
        <p:sp>
          <p:nvSpPr>
            <p:cNvPr id="1250317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18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1 2 4</a:t>
              </a:r>
            </a:p>
            <a:p>
              <a:r>
                <a:rPr lang="en-US" sz="2000" b="0">
                  <a:latin typeface="Times New Roman" charset="0"/>
                </a:rPr>
                <a:t>4 5 7</a:t>
              </a:r>
            </a:p>
          </p:txBody>
        </p:sp>
        <p:sp>
          <p:nvSpPr>
            <p:cNvPr id="1250319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20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1 2 5</a:t>
              </a:r>
            </a:p>
            <a:p>
              <a:r>
                <a:rPr lang="en-US" sz="2000" b="0">
                  <a:latin typeface="Times New Roman" charset="0"/>
                </a:rPr>
                <a:t>4 5 8</a:t>
              </a:r>
            </a:p>
          </p:txBody>
        </p:sp>
        <p:sp>
          <p:nvSpPr>
            <p:cNvPr id="1250321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22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1 5 9</a:t>
              </a:r>
            </a:p>
          </p:txBody>
        </p:sp>
        <p:sp>
          <p:nvSpPr>
            <p:cNvPr id="1250323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24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3 4 5</a:t>
              </a:r>
            </a:p>
          </p:txBody>
        </p:sp>
        <p:sp>
          <p:nvSpPr>
            <p:cNvPr id="1250325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26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3 5 6</a:t>
              </a:r>
            </a:p>
            <a:p>
              <a:r>
                <a:rPr lang="en-US" sz="2000" b="0">
                  <a:latin typeface="Times New Roman" charset="0"/>
                </a:rPr>
                <a:t>3 5 7</a:t>
              </a:r>
            </a:p>
            <a:p>
              <a:r>
                <a:rPr lang="en-US" sz="2000" b="0">
                  <a:latin typeface="Times New Roman" charset="0"/>
                </a:rPr>
                <a:t>6 8 9</a:t>
              </a:r>
            </a:p>
          </p:txBody>
        </p:sp>
        <p:sp>
          <p:nvSpPr>
            <p:cNvPr id="1250327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28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3 6 7</a:t>
              </a:r>
            </a:p>
            <a:p>
              <a:r>
                <a:rPr lang="en-US" sz="2000" b="0">
                  <a:latin typeface="Times New Roman" charset="0"/>
                </a:rPr>
                <a:t>3 6 8</a:t>
              </a:r>
            </a:p>
          </p:txBody>
        </p:sp>
      </p:grpSp>
      <p:grpSp>
        <p:nvGrpSpPr>
          <p:cNvPr id="1250329" name="Group 25"/>
          <p:cNvGrpSpPr>
            <a:grpSpLocks/>
          </p:cNvGrpSpPr>
          <p:nvPr/>
        </p:nvGrpSpPr>
        <p:grpSpPr bwMode="auto">
          <a:xfrm>
            <a:off x="533400" y="4237038"/>
            <a:ext cx="2286000" cy="1249362"/>
            <a:chOff x="144" y="912"/>
            <a:chExt cx="1440" cy="787"/>
          </a:xfrm>
        </p:grpSpPr>
        <p:sp>
          <p:nvSpPr>
            <p:cNvPr id="1250330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31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32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1,4,7</a:t>
              </a:r>
            </a:p>
          </p:txBody>
        </p:sp>
        <p:sp>
          <p:nvSpPr>
            <p:cNvPr id="1250333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2,5,8</a:t>
              </a:r>
            </a:p>
          </p:txBody>
        </p:sp>
        <p:sp>
          <p:nvSpPr>
            <p:cNvPr id="1250334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35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3,6,9</a:t>
              </a:r>
            </a:p>
          </p:txBody>
        </p:sp>
        <p:sp>
          <p:nvSpPr>
            <p:cNvPr id="1250336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hlink"/>
                  </a:solidFill>
                  <a:latin typeface="Times New Roman" charset="0"/>
                </a:rPr>
                <a:t>Hash function</a:t>
              </a:r>
            </a:p>
          </p:txBody>
        </p:sp>
        <p:sp>
          <p:nvSpPr>
            <p:cNvPr id="1250337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0338" name="Text Box 34"/>
          <p:cNvSpPr txBox="1">
            <a:spLocks noChangeArrowheads="1"/>
          </p:cNvSpPr>
          <p:nvPr/>
        </p:nvSpPr>
        <p:spPr bwMode="auto">
          <a:xfrm>
            <a:off x="457200" y="1066800"/>
            <a:ext cx="8305800" cy="2566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Suppose you have 15 candidate itemsets of length 3: </a:t>
            </a:r>
          </a:p>
          <a:p>
            <a:pPr>
              <a:spcBef>
                <a:spcPct val="50000"/>
              </a:spcBef>
            </a:pPr>
            <a:r>
              <a:rPr lang="en-US" sz="1800"/>
              <a:t>{1 4 5}, {1 2 4}, {4 5 7}, {1 2 5}, {4 5 8}, {1 5 9}, {1 3 6}, {2 3 4}, {5 6 7}, {3 4 5}, {3 5 6}, {3 5 7}, {6 8 9}, {3 6 7}, {3 6 8}</a:t>
            </a:r>
            <a:endParaRPr lang="en-US" sz="800"/>
          </a:p>
          <a:p>
            <a:pPr>
              <a:spcBef>
                <a:spcPct val="50000"/>
              </a:spcBef>
            </a:pPr>
            <a:r>
              <a:rPr lang="en-US" sz="1800"/>
              <a:t>You need: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Hash function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735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Discovery: Hash tree</a:t>
            </a:r>
          </a:p>
        </p:txBody>
      </p:sp>
      <p:sp>
        <p:nvSpPr>
          <p:cNvPr id="1221635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b="0">
              <a:latin typeface="Wingdings" pitchFamily="2" charset="2"/>
            </a:endParaRPr>
          </a:p>
        </p:txBody>
      </p:sp>
      <p:grpSp>
        <p:nvGrpSpPr>
          <p:cNvPr id="1221636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122163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1221638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39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0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41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1221642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3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4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45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1221646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7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8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49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1221650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1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2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53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1221654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5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6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57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1221658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9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60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61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1221662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63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64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65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1221666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67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FF0000"/>
                    </a:solidFill>
                    <a:latin typeface="Times New Roman" charset="0"/>
                  </a:rPr>
                  <a:t>1</a:t>
                </a:r>
                <a:r>
                  <a:rPr lang="en-US" sz="2000" b="0">
                    <a:latin typeface="Times New Roman" charset="0"/>
                  </a:rPr>
                  <a:t> 5 9</a:t>
                </a:r>
              </a:p>
            </p:txBody>
          </p:sp>
        </p:grpSp>
        <p:grpSp>
          <p:nvGrpSpPr>
            <p:cNvPr id="1221668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1221669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70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FF0000"/>
                    </a:solidFill>
                    <a:latin typeface="Times New Roman" charset="0"/>
                  </a:rPr>
                  <a:t>1</a:t>
                </a:r>
                <a:r>
                  <a:rPr lang="en-US" sz="2000" b="0">
                    <a:latin typeface="Times New Roman" charset="0"/>
                  </a:rPr>
                  <a:t> </a:t>
                </a:r>
                <a:r>
                  <a:rPr lang="en-US" sz="2000" b="0">
                    <a:solidFill>
                      <a:srgbClr val="FF0000"/>
                    </a:solidFill>
                    <a:latin typeface="Times New Roman" charset="0"/>
                  </a:rPr>
                  <a:t>4</a:t>
                </a:r>
                <a:r>
                  <a:rPr lang="en-US" sz="2000" b="0">
                    <a:latin typeface="Times New Roman" charset="0"/>
                  </a:rPr>
                  <a:t> 5</a:t>
                </a:r>
              </a:p>
            </p:txBody>
          </p:sp>
        </p:grpSp>
        <p:grpSp>
          <p:nvGrpSpPr>
            <p:cNvPr id="1221671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1221672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73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FF0000"/>
                    </a:solidFill>
                    <a:latin typeface="Times New Roman" charset="0"/>
                  </a:rPr>
                  <a:t>1</a:t>
                </a:r>
                <a:r>
                  <a:rPr lang="en-US" sz="2000" b="0">
                    <a:latin typeface="Times New Roman" charset="0"/>
                  </a:rPr>
                  <a:t> 3 6</a:t>
                </a:r>
              </a:p>
            </p:txBody>
          </p:sp>
        </p:grpSp>
        <p:grpSp>
          <p:nvGrpSpPr>
            <p:cNvPr id="1221674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1221675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76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</a:t>
                </a:r>
                <a:r>
                  <a:rPr lang="en-US" sz="2000" b="0">
                    <a:solidFill>
                      <a:srgbClr val="FF0000"/>
                    </a:solidFill>
                    <a:latin typeface="Times New Roman" charset="0"/>
                  </a:rPr>
                  <a:t>4</a:t>
                </a:r>
                <a:r>
                  <a:rPr lang="en-US" sz="2000" b="0">
                    <a:latin typeface="Times New Roman" charset="0"/>
                  </a:rPr>
                  <a:t> 5</a:t>
                </a:r>
              </a:p>
            </p:txBody>
          </p:sp>
        </p:grpSp>
        <p:grpSp>
          <p:nvGrpSpPr>
            <p:cNvPr id="1221677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1221678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167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68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3 6 7</a:t>
                  </a:r>
                </a:p>
              </p:txBody>
            </p:sp>
          </p:grpSp>
          <p:grpSp>
            <p:nvGrpSpPr>
              <p:cNvPr id="1221681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1682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6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1221684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122168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1221686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122168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168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0">
                        <a:latin typeface="Times New Roman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1221689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122169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169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0">
                        <a:latin typeface="Times New Roman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1221692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122169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69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1221695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1221696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16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69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2 3 4</a:t>
                  </a:r>
                </a:p>
              </p:txBody>
            </p:sp>
          </p:grpSp>
          <p:grpSp>
            <p:nvGrpSpPr>
              <p:cNvPr id="1221699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170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0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1221702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122170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1704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0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1</a:t>
                  </a:r>
                  <a:r>
                    <a:rPr lang="en-US" sz="2000" b="0">
                      <a:latin typeface="Times New Roman" charset="0"/>
                    </a:rPr>
                    <a:t> 2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4</a:t>
                  </a:r>
                </a:p>
              </p:txBody>
            </p:sp>
          </p:grpSp>
          <p:grpSp>
            <p:nvGrpSpPr>
              <p:cNvPr id="1221706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1707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0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4</a:t>
                  </a:r>
                  <a:r>
                    <a:rPr lang="en-US" sz="2000" b="0">
                      <a:latin typeface="Times New Roman" charset="0"/>
                    </a:rPr>
                    <a:t> 5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7</a:t>
                  </a:r>
                </a:p>
              </p:txBody>
            </p:sp>
          </p:grpSp>
        </p:grpSp>
        <p:grpSp>
          <p:nvGrpSpPr>
            <p:cNvPr id="1221709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1221710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171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1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1</a:t>
                  </a:r>
                  <a:r>
                    <a:rPr lang="en-US" sz="2000" b="0">
                      <a:latin typeface="Times New Roman" charset="0"/>
                    </a:rPr>
                    <a:t> 2 5</a:t>
                  </a:r>
                </a:p>
              </p:txBody>
            </p:sp>
          </p:grpSp>
          <p:grpSp>
            <p:nvGrpSpPr>
              <p:cNvPr id="1221713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171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1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4</a:t>
                  </a:r>
                  <a:r>
                    <a:rPr lang="en-US" sz="2000" b="0">
                      <a:latin typeface="Times New Roman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1221716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221717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718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719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1720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1221721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722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723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1724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1725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1726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1727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1,4,7</a:t>
            </a:r>
            <a:endParaRPr 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221728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2,5,8</a:t>
            </a:r>
            <a:endParaRPr lang="en-US" b="0">
              <a:latin typeface="Times New Roman" charset="0"/>
            </a:endParaRPr>
          </a:p>
        </p:txBody>
      </p:sp>
      <p:sp>
        <p:nvSpPr>
          <p:cNvPr id="1221729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3,6,9</a:t>
            </a:r>
          </a:p>
        </p:txBody>
      </p:sp>
      <p:sp>
        <p:nvSpPr>
          <p:cNvPr id="1221730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latin typeface="Times New Roman" charset="0"/>
              </a:rPr>
              <a:t>Hash Function</a:t>
            </a:r>
            <a:endParaRPr lang="en-US" sz="2800" b="0">
              <a:latin typeface="Times New Roman" charset="0"/>
            </a:endParaRPr>
          </a:p>
        </p:txBody>
      </p:sp>
      <p:sp>
        <p:nvSpPr>
          <p:cNvPr id="1221731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Candidate Hash Tree</a:t>
            </a:r>
            <a:endParaRPr lang="en-US" sz="2800" b="0">
              <a:latin typeface="Times New Roman" charset="0"/>
            </a:endParaRPr>
          </a:p>
        </p:txBody>
      </p:sp>
      <p:sp>
        <p:nvSpPr>
          <p:cNvPr id="1221732" name="Text Box 100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0C6D9C"/>
                </a:solidFill>
              </a:rPr>
              <a:t>Hash on 1, 4 or 7</a:t>
            </a:r>
            <a:endParaRPr 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1221733" name="Rectangle 101"/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1734" name="Rectangle 102"/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760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Discovery: Hash tree</a:t>
            </a:r>
          </a:p>
        </p:txBody>
      </p:sp>
      <p:sp>
        <p:nvSpPr>
          <p:cNvPr id="1222659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b="0">
              <a:latin typeface="Wingdings" pitchFamily="2" charset="2"/>
            </a:endParaRPr>
          </a:p>
        </p:txBody>
      </p:sp>
      <p:grpSp>
        <p:nvGrpSpPr>
          <p:cNvPr id="1222660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1222661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1222662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63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64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65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1222666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67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68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6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1222670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1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2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73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1222674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5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6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77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1222678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9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0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81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122268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85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1222686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7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8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89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1222690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91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</a:t>
                </a:r>
                <a:r>
                  <a:rPr lang="en-US" sz="2000" b="0">
                    <a:solidFill>
                      <a:srgbClr val="FF0000"/>
                    </a:solidFill>
                    <a:latin typeface="Times New Roman" charset="0"/>
                  </a:rPr>
                  <a:t>5</a:t>
                </a:r>
                <a:r>
                  <a:rPr lang="en-US" sz="2000" b="0">
                    <a:latin typeface="Times New Roman" charset="0"/>
                  </a:rPr>
                  <a:t> 9</a:t>
                </a:r>
              </a:p>
            </p:txBody>
          </p:sp>
        </p:grpSp>
        <p:grpSp>
          <p:nvGrpSpPr>
            <p:cNvPr id="1222692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1222693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94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1 4 5</a:t>
                </a:r>
              </a:p>
            </p:txBody>
          </p:sp>
        </p:grpSp>
        <p:grpSp>
          <p:nvGrpSpPr>
            <p:cNvPr id="1222695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1222696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97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1 3 6</a:t>
                </a:r>
              </a:p>
            </p:txBody>
          </p:sp>
        </p:grpSp>
        <p:grpSp>
          <p:nvGrpSpPr>
            <p:cNvPr id="1222698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1222699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700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3 4 5</a:t>
                </a:r>
              </a:p>
            </p:txBody>
          </p:sp>
        </p:grpSp>
        <p:grpSp>
          <p:nvGrpSpPr>
            <p:cNvPr id="1222701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1222702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270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0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3 6 7</a:t>
                  </a:r>
                </a:p>
              </p:txBody>
            </p:sp>
          </p:grpSp>
          <p:grpSp>
            <p:nvGrpSpPr>
              <p:cNvPr id="1222705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2706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0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1222708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1222709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1222710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122271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2712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0">
                        <a:latin typeface="Times New Roman" charset="0"/>
                      </a:rPr>
                      <a:t>3 </a:t>
                    </a:r>
                    <a:r>
                      <a:rPr lang="en-US" sz="2000" b="0">
                        <a:solidFill>
                          <a:srgbClr val="FF0000"/>
                        </a:solidFill>
                        <a:latin typeface="Times New Roman" charset="0"/>
                      </a:rPr>
                      <a:t>5</a:t>
                    </a:r>
                    <a:r>
                      <a:rPr lang="en-US" sz="2000" b="0">
                        <a:latin typeface="Times New Roman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1222713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122271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2715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0">
                        <a:latin typeface="Times New Roman" charset="0"/>
                      </a:rPr>
                      <a:t>3 </a:t>
                    </a:r>
                    <a:r>
                      <a:rPr lang="en-US" sz="2000" b="0">
                        <a:solidFill>
                          <a:srgbClr val="FF0000"/>
                        </a:solidFill>
                        <a:latin typeface="Times New Roman" charset="0"/>
                      </a:rPr>
                      <a:t>5</a:t>
                    </a:r>
                    <a:r>
                      <a:rPr lang="en-US" sz="2000" b="0">
                        <a:latin typeface="Times New Roman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122271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122271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1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6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8</a:t>
                  </a:r>
                  <a:r>
                    <a:rPr lang="en-US" sz="2000" b="0">
                      <a:latin typeface="Times New Roman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1222719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1222720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2721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2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2</a:t>
                  </a:r>
                  <a:r>
                    <a:rPr lang="en-US" sz="2000" b="0">
                      <a:latin typeface="Times New Roman" charset="0"/>
                    </a:rPr>
                    <a:t> 3 4</a:t>
                  </a:r>
                </a:p>
              </p:txBody>
            </p:sp>
          </p:grpSp>
          <p:grpSp>
            <p:nvGrpSpPr>
              <p:cNvPr id="1222723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2724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2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5</a:t>
                  </a:r>
                  <a:r>
                    <a:rPr lang="en-US" sz="2000" b="0">
                      <a:latin typeface="Times New Roman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1222726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1222727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2728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2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1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2</a:t>
                  </a:r>
                  <a:r>
                    <a:rPr lang="en-US" sz="2000" b="0">
                      <a:latin typeface="Times New Roman" charset="0"/>
                    </a:rPr>
                    <a:t> 4</a:t>
                  </a:r>
                </a:p>
              </p:txBody>
            </p:sp>
          </p:grpSp>
          <p:grpSp>
            <p:nvGrpSpPr>
              <p:cNvPr id="1222730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2731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3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4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5</a:t>
                  </a:r>
                  <a:r>
                    <a:rPr lang="en-US" sz="2000" b="0">
                      <a:latin typeface="Times New Roman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1222733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1222734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273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3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1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2</a:t>
                  </a:r>
                  <a:r>
                    <a:rPr lang="en-US" sz="2000" b="0">
                      <a:latin typeface="Times New Roman" charset="0"/>
                    </a:rPr>
                    <a:t>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5</a:t>
                  </a:r>
                </a:p>
              </p:txBody>
            </p:sp>
          </p:grpSp>
          <p:grpSp>
            <p:nvGrpSpPr>
              <p:cNvPr id="1222737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273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3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4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5</a:t>
                  </a:r>
                  <a:r>
                    <a:rPr lang="en-US" sz="2000" b="0">
                      <a:latin typeface="Times New Roman" charset="0"/>
                    </a:rPr>
                    <a:t>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8</a:t>
                  </a:r>
                </a:p>
              </p:txBody>
            </p:sp>
          </p:grpSp>
        </p:grpSp>
        <p:grpSp>
          <p:nvGrpSpPr>
            <p:cNvPr id="1222740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222741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742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743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2744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1222745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746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747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2748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2749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2750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2751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1,4,7</a:t>
            </a:r>
            <a:endParaRPr lang="en-US" b="0">
              <a:latin typeface="Times New Roman" charset="0"/>
            </a:endParaRPr>
          </a:p>
        </p:txBody>
      </p:sp>
      <p:sp>
        <p:nvSpPr>
          <p:cNvPr id="1222752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2,5,8</a:t>
            </a:r>
            <a:endParaRPr 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222753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3,6,9</a:t>
            </a:r>
          </a:p>
        </p:txBody>
      </p:sp>
      <p:sp>
        <p:nvSpPr>
          <p:cNvPr id="1222754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latin typeface="Times New Roman" charset="0"/>
              </a:rPr>
              <a:t>Hash Function</a:t>
            </a:r>
            <a:endParaRPr lang="en-US" sz="2800" b="0">
              <a:latin typeface="Times New Roman" charset="0"/>
            </a:endParaRPr>
          </a:p>
        </p:txBody>
      </p:sp>
      <p:sp>
        <p:nvSpPr>
          <p:cNvPr id="1222755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Candidate Hash Tree</a:t>
            </a:r>
            <a:endParaRPr lang="en-US" sz="2800" b="0">
              <a:latin typeface="Times New Roman" charset="0"/>
            </a:endParaRPr>
          </a:p>
        </p:txBody>
      </p:sp>
      <p:sp>
        <p:nvSpPr>
          <p:cNvPr id="1222756" name="Rectangle 100"/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2757" name="Rectangle 101"/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2758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0C6D9C"/>
                </a:solidFill>
              </a:rPr>
              <a:t>Hash on 2, 5 or 8</a:t>
            </a:r>
            <a:endParaRPr 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1222759" name="Rectangle 103"/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784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Discovery: Hash tree</a:t>
            </a:r>
          </a:p>
        </p:txBody>
      </p:sp>
      <p:sp>
        <p:nvSpPr>
          <p:cNvPr id="1223683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b="0">
              <a:latin typeface="Wingdings" pitchFamily="2" charset="2"/>
            </a:endParaRPr>
          </a:p>
        </p:txBody>
      </p:sp>
      <p:grpSp>
        <p:nvGrpSpPr>
          <p:cNvPr id="1223684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1223685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1223686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87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88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689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1223690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1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2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693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1223694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5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6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697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122369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70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1223702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3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4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705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1223706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7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8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709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1223710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11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12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713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1223714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15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1 5 </a:t>
                </a:r>
                <a:r>
                  <a:rPr lang="en-US" sz="2000" b="0">
                    <a:solidFill>
                      <a:srgbClr val="FF0000"/>
                    </a:solidFill>
                    <a:latin typeface="Times New Roman" charset="0"/>
                  </a:rPr>
                  <a:t>9</a:t>
                </a:r>
              </a:p>
            </p:txBody>
          </p:sp>
        </p:grpSp>
        <p:grpSp>
          <p:nvGrpSpPr>
            <p:cNvPr id="1223716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1223717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18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1 4 5</a:t>
                </a:r>
              </a:p>
            </p:txBody>
          </p:sp>
        </p:grpSp>
        <p:grpSp>
          <p:nvGrpSpPr>
            <p:cNvPr id="1223719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1223720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21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1 3 </a:t>
                </a:r>
                <a:r>
                  <a:rPr lang="en-US" sz="2000" b="0">
                    <a:solidFill>
                      <a:srgbClr val="FF0000"/>
                    </a:solidFill>
                    <a:latin typeface="Times New Roman" charset="0"/>
                  </a:rPr>
                  <a:t>6</a:t>
                </a:r>
              </a:p>
            </p:txBody>
          </p:sp>
        </p:grpSp>
        <p:grpSp>
          <p:nvGrpSpPr>
            <p:cNvPr id="1223722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1223723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24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FF0000"/>
                    </a:solidFill>
                    <a:latin typeface="Times New Roman" charset="0"/>
                  </a:rPr>
                  <a:t>3</a:t>
                </a:r>
                <a:r>
                  <a:rPr lang="en-US" sz="2000" b="0">
                    <a:latin typeface="Times New Roman" charset="0"/>
                  </a:rPr>
                  <a:t> 4 5</a:t>
                </a:r>
              </a:p>
            </p:txBody>
          </p:sp>
        </p:grpSp>
        <p:grpSp>
          <p:nvGrpSpPr>
            <p:cNvPr id="1223725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1223726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3727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2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3</a:t>
                  </a:r>
                  <a:r>
                    <a:rPr lang="en-US" sz="2000" b="0">
                      <a:latin typeface="Times New Roman" charset="0"/>
                    </a:rPr>
                    <a:t>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6</a:t>
                  </a:r>
                  <a:r>
                    <a:rPr lang="en-US" sz="2000" b="0">
                      <a:latin typeface="Times New Roman" charset="0"/>
                    </a:rPr>
                    <a:t> 7</a:t>
                  </a:r>
                </a:p>
              </p:txBody>
            </p:sp>
          </p:grpSp>
          <p:grpSp>
            <p:nvGrpSpPr>
              <p:cNvPr id="1223729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3730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3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3</a:t>
                  </a:r>
                  <a:r>
                    <a:rPr lang="en-US" sz="2000" b="0">
                      <a:latin typeface="Times New Roman" charset="0"/>
                    </a:rPr>
                    <a:t> </a:t>
                  </a:r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6</a:t>
                  </a:r>
                  <a:r>
                    <a:rPr lang="en-US" sz="2000" b="0">
                      <a:latin typeface="Times New Roman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1223732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1223733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1223734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122373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373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0">
                        <a:solidFill>
                          <a:srgbClr val="FF0000"/>
                        </a:solidFill>
                        <a:latin typeface="Times New Roman" charset="0"/>
                      </a:rPr>
                      <a:t>3</a:t>
                    </a:r>
                    <a:r>
                      <a:rPr lang="en-US" sz="2000" b="0">
                        <a:latin typeface="Times New Roman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1223737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122373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3739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0">
                        <a:solidFill>
                          <a:srgbClr val="FF0000"/>
                        </a:solidFill>
                        <a:latin typeface="Times New Roman" charset="0"/>
                      </a:rPr>
                      <a:t>3</a:t>
                    </a:r>
                    <a:r>
                      <a:rPr lang="en-US" sz="2000" b="0">
                        <a:latin typeface="Times New Roman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1223740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1223741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4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solidFill>
                        <a:srgbClr val="FF0000"/>
                      </a:solidFill>
                      <a:latin typeface="Times New Roman" charset="0"/>
                    </a:rPr>
                    <a:t>6</a:t>
                  </a:r>
                  <a:r>
                    <a:rPr lang="en-US" sz="2000" b="0">
                      <a:latin typeface="Times New Roman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1223743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1223744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3745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4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2 3 4</a:t>
                  </a:r>
                </a:p>
              </p:txBody>
            </p:sp>
          </p:grpSp>
          <p:grpSp>
            <p:nvGrpSpPr>
              <p:cNvPr id="1223747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3748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1223750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1223751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375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5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1 2 4</a:t>
                  </a:r>
                </a:p>
              </p:txBody>
            </p:sp>
          </p:grpSp>
          <p:grpSp>
            <p:nvGrpSpPr>
              <p:cNvPr id="122375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375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5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1223757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1223758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3759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6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1 2 5</a:t>
                  </a:r>
                </a:p>
              </p:txBody>
            </p:sp>
          </p:grpSp>
          <p:grpSp>
            <p:nvGrpSpPr>
              <p:cNvPr id="1223761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3762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>
                      <a:latin typeface="Times New Roman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1223764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223765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66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67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3768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1223769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770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771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3772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3773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3774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3775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1,4,7</a:t>
            </a:r>
            <a:endParaRPr lang="en-US" b="0">
              <a:latin typeface="Times New Roman" charset="0"/>
            </a:endParaRPr>
          </a:p>
        </p:txBody>
      </p:sp>
      <p:sp>
        <p:nvSpPr>
          <p:cNvPr id="1223776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2,5,8</a:t>
            </a:r>
            <a:endParaRPr lang="en-US" b="0">
              <a:latin typeface="Times New Roman" charset="0"/>
            </a:endParaRPr>
          </a:p>
        </p:txBody>
      </p:sp>
      <p:sp>
        <p:nvSpPr>
          <p:cNvPr id="1223777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3,6,9</a:t>
            </a:r>
          </a:p>
        </p:txBody>
      </p:sp>
      <p:sp>
        <p:nvSpPr>
          <p:cNvPr id="1223778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latin typeface="Times New Roman" charset="0"/>
              </a:rPr>
              <a:t>Hash Function</a:t>
            </a:r>
            <a:endParaRPr lang="en-US" sz="2800" b="0">
              <a:latin typeface="Times New Roman" charset="0"/>
            </a:endParaRPr>
          </a:p>
        </p:txBody>
      </p:sp>
      <p:sp>
        <p:nvSpPr>
          <p:cNvPr id="1223779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Candidate Hash Tree</a:t>
            </a:r>
            <a:endParaRPr lang="en-US" sz="2800" b="0">
              <a:latin typeface="Times New Roman" charset="0"/>
            </a:endParaRPr>
          </a:p>
        </p:txBody>
      </p:sp>
      <p:sp>
        <p:nvSpPr>
          <p:cNvPr id="1223780" name="Rectangle 100"/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3781" name="Rectangle 101"/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3782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0C6D9C"/>
                </a:solidFill>
              </a:rPr>
              <a:t>Hash on 3, 6 or 9</a:t>
            </a:r>
            <a:endParaRPr lang="en-US" sz="2000" b="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1223783" name="Rectangle 103"/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p:oleObj spid="_x0000_s1230853" name="Document" r:id="rId3" imgW="3433292" imgH="1998228" progId="Word.Document.8">
              <p:embed/>
            </p:oleObj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pitchFamily="18" charset="2"/>
              </a:rPr>
              <a:t> {Beer},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{Milk, Bread}  {Eggs,Coke},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rgbClr val="FF0000"/>
                </a:solidFill>
              </a:rPr>
              <a:t>Implication means co-occurrence, not causality!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Operation</a:t>
            </a:r>
          </a:p>
        </p:txBody>
      </p:sp>
      <p:graphicFrame>
        <p:nvGraphicFramePr>
          <p:cNvPr id="1249283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1905000" y="1204913"/>
          <a:ext cx="6781800" cy="5119687"/>
        </p:xfrm>
        <a:graphic>
          <a:graphicData uri="http://schemas.openxmlformats.org/presentationml/2006/ole">
            <p:oleObj spid="_x0000_s1249283" name="Visio" r:id="rId3" imgW="9765132" imgH="7372400" progId="">
              <p:embed/>
            </p:oleObj>
          </a:graphicData>
        </a:graphic>
      </p:graphicFrame>
      <p:sp>
        <p:nvSpPr>
          <p:cNvPr id="1249284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3276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Given a transaction t, what are the possible subsets of size 3?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842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Operation Using Hash Tree</a:t>
            </a:r>
          </a:p>
        </p:txBody>
      </p:sp>
      <p:grpSp>
        <p:nvGrpSpPr>
          <p:cNvPr id="1225731" name="Group 3"/>
          <p:cNvGrpSpPr>
            <a:grpSpLocks/>
          </p:cNvGrpSpPr>
          <p:nvPr/>
        </p:nvGrpSpPr>
        <p:grpSpPr bwMode="auto">
          <a:xfrm>
            <a:off x="914400" y="2286000"/>
            <a:ext cx="5457825" cy="3744913"/>
            <a:chOff x="1248" y="1392"/>
            <a:chExt cx="4134" cy="2678"/>
          </a:xfrm>
        </p:grpSpPr>
        <p:sp>
          <p:nvSpPr>
            <p:cNvPr id="1225732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3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4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5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6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7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8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9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0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1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2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3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4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5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6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7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8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9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0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1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2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3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4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1 5 9</a:t>
              </a:r>
              <a:endParaRPr lang="en-US" sz="2000" b="0">
                <a:latin typeface="Times New Roman" charset="0"/>
              </a:endParaRPr>
            </a:p>
          </p:txBody>
        </p:sp>
        <p:grpSp>
          <p:nvGrpSpPr>
            <p:cNvPr id="1225755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1225756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57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1 4 5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sp>
          <p:nvSpPr>
            <p:cNvPr id="1225758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9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1 3 6</a:t>
              </a:r>
              <a:endParaRPr lang="en-US" sz="2000" b="0">
                <a:latin typeface="Times New Roman" charset="0"/>
              </a:endParaRPr>
            </a:p>
          </p:txBody>
        </p:sp>
        <p:sp>
          <p:nvSpPr>
            <p:cNvPr id="1225760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61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3 4 5</a:t>
              </a:r>
              <a:endParaRPr lang="en-US" sz="2000" b="0">
                <a:latin typeface="Times New Roman" charset="0"/>
              </a:endParaRPr>
            </a:p>
          </p:txBody>
        </p:sp>
        <p:grpSp>
          <p:nvGrpSpPr>
            <p:cNvPr id="1225762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1225763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64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3 6 7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65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1225766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67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3 6 8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68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1225769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12257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7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>
                      <a:latin typeface="Times New Roman" charset="0"/>
                    </a:rPr>
                    <a:t>3 5 6</a:t>
                  </a:r>
                  <a:endParaRPr lang="en-US" sz="2000" b="0">
                    <a:latin typeface="Times New Roman" charset="0"/>
                  </a:endParaRPr>
                </a:p>
              </p:txBody>
            </p:sp>
          </p:grpSp>
          <p:grpSp>
            <p:nvGrpSpPr>
              <p:cNvPr id="1225772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122577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77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>
                      <a:latin typeface="Times New Roman" charset="0"/>
                    </a:rPr>
                    <a:t>3 5 7</a:t>
                  </a:r>
                  <a:endParaRPr lang="en-US" sz="2000" b="0"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225775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1225776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77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6 8 9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78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1225779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0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2 3 4</a:t>
                </a:r>
              </a:p>
            </p:txBody>
          </p:sp>
        </p:grpSp>
        <p:grpSp>
          <p:nvGrpSpPr>
            <p:cNvPr id="1225781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1225782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3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5 6 7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84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1225785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6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1 2 4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87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1225788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9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4 5 7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90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1225791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92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1 2 5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93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1225794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95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4 5 8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sp>
          <p:nvSpPr>
            <p:cNvPr id="1225796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97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98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5799" name="Group 71"/>
          <p:cNvGrpSpPr>
            <a:grpSpLocks/>
          </p:cNvGrpSpPr>
          <p:nvPr/>
        </p:nvGrpSpPr>
        <p:grpSpPr bwMode="auto">
          <a:xfrm>
            <a:off x="2895600" y="1371600"/>
            <a:ext cx="1073150" cy="396875"/>
            <a:chOff x="4416" y="1440"/>
            <a:chExt cx="676" cy="250"/>
          </a:xfrm>
        </p:grpSpPr>
        <p:sp>
          <p:nvSpPr>
            <p:cNvPr id="1225800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800">
                <a:latin typeface="Wingdings" pitchFamily="2" charset="2"/>
              </a:endParaRPr>
            </a:p>
          </p:txBody>
        </p:sp>
        <p:sp>
          <p:nvSpPr>
            <p:cNvPr id="1225801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1 2 3 5 6</a:t>
              </a:r>
            </a:p>
          </p:txBody>
        </p:sp>
      </p:grpSp>
      <p:sp>
        <p:nvSpPr>
          <p:cNvPr id="1225802" name="Line 74"/>
          <p:cNvSpPr>
            <a:spLocks noChangeShapeType="1"/>
          </p:cNvSpPr>
          <p:nvPr/>
        </p:nvSpPr>
        <p:spPr bwMode="auto">
          <a:xfrm>
            <a:off x="3429000" y="1752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3" name="Line 75"/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4" name="Line 76"/>
          <p:cNvSpPr>
            <a:spLocks noChangeShapeType="1"/>
          </p:cNvSpPr>
          <p:nvPr/>
        </p:nvSpPr>
        <p:spPr bwMode="auto">
          <a:xfrm flipH="1">
            <a:off x="3505200" y="25908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805" name="Line 77"/>
          <p:cNvSpPr>
            <a:spLocks noChangeShapeType="1"/>
          </p:cNvSpPr>
          <p:nvPr/>
        </p:nvSpPr>
        <p:spPr bwMode="auto">
          <a:xfrm flipH="1">
            <a:off x="4876800" y="31242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5806" name="Group 78"/>
          <p:cNvGrpSpPr>
            <a:grpSpLocks/>
          </p:cNvGrpSpPr>
          <p:nvPr/>
        </p:nvGrpSpPr>
        <p:grpSpPr bwMode="auto">
          <a:xfrm>
            <a:off x="1295400" y="2057400"/>
            <a:ext cx="1371600" cy="396875"/>
            <a:chOff x="1344" y="1536"/>
            <a:chExt cx="863" cy="226"/>
          </a:xfrm>
        </p:grpSpPr>
        <p:grpSp>
          <p:nvGrpSpPr>
            <p:cNvPr id="1225807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1225808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09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+</a:t>
                </a:r>
              </a:p>
            </p:txBody>
          </p:sp>
        </p:grpSp>
        <p:grpSp>
          <p:nvGrpSpPr>
            <p:cNvPr id="1225810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1225811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12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2 3 5 6</a:t>
                </a:r>
              </a:p>
            </p:txBody>
          </p:sp>
        </p:grpSp>
      </p:grpSp>
      <p:grpSp>
        <p:nvGrpSpPr>
          <p:cNvPr id="1225813" name="Group 85"/>
          <p:cNvGrpSpPr>
            <a:grpSpLocks/>
          </p:cNvGrpSpPr>
          <p:nvPr/>
        </p:nvGrpSpPr>
        <p:grpSpPr bwMode="auto">
          <a:xfrm>
            <a:off x="4038600" y="2209800"/>
            <a:ext cx="1149350" cy="396875"/>
            <a:chOff x="2880" y="1632"/>
            <a:chExt cx="724" cy="250"/>
          </a:xfrm>
        </p:grpSpPr>
        <p:grpSp>
          <p:nvGrpSpPr>
            <p:cNvPr id="1225814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1225815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16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25817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1225818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19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2 +</a:t>
                </a:r>
              </a:p>
            </p:txBody>
          </p:sp>
        </p:grpSp>
      </p:grpSp>
      <p:grpSp>
        <p:nvGrpSpPr>
          <p:cNvPr id="1225820" name="Group 92"/>
          <p:cNvGrpSpPr>
            <a:grpSpLocks/>
          </p:cNvGrpSpPr>
          <p:nvPr/>
        </p:nvGrpSpPr>
        <p:grpSpPr bwMode="auto">
          <a:xfrm>
            <a:off x="5334000" y="2743200"/>
            <a:ext cx="958850" cy="396875"/>
            <a:chOff x="3792" y="2064"/>
            <a:chExt cx="604" cy="250"/>
          </a:xfrm>
        </p:grpSpPr>
        <p:grpSp>
          <p:nvGrpSpPr>
            <p:cNvPr id="1225821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1225822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23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25824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1225825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26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+</a:t>
                </a:r>
              </a:p>
            </p:txBody>
          </p:sp>
        </p:grpSp>
      </p:grpSp>
      <p:grpSp>
        <p:nvGrpSpPr>
          <p:cNvPr id="1225827" name="Group 99"/>
          <p:cNvGrpSpPr>
            <a:grpSpLocks/>
          </p:cNvGrpSpPr>
          <p:nvPr/>
        </p:nvGrpSpPr>
        <p:grpSpPr bwMode="auto">
          <a:xfrm>
            <a:off x="6477000" y="1219200"/>
            <a:ext cx="1654175" cy="1692275"/>
            <a:chOff x="96" y="1097"/>
            <a:chExt cx="1141" cy="1122"/>
          </a:xfrm>
        </p:grpSpPr>
        <p:sp>
          <p:nvSpPr>
            <p:cNvPr id="1225828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1,4,7</a:t>
              </a:r>
              <a:endParaRPr lang="en-US" b="0">
                <a:latin typeface="Times New Roman" charset="0"/>
              </a:endParaRPr>
            </a:p>
          </p:txBody>
        </p:sp>
        <p:grpSp>
          <p:nvGrpSpPr>
            <p:cNvPr id="1225829" name="Group 101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122583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800" b="0">
                  <a:latin typeface="Wingdings" pitchFamily="2" charset="2"/>
                </a:endParaRPr>
              </a:p>
            </p:txBody>
          </p:sp>
          <p:grpSp>
            <p:nvGrpSpPr>
              <p:cNvPr id="122583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22583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833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834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25835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836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837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838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2,5,8</a:t>
                </a:r>
                <a:endParaRPr lang="en-US" b="0">
                  <a:latin typeface="Times New Roman" charset="0"/>
                </a:endParaRPr>
              </a:p>
            </p:txBody>
          </p:sp>
          <p:sp>
            <p:nvSpPr>
              <p:cNvPr id="1225839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3,6,9</a:t>
                </a:r>
              </a:p>
            </p:txBody>
          </p:sp>
          <p:sp>
            <p:nvSpPr>
              <p:cNvPr id="1225840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>
                    <a:latin typeface="Times New Roman" charset="0"/>
                  </a:rPr>
                  <a:t>Hash Function</a:t>
                </a:r>
                <a:endParaRPr lang="en-US" sz="2800" b="0">
                  <a:latin typeface="Times New Roman" charset="0"/>
                </a:endParaRPr>
              </a:p>
            </p:txBody>
          </p:sp>
        </p:grpSp>
      </p:grpSp>
      <p:sp>
        <p:nvSpPr>
          <p:cNvPr id="1225841" name="Text Box 113"/>
          <p:cNvSpPr txBox="1">
            <a:spLocks noChangeArrowheads="1"/>
          </p:cNvSpPr>
          <p:nvPr/>
        </p:nvSpPr>
        <p:spPr bwMode="auto">
          <a:xfrm>
            <a:off x="3962400" y="13716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charset="0"/>
              </a:rPr>
              <a:t>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Operation Using Hash Tree</a:t>
            </a:r>
          </a:p>
        </p:txBody>
      </p:sp>
      <p:sp>
        <p:nvSpPr>
          <p:cNvPr id="1226755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56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57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58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59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0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1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2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3" name="Line 11"/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4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5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6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7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8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69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70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71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72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73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74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75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76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77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charset="0"/>
              </a:rPr>
              <a:t>1 5 9</a:t>
            </a:r>
            <a:endParaRPr lang="en-US" sz="2000" b="0">
              <a:latin typeface="Times New Roman" charset="0"/>
            </a:endParaRPr>
          </a:p>
        </p:txBody>
      </p:sp>
      <p:grpSp>
        <p:nvGrpSpPr>
          <p:cNvPr id="1226778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1226779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780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1 4 5</a:t>
              </a:r>
              <a:endParaRPr lang="en-US" sz="2000" b="0">
                <a:latin typeface="Times New Roman" charset="0"/>
              </a:endParaRPr>
            </a:p>
          </p:txBody>
        </p:sp>
      </p:grpSp>
      <p:sp>
        <p:nvSpPr>
          <p:cNvPr id="1226781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82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charset="0"/>
              </a:rPr>
              <a:t>1 3 6</a:t>
            </a:r>
            <a:endParaRPr lang="en-US" sz="2000" b="0">
              <a:latin typeface="Times New Roman" charset="0"/>
            </a:endParaRPr>
          </a:p>
        </p:txBody>
      </p:sp>
      <p:sp>
        <p:nvSpPr>
          <p:cNvPr id="1226783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84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charset="0"/>
              </a:rPr>
              <a:t>3 4 5</a:t>
            </a:r>
            <a:endParaRPr lang="en-US" sz="2000" b="0">
              <a:latin typeface="Times New Roman" charset="0"/>
            </a:endParaRPr>
          </a:p>
        </p:txBody>
      </p:sp>
      <p:grpSp>
        <p:nvGrpSpPr>
          <p:cNvPr id="1226785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1226786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787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3 6 7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26788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1226789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790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3 6 8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26791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1226792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1226793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794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3 5 6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6795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1226796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797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3 5 7</a:t>
                </a:r>
                <a:endParaRPr lang="en-US" sz="2000" b="0">
                  <a:latin typeface="Times New Roman" charset="0"/>
                </a:endParaRPr>
              </a:p>
            </p:txBody>
          </p:sp>
        </p:grpSp>
      </p:grpSp>
      <p:grpSp>
        <p:nvGrpSpPr>
          <p:cNvPr id="1226798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1226799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0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6 8 9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26801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1226802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3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2 3 4</a:t>
              </a:r>
            </a:p>
          </p:txBody>
        </p:sp>
      </p:grpSp>
      <p:grpSp>
        <p:nvGrpSpPr>
          <p:cNvPr id="1226804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1226805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6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5 6 7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26807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1226808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9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1 2 4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26810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1226811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12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4 5 7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26813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1226814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15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1 2 5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26816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1226817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18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4 5 8</a:t>
              </a:r>
              <a:endParaRPr lang="en-US" sz="2000" b="0">
                <a:latin typeface="Times New Roman" charset="0"/>
              </a:endParaRPr>
            </a:p>
          </p:txBody>
        </p:sp>
      </p:grpSp>
      <p:sp>
        <p:nvSpPr>
          <p:cNvPr id="1226819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820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821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6822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1226823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1,4,7</a:t>
              </a:r>
              <a:endParaRPr lang="en-US" b="0">
                <a:latin typeface="Times New Roman" charset="0"/>
              </a:endParaRPr>
            </a:p>
          </p:txBody>
        </p:sp>
        <p:grpSp>
          <p:nvGrpSpPr>
            <p:cNvPr id="1226824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1226825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800" b="0">
                  <a:latin typeface="Wingdings" pitchFamily="2" charset="2"/>
                </a:endParaRPr>
              </a:p>
            </p:txBody>
          </p:sp>
          <p:grpSp>
            <p:nvGrpSpPr>
              <p:cNvPr id="1226826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226827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828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829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26830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831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832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833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2,5,8</a:t>
                </a:r>
                <a:endParaRPr lang="en-US" b="0">
                  <a:latin typeface="Times New Roman" charset="0"/>
                </a:endParaRPr>
              </a:p>
            </p:txBody>
          </p:sp>
          <p:sp>
            <p:nvSpPr>
              <p:cNvPr id="1226834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3,6,9</a:t>
                </a:r>
              </a:p>
            </p:txBody>
          </p:sp>
          <p:sp>
            <p:nvSpPr>
              <p:cNvPr id="1226835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>
                    <a:latin typeface="Times New Roman" charset="0"/>
                  </a:rPr>
                  <a:t>Hash Function</a:t>
                </a:r>
                <a:endParaRPr lang="en-US" sz="2800" b="0">
                  <a:latin typeface="Times New Roman" charset="0"/>
                </a:endParaRPr>
              </a:p>
            </p:txBody>
          </p:sp>
        </p:grpSp>
      </p:grpSp>
      <p:grpSp>
        <p:nvGrpSpPr>
          <p:cNvPr id="1226836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1226837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800">
                <a:latin typeface="Wingdings" pitchFamily="2" charset="2"/>
              </a:endParaRPr>
            </a:p>
          </p:txBody>
        </p:sp>
        <p:sp>
          <p:nvSpPr>
            <p:cNvPr id="1226838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1 2 3 5 6</a:t>
              </a:r>
            </a:p>
          </p:txBody>
        </p:sp>
      </p:grpSp>
      <p:sp>
        <p:nvSpPr>
          <p:cNvPr id="1226839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840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841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842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6843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1226844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1226845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46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26847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1226848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49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2 +</a:t>
                </a:r>
              </a:p>
            </p:txBody>
          </p:sp>
        </p:grpSp>
      </p:grpSp>
      <p:grpSp>
        <p:nvGrpSpPr>
          <p:cNvPr id="1226850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1226851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1226852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53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26854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1226855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56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3 +</a:t>
                </a:r>
              </a:p>
            </p:txBody>
          </p:sp>
        </p:grpSp>
      </p:grpSp>
      <p:grpSp>
        <p:nvGrpSpPr>
          <p:cNvPr id="1226857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1226858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1226859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60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6</a:t>
                </a:r>
              </a:p>
            </p:txBody>
          </p:sp>
        </p:grpSp>
        <p:grpSp>
          <p:nvGrpSpPr>
            <p:cNvPr id="1226861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1226862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63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5 +</a:t>
                </a:r>
              </a:p>
            </p:txBody>
          </p:sp>
        </p:grpSp>
      </p:grpSp>
      <p:sp>
        <p:nvSpPr>
          <p:cNvPr id="1226864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865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866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6867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1226868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1226869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70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26871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1226872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73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2 +</a:t>
                </a:r>
              </a:p>
            </p:txBody>
          </p:sp>
        </p:grpSp>
      </p:grpSp>
      <p:grpSp>
        <p:nvGrpSpPr>
          <p:cNvPr id="1226874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1226875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1226876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77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26878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1226879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80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+</a:t>
                </a:r>
              </a:p>
            </p:txBody>
          </p:sp>
        </p:grpSp>
      </p:grpSp>
      <p:grpSp>
        <p:nvGrpSpPr>
          <p:cNvPr id="1226881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1226882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1226883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84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+</a:t>
                </a:r>
              </a:p>
            </p:txBody>
          </p:sp>
        </p:grpSp>
        <p:grpSp>
          <p:nvGrpSpPr>
            <p:cNvPr id="1226885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1226886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87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2 3 5 6</a:t>
                </a:r>
              </a:p>
            </p:txBody>
          </p:sp>
        </p:grpSp>
      </p:grpSp>
      <p:sp>
        <p:nvSpPr>
          <p:cNvPr id="1226888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charset="0"/>
              </a:rPr>
              <a:t>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Operation Using Hash Tree</a:t>
            </a:r>
          </a:p>
        </p:txBody>
      </p:sp>
      <p:sp>
        <p:nvSpPr>
          <p:cNvPr id="1241091" name="Line 3075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92" name="Line 3076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93" name="Line 3077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94" name="Line 3078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95" name="Line 3079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96" name="Line 3080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97" name="Line 3081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98" name="Line 3082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99" name="Line 3083"/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0" name="Line 3084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1" name="Line 3085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2" name="Line 3086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3" name="Rectangle 3087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4" name="Line 3088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5" name="Line 3089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6" name="Rectangle 3090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7" name="Line 3091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8" name="Line 3092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9" name="Rectangle 3093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10" name="Line 3094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11" name="Line 3095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12" name="Rectangle 3096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13" name="Text Box 3097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charset="0"/>
              </a:rPr>
              <a:t>1 5 9</a:t>
            </a:r>
            <a:endParaRPr lang="en-US" sz="2000" b="0">
              <a:latin typeface="Times New Roman" charset="0"/>
            </a:endParaRPr>
          </a:p>
        </p:txBody>
      </p:sp>
      <p:grpSp>
        <p:nvGrpSpPr>
          <p:cNvPr id="1241114" name="Group 3098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1241115" name="Rectangle 3099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16" name="Text Box 3100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1 4 5</a:t>
              </a:r>
              <a:endParaRPr lang="en-US" sz="2000" b="0">
                <a:latin typeface="Times New Roman" charset="0"/>
              </a:endParaRPr>
            </a:p>
          </p:txBody>
        </p:sp>
      </p:grpSp>
      <p:sp>
        <p:nvSpPr>
          <p:cNvPr id="1241117" name="Rectangle 3101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18" name="Text Box 3102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charset="0"/>
              </a:rPr>
              <a:t>1 3 6</a:t>
            </a:r>
            <a:endParaRPr lang="en-US" sz="2000" b="0">
              <a:latin typeface="Times New Roman" charset="0"/>
            </a:endParaRPr>
          </a:p>
        </p:txBody>
      </p:sp>
      <p:sp>
        <p:nvSpPr>
          <p:cNvPr id="1241119" name="Rectangle 3103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20" name="Text Box 3104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charset="0"/>
              </a:rPr>
              <a:t>3 4 5</a:t>
            </a:r>
            <a:endParaRPr lang="en-US" sz="2000" b="0">
              <a:latin typeface="Times New Roman" charset="0"/>
            </a:endParaRPr>
          </a:p>
        </p:txBody>
      </p:sp>
      <p:grpSp>
        <p:nvGrpSpPr>
          <p:cNvPr id="1241121" name="Group 3105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1241122" name="Rectangle 310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23" name="Text Box 310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3 6 7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41124" name="Group 3108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1241125" name="Rectangle 310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26" name="Text Box 3110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3 6 8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41127" name="Group 3111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1241128" name="Group 3112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1241129" name="Rectangle 311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0" name="Text Box 3114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3 5 6</a:t>
                </a:r>
                <a:endParaRPr 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41131" name="Group 3115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1241132" name="Rectangle 311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3" name="Text Box 3117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charset="0"/>
                  </a:rPr>
                  <a:t>3 5 7</a:t>
                </a:r>
                <a:endParaRPr lang="en-US" sz="2000" b="0">
                  <a:latin typeface="Times New Roman" charset="0"/>
                </a:endParaRPr>
              </a:p>
            </p:txBody>
          </p:sp>
        </p:grpSp>
      </p:grpSp>
      <p:grpSp>
        <p:nvGrpSpPr>
          <p:cNvPr id="1241134" name="Group 3118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1241135" name="Rectangle 311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36" name="Text Box 3120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6 8 9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41137" name="Group 3121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1241138" name="Rectangle 312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39" name="Text Box 312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2 3 4</a:t>
              </a:r>
            </a:p>
          </p:txBody>
        </p:sp>
      </p:grpSp>
      <p:grpSp>
        <p:nvGrpSpPr>
          <p:cNvPr id="1241140" name="Group 3124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1241141" name="Rectangle 312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42" name="Text Box 3126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5 6 7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41143" name="Group 3127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1241144" name="Rectangle 3128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45" name="Text Box 3129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1 2 4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41146" name="Group 3130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1241147" name="Rectangle 3131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48" name="Text Box 3132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4 5 7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41149" name="Group 3133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1241150" name="Rectangle 31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51" name="Text Box 31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1 2 5</a:t>
              </a:r>
              <a:endParaRPr lang="en-US" sz="2000" b="0">
                <a:latin typeface="Times New Roman" charset="0"/>
              </a:endParaRPr>
            </a:p>
          </p:txBody>
        </p:sp>
      </p:grpSp>
      <p:grpSp>
        <p:nvGrpSpPr>
          <p:cNvPr id="1241152" name="Group 3136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1241153" name="Rectangle 31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54" name="Text Box 3138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charset="0"/>
                </a:rPr>
                <a:t>4 5 8</a:t>
              </a:r>
              <a:endParaRPr lang="en-US" sz="2000" b="0">
                <a:latin typeface="Times New Roman" charset="0"/>
              </a:endParaRPr>
            </a:p>
          </p:txBody>
        </p:sp>
      </p:grpSp>
      <p:sp>
        <p:nvSpPr>
          <p:cNvPr id="1241155" name="Rectangle 3139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56" name="Line 3140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57" name="Line 3141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1158" name="Group 3142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1241159" name="Text Box 3143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1,4,7</a:t>
              </a:r>
              <a:endParaRPr lang="en-US" b="0">
                <a:latin typeface="Times New Roman" charset="0"/>
              </a:endParaRPr>
            </a:p>
          </p:txBody>
        </p:sp>
        <p:grpSp>
          <p:nvGrpSpPr>
            <p:cNvPr id="1241160" name="Group 3144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1241161" name="Text Box 3145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800" b="0">
                  <a:latin typeface="Wingdings" pitchFamily="2" charset="2"/>
                </a:endParaRPr>
              </a:p>
            </p:txBody>
          </p:sp>
          <p:grpSp>
            <p:nvGrpSpPr>
              <p:cNvPr id="1241162" name="Group 3146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241163" name="Rectangle 3147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164" name="Line 3148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165" name="Line 3149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1166" name="Line 3150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67" name="Line 3151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68" name="Line 3152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69" name="Text Box 3153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2,5,8</a:t>
                </a:r>
                <a:endParaRPr lang="en-US" b="0">
                  <a:latin typeface="Times New Roman" charset="0"/>
                </a:endParaRPr>
              </a:p>
            </p:txBody>
          </p:sp>
          <p:sp>
            <p:nvSpPr>
              <p:cNvPr id="1241170" name="Text Box 3154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3,6,9</a:t>
                </a:r>
              </a:p>
            </p:txBody>
          </p:sp>
          <p:sp>
            <p:nvSpPr>
              <p:cNvPr id="1241171" name="Text Box 3155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>
                    <a:latin typeface="Times New Roman" charset="0"/>
                  </a:rPr>
                  <a:t>Hash Function</a:t>
                </a:r>
                <a:endParaRPr lang="en-US" sz="2800" b="0">
                  <a:latin typeface="Times New Roman" charset="0"/>
                </a:endParaRPr>
              </a:p>
            </p:txBody>
          </p:sp>
        </p:grpSp>
      </p:grpSp>
      <p:grpSp>
        <p:nvGrpSpPr>
          <p:cNvPr id="1241172" name="Group 3156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1241173" name="Rectangle 3157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800">
                <a:latin typeface="Wingdings" pitchFamily="2" charset="2"/>
              </a:endParaRPr>
            </a:p>
          </p:txBody>
        </p:sp>
        <p:sp>
          <p:nvSpPr>
            <p:cNvPr id="1241174" name="Text Box 3158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charset="0"/>
                </a:rPr>
                <a:t>1 2 3 5 6</a:t>
              </a:r>
            </a:p>
          </p:txBody>
        </p:sp>
      </p:grpSp>
      <p:sp>
        <p:nvSpPr>
          <p:cNvPr id="1241175" name="Line 3159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76" name="Line 3160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77" name="Line 3161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78" name="Line 3162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1179" name="Group 3163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1241180" name="Group 3164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1241181" name="Rectangle 3165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82" name="Text Box 3166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41183" name="Group 3167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1241184" name="Rectangle 3168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85" name="Text Box 3169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2 +</a:t>
                </a:r>
              </a:p>
            </p:txBody>
          </p:sp>
        </p:grpSp>
      </p:grpSp>
      <p:grpSp>
        <p:nvGrpSpPr>
          <p:cNvPr id="1241186" name="Group 3170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1241187" name="Group 3171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1241188" name="Rectangle 3172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89" name="Text Box 3173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41190" name="Group 3174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1241191" name="Rectangle 3175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92" name="Text Box 3176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3 +</a:t>
                </a:r>
              </a:p>
            </p:txBody>
          </p:sp>
        </p:grpSp>
      </p:grpSp>
      <p:grpSp>
        <p:nvGrpSpPr>
          <p:cNvPr id="1241193" name="Group 3177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1241194" name="Group 3178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1241195" name="Rectangle 3179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96" name="Text Box 3180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6</a:t>
                </a:r>
              </a:p>
            </p:txBody>
          </p:sp>
        </p:grpSp>
        <p:grpSp>
          <p:nvGrpSpPr>
            <p:cNvPr id="1241197" name="Group 3181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1241198" name="Rectangle 3182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99" name="Text Box 3183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5 +</a:t>
                </a:r>
              </a:p>
            </p:txBody>
          </p:sp>
        </p:grpSp>
      </p:grpSp>
      <p:sp>
        <p:nvSpPr>
          <p:cNvPr id="1241200" name="Line 3184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01" name="Line 3185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02" name="Line 3186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1203" name="Group 3187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1241204" name="Group 3188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1241205" name="Rectangle 3189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06" name="Text Box 3190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41207" name="Group 3191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1241208" name="Rectangle 3192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09" name="Text Box 3193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2 +</a:t>
                </a:r>
              </a:p>
            </p:txBody>
          </p:sp>
        </p:grpSp>
      </p:grpSp>
      <p:grpSp>
        <p:nvGrpSpPr>
          <p:cNvPr id="1241210" name="Group 3194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1241211" name="Group 3195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1241212" name="Rectangle 3196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13" name="Text Box 3197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41214" name="Group 3198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1241215" name="Rectangle 3199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16" name="Text Box 3200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3 +</a:t>
                </a:r>
              </a:p>
            </p:txBody>
          </p:sp>
        </p:grpSp>
      </p:grpSp>
      <p:grpSp>
        <p:nvGrpSpPr>
          <p:cNvPr id="1241217" name="Group 3201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1241218" name="Group 3202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1241219" name="Rectangle 32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20" name="Text Box 32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1 +</a:t>
                </a:r>
              </a:p>
            </p:txBody>
          </p:sp>
        </p:grpSp>
        <p:grpSp>
          <p:nvGrpSpPr>
            <p:cNvPr id="1241221" name="Group 3205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1241222" name="Rectangle 3206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23" name="Text Box 3207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charset="0"/>
                  </a:rPr>
                  <a:t>2 3 5 6</a:t>
                </a:r>
              </a:p>
            </p:txBody>
          </p:sp>
        </p:grpSp>
      </p:grpSp>
      <p:sp>
        <p:nvSpPr>
          <p:cNvPr id="1241224" name="Text Box 3208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charset="0"/>
              </a:rPr>
              <a:t>transaction</a:t>
            </a:r>
          </a:p>
        </p:txBody>
      </p:sp>
      <p:sp>
        <p:nvSpPr>
          <p:cNvPr id="1241225" name="Rectangle 3209"/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26" name="Line 3210"/>
          <p:cNvSpPr>
            <a:spLocks noChangeShapeType="1"/>
          </p:cNvSpPr>
          <p:nvPr/>
        </p:nvSpPr>
        <p:spPr bwMode="auto">
          <a:xfrm flipH="1">
            <a:off x="27432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27" name="Line 3211"/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28" name="Rectangle 3212"/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29" name="Rectangle 3213"/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30" name="Rectangle 3214"/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31" name="Line 3215"/>
          <p:cNvSpPr>
            <a:spLocks noChangeShapeType="1"/>
          </p:cNvSpPr>
          <p:nvPr/>
        </p:nvSpPr>
        <p:spPr bwMode="auto">
          <a:xfrm>
            <a:off x="56388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32" name="Line 3216"/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33" name="Rectangle 3217"/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34" name="Rectangle 3218"/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35" name="Text Box 3219"/>
          <p:cNvSpPr txBox="1">
            <a:spLocks noChangeArrowheads="1"/>
          </p:cNvSpPr>
          <p:nvPr/>
        </p:nvSpPr>
        <p:spPr bwMode="auto">
          <a:xfrm>
            <a:off x="4038600" y="5943600"/>
            <a:ext cx="480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Times New Roman" charset="0"/>
              </a:rPr>
              <a:t>Match transaction against 11 out of 15 candidates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Affecting Complexity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lowering support threshold results in more frequent itemsets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this may increase number of candidates and max length of frequent itemsets</a:t>
            </a:r>
          </a:p>
          <a:p>
            <a:pPr>
              <a:lnSpc>
                <a:spcPct val="80000"/>
              </a:lnSpc>
            </a:pPr>
            <a:r>
              <a:rPr lang="en-US" sz="240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more space is needed to store support count of each item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if number of frequent items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sz="240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since Apriori makes multiple passes, run time of algorithm may increase with number of transactions</a:t>
            </a:r>
          </a:p>
          <a:p>
            <a:pPr>
              <a:lnSpc>
                <a:spcPct val="80000"/>
              </a:lnSpc>
            </a:pPr>
            <a:r>
              <a:rPr lang="en-US" sz="240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transaction width increases with denser data sets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Compact Representation of Frequent Itemsets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Some itemsets are redundant because they have identical support as their supersets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lvl="4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Number of frequent itemsets</a:t>
            </a:r>
          </a:p>
          <a:p>
            <a:pPr lvl="4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Need a compact representation</a:t>
            </a:r>
          </a:p>
        </p:txBody>
      </p:sp>
      <p:pic>
        <p:nvPicPr>
          <p:cNvPr id="125747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963738"/>
            <a:ext cx="8839200" cy="2684462"/>
          </a:xfrm>
          <a:noFill/>
          <a:ln/>
        </p:spPr>
      </p:pic>
      <p:graphicFrame>
        <p:nvGraphicFramePr>
          <p:cNvPr id="1257477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4724400" y="4800600"/>
          <a:ext cx="1714500" cy="1019175"/>
        </p:xfrm>
        <a:graphic>
          <a:graphicData uri="http://schemas.openxmlformats.org/presentationml/2006/ole">
            <p:oleObj spid="_x0000_s1257477" name="Equation" r:id="rId4" imgW="140940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/>
              <a:t>Illustrating Apriori Principle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8991600" cy="49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An </a:t>
            </a:r>
            <a:r>
              <a:rPr lang="en-US" sz="2000" dirty="0" err="1"/>
              <a:t>itemset</a:t>
            </a:r>
            <a:r>
              <a:rPr lang="en-US" sz="2000" dirty="0"/>
              <a:t> is </a:t>
            </a:r>
            <a:r>
              <a:rPr lang="en-US" sz="2000" dirty="0">
                <a:solidFill>
                  <a:schemeClr val="accent1"/>
                </a:solidFill>
              </a:rPr>
              <a:t>maximal frequent </a:t>
            </a:r>
            <a:r>
              <a:rPr lang="en-US" sz="2000" dirty="0"/>
              <a:t>if none of its immediate supersets is frequent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133600" y="3124200"/>
            <a:ext cx="4572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886200" y="4038600"/>
            <a:ext cx="4572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629400" y="5029200"/>
            <a:ext cx="4572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dirty="0" smtClean="0"/>
              <a:t>What are the (In-) Frequent </a:t>
            </a:r>
            <a:r>
              <a:rPr lang="en-US" sz="2800" dirty="0" err="1" smtClean="0"/>
              <a:t>Itemsets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8991600" cy="49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An </a:t>
            </a:r>
            <a:r>
              <a:rPr lang="en-US" sz="2000" dirty="0" err="1"/>
              <a:t>itemset</a:t>
            </a:r>
            <a:r>
              <a:rPr lang="en-US" sz="2000" dirty="0"/>
              <a:t> is </a:t>
            </a:r>
            <a:r>
              <a:rPr lang="en-US" sz="2000" dirty="0">
                <a:solidFill>
                  <a:schemeClr val="accent1"/>
                </a:solidFill>
              </a:rPr>
              <a:t>maximal frequent </a:t>
            </a:r>
            <a:r>
              <a:rPr lang="en-US" sz="2000" dirty="0"/>
              <a:t>if none of its immediate supersets is frequent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133600" y="3124200"/>
            <a:ext cx="4572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886200" y="4038600"/>
            <a:ext cx="4572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629400" y="5029200"/>
            <a:ext cx="457200" cy="304800"/>
          </a:xfrm>
          <a:prstGeom prst="ellipse">
            <a:avLst/>
          </a:prstGeom>
          <a:solidFill>
            <a:schemeClr val="accent1"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Maximal Frequent Itemset</a:t>
            </a:r>
          </a:p>
        </p:txBody>
      </p:sp>
      <p:graphicFrame>
        <p:nvGraphicFramePr>
          <p:cNvPr id="1258499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p:oleObj spid="_x0000_s1258499" name="Visio" r:id="rId3" imgW="9687611" imgH="7157416" progId="">
              <p:embed/>
            </p:oleObj>
          </a:graphicData>
        </a:graphic>
      </p:graphicFrame>
      <p:sp>
        <p:nvSpPr>
          <p:cNvPr id="1258500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Border</a:t>
            </a:r>
          </a:p>
        </p:txBody>
      </p:sp>
      <p:sp>
        <p:nvSpPr>
          <p:cNvPr id="1258501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Infrequent Itemsets</a:t>
            </a:r>
          </a:p>
        </p:txBody>
      </p:sp>
      <p:sp>
        <p:nvSpPr>
          <p:cNvPr id="1258502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Maximal Itemsets</a:t>
            </a:r>
          </a:p>
        </p:txBody>
      </p:sp>
      <p:sp>
        <p:nvSpPr>
          <p:cNvPr id="1258503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8504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8505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8506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8507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8508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8509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8510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An </a:t>
            </a:r>
            <a:r>
              <a:rPr lang="en-US" sz="2000" dirty="0" err="1"/>
              <a:t>itemset</a:t>
            </a:r>
            <a:r>
              <a:rPr lang="en-US" sz="2000" dirty="0"/>
              <a:t> is maximal frequent if none of its immediate supersets is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Closed Itemset</a:t>
            </a:r>
          </a:p>
        </p:txBody>
      </p:sp>
      <p:sp>
        <p:nvSpPr>
          <p:cNvPr id="1259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frequent </a:t>
            </a:r>
            <a:r>
              <a:rPr lang="en-US" sz="2400" dirty="0" err="1"/>
              <a:t>itemset</a:t>
            </a:r>
            <a:r>
              <a:rPr lang="en-US" sz="2400" dirty="0"/>
              <a:t> is closed if </a:t>
            </a:r>
            <a:r>
              <a:rPr lang="en-US" sz="2400" b="1" dirty="0"/>
              <a:t>none of its immediate supersets has the same support</a:t>
            </a:r>
            <a:r>
              <a:rPr lang="en-US" sz="2400" dirty="0"/>
              <a:t> as the </a:t>
            </a:r>
            <a:r>
              <a:rPr lang="en-US" sz="2400" dirty="0" err="1"/>
              <a:t>itemset</a:t>
            </a: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sz="2000" dirty="0"/>
          </a:p>
        </p:txBody>
      </p:sp>
      <p:graphicFrame>
        <p:nvGraphicFramePr>
          <p:cNvPr id="1259524" name="Object 1028"/>
          <p:cNvGraphicFramePr>
            <a:graphicFrameLocks noChangeAspect="1"/>
          </p:cNvGraphicFramePr>
          <p:nvPr>
            <p:ph sz="half" idx="4294967295"/>
          </p:nvPr>
        </p:nvGraphicFramePr>
        <p:xfrm>
          <a:off x="838200" y="2743200"/>
          <a:ext cx="2032000" cy="1782763"/>
        </p:xfrm>
        <a:graphic>
          <a:graphicData uri="http://schemas.openxmlformats.org/presentationml/2006/ole">
            <p:oleObj spid="_x0000_s1259524" name="Worksheet" r:id="rId3" imgW="1988871" imgH="1744914" progId="Excel.Sheet.8">
              <p:embed/>
            </p:oleObj>
          </a:graphicData>
        </a:graphic>
      </p:graphicFrame>
      <p:graphicFrame>
        <p:nvGraphicFramePr>
          <p:cNvPr id="1259525" name="Object 1029"/>
          <p:cNvGraphicFramePr>
            <a:graphicFrameLocks noChangeAspect="1"/>
          </p:cNvGraphicFramePr>
          <p:nvPr>
            <p:ph sz="half" idx="4294967295"/>
          </p:nvPr>
        </p:nvGraphicFramePr>
        <p:xfrm>
          <a:off x="3962400" y="2286000"/>
          <a:ext cx="2260600" cy="3265488"/>
        </p:xfrm>
        <a:graphic>
          <a:graphicData uri="http://schemas.openxmlformats.org/presentationml/2006/ole">
            <p:oleObj spid="_x0000_s1259525" name="Worksheet" r:id="rId4" imgW="2209698" imgH="3192747" progId="Excel.Sheet.8">
              <p:embed/>
            </p:oleObj>
          </a:graphicData>
        </a:graphic>
      </p:graphicFrame>
      <p:graphicFrame>
        <p:nvGraphicFramePr>
          <p:cNvPr id="1259526" name="Object 1030"/>
          <p:cNvGraphicFramePr>
            <a:graphicFrameLocks noChangeAspect="1"/>
          </p:cNvGraphicFramePr>
          <p:nvPr>
            <p:ph sz="half" idx="4294967295"/>
          </p:nvPr>
        </p:nvGraphicFramePr>
        <p:xfrm>
          <a:off x="6604000" y="2819400"/>
          <a:ext cx="2108200" cy="1744663"/>
        </p:xfrm>
        <a:graphic>
          <a:graphicData uri="http://schemas.openxmlformats.org/presentationml/2006/ole">
            <p:oleObj spid="_x0000_s1259526" name="Worksheet" r:id="rId5" imgW="2542680" imgH="210384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  <a:ln/>
        </p:spPr>
        <p:txBody>
          <a:bodyPr/>
          <a:lstStyle/>
          <a:p>
            <a:pPr marL="342900" indent="-342900"/>
            <a:r>
              <a:rPr lang="en-US" sz="2000" b="1"/>
              <a:t>Itemset</a:t>
            </a:r>
          </a:p>
          <a:p>
            <a:pPr marL="742950" lvl="1" indent="-285750"/>
            <a:r>
              <a:rPr lang="en-US" sz="1800"/>
              <a:t>A collection of one or more items</a:t>
            </a:r>
          </a:p>
          <a:p>
            <a:pPr marL="1143000" lvl="2" indent="-228600"/>
            <a:r>
              <a:rPr lang="en-US" sz="1600"/>
              <a:t>Example: {Milk, Bread, Diaper}</a:t>
            </a:r>
          </a:p>
          <a:p>
            <a:pPr marL="742950" lvl="1" indent="-285750"/>
            <a:r>
              <a:rPr lang="en-US" sz="1800"/>
              <a:t>k-itemset</a:t>
            </a:r>
          </a:p>
          <a:p>
            <a:pPr marL="1143000" lvl="2" indent="-228600"/>
            <a:r>
              <a:rPr lang="en-US" sz="1600"/>
              <a:t>An itemset that contains k items</a:t>
            </a:r>
            <a:endParaRPr lang="en-US" sz="1600" b="1"/>
          </a:p>
          <a:p>
            <a:pPr marL="342900" indent="-342900"/>
            <a:r>
              <a:rPr lang="en-US" sz="2000" b="1"/>
              <a:t>Support count (</a:t>
            </a:r>
            <a:r>
              <a:rPr lang="en-US" sz="2000" b="1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sz="1800"/>
              <a:t>Frequency of occurrence of an itemset</a:t>
            </a:r>
          </a:p>
          <a:p>
            <a:pPr marL="742950" lvl="1" indent="-285750"/>
            <a:r>
              <a:rPr lang="en-US" sz="1800"/>
              <a:t>E.g.   </a:t>
            </a:r>
            <a:r>
              <a:rPr lang="en-US" sz="1800">
                <a:sym typeface="Symbol" pitchFamily="18" charset="2"/>
              </a:rPr>
              <a:t>({Milk, Bread,Diaper}) = 2 </a:t>
            </a:r>
            <a:endParaRPr lang="en-US" sz="1800"/>
          </a:p>
          <a:p>
            <a:pPr marL="342900" indent="-342900"/>
            <a:r>
              <a:rPr lang="en-US" sz="2000" b="1"/>
              <a:t>Support</a:t>
            </a:r>
          </a:p>
          <a:p>
            <a:pPr marL="742950" lvl="1" indent="-285750"/>
            <a:r>
              <a:rPr lang="en-US" sz="1800"/>
              <a:t>Fraction of transactions that contain an itemset</a:t>
            </a:r>
          </a:p>
          <a:p>
            <a:pPr marL="742950" lvl="1" indent="-285750"/>
            <a:r>
              <a:rPr lang="en-US" sz="1800"/>
              <a:t>E.g.   s({Milk, Bread, Diaper}) = 2/5</a:t>
            </a:r>
          </a:p>
          <a:p>
            <a:pPr marL="342900" indent="-342900"/>
            <a:r>
              <a:rPr lang="en-US" sz="2000" b="1"/>
              <a:t>Frequent Itemset</a:t>
            </a:r>
          </a:p>
          <a:p>
            <a:pPr marL="742950" lvl="1" indent="-285750"/>
            <a:r>
              <a:rPr lang="en-US" sz="1800"/>
              <a:t>An itemset whose support is greater than or equal to a </a:t>
            </a:r>
            <a:r>
              <a:rPr lang="en-US" sz="1800" i="1"/>
              <a:t>minsup</a:t>
            </a:r>
            <a:r>
              <a:rPr lang="en-US" sz="1800"/>
              <a:t> threshold</a:t>
            </a:r>
          </a:p>
        </p:txBody>
      </p:sp>
      <p:graphicFrame>
        <p:nvGraphicFramePr>
          <p:cNvPr id="1231917" name="Object 45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p:oleObj spid="_x0000_s1231917" name="Document" r:id="rId3" imgW="3359338" imgH="20155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Maximal vs Closed Itemsets</a:t>
            </a:r>
          </a:p>
        </p:txBody>
      </p:sp>
      <p:graphicFrame>
        <p:nvGraphicFramePr>
          <p:cNvPr id="1260547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p:oleObj spid="_x0000_s1260547" name="Worksheet" r:id="rId3" imgW="1638000" imgH="1974240" progId="Excel.Sheet.8">
              <p:embed/>
            </p:oleObj>
          </a:graphicData>
        </a:graphic>
      </p:graphicFrame>
      <p:graphicFrame>
        <p:nvGraphicFramePr>
          <p:cNvPr id="1260548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p:oleObj spid="_x0000_s1260548" name="VISIO" r:id="rId4" imgW="10116360" imgH="7404120" progId="">
              <p:embed/>
            </p:oleObj>
          </a:graphicData>
        </a:graphic>
      </p:graphicFrame>
      <p:sp>
        <p:nvSpPr>
          <p:cNvPr id="1260549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Transaction Ids</a:t>
            </a:r>
          </a:p>
        </p:txBody>
      </p:sp>
      <p:sp>
        <p:nvSpPr>
          <p:cNvPr id="1260550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551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552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supported by any transactions</a:t>
            </a:r>
          </a:p>
        </p:txBody>
      </p:sp>
      <p:sp>
        <p:nvSpPr>
          <p:cNvPr id="1260553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0554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Maximal vs Closed Frequent Itemsets</a:t>
            </a:r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p:oleObj spid="_x0000_s1261571" name="VISIO" r:id="rId3" imgW="10164960" imgH="7378560" progId="">
              <p:embed/>
            </p:oleObj>
          </a:graphicData>
        </a:graphic>
      </p:graphicFrame>
      <p:sp>
        <p:nvSpPr>
          <p:cNvPr id="126157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Minimum support = 2</a:t>
            </a:r>
          </a:p>
        </p:txBody>
      </p:sp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# Closed = 9</a:t>
            </a:r>
          </a:p>
          <a:p>
            <a:pPr>
              <a:spcBef>
                <a:spcPct val="50000"/>
              </a:spcBef>
            </a:pPr>
            <a:r>
              <a:rPr lang="en-US"/>
              <a:t># Maximal = 4</a:t>
            </a:r>
          </a:p>
        </p:txBody>
      </p:sp>
      <p:sp>
        <p:nvSpPr>
          <p:cNvPr id="1261574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Closed and maximal</a:t>
            </a:r>
          </a:p>
        </p:txBody>
      </p:sp>
      <p:sp>
        <p:nvSpPr>
          <p:cNvPr id="1261575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1576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1577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Closed but not maximal</a:t>
            </a:r>
          </a:p>
        </p:txBody>
      </p:sp>
      <p:sp>
        <p:nvSpPr>
          <p:cNvPr id="1261579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1580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Maximal vs Closed Itemsets</a:t>
            </a:r>
          </a:p>
        </p:txBody>
      </p:sp>
      <p:graphicFrame>
        <p:nvGraphicFramePr>
          <p:cNvPr id="1262595" name="Object 3"/>
          <p:cNvGraphicFramePr>
            <a:graphicFrameLocks noChangeAspect="1"/>
          </p:cNvGraphicFramePr>
          <p:nvPr>
            <p:ph idx="1"/>
          </p:nvPr>
        </p:nvGraphicFramePr>
        <p:xfrm>
          <a:off x="1792288" y="1295400"/>
          <a:ext cx="5065712" cy="4724400"/>
        </p:xfrm>
        <a:graphic>
          <a:graphicData uri="http://schemas.openxmlformats.org/presentationml/2006/ole">
            <p:oleObj spid="_x0000_s1262595" name="Visio" r:id="rId3" imgW="6603848" imgH="615798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400"/>
              <a:t>Alternative Methods for Frequent Itemset Generation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Traversal of Itemset Lattice</a:t>
            </a:r>
          </a:p>
          <a:p>
            <a:pPr lvl="1"/>
            <a:r>
              <a:rPr lang="en-US"/>
              <a:t>General-to-specific vs Specific-to-general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126362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1143000" y="2286000"/>
          <a:ext cx="7239000" cy="3779838"/>
        </p:xfrm>
        <a:graphic>
          <a:graphicData uri="http://schemas.openxmlformats.org/presentationml/2006/ole">
            <p:oleObj spid="_x0000_s1263620" name="Visio" r:id="rId3" imgW="9745574" imgH="5086201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400"/>
              <a:t>Alternative Methods for Frequent Itemset Generation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Traversal of Itemset Lattice</a:t>
            </a:r>
          </a:p>
          <a:p>
            <a:pPr lvl="1"/>
            <a:r>
              <a:rPr lang="en-US"/>
              <a:t>Equivalent Classes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126464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838200" y="2209800"/>
          <a:ext cx="6934200" cy="3981450"/>
        </p:xfrm>
        <a:graphic>
          <a:graphicData uri="http://schemas.openxmlformats.org/presentationml/2006/ole">
            <p:oleObj spid="_x0000_s1264644" name="Visio" r:id="rId3" imgW="9786468" imgH="5617746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sz="2400"/>
              <a:t>Alternative Methods for Frequent Itemset Generation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Traversal of Itemset Lattice</a:t>
            </a:r>
          </a:p>
          <a:p>
            <a:pPr lvl="1"/>
            <a:r>
              <a:rPr lang="en-US"/>
              <a:t>Breadth-first vs Depth-first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126566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28600" y="2349500"/>
          <a:ext cx="8305800" cy="3365500"/>
        </p:xfrm>
        <a:graphic>
          <a:graphicData uri="http://schemas.openxmlformats.org/presentationml/2006/ole">
            <p:oleObj spid="_x0000_s1265668" name="Visio" r:id="rId3" imgW="9664141" imgH="3915272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Alternative Methods for Frequent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Generation</a:t>
            </a:r>
            <a:endParaRPr lang="en-US" sz="2000" dirty="0"/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Representation of Database:</a:t>
            </a:r>
            <a:r>
              <a:rPr lang="en-US" dirty="0" smtClean="0"/>
              <a:t> </a:t>
            </a:r>
            <a:r>
              <a:rPr lang="en-US" sz="2000" dirty="0" smtClean="0"/>
              <a:t>horizontal </a:t>
            </a:r>
            <a:r>
              <a:rPr lang="en-US" sz="2000" dirty="0" err="1" smtClean="0"/>
              <a:t>vs</a:t>
            </a:r>
            <a:r>
              <a:rPr lang="en-US" sz="2000" dirty="0" smtClean="0"/>
              <a:t> vertical data layout</a:t>
            </a:r>
            <a:endParaRPr lang="en-US" dirty="0" smtClean="0"/>
          </a:p>
          <a:p>
            <a:pPr marL="342900" indent="-342900"/>
            <a:r>
              <a:rPr lang="en-US" sz="2000" dirty="0" smtClean="0"/>
              <a:t>For </a:t>
            </a:r>
            <a:r>
              <a:rPr lang="en-US" sz="2000" dirty="0"/>
              <a:t>each item, store a list of transaction ids (</a:t>
            </a:r>
            <a:r>
              <a:rPr lang="en-US" sz="2000" dirty="0" err="1"/>
              <a:t>tids</a:t>
            </a:r>
            <a:r>
              <a:rPr lang="en-US" sz="2000" dirty="0"/>
              <a:t>)</a:t>
            </a:r>
          </a:p>
          <a:p>
            <a:pPr marL="342900" indent="-342900">
              <a:buFont typeface="Monotype Sorts" pitchFamily="2" charset="2"/>
              <a:buNone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graphicFrame>
        <p:nvGraphicFramePr>
          <p:cNvPr id="1274884" name="Object 4"/>
          <p:cNvGraphicFramePr>
            <a:graphicFrameLocks noChangeAspect="1"/>
          </p:cNvGraphicFramePr>
          <p:nvPr/>
        </p:nvGraphicFramePr>
        <p:xfrm>
          <a:off x="1600201" y="2286000"/>
          <a:ext cx="1884514" cy="4056063"/>
        </p:xfrm>
        <a:graphic>
          <a:graphicData uri="http://schemas.openxmlformats.org/presentationml/2006/ole">
            <p:oleObj spid="_x0000_s1274884" name="VISIO" r:id="rId3" imgW="1990080" imgH="4284720" progId="">
              <p:embed/>
            </p:oleObj>
          </a:graphicData>
        </a:graphic>
      </p:graphicFrame>
      <p:graphicFrame>
        <p:nvGraphicFramePr>
          <p:cNvPr id="1274885" name="Object 5"/>
          <p:cNvGraphicFramePr>
            <a:graphicFrameLocks noChangeAspect="1"/>
          </p:cNvGraphicFramePr>
          <p:nvPr/>
        </p:nvGraphicFramePr>
        <p:xfrm>
          <a:off x="4724400" y="2133600"/>
          <a:ext cx="3267075" cy="3189288"/>
        </p:xfrm>
        <a:graphic>
          <a:graphicData uri="http://schemas.openxmlformats.org/presentationml/2006/ole">
            <p:oleObj spid="_x0000_s1274885" name="VISIO" r:id="rId4" imgW="3267000" imgH="3189960" progId="">
              <p:embed/>
            </p:oleObj>
          </a:graphicData>
        </a:graphic>
      </p:graphicFrame>
      <p:sp>
        <p:nvSpPr>
          <p:cNvPr id="1274886" name="Line 6"/>
          <p:cNvSpPr>
            <a:spLocks noChangeShapeType="1"/>
          </p:cNvSpPr>
          <p:nvPr/>
        </p:nvSpPr>
        <p:spPr bwMode="auto">
          <a:xfrm>
            <a:off x="5181600" y="5410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4887" name="Text Box 7"/>
          <p:cNvSpPr txBox="1">
            <a:spLocks noChangeArrowheads="1"/>
          </p:cNvSpPr>
          <p:nvPr/>
        </p:nvSpPr>
        <p:spPr bwMode="auto">
          <a:xfrm>
            <a:off x="4800600" y="579120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TID-list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ECLAT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185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Determine support of any k-</a:t>
            </a:r>
            <a:r>
              <a:rPr lang="en-US" sz="2400" dirty="0" err="1"/>
              <a:t>itemset</a:t>
            </a:r>
            <a:r>
              <a:rPr lang="en-US" sz="2400" dirty="0"/>
              <a:t> by intersecting </a:t>
            </a:r>
            <a:r>
              <a:rPr lang="en-US" sz="2400" dirty="0" err="1"/>
              <a:t>tid</a:t>
            </a:r>
            <a:r>
              <a:rPr lang="en-US" sz="2400" dirty="0"/>
              <a:t>-lists of two of its (k-1) subsets.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Advantage: very fast support counting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Disadvantage: intermediate </a:t>
            </a:r>
            <a:r>
              <a:rPr lang="en-US" sz="2400" dirty="0" err="1"/>
              <a:t>tid</a:t>
            </a:r>
            <a:r>
              <a:rPr lang="en-US" sz="2400" dirty="0"/>
              <a:t>-lists may become too large for memory</a:t>
            </a:r>
          </a:p>
        </p:txBody>
      </p:sp>
      <p:graphicFrame>
        <p:nvGraphicFramePr>
          <p:cNvPr id="1275908" name="Object 4"/>
          <p:cNvGraphicFramePr>
            <a:graphicFrameLocks noChangeAspect="1"/>
          </p:cNvGraphicFramePr>
          <p:nvPr/>
        </p:nvGraphicFramePr>
        <p:xfrm>
          <a:off x="2057400" y="1752600"/>
          <a:ext cx="581025" cy="2438400"/>
        </p:xfrm>
        <a:graphic>
          <a:graphicData uri="http://schemas.openxmlformats.org/presentationml/2006/ole">
            <p:oleObj spid="_x0000_s1275908" name="Worksheet" r:id="rId3" imgW="585000" imgH="2303280" progId="Excel.Sheet.8">
              <p:embed/>
            </p:oleObj>
          </a:graphicData>
        </a:graphic>
      </p:graphicFrame>
      <p:graphicFrame>
        <p:nvGraphicFramePr>
          <p:cNvPr id="1275909" name="Object 5"/>
          <p:cNvGraphicFramePr>
            <a:graphicFrameLocks noChangeAspect="1"/>
          </p:cNvGraphicFramePr>
          <p:nvPr/>
        </p:nvGraphicFramePr>
        <p:xfrm>
          <a:off x="3886200" y="1752600"/>
          <a:ext cx="560388" cy="2057400"/>
        </p:xfrm>
        <a:graphic>
          <a:graphicData uri="http://schemas.openxmlformats.org/presentationml/2006/ole">
            <p:oleObj spid="_x0000_s1275909" name="Worksheet" r:id="rId4" imgW="585000" imgH="2016720" progId="Excel.Sheet.8">
              <p:embed/>
            </p:oleObj>
          </a:graphicData>
        </a:graphic>
      </p:graphicFrame>
      <p:sp>
        <p:nvSpPr>
          <p:cNvPr id="1275910" name="Text Box 6"/>
          <p:cNvSpPr txBox="1">
            <a:spLocks noChangeArrowheads="1"/>
          </p:cNvSpPr>
          <p:nvPr/>
        </p:nvSpPr>
        <p:spPr bwMode="auto">
          <a:xfrm>
            <a:off x="2971800" y="2362200"/>
            <a:ext cx="6096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sym typeface="Symbol" pitchFamily="18" charset="2"/>
              </a:rPr>
              <a:t></a:t>
            </a:r>
            <a:endParaRPr lang="en-US" sz="4800"/>
          </a:p>
        </p:txBody>
      </p:sp>
      <p:sp>
        <p:nvSpPr>
          <p:cNvPr id="1275911" name="Text Box 7"/>
          <p:cNvSpPr txBox="1">
            <a:spLocks noChangeArrowheads="1"/>
          </p:cNvSpPr>
          <p:nvPr/>
        </p:nvSpPr>
        <p:spPr bwMode="auto">
          <a:xfrm>
            <a:off x="5105400" y="2362200"/>
            <a:ext cx="8382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sym typeface="Symbol" pitchFamily="18" charset="2"/>
              </a:rPr>
              <a:t></a:t>
            </a:r>
            <a:endParaRPr lang="en-US" sz="4800"/>
          </a:p>
        </p:txBody>
      </p:sp>
      <p:graphicFrame>
        <p:nvGraphicFramePr>
          <p:cNvPr id="1275912" name="Object 8"/>
          <p:cNvGraphicFramePr>
            <a:graphicFrameLocks noChangeAspect="1"/>
          </p:cNvGraphicFramePr>
          <p:nvPr/>
        </p:nvGraphicFramePr>
        <p:xfrm>
          <a:off x="6172200" y="1676400"/>
          <a:ext cx="619125" cy="1628775"/>
        </p:xfrm>
        <a:graphic>
          <a:graphicData uri="http://schemas.openxmlformats.org/presentationml/2006/ole">
            <p:oleObj spid="_x0000_s1275912" name="Worksheet" r:id="rId5" imgW="585000" imgH="144288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frequent </a:t>
            </a:r>
            <a:r>
              <a:rPr lang="en-US" dirty="0" err="1"/>
              <a:t>itemset</a:t>
            </a:r>
            <a:r>
              <a:rPr lang="en-US" dirty="0"/>
              <a:t> L, find all non-empty subsets f </a:t>
            </a:r>
            <a:r>
              <a:rPr lang="en-US" dirty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dirty="0">
                <a:sym typeface="Symbol" pitchFamily="18" charset="2"/>
              </a:rPr>
              <a:t>If {A,B,C,D} is a frequent </a:t>
            </a:r>
            <a:r>
              <a:rPr lang="en-US" dirty="0" err="1">
                <a:sym typeface="Symbol" pitchFamily="18" charset="2"/>
              </a:rPr>
              <a:t>itemset</a:t>
            </a:r>
            <a:r>
              <a:rPr lang="en-US" dirty="0">
                <a:sym typeface="Symbol" pitchFamily="18" charset="2"/>
              </a:rPr>
              <a:t>, candidate rules:</a:t>
            </a:r>
          </a:p>
          <a:p>
            <a:pPr lvl="2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ABC D, 	ABD C, 	ACD B, 	BCD A,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 BCD,	B ACD,	C ABD, 	D ABC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AB CD,	AC  BD, 	AD  BC, 	BC AD,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BD AC, 	CD AB,	</a:t>
            </a:r>
            <a:br>
              <a:rPr lang="en-US" dirty="0">
                <a:sym typeface="Symbol" pitchFamily="18" charset="2"/>
              </a:rPr>
            </a:br>
            <a:endParaRPr lang="en-US" sz="1000" dirty="0">
              <a:sym typeface="Symbol" pitchFamily="18" charset="2"/>
            </a:endParaRPr>
          </a:p>
          <a:p>
            <a:r>
              <a:rPr lang="en-US" dirty="0"/>
              <a:t>If |L| = k, then there are 2</a:t>
            </a:r>
            <a:r>
              <a:rPr lang="en-US" baseline="30000" dirty="0"/>
              <a:t>k</a:t>
            </a:r>
            <a:r>
              <a:rPr lang="en-US" dirty="0"/>
              <a:t> – 2 candidate association rules (ignoring L </a:t>
            </a:r>
            <a:r>
              <a:rPr lang="en-US" dirty="0">
                <a:sym typeface="Symbol" pitchFamily="18" charset="2"/>
              </a:rPr>
              <a:t>  and   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How to efficiently generate rules from frequent </a:t>
            </a:r>
            <a:r>
              <a:rPr lang="en-US" dirty="0" err="1">
                <a:sym typeface="Symbol" pitchFamily="18" charset="2"/>
              </a:rPr>
              <a:t>itemsets</a:t>
            </a:r>
            <a:r>
              <a:rPr lang="en-US" dirty="0">
                <a:sym typeface="Symbol" pitchFamily="18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c(ABC D) can be larger or smaller than c(AB D)</a:t>
            </a:r>
          </a:p>
          <a:p>
            <a:pPr lvl="4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But confidence of rules generated from the same </a:t>
            </a:r>
            <a:r>
              <a:rPr lang="en-US" dirty="0" err="1">
                <a:sym typeface="Symbol" pitchFamily="18" charset="2"/>
              </a:rPr>
              <a:t>itemset</a:t>
            </a:r>
            <a:r>
              <a:rPr lang="en-US" dirty="0">
                <a:sym typeface="Symbol" pitchFamily="18" charset="2"/>
              </a:rPr>
              <a:t> has an anti-monotone property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e.g., L = {A,B,C,D}: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c(ABC  D)  c(AB  CD)  c(A  BCD)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 Confidence is anti-monotone </a:t>
            </a:r>
            <a:r>
              <a:rPr lang="en-US" dirty="0" err="1">
                <a:sym typeface="Symbol" pitchFamily="18" charset="2"/>
              </a:rPr>
              <a:t>w.r.t</a:t>
            </a:r>
            <a:r>
              <a:rPr lang="en-US" dirty="0">
                <a:sym typeface="Symbol" pitchFamily="18" charset="2"/>
              </a:rPr>
              <a:t>. number of items on the RHS of the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Association Rule</a:t>
            </a:r>
          </a:p>
        </p:txBody>
      </p:sp>
      <p:grpSp>
        <p:nvGrpSpPr>
          <p:cNvPr id="1210390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121037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charset="0"/>
              </a:endParaRPr>
            </a:p>
          </p:txBody>
        </p:sp>
        <p:graphicFrame>
          <p:nvGraphicFramePr>
            <p:cNvPr id="1210380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p:oleObj spid="_x0000_s1210380" name="Equation" r:id="rId3" imgW="1460160" imgH="203040" progId="Equation.3">
                <p:embed/>
              </p:oleObj>
            </a:graphicData>
          </a:graphic>
        </p:graphicFrame>
        <p:graphicFrame>
          <p:nvGraphicFramePr>
            <p:cNvPr id="1210381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p:oleObj spid="_x0000_s1210381" name="Equation" r:id="rId4" imgW="4317840" imgH="787320" progId="Equation.3">
                <p:embed/>
              </p:oleObj>
            </a:graphicData>
          </a:graphic>
        </p:graphicFrame>
        <p:graphicFrame>
          <p:nvGraphicFramePr>
            <p:cNvPr id="1210382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p:oleObj spid="_x0000_s1210382" name="Equation" r:id="rId5" imgW="4470120" imgH="787320" progId="Equation.3">
                <p:embed/>
              </p:oleObj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An implication expression of the form X </a:t>
            </a:r>
            <a:r>
              <a:rPr lang="en-US" sz="1800" b="0">
                <a:sym typeface="Symbol" pitchFamily="18" charset="2"/>
              </a:rPr>
              <a:t> Y, where X and Y are itemsets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Example:</a:t>
            </a:r>
            <a:br>
              <a:rPr lang="en-US" sz="1800" b="0"/>
            </a:br>
            <a:r>
              <a:rPr lang="en-US" sz="1800" b="0"/>
              <a:t>   {Milk, Diaper} </a:t>
            </a:r>
            <a:r>
              <a:rPr lang="en-US" sz="1800" b="0">
                <a:sym typeface="Symbol" pitchFamily="18" charset="2"/>
              </a:rPr>
              <a:t> {Beer}</a:t>
            </a:r>
            <a:r>
              <a:rPr lang="en-US" sz="1800" b="0"/>
              <a:t>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</a:pPr>
            <a:endParaRPr lang="en-US" sz="180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Rule Evaluation Metrics</a:t>
            </a:r>
            <a:endParaRPr lang="en-US" sz="200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/>
              <a:t>Fraction of transactions that contain both X and 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/>
              <a:t>Measures how often items in Y </a:t>
            </a:r>
            <a:br>
              <a:rPr lang="en-US" sz="1600" b="0"/>
            </a:br>
            <a:r>
              <a:rPr lang="en-US" sz="1600" b="0"/>
              <a:t>appear in transactions that</a:t>
            </a:r>
            <a:br>
              <a:rPr lang="en-US" sz="1600" b="0"/>
            </a:br>
            <a:r>
              <a:rPr lang="en-US" sz="1600" b="0"/>
              <a:t>contain X</a:t>
            </a:r>
          </a:p>
        </p:txBody>
      </p:sp>
      <p:graphicFrame>
        <p:nvGraphicFramePr>
          <p:cNvPr id="1210389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0200" y="1295400"/>
          <a:ext cx="3587750" cy="2152650"/>
        </p:xfrm>
        <a:graphic>
          <a:graphicData uri="http://schemas.openxmlformats.org/presentationml/2006/ole">
            <p:oleObj spid="_x0000_s1210389" name="Document" r:id="rId6" imgW="3359338" imgH="2015504" progId="Word.Document.8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5181600" y="4495800"/>
            <a:ext cx="3657600" cy="838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81600" y="5410200"/>
            <a:ext cx="3657600" cy="838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  <p:bldP spid="10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 for Apriori Algorithm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p:oleObj spid="_x0000_s1278979" name="Visio" r:id="rId3" imgW="8671306" imgH="4782859" progId="">
              <p:embed/>
            </p:oleObj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202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latin typeface="Times New Roman" charset="0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p:oleObj spid="_x0000_s1278982" name="Visio" r:id="rId4" imgW="8671306" imgH="4782859" progId="">
                <p:embed/>
              </p:oleObj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/>
              <a:ahLst/>
              <a:cxnLst>
                <a:cxn ang="0">
                  <a:pos x="256" y="376"/>
                </a:cxn>
                <a:cxn ang="0">
                  <a:pos x="736" y="88"/>
                </a:cxn>
                <a:cxn ang="0">
                  <a:pos x="2176" y="904"/>
                </a:cxn>
                <a:cxn ang="0">
                  <a:pos x="2656" y="1768"/>
                </a:cxn>
                <a:cxn ang="0">
                  <a:pos x="3520" y="2296"/>
                </a:cxn>
                <a:cxn ang="0">
                  <a:pos x="3376" y="2584"/>
                </a:cxn>
                <a:cxn ang="0">
                  <a:pos x="1504" y="2776"/>
                </a:cxn>
                <a:cxn ang="0">
                  <a:pos x="352" y="2392"/>
                </a:cxn>
                <a:cxn ang="0">
                  <a:pos x="16" y="1288"/>
                </a:cxn>
                <a:cxn ang="0">
                  <a:pos x="256" y="376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Low Confidence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Support Distribution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real data sets have skewed support distribution</a:t>
            </a:r>
          </a:p>
        </p:txBody>
      </p:sp>
      <p:pic>
        <p:nvPicPr>
          <p:cNvPr id="128102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t="2753"/>
          <a:stretch>
            <a:fillRect/>
          </a:stretch>
        </p:blipFill>
        <p:spPr>
          <a:xfrm>
            <a:off x="2743200" y="1905000"/>
            <a:ext cx="5562600" cy="4271963"/>
          </a:xfrm>
          <a:noFill/>
          <a:ln/>
        </p:spPr>
      </p:pic>
      <p:sp>
        <p:nvSpPr>
          <p:cNvPr id="1281029" name="Text Box 5"/>
          <p:cNvSpPr txBox="1">
            <a:spLocks noChangeArrowheads="1"/>
          </p:cNvSpPr>
          <p:nvPr/>
        </p:nvSpPr>
        <p:spPr bwMode="auto">
          <a:xfrm>
            <a:off x="304800" y="3657600"/>
            <a:ext cx="19050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Support distribution of a retail data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Support Distribution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set the appropriate </a:t>
            </a:r>
            <a:r>
              <a:rPr lang="en-US" i="1"/>
              <a:t>minsup</a:t>
            </a:r>
            <a:r>
              <a:rPr lang="en-US"/>
              <a:t> threshold?</a:t>
            </a:r>
          </a:p>
          <a:p>
            <a:pPr lvl="1"/>
            <a:r>
              <a:rPr lang="en-US"/>
              <a:t>If </a:t>
            </a:r>
            <a:r>
              <a:rPr lang="en-US" i="1"/>
              <a:t>minsup</a:t>
            </a:r>
            <a:r>
              <a:rPr lang="en-US"/>
              <a:t> is set too high, we could miss itemsets involving interesting rare items (e.g., expensive products)</a:t>
            </a:r>
          </a:p>
          <a:p>
            <a:pPr lvl="1">
              <a:buFont typeface="Arial" charset="0"/>
              <a:buNone/>
            </a:pPr>
            <a:endParaRPr lang="en-US"/>
          </a:p>
          <a:p>
            <a:pPr lvl="1"/>
            <a:r>
              <a:rPr lang="en-US"/>
              <a:t>If </a:t>
            </a:r>
            <a:r>
              <a:rPr lang="en-US" i="1"/>
              <a:t>minsup</a:t>
            </a:r>
            <a:r>
              <a:rPr lang="en-US"/>
              <a:t> is set too low, it is computationally expensive and the number of itemsets is very large</a:t>
            </a:r>
          </a:p>
          <a:p>
            <a:pPr lvl="1"/>
            <a:endParaRPr lang="en-US"/>
          </a:p>
          <a:p>
            <a:r>
              <a:rPr lang="en-US"/>
              <a:t>Using a single minimum support threshold may not be effective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Minimum Support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multiple minimum supports?</a:t>
            </a:r>
          </a:p>
          <a:p>
            <a:pPr lvl="1"/>
            <a:r>
              <a:rPr lang="en-US" dirty="0"/>
              <a:t>MS(</a:t>
            </a:r>
            <a:r>
              <a:rPr lang="en-US" dirty="0" err="1"/>
              <a:t>i</a:t>
            </a:r>
            <a:r>
              <a:rPr lang="en-US" dirty="0"/>
              <a:t>): minimum support for item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e.g.:     MS(Milk)=5%,   	    MS(Coke) = 3%,</a:t>
            </a:r>
            <a:br>
              <a:rPr lang="en-US" dirty="0"/>
            </a:br>
            <a:r>
              <a:rPr lang="en-US" dirty="0"/>
              <a:t>            MS(Broccoli)=0.1%,	    MS(Salmon)=0.5%</a:t>
            </a:r>
          </a:p>
          <a:p>
            <a:pPr lvl="1"/>
            <a:r>
              <a:rPr lang="en-US" dirty="0"/>
              <a:t>MS({Milk, Broccoli}) = min (MS(Milk), MS(Broccoli))</a:t>
            </a:r>
            <a:br>
              <a:rPr lang="en-US" dirty="0"/>
            </a:br>
            <a:r>
              <a:rPr lang="en-US" dirty="0"/>
              <a:t>			          = 0.1%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Challenge: Support is no longer anti-monotone</a:t>
            </a:r>
          </a:p>
          <a:p>
            <a:pPr lvl="2"/>
            <a:r>
              <a:rPr lang="en-US" dirty="0"/>
              <a:t>  Suppose: 	Support(Milk, Coke) = </a:t>
            </a:r>
            <a:r>
              <a:rPr lang="en-US" dirty="0" smtClean="0"/>
              <a:t>3%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		Support(Milk, Coke, Broccoli) = </a:t>
            </a:r>
            <a:r>
              <a:rPr lang="en-US" dirty="0" smtClean="0"/>
              <a:t>0.1%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 {</a:t>
            </a:r>
            <a:r>
              <a:rPr lang="en-US" dirty="0" err="1"/>
              <a:t>Milk,Coke</a:t>
            </a:r>
            <a:r>
              <a:rPr lang="en-US" dirty="0"/>
              <a:t>} is infrequent but {</a:t>
            </a:r>
            <a:r>
              <a:rPr lang="en-US" dirty="0" err="1"/>
              <a:t>Milk,Coke,Broccoli</a:t>
            </a:r>
            <a:r>
              <a:rPr lang="en-US" dirty="0"/>
              <a:t>} is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Minimum Support (Liu 1999)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Order the items according to their minimum support (in ascending order)</a:t>
            </a:r>
          </a:p>
          <a:p>
            <a:pPr lvl="1">
              <a:lnSpc>
                <a:spcPct val="90000"/>
              </a:lnSpc>
            </a:pPr>
            <a:r>
              <a:rPr lang="en-US"/>
              <a:t>e.g.:     MS(Milk)=5%,   	    MS(Coke) = 3%,</a:t>
            </a:r>
            <a:br>
              <a:rPr lang="en-US"/>
            </a:br>
            <a:r>
              <a:rPr lang="en-US"/>
              <a:t>            MS(Broccoli)=0.1%,     MS(Salmon)=0.5%</a:t>
            </a:r>
          </a:p>
          <a:p>
            <a:pPr lvl="1">
              <a:lnSpc>
                <a:spcPct val="90000"/>
              </a:lnSpc>
            </a:pPr>
            <a:r>
              <a:rPr lang="en-US"/>
              <a:t>Ordering:  Broccoli, Salmon, Coke, Milk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Need to modify Apriori such that:</a:t>
            </a:r>
          </a:p>
          <a:p>
            <a:pPr lvl="1">
              <a:lnSpc>
                <a:spcPct val="90000"/>
              </a:lnSpc>
            </a:pPr>
            <a:r>
              <a:rPr lang="en-US"/>
              <a:t>L</a:t>
            </a:r>
            <a:r>
              <a:rPr lang="en-US" baseline="-25000"/>
              <a:t>1 </a:t>
            </a:r>
            <a:r>
              <a:rPr lang="en-US"/>
              <a:t>: set of frequent items</a:t>
            </a:r>
          </a:p>
          <a:p>
            <a:pPr lvl="1">
              <a:lnSpc>
                <a:spcPct val="90000"/>
              </a:lnSpc>
            </a:pPr>
            <a:r>
              <a:rPr lang="en-US"/>
              <a:t>F</a:t>
            </a:r>
            <a:r>
              <a:rPr lang="en-US" baseline="-25000"/>
              <a:t>1 </a:t>
            </a:r>
            <a:r>
              <a:rPr lang="en-US"/>
              <a:t>: set of items whose support is </a:t>
            </a:r>
            <a:r>
              <a:rPr lang="en-US">
                <a:sym typeface="Symbol" pitchFamily="18" charset="2"/>
              </a:rPr>
              <a:t> MS(1)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	where MS(1) is min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( MS(i) )</a:t>
            </a:r>
          </a:p>
          <a:p>
            <a:pPr lvl="1">
              <a:lnSpc>
                <a:spcPct val="90000"/>
              </a:lnSpc>
            </a:pPr>
            <a:r>
              <a:rPr lang="en-US"/>
              <a:t>C</a:t>
            </a:r>
            <a:r>
              <a:rPr lang="en-US" baseline="-25000"/>
              <a:t>2 </a:t>
            </a:r>
            <a:r>
              <a:rPr lang="en-US"/>
              <a:t>: candidate itemsets of size 2 is generated from F</a:t>
            </a:r>
            <a:r>
              <a:rPr lang="en-US" baseline="-25000"/>
              <a:t>1</a:t>
            </a:r>
            <a:br>
              <a:rPr lang="en-US" baseline="-25000"/>
            </a:br>
            <a:r>
              <a:rPr lang="en-US" baseline="-25000"/>
              <a:t>          </a:t>
            </a:r>
            <a:r>
              <a:rPr lang="en-US"/>
              <a:t>instead of L</a:t>
            </a:r>
            <a:r>
              <a:rPr lang="en-US" baseline="-25000"/>
              <a:t>1</a:t>
            </a:r>
            <a:endParaRPr lang="en-US"/>
          </a:p>
          <a:p>
            <a:pPr lvl="1">
              <a:lnSpc>
                <a:spcPct val="90000"/>
              </a:lnSpc>
            </a:pP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Minimum Support</a:t>
            </a:r>
          </a:p>
        </p:txBody>
      </p:sp>
      <p:graphicFrame>
        <p:nvGraphicFramePr>
          <p:cNvPr id="1284099" name="Object 3"/>
          <p:cNvGraphicFramePr>
            <a:graphicFrameLocks noChangeAspect="1"/>
          </p:cNvGraphicFramePr>
          <p:nvPr/>
        </p:nvGraphicFramePr>
        <p:xfrm>
          <a:off x="1143000" y="1066800"/>
          <a:ext cx="7086600" cy="5189538"/>
        </p:xfrm>
        <a:graphic>
          <a:graphicData uri="http://schemas.openxmlformats.org/presentationml/2006/ole">
            <p:oleObj spid="_x0000_s1284099" name="VISIO" r:id="rId3" imgW="8556120" imgH="7235640" progId="">
              <p:embed/>
            </p:oleObj>
          </a:graphicData>
        </a:graphic>
      </p:graphicFrame>
      <p:cxnSp>
        <p:nvCxnSpPr>
          <p:cNvPr id="4" name="Straight Connector 3"/>
          <p:cNvCxnSpPr/>
          <p:nvPr/>
        </p:nvCxnSpPr>
        <p:spPr bwMode="auto">
          <a:xfrm rot="5400000" flipH="1" flipV="1">
            <a:off x="4038600" y="3429000"/>
            <a:ext cx="4572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rot="16200000" flipV="1">
            <a:off x="4000500" y="33909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Minimum Support</a:t>
            </a:r>
          </a:p>
        </p:txBody>
      </p:sp>
      <p:graphicFrame>
        <p:nvGraphicFramePr>
          <p:cNvPr id="1285123" name="Object 3"/>
          <p:cNvGraphicFramePr>
            <a:graphicFrameLocks noChangeAspect="1"/>
          </p:cNvGraphicFramePr>
          <p:nvPr/>
        </p:nvGraphicFramePr>
        <p:xfrm>
          <a:off x="1066800" y="1066800"/>
          <a:ext cx="7010400" cy="5189537"/>
        </p:xfrm>
        <a:graphic>
          <a:graphicData uri="http://schemas.openxmlformats.org/presentationml/2006/ole">
            <p:oleObj spid="_x0000_s1285123" name="VISIO" r:id="rId3" imgW="8575200" imgH="7317000" progId="">
              <p:embed/>
            </p:oleObj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 rot="5400000" flipH="1" flipV="1">
            <a:off x="7543800" y="3657600"/>
            <a:ext cx="4572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16200000" flipV="1">
            <a:off x="7505700" y="36195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 flipH="1" flipV="1">
            <a:off x="3886200" y="3352801"/>
            <a:ext cx="457200" cy="457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6200000" flipV="1">
            <a:off x="3848100" y="3314701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Minimum Support (Liu 1999)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Modifications to Apriori:</a:t>
            </a:r>
          </a:p>
          <a:p>
            <a:pPr lvl="1">
              <a:lnSpc>
                <a:spcPct val="90000"/>
              </a:lnSpc>
            </a:pPr>
            <a:r>
              <a:rPr lang="en-US"/>
              <a:t>In traditional Apriori, </a:t>
            </a:r>
          </a:p>
          <a:p>
            <a:pPr lvl="2">
              <a:lnSpc>
                <a:spcPct val="90000"/>
              </a:lnSpc>
            </a:pPr>
            <a:r>
              <a:rPr lang="en-US"/>
              <a:t> A candidate (k+1)-itemset is generated by merging two</a:t>
            </a:r>
            <a:br>
              <a:rPr lang="en-US"/>
            </a:br>
            <a:r>
              <a:rPr lang="en-US"/>
              <a:t>   frequent itemsets of size k</a:t>
            </a:r>
          </a:p>
          <a:p>
            <a:pPr lvl="2">
              <a:lnSpc>
                <a:spcPct val="90000"/>
              </a:lnSpc>
            </a:pPr>
            <a:r>
              <a:rPr lang="en-US"/>
              <a:t> The candidate is pruned if it contains any infrequent subsets</a:t>
            </a:r>
            <a:br>
              <a:rPr lang="en-US"/>
            </a:br>
            <a:r>
              <a:rPr lang="en-US"/>
              <a:t>    of size k</a:t>
            </a:r>
          </a:p>
          <a:p>
            <a:pPr lvl="1">
              <a:lnSpc>
                <a:spcPct val="90000"/>
              </a:lnSpc>
            </a:pPr>
            <a:r>
              <a:rPr lang="en-US"/>
              <a:t>Pruning step has to be modified:</a:t>
            </a:r>
          </a:p>
          <a:p>
            <a:pPr lvl="2">
              <a:lnSpc>
                <a:spcPct val="90000"/>
              </a:lnSpc>
            </a:pPr>
            <a:r>
              <a:rPr lang="en-US"/>
              <a:t> Prune only if subset contains the first item</a:t>
            </a:r>
          </a:p>
          <a:p>
            <a:pPr lvl="2">
              <a:lnSpc>
                <a:spcPct val="90000"/>
              </a:lnSpc>
            </a:pPr>
            <a:r>
              <a:rPr lang="en-US"/>
              <a:t> e.g.:  Candidate={Broccoli, Coke, Milk}   (ordered according to</a:t>
            </a:r>
            <a:br>
              <a:rPr lang="en-US"/>
            </a:br>
            <a:r>
              <a:rPr lang="en-US"/>
              <a:t>					     minimum support)</a:t>
            </a:r>
          </a:p>
          <a:p>
            <a:pPr lvl="2">
              <a:lnSpc>
                <a:spcPct val="90000"/>
              </a:lnSpc>
            </a:pPr>
            <a:r>
              <a:rPr lang="en-US"/>
              <a:t> {Broccoli, Coke} and {Broccoli, Milk} are frequent but </a:t>
            </a:r>
            <a:br>
              <a:rPr lang="en-US"/>
            </a:br>
            <a:r>
              <a:rPr lang="en-US"/>
              <a:t>    {Coke, Milk} is infrequent</a:t>
            </a:r>
          </a:p>
          <a:p>
            <a:pPr lvl="3">
              <a:lnSpc>
                <a:spcPct val="90000"/>
              </a:lnSpc>
            </a:pPr>
            <a:r>
              <a:rPr lang="en-US"/>
              <a:t> Candidate is not pruned because {Coke,Milk} does not contain</a:t>
            </a:r>
            <a:br>
              <a:rPr lang="en-US"/>
            </a:br>
            <a:r>
              <a:rPr lang="en-US"/>
              <a:t> the first item, i.e., Broccoli.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Evaluation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 rule algorithms tend to produce too many rules </a:t>
            </a:r>
          </a:p>
          <a:p>
            <a:pPr lvl="1"/>
            <a:r>
              <a:rPr lang="en-US" dirty="0"/>
              <a:t>many of them are uninteresting or redundant</a:t>
            </a:r>
          </a:p>
          <a:p>
            <a:pPr lvl="1"/>
            <a:r>
              <a:rPr lang="en-US" dirty="0"/>
              <a:t>Redundant if {A,B,C} </a:t>
            </a:r>
            <a:r>
              <a:rPr lang="en-US" dirty="0">
                <a:sym typeface="Symbol" pitchFamily="18" charset="2"/>
              </a:rPr>
              <a:t> {D} and </a:t>
            </a:r>
            <a:r>
              <a:rPr lang="en-US" dirty="0"/>
              <a:t>{A,B} </a:t>
            </a:r>
            <a:r>
              <a:rPr lang="en-US" dirty="0">
                <a:sym typeface="Symbol" pitchFamily="18" charset="2"/>
              </a:rPr>
              <a:t> {D}  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have same support &amp; confidence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Interestingness measures can be used to prune/rank the derived patterns</a:t>
            </a:r>
          </a:p>
          <a:p>
            <a:endParaRPr lang="en-US" dirty="0"/>
          </a:p>
          <a:p>
            <a:r>
              <a:rPr lang="en-US" dirty="0"/>
              <a:t>In the original formulation of association rules, support &amp; confidence are the only measures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Interestingness Measure</a:t>
            </a:r>
          </a:p>
        </p:txBody>
      </p:sp>
      <p:graphicFrame>
        <p:nvGraphicFramePr>
          <p:cNvPr id="1289219" name="Object 3"/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p:oleObj spid="_x0000_s1289219" name="VISIO" r:id="rId3" imgW="9959400" imgH="7830720" progId="">
              <p:embed/>
            </p:oleObj>
          </a:graphicData>
        </a:graphic>
      </p:graphicFrame>
      <p:grpSp>
        <p:nvGrpSpPr>
          <p:cNvPr id="1289220" name="Group 4"/>
          <p:cNvGrpSpPr>
            <a:grpSpLocks/>
          </p:cNvGrpSpPr>
          <p:nvPr/>
        </p:nvGrpSpPr>
        <p:grpSpPr bwMode="auto">
          <a:xfrm>
            <a:off x="990600" y="1143000"/>
            <a:ext cx="4876800" cy="2971800"/>
            <a:chOff x="624" y="720"/>
            <a:chExt cx="3072" cy="1872"/>
          </a:xfrm>
        </p:grpSpPr>
        <p:sp>
          <p:nvSpPr>
            <p:cNvPr id="1289221" name="Text Box 5"/>
            <p:cNvSpPr txBox="1">
              <a:spLocks noChangeArrowheads="1"/>
            </p:cNvSpPr>
            <p:nvPr/>
          </p:nvSpPr>
          <p:spPr bwMode="auto">
            <a:xfrm>
              <a:off x="624" y="720"/>
              <a:ext cx="1488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/>
                <a:t>Interestingness Measures</a:t>
              </a:r>
            </a:p>
          </p:txBody>
        </p:sp>
        <p:sp>
          <p:nvSpPr>
            <p:cNvPr id="1289222" name="Line 6"/>
            <p:cNvSpPr>
              <a:spLocks noChangeShapeType="1"/>
            </p:cNvSpPr>
            <p:nvPr/>
          </p:nvSpPr>
          <p:spPr bwMode="auto">
            <a:xfrm>
              <a:off x="1392" y="1296"/>
              <a:ext cx="768" cy="12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9223" name="Line 7"/>
            <p:cNvSpPr>
              <a:spLocks noChangeShapeType="1"/>
            </p:cNvSpPr>
            <p:nvPr/>
          </p:nvSpPr>
          <p:spPr bwMode="auto">
            <a:xfrm>
              <a:off x="2016" y="1056"/>
              <a:ext cx="96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9224" name="Line 8"/>
            <p:cNvSpPr>
              <a:spLocks noChangeShapeType="1"/>
            </p:cNvSpPr>
            <p:nvPr/>
          </p:nvSpPr>
          <p:spPr bwMode="auto">
            <a:xfrm>
              <a:off x="2160" y="912"/>
              <a:ext cx="153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set of transactions T, the goal of association rule mining is to find all rules having </a:t>
            </a:r>
          </a:p>
          <a:p>
            <a:pPr lvl="1"/>
            <a:r>
              <a:rPr lang="en-US" dirty="0"/>
              <a:t>support </a:t>
            </a:r>
            <a:r>
              <a:rPr lang="en-US" dirty="0">
                <a:cs typeface="Arial" charset="0"/>
              </a:rPr>
              <a:t>≥ </a:t>
            </a:r>
            <a:r>
              <a:rPr lang="en-US" i="1" dirty="0" err="1">
                <a:cs typeface="Arial" charset="0"/>
              </a:rPr>
              <a:t>minsup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threshold</a:t>
            </a:r>
          </a:p>
          <a:p>
            <a:pPr lvl="1"/>
            <a:r>
              <a:rPr lang="en-US" dirty="0">
                <a:cs typeface="Arial" charset="0"/>
              </a:rPr>
              <a:t>confidence ≥ </a:t>
            </a:r>
            <a:r>
              <a:rPr lang="en-US" i="1" dirty="0" err="1">
                <a:cs typeface="Arial" charset="0"/>
              </a:rPr>
              <a:t>minconf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threshold</a:t>
            </a:r>
          </a:p>
          <a:p>
            <a:pPr lvl="1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Brute-force approach:</a:t>
            </a:r>
          </a:p>
          <a:p>
            <a:pPr lvl="1"/>
            <a:r>
              <a:rPr lang="en-US" dirty="0">
                <a:cs typeface="Arial" charset="0"/>
              </a:rPr>
              <a:t>List all possible association rules</a:t>
            </a:r>
          </a:p>
          <a:p>
            <a:pPr lvl="1"/>
            <a:r>
              <a:rPr lang="en-US" dirty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dirty="0">
                <a:cs typeface="Arial" charset="0"/>
              </a:rPr>
              <a:t>Prune rules that fail the </a:t>
            </a:r>
            <a:r>
              <a:rPr lang="en-US" i="1" dirty="0" err="1">
                <a:cs typeface="Arial" charset="0"/>
              </a:rPr>
              <a:t>minsup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 err="1">
                <a:cs typeface="Arial" charset="0"/>
              </a:rPr>
              <a:t>minconf</a:t>
            </a:r>
            <a:r>
              <a:rPr lang="en-US" dirty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dirty="0">
                <a:cs typeface="Arial" charset="0"/>
                <a:sym typeface="Symbol" pitchFamily="18" charset="2"/>
              </a:rPr>
              <a:t>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dirty="0"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Interestingness Measure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914400"/>
          </a:xfrm>
        </p:spPr>
        <p:txBody>
          <a:bodyPr/>
          <a:lstStyle/>
          <a:p>
            <a:pPr marL="284163" indent="-284163"/>
            <a:r>
              <a:rPr lang="en-US" sz="2400"/>
              <a:t>Given a rule X </a:t>
            </a:r>
            <a:r>
              <a:rPr lang="en-US" sz="2400">
                <a:sym typeface="Symbol" pitchFamily="18" charset="2"/>
              </a:rPr>
              <a:t> Y, i</a:t>
            </a:r>
            <a:r>
              <a:rPr lang="en-US" sz="2400"/>
              <a:t>nformation needed to compute rule interestingness can be obtained from a contingency table</a:t>
            </a:r>
          </a:p>
        </p:txBody>
      </p:sp>
      <p:graphicFrame>
        <p:nvGraphicFramePr>
          <p:cNvPr id="1290244" name="Group 4"/>
          <p:cNvGraphicFramePr>
            <a:graphicFrameLocks noGrp="1"/>
          </p:cNvGraphicFramePr>
          <p:nvPr/>
        </p:nvGraphicFramePr>
        <p:xfrm>
          <a:off x="533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/>
                <a:gridCol w="933450"/>
                <a:gridCol w="857250"/>
                <a:gridCol w="89535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|T|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271" name="Text Box 31"/>
          <p:cNvSpPr txBox="1">
            <a:spLocks noChangeArrowheads="1"/>
          </p:cNvSpPr>
          <p:nvPr/>
        </p:nvSpPr>
        <p:spPr bwMode="auto">
          <a:xfrm>
            <a:off x="381000" y="2133600"/>
            <a:ext cx="419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solidFill>
                  <a:srgbClr val="CC0000"/>
                </a:solidFill>
              </a:rPr>
              <a:t>Contingency table</a:t>
            </a:r>
            <a:r>
              <a:rPr lang="en-US" sz="2000" b="0">
                <a:sym typeface="Symbol" pitchFamily="18" charset="2"/>
              </a:rPr>
              <a:t> for </a:t>
            </a:r>
            <a:r>
              <a:rPr lang="en-US" sz="2400" b="0"/>
              <a:t>X </a:t>
            </a:r>
            <a:r>
              <a:rPr lang="en-US" sz="2400" b="0">
                <a:sym typeface="Symbol" pitchFamily="18" charset="2"/>
              </a:rPr>
              <a:t> Y</a:t>
            </a:r>
          </a:p>
        </p:txBody>
      </p:sp>
      <p:grpSp>
        <p:nvGrpSpPr>
          <p:cNvPr id="1290272" name="Group 32"/>
          <p:cNvGrpSpPr>
            <a:grpSpLocks/>
          </p:cNvGrpSpPr>
          <p:nvPr/>
        </p:nvGrpSpPr>
        <p:grpSpPr bwMode="auto">
          <a:xfrm>
            <a:off x="4800600" y="2590800"/>
            <a:ext cx="4114800" cy="1552575"/>
            <a:chOff x="1152" y="3024"/>
            <a:chExt cx="2592" cy="978"/>
          </a:xfrm>
        </p:grpSpPr>
        <p:sp>
          <p:nvSpPr>
            <p:cNvPr id="1290273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400" b="0"/>
                <a:t>f</a:t>
              </a:r>
              <a:r>
                <a:rPr lang="en-US" sz="2000" b="0" baseline="-25000"/>
                <a:t>11</a:t>
              </a:r>
              <a:r>
                <a:rPr lang="en-US" sz="2400" b="0"/>
                <a:t>: support of X and Y</a:t>
              </a:r>
              <a:br>
                <a:rPr lang="en-US" sz="2400" b="0"/>
              </a:br>
              <a:r>
                <a:rPr lang="en-US" sz="2400" b="0"/>
                <a:t>f</a:t>
              </a:r>
              <a:r>
                <a:rPr lang="en-US" sz="2000" b="0" baseline="-25000"/>
                <a:t>10</a:t>
              </a:r>
              <a:r>
                <a:rPr lang="en-US" sz="2400" b="0"/>
                <a:t>: support of X and Y</a:t>
              </a:r>
              <a:br>
                <a:rPr lang="en-US" sz="2400" b="0"/>
              </a:br>
              <a:r>
                <a:rPr lang="en-US" sz="2400" b="0"/>
                <a:t>f</a:t>
              </a:r>
              <a:r>
                <a:rPr lang="en-US" sz="2000" b="0" baseline="-25000"/>
                <a:t>01</a:t>
              </a:r>
              <a:r>
                <a:rPr lang="en-US" sz="2400" b="0"/>
                <a:t>: support of X and Y</a:t>
              </a:r>
              <a:br>
                <a:rPr lang="en-US" sz="2400" b="0"/>
              </a:br>
              <a:r>
                <a:rPr lang="en-US" sz="2400" b="0"/>
                <a:t>f</a:t>
              </a:r>
              <a:r>
                <a:rPr lang="en-US" sz="2000" b="0" baseline="-25000"/>
                <a:t>00</a:t>
              </a:r>
              <a:r>
                <a:rPr lang="en-US" sz="2400" b="0"/>
                <a:t>: support of X and Y</a:t>
              </a:r>
            </a:p>
          </p:txBody>
        </p:sp>
        <p:sp>
          <p:nvSpPr>
            <p:cNvPr id="1290274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0275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0276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0277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0278" name="Text Box 38"/>
          <p:cNvSpPr txBox="1">
            <a:spLocks noChangeArrowheads="1"/>
          </p:cNvSpPr>
          <p:nvPr/>
        </p:nvSpPr>
        <p:spPr bwMode="auto">
          <a:xfrm>
            <a:off x="4038600" y="4724400"/>
            <a:ext cx="4876800" cy="1382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0">
                <a:solidFill>
                  <a:srgbClr val="FF000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400" b="0"/>
              <a:t> support, confidence, lift, Gini,</a:t>
            </a:r>
            <a:br>
              <a:rPr lang="en-US" sz="2400" b="0"/>
            </a:br>
            <a:r>
              <a:rPr lang="en-US" sz="2400" b="0"/>
              <a:t>   J-measure, etc.</a:t>
            </a:r>
          </a:p>
        </p:txBody>
      </p:sp>
      <p:sp>
        <p:nvSpPr>
          <p:cNvPr id="1290279" name="Line 39"/>
          <p:cNvSpPr>
            <a:spLocks noChangeShapeType="1"/>
          </p:cNvSpPr>
          <p:nvPr/>
        </p:nvSpPr>
        <p:spPr bwMode="auto">
          <a:xfrm flipH="1" flipV="1">
            <a:off x="2743200" y="4271963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280" name="Line 40"/>
          <p:cNvSpPr>
            <a:spLocks noChangeShapeType="1"/>
          </p:cNvSpPr>
          <p:nvPr/>
        </p:nvSpPr>
        <p:spPr bwMode="auto">
          <a:xfrm flipH="1">
            <a:off x="2667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281" name="Line 41"/>
          <p:cNvSpPr>
            <a:spLocks noChangeShapeType="1"/>
          </p:cNvSpPr>
          <p:nvPr/>
        </p:nvSpPr>
        <p:spPr bwMode="auto">
          <a:xfrm>
            <a:off x="914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 of Confidence</a:t>
            </a:r>
          </a:p>
        </p:txBody>
      </p:sp>
      <p:graphicFrame>
        <p:nvGraphicFramePr>
          <p:cNvPr id="1291267" name="Group 3"/>
          <p:cNvGraphicFramePr>
            <a:graphicFrameLocks noGrp="1"/>
          </p:cNvGraphicFramePr>
          <p:nvPr/>
        </p:nvGraphicFramePr>
        <p:xfrm>
          <a:off x="1066800" y="1219200"/>
          <a:ext cx="4038600" cy="197104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1294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1295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91296" name="Group 32"/>
          <p:cNvGrpSpPr>
            <a:grpSpLocks/>
          </p:cNvGrpSpPr>
          <p:nvPr/>
        </p:nvGrpSpPr>
        <p:grpSpPr bwMode="auto">
          <a:xfrm>
            <a:off x="685800" y="3444875"/>
            <a:ext cx="7391400" cy="2651125"/>
            <a:chOff x="432" y="2170"/>
            <a:chExt cx="4656" cy="1670"/>
          </a:xfrm>
        </p:grpSpPr>
        <p:sp>
          <p:nvSpPr>
            <p:cNvPr id="1291297" name="Text Box 33"/>
            <p:cNvSpPr txBox="1">
              <a:spLocks noChangeArrowheads="1"/>
            </p:cNvSpPr>
            <p:nvPr/>
          </p:nvSpPr>
          <p:spPr bwMode="auto">
            <a:xfrm>
              <a:off x="432" y="2170"/>
              <a:ext cx="4656" cy="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           </a:t>
              </a:r>
              <a:r>
                <a:rPr lang="en-US" sz="2400" b="0">
                  <a:solidFill>
                    <a:srgbClr val="CC3300"/>
                  </a:solidFill>
                  <a:latin typeface="Tahoma" pitchFamily="34" charset="0"/>
                </a:rPr>
                <a:t>Association Rule: Tea </a:t>
              </a:r>
              <a:r>
                <a:rPr lang="en-US" sz="2400" b="0">
                  <a:solidFill>
                    <a:srgbClr val="CC3300"/>
                  </a:solidFill>
                  <a:latin typeface="Tahoma" pitchFamily="34" charset="0"/>
                  <a:sym typeface="Symbol" pitchFamily="18" charset="2"/>
                </a:rPr>
                <a:t> Coffee</a:t>
              </a:r>
              <a:br>
                <a:rPr lang="en-US" sz="2400" b="0">
                  <a:solidFill>
                    <a:srgbClr val="CC3300"/>
                  </a:solidFill>
                  <a:latin typeface="Tahoma" pitchFamily="34" charset="0"/>
                  <a:sym typeface="Symbol" pitchFamily="18" charset="2"/>
                </a:rPr>
              </a:br>
              <a:endParaRPr lang="en-US" sz="2400" b="0">
                <a:solidFill>
                  <a:srgbClr val="CC3300"/>
                </a:solidFill>
                <a:latin typeface="Tahoma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Confidence= P(Coffee|Tea) = </a:t>
              </a:r>
              <a:r>
                <a:rPr lang="en-US" sz="2000" b="0">
                  <a:solidFill>
                    <a:srgbClr val="FF0000"/>
                  </a:solidFill>
                  <a:latin typeface="Tahoma" pitchFamily="34" charset="0"/>
                </a:rPr>
                <a:t>0.75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but P(Coffee) = </a:t>
              </a:r>
              <a:r>
                <a:rPr lang="en-US" sz="2000" b="0">
                  <a:solidFill>
                    <a:srgbClr val="FF0000"/>
                  </a:solidFill>
                  <a:latin typeface="Tahoma" pitchFamily="34" charset="0"/>
                </a:rPr>
                <a:t>0.9</a:t>
              </a:r>
            </a:p>
            <a:p>
              <a:pPr eaLnBrk="1" hangingPunct="1">
                <a:spcBef>
                  <a:spcPct val="50000"/>
                </a:spcBef>
                <a:buFont typeface="Symbol" pitchFamily="18" charset="2"/>
                <a:buChar char="Þ"/>
              </a:pPr>
              <a:r>
                <a:rPr lang="en-US" sz="2000" b="0">
                  <a:latin typeface="Tahoma" pitchFamily="34" charset="0"/>
                  <a:sym typeface="Symbol" pitchFamily="18" charset="2"/>
                </a:rPr>
                <a:t> Although confidence is high, rule is misleading</a:t>
              </a:r>
            </a:p>
            <a:p>
              <a:pPr eaLnBrk="1" hangingPunct="1">
                <a:spcBef>
                  <a:spcPct val="50000"/>
                </a:spcBef>
                <a:buFont typeface="Symbol" pitchFamily="18" charset="2"/>
                <a:buChar char="Þ"/>
              </a:pPr>
              <a:r>
                <a:rPr lang="en-US" sz="2000" b="0">
                  <a:latin typeface="Tahoma" pitchFamily="34" charset="0"/>
                </a:rPr>
                <a:t> P(Coffee|Tea) = 0.9375</a:t>
              </a:r>
            </a:p>
          </p:txBody>
        </p:sp>
        <p:sp>
          <p:nvSpPr>
            <p:cNvPr id="1291298" name="Line 34"/>
            <p:cNvSpPr>
              <a:spLocks noChangeShapeType="1"/>
            </p:cNvSpPr>
            <p:nvPr/>
          </p:nvSpPr>
          <p:spPr bwMode="auto">
            <a:xfrm>
              <a:off x="1392" y="360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457200" y="4800600"/>
            <a:ext cx="6781800" cy="1447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Independence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 of 1000 students</a:t>
            </a:r>
          </a:p>
          <a:p>
            <a:pPr lvl="1"/>
            <a:r>
              <a:rPr lang="en-US"/>
              <a:t>600 students know how to swim (S)</a:t>
            </a:r>
          </a:p>
          <a:p>
            <a:pPr lvl="1"/>
            <a:r>
              <a:rPr lang="en-US"/>
              <a:t>700 students know how to bike (B)</a:t>
            </a:r>
          </a:p>
          <a:p>
            <a:pPr lvl="1"/>
            <a:r>
              <a:rPr lang="en-US"/>
              <a:t>420 students know how to swim and bike (S,B)</a:t>
            </a:r>
          </a:p>
          <a:p>
            <a:pPr lvl="1"/>
            <a:endParaRPr lang="en-US"/>
          </a:p>
          <a:p>
            <a:pPr lvl="1"/>
            <a:r>
              <a:rPr lang="en-US"/>
              <a:t>P(S</a:t>
            </a:r>
            <a:r>
              <a:rPr lang="en-US">
                <a:sym typeface="Symbol" pitchFamily="18" charset="2"/>
              </a:rPr>
              <a:t>B) = 420/1000 = 0.42</a:t>
            </a:r>
          </a:p>
          <a:p>
            <a:pPr lvl="1"/>
            <a:r>
              <a:rPr lang="en-US">
                <a:sym typeface="Symbol" pitchFamily="18" charset="2"/>
              </a:rPr>
              <a:t>P(S)  P(B) = 0.6  0.7 = 0.42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P(SB) = P(S)  P(B) =&gt; Statistical independence</a:t>
            </a:r>
          </a:p>
          <a:p>
            <a:pPr lvl="1"/>
            <a:r>
              <a:rPr lang="en-US">
                <a:sym typeface="Symbol" pitchFamily="18" charset="2"/>
              </a:rPr>
              <a:t>P(SB) &gt; P(S)  P(B) =&gt; Positively correlated</a:t>
            </a:r>
          </a:p>
          <a:p>
            <a:pPr lvl="1"/>
            <a:r>
              <a:rPr lang="en-US">
                <a:sym typeface="Symbol" pitchFamily="18" charset="2"/>
              </a:rPr>
              <a:t>P(SB) &lt; P(S)  P(B) =&gt; Negatively correlated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A Good Measure</a:t>
            </a:r>
          </a:p>
        </p:txBody>
      </p:sp>
      <p:sp>
        <p:nvSpPr>
          <p:cNvPr id="129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Piatetsky-Shapiro</a:t>
            </a:r>
            <a:r>
              <a:rPr lang="en-US"/>
              <a:t>: </a:t>
            </a:r>
            <a:br>
              <a:rPr lang="en-US"/>
            </a:br>
            <a:r>
              <a:rPr lang="en-US"/>
              <a:t>3 properties a good measure M must satisfy:</a:t>
            </a:r>
          </a:p>
          <a:p>
            <a:pPr lvl="1"/>
            <a:r>
              <a:rPr lang="en-US"/>
              <a:t>M(A,B) = 0 if A and B are statistically independent</a:t>
            </a:r>
          </a:p>
          <a:p>
            <a:pPr lvl="1"/>
            <a:endParaRPr lang="en-US"/>
          </a:p>
          <a:p>
            <a:pPr lvl="1"/>
            <a:r>
              <a:rPr lang="en-US"/>
              <a:t>M(A,B) increase monotonically with P(A,B) when P(A) and P(B) remain unchanged</a:t>
            </a:r>
          </a:p>
          <a:p>
            <a:pPr lvl="1"/>
            <a:endParaRPr lang="en-US"/>
          </a:p>
          <a:p>
            <a:pPr lvl="1"/>
            <a:r>
              <a:rPr lang="en-US"/>
              <a:t>M(A,B) decreases monotonically with P(A) [or P(B)] when P(A,B) and P(B) [or P(A)] remain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Statistical-based Measures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Measures that take into account statistical dependence</a:t>
            </a:r>
          </a:p>
        </p:txBody>
      </p:sp>
      <p:graphicFrame>
        <p:nvGraphicFramePr>
          <p:cNvPr id="1293316" name="Object 4"/>
          <p:cNvGraphicFramePr>
            <a:graphicFrameLocks noChangeAspect="1"/>
          </p:cNvGraphicFramePr>
          <p:nvPr/>
        </p:nvGraphicFramePr>
        <p:xfrm>
          <a:off x="685800" y="2286000"/>
          <a:ext cx="7620000" cy="3810000"/>
        </p:xfrm>
        <a:graphic>
          <a:graphicData uri="http://schemas.openxmlformats.org/presentationml/2006/ole">
            <p:oleObj spid="_x0000_s1293316" name="Equation" r:id="rId3" imgW="3098520" imgH="1549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Lift (&amp; Interest)</a:t>
            </a:r>
            <a:endParaRPr lang="en-US" dirty="0"/>
          </a:p>
        </p:txBody>
      </p:sp>
      <p:graphicFrame>
        <p:nvGraphicFramePr>
          <p:cNvPr id="1294339" name="Group 3"/>
          <p:cNvGraphicFramePr>
            <a:graphicFrameLocks noGrp="1"/>
          </p:cNvGraphicFramePr>
          <p:nvPr/>
        </p:nvGraphicFramePr>
        <p:xfrm>
          <a:off x="1066800" y="1219200"/>
          <a:ext cx="4038600" cy="197104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4366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4367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4368" name="Text Box 32"/>
          <p:cNvSpPr txBox="1">
            <a:spLocks noChangeArrowheads="1"/>
          </p:cNvSpPr>
          <p:nvPr/>
        </p:nvSpPr>
        <p:spPr bwMode="auto">
          <a:xfrm>
            <a:off x="685800" y="3444875"/>
            <a:ext cx="80772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           </a:t>
            </a:r>
            <a:r>
              <a:rPr lang="en-US" sz="2400" b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sz="2400" b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sz="2400" b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Confidence= P(Coffee|Tea) = </a:t>
            </a:r>
            <a:r>
              <a:rPr lang="en-US" sz="2000" b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but P(Coffee) = </a:t>
            </a:r>
            <a:r>
              <a:rPr lang="en-US" sz="2000" b="0">
                <a:solidFill>
                  <a:srgbClr val="FF0000"/>
                </a:solidFill>
                <a:latin typeface="Tahoma" pitchFamily="34" charset="0"/>
              </a:rPr>
              <a:t>0.9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Char char="Þ"/>
            </a:pPr>
            <a:r>
              <a:rPr lang="en-US" sz="2000" b="0">
                <a:latin typeface="Tahoma" pitchFamily="34" charset="0"/>
                <a:sym typeface="Symbol" pitchFamily="18" charset="2"/>
              </a:rPr>
              <a:t> Lift =</a:t>
            </a:r>
            <a:r>
              <a:rPr lang="en-US" sz="2000" b="0">
                <a:latin typeface="Tahoma" pitchFamily="34" charset="0"/>
              </a:rPr>
              <a:t> 0.75/0.9= 0.8333 (&lt; 1, therefore is negatively associated)</a:t>
            </a:r>
          </a:p>
        </p:txBody>
      </p:sp>
      <p:graphicFrame>
        <p:nvGraphicFramePr>
          <p:cNvPr id="1308673" name="Object 1"/>
          <p:cNvGraphicFramePr>
            <a:graphicFrameLocks noChangeAspect="1"/>
          </p:cNvGraphicFramePr>
          <p:nvPr/>
        </p:nvGraphicFramePr>
        <p:xfrm>
          <a:off x="7010400" y="76200"/>
          <a:ext cx="1752600" cy="751114"/>
        </p:xfrm>
        <a:graphic>
          <a:graphicData uri="http://schemas.openxmlformats.org/presentationml/2006/ole">
            <p:oleObj spid="_x0000_s1308673" name="Equation" r:id="rId3" imgW="977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Lift </a:t>
            </a:r>
            <a:r>
              <a:rPr lang="en-US" dirty="0" smtClean="0"/>
              <a:t>(&amp; Interest)</a:t>
            </a:r>
            <a:endParaRPr lang="en-US" dirty="0"/>
          </a:p>
        </p:txBody>
      </p:sp>
      <p:graphicFrame>
        <p:nvGraphicFramePr>
          <p:cNvPr id="1295363" name="Group 3"/>
          <p:cNvGraphicFramePr>
            <a:graphicFrameLocks noGrp="1"/>
          </p:cNvGraphicFramePr>
          <p:nvPr/>
        </p:nvGraphicFramePr>
        <p:xfrm>
          <a:off x="4800600" y="2072640"/>
          <a:ext cx="3581400" cy="1584960"/>
        </p:xfrm>
        <a:graphic>
          <a:graphicData uri="http://schemas.openxmlformats.org/drawingml/2006/table">
            <a:tbl>
              <a:tblPr/>
              <a:tblGrid>
                <a:gridCol w="920750"/>
                <a:gridCol w="927100"/>
                <a:gridCol w="920750"/>
                <a:gridCol w="8128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5390" name="Group 30"/>
          <p:cNvGraphicFramePr>
            <a:graphicFrameLocks noGrp="1"/>
          </p:cNvGraphicFramePr>
          <p:nvPr/>
        </p:nvGraphicFramePr>
        <p:xfrm>
          <a:off x="457200" y="2068830"/>
          <a:ext cx="3581400" cy="1588770"/>
        </p:xfrm>
        <a:graphic>
          <a:graphicData uri="http://schemas.openxmlformats.org/drawingml/2006/table">
            <a:tbl>
              <a:tblPr/>
              <a:tblGrid>
                <a:gridCol w="920750"/>
                <a:gridCol w="927100"/>
                <a:gridCol w="920750"/>
                <a:gridCol w="8128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5417" name="Object 57"/>
          <p:cNvGraphicFramePr>
            <a:graphicFrameLocks noChangeAspect="1"/>
          </p:cNvGraphicFramePr>
          <p:nvPr/>
        </p:nvGraphicFramePr>
        <p:xfrm>
          <a:off x="5068940" y="3895725"/>
          <a:ext cx="2627260" cy="1133475"/>
        </p:xfrm>
        <a:graphic>
          <a:graphicData uri="http://schemas.openxmlformats.org/presentationml/2006/ole">
            <p:oleObj spid="_x0000_s1295417" name="Equation" r:id="rId3" imgW="914400" imgH="393480" progId="Equation.3">
              <p:embed/>
            </p:oleObj>
          </a:graphicData>
        </a:graphic>
      </p:graphicFrame>
      <p:graphicFrame>
        <p:nvGraphicFramePr>
          <p:cNvPr id="1295418" name="Object 58"/>
          <p:cNvGraphicFramePr>
            <a:graphicFrameLocks noChangeAspect="1"/>
          </p:cNvGraphicFramePr>
          <p:nvPr/>
        </p:nvGraphicFramePr>
        <p:xfrm>
          <a:off x="838200" y="3962400"/>
          <a:ext cx="2755216" cy="1057275"/>
        </p:xfrm>
        <a:graphic>
          <a:graphicData uri="http://schemas.openxmlformats.org/presentationml/2006/ole">
            <p:oleObj spid="_x0000_s1295418" name="Equation" r:id="rId4" imgW="1028520" imgH="393480" progId="Equation.3">
              <p:embed/>
            </p:oleObj>
          </a:graphicData>
        </a:graphic>
      </p:graphicFrame>
      <p:sp>
        <p:nvSpPr>
          <p:cNvPr id="1295419" name="Text Box 59"/>
          <p:cNvSpPr txBox="1">
            <a:spLocks noChangeArrowheads="1"/>
          </p:cNvSpPr>
          <p:nvPr/>
        </p:nvSpPr>
        <p:spPr bwMode="auto">
          <a:xfrm>
            <a:off x="4572000" y="5105400"/>
            <a:ext cx="4419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Statistical independence: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If P(X,Y)=P(X)P(Y)  =&gt; Lift = 1</a:t>
            </a:r>
          </a:p>
        </p:txBody>
      </p:sp>
      <p:sp>
        <p:nvSpPr>
          <p:cNvPr id="1295420" name="Line 60"/>
          <p:cNvSpPr>
            <a:spLocks noChangeShapeType="1"/>
          </p:cNvSpPr>
          <p:nvPr/>
        </p:nvSpPr>
        <p:spPr bwMode="auto">
          <a:xfrm>
            <a:off x="2667000" y="214503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5421" name="Line 61"/>
          <p:cNvSpPr>
            <a:spLocks noChangeShapeType="1"/>
          </p:cNvSpPr>
          <p:nvPr/>
        </p:nvSpPr>
        <p:spPr bwMode="auto">
          <a:xfrm>
            <a:off x="838200" y="290703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5422" name="Line 62"/>
          <p:cNvSpPr>
            <a:spLocks noChangeShapeType="1"/>
          </p:cNvSpPr>
          <p:nvPr/>
        </p:nvSpPr>
        <p:spPr bwMode="auto">
          <a:xfrm>
            <a:off x="7010400" y="214503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5423" name="Line 63"/>
          <p:cNvSpPr>
            <a:spLocks noChangeShapeType="1"/>
          </p:cNvSpPr>
          <p:nvPr/>
        </p:nvSpPr>
        <p:spPr bwMode="auto">
          <a:xfrm>
            <a:off x="5181600" y="290703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57" y="1305580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Exchange X ↔ X and  Y↔ Y </a:t>
            </a:r>
            <a:endParaRPr lang="en-US" sz="280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124200" y="1371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953000" y="13716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191000" y="2895600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aphicFrame>
        <p:nvGraphicFramePr>
          <p:cNvPr id="2" name="Object 59"/>
          <p:cNvGraphicFramePr>
            <a:graphicFrameLocks noChangeAspect="1"/>
          </p:cNvGraphicFramePr>
          <p:nvPr/>
        </p:nvGraphicFramePr>
        <p:xfrm>
          <a:off x="7010400" y="76200"/>
          <a:ext cx="1752600" cy="750888"/>
        </p:xfrm>
        <a:graphic>
          <a:graphicData uri="http://schemas.openxmlformats.org/presentationml/2006/ole">
            <p:oleObj spid="_x0000_s1295419" name="Equation" r:id="rId5" imgW="977760" imgH="419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38200" y="5105400"/>
            <a:ext cx="7848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0" dirty="0" smtClean="0">
                <a:solidFill>
                  <a:srgbClr val="FF0000"/>
                </a:solidFill>
              </a:rPr>
              <a:t>Lift depends on variable encoding!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6386" name="Object 2"/>
          <p:cNvGraphicFramePr>
            <a:graphicFrameLocks noChangeAspect="1"/>
          </p:cNvGraphicFramePr>
          <p:nvPr/>
        </p:nvGraphicFramePr>
        <p:xfrm>
          <a:off x="2286000" y="79375"/>
          <a:ext cx="6781800" cy="6773863"/>
        </p:xfrm>
        <a:graphic>
          <a:graphicData uri="http://schemas.openxmlformats.org/presentationml/2006/ole">
            <p:oleObj spid="_x0000_s1296386" name="Bitmap Image" r:id="rId3" imgW="7438095" imgH="7430537" progId="PBrush">
              <p:embed/>
            </p:oleObj>
          </a:graphicData>
        </a:graphic>
      </p:graphicFrame>
      <p:sp>
        <p:nvSpPr>
          <p:cNvPr id="1296387" name="Text Box 3"/>
          <p:cNvSpPr txBox="1">
            <a:spLocks noChangeArrowheads="1"/>
          </p:cNvSpPr>
          <p:nvPr/>
        </p:nvSpPr>
        <p:spPr bwMode="auto">
          <a:xfrm>
            <a:off x="76200" y="377825"/>
            <a:ext cx="2209800" cy="378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There are lots of measures proposed in the literature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Some measures are good for certain applications, but not for others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What criteria should we use to determine whether a measure is good or bad</a:t>
            </a:r>
            <a:r>
              <a:rPr lang="en-US" sz="1600" dirty="0" smtClean="0">
                <a:solidFill>
                  <a:srgbClr val="FF0000"/>
                </a:solidFill>
              </a:rPr>
              <a:t>?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Different Measures</a:t>
            </a:r>
          </a:p>
        </p:txBody>
      </p:sp>
      <p:graphicFrame>
        <p:nvGraphicFramePr>
          <p:cNvPr id="1298435" name="Object 3"/>
          <p:cNvGraphicFramePr>
            <a:graphicFrameLocks noChangeAspect="1"/>
          </p:cNvGraphicFramePr>
          <p:nvPr/>
        </p:nvGraphicFramePr>
        <p:xfrm>
          <a:off x="4648200" y="1006475"/>
          <a:ext cx="3352800" cy="2679700"/>
        </p:xfrm>
        <a:graphic>
          <a:graphicData uri="http://schemas.openxmlformats.org/presentationml/2006/ole">
            <p:oleObj spid="_x0000_s1298435" name="Worksheet" r:id="rId3" imgW="3852000" imgH="2970000" progId="Excel.Sheet.8">
              <p:embed/>
            </p:oleObj>
          </a:graphicData>
        </a:graphic>
      </p:graphicFrame>
      <p:sp>
        <p:nvSpPr>
          <p:cNvPr id="1298436" name="Text Box 4"/>
          <p:cNvSpPr txBox="1">
            <a:spLocks noChangeArrowheads="1"/>
          </p:cNvSpPr>
          <p:nvPr/>
        </p:nvSpPr>
        <p:spPr bwMode="auto">
          <a:xfrm>
            <a:off x="1752600" y="1143000"/>
            <a:ext cx="28194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10 examples of contingency tables:</a:t>
            </a:r>
          </a:p>
        </p:txBody>
      </p:sp>
      <p:graphicFrame>
        <p:nvGraphicFramePr>
          <p:cNvPr id="1298437" name="Object 5"/>
          <p:cNvGraphicFramePr>
            <a:graphicFrameLocks noChangeAspect="1"/>
          </p:cNvGraphicFramePr>
          <p:nvPr/>
        </p:nvGraphicFramePr>
        <p:xfrm>
          <a:off x="152400" y="3810000"/>
          <a:ext cx="8839200" cy="2522538"/>
        </p:xfrm>
        <a:graphic>
          <a:graphicData uri="http://schemas.openxmlformats.org/presentationml/2006/ole">
            <p:oleObj spid="_x0000_s1298437" name="Bitmap Image" r:id="rId4" imgW="10402752" imgH="2838846" progId="PBrush">
              <p:embed/>
            </p:oleObj>
          </a:graphicData>
        </a:graphic>
      </p:graphicFrame>
      <p:sp>
        <p:nvSpPr>
          <p:cNvPr id="1298438" name="Text Box 6"/>
          <p:cNvSpPr txBox="1">
            <a:spLocks noChangeArrowheads="1"/>
          </p:cNvSpPr>
          <p:nvPr/>
        </p:nvSpPr>
        <p:spPr bwMode="auto">
          <a:xfrm>
            <a:off x="152400" y="3048000"/>
            <a:ext cx="39624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/>
              <a:t>Rankings of contingency tables using various measures:</a:t>
            </a:r>
          </a:p>
        </p:txBody>
      </p:sp>
      <p:sp>
        <p:nvSpPr>
          <p:cNvPr id="1298439" name="Oval 7"/>
          <p:cNvSpPr>
            <a:spLocks noChangeArrowheads="1"/>
          </p:cNvSpPr>
          <p:nvPr/>
        </p:nvSpPr>
        <p:spPr bwMode="auto">
          <a:xfrm>
            <a:off x="3733800" y="60198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8440" name="Oval 8"/>
          <p:cNvSpPr>
            <a:spLocks noChangeArrowheads="1"/>
          </p:cNvSpPr>
          <p:nvPr/>
        </p:nvSpPr>
        <p:spPr bwMode="auto">
          <a:xfrm>
            <a:off x="5657850" y="60198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114800" y="44196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715000" y="44196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6386" name="Object 2"/>
          <p:cNvGraphicFramePr>
            <a:graphicFrameLocks noChangeAspect="1"/>
          </p:cNvGraphicFramePr>
          <p:nvPr/>
        </p:nvGraphicFramePr>
        <p:xfrm>
          <a:off x="2286000" y="79375"/>
          <a:ext cx="6781800" cy="6773863"/>
        </p:xfrm>
        <a:graphic>
          <a:graphicData uri="http://schemas.openxmlformats.org/presentationml/2006/ole">
            <p:oleObj spid="_x0000_s1324034" name="Bitmap Image" r:id="rId3" imgW="7438095" imgH="7430537" progId="PBrush">
              <p:embed/>
            </p:oleObj>
          </a:graphicData>
        </a:graphic>
      </p:graphicFrame>
      <p:sp>
        <p:nvSpPr>
          <p:cNvPr id="1296387" name="Text Box 3"/>
          <p:cNvSpPr txBox="1">
            <a:spLocks noChangeArrowheads="1"/>
          </p:cNvSpPr>
          <p:nvPr/>
        </p:nvSpPr>
        <p:spPr bwMode="auto">
          <a:xfrm>
            <a:off x="76200" y="377825"/>
            <a:ext cx="2209800" cy="4031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There are lots of measures proposed in the literature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Some measures are good for certain applications, but not for others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What about </a:t>
            </a:r>
            <a:r>
              <a:rPr lang="en-US" sz="1600" dirty="0" err="1">
                <a:solidFill>
                  <a:srgbClr val="FF0000"/>
                </a:solidFill>
              </a:rPr>
              <a:t>Apriori</a:t>
            </a:r>
            <a:r>
              <a:rPr lang="en-US" sz="1600" dirty="0">
                <a:solidFill>
                  <a:srgbClr val="FF0000"/>
                </a:solidFill>
              </a:rPr>
              <a:t>-style support based pruning? How does it affect these measures?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sz="1000" b="0">
              <a:solidFill>
                <a:srgbClr val="CC3300"/>
              </a:solidFill>
              <a:sym typeface="Symbol" pitchFamily="18" charset="2"/>
            </a:endParaRPr>
          </a:p>
          <a:p>
            <a:r>
              <a:rPr lang="en-US" sz="2000" b="0"/>
              <a:t>{Milk,Diaper} </a:t>
            </a:r>
            <a:r>
              <a:rPr lang="en-US" sz="2000" b="0">
                <a:sym typeface="Symbol" pitchFamily="18" charset="2"/>
              </a:rPr>
              <a:t> {Beer} (s=0.4, c=0.67)</a:t>
            </a:r>
            <a:br>
              <a:rPr lang="en-US" sz="2000" b="0">
                <a:sym typeface="Symbol" pitchFamily="18" charset="2"/>
              </a:rPr>
            </a:br>
            <a:r>
              <a:rPr lang="en-US" sz="2000" b="0"/>
              <a:t>{Milk,Beer} </a:t>
            </a:r>
            <a:r>
              <a:rPr lang="en-US" sz="2000" b="0">
                <a:sym typeface="Symbol" pitchFamily="18" charset="2"/>
              </a:rPr>
              <a:t> {Diaper} (s=0.4, c=1.0)</a:t>
            </a:r>
          </a:p>
          <a:p>
            <a:r>
              <a:rPr lang="en-US" sz="2000" b="0"/>
              <a:t>{Diaper,Beer} </a:t>
            </a:r>
            <a:r>
              <a:rPr lang="en-US" sz="2000" b="0">
                <a:sym typeface="Symbol" pitchFamily="18" charset="2"/>
              </a:rPr>
              <a:t> {Milk} (s=0.4, c=0.67)</a:t>
            </a:r>
          </a:p>
          <a:p>
            <a:r>
              <a:rPr lang="en-US" sz="2000" b="0">
                <a:sym typeface="Symbol" pitchFamily="18" charset="2"/>
              </a:rPr>
              <a:t>{Beer}  {Milk,Diaper} (s=0.4, c=0.67)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{Diaper}  {Milk,Beer} (s=0.4, c=0.5) </a:t>
            </a:r>
          </a:p>
          <a:p>
            <a:r>
              <a:rPr lang="en-US" sz="2000" b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211397" name="Object 5"/>
          <p:cNvGraphicFramePr>
            <a:graphicFrameLocks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p:oleObj spid="_x0000_s1211397" name="Document" r:id="rId3" imgW="3359338" imgH="2015504" progId="Word.Document.8">
              <p:embed/>
            </p:oleObj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Support-based Pruning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association rule mining algorithms use support measure to prune rules and </a:t>
            </a:r>
            <a:r>
              <a:rPr lang="en-US" dirty="0" err="1"/>
              <a:t>itemsets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Study effect of support pruning on correlation of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Generate 10000 random contingency tables</a:t>
            </a:r>
          </a:p>
          <a:p>
            <a:pPr lvl="1"/>
            <a:r>
              <a:rPr lang="en-US" dirty="0"/>
              <a:t>Compute support and </a:t>
            </a:r>
            <a:r>
              <a:rPr lang="en-US" dirty="0" err="1"/>
              <a:t>pairwise</a:t>
            </a:r>
            <a:r>
              <a:rPr lang="en-US" dirty="0"/>
              <a:t> correlation for each table</a:t>
            </a:r>
          </a:p>
          <a:p>
            <a:pPr lvl="1"/>
            <a:r>
              <a:rPr lang="en-US" dirty="0"/>
              <a:t>Apply support-based pruning and examine the tables that are removed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Support-based Pruning</a:t>
            </a:r>
          </a:p>
        </p:txBody>
      </p:sp>
      <p:graphicFrame>
        <p:nvGraphicFramePr>
          <p:cNvPr id="1306627" name="Object 3"/>
          <p:cNvGraphicFramePr>
            <a:graphicFrameLocks noChangeAspect="1"/>
          </p:cNvGraphicFramePr>
          <p:nvPr/>
        </p:nvGraphicFramePr>
        <p:xfrm>
          <a:off x="914400" y="1143000"/>
          <a:ext cx="7239000" cy="5118100"/>
        </p:xfrm>
        <a:graphic>
          <a:graphicData uri="http://schemas.openxmlformats.org/presentationml/2006/ole">
            <p:oleObj spid="_x0000_s1306627" name="Worksheet" r:id="rId3" imgW="8199000" imgH="52902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Support-based Pruning</a:t>
            </a:r>
          </a:p>
        </p:txBody>
      </p:sp>
      <p:graphicFrame>
        <p:nvGraphicFramePr>
          <p:cNvPr id="1307651" name="Object 3"/>
          <p:cNvGraphicFramePr>
            <a:graphicFrameLocks noChangeAspect="1"/>
          </p:cNvGraphicFramePr>
          <p:nvPr/>
        </p:nvGraphicFramePr>
        <p:xfrm>
          <a:off x="152400" y="914400"/>
          <a:ext cx="4191000" cy="2836863"/>
        </p:xfrm>
        <a:graphic>
          <a:graphicData uri="http://schemas.openxmlformats.org/presentationml/2006/ole">
            <p:oleObj spid="_x0000_s1307651" name="Worksheet" r:id="rId3" imgW="8064000" imgH="4843080" progId="Excel.Sheet.8">
              <p:embed/>
            </p:oleObj>
          </a:graphicData>
        </a:graphic>
      </p:graphicFrame>
      <p:graphicFrame>
        <p:nvGraphicFramePr>
          <p:cNvPr id="1307652" name="Object 4"/>
          <p:cNvGraphicFramePr>
            <a:graphicFrameLocks noChangeAspect="1"/>
          </p:cNvGraphicFramePr>
          <p:nvPr/>
        </p:nvGraphicFramePr>
        <p:xfrm>
          <a:off x="4724400" y="914400"/>
          <a:ext cx="4191000" cy="2836863"/>
        </p:xfrm>
        <a:graphic>
          <a:graphicData uri="http://schemas.openxmlformats.org/presentationml/2006/ole">
            <p:oleObj spid="_x0000_s1307652" name="Worksheet" r:id="rId4" imgW="8208000" imgH="5290200" progId="Excel.Sheet.8">
              <p:embed/>
            </p:oleObj>
          </a:graphicData>
        </a:graphic>
      </p:graphicFrame>
      <p:graphicFrame>
        <p:nvGraphicFramePr>
          <p:cNvPr id="1307653" name="Object 5"/>
          <p:cNvGraphicFramePr>
            <a:graphicFrameLocks noChangeAspect="1"/>
          </p:cNvGraphicFramePr>
          <p:nvPr/>
        </p:nvGraphicFramePr>
        <p:xfrm>
          <a:off x="4724400" y="3644900"/>
          <a:ext cx="4191000" cy="2832100"/>
        </p:xfrm>
        <a:graphic>
          <a:graphicData uri="http://schemas.openxmlformats.org/presentationml/2006/ole">
            <p:oleObj spid="_x0000_s1307653" name="Worksheet" r:id="rId5" imgW="8046000" imgH="4817880" progId="Excel.Sheet.8">
              <p:embed/>
            </p:oleObj>
          </a:graphicData>
        </a:graphic>
      </p:graphicFrame>
      <p:sp>
        <p:nvSpPr>
          <p:cNvPr id="1307654" name="Text Box 6"/>
          <p:cNvSpPr txBox="1">
            <a:spLocks noChangeArrowheads="1"/>
          </p:cNvSpPr>
          <p:nvPr/>
        </p:nvSpPr>
        <p:spPr bwMode="auto">
          <a:xfrm>
            <a:off x="533400" y="4419600"/>
            <a:ext cx="35052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Support-based pruning eliminates mostly negatively correlated itemsets</a:t>
            </a:r>
          </a:p>
        </p:txBody>
      </p:sp>
      <p:sp>
        <p:nvSpPr>
          <p:cNvPr id="1307655" name="Line 7"/>
          <p:cNvSpPr>
            <a:spLocks noChangeShapeType="1"/>
          </p:cNvSpPr>
          <p:nvPr/>
        </p:nvSpPr>
        <p:spPr bwMode="auto">
          <a:xfrm flipV="1">
            <a:off x="2286000" y="1371600"/>
            <a:ext cx="0" cy="1752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7656" name="Line 8"/>
          <p:cNvSpPr>
            <a:spLocks noChangeShapeType="1"/>
          </p:cNvSpPr>
          <p:nvPr/>
        </p:nvSpPr>
        <p:spPr bwMode="auto">
          <a:xfrm flipV="1">
            <a:off x="6858000" y="1371600"/>
            <a:ext cx="0" cy="1752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7657" name="Line 9"/>
          <p:cNvSpPr>
            <a:spLocks noChangeShapeType="1"/>
          </p:cNvSpPr>
          <p:nvPr/>
        </p:nvSpPr>
        <p:spPr bwMode="auto">
          <a:xfrm flipV="1">
            <a:off x="6858000" y="4114800"/>
            <a:ext cx="0" cy="1752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Support-based Pruning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Investigate how support-based pruning affects other measures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Steps:</a:t>
            </a:r>
          </a:p>
          <a:p>
            <a:pPr lvl="1"/>
            <a:r>
              <a:rPr lang="en-US"/>
              <a:t>Generate 10000 contingency tables</a:t>
            </a:r>
          </a:p>
          <a:p>
            <a:pPr lvl="1"/>
            <a:r>
              <a:rPr lang="en-US"/>
              <a:t>Rank each table according to the different measures</a:t>
            </a:r>
          </a:p>
          <a:p>
            <a:pPr lvl="1"/>
            <a:r>
              <a:rPr lang="en-US"/>
              <a:t>Compute the pair-wise correlation between the measures</a:t>
            </a:r>
          </a:p>
          <a:p>
            <a:pPr lvl="1">
              <a:buFont typeface="Arial" charset="0"/>
              <a:buNone/>
            </a:pP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Support-based Pruning</a:t>
            </a:r>
          </a:p>
        </p:txBody>
      </p:sp>
      <p:pic>
        <p:nvPicPr>
          <p:cNvPr id="130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5040313" cy="354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0970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716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1800" b="0"/>
              <a:t> </a:t>
            </a:r>
            <a:r>
              <a:rPr lang="en-US" sz="2400" b="0"/>
              <a:t>Without Support Pruning (All Pairs)</a:t>
            </a:r>
          </a:p>
        </p:txBody>
      </p:sp>
      <p:sp>
        <p:nvSpPr>
          <p:cNvPr id="1309701" name="Text Box 5"/>
          <p:cNvSpPr txBox="1">
            <a:spLocks noChangeArrowheads="1"/>
          </p:cNvSpPr>
          <p:nvPr/>
        </p:nvSpPr>
        <p:spPr bwMode="auto">
          <a:xfrm>
            <a:off x="457200" y="5257800"/>
            <a:ext cx="44196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1800" b="0"/>
              <a:t> Red cells indicate correlation between</a:t>
            </a:r>
            <a:br>
              <a:rPr lang="en-US" sz="1800" b="0"/>
            </a:br>
            <a:r>
              <a:rPr lang="en-US" sz="1800" b="0"/>
              <a:t>    the pair of measures &gt; 0.85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1800" b="0"/>
              <a:t> 40.14% pairs have correlation &gt; 0.85</a:t>
            </a:r>
          </a:p>
        </p:txBody>
      </p:sp>
      <p:pic>
        <p:nvPicPr>
          <p:cNvPr id="130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752600"/>
            <a:ext cx="4040188" cy="284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09703" name="Oval 7"/>
          <p:cNvSpPr>
            <a:spLocks noChangeArrowheads="1"/>
          </p:cNvSpPr>
          <p:nvPr/>
        </p:nvSpPr>
        <p:spPr bwMode="auto">
          <a:xfrm>
            <a:off x="3611563" y="2330450"/>
            <a:ext cx="2286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9704" name="Text Box 8"/>
          <p:cNvSpPr txBox="1">
            <a:spLocks noChangeArrowheads="1"/>
          </p:cNvSpPr>
          <p:nvPr/>
        </p:nvSpPr>
        <p:spPr bwMode="auto">
          <a:xfrm>
            <a:off x="5257800" y="4800600"/>
            <a:ext cx="3505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Scatter Plot between Correlation &amp; Jaccard Measure</a:t>
            </a:r>
          </a:p>
        </p:txBody>
      </p:sp>
      <p:sp>
        <p:nvSpPr>
          <p:cNvPr id="1309705" name="Line 9"/>
          <p:cNvSpPr>
            <a:spLocks noChangeShapeType="1"/>
          </p:cNvSpPr>
          <p:nvPr/>
        </p:nvSpPr>
        <p:spPr bwMode="auto">
          <a:xfrm>
            <a:off x="3962400" y="2438400"/>
            <a:ext cx="11430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Support-based Pruning</a:t>
            </a:r>
          </a:p>
        </p:txBody>
      </p:sp>
      <p:sp>
        <p:nvSpPr>
          <p:cNvPr id="131072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716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1800" b="0"/>
              <a:t> </a:t>
            </a:r>
            <a:r>
              <a:rPr lang="en-US" sz="2400" b="0"/>
              <a:t>0.5% </a:t>
            </a:r>
            <a:r>
              <a:rPr lang="en-US" sz="2400" b="0">
                <a:sym typeface="Symbol" pitchFamily="18" charset="2"/>
              </a:rPr>
              <a:t> support  50%</a:t>
            </a:r>
          </a:p>
        </p:txBody>
      </p:sp>
      <p:sp>
        <p:nvSpPr>
          <p:cNvPr id="1310724" name="Text Box 4"/>
          <p:cNvSpPr txBox="1">
            <a:spLocks noChangeArrowheads="1"/>
          </p:cNvSpPr>
          <p:nvPr/>
        </p:nvSpPr>
        <p:spPr bwMode="auto">
          <a:xfrm>
            <a:off x="457200" y="5334000"/>
            <a:ext cx="419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1800" b="0"/>
              <a:t> 61.45% pairs have correlation &gt; 0.85</a:t>
            </a:r>
          </a:p>
        </p:txBody>
      </p:sp>
      <p:pic>
        <p:nvPicPr>
          <p:cNvPr id="131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1654175"/>
            <a:ext cx="5040313" cy="354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10726" name="Oval 6"/>
          <p:cNvSpPr>
            <a:spLocks noChangeArrowheads="1"/>
          </p:cNvSpPr>
          <p:nvPr/>
        </p:nvSpPr>
        <p:spPr bwMode="auto">
          <a:xfrm>
            <a:off x="3417888" y="2678113"/>
            <a:ext cx="2286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1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9850" y="1752600"/>
            <a:ext cx="4040188" cy="284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10728" name="Text Box 8"/>
          <p:cNvSpPr txBox="1">
            <a:spLocks noChangeArrowheads="1"/>
          </p:cNvSpPr>
          <p:nvPr/>
        </p:nvSpPr>
        <p:spPr bwMode="auto">
          <a:xfrm>
            <a:off x="5334000" y="4692650"/>
            <a:ext cx="3505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Scatter Plot between Correlation &amp; Jaccard Measure: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8300"/>
            <a:ext cx="5040313" cy="354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1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Support-based Pruning</a:t>
            </a:r>
          </a:p>
        </p:txBody>
      </p:sp>
      <p:sp>
        <p:nvSpPr>
          <p:cNvPr id="131174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7162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1800" b="0"/>
              <a:t> </a:t>
            </a:r>
            <a:r>
              <a:rPr lang="en-US" sz="2400" b="0"/>
              <a:t>0.5% </a:t>
            </a:r>
            <a:r>
              <a:rPr lang="en-US" sz="2400" b="0">
                <a:sym typeface="Symbol" pitchFamily="18" charset="2"/>
              </a:rPr>
              <a:t> support  30%</a:t>
            </a:r>
            <a:endParaRPr lang="en-US" sz="2400" b="0"/>
          </a:p>
        </p:txBody>
      </p:sp>
      <p:sp>
        <p:nvSpPr>
          <p:cNvPr id="1311749" name="Text Box 5"/>
          <p:cNvSpPr txBox="1">
            <a:spLocks noChangeArrowheads="1"/>
          </p:cNvSpPr>
          <p:nvPr/>
        </p:nvSpPr>
        <p:spPr bwMode="auto">
          <a:xfrm>
            <a:off x="457200" y="5334000"/>
            <a:ext cx="419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1800" b="0"/>
              <a:t> 76.42% pairs have correlation &gt; 0.85</a:t>
            </a:r>
          </a:p>
        </p:txBody>
      </p:sp>
      <p:sp>
        <p:nvSpPr>
          <p:cNvPr id="1311750" name="Oval 6"/>
          <p:cNvSpPr>
            <a:spLocks noChangeArrowheads="1"/>
          </p:cNvSpPr>
          <p:nvPr/>
        </p:nvSpPr>
        <p:spPr bwMode="auto">
          <a:xfrm>
            <a:off x="3079750" y="3225800"/>
            <a:ext cx="2286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117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752600"/>
            <a:ext cx="4040188" cy="284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Scatter Plot between Correlation &amp; Jaccard Measure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Subjective Interestingness Measure</a:t>
            </a:r>
          </a:p>
        </p:txBody>
      </p:sp>
      <p:sp>
        <p:nvSpPr>
          <p:cNvPr id="131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 measure: </a:t>
            </a:r>
          </a:p>
          <a:p>
            <a:pPr lvl="1"/>
            <a:r>
              <a:rPr lang="en-US" dirty="0"/>
              <a:t>Rank patterns based on statistics computed from data</a:t>
            </a:r>
          </a:p>
          <a:p>
            <a:pPr lvl="1"/>
            <a:r>
              <a:rPr lang="en-US" dirty="0"/>
              <a:t>e.g., 21 measures of association (support, confidence, Laplace, </a:t>
            </a:r>
            <a:r>
              <a:rPr lang="en-US" dirty="0" err="1"/>
              <a:t>Gini</a:t>
            </a:r>
            <a:r>
              <a:rPr lang="en-US" dirty="0"/>
              <a:t>, mutual information, </a:t>
            </a:r>
            <a:r>
              <a:rPr lang="en-US" dirty="0" err="1"/>
              <a:t>Jaccard</a:t>
            </a:r>
            <a:r>
              <a:rPr lang="en-US" dirty="0"/>
              <a:t>, etc).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Subjective measure:</a:t>
            </a:r>
          </a:p>
          <a:p>
            <a:pPr lvl="1"/>
            <a:r>
              <a:rPr lang="en-US" dirty="0"/>
              <a:t>Rank patterns according to user’s interpretation</a:t>
            </a:r>
          </a:p>
          <a:p>
            <a:pPr lvl="2"/>
            <a:r>
              <a:rPr lang="en-US" dirty="0"/>
              <a:t> A pattern is subjectively interesting if it </a:t>
            </a:r>
            <a:r>
              <a:rPr lang="en-US" b="1" dirty="0"/>
              <a:t>contradicts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   expectation of a user (</a:t>
            </a:r>
            <a:r>
              <a:rPr lang="en-US" dirty="0" err="1"/>
              <a:t>Silberschatz</a:t>
            </a:r>
            <a:r>
              <a:rPr lang="en-US" dirty="0"/>
              <a:t> &amp; </a:t>
            </a:r>
            <a:r>
              <a:rPr lang="en-US" dirty="0" err="1"/>
              <a:t>Tuzhilin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A pattern is subjectively interesting if it is </a:t>
            </a:r>
            <a:r>
              <a:rPr lang="en-US" b="1" dirty="0"/>
              <a:t>actionable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(</a:t>
            </a:r>
            <a:r>
              <a:rPr lang="en-US" dirty="0" err="1"/>
              <a:t>Silberschatz</a:t>
            </a:r>
            <a:r>
              <a:rPr lang="en-US" dirty="0"/>
              <a:t> &amp; </a:t>
            </a:r>
            <a:r>
              <a:rPr lang="en-US" dirty="0" err="1"/>
              <a:t>Tuzhilin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Interestingness via Unexpectedness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Need to model expectation of users (domain knowledge)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Need to combine expectation of users with evidence from data (i.e., extracted patterns)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5222875" y="1947863"/>
            <a:ext cx="3508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+</a:t>
            </a:r>
            <a:endParaRPr lang="en-US"/>
          </a:p>
        </p:txBody>
      </p:sp>
      <p:sp>
        <p:nvSpPr>
          <p:cNvPr id="1313797" name="Rectangle 5"/>
          <p:cNvSpPr>
            <a:spLocks noChangeArrowheads="1"/>
          </p:cNvSpPr>
          <p:nvPr/>
        </p:nvSpPr>
        <p:spPr bwMode="auto">
          <a:xfrm>
            <a:off x="5545138" y="2033588"/>
            <a:ext cx="274637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Pattern expected to be frequent</a:t>
            </a:r>
            <a:endParaRPr lang="en-US"/>
          </a:p>
        </p:txBody>
      </p:sp>
      <p:sp>
        <p:nvSpPr>
          <p:cNvPr id="1313798" name="Rectangle 6"/>
          <p:cNvSpPr>
            <a:spLocks noChangeArrowheads="1"/>
          </p:cNvSpPr>
          <p:nvPr/>
        </p:nvSpPr>
        <p:spPr bwMode="auto">
          <a:xfrm>
            <a:off x="5243513" y="2368550"/>
            <a:ext cx="26511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1313799" name="Rectangle 7"/>
          <p:cNvSpPr>
            <a:spLocks noChangeArrowheads="1"/>
          </p:cNvSpPr>
          <p:nvPr/>
        </p:nvSpPr>
        <p:spPr bwMode="auto">
          <a:xfrm>
            <a:off x="5545138" y="2473325"/>
            <a:ext cx="28956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Pattern expected to be infrequent</a:t>
            </a:r>
            <a:endParaRPr lang="en-US"/>
          </a:p>
        </p:txBody>
      </p:sp>
      <p:sp>
        <p:nvSpPr>
          <p:cNvPr id="1313800" name="Rectangle 8"/>
          <p:cNvSpPr>
            <a:spLocks noChangeArrowheads="1"/>
          </p:cNvSpPr>
          <p:nvPr/>
        </p:nvSpPr>
        <p:spPr bwMode="auto">
          <a:xfrm>
            <a:off x="5545138" y="2840038"/>
            <a:ext cx="2451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Pattern found to be frequent</a:t>
            </a:r>
            <a:endParaRPr lang="en-US"/>
          </a:p>
        </p:txBody>
      </p:sp>
      <p:sp>
        <p:nvSpPr>
          <p:cNvPr id="1313801" name="Rectangle 9"/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3802" name="Rectangle 10"/>
          <p:cNvSpPr>
            <a:spLocks noChangeArrowheads="1"/>
          </p:cNvSpPr>
          <p:nvPr/>
        </p:nvSpPr>
        <p:spPr bwMode="auto">
          <a:xfrm>
            <a:off x="5545138" y="3284538"/>
            <a:ext cx="26003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Pattern found to be infrequent</a:t>
            </a:r>
            <a:endParaRPr lang="en-US"/>
          </a:p>
        </p:txBody>
      </p:sp>
      <p:sp>
        <p:nvSpPr>
          <p:cNvPr id="1313803" name="Rectangle 11"/>
          <p:cNvSpPr>
            <a:spLocks noChangeArrowheads="1"/>
          </p:cNvSpPr>
          <p:nvPr/>
        </p:nvSpPr>
        <p:spPr bwMode="auto">
          <a:xfrm>
            <a:off x="5202238" y="3971925"/>
            <a:ext cx="3508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+</a:t>
            </a:r>
            <a:endParaRPr lang="en-US"/>
          </a:p>
        </p:txBody>
      </p:sp>
      <p:sp>
        <p:nvSpPr>
          <p:cNvPr id="1313804" name="Rectangle 12"/>
          <p:cNvSpPr>
            <a:spLocks noChangeArrowheads="1"/>
          </p:cNvSpPr>
          <p:nvPr/>
        </p:nvSpPr>
        <p:spPr bwMode="auto">
          <a:xfrm>
            <a:off x="5243513" y="4456113"/>
            <a:ext cx="2651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1313805" name="Rectangle 13"/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3806" name="Rectangle 14"/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3807" name="Rectangle 15"/>
          <p:cNvSpPr>
            <a:spLocks noChangeArrowheads="1"/>
          </p:cNvSpPr>
          <p:nvPr/>
        </p:nvSpPr>
        <p:spPr bwMode="auto">
          <a:xfrm>
            <a:off x="6005513" y="4051300"/>
            <a:ext cx="16351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Expected Patterns</a:t>
            </a:r>
            <a:endParaRPr lang="en-US"/>
          </a:p>
        </p:txBody>
      </p:sp>
      <p:sp>
        <p:nvSpPr>
          <p:cNvPr id="1313808" name="Rectangle 16"/>
          <p:cNvSpPr>
            <a:spLocks noChangeArrowheads="1"/>
          </p:cNvSpPr>
          <p:nvPr/>
        </p:nvSpPr>
        <p:spPr bwMode="auto">
          <a:xfrm>
            <a:off x="5661025" y="3952875"/>
            <a:ext cx="2651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-</a:t>
            </a:r>
            <a:endParaRPr lang="en-US"/>
          </a:p>
        </p:txBody>
      </p:sp>
      <p:sp>
        <p:nvSpPr>
          <p:cNvPr id="1313809" name="Freeform 17"/>
          <p:cNvSpPr>
            <a:spLocks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/>
            <a:ahLst/>
            <a:cxnLst>
              <a:cxn ang="0">
                <a:pos x="0" y="158"/>
              </a:cxn>
              <a:cxn ang="0">
                <a:pos x="3" y="128"/>
              </a:cxn>
              <a:cxn ang="0">
                <a:pos x="10" y="100"/>
              </a:cxn>
              <a:cxn ang="0">
                <a:pos x="24" y="75"/>
              </a:cxn>
              <a:cxn ang="0">
                <a:pos x="41" y="51"/>
              </a:cxn>
              <a:cxn ang="0">
                <a:pos x="62" y="31"/>
              </a:cxn>
              <a:cxn ang="0">
                <a:pos x="87" y="16"/>
              </a:cxn>
              <a:cxn ang="0">
                <a:pos x="114" y="6"/>
              </a:cxn>
              <a:cxn ang="0">
                <a:pos x="143" y="0"/>
              </a:cxn>
              <a:cxn ang="0">
                <a:pos x="173" y="0"/>
              </a:cxn>
              <a:cxn ang="0">
                <a:pos x="201" y="6"/>
              </a:cxn>
              <a:cxn ang="0">
                <a:pos x="228" y="16"/>
              </a:cxn>
              <a:cxn ang="0">
                <a:pos x="253" y="31"/>
              </a:cxn>
              <a:cxn ang="0">
                <a:pos x="274" y="51"/>
              </a:cxn>
              <a:cxn ang="0">
                <a:pos x="292" y="75"/>
              </a:cxn>
              <a:cxn ang="0">
                <a:pos x="305" y="100"/>
              </a:cxn>
              <a:cxn ang="0">
                <a:pos x="314" y="128"/>
              </a:cxn>
              <a:cxn ang="0">
                <a:pos x="316" y="158"/>
              </a:cxn>
              <a:cxn ang="0">
                <a:pos x="314" y="187"/>
              </a:cxn>
              <a:cxn ang="0">
                <a:pos x="305" y="216"/>
              </a:cxn>
              <a:cxn ang="0">
                <a:pos x="292" y="241"/>
              </a:cxn>
              <a:cxn ang="0">
                <a:pos x="274" y="265"/>
              </a:cxn>
              <a:cxn ang="0">
                <a:pos x="253" y="285"/>
              </a:cxn>
              <a:cxn ang="0">
                <a:pos x="228" y="300"/>
              </a:cxn>
              <a:cxn ang="0">
                <a:pos x="201" y="310"/>
              </a:cxn>
              <a:cxn ang="0">
                <a:pos x="173" y="316"/>
              </a:cxn>
              <a:cxn ang="0">
                <a:pos x="143" y="316"/>
              </a:cxn>
              <a:cxn ang="0">
                <a:pos x="114" y="310"/>
              </a:cxn>
              <a:cxn ang="0">
                <a:pos x="87" y="300"/>
              </a:cxn>
              <a:cxn ang="0">
                <a:pos x="62" y="285"/>
              </a:cxn>
              <a:cxn ang="0">
                <a:pos x="41" y="265"/>
              </a:cxn>
              <a:cxn ang="0">
                <a:pos x="24" y="241"/>
              </a:cxn>
              <a:cxn ang="0">
                <a:pos x="10" y="216"/>
              </a:cxn>
              <a:cxn ang="0">
                <a:pos x="3" y="187"/>
              </a:cxn>
              <a:cxn ang="0">
                <a:pos x="0" y="158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3810" name="Rectangle 18"/>
          <p:cNvSpPr>
            <a:spLocks noChangeArrowheads="1"/>
          </p:cNvSpPr>
          <p:nvPr/>
        </p:nvSpPr>
        <p:spPr bwMode="auto">
          <a:xfrm>
            <a:off x="5619750" y="4456113"/>
            <a:ext cx="3508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0">
                <a:solidFill>
                  <a:srgbClr val="000000"/>
                </a:solidFill>
              </a:rPr>
              <a:t>+</a:t>
            </a:r>
            <a:endParaRPr lang="en-US"/>
          </a:p>
        </p:txBody>
      </p:sp>
      <p:sp>
        <p:nvSpPr>
          <p:cNvPr id="1313811" name="Freeform 19"/>
          <p:cNvSpPr>
            <a:spLocks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/>
            <a:ahLst/>
            <a:cxnLst>
              <a:cxn ang="0">
                <a:pos x="0" y="158"/>
              </a:cxn>
              <a:cxn ang="0">
                <a:pos x="3" y="128"/>
              </a:cxn>
              <a:cxn ang="0">
                <a:pos x="11" y="100"/>
              </a:cxn>
              <a:cxn ang="0">
                <a:pos x="24" y="75"/>
              </a:cxn>
              <a:cxn ang="0">
                <a:pos x="41" y="51"/>
              </a:cxn>
              <a:cxn ang="0">
                <a:pos x="63" y="31"/>
              </a:cxn>
              <a:cxn ang="0">
                <a:pos x="87" y="15"/>
              </a:cxn>
              <a:cxn ang="0">
                <a:pos x="115" y="6"/>
              </a:cxn>
              <a:cxn ang="0">
                <a:pos x="143" y="0"/>
              </a:cxn>
              <a:cxn ang="0">
                <a:pos x="173" y="0"/>
              </a:cxn>
              <a:cxn ang="0">
                <a:pos x="201" y="6"/>
              </a:cxn>
              <a:cxn ang="0">
                <a:pos x="229" y="15"/>
              </a:cxn>
              <a:cxn ang="0">
                <a:pos x="253" y="31"/>
              </a:cxn>
              <a:cxn ang="0">
                <a:pos x="276" y="51"/>
              </a:cxn>
              <a:cxn ang="0">
                <a:pos x="292" y="75"/>
              </a:cxn>
              <a:cxn ang="0">
                <a:pos x="305" y="100"/>
              </a:cxn>
              <a:cxn ang="0">
                <a:pos x="314" y="128"/>
              </a:cxn>
              <a:cxn ang="0">
                <a:pos x="316" y="158"/>
              </a:cxn>
              <a:cxn ang="0">
                <a:pos x="314" y="187"/>
              </a:cxn>
              <a:cxn ang="0">
                <a:pos x="305" y="214"/>
              </a:cxn>
              <a:cxn ang="0">
                <a:pos x="292" y="241"/>
              </a:cxn>
              <a:cxn ang="0">
                <a:pos x="276" y="265"/>
              </a:cxn>
              <a:cxn ang="0">
                <a:pos x="253" y="285"/>
              </a:cxn>
              <a:cxn ang="0">
                <a:pos x="229" y="300"/>
              </a:cxn>
              <a:cxn ang="0">
                <a:pos x="201" y="310"/>
              </a:cxn>
              <a:cxn ang="0">
                <a:pos x="173" y="316"/>
              </a:cxn>
              <a:cxn ang="0">
                <a:pos x="143" y="316"/>
              </a:cxn>
              <a:cxn ang="0">
                <a:pos x="115" y="310"/>
              </a:cxn>
              <a:cxn ang="0">
                <a:pos x="87" y="300"/>
              </a:cxn>
              <a:cxn ang="0">
                <a:pos x="63" y="285"/>
              </a:cxn>
              <a:cxn ang="0">
                <a:pos x="41" y="265"/>
              </a:cxn>
              <a:cxn ang="0">
                <a:pos x="24" y="241"/>
              </a:cxn>
              <a:cxn ang="0">
                <a:pos x="11" y="214"/>
              </a:cxn>
              <a:cxn ang="0">
                <a:pos x="3" y="187"/>
              </a:cxn>
              <a:cxn ang="0">
                <a:pos x="0" y="158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3812" name="Rectangle 20"/>
          <p:cNvSpPr>
            <a:spLocks noChangeArrowheads="1"/>
          </p:cNvSpPr>
          <p:nvPr/>
        </p:nvSpPr>
        <p:spPr bwMode="auto">
          <a:xfrm>
            <a:off x="6005513" y="4554538"/>
            <a:ext cx="1858962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0">
                <a:solidFill>
                  <a:srgbClr val="000000"/>
                </a:solidFill>
              </a:rPr>
              <a:t>Unexpected Patterns</a:t>
            </a:r>
            <a:endParaRPr lang="en-US"/>
          </a:p>
        </p:txBody>
      </p:sp>
      <p:sp>
        <p:nvSpPr>
          <p:cNvPr id="1313813" name="Freeform 21"/>
          <p:cNvSpPr>
            <a:spLocks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/>
            <a:ahLst/>
            <a:cxnLst>
              <a:cxn ang="0">
                <a:pos x="0" y="158"/>
              </a:cxn>
              <a:cxn ang="0">
                <a:pos x="3" y="128"/>
              </a:cxn>
              <a:cxn ang="0">
                <a:pos x="10" y="100"/>
              </a:cxn>
              <a:cxn ang="0">
                <a:pos x="24" y="75"/>
              </a:cxn>
              <a:cxn ang="0">
                <a:pos x="41" y="51"/>
              </a:cxn>
              <a:cxn ang="0">
                <a:pos x="62" y="31"/>
              </a:cxn>
              <a:cxn ang="0">
                <a:pos x="87" y="16"/>
              </a:cxn>
              <a:cxn ang="0">
                <a:pos x="114" y="6"/>
              </a:cxn>
              <a:cxn ang="0">
                <a:pos x="143" y="0"/>
              </a:cxn>
              <a:cxn ang="0">
                <a:pos x="173" y="0"/>
              </a:cxn>
              <a:cxn ang="0">
                <a:pos x="201" y="6"/>
              </a:cxn>
              <a:cxn ang="0">
                <a:pos x="228" y="16"/>
              </a:cxn>
              <a:cxn ang="0">
                <a:pos x="253" y="31"/>
              </a:cxn>
              <a:cxn ang="0">
                <a:pos x="274" y="51"/>
              </a:cxn>
              <a:cxn ang="0">
                <a:pos x="292" y="75"/>
              </a:cxn>
              <a:cxn ang="0">
                <a:pos x="305" y="100"/>
              </a:cxn>
              <a:cxn ang="0">
                <a:pos x="314" y="128"/>
              </a:cxn>
              <a:cxn ang="0">
                <a:pos x="316" y="158"/>
              </a:cxn>
              <a:cxn ang="0">
                <a:pos x="314" y="187"/>
              </a:cxn>
              <a:cxn ang="0">
                <a:pos x="305" y="216"/>
              </a:cxn>
              <a:cxn ang="0">
                <a:pos x="292" y="241"/>
              </a:cxn>
              <a:cxn ang="0">
                <a:pos x="274" y="265"/>
              </a:cxn>
              <a:cxn ang="0">
                <a:pos x="253" y="285"/>
              </a:cxn>
              <a:cxn ang="0">
                <a:pos x="228" y="300"/>
              </a:cxn>
              <a:cxn ang="0">
                <a:pos x="201" y="310"/>
              </a:cxn>
              <a:cxn ang="0">
                <a:pos x="173" y="316"/>
              </a:cxn>
              <a:cxn ang="0">
                <a:pos x="143" y="316"/>
              </a:cxn>
              <a:cxn ang="0">
                <a:pos x="114" y="310"/>
              </a:cxn>
              <a:cxn ang="0">
                <a:pos x="87" y="300"/>
              </a:cxn>
              <a:cxn ang="0">
                <a:pos x="62" y="285"/>
              </a:cxn>
              <a:cxn ang="0">
                <a:pos x="41" y="265"/>
              </a:cxn>
              <a:cxn ang="0">
                <a:pos x="24" y="241"/>
              </a:cxn>
              <a:cxn ang="0">
                <a:pos x="10" y="216"/>
              </a:cxn>
              <a:cxn ang="0">
                <a:pos x="3" y="187"/>
              </a:cxn>
              <a:cxn ang="0">
                <a:pos x="0" y="158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13814" name="Object 22"/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p:oleObj spid="_x0000_s1313814" name="Bitmap Image" r:id="rId3" imgW="5695238" imgH="563809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Frequent Itemset Generation</a:t>
            </a:r>
            <a:endParaRPr lang="en-US"/>
          </a:p>
          <a:p>
            <a:pPr marL="1295400" lvl="2" indent="-381000">
              <a:buFont typeface="Arial" charset="0"/>
              <a:buChar char="–"/>
            </a:pPr>
            <a:r>
              <a:rPr lang="en-US"/>
              <a:t>Generate all itemsets whose support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minsup</a:t>
            </a:r>
          </a:p>
          <a:p>
            <a:pPr marL="1295400" lvl="2" indent="-381000">
              <a:buFont typeface="Arial" charset="0"/>
              <a:buNone/>
            </a:pPr>
            <a:endParaRPr lang="en-US"/>
          </a:p>
          <a:p>
            <a:pPr marL="914400" lvl="1" indent="-457200">
              <a:buFont typeface="Arial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Rule Generation</a:t>
            </a:r>
            <a:endParaRPr lang="en-US"/>
          </a:p>
          <a:p>
            <a:pPr marL="1295400" lvl="2" indent="-381000">
              <a:buFont typeface="Arial" charset="0"/>
              <a:buChar char="–"/>
            </a:pPr>
            <a:r>
              <a:rPr lang="en-US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Frequent itemset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p:oleObj spid="_x0000_s1213443" name="VISIO" r:id="rId3" imgW="9807480" imgH="7407000" progId="">
              <p:embed/>
            </p:oleObj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Given d items, there are 2</a:t>
            </a:r>
            <a:r>
              <a:rPr lang="en-US" sz="2000" baseline="30000"/>
              <a:t>d</a:t>
            </a:r>
            <a:r>
              <a:rPr lang="en-US" sz="2000"/>
              <a:t> possible candidate itemsets</a:t>
            </a:r>
            <a:endParaRPr lang="en-US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Itemset Generation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/>
              <a:t>Brute-force approach: </a:t>
            </a:r>
          </a:p>
          <a:p>
            <a:pPr lvl="1"/>
            <a:r>
              <a:rPr lang="en-US"/>
              <a:t>Each itemset in the lattice is a </a:t>
            </a:r>
            <a:r>
              <a:rPr lang="en-US">
                <a:solidFill>
                  <a:srgbClr val="FF0000"/>
                </a:solidFill>
              </a:rPr>
              <a:t>candidate</a:t>
            </a:r>
            <a:r>
              <a:rPr lang="en-US"/>
              <a:t> frequent itemset</a:t>
            </a:r>
          </a:p>
          <a:p>
            <a:pPr lvl="1"/>
            <a:r>
              <a:rPr lang="en-US"/>
              <a:t>Count the support of each candidate by scanning the database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Match each transaction against every candidate</a:t>
            </a:r>
          </a:p>
          <a:p>
            <a:pPr lvl="1"/>
            <a:r>
              <a:rPr lang="en-US"/>
              <a:t>Complexity ~ O(NMw) =&gt; </a:t>
            </a:r>
            <a:r>
              <a:rPr lang="en-US">
                <a:solidFill>
                  <a:srgbClr val="FF0000"/>
                </a:solidFill>
              </a:rPr>
              <a:t>Expensive since M = 2</a:t>
            </a:r>
            <a:r>
              <a:rPr lang="en-US" baseline="30000">
                <a:solidFill>
                  <a:srgbClr val="FF0000"/>
                </a:solidFill>
              </a:rPr>
              <a:t>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!!!</a:t>
            </a:r>
          </a:p>
        </p:txBody>
      </p:sp>
      <p:graphicFrame>
        <p:nvGraphicFramePr>
          <p:cNvPr id="1214468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p:oleObj spid="_x0000_s1214468" name="Visio" r:id="rId3" imgW="7643978" imgH="274434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146478240</TotalTime>
  <Pages>3</Pages>
  <Words>2615</Words>
  <Application>Microsoft Office PowerPoint</Application>
  <PresentationFormat>On-screen Show (4:3)</PresentationFormat>
  <Paragraphs>658</Paragraphs>
  <Slides>68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LC.BRev.FY97</vt:lpstr>
      <vt:lpstr>Document</vt:lpstr>
      <vt:lpstr>Equation</vt:lpstr>
      <vt:lpstr>VISIO</vt:lpstr>
      <vt:lpstr>Visio</vt:lpstr>
      <vt:lpstr>Worksheet</vt:lpstr>
      <vt:lpstr>Bitmap Image</vt:lpstr>
      <vt:lpstr>Data Mining  Association Analysis: Basic Concepts  and Algorithms</vt:lpstr>
      <vt:lpstr>Association Rule Mining</vt:lpstr>
      <vt:lpstr>Definition: Frequent Itemset</vt:lpstr>
      <vt:lpstr>Definition: Association Rule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Illustrating Apriori Principle</vt:lpstr>
      <vt:lpstr>Illustrating Apriori Principle</vt:lpstr>
      <vt:lpstr>Apriori Algorithm</vt:lpstr>
      <vt:lpstr>Reducing Number of Comparisons</vt:lpstr>
      <vt:lpstr>Generate Hash Tree</vt:lpstr>
      <vt:lpstr>Association Rule Discovery: Hash tree</vt:lpstr>
      <vt:lpstr>Association Rule Discovery: Hash tree</vt:lpstr>
      <vt:lpstr>Association Rule Discovery: Hash tree</vt:lpstr>
      <vt:lpstr>Subset Operation</vt:lpstr>
      <vt:lpstr>Subset Operation Using Hash Tree</vt:lpstr>
      <vt:lpstr>Subset Operation Using Hash Tree</vt:lpstr>
      <vt:lpstr>Subset Operation Using Hash Tree</vt:lpstr>
      <vt:lpstr>Factors Affecting Complexity</vt:lpstr>
      <vt:lpstr>Compact Representation of Frequent Itemsets</vt:lpstr>
      <vt:lpstr>Illustrating Apriori Principle</vt:lpstr>
      <vt:lpstr>What are the (In-) Frequent Itemsets?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Alternative Methods for Frequent Itemset Generation</vt:lpstr>
      <vt:lpstr>Alternative Methods for Frequent Itemset Generation</vt:lpstr>
      <vt:lpstr>Alternative Methods for Frequent Itemset Generation</vt:lpstr>
      <vt:lpstr>Alternative Methods for Frequent Itemset Generation</vt:lpstr>
      <vt:lpstr>ECLAT</vt:lpstr>
      <vt:lpstr>Rule Generation</vt:lpstr>
      <vt:lpstr>Rule Generation</vt:lpstr>
      <vt:lpstr>Rule Generation for Apriori Algorithm</vt:lpstr>
      <vt:lpstr>Effect of Support Distribution</vt:lpstr>
      <vt:lpstr>Effect of Support Distribution</vt:lpstr>
      <vt:lpstr>Multiple Minimum Support</vt:lpstr>
      <vt:lpstr>Multiple Minimum Support (Liu 1999)</vt:lpstr>
      <vt:lpstr>Multiple Minimum Support</vt:lpstr>
      <vt:lpstr>Multiple Minimum Support</vt:lpstr>
      <vt:lpstr>Multiple Minimum Support (Liu 1999)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Properties of A Good Measure</vt:lpstr>
      <vt:lpstr>Statistical-based Measures</vt:lpstr>
      <vt:lpstr>Example: Lift (&amp; Interest)</vt:lpstr>
      <vt:lpstr>Drawback of Lift (&amp; Interest)</vt:lpstr>
      <vt:lpstr>Slide 57</vt:lpstr>
      <vt:lpstr>Comparing Different Measures</vt:lpstr>
      <vt:lpstr>Slide 59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steffen</cp:lastModifiedBy>
  <cp:revision>399</cp:revision>
  <cp:lastPrinted>2001-08-28T17:59:37Z</cp:lastPrinted>
  <dcterms:created xsi:type="dcterms:W3CDTF">1998-03-18T13:44:31Z</dcterms:created>
  <dcterms:modified xsi:type="dcterms:W3CDTF">2010-10-16T04:04:35Z</dcterms:modified>
</cp:coreProperties>
</file>