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15" r:id="rId2"/>
    <p:sldId id="561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853" autoAdjust="0"/>
    <p:restoredTop sz="94541" autoAdjust="0"/>
  </p:normalViewPr>
  <p:slideViewPr>
    <p:cSldViewPr>
      <p:cViewPr varScale="1">
        <p:scale>
          <a:sx n="91" d="100"/>
          <a:sy n="91" d="100"/>
        </p:scale>
        <p:origin x="-1986" y="-11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2063" y="722313"/>
            <a:ext cx="4795837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Third Level</a:t>
            </a:r>
          </a:p>
        </p:txBody>
      </p:sp>
      <p:grpSp>
        <p:nvGrpSpPr>
          <p:cNvPr id="1040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 b="0"/>
                <a:t>© Tan,Steinbach, Kumar 	    	Introduction to Data Mining        		      4/18/2004               </a:t>
              </a:r>
              <a:fld id="{DBEEB373-97DC-43F1-ADFC-D05BC9DD5BB0}" type="slidenum">
                <a:rPr lang="en-US" sz="1200" b="0"/>
                <a:pPr>
                  <a:lnSpc>
                    <a:spcPts val="2000"/>
                  </a:lnSpc>
                </a:pPr>
                <a:t>‹#›</a:t>
              </a:fld>
              <a:r>
                <a:rPr lang="en-US" sz="1200" b="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/>
            <a:r>
              <a:rPr lang="en-US"/>
              <a:t>Data Mining</a:t>
            </a:r>
            <a:br>
              <a:rPr lang="en-US"/>
            </a:br>
            <a:r>
              <a:rPr lang="en-US"/>
              <a:t>Association Rules: Advanced Concepts and Algorithms</a:t>
            </a:r>
            <a:endParaRPr lang="en-US" sz="2800"/>
          </a:p>
        </p:txBody>
      </p:sp>
      <p:sp>
        <p:nvSpPr>
          <p:cNvPr id="646147" name="Rectangle 1027"/>
          <p:cNvSpPr>
            <a:spLocks noChangeArrowheads="1"/>
          </p:cNvSpPr>
          <p:nvPr/>
        </p:nvSpPr>
        <p:spPr bwMode="auto">
          <a:xfrm>
            <a:off x="381000" y="2073275"/>
            <a:ext cx="8229600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/>
              <a:t>Lecture Notes for Chapter 7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 b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/>
              <a:t>Tan, Steinbach, Kumar</a:t>
            </a:r>
            <a:endParaRPr lang="en-US" sz="1600" b="0"/>
          </a:p>
          <a:p>
            <a:pPr algn="ctr"/>
            <a:endParaRPr lang="en-US" sz="1600" b="0"/>
          </a:p>
          <a:p>
            <a:pPr algn="ctr"/>
            <a:endParaRPr lang="en-US" sz="1600" b="0"/>
          </a:p>
          <a:p>
            <a:endParaRPr lang="en-US" sz="2000" b="0"/>
          </a:p>
        </p:txBody>
      </p:sp>
      <p:grpSp>
        <p:nvGrpSpPr>
          <p:cNvPr id="647172" name="Group 2052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64717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7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7175" name="Group 2055"/>
          <p:cNvGrpSpPr>
            <a:grpSpLocks/>
          </p:cNvGrpSpPr>
          <p:nvPr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647176" name="Rectangle 2056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77" name="Rectangle 2057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 b="0"/>
                <a:t>© Tan,Steinbach, Kumar 	    	Introduction to Data Mining        		      4/18/2004               </a:t>
              </a:r>
              <a:fld id="{D7084798-A713-42FF-BDD7-CE28F0737ACA}" type="slidenum">
                <a:rPr lang="en-US" sz="1200" b="0"/>
                <a:pPr>
                  <a:lnSpc>
                    <a:spcPts val="2000"/>
                  </a:lnSpc>
                </a:pPr>
                <a:t>1</a:t>
              </a:fld>
              <a:r>
                <a:rPr lang="en-US" sz="1200" b="0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Extracting Sequential Patterns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Given n events:   i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2</a:t>
            </a:r>
            <a:r>
              <a:rPr lang="en-US"/>
              <a:t>, i</a:t>
            </a:r>
            <a:r>
              <a:rPr lang="en-US" baseline="-25000"/>
              <a:t>3</a:t>
            </a:r>
            <a:r>
              <a:rPr lang="en-US"/>
              <a:t>, …, i</a:t>
            </a:r>
            <a:r>
              <a:rPr lang="en-US" baseline="-25000"/>
              <a:t>n</a:t>
            </a:r>
            <a:endParaRPr lang="en-US"/>
          </a:p>
          <a:p>
            <a:pPr lvl="4"/>
            <a:endParaRPr lang="en-US" sz="800"/>
          </a:p>
          <a:p>
            <a:pPr marL="342900" indent="-342900"/>
            <a:r>
              <a:rPr lang="en-US"/>
              <a:t>Candidate 1-subsequences: 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/>
              <a:t>&lt;{i</a:t>
            </a:r>
            <a:r>
              <a:rPr lang="en-US" baseline="-25000"/>
              <a:t>1</a:t>
            </a:r>
            <a:r>
              <a:rPr lang="en-US"/>
              <a:t>}&gt;, &lt;{i</a:t>
            </a:r>
            <a:r>
              <a:rPr lang="en-US" baseline="-25000"/>
              <a:t>2</a:t>
            </a:r>
            <a:r>
              <a:rPr lang="en-US"/>
              <a:t>}&gt;, &lt;{i</a:t>
            </a:r>
            <a:r>
              <a:rPr lang="en-US" baseline="-25000"/>
              <a:t>3</a:t>
            </a:r>
            <a:r>
              <a:rPr lang="en-US"/>
              <a:t>}&gt;, …, &lt;{i</a:t>
            </a:r>
            <a:r>
              <a:rPr lang="en-US" baseline="-25000"/>
              <a:t>n</a:t>
            </a:r>
            <a:r>
              <a:rPr lang="en-US"/>
              <a:t>}&gt;</a:t>
            </a:r>
          </a:p>
          <a:p>
            <a:pPr lvl="4"/>
            <a:endParaRPr lang="en-US" sz="800"/>
          </a:p>
          <a:p>
            <a:pPr marL="342900" indent="-342900"/>
            <a:r>
              <a:rPr lang="en-US"/>
              <a:t>Candidate 2-subsequences: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/>
              <a:t>&lt;{i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2</a:t>
            </a:r>
            <a:r>
              <a:rPr lang="en-US"/>
              <a:t>}&gt;, &lt;{i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3</a:t>
            </a:r>
            <a:r>
              <a:rPr lang="en-US"/>
              <a:t>}&gt;, …, &lt;{i</a:t>
            </a:r>
            <a:r>
              <a:rPr lang="en-US" baseline="-25000"/>
              <a:t>1</a:t>
            </a:r>
            <a:r>
              <a:rPr lang="en-US"/>
              <a:t>} {i</a:t>
            </a:r>
            <a:r>
              <a:rPr lang="en-US" baseline="-25000"/>
              <a:t>1</a:t>
            </a:r>
            <a:r>
              <a:rPr lang="en-US"/>
              <a:t>}&gt;, &lt;{i</a:t>
            </a:r>
            <a:r>
              <a:rPr lang="en-US" baseline="-25000"/>
              <a:t>1</a:t>
            </a:r>
            <a:r>
              <a:rPr lang="en-US"/>
              <a:t>} {i</a:t>
            </a:r>
            <a:r>
              <a:rPr lang="en-US" baseline="-25000"/>
              <a:t>2</a:t>
            </a:r>
            <a:r>
              <a:rPr lang="en-US"/>
              <a:t>}&gt;, …, &lt;{i</a:t>
            </a:r>
            <a:r>
              <a:rPr lang="en-US" baseline="-25000"/>
              <a:t>n-1</a:t>
            </a:r>
            <a:r>
              <a:rPr lang="en-US"/>
              <a:t>} {i</a:t>
            </a:r>
            <a:r>
              <a:rPr lang="en-US" baseline="-25000"/>
              <a:t>n</a:t>
            </a:r>
            <a:r>
              <a:rPr lang="en-US"/>
              <a:t>}&gt;</a:t>
            </a:r>
          </a:p>
          <a:p>
            <a:pPr lvl="4"/>
            <a:endParaRPr lang="en-US" sz="800"/>
          </a:p>
          <a:p>
            <a:pPr marL="342900" indent="-342900"/>
            <a:r>
              <a:rPr lang="en-US"/>
              <a:t>Candidate 3-subsequences: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/>
              <a:t>&lt;{i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2 </a:t>
            </a:r>
            <a:r>
              <a:rPr lang="en-US"/>
              <a:t>, i</a:t>
            </a:r>
            <a:r>
              <a:rPr lang="en-US" baseline="-25000"/>
              <a:t>3</a:t>
            </a:r>
            <a:r>
              <a:rPr lang="en-US"/>
              <a:t>}&gt;, &lt;{i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2 </a:t>
            </a:r>
            <a:r>
              <a:rPr lang="en-US"/>
              <a:t>, i</a:t>
            </a:r>
            <a:r>
              <a:rPr lang="en-US" baseline="-25000"/>
              <a:t>4</a:t>
            </a:r>
            <a:r>
              <a:rPr lang="en-US"/>
              <a:t>}&gt;, …, &lt;{i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2</a:t>
            </a:r>
            <a:r>
              <a:rPr lang="en-US"/>
              <a:t>} {i</a:t>
            </a:r>
            <a:r>
              <a:rPr lang="en-US" baseline="-25000"/>
              <a:t>1</a:t>
            </a:r>
            <a:r>
              <a:rPr lang="en-US"/>
              <a:t>}&gt;, &lt;{i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2</a:t>
            </a:r>
            <a:r>
              <a:rPr lang="en-US"/>
              <a:t>} {i</a:t>
            </a:r>
            <a:r>
              <a:rPr lang="en-US" baseline="-25000"/>
              <a:t>2</a:t>
            </a:r>
            <a:r>
              <a:rPr lang="en-US"/>
              <a:t>}&gt;, …,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/>
              <a:t>&lt;{i</a:t>
            </a:r>
            <a:r>
              <a:rPr lang="en-US" baseline="-25000"/>
              <a:t>1</a:t>
            </a:r>
            <a:r>
              <a:rPr lang="en-US"/>
              <a:t>} {i</a:t>
            </a:r>
            <a:r>
              <a:rPr lang="en-US" baseline="-25000"/>
              <a:t>1 </a:t>
            </a:r>
            <a:r>
              <a:rPr lang="en-US"/>
              <a:t>, i</a:t>
            </a:r>
            <a:r>
              <a:rPr lang="en-US" baseline="-25000"/>
              <a:t>2</a:t>
            </a:r>
            <a:r>
              <a:rPr lang="en-US"/>
              <a:t>}&gt;, &lt;{i</a:t>
            </a:r>
            <a:r>
              <a:rPr lang="en-US" baseline="-25000"/>
              <a:t>1</a:t>
            </a:r>
            <a:r>
              <a:rPr lang="en-US"/>
              <a:t>} {i</a:t>
            </a:r>
            <a:r>
              <a:rPr lang="en-US" baseline="-25000"/>
              <a:t>1 </a:t>
            </a:r>
            <a:r>
              <a:rPr lang="en-US"/>
              <a:t>, i</a:t>
            </a:r>
            <a:r>
              <a:rPr lang="en-US" baseline="-25000"/>
              <a:t>3</a:t>
            </a:r>
            <a:r>
              <a:rPr lang="en-US"/>
              <a:t>}&gt;, …, &lt;{i</a:t>
            </a:r>
            <a:r>
              <a:rPr lang="en-US" baseline="-25000"/>
              <a:t>1</a:t>
            </a:r>
            <a:r>
              <a:rPr lang="en-US"/>
              <a:t>} {i</a:t>
            </a:r>
            <a:r>
              <a:rPr lang="en-US" baseline="-25000"/>
              <a:t>1</a:t>
            </a:r>
            <a:r>
              <a:rPr lang="en-US"/>
              <a:t>} {i</a:t>
            </a:r>
            <a:r>
              <a:rPr lang="en-US" baseline="-25000"/>
              <a:t>1</a:t>
            </a:r>
            <a:r>
              <a:rPr lang="en-US"/>
              <a:t>}&gt;, &lt;{i</a:t>
            </a:r>
            <a:r>
              <a:rPr lang="en-US" baseline="-25000"/>
              <a:t>1</a:t>
            </a:r>
            <a:r>
              <a:rPr lang="en-US"/>
              <a:t>} {i</a:t>
            </a:r>
            <a:r>
              <a:rPr lang="en-US" baseline="-25000"/>
              <a:t>1</a:t>
            </a:r>
            <a:r>
              <a:rPr lang="en-US"/>
              <a:t>} {i</a:t>
            </a:r>
            <a:r>
              <a:rPr lang="en-US" baseline="-25000"/>
              <a:t>2</a:t>
            </a:r>
            <a:r>
              <a:rPr lang="en-US"/>
              <a:t>}&gt;, …</a:t>
            </a:r>
          </a:p>
          <a:p>
            <a:pPr marL="1143000" lvl="2" indent="-228600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Sequential Pattern (GSP)</a:t>
            </a:r>
          </a:p>
        </p:txBody>
      </p:sp>
      <p:sp>
        <p:nvSpPr>
          <p:cNvPr id="147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sz="2000" b="1"/>
              <a:t>Step 1</a:t>
            </a:r>
            <a:r>
              <a:rPr lang="en-US" sz="2000"/>
              <a:t>: 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800"/>
              <a:t>Make the first pass over the sequence database D to yield all the 1-element frequent sequences</a:t>
            </a:r>
          </a:p>
          <a:p>
            <a:pPr lvl="4">
              <a:lnSpc>
                <a:spcPct val="80000"/>
              </a:lnSpc>
            </a:pPr>
            <a:endParaRPr lang="en-US" sz="800"/>
          </a:p>
          <a:p>
            <a:pPr marL="342900" indent="-342900">
              <a:lnSpc>
                <a:spcPct val="80000"/>
              </a:lnSpc>
            </a:pPr>
            <a:r>
              <a:rPr lang="en-US" sz="2000" b="1"/>
              <a:t>Step 2</a:t>
            </a:r>
            <a:r>
              <a:rPr lang="en-US" sz="2000"/>
              <a:t>: </a:t>
            </a:r>
          </a:p>
          <a:p>
            <a:pPr lvl="4">
              <a:lnSpc>
                <a:spcPct val="80000"/>
              </a:lnSpc>
            </a:pPr>
            <a:endParaRPr lang="en-US" sz="800"/>
          </a:p>
          <a:p>
            <a:pPr marL="342900" indent="-34290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/>
              <a:t>	Repeat until no new frequent sequences are found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800" b="1"/>
              <a:t>Candidate Generation</a:t>
            </a:r>
            <a:r>
              <a:rPr lang="en-US" sz="1800"/>
              <a:t>: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/>
              <a:t>Merge pairs of frequent subsequences found in the (k-1)</a:t>
            </a:r>
            <a:r>
              <a:rPr lang="en-US" sz="1600" i="1"/>
              <a:t>th</a:t>
            </a:r>
            <a:r>
              <a:rPr lang="en-US" sz="1600"/>
              <a:t> pass to generate candidate sequences that contain k items </a:t>
            </a:r>
          </a:p>
          <a:p>
            <a:pPr lvl="4">
              <a:lnSpc>
                <a:spcPct val="80000"/>
              </a:lnSpc>
            </a:pPr>
            <a:endParaRPr lang="en-US" sz="700"/>
          </a:p>
          <a:p>
            <a:pPr marL="742950" lvl="1" indent="-285750">
              <a:lnSpc>
                <a:spcPct val="80000"/>
              </a:lnSpc>
            </a:pPr>
            <a:r>
              <a:rPr lang="en-US" sz="1800" b="1"/>
              <a:t>Candidate Pruning</a:t>
            </a:r>
            <a:r>
              <a:rPr lang="en-US" sz="1800"/>
              <a:t>: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/>
              <a:t>Prune candidate </a:t>
            </a:r>
            <a:r>
              <a:rPr lang="en-US" sz="1600" i="1"/>
              <a:t>k</a:t>
            </a:r>
            <a:r>
              <a:rPr lang="en-US" sz="1600"/>
              <a:t>-sequences that contain infrequent (</a:t>
            </a:r>
            <a:r>
              <a:rPr lang="en-US" sz="1600" i="1"/>
              <a:t>k-1)</a:t>
            </a:r>
            <a:r>
              <a:rPr lang="en-US" sz="1600"/>
              <a:t>-subsequences</a:t>
            </a:r>
          </a:p>
          <a:p>
            <a:pPr lvl="4">
              <a:lnSpc>
                <a:spcPct val="80000"/>
              </a:lnSpc>
            </a:pPr>
            <a:endParaRPr lang="en-US" sz="700"/>
          </a:p>
          <a:p>
            <a:pPr marL="742950" lvl="1" indent="-285750">
              <a:lnSpc>
                <a:spcPct val="80000"/>
              </a:lnSpc>
            </a:pPr>
            <a:r>
              <a:rPr lang="en-US" sz="1800" b="1"/>
              <a:t>Support Counting</a:t>
            </a:r>
            <a:r>
              <a:rPr lang="en-US" sz="1800"/>
              <a:t>: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/>
              <a:t>Make a new pass over the sequence database D to find the support for these candidate sequences</a:t>
            </a:r>
          </a:p>
          <a:p>
            <a:pPr lvl="4">
              <a:lnSpc>
                <a:spcPct val="80000"/>
              </a:lnSpc>
            </a:pPr>
            <a:endParaRPr lang="en-US" sz="700"/>
          </a:p>
          <a:p>
            <a:pPr marL="742950" lvl="1" indent="-285750">
              <a:lnSpc>
                <a:spcPct val="80000"/>
              </a:lnSpc>
            </a:pPr>
            <a:r>
              <a:rPr lang="en-US" sz="1800" b="1"/>
              <a:t>Candidate Elimination</a:t>
            </a:r>
            <a:r>
              <a:rPr lang="en-US" sz="1800"/>
              <a:t>: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/>
              <a:t>Eliminate candidate </a:t>
            </a:r>
            <a:r>
              <a:rPr lang="en-US" sz="1600" i="1"/>
              <a:t>k</a:t>
            </a:r>
            <a:r>
              <a:rPr lang="en-US" sz="1600"/>
              <a:t>-sequences whose actual support is less than </a:t>
            </a:r>
            <a:r>
              <a:rPr lang="en-US" sz="1600" i="1"/>
              <a:t>minsup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Generation</a:t>
            </a:r>
          </a:p>
        </p:txBody>
      </p:sp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181600"/>
          </a:xfrm>
        </p:spPr>
        <p:txBody>
          <a:bodyPr/>
          <a:lstStyle/>
          <a:p>
            <a:r>
              <a:rPr lang="en-US" sz="2400"/>
              <a:t>Base case (k=2): </a:t>
            </a:r>
          </a:p>
          <a:p>
            <a:pPr lvl="1"/>
            <a:r>
              <a:rPr lang="en-US" sz="2000"/>
              <a:t>Merging two frequent 1-sequences &lt;{i</a:t>
            </a:r>
            <a:r>
              <a:rPr lang="en-US" sz="2000" baseline="-25000"/>
              <a:t>1</a:t>
            </a:r>
            <a:r>
              <a:rPr lang="en-US" sz="2000"/>
              <a:t>}&gt;  and &lt;{i</a:t>
            </a:r>
            <a:r>
              <a:rPr lang="en-US" sz="2000" baseline="-25000"/>
              <a:t>2</a:t>
            </a:r>
            <a:r>
              <a:rPr lang="en-US" sz="2000"/>
              <a:t>}&gt; will produce two candidate 2-sequences:  &lt;{i</a:t>
            </a:r>
            <a:r>
              <a:rPr lang="en-US" sz="2000" baseline="-25000"/>
              <a:t>1</a:t>
            </a:r>
            <a:r>
              <a:rPr lang="en-US" sz="2000"/>
              <a:t>} {i</a:t>
            </a:r>
            <a:r>
              <a:rPr lang="en-US" sz="2000" baseline="-25000"/>
              <a:t>2</a:t>
            </a:r>
            <a:r>
              <a:rPr lang="en-US" sz="2000"/>
              <a:t>}&gt;  and   &lt;{i</a:t>
            </a:r>
            <a:r>
              <a:rPr lang="en-US" sz="2000" baseline="-25000"/>
              <a:t>1 </a:t>
            </a:r>
            <a:r>
              <a:rPr lang="en-US" sz="2000"/>
              <a:t>i</a:t>
            </a:r>
            <a:r>
              <a:rPr lang="en-US" sz="2000" baseline="-25000"/>
              <a:t>2</a:t>
            </a:r>
            <a:r>
              <a:rPr lang="en-US" sz="2000"/>
              <a:t>}&gt;</a:t>
            </a:r>
          </a:p>
          <a:p>
            <a:pPr lvl="4"/>
            <a:endParaRPr lang="en-US" sz="800"/>
          </a:p>
          <a:p>
            <a:r>
              <a:rPr lang="en-US" sz="2400"/>
              <a:t>General case (k&gt;2):</a:t>
            </a:r>
          </a:p>
          <a:p>
            <a:pPr lvl="1"/>
            <a:r>
              <a:rPr lang="en-US" sz="2000"/>
              <a:t>A frequent (</a:t>
            </a:r>
            <a:r>
              <a:rPr lang="en-US" sz="2000" i="1"/>
              <a:t>k-1)</a:t>
            </a:r>
            <a:r>
              <a:rPr lang="en-US" sz="2000"/>
              <a:t>-sequence w</a:t>
            </a:r>
            <a:r>
              <a:rPr lang="en-US" sz="2000" baseline="-25000"/>
              <a:t>1</a:t>
            </a:r>
            <a:r>
              <a:rPr lang="en-US" sz="2000"/>
              <a:t> is merged with another frequent </a:t>
            </a:r>
            <a:br>
              <a:rPr lang="en-US" sz="2000"/>
            </a:br>
            <a:r>
              <a:rPr lang="en-US" sz="2000"/>
              <a:t>(</a:t>
            </a:r>
            <a:r>
              <a:rPr lang="en-US" sz="2000" i="1"/>
              <a:t>k-1)</a:t>
            </a:r>
            <a:r>
              <a:rPr lang="en-US" sz="2000"/>
              <a:t>-sequence w</a:t>
            </a:r>
            <a:r>
              <a:rPr lang="en-US" sz="2000" baseline="-25000"/>
              <a:t>2</a:t>
            </a:r>
            <a:r>
              <a:rPr lang="en-US" sz="2000"/>
              <a:t> to produce a candidate </a:t>
            </a:r>
            <a:r>
              <a:rPr lang="en-US" sz="2000" i="1"/>
              <a:t>k</a:t>
            </a:r>
            <a:r>
              <a:rPr lang="en-US" sz="2000"/>
              <a:t>-sequence if the subsequence obtained by removing the first event in w</a:t>
            </a:r>
            <a:r>
              <a:rPr lang="en-US" sz="2000" baseline="-25000"/>
              <a:t>1</a:t>
            </a:r>
            <a:r>
              <a:rPr lang="en-US" sz="2000"/>
              <a:t> is the same as the subsequence obtained by removing the last event in w</a:t>
            </a:r>
            <a:r>
              <a:rPr lang="en-US" sz="2000" baseline="-25000"/>
              <a:t>2</a:t>
            </a:r>
            <a:endParaRPr lang="en-US" sz="2000"/>
          </a:p>
          <a:p>
            <a:pPr lvl="2"/>
            <a:r>
              <a:rPr lang="en-US" sz="1800"/>
              <a:t> The resulting candidate after merging is given by the sequence w</a:t>
            </a:r>
            <a:r>
              <a:rPr lang="en-US" sz="1800" baseline="-25000"/>
              <a:t>1</a:t>
            </a:r>
            <a:r>
              <a:rPr lang="en-US" sz="1800"/>
              <a:t> extended with the last event of w</a:t>
            </a:r>
            <a:r>
              <a:rPr lang="en-US" sz="1800" baseline="-25000"/>
              <a:t>2</a:t>
            </a:r>
            <a:r>
              <a:rPr lang="en-US" sz="1800"/>
              <a:t>. </a:t>
            </a:r>
          </a:p>
          <a:p>
            <a:pPr lvl="3"/>
            <a:r>
              <a:rPr lang="en-US" sz="1800"/>
              <a:t>If the last two events in w</a:t>
            </a:r>
            <a:r>
              <a:rPr lang="en-US" sz="1800" baseline="-25000"/>
              <a:t>2</a:t>
            </a:r>
            <a:r>
              <a:rPr lang="en-US" sz="1800"/>
              <a:t> belong to the same element, then the last event in w</a:t>
            </a:r>
            <a:r>
              <a:rPr lang="en-US" sz="1800" baseline="-25000"/>
              <a:t>2</a:t>
            </a:r>
            <a:r>
              <a:rPr lang="en-US" sz="1800"/>
              <a:t> becomes part of the last element in w</a:t>
            </a:r>
            <a:r>
              <a:rPr lang="en-US" sz="1800" baseline="-25000"/>
              <a:t>1</a:t>
            </a:r>
            <a:endParaRPr lang="en-US" sz="1800"/>
          </a:p>
          <a:p>
            <a:pPr lvl="3"/>
            <a:r>
              <a:rPr lang="en-US" sz="1800"/>
              <a:t>Otherwise, the last event in w</a:t>
            </a:r>
            <a:r>
              <a:rPr lang="en-US" sz="1800" baseline="-25000"/>
              <a:t>2</a:t>
            </a:r>
            <a:r>
              <a:rPr lang="en-US" sz="1800"/>
              <a:t> becomes a separate element appended to the end of w</a:t>
            </a:r>
            <a:r>
              <a:rPr lang="en-US" sz="1800" baseline="-25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Generation Examples</a:t>
            </a:r>
          </a:p>
        </p:txBody>
      </p:sp>
      <p:sp>
        <p:nvSpPr>
          <p:cNvPr id="147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Merging the sequences </a:t>
            </a:r>
            <a:br>
              <a:rPr lang="en-US" sz="2000" dirty="0"/>
            </a:br>
            <a:r>
              <a:rPr lang="en-US" sz="2000" dirty="0"/>
              <a:t>w</a:t>
            </a:r>
            <a:r>
              <a:rPr lang="en-US" sz="2000" baseline="-25000" dirty="0"/>
              <a:t>1</a:t>
            </a:r>
            <a:r>
              <a:rPr lang="en-US" sz="2000" dirty="0"/>
              <a:t>=&lt;{1} {2 3} {4}&gt; and w</a:t>
            </a:r>
            <a:r>
              <a:rPr lang="en-US" sz="2000" baseline="-25000" dirty="0"/>
              <a:t>2</a:t>
            </a:r>
            <a:r>
              <a:rPr lang="en-US" sz="2000" dirty="0"/>
              <a:t> =&lt;{2 3} {4 5}&gt; </a:t>
            </a:r>
            <a:br>
              <a:rPr lang="en-US" sz="2000" dirty="0"/>
            </a:br>
            <a:r>
              <a:rPr lang="en-US" sz="2000" dirty="0"/>
              <a:t>will produce the candidate sequence &lt; {1} {2 3} {4 5}&gt; because the last two events in w</a:t>
            </a:r>
            <a:r>
              <a:rPr lang="en-US" sz="2000" baseline="-25000" dirty="0"/>
              <a:t>2 </a:t>
            </a:r>
            <a:r>
              <a:rPr lang="en-US" sz="2000" dirty="0"/>
              <a:t>(4 and 5) belong to the same element</a:t>
            </a:r>
          </a:p>
          <a:p>
            <a:endParaRPr lang="en-US" sz="2000" dirty="0"/>
          </a:p>
          <a:p>
            <a:r>
              <a:rPr lang="en-US" sz="2000" dirty="0"/>
              <a:t>Merging the sequences </a:t>
            </a:r>
            <a:br>
              <a:rPr lang="en-US" sz="2000" dirty="0"/>
            </a:br>
            <a:r>
              <a:rPr lang="en-US" sz="2000" dirty="0"/>
              <a:t>w</a:t>
            </a:r>
            <a:r>
              <a:rPr lang="en-US" sz="2000" baseline="-25000" dirty="0"/>
              <a:t>1</a:t>
            </a:r>
            <a:r>
              <a:rPr lang="en-US" sz="2000" dirty="0"/>
              <a:t>=&lt;{1} {2 3} {4}&gt; and w</a:t>
            </a:r>
            <a:r>
              <a:rPr lang="en-US" sz="2000" baseline="-25000" dirty="0"/>
              <a:t>2</a:t>
            </a:r>
            <a:r>
              <a:rPr lang="en-US" sz="2000" dirty="0"/>
              <a:t> =&lt;{2 3} {4} {5}&gt; </a:t>
            </a:r>
            <a:br>
              <a:rPr lang="en-US" sz="2000" dirty="0"/>
            </a:br>
            <a:r>
              <a:rPr lang="en-US" sz="2000" dirty="0"/>
              <a:t>will produce the candidate sequence &lt; {1} {2 3} {4} {5}&gt; because the last two events in w</a:t>
            </a:r>
            <a:r>
              <a:rPr lang="en-US" sz="2000" baseline="-25000" dirty="0"/>
              <a:t>2 </a:t>
            </a:r>
            <a:r>
              <a:rPr lang="en-US" sz="2000" dirty="0"/>
              <a:t>(4 and 5) do not belong to the same element</a:t>
            </a:r>
          </a:p>
          <a:p>
            <a:endParaRPr lang="en-US" sz="2000" dirty="0"/>
          </a:p>
          <a:p>
            <a:r>
              <a:rPr lang="en-US" sz="2000" dirty="0"/>
              <a:t>We do not have to merge the sequences </a:t>
            </a:r>
            <a:br>
              <a:rPr lang="en-US" sz="2000" dirty="0"/>
            </a:br>
            <a:r>
              <a:rPr lang="en-US" sz="2000" dirty="0"/>
              <a:t>w</a:t>
            </a:r>
            <a:r>
              <a:rPr lang="en-US" sz="2000" baseline="-25000" dirty="0"/>
              <a:t>1</a:t>
            </a:r>
            <a:r>
              <a:rPr lang="en-US" sz="2000" dirty="0"/>
              <a:t> =&lt;{1} {2 6} {4}&gt; and w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 smtClean="0"/>
              <a:t>=&lt;{</a:t>
            </a:r>
            <a:r>
              <a:rPr lang="en-US" sz="2000" dirty="0"/>
              <a:t>1} {2} {4 5}&gt; </a:t>
            </a:r>
            <a:br>
              <a:rPr lang="en-US" sz="2000" dirty="0"/>
            </a:br>
            <a:r>
              <a:rPr lang="en-US" sz="2000" dirty="0"/>
              <a:t>to produce the candidate &lt; {1} {2 6} {4 5</a:t>
            </a:r>
            <a:r>
              <a:rPr lang="en-US" sz="2000" dirty="0" smtClean="0"/>
              <a:t>} &gt; </a:t>
            </a:r>
            <a:r>
              <a:rPr lang="en-US" sz="2000" dirty="0"/>
              <a:t>because if the latter is a viable candidate, then it can be obtained by merging w</a:t>
            </a:r>
            <a:r>
              <a:rPr lang="en-US" sz="2000" baseline="-25000" dirty="0"/>
              <a:t>1</a:t>
            </a:r>
            <a:r>
              <a:rPr lang="en-US" sz="2000" dirty="0"/>
              <a:t> with </a:t>
            </a:r>
            <a:br>
              <a:rPr lang="en-US" sz="2000" dirty="0"/>
            </a:br>
            <a:r>
              <a:rPr lang="en-US" sz="2000" dirty="0" smtClean="0"/>
              <a:t>&lt; {2 </a:t>
            </a:r>
            <a:r>
              <a:rPr lang="en-US" sz="2000" dirty="0"/>
              <a:t>6} </a:t>
            </a:r>
            <a:r>
              <a:rPr lang="en-US" sz="2000" dirty="0" smtClean="0"/>
              <a:t>{4 5} 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GSP Example</a:t>
            </a:r>
          </a:p>
        </p:txBody>
      </p:sp>
      <p:graphicFrame>
        <p:nvGraphicFramePr>
          <p:cNvPr id="1475587" name="Object 3"/>
          <p:cNvGraphicFramePr>
            <a:graphicFrameLocks noChangeAspect="1"/>
          </p:cNvGraphicFramePr>
          <p:nvPr>
            <p:ph idx="1"/>
          </p:nvPr>
        </p:nvGraphicFramePr>
        <p:xfrm>
          <a:off x="381000" y="1676400"/>
          <a:ext cx="8272463" cy="3427413"/>
        </p:xfrm>
        <a:graphic>
          <a:graphicData uri="http://schemas.openxmlformats.org/presentationml/2006/ole">
            <p:oleObj spid="_x0000_s1475587" name="Visio" r:id="rId3" imgW="8626856" imgH="357366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Constraints (I)</a:t>
            </a:r>
          </a:p>
        </p:txBody>
      </p:sp>
      <p:sp>
        <p:nvSpPr>
          <p:cNvPr id="1476611" name="Rectangle 1027"/>
          <p:cNvSpPr>
            <a:spLocks noChangeArrowheads="1"/>
          </p:cNvSpPr>
          <p:nvPr/>
        </p:nvSpPr>
        <p:spPr bwMode="auto">
          <a:xfrm>
            <a:off x="838200" y="1219200"/>
            <a:ext cx="37338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6612" name="Text Box 1028"/>
          <p:cNvSpPr txBox="1">
            <a:spLocks noChangeArrowheads="1"/>
          </p:cNvSpPr>
          <p:nvPr/>
        </p:nvSpPr>
        <p:spPr bwMode="auto">
          <a:xfrm>
            <a:off x="912813" y="1306513"/>
            <a:ext cx="3600450" cy="5191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Times New Roman" charset="0"/>
              </a:rPr>
              <a:t>{A   B}     {C}    {D   E}</a:t>
            </a:r>
          </a:p>
        </p:txBody>
      </p:sp>
      <p:sp>
        <p:nvSpPr>
          <p:cNvPr id="1476613" name="Text Box 1029"/>
          <p:cNvSpPr txBox="1">
            <a:spLocks noChangeArrowheads="1"/>
          </p:cNvSpPr>
          <p:nvPr/>
        </p:nvSpPr>
        <p:spPr bwMode="auto">
          <a:xfrm>
            <a:off x="2317750" y="2381250"/>
            <a:ext cx="661988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ct val="50000"/>
              </a:spcAft>
            </a:pPr>
            <a:r>
              <a:rPr lang="en-US">
                <a:solidFill>
                  <a:srgbClr val="0000FF"/>
                </a:solidFill>
              </a:rPr>
              <a:t>&lt;= m</a:t>
            </a:r>
            <a:r>
              <a:rPr lang="en-US" baseline="-2500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476614" name="Text Box 1030"/>
          <p:cNvSpPr txBox="1">
            <a:spLocks noChangeArrowheads="1"/>
          </p:cNvSpPr>
          <p:nvPr/>
        </p:nvSpPr>
        <p:spPr bwMode="auto">
          <a:xfrm>
            <a:off x="1639888" y="1828800"/>
            <a:ext cx="608012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ct val="50000"/>
              </a:spcAft>
            </a:pPr>
            <a:r>
              <a:rPr lang="en-US">
                <a:solidFill>
                  <a:srgbClr val="0000FF"/>
                </a:solidFill>
              </a:rPr>
              <a:t>&lt;= x</a:t>
            </a:r>
            <a:r>
              <a:rPr lang="en-US" baseline="-2500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1476615" name="Text Box 1031"/>
          <p:cNvSpPr txBox="1">
            <a:spLocks noChangeArrowheads="1"/>
          </p:cNvSpPr>
          <p:nvPr/>
        </p:nvSpPr>
        <p:spPr bwMode="auto">
          <a:xfrm>
            <a:off x="2952750" y="1828800"/>
            <a:ext cx="51435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 &gt;n</a:t>
            </a:r>
            <a:r>
              <a:rPr lang="en-US" baseline="-2500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1476616" name="Line 1032"/>
          <p:cNvSpPr>
            <a:spLocks noChangeShapeType="1"/>
          </p:cNvSpPr>
          <p:nvPr/>
        </p:nvSpPr>
        <p:spPr bwMode="auto">
          <a:xfrm>
            <a:off x="990600" y="2667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617" name="Line 1033"/>
          <p:cNvSpPr>
            <a:spLocks noChangeShapeType="1"/>
          </p:cNvSpPr>
          <p:nvPr/>
        </p:nvSpPr>
        <p:spPr bwMode="auto">
          <a:xfrm flipV="1">
            <a:off x="990600" y="2133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618" name="Line 1034"/>
          <p:cNvSpPr>
            <a:spLocks noChangeShapeType="1"/>
          </p:cNvSpPr>
          <p:nvPr/>
        </p:nvSpPr>
        <p:spPr bwMode="auto">
          <a:xfrm flipV="1">
            <a:off x="2971800" y="2127250"/>
            <a:ext cx="5334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619" name="Line 1035"/>
          <p:cNvSpPr>
            <a:spLocks noChangeShapeType="1"/>
          </p:cNvSpPr>
          <p:nvPr/>
        </p:nvSpPr>
        <p:spPr bwMode="auto">
          <a:xfrm>
            <a:off x="985838" y="1752600"/>
            <a:ext cx="0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620" name="Line 1036"/>
          <p:cNvSpPr>
            <a:spLocks noChangeShapeType="1"/>
          </p:cNvSpPr>
          <p:nvPr/>
        </p:nvSpPr>
        <p:spPr bwMode="auto">
          <a:xfrm flipV="1">
            <a:off x="2971800" y="1839913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621" name="Line 1037"/>
          <p:cNvSpPr>
            <a:spLocks noChangeShapeType="1"/>
          </p:cNvSpPr>
          <p:nvPr/>
        </p:nvSpPr>
        <p:spPr bwMode="auto">
          <a:xfrm>
            <a:off x="4343400" y="1752600"/>
            <a:ext cx="0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622" name="Text Box 1038"/>
          <p:cNvSpPr txBox="1">
            <a:spLocks noChangeArrowheads="1"/>
          </p:cNvSpPr>
          <p:nvPr/>
        </p:nvSpPr>
        <p:spPr bwMode="auto">
          <a:xfrm>
            <a:off x="5410200" y="1420813"/>
            <a:ext cx="3124200" cy="1246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50000"/>
              </a:spcAft>
            </a:pPr>
            <a:r>
              <a:rPr lang="en-US" sz="1800"/>
              <a:t>x</a:t>
            </a:r>
            <a:r>
              <a:rPr lang="en-US" sz="1800" baseline="-25000"/>
              <a:t>g</a:t>
            </a:r>
            <a:r>
              <a:rPr lang="en-US" sz="1800"/>
              <a:t>: max-gap</a:t>
            </a:r>
          </a:p>
          <a:p>
            <a:pPr>
              <a:spcBef>
                <a:spcPct val="10000"/>
              </a:spcBef>
              <a:spcAft>
                <a:spcPct val="50000"/>
              </a:spcAft>
            </a:pPr>
            <a:r>
              <a:rPr lang="en-US" sz="1800"/>
              <a:t>n</a:t>
            </a:r>
            <a:r>
              <a:rPr lang="en-US" sz="1800" baseline="-25000"/>
              <a:t>g</a:t>
            </a:r>
            <a:r>
              <a:rPr lang="en-US" sz="1800"/>
              <a:t>: min-gap</a:t>
            </a:r>
          </a:p>
          <a:p>
            <a:pPr>
              <a:spcBef>
                <a:spcPct val="10000"/>
              </a:spcBef>
              <a:spcAft>
                <a:spcPct val="50000"/>
              </a:spcAft>
            </a:pPr>
            <a:r>
              <a:rPr lang="en-US" sz="1800"/>
              <a:t>m</a:t>
            </a:r>
            <a:r>
              <a:rPr lang="en-US" sz="1800" baseline="-25000"/>
              <a:t>s</a:t>
            </a:r>
            <a:r>
              <a:rPr lang="en-US" sz="1800"/>
              <a:t>: maximum span</a:t>
            </a:r>
          </a:p>
        </p:txBody>
      </p:sp>
      <p:graphicFrame>
        <p:nvGraphicFramePr>
          <p:cNvPr id="1476623" name="Group 1039"/>
          <p:cNvGraphicFramePr>
            <a:graphicFrameLocks noGrp="1"/>
          </p:cNvGraphicFramePr>
          <p:nvPr>
            <p:ph idx="1"/>
          </p:nvPr>
        </p:nvGraphicFramePr>
        <p:xfrm>
          <a:off x="411163" y="3810000"/>
          <a:ext cx="8318500" cy="2514602"/>
        </p:xfrm>
        <a:graphic>
          <a:graphicData uri="http://schemas.openxmlformats.org/drawingml/2006/table">
            <a:tbl>
              <a:tblPr/>
              <a:tblGrid>
                <a:gridCol w="3568700"/>
                <a:gridCol w="2763837"/>
                <a:gridCol w="198596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Contain?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{2,4} {3,5,6} {4,7} {4,5} {8}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{6} {5}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Marlett" pitchFamily="2" charset="2"/>
                        </a:rPr>
                        <a:t>Yes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{1} {2} {3} {4} {5}&gt;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{1} {4}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Marlett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{1} {2,3} {3,4} {4,5}&gt;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{2} {3} {5} &gt;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Marlett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{1,2} {3} {2,3} {3,4} {2,4} {4,5}&gt;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{1,2} {5}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Marlett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6649" name="Text Box 1065"/>
          <p:cNvSpPr txBox="1">
            <a:spLocks noChangeArrowheads="1"/>
          </p:cNvSpPr>
          <p:nvPr/>
        </p:nvSpPr>
        <p:spPr bwMode="auto">
          <a:xfrm>
            <a:off x="381000" y="3200400"/>
            <a:ext cx="7848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50000"/>
              </a:spcAft>
            </a:pPr>
            <a:r>
              <a:rPr lang="en-US" sz="1800"/>
              <a:t>x</a:t>
            </a:r>
            <a:r>
              <a:rPr lang="en-US" sz="1800" baseline="-25000"/>
              <a:t>g</a:t>
            </a:r>
            <a:r>
              <a:rPr lang="en-US" sz="1800"/>
              <a:t> = 2, n</a:t>
            </a:r>
            <a:r>
              <a:rPr lang="en-US" sz="1800" baseline="-25000"/>
              <a:t>g</a:t>
            </a:r>
            <a:r>
              <a:rPr lang="en-US" sz="1800"/>
              <a:t> = 0, m</a:t>
            </a:r>
            <a:r>
              <a:rPr lang="en-US" sz="1800" baseline="-25000"/>
              <a:t>s</a:t>
            </a:r>
            <a:r>
              <a:rPr lang="en-US" sz="1800"/>
              <a:t>= 4</a:t>
            </a:r>
          </a:p>
        </p:txBody>
      </p:sp>
      <p:sp>
        <p:nvSpPr>
          <p:cNvPr id="1476650" name="Line 1066"/>
          <p:cNvSpPr>
            <a:spLocks noChangeShapeType="1"/>
          </p:cNvSpPr>
          <p:nvPr/>
        </p:nvSpPr>
        <p:spPr bwMode="auto">
          <a:xfrm flipV="1">
            <a:off x="3505200" y="1828800"/>
            <a:ext cx="0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Mining Sequential Patterns with Timing Constraints</a:t>
            </a:r>
          </a:p>
        </p:txBody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Approach 1:</a:t>
            </a:r>
          </a:p>
          <a:p>
            <a:pPr lvl="1"/>
            <a:r>
              <a:rPr lang="en-US"/>
              <a:t>Mine sequential patterns without timing constraints</a:t>
            </a:r>
          </a:p>
          <a:p>
            <a:pPr lvl="1"/>
            <a:r>
              <a:rPr lang="en-US"/>
              <a:t>Postprocess the discovered patterns</a:t>
            </a:r>
          </a:p>
          <a:p>
            <a:pPr lvl="1"/>
            <a:endParaRPr lang="en-US"/>
          </a:p>
          <a:p>
            <a:r>
              <a:rPr lang="en-US"/>
              <a:t>Approach 2:</a:t>
            </a:r>
          </a:p>
          <a:p>
            <a:pPr lvl="1"/>
            <a:r>
              <a:rPr lang="en-US"/>
              <a:t>Modify GSP to directly prune candidates that violate timing constraints</a:t>
            </a:r>
          </a:p>
          <a:p>
            <a:pPr lvl="1"/>
            <a:r>
              <a:rPr lang="en-US"/>
              <a:t>Question: </a:t>
            </a:r>
          </a:p>
          <a:p>
            <a:pPr lvl="2"/>
            <a:r>
              <a:rPr lang="en-US"/>
              <a:t> Does Apriori principle still hold?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Apriori Principle for Sequence Data</a:t>
            </a:r>
          </a:p>
        </p:txBody>
      </p:sp>
      <p:pic>
        <p:nvPicPr>
          <p:cNvPr id="1478659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592263"/>
            <a:ext cx="4267200" cy="3894137"/>
          </a:xfrm>
          <a:noFill/>
          <a:ln/>
        </p:spPr>
      </p:pic>
      <p:sp>
        <p:nvSpPr>
          <p:cNvPr id="1478660" name="Text Box 4"/>
          <p:cNvSpPr txBox="1">
            <a:spLocks noChangeArrowheads="1"/>
          </p:cNvSpPr>
          <p:nvPr/>
        </p:nvSpPr>
        <p:spPr bwMode="auto">
          <a:xfrm>
            <a:off x="5181600" y="1524000"/>
            <a:ext cx="3581400" cy="3440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40000"/>
              </a:spcAft>
            </a:pPr>
            <a:r>
              <a:rPr lang="en-US" sz="1800" b="0" dirty="0"/>
              <a:t>Suppose:    	</a:t>
            </a:r>
          </a:p>
          <a:p>
            <a:pPr>
              <a:spcAft>
                <a:spcPct val="40000"/>
              </a:spcAft>
            </a:pPr>
            <a:r>
              <a:rPr lang="en-US" sz="1800" b="0" dirty="0"/>
              <a:t>	</a:t>
            </a:r>
            <a:r>
              <a:rPr lang="en-US" sz="1800" b="0" dirty="0" err="1"/>
              <a:t>x</a:t>
            </a:r>
            <a:r>
              <a:rPr lang="en-US" sz="1800" b="0" baseline="-25000" dirty="0" err="1"/>
              <a:t>g</a:t>
            </a:r>
            <a:r>
              <a:rPr lang="en-US" sz="1800" b="0" dirty="0"/>
              <a:t> = 1 (max-gap)</a:t>
            </a:r>
          </a:p>
          <a:p>
            <a:pPr>
              <a:spcAft>
                <a:spcPct val="40000"/>
              </a:spcAft>
            </a:pPr>
            <a:r>
              <a:rPr lang="en-US" sz="1800" b="0" dirty="0"/>
              <a:t>	</a:t>
            </a:r>
            <a:r>
              <a:rPr lang="en-US" sz="1800" b="0" dirty="0" err="1"/>
              <a:t>n</a:t>
            </a:r>
            <a:r>
              <a:rPr lang="en-US" sz="1800" b="0" baseline="-25000" dirty="0" err="1"/>
              <a:t>g</a:t>
            </a:r>
            <a:r>
              <a:rPr lang="en-US" sz="1800" b="0" dirty="0"/>
              <a:t> = 0 (min-gap)</a:t>
            </a:r>
          </a:p>
          <a:p>
            <a:pPr>
              <a:spcAft>
                <a:spcPct val="40000"/>
              </a:spcAft>
            </a:pPr>
            <a:r>
              <a:rPr lang="en-US" sz="1800" b="0" dirty="0"/>
              <a:t>	m</a:t>
            </a:r>
            <a:r>
              <a:rPr lang="en-US" sz="1800" b="0" baseline="-25000" dirty="0"/>
              <a:t>s</a:t>
            </a:r>
            <a:r>
              <a:rPr lang="en-US" sz="1800" b="0" dirty="0"/>
              <a:t> = 5 (maximum span)</a:t>
            </a:r>
          </a:p>
          <a:p>
            <a:pPr>
              <a:spcAft>
                <a:spcPct val="40000"/>
              </a:spcAft>
            </a:pPr>
            <a:r>
              <a:rPr lang="en-US" sz="1800" b="0" i="1" dirty="0"/>
              <a:t>	</a:t>
            </a:r>
            <a:r>
              <a:rPr lang="en-US" sz="1800" b="0" i="1" dirty="0" err="1"/>
              <a:t>minsup</a:t>
            </a:r>
            <a:r>
              <a:rPr lang="en-US" sz="1800" b="0" i="1" dirty="0"/>
              <a:t> </a:t>
            </a:r>
            <a:r>
              <a:rPr lang="en-US" sz="1800" b="0" dirty="0"/>
              <a:t>= 60%</a:t>
            </a:r>
            <a:endParaRPr lang="en-US" sz="1800" b="0" i="1" dirty="0"/>
          </a:p>
          <a:p>
            <a:pPr>
              <a:spcAft>
                <a:spcPct val="40000"/>
              </a:spcAft>
            </a:pPr>
            <a:endParaRPr lang="en-US" sz="1800" b="0" dirty="0"/>
          </a:p>
          <a:p>
            <a:pPr>
              <a:spcAft>
                <a:spcPct val="40000"/>
              </a:spcAft>
            </a:pPr>
            <a:r>
              <a:rPr lang="en-US" sz="1800" b="0" dirty="0"/>
              <a:t>&lt;{2} {5}&gt;   support = 40%</a:t>
            </a:r>
          </a:p>
          <a:p>
            <a:pPr>
              <a:spcAft>
                <a:spcPct val="40000"/>
              </a:spcAft>
            </a:pPr>
            <a:r>
              <a:rPr lang="en-US" sz="1800" b="0" dirty="0"/>
              <a:t>	but</a:t>
            </a:r>
          </a:p>
          <a:p>
            <a:pPr>
              <a:spcAft>
                <a:spcPct val="40000"/>
              </a:spcAft>
            </a:pPr>
            <a:r>
              <a:rPr lang="en-US" sz="1800" b="0" dirty="0"/>
              <a:t>&lt;{2} {3} {5}&gt;   support = 60%</a:t>
            </a:r>
          </a:p>
        </p:txBody>
      </p:sp>
      <p:sp>
        <p:nvSpPr>
          <p:cNvPr id="1478661" name="Text Box 5"/>
          <p:cNvSpPr txBox="1">
            <a:spLocks noChangeArrowheads="1"/>
          </p:cNvSpPr>
          <p:nvPr/>
        </p:nvSpPr>
        <p:spPr bwMode="auto">
          <a:xfrm>
            <a:off x="4038600" y="5715000"/>
            <a:ext cx="4800600" cy="62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Problem exists because of max-gap constraint</a:t>
            </a:r>
          </a:p>
          <a:p>
            <a:pPr>
              <a:spcBef>
                <a:spcPct val="50000"/>
              </a:spcBef>
            </a:pPr>
            <a:r>
              <a:rPr lang="en-US"/>
              <a:t>No such problem if max-gap is infinite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6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Contiguous Subsequences</a:t>
            </a:r>
          </a:p>
        </p:txBody>
      </p:sp>
      <p:sp>
        <p:nvSpPr>
          <p:cNvPr id="147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400"/>
              <a:t>s is a contiguous subsequence of </a:t>
            </a:r>
            <a:br>
              <a:rPr lang="en-US" sz="2400"/>
            </a:br>
            <a:r>
              <a:rPr lang="en-US" sz="2400"/>
              <a:t>	</a:t>
            </a:r>
            <a:r>
              <a:rPr lang="en-US" sz="2000"/>
              <a:t>w = &lt;e</a:t>
            </a:r>
            <a:r>
              <a:rPr lang="en-US" sz="2000" baseline="-25000"/>
              <a:t>1</a:t>
            </a:r>
            <a:r>
              <a:rPr lang="en-US" sz="2000"/>
              <a:t>&gt;&lt; e</a:t>
            </a:r>
            <a:r>
              <a:rPr lang="en-US" sz="2000" baseline="-25000"/>
              <a:t>2</a:t>
            </a:r>
            <a:r>
              <a:rPr lang="en-US" sz="2000"/>
              <a:t>&gt;…&lt; e</a:t>
            </a:r>
            <a:r>
              <a:rPr lang="en-US" sz="2000" baseline="-25000"/>
              <a:t>k</a:t>
            </a:r>
            <a:r>
              <a:rPr lang="en-US" sz="2000"/>
              <a:t>&gt; </a:t>
            </a:r>
            <a:br>
              <a:rPr lang="en-US" sz="2000"/>
            </a:br>
            <a:r>
              <a:rPr lang="en-US" sz="2400"/>
              <a:t>if any of the following conditions hold: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2000"/>
              <a:t>s is obtained from w by deleting an item from either </a:t>
            </a: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2000"/>
              <a:t> or </a:t>
            </a:r>
            <a:r>
              <a:rPr lang="en-US" sz="1800"/>
              <a:t>e</a:t>
            </a:r>
            <a:r>
              <a:rPr lang="en-US" sz="1800" baseline="-25000"/>
              <a:t>k</a:t>
            </a:r>
            <a:endParaRPr lang="en-US" sz="2000"/>
          </a:p>
          <a:p>
            <a:pPr marL="914400" lvl="1" indent="-457200">
              <a:buFont typeface="Arial" charset="0"/>
              <a:buAutoNum type="arabicPeriod"/>
            </a:pPr>
            <a:r>
              <a:rPr lang="en-US" sz="2000"/>
              <a:t>s is obtained from w by deleting an item from any element </a:t>
            </a:r>
            <a:r>
              <a:rPr lang="en-US" sz="1800"/>
              <a:t>e</a:t>
            </a:r>
            <a:r>
              <a:rPr lang="en-US" sz="1800" baseline="-25000"/>
              <a:t>i</a:t>
            </a:r>
            <a:r>
              <a:rPr lang="en-US" sz="2000"/>
              <a:t> that contains more than 2 items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2000"/>
              <a:t>s is a contiguous subsequence of s’ and s’ is a contiguous subsequence of w (recursive definition)</a:t>
            </a:r>
          </a:p>
          <a:p>
            <a:pPr marL="2209800" lvl="4" indent="-381000"/>
            <a:endParaRPr lang="en-US" sz="800"/>
          </a:p>
          <a:p>
            <a:pPr marL="533400" indent="-533400"/>
            <a:r>
              <a:rPr lang="en-US" sz="2400"/>
              <a:t>Examples: s = &lt; {1} {2} &gt; </a:t>
            </a:r>
          </a:p>
          <a:p>
            <a:pPr marL="914400" lvl="1" indent="-457200"/>
            <a:r>
              <a:rPr lang="en-US" sz="2000"/>
              <a:t>is a contiguous subsequence of </a:t>
            </a:r>
            <a:br>
              <a:rPr lang="en-US" sz="2000"/>
            </a:br>
            <a:r>
              <a:rPr lang="en-US" sz="2000"/>
              <a:t>      &lt; {1} {2 3}&gt;, &lt; {1 2} {2} {3}&gt;, and &lt; {3 4} {1 2} {2 3} {4} &gt;  </a:t>
            </a:r>
          </a:p>
          <a:p>
            <a:pPr marL="914400" lvl="1" indent="-457200"/>
            <a:r>
              <a:rPr lang="en-US" sz="2000"/>
              <a:t>is not a contiguous subsequence of</a:t>
            </a:r>
            <a:br>
              <a:rPr lang="en-US" sz="2000"/>
            </a:br>
            <a:r>
              <a:rPr lang="en-US" sz="2000"/>
              <a:t>      &lt; {1} {3} {2}&gt; and &lt; {2} {1} {3} {2}&gt;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Modified Candidate Pruning Step</a:t>
            </a:r>
          </a:p>
        </p:txBody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Without maxgap constraint:</a:t>
            </a:r>
          </a:p>
          <a:p>
            <a:pPr lvl="1"/>
            <a:r>
              <a:rPr lang="en-US"/>
              <a:t>A candidate k-sequence is pruned if at least one of its (k-1)-subsequences is infrequent</a:t>
            </a:r>
          </a:p>
          <a:p>
            <a:pPr lvl="1"/>
            <a:endParaRPr lang="en-US"/>
          </a:p>
          <a:p>
            <a:r>
              <a:rPr lang="en-US"/>
              <a:t>With maxgap constraint:</a:t>
            </a:r>
          </a:p>
          <a:p>
            <a:pPr lvl="1"/>
            <a:r>
              <a:rPr lang="en-US"/>
              <a:t>A candidate </a:t>
            </a:r>
            <a:r>
              <a:rPr lang="en-US" i="1"/>
              <a:t>k</a:t>
            </a:r>
            <a:r>
              <a:rPr lang="en-US"/>
              <a:t>-sequence is pruned if at least one of its </a:t>
            </a:r>
            <a:r>
              <a:rPr lang="en-US" b="1"/>
              <a:t>contiguous</a:t>
            </a:r>
            <a:r>
              <a:rPr lang="en-US"/>
              <a:t> (</a:t>
            </a:r>
            <a:r>
              <a:rPr lang="en-US" i="1"/>
              <a:t>k-1</a:t>
            </a:r>
            <a:r>
              <a:rPr lang="en-US"/>
              <a:t>)-subsequences is infrequent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Data</a:t>
            </a:r>
          </a:p>
        </p:txBody>
      </p:sp>
      <p:sp>
        <p:nvSpPr>
          <p:cNvPr id="1463299" name="Line 3"/>
          <p:cNvSpPr>
            <a:spLocks noChangeShapeType="1"/>
          </p:cNvSpPr>
          <p:nvPr/>
        </p:nvSpPr>
        <p:spPr bwMode="auto">
          <a:xfrm>
            <a:off x="3581400" y="3581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6330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4419600" y="1676400"/>
          <a:ext cx="4495800" cy="4346575"/>
        </p:xfrm>
        <a:graphic>
          <a:graphicData uri="http://schemas.openxmlformats.org/presentationml/2006/ole">
            <p:oleObj spid="_x0000_s1463300" name="Visio" r:id="rId3" imgW="7377633" imgH="7133413" progId="">
              <p:embed/>
            </p:oleObj>
          </a:graphicData>
        </a:graphic>
      </p:graphicFrame>
      <p:grpSp>
        <p:nvGrpSpPr>
          <p:cNvPr id="1463301" name="Group 5"/>
          <p:cNvGrpSpPr>
            <a:grpSpLocks noChangeAspect="1"/>
          </p:cNvGrpSpPr>
          <p:nvPr/>
        </p:nvGrpSpPr>
        <p:grpSpPr bwMode="auto">
          <a:xfrm>
            <a:off x="228600" y="2590800"/>
            <a:ext cx="3124200" cy="2160588"/>
            <a:chOff x="192" y="1872"/>
            <a:chExt cx="1968" cy="1361"/>
          </a:xfrm>
        </p:grpSpPr>
        <p:sp>
          <p:nvSpPr>
            <p:cNvPr id="1463302" name="AutoShape 6"/>
            <p:cNvSpPr>
              <a:spLocks noChangeAspect="1" noChangeArrowheads="1" noTextEdit="1"/>
            </p:cNvSpPr>
            <p:nvPr/>
          </p:nvSpPr>
          <p:spPr bwMode="auto">
            <a:xfrm>
              <a:off x="192" y="1872"/>
              <a:ext cx="1968" cy="1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03" name="Rectangle 7"/>
            <p:cNvSpPr>
              <a:spLocks noChangeArrowheads="1"/>
            </p:cNvSpPr>
            <p:nvPr/>
          </p:nvSpPr>
          <p:spPr bwMode="auto">
            <a:xfrm>
              <a:off x="198" y="1878"/>
              <a:ext cx="1956" cy="15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04" name="Rectangle 8"/>
            <p:cNvSpPr>
              <a:spLocks noChangeArrowheads="1"/>
            </p:cNvSpPr>
            <p:nvPr/>
          </p:nvSpPr>
          <p:spPr bwMode="auto">
            <a:xfrm>
              <a:off x="313" y="1879"/>
              <a:ext cx="3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Object</a:t>
              </a:r>
              <a:endParaRPr lang="en-US"/>
            </a:p>
          </p:txBody>
        </p:sp>
        <p:sp>
          <p:nvSpPr>
            <p:cNvPr id="1463305" name="Rectangle 9"/>
            <p:cNvSpPr>
              <a:spLocks noChangeArrowheads="1"/>
            </p:cNvSpPr>
            <p:nvPr/>
          </p:nvSpPr>
          <p:spPr bwMode="auto">
            <a:xfrm>
              <a:off x="842" y="1879"/>
              <a:ext cx="6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Timestamp</a:t>
              </a:r>
              <a:endParaRPr lang="en-US"/>
            </a:p>
          </p:txBody>
        </p:sp>
        <p:sp>
          <p:nvSpPr>
            <p:cNvPr id="1463306" name="Rectangle 10"/>
            <p:cNvSpPr>
              <a:spLocks noChangeArrowheads="1"/>
            </p:cNvSpPr>
            <p:nvPr/>
          </p:nvSpPr>
          <p:spPr bwMode="auto">
            <a:xfrm>
              <a:off x="1644" y="1879"/>
              <a:ext cx="39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Events</a:t>
              </a:r>
              <a:endParaRPr lang="en-US"/>
            </a:p>
          </p:txBody>
        </p:sp>
        <p:sp>
          <p:nvSpPr>
            <p:cNvPr id="1463307" name="Rectangle 11"/>
            <p:cNvSpPr>
              <a:spLocks noChangeArrowheads="1"/>
            </p:cNvSpPr>
            <p:nvPr/>
          </p:nvSpPr>
          <p:spPr bwMode="auto">
            <a:xfrm>
              <a:off x="461" y="2033"/>
              <a:ext cx="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463308" name="Rectangle 12"/>
            <p:cNvSpPr>
              <a:spLocks noChangeArrowheads="1"/>
            </p:cNvSpPr>
            <p:nvPr/>
          </p:nvSpPr>
          <p:spPr bwMode="auto">
            <a:xfrm>
              <a:off x="1095" y="2033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463309" name="Rectangle 13"/>
            <p:cNvSpPr>
              <a:spLocks noChangeArrowheads="1"/>
            </p:cNvSpPr>
            <p:nvPr/>
          </p:nvSpPr>
          <p:spPr bwMode="auto">
            <a:xfrm>
              <a:off x="1545" y="2033"/>
              <a:ext cx="3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2, 3, 5</a:t>
              </a:r>
              <a:endParaRPr lang="en-US"/>
            </a:p>
          </p:txBody>
        </p:sp>
        <p:sp>
          <p:nvSpPr>
            <p:cNvPr id="1463310" name="Rectangle 14"/>
            <p:cNvSpPr>
              <a:spLocks noChangeArrowheads="1"/>
            </p:cNvSpPr>
            <p:nvPr/>
          </p:nvSpPr>
          <p:spPr bwMode="auto">
            <a:xfrm>
              <a:off x="461" y="2183"/>
              <a:ext cx="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463311" name="Rectangle 15"/>
            <p:cNvSpPr>
              <a:spLocks noChangeArrowheads="1"/>
            </p:cNvSpPr>
            <p:nvPr/>
          </p:nvSpPr>
          <p:spPr bwMode="auto">
            <a:xfrm>
              <a:off x="1095" y="2183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1463312" name="Rectangle 16"/>
            <p:cNvSpPr>
              <a:spLocks noChangeArrowheads="1"/>
            </p:cNvSpPr>
            <p:nvPr/>
          </p:nvSpPr>
          <p:spPr bwMode="auto">
            <a:xfrm>
              <a:off x="1545" y="2183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6, 1</a:t>
              </a:r>
              <a:endParaRPr lang="en-US"/>
            </a:p>
          </p:txBody>
        </p:sp>
        <p:sp>
          <p:nvSpPr>
            <p:cNvPr id="1463313" name="Rectangle 17"/>
            <p:cNvSpPr>
              <a:spLocks noChangeArrowheads="1"/>
            </p:cNvSpPr>
            <p:nvPr/>
          </p:nvSpPr>
          <p:spPr bwMode="auto">
            <a:xfrm>
              <a:off x="461" y="2333"/>
              <a:ext cx="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463314" name="Rectangle 18"/>
            <p:cNvSpPr>
              <a:spLocks noChangeArrowheads="1"/>
            </p:cNvSpPr>
            <p:nvPr/>
          </p:nvSpPr>
          <p:spPr bwMode="auto">
            <a:xfrm>
              <a:off x="1095" y="2333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23</a:t>
              </a:r>
              <a:endParaRPr lang="en-US"/>
            </a:p>
          </p:txBody>
        </p:sp>
        <p:sp>
          <p:nvSpPr>
            <p:cNvPr id="1463315" name="Rectangle 19"/>
            <p:cNvSpPr>
              <a:spLocks noChangeArrowheads="1"/>
            </p:cNvSpPr>
            <p:nvPr/>
          </p:nvSpPr>
          <p:spPr bwMode="auto">
            <a:xfrm>
              <a:off x="1545" y="233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463316" name="Rectangle 20"/>
            <p:cNvSpPr>
              <a:spLocks noChangeArrowheads="1"/>
            </p:cNvSpPr>
            <p:nvPr/>
          </p:nvSpPr>
          <p:spPr bwMode="auto">
            <a:xfrm>
              <a:off x="461" y="2483"/>
              <a:ext cx="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1463317" name="Rectangle 21"/>
            <p:cNvSpPr>
              <a:spLocks noChangeArrowheads="1"/>
            </p:cNvSpPr>
            <p:nvPr/>
          </p:nvSpPr>
          <p:spPr bwMode="auto">
            <a:xfrm>
              <a:off x="1095" y="2483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11</a:t>
              </a:r>
              <a:endParaRPr lang="en-US"/>
            </a:p>
          </p:txBody>
        </p:sp>
        <p:sp>
          <p:nvSpPr>
            <p:cNvPr id="1463318" name="Rectangle 22"/>
            <p:cNvSpPr>
              <a:spLocks noChangeArrowheads="1"/>
            </p:cNvSpPr>
            <p:nvPr/>
          </p:nvSpPr>
          <p:spPr bwMode="auto">
            <a:xfrm>
              <a:off x="1545" y="2483"/>
              <a:ext cx="3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4, 5, 6</a:t>
              </a:r>
              <a:endParaRPr lang="en-US"/>
            </a:p>
          </p:txBody>
        </p:sp>
        <p:sp>
          <p:nvSpPr>
            <p:cNvPr id="1463319" name="Rectangle 23"/>
            <p:cNvSpPr>
              <a:spLocks noChangeArrowheads="1"/>
            </p:cNvSpPr>
            <p:nvPr/>
          </p:nvSpPr>
          <p:spPr bwMode="auto">
            <a:xfrm>
              <a:off x="461" y="2632"/>
              <a:ext cx="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1463320" name="Rectangle 24"/>
            <p:cNvSpPr>
              <a:spLocks noChangeArrowheads="1"/>
            </p:cNvSpPr>
            <p:nvPr/>
          </p:nvSpPr>
          <p:spPr bwMode="auto">
            <a:xfrm>
              <a:off x="1095" y="2632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17</a:t>
              </a:r>
              <a:endParaRPr lang="en-US"/>
            </a:p>
          </p:txBody>
        </p:sp>
        <p:sp>
          <p:nvSpPr>
            <p:cNvPr id="1463321" name="Rectangle 25"/>
            <p:cNvSpPr>
              <a:spLocks noChangeArrowheads="1"/>
            </p:cNvSpPr>
            <p:nvPr/>
          </p:nvSpPr>
          <p:spPr bwMode="auto">
            <a:xfrm>
              <a:off x="1545" y="263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463322" name="Rectangle 26"/>
            <p:cNvSpPr>
              <a:spLocks noChangeArrowheads="1"/>
            </p:cNvSpPr>
            <p:nvPr/>
          </p:nvSpPr>
          <p:spPr bwMode="auto">
            <a:xfrm>
              <a:off x="461" y="2782"/>
              <a:ext cx="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1463323" name="Rectangle 27"/>
            <p:cNvSpPr>
              <a:spLocks noChangeArrowheads="1"/>
            </p:cNvSpPr>
            <p:nvPr/>
          </p:nvSpPr>
          <p:spPr bwMode="auto">
            <a:xfrm>
              <a:off x="1095" y="2782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21</a:t>
              </a:r>
              <a:endParaRPr lang="en-US"/>
            </a:p>
          </p:txBody>
        </p:sp>
        <p:sp>
          <p:nvSpPr>
            <p:cNvPr id="1463324" name="Rectangle 28"/>
            <p:cNvSpPr>
              <a:spLocks noChangeArrowheads="1"/>
            </p:cNvSpPr>
            <p:nvPr/>
          </p:nvSpPr>
          <p:spPr bwMode="auto">
            <a:xfrm>
              <a:off x="1545" y="2782"/>
              <a:ext cx="46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7, 8, 1, 2</a:t>
              </a:r>
              <a:endParaRPr lang="en-US"/>
            </a:p>
          </p:txBody>
        </p:sp>
        <p:sp>
          <p:nvSpPr>
            <p:cNvPr id="1463325" name="Rectangle 29"/>
            <p:cNvSpPr>
              <a:spLocks noChangeArrowheads="1"/>
            </p:cNvSpPr>
            <p:nvPr/>
          </p:nvSpPr>
          <p:spPr bwMode="auto">
            <a:xfrm>
              <a:off x="461" y="2932"/>
              <a:ext cx="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1463326" name="Rectangle 30"/>
            <p:cNvSpPr>
              <a:spLocks noChangeArrowheads="1"/>
            </p:cNvSpPr>
            <p:nvPr/>
          </p:nvSpPr>
          <p:spPr bwMode="auto">
            <a:xfrm>
              <a:off x="1095" y="2932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28</a:t>
              </a:r>
              <a:endParaRPr lang="en-US"/>
            </a:p>
          </p:txBody>
        </p:sp>
        <p:sp>
          <p:nvSpPr>
            <p:cNvPr id="1463327" name="Rectangle 31"/>
            <p:cNvSpPr>
              <a:spLocks noChangeArrowheads="1"/>
            </p:cNvSpPr>
            <p:nvPr/>
          </p:nvSpPr>
          <p:spPr bwMode="auto">
            <a:xfrm>
              <a:off x="1545" y="2932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1, 6</a:t>
              </a:r>
              <a:endParaRPr lang="en-US"/>
            </a:p>
          </p:txBody>
        </p:sp>
        <p:sp>
          <p:nvSpPr>
            <p:cNvPr id="1463328" name="Rectangle 32"/>
            <p:cNvSpPr>
              <a:spLocks noChangeArrowheads="1"/>
            </p:cNvSpPr>
            <p:nvPr/>
          </p:nvSpPr>
          <p:spPr bwMode="auto">
            <a:xfrm>
              <a:off x="457" y="3082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1463329" name="Rectangle 33"/>
            <p:cNvSpPr>
              <a:spLocks noChangeArrowheads="1"/>
            </p:cNvSpPr>
            <p:nvPr/>
          </p:nvSpPr>
          <p:spPr bwMode="auto">
            <a:xfrm>
              <a:off x="1095" y="3082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14</a:t>
              </a:r>
              <a:endParaRPr lang="en-US"/>
            </a:p>
          </p:txBody>
        </p:sp>
        <p:sp>
          <p:nvSpPr>
            <p:cNvPr id="1463330" name="Rectangle 34"/>
            <p:cNvSpPr>
              <a:spLocks noChangeArrowheads="1"/>
            </p:cNvSpPr>
            <p:nvPr/>
          </p:nvSpPr>
          <p:spPr bwMode="auto">
            <a:xfrm>
              <a:off x="1545" y="3082"/>
              <a:ext cx="3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1, 8, 7</a:t>
              </a:r>
              <a:endParaRPr lang="en-US"/>
            </a:p>
          </p:txBody>
        </p:sp>
        <p:sp>
          <p:nvSpPr>
            <p:cNvPr id="1463331" name="Line 35"/>
            <p:cNvSpPr>
              <a:spLocks noChangeShapeType="1"/>
            </p:cNvSpPr>
            <p:nvPr/>
          </p:nvSpPr>
          <p:spPr bwMode="auto">
            <a:xfrm>
              <a:off x="192" y="1872"/>
              <a:ext cx="1" cy="13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32" name="Rectangle 36"/>
            <p:cNvSpPr>
              <a:spLocks noChangeArrowheads="1"/>
            </p:cNvSpPr>
            <p:nvPr/>
          </p:nvSpPr>
          <p:spPr bwMode="auto">
            <a:xfrm>
              <a:off x="192" y="1872"/>
              <a:ext cx="12" cy="136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33" name="Line 37"/>
            <p:cNvSpPr>
              <a:spLocks noChangeShapeType="1"/>
            </p:cNvSpPr>
            <p:nvPr/>
          </p:nvSpPr>
          <p:spPr bwMode="auto">
            <a:xfrm>
              <a:off x="787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34" name="Rectangle 38"/>
            <p:cNvSpPr>
              <a:spLocks noChangeArrowheads="1"/>
            </p:cNvSpPr>
            <p:nvPr/>
          </p:nvSpPr>
          <p:spPr bwMode="auto">
            <a:xfrm>
              <a:off x="787" y="1884"/>
              <a:ext cx="12" cy="13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35" name="Line 39"/>
            <p:cNvSpPr>
              <a:spLocks noChangeShapeType="1"/>
            </p:cNvSpPr>
            <p:nvPr/>
          </p:nvSpPr>
          <p:spPr bwMode="auto">
            <a:xfrm>
              <a:off x="1516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36" name="Rectangle 40"/>
            <p:cNvSpPr>
              <a:spLocks noChangeArrowheads="1"/>
            </p:cNvSpPr>
            <p:nvPr/>
          </p:nvSpPr>
          <p:spPr bwMode="auto">
            <a:xfrm>
              <a:off x="1516" y="1884"/>
              <a:ext cx="11" cy="13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37" name="Line 41"/>
            <p:cNvSpPr>
              <a:spLocks noChangeShapeType="1"/>
            </p:cNvSpPr>
            <p:nvPr/>
          </p:nvSpPr>
          <p:spPr bwMode="auto">
            <a:xfrm>
              <a:off x="2147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38" name="Rectangle 42"/>
            <p:cNvSpPr>
              <a:spLocks noChangeArrowheads="1"/>
            </p:cNvSpPr>
            <p:nvPr/>
          </p:nvSpPr>
          <p:spPr bwMode="auto">
            <a:xfrm>
              <a:off x="2147" y="1884"/>
              <a:ext cx="12" cy="13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39" name="Line 43"/>
            <p:cNvSpPr>
              <a:spLocks noChangeShapeType="1"/>
            </p:cNvSpPr>
            <p:nvPr/>
          </p:nvSpPr>
          <p:spPr bwMode="auto">
            <a:xfrm>
              <a:off x="204" y="187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40" name="Rectangle 44"/>
            <p:cNvSpPr>
              <a:spLocks noChangeArrowheads="1"/>
            </p:cNvSpPr>
            <p:nvPr/>
          </p:nvSpPr>
          <p:spPr bwMode="auto">
            <a:xfrm>
              <a:off x="204" y="1872"/>
              <a:ext cx="195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41" name="Line 45"/>
            <p:cNvSpPr>
              <a:spLocks noChangeShapeType="1"/>
            </p:cNvSpPr>
            <p:nvPr/>
          </p:nvSpPr>
          <p:spPr bwMode="auto">
            <a:xfrm>
              <a:off x="204" y="202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42" name="Rectangle 46"/>
            <p:cNvSpPr>
              <a:spLocks noChangeArrowheads="1"/>
            </p:cNvSpPr>
            <p:nvPr/>
          </p:nvSpPr>
          <p:spPr bwMode="auto">
            <a:xfrm>
              <a:off x="204" y="2022"/>
              <a:ext cx="195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43" name="Line 47"/>
            <p:cNvSpPr>
              <a:spLocks noChangeShapeType="1"/>
            </p:cNvSpPr>
            <p:nvPr/>
          </p:nvSpPr>
          <p:spPr bwMode="auto">
            <a:xfrm>
              <a:off x="204" y="217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44" name="Rectangle 48"/>
            <p:cNvSpPr>
              <a:spLocks noChangeArrowheads="1"/>
            </p:cNvSpPr>
            <p:nvPr/>
          </p:nvSpPr>
          <p:spPr bwMode="auto">
            <a:xfrm>
              <a:off x="204" y="2172"/>
              <a:ext cx="195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45" name="Line 49"/>
            <p:cNvSpPr>
              <a:spLocks noChangeShapeType="1"/>
            </p:cNvSpPr>
            <p:nvPr/>
          </p:nvSpPr>
          <p:spPr bwMode="auto">
            <a:xfrm>
              <a:off x="204" y="232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46" name="Rectangle 50"/>
            <p:cNvSpPr>
              <a:spLocks noChangeArrowheads="1"/>
            </p:cNvSpPr>
            <p:nvPr/>
          </p:nvSpPr>
          <p:spPr bwMode="auto">
            <a:xfrm>
              <a:off x="204" y="2321"/>
              <a:ext cx="195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47" name="Line 51"/>
            <p:cNvSpPr>
              <a:spLocks noChangeShapeType="1"/>
            </p:cNvSpPr>
            <p:nvPr/>
          </p:nvSpPr>
          <p:spPr bwMode="auto">
            <a:xfrm>
              <a:off x="204" y="247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48" name="Rectangle 52"/>
            <p:cNvSpPr>
              <a:spLocks noChangeArrowheads="1"/>
            </p:cNvSpPr>
            <p:nvPr/>
          </p:nvSpPr>
          <p:spPr bwMode="auto">
            <a:xfrm>
              <a:off x="204" y="2471"/>
              <a:ext cx="195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49" name="Line 53"/>
            <p:cNvSpPr>
              <a:spLocks noChangeShapeType="1"/>
            </p:cNvSpPr>
            <p:nvPr/>
          </p:nvSpPr>
          <p:spPr bwMode="auto">
            <a:xfrm>
              <a:off x="204" y="262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50" name="Rectangle 54"/>
            <p:cNvSpPr>
              <a:spLocks noChangeArrowheads="1"/>
            </p:cNvSpPr>
            <p:nvPr/>
          </p:nvSpPr>
          <p:spPr bwMode="auto">
            <a:xfrm>
              <a:off x="204" y="2621"/>
              <a:ext cx="195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51" name="Line 55"/>
            <p:cNvSpPr>
              <a:spLocks noChangeShapeType="1"/>
            </p:cNvSpPr>
            <p:nvPr/>
          </p:nvSpPr>
          <p:spPr bwMode="auto">
            <a:xfrm>
              <a:off x="204" y="277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52" name="Rectangle 56"/>
            <p:cNvSpPr>
              <a:spLocks noChangeArrowheads="1"/>
            </p:cNvSpPr>
            <p:nvPr/>
          </p:nvSpPr>
          <p:spPr bwMode="auto">
            <a:xfrm>
              <a:off x="204" y="2771"/>
              <a:ext cx="195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53" name="Line 57"/>
            <p:cNvSpPr>
              <a:spLocks noChangeShapeType="1"/>
            </p:cNvSpPr>
            <p:nvPr/>
          </p:nvSpPr>
          <p:spPr bwMode="auto">
            <a:xfrm>
              <a:off x="204" y="292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54" name="Rectangle 58"/>
            <p:cNvSpPr>
              <a:spLocks noChangeArrowheads="1"/>
            </p:cNvSpPr>
            <p:nvPr/>
          </p:nvSpPr>
          <p:spPr bwMode="auto">
            <a:xfrm>
              <a:off x="204" y="2920"/>
              <a:ext cx="195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55" name="Line 59"/>
            <p:cNvSpPr>
              <a:spLocks noChangeShapeType="1"/>
            </p:cNvSpPr>
            <p:nvPr/>
          </p:nvSpPr>
          <p:spPr bwMode="auto">
            <a:xfrm>
              <a:off x="204" y="307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56" name="Rectangle 60"/>
            <p:cNvSpPr>
              <a:spLocks noChangeArrowheads="1"/>
            </p:cNvSpPr>
            <p:nvPr/>
          </p:nvSpPr>
          <p:spPr bwMode="auto">
            <a:xfrm>
              <a:off x="204" y="3070"/>
              <a:ext cx="195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57" name="Line 61"/>
            <p:cNvSpPr>
              <a:spLocks noChangeShapeType="1"/>
            </p:cNvSpPr>
            <p:nvPr/>
          </p:nvSpPr>
          <p:spPr bwMode="auto">
            <a:xfrm>
              <a:off x="204" y="322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58" name="Rectangle 62"/>
            <p:cNvSpPr>
              <a:spLocks noChangeArrowheads="1"/>
            </p:cNvSpPr>
            <p:nvPr/>
          </p:nvSpPr>
          <p:spPr bwMode="auto">
            <a:xfrm>
              <a:off x="204" y="3220"/>
              <a:ext cx="195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3359" name="Text Box 63"/>
          <p:cNvSpPr txBox="1">
            <a:spLocks noChangeArrowheads="1"/>
          </p:cNvSpPr>
          <p:nvPr/>
        </p:nvSpPr>
        <p:spPr bwMode="auto">
          <a:xfrm>
            <a:off x="228600" y="20574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Sequence Database: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Constraints (II)</a:t>
            </a:r>
          </a:p>
        </p:txBody>
      </p:sp>
      <p:grpSp>
        <p:nvGrpSpPr>
          <p:cNvPr id="1481731" name="Group 3"/>
          <p:cNvGrpSpPr>
            <a:grpSpLocks/>
          </p:cNvGrpSpPr>
          <p:nvPr/>
        </p:nvGrpSpPr>
        <p:grpSpPr bwMode="auto">
          <a:xfrm>
            <a:off x="838200" y="1371600"/>
            <a:ext cx="3733800" cy="1752600"/>
            <a:chOff x="528" y="1248"/>
            <a:chExt cx="2352" cy="1104"/>
          </a:xfrm>
        </p:grpSpPr>
        <p:sp>
          <p:nvSpPr>
            <p:cNvPr id="1481732" name="Rectangle 4"/>
            <p:cNvSpPr>
              <a:spLocks noChangeArrowheads="1"/>
            </p:cNvSpPr>
            <p:nvPr/>
          </p:nvSpPr>
          <p:spPr bwMode="auto">
            <a:xfrm>
              <a:off x="528" y="1248"/>
              <a:ext cx="2352" cy="11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1733" name="Text Box 5"/>
            <p:cNvSpPr txBox="1">
              <a:spLocks noChangeArrowheads="1"/>
            </p:cNvSpPr>
            <p:nvPr/>
          </p:nvSpPr>
          <p:spPr bwMode="auto">
            <a:xfrm>
              <a:off x="575" y="1303"/>
              <a:ext cx="2268" cy="327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charset="0"/>
                </a:rPr>
                <a:t>{A   B}     {C}    {D   E}</a:t>
              </a:r>
            </a:p>
          </p:txBody>
        </p:sp>
        <p:sp>
          <p:nvSpPr>
            <p:cNvPr id="1481734" name="Text Box 6"/>
            <p:cNvSpPr txBox="1">
              <a:spLocks noChangeArrowheads="1"/>
            </p:cNvSpPr>
            <p:nvPr/>
          </p:nvSpPr>
          <p:spPr bwMode="auto">
            <a:xfrm>
              <a:off x="1460" y="1980"/>
              <a:ext cx="417" cy="192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Aft>
                  <a:spcPct val="50000"/>
                </a:spcAft>
              </a:pPr>
              <a:r>
                <a:rPr lang="en-US">
                  <a:solidFill>
                    <a:srgbClr val="0000FF"/>
                  </a:solidFill>
                </a:rPr>
                <a:t>&lt;= m</a:t>
              </a:r>
              <a:r>
                <a:rPr lang="en-US" baseline="-2500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481735" name="Text Box 7"/>
            <p:cNvSpPr txBox="1">
              <a:spLocks noChangeArrowheads="1"/>
            </p:cNvSpPr>
            <p:nvPr/>
          </p:nvSpPr>
          <p:spPr bwMode="auto">
            <a:xfrm>
              <a:off x="1033" y="1632"/>
              <a:ext cx="383" cy="192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Aft>
                  <a:spcPct val="50000"/>
                </a:spcAft>
              </a:pPr>
              <a:r>
                <a:rPr lang="en-US">
                  <a:solidFill>
                    <a:srgbClr val="0000FF"/>
                  </a:solidFill>
                </a:rPr>
                <a:t>&lt;= x</a:t>
              </a:r>
              <a:r>
                <a:rPr lang="en-US" baseline="-25000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1481736" name="Text Box 8"/>
            <p:cNvSpPr txBox="1">
              <a:spLocks noChangeArrowheads="1"/>
            </p:cNvSpPr>
            <p:nvPr/>
          </p:nvSpPr>
          <p:spPr bwMode="auto">
            <a:xfrm>
              <a:off x="1860" y="1632"/>
              <a:ext cx="324" cy="192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 &gt;n</a:t>
              </a:r>
              <a:r>
                <a:rPr lang="en-US" baseline="-25000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1481737" name="Text Box 9"/>
            <p:cNvSpPr txBox="1">
              <a:spLocks noChangeArrowheads="1"/>
            </p:cNvSpPr>
            <p:nvPr/>
          </p:nvSpPr>
          <p:spPr bwMode="auto">
            <a:xfrm>
              <a:off x="2262" y="1644"/>
              <a:ext cx="426" cy="192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&lt;= ws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1481738" name="Line 10"/>
            <p:cNvSpPr>
              <a:spLocks noChangeShapeType="1"/>
            </p:cNvSpPr>
            <p:nvPr/>
          </p:nvSpPr>
          <p:spPr bwMode="auto">
            <a:xfrm>
              <a:off x="624" y="216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1739" name="Line 11"/>
            <p:cNvSpPr>
              <a:spLocks noChangeShapeType="1"/>
            </p:cNvSpPr>
            <p:nvPr/>
          </p:nvSpPr>
          <p:spPr bwMode="auto">
            <a:xfrm flipV="1">
              <a:off x="624" y="182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1740" name="Line 12"/>
            <p:cNvSpPr>
              <a:spLocks noChangeShapeType="1"/>
            </p:cNvSpPr>
            <p:nvPr/>
          </p:nvSpPr>
          <p:spPr bwMode="auto">
            <a:xfrm flipV="1">
              <a:off x="1872" y="1820"/>
              <a:ext cx="336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1741" name="Line 13"/>
            <p:cNvSpPr>
              <a:spLocks noChangeShapeType="1"/>
            </p:cNvSpPr>
            <p:nvPr/>
          </p:nvSpPr>
          <p:spPr bwMode="auto">
            <a:xfrm flipV="1">
              <a:off x="2208" y="18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1742" name="Line 14"/>
            <p:cNvSpPr>
              <a:spLocks noChangeShapeType="1"/>
            </p:cNvSpPr>
            <p:nvPr/>
          </p:nvSpPr>
          <p:spPr bwMode="auto">
            <a:xfrm>
              <a:off x="621" y="1584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1743" name="Line 15"/>
            <p:cNvSpPr>
              <a:spLocks noChangeShapeType="1"/>
            </p:cNvSpPr>
            <p:nvPr/>
          </p:nvSpPr>
          <p:spPr bwMode="auto">
            <a:xfrm flipV="1">
              <a:off x="1872" y="1639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1744" name="Line 16"/>
            <p:cNvSpPr>
              <a:spLocks noChangeShapeType="1"/>
            </p:cNvSpPr>
            <p:nvPr/>
          </p:nvSpPr>
          <p:spPr bwMode="auto">
            <a:xfrm flipV="1">
              <a:off x="2208" y="1639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1745" name="Line 17"/>
            <p:cNvSpPr>
              <a:spLocks noChangeShapeType="1"/>
            </p:cNvSpPr>
            <p:nvPr/>
          </p:nvSpPr>
          <p:spPr bwMode="auto">
            <a:xfrm>
              <a:off x="2736" y="1584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81746" name="Text Box 18"/>
          <p:cNvSpPr txBox="1">
            <a:spLocks noChangeArrowheads="1"/>
          </p:cNvSpPr>
          <p:nvPr/>
        </p:nvSpPr>
        <p:spPr bwMode="auto">
          <a:xfrm>
            <a:off x="5410200" y="1295400"/>
            <a:ext cx="3124200" cy="1685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50000"/>
              </a:spcAft>
            </a:pPr>
            <a:r>
              <a:rPr lang="en-US" sz="1800"/>
              <a:t>x</a:t>
            </a:r>
            <a:r>
              <a:rPr lang="en-US" sz="1800" baseline="-25000"/>
              <a:t>g</a:t>
            </a:r>
            <a:r>
              <a:rPr lang="en-US" sz="1800"/>
              <a:t>: max-gap</a:t>
            </a:r>
          </a:p>
          <a:p>
            <a:pPr>
              <a:spcBef>
                <a:spcPct val="10000"/>
              </a:spcBef>
              <a:spcAft>
                <a:spcPct val="50000"/>
              </a:spcAft>
            </a:pPr>
            <a:r>
              <a:rPr lang="en-US" sz="1800"/>
              <a:t>n</a:t>
            </a:r>
            <a:r>
              <a:rPr lang="en-US" sz="1800" baseline="-25000"/>
              <a:t>g</a:t>
            </a:r>
            <a:r>
              <a:rPr lang="en-US" sz="1800"/>
              <a:t>: min-gap</a:t>
            </a:r>
          </a:p>
          <a:p>
            <a:pPr>
              <a:spcBef>
                <a:spcPct val="10000"/>
              </a:spcBef>
              <a:spcAft>
                <a:spcPct val="50000"/>
              </a:spcAft>
            </a:pPr>
            <a:r>
              <a:rPr lang="en-US" sz="1800">
                <a:solidFill>
                  <a:srgbClr val="FF0000"/>
                </a:solidFill>
              </a:rPr>
              <a:t>ws: window size</a:t>
            </a:r>
          </a:p>
          <a:p>
            <a:pPr>
              <a:spcBef>
                <a:spcPct val="10000"/>
              </a:spcBef>
              <a:spcAft>
                <a:spcPct val="50000"/>
              </a:spcAft>
            </a:pPr>
            <a:r>
              <a:rPr lang="en-US" sz="1800"/>
              <a:t>m</a:t>
            </a:r>
            <a:r>
              <a:rPr lang="en-US" sz="1800" baseline="-25000"/>
              <a:t>s</a:t>
            </a:r>
            <a:r>
              <a:rPr lang="en-US" sz="1800"/>
              <a:t>: maximum span</a:t>
            </a:r>
          </a:p>
        </p:txBody>
      </p:sp>
      <p:graphicFrame>
        <p:nvGraphicFramePr>
          <p:cNvPr id="1481747" name="Group 19"/>
          <p:cNvGraphicFramePr>
            <a:graphicFrameLocks noGrp="1"/>
          </p:cNvGraphicFramePr>
          <p:nvPr>
            <p:ph sz="half" idx="4294967295"/>
          </p:nvPr>
        </p:nvGraphicFramePr>
        <p:xfrm>
          <a:off x="381000" y="4176713"/>
          <a:ext cx="8348663" cy="1828800"/>
        </p:xfrm>
        <a:graphic>
          <a:graphicData uri="http://schemas.openxmlformats.org/drawingml/2006/table">
            <a:tbl>
              <a:tblPr/>
              <a:tblGrid>
                <a:gridCol w="3581400"/>
                <a:gridCol w="2773363"/>
                <a:gridCol w="19939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Contain?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{2,4} {3,5,6} {4,7} {4,6} {8}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{3} {5}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Marlett" pitchFamily="2" charset="2"/>
                        </a:rPr>
                        <a:t>No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{1} {2} {3} {4} {5}&gt;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{1,2} {3} &gt;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Marlett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{1,2} {2,3} {3,4} {4,5}&gt;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{1,2} {3,4}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Marlett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81769" name="Text Box 41"/>
          <p:cNvSpPr txBox="1">
            <a:spLocks noChangeArrowheads="1"/>
          </p:cNvSpPr>
          <p:nvPr/>
        </p:nvSpPr>
        <p:spPr bwMode="auto">
          <a:xfrm>
            <a:off x="457200" y="3657600"/>
            <a:ext cx="7848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50000"/>
              </a:spcAft>
            </a:pPr>
            <a:r>
              <a:rPr lang="en-US" sz="1800"/>
              <a:t>x</a:t>
            </a:r>
            <a:r>
              <a:rPr lang="en-US" sz="1800" baseline="-25000"/>
              <a:t>g</a:t>
            </a:r>
            <a:r>
              <a:rPr lang="en-US" sz="1800"/>
              <a:t> = 2, n</a:t>
            </a:r>
            <a:r>
              <a:rPr lang="en-US" sz="1800" baseline="-25000"/>
              <a:t>g</a:t>
            </a:r>
            <a:r>
              <a:rPr lang="en-US" sz="1800"/>
              <a:t> = 0, </a:t>
            </a:r>
            <a:r>
              <a:rPr lang="en-US" sz="1800">
                <a:solidFill>
                  <a:srgbClr val="FF0000"/>
                </a:solidFill>
              </a:rPr>
              <a:t>ws = 1</a:t>
            </a:r>
            <a:r>
              <a:rPr lang="en-US" sz="1800"/>
              <a:t>, m</a:t>
            </a:r>
            <a:r>
              <a:rPr lang="en-US" sz="1800" baseline="-25000"/>
              <a:t>s</a:t>
            </a:r>
            <a:r>
              <a:rPr lang="en-US" sz="1800"/>
              <a:t>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Modified Support Counting Step</a:t>
            </a:r>
          </a:p>
        </p:txBody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candidate pattern: &lt;{a, c}&gt;</a:t>
            </a:r>
          </a:p>
          <a:p>
            <a:pPr lvl="1"/>
            <a:r>
              <a:rPr lang="en-US"/>
              <a:t>Any data sequences that contain </a:t>
            </a:r>
          </a:p>
          <a:p>
            <a:pPr lvl="4"/>
            <a:endParaRPr lang="en-US" sz="800"/>
          </a:p>
          <a:p>
            <a:pPr lvl="1">
              <a:buFont typeface="Arial" charset="0"/>
              <a:buNone/>
            </a:pPr>
            <a:r>
              <a:rPr lang="en-US"/>
              <a:t>	&lt;… {a c} … &gt;,</a:t>
            </a:r>
            <a:br>
              <a:rPr lang="en-US"/>
            </a:br>
            <a:r>
              <a:rPr lang="en-US"/>
              <a:t>&lt;… {a} … {c}…&gt;   ( where time({c}) – time({a}) </a:t>
            </a:r>
            <a:r>
              <a:rPr lang="en-US">
                <a:latin typeface="Times New Roman" charset="0"/>
                <a:cs typeface="Times New Roman" charset="0"/>
              </a:rPr>
              <a:t>≤</a:t>
            </a:r>
            <a:r>
              <a:rPr lang="en-US"/>
              <a:t> ws) </a:t>
            </a:r>
            <a:br>
              <a:rPr lang="en-US"/>
            </a:br>
            <a:r>
              <a:rPr lang="en-US"/>
              <a:t>&lt;…{c} … {a} …&gt;   (where time({a}) – time({c}) </a:t>
            </a:r>
            <a:r>
              <a:rPr lang="en-US">
                <a:latin typeface="Times New Roman" charset="0"/>
                <a:cs typeface="Times New Roman" charset="0"/>
              </a:rPr>
              <a:t>≤</a:t>
            </a:r>
            <a:r>
              <a:rPr lang="en-US"/>
              <a:t> ws)</a:t>
            </a:r>
          </a:p>
          <a:p>
            <a:pPr lvl="1">
              <a:buFont typeface="Arial" charset="0"/>
              <a:buNone/>
            </a:pPr>
            <a:endParaRPr lang="en-US" sz="800"/>
          </a:p>
          <a:p>
            <a:pPr lvl="1">
              <a:buFont typeface="Arial" charset="0"/>
              <a:buNone/>
            </a:pPr>
            <a:r>
              <a:rPr lang="en-US"/>
              <a:t>	will contribute to the support count of candidate pattern</a:t>
            </a:r>
          </a:p>
          <a:p>
            <a:pPr lvl="1">
              <a:buFont typeface="Arial" charset="0"/>
              <a:buNone/>
            </a:pPr>
            <a:r>
              <a:rPr lang="en-US"/>
              <a:t>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Formulation</a:t>
            </a:r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r>
              <a:rPr lang="en-US"/>
              <a:t>In some domains, we may have only one very long time series</a:t>
            </a:r>
          </a:p>
          <a:p>
            <a:pPr lvl="1"/>
            <a:r>
              <a:rPr lang="en-US"/>
              <a:t>Example: </a:t>
            </a:r>
          </a:p>
          <a:p>
            <a:pPr lvl="2"/>
            <a:r>
              <a:rPr lang="en-US"/>
              <a:t> monitoring network traffic events for attacks</a:t>
            </a:r>
          </a:p>
          <a:p>
            <a:pPr lvl="2"/>
            <a:r>
              <a:rPr lang="en-US"/>
              <a:t> monitoring telecommunication alarm signals</a:t>
            </a:r>
          </a:p>
          <a:p>
            <a:r>
              <a:rPr lang="en-US"/>
              <a:t>Goal is to find frequent sequences of events in the time series</a:t>
            </a:r>
          </a:p>
          <a:p>
            <a:pPr lvl="1"/>
            <a:r>
              <a:rPr lang="en-US"/>
              <a:t>This problem is also known as frequent episode mining</a:t>
            </a:r>
          </a:p>
        </p:txBody>
      </p:sp>
      <p:sp>
        <p:nvSpPr>
          <p:cNvPr id="1483780" name="Line 4"/>
          <p:cNvSpPr>
            <a:spLocks noChangeShapeType="1"/>
          </p:cNvSpPr>
          <p:nvPr/>
        </p:nvSpPr>
        <p:spPr bwMode="auto">
          <a:xfrm>
            <a:off x="533400" y="57912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3781" name="Text Box 5"/>
          <p:cNvSpPr txBox="1">
            <a:spLocks noChangeArrowheads="1"/>
          </p:cNvSpPr>
          <p:nvPr/>
        </p:nvSpPr>
        <p:spPr bwMode="auto">
          <a:xfrm>
            <a:off x="457200" y="5091113"/>
            <a:ext cx="457200" cy="62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E1</a:t>
            </a:r>
          </a:p>
          <a:p>
            <a:pPr>
              <a:spcBef>
                <a:spcPct val="50000"/>
              </a:spcBef>
            </a:pPr>
            <a:r>
              <a:rPr lang="en-US"/>
              <a:t>E2</a:t>
            </a:r>
          </a:p>
        </p:txBody>
      </p:sp>
      <p:sp>
        <p:nvSpPr>
          <p:cNvPr id="1483782" name="Text Box 6"/>
          <p:cNvSpPr txBox="1">
            <a:spLocks noChangeArrowheads="1"/>
          </p:cNvSpPr>
          <p:nvPr/>
        </p:nvSpPr>
        <p:spPr bwMode="auto">
          <a:xfrm>
            <a:off x="2209800" y="5091113"/>
            <a:ext cx="457200" cy="62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E1</a:t>
            </a:r>
          </a:p>
          <a:p>
            <a:pPr>
              <a:spcBef>
                <a:spcPct val="50000"/>
              </a:spcBef>
            </a:pPr>
            <a:r>
              <a:rPr lang="en-US"/>
              <a:t>E2</a:t>
            </a:r>
          </a:p>
        </p:txBody>
      </p:sp>
      <p:sp>
        <p:nvSpPr>
          <p:cNvPr id="1483783" name="Text Box 7"/>
          <p:cNvSpPr txBox="1">
            <a:spLocks noChangeArrowheads="1"/>
          </p:cNvSpPr>
          <p:nvPr/>
        </p:nvSpPr>
        <p:spPr bwMode="auto">
          <a:xfrm>
            <a:off x="5410200" y="5091113"/>
            <a:ext cx="457200" cy="62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E1</a:t>
            </a:r>
          </a:p>
          <a:p>
            <a:pPr>
              <a:spcBef>
                <a:spcPct val="50000"/>
              </a:spcBef>
            </a:pPr>
            <a:r>
              <a:rPr lang="en-US"/>
              <a:t>E2</a:t>
            </a:r>
          </a:p>
        </p:txBody>
      </p:sp>
      <p:sp>
        <p:nvSpPr>
          <p:cNvPr id="1483784" name="Text Box 8"/>
          <p:cNvSpPr txBox="1">
            <a:spLocks noChangeArrowheads="1"/>
          </p:cNvSpPr>
          <p:nvPr/>
        </p:nvSpPr>
        <p:spPr bwMode="auto">
          <a:xfrm>
            <a:off x="914400" y="5091113"/>
            <a:ext cx="457200" cy="62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E3</a:t>
            </a:r>
          </a:p>
          <a:p>
            <a:pPr>
              <a:spcBef>
                <a:spcPct val="50000"/>
              </a:spcBef>
            </a:pPr>
            <a:r>
              <a:rPr lang="en-US"/>
              <a:t>E4</a:t>
            </a:r>
          </a:p>
        </p:txBody>
      </p:sp>
      <p:sp>
        <p:nvSpPr>
          <p:cNvPr id="1483785" name="Text Box 9"/>
          <p:cNvSpPr txBox="1">
            <a:spLocks noChangeArrowheads="1"/>
          </p:cNvSpPr>
          <p:nvPr/>
        </p:nvSpPr>
        <p:spPr bwMode="auto">
          <a:xfrm>
            <a:off x="2590800" y="54102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E3  E4</a:t>
            </a:r>
          </a:p>
        </p:txBody>
      </p:sp>
      <p:sp>
        <p:nvSpPr>
          <p:cNvPr id="1483786" name="Text Box 10"/>
          <p:cNvSpPr txBox="1">
            <a:spLocks noChangeArrowheads="1"/>
          </p:cNvSpPr>
          <p:nvPr/>
        </p:nvSpPr>
        <p:spPr bwMode="auto">
          <a:xfrm>
            <a:off x="4038600" y="5091113"/>
            <a:ext cx="457200" cy="62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E1</a:t>
            </a:r>
          </a:p>
          <a:p>
            <a:pPr>
              <a:spcBef>
                <a:spcPct val="50000"/>
              </a:spcBef>
            </a:pPr>
            <a:r>
              <a:rPr lang="en-US"/>
              <a:t>E2</a:t>
            </a:r>
          </a:p>
        </p:txBody>
      </p:sp>
      <p:sp>
        <p:nvSpPr>
          <p:cNvPr id="1483787" name="Text Box 11"/>
          <p:cNvSpPr txBox="1">
            <a:spLocks noChangeArrowheads="1"/>
          </p:cNvSpPr>
          <p:nvPr/>
        </p:nvSpPr>
        <p:spPr bwMode="auto">
          <a:xfrm>
            <a:off x="4419600" y="5091113"/>
            <a:ext cx="838200" cy="62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E2  E4 </a:t>
            </a:r>
          </a:p>
          <a:p>
            <a:pPr>
              <a:spcBef>
                <a:spcPct val="50000"/>
              </a:spcBef>
            </a:pPr>
            <a:r>
              <a:rPr lang="en-US"/>
              <a:t>E3  E5</a:t>
            </a:r>
          </a:p>
        </p:txBody>
      </p:sp>
      <p:sp>
        <p:nvSpPr>
          <p:cNvPr id="1483788" name="Text Box 12"/>
          <p:cNvSpPr txBox="1">
            <a:spLocks noChangeArrowheads="1"/>
          </p:cNvSpPr>
          <p:nvPr/>
        </p:nvSpPr>
        <p:spPr bwMode="auto">
          <a:xfrm>
            <a:off x="5791200" y="5091113"/>
            <a:ext cx="990600" cy="62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   E2</a:t>
            </a:r>
          </a:p>
          <a:p>
            <a:pPr>
              <a:spcBef>
                <a:spcPct val="50000"/>
              </a:spcBef>
            </a:pPr>
            <a:r>
              <a:rPr lang="en-US"/>
              <a:t>E3  E5</a:t>
            </a:r>
          </a:p>
        </p:txBody>
      </p:sp>
      <p:sp>
        <p:nvSpPr>
          <p:cNvPr id="1483789" name="Text Box 13"/>
          <p:cNvSpPr txBox="1">
            <a:spLocks noChangeArrowheads="1"/>
          </p:cNvSpPr>
          <p:nvPr/>
        </p:nvSpPr>
        <p:spPr bwMode="auto">
          <a:xfrm>
            <a:off x="7391400" y="5105400"/>
            <a:ext cx="457200" cy="62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E1</a:t>
            </a:r>
          </a:p>
          <a:p>
            <a:pPr>
              <a:spcBef>
                <a:spcPct val="50000"/>
              </a:spcBef>
            </a:pPr>
            <a:r>
              <a:rPr lang="en-US"/>
              <a:t>E2</a:t>
            </a:r>
          </a:p>
        </p:txBody>
      </p:sp>
      <p:sp>
        <p:nvSpPr>
          <p:cNvPr id="1483790" name="Text Box 14"/>
          <p:cNvSpPr txBox="1">
            <a:spLocks noChangeArrowheads="1"/>
          </p:cNvSpPr>
          <p:nvPr/>
        </p:nvSpPr>
        <p:spPr bwMode="auto">
          <a:xfrm>
            <a:off x="7772400" y="5424488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E3 E1</a:t>
            </a:r>
          </a:p>
        </p:txBody>
      </p:sp>
      <p:sp>
        <p:nvSpPr>
          <p:cNvPr id="1483791" name="Text Box 15"/>
          <p:cNvSpPr txBox="1">
            <a:spLocks noChangeArrowheads="1"/>
          </p:cNvSpPr>
          <p:nvPr/>
        </p:nvSpPr>
        <p:spPr bwMode="auto">
          <a:xfrm>
            <a:off x="1905000" y="5943600"/>
            <a:ext cx="2438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Pattern: &lt;E1&gt; &lt;E3&gt;</a:t>
            </a:r>
          </a:p>
        </p:txBody>
      </p:sp>
      <p:sp>
        <p:nvSpPr>
          <p:cNvPr id="1483792" name="Oval 16"/>
          <p:cNvSpPr>
            <a:spLocks noChangeArrowheads="1"/>
          </p:cNvSpPr>
          <p:nvPr/>
        </p:nvSpPr>
        <p:spPr bwMode="auto">
          <a:xfrm>
            <a:off x="381000" y="5091113"/>
            <a:ext cx="9906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3793" name="Oval 17"/>
          <p:cNvSpPr>
            <a:spLocks noChangeArrowheads="1"/>
          </p:cNvSpPr>
          <p:nvPr/>
        </p:nvSpPr>
        <p:spPr bwMode="auto">
          <a:xfrm rot="2228893">
            <a:off x="2124075" y="5191125"/>
            <a:ext cx="9144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3794" name="Oval 18"/>
          <p:cNvSpPr>
            <a:spLocks noChangeArrowheads="1"/>
          </p:cNvSpPr>
          <p:nvPr/>
        </p:nvSpPr>
        <p:spPr bwMode="auto">
          <a:xfrm rot="2395672">
            <a:off x="3952875" y="5191125"/>
            <a:ext cx="9144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3795" name="Oval 19"/>
          <p:cNvSpPr>
            <a:spLocks noChangeArrowheads="1"/>
          </p:cNvSpPr>
          <p:nvPr/>
        </p:nvSpPr>
        <p:spPr bwMode="auto">
          <a:xfrm rot="2395672">
            <a:off x="5334000" y="5167313"/>
            <a:ext cx="9144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3796" name="Oval 20"/>
          <p:cNvSpPr>
            <a:spLocks noChangeArrowheads="1"/>
          </p:cNvSpPr>
          <p:nvPr/>
        </p:nvSpPr>
        <p:spPr bwMode="auto">
          <a:xfrm rot="2395672">
            <a:off x="7315200" y="5167313"/>
            <a:ext cx="9144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Sequence Data</a:t>
            </a:r>
          </a:p>
        </p:txBody>
      </p:sp>
      <p:graphicFrame>
        <p:nvGraphicFramePr>
          <p:cNvPr id="1464323" name="Group 3"/>
          <p:cNvGraphicFramePr>
            <a:graphicFrameLocks noGrp="1"/>
          </p:cNvGraphicFramePr>
          <p:nvPr>
            <p:ph idx="1"/>
          </p:nvPr>
        </p:nvGraphicFramePr>
        <p:xfrm>
          <a:off x="152400" y="1117600"/>
          <a:ext cx="8915400" cy="3530601"/>
        </p:xfrm>
        <a:graphic>
          <a:graphicData uri="http://schemas.openxmlformats.org/drawingml/2006/table">
            <a:tbl>
              <a:tblPr/>
              <a:tblGrid>
                <a:gridCol w="1447800"/>
                <a:gridCol w="2743200"/>
                <a:gridCol w="2514600"/>
                <a:gridCol w="22098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Sequence Database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 (Transaction)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(Item)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Purchase history of a given 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set of items bought by a customer at time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Books, diary products, CDs, etc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Web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Browsing activity of a particular Web visitor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collection of files viewed by a Web visitor after a single mouse click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Home page, index page, contact info, etc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History of events generated by a given sensor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Events triggered by a sensor at time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Types of alarms generated by sensors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Genome sequences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DNA sequence of a particular species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 element of the DNA sequence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Bases A,T,G,C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64355" name="Line 35"/>
          <p:cNvSpPr>
            <a:spLocks noChangeShapeType="1"/>
          </p:cNvSpPr>
          <p:nvPr/>
        </p:nvSpPr>
        <p:spPr bwMode="auto">
          <a:xfrm>
            <a:off x="1828800" y="6248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4356" name="Text Box 36"/>
          <p:cNvSpPr txBox="1">
            <a:spLocks noChangeArrowheads="1"/>
          </p:cNvSpPr>
          <p:nvPr/>
        </p:nvSpPr>
        <p:spPr bwMode="auto">
          <a:xfrm>
            <a:off x="457200" y="5867400"/>
            <a:ext cx="1524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Sequence</a:t>
            </a:r>
          </a:p>
        </p:txBody>
      </p:sp>
      <p:sp>
        <p:nvSpPr>
          <p:cNvPr id="1464357" name="Line 37"/>
          <p:cNvSpPr>
            <a:spLocks noChangeShapeType="1"/>
          </p:cNvSpPr>
          <p:nvPr/>
        </p:nvSpPr>
        <p:spPr bwMode="auto">
          <a:xfrm>
            <a:off x="2286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4358" name="Line 38"/>
          <p:cNvSpPr>
            <a:spLocks noChangeShapeType="1"/>
          </p:cNvSpPr>
          <p:nvPr/>
        </p:nvSpPr>
        <p:spPr bwMode="auto">
          <a:xfrm>
            <a:off x="3048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4359" name="Line 39"/>
          <p:cNvSpPr>
            <a:spLocks noChangeShapeType="1"/>
          </p:cNvSpPr>
          <p:nvPr/>
        </p:nvSpPr>
        <p:spPr bwMode="auto">
          <a:xfrm>
            <a:off x="3810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4360" name="Line 40"/>
          <p:cNvSpPr>
            <a:spLocks noChangeShapeType="1"/>
          </p:cNvSpPr>
          <p:nvPr/>
        </p:nvSpPr>
        <p:spPr bwMode="auto">
          <a:xfrm>
            <a:off x="4572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4361" name="Line 41"/>
          <p:cNvSpPr>
            <a:spLocks noChangeShapeType="1"/>
          </p:cNvSpPr>
          <p:nvPr/>
        </p:nvSpPr>
        <p:spPr bwMode="auto">
          <a:xfrm>
            <a:off x="5334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4362" name="Line 42"/>
          <p:cNvSpPr>
            <a:spLocks noChangeShapeType="1"/>
          </p:cNvSpPr>
          <p:nvPr/>
        </p:nvSpPr>
        <p:spPr bwMode="auto">
          <a:xfrm>
            <a:off x="6096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4363" name="Line 43"/>
          <p:cNvSpPr>
            <a:spLocks noChangeShapeType="1"/>
          </p:cNvSpPr>
          <p:nvPr/>
        </p:nvSpPr>
        <p:spPr bwMode="auto">
          <a:xfrm>
            <a:off x="6858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4364" name="Line 44"/>
          <p:cNvSpPr>
            <a:spLocks noChangeShapeType="1"/>
          </p:cNvSpPr>
          <p:nvPr/>
        </p:nvSpPr>
        <p:spPr bwMode="auto">
          <a:xfrm>
            <a:off x="7620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4365" name="Oval 45"/>
          <p:cNvSpPr>
            <a:spLocks noChangeArrowheads="1"/>
          </p:cNvSpPr>
          <p:nvPr/>
        </p:nvSpPr>
        <p:spPr bwMode="auto">
          <a:xfrm>
            <a:off x="2819400" y="5257800"/>
            <a:ext cx="533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E1</a:t>
            </a:r>
            <a:br>
              <a:rPr lang="en-US" sz="2000" b="0">
                <a:latin typeface="Tahoma" pitchFamily="34" charset="0"/>
              </a:rPr>
            </a:br>
            <a:r>
              <a:rPr lang="en-US" sz="2000" b="0">
                <a:latin typeface="Tahoma" pitchFamily="34" charset="0"/>
              </a:rPr>
              <a:t>E2</a:t>
            </a:r>
          </a:p>
        </p:txBody>
      </p:sp>
      <p:sp>
        <p:nvSpPr>
          <p:cNvPr id="1464366" name="Oval 46"/>
          <p:cNvSpPr>
            <a:spLocks noChangeArrowheads="1"/>
          </p:cNvSpPr>
          <p:nvPr/>
        </p:nvSpPr>
        <p:spPr bwMode="auto">
          <a:xfrm>
            <a:off x="3505200" y="5257800"/>
            <a:ext cx="533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E1</a:t>
            </a:r>
            <a:br>
              <a:rPr lang="en-US" sz="2000" b="0">
                <a:latin typeface="Tahoma" pitchFamily="34" charset="0"/>
              </a:rPr>
            </a:br>
            <a:r>
              <a:rPr lang="en-US" sz="2000" b="0">
                <a:latin typeface="Tahoma" pitchFamily="34" charset="0"/>
              </a:rPr>
              <a:t>E3</a:t>
            </a:r>
          </a:p>
        </p:txBody>
      </p:sp>
      <p:sp>
        <p:nvSpPr>
          <p:cNvPr id="1464367" name="Oval 47"/>
          <p:cNvSpPr>
            <a:spLocks noChangeArrowheads="1"/>
          </p:cNvSpPr>
          <p:nvPr/>
        </p:nvSpPr>
        <p:spPr bwMode="auto">
          <a:xfrm>
            <a:off x="4267200" y="5257800"/>
            <a:ext cx="533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E2</a:t>
            </a:r>
          </a:p>
        </p:txBody>
      </p:sp>
      <p:sp>
        <p:nvSpPr>
          <p:cNvPr id="1464368" name="Oval 48"/>
          <p:cNvSpPr>
            <a:spLocks noChangeArrowheads="1"/>
          </p:cNvSpPr>
          <p:nvPr/>
        </p:nvSpPr>
        <p:spPr bwMode="auto">
          <a:xfrm>
            <a:off x="6553200" y="5257800"/>
            <a:ext cx="533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E3</a:t>
            </a:r>
            <a:br>
              <a:rPr lang="en-US" sz="2000" b="0">
                <a:latin typeface="Tahoma" pitchFamily="34" charset="0"/>
              </a:rPr>
            </a:br>
            <a:r>
              <a:rPr lang="en-US" sz="2000" b="0">
                <a:latin typeface="Tahoma" pitchFamily="34" charset="0"/>
              </a:rPr>
              <a:t>E4</a:t>
            </a:r>
          </a:p>
        </p:txBody>
      </p:sp>
      <p:sp>
        <p:nvSpPr>
          <p:cNvPr id="1464369" name="Oval 49"/>
          <p:cNvSpPr>
            <a:spLocks noChangeArrowheads="1"/>
          </p:cNvSpPr>
          <p:nvPr/>
        </p:nvSpPr>
        <p:spPr bwMode="auto">
          <a:xfrm>
            <a:off x="5791200" y="5273675"/>
            <a:ext cx="533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E2</a:t>
            </a:r>
          </a:p>
        </p:txBody>
      </p:sp>
      <p:sp>
        <p:nvSpPr>
          <p:cNvPr id="1464370" name="Line 50"/>
          <p:cNvSpPr>
            <a:spLocks noChangeShapeType="1"/>
          </p:cNvSpPr>
          <p:nvPr/>
        </p:nvSpPr>
        <p:spPr bwMode="auto">
          <a:xfrm>
            <a:off x="2209800" y="5121275"/>
            <a:ext cx="7620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4371" name="Text Box 51"/>
          <p:cNvSpPr txBox="1">
            <a:spLocks noChangeArrowheads="1"/>
          </p:cNvSpPr>
          <p:nvPr/>
        </p:nvSpPr>
        <p:spPr bwMode="auto">
          <a:xfrm>
            <a:off x="685800" y="4876800"/>
            <a:ext cx="18288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Element (Transaction)</a:t>
            </a:r>
          </a:p>
        </p:txBody>
      </p:sp>
      <p:sp>
        <p:nvSpPr>
          <p:cNvPr id="1464372" name="Line 52"/>
          <p:cNvSpPr>
            <a:spLocks noChangeShapeType="1"/>
          </p:cNvSpPr>
          <p:nvPr/>
        </p:nvSpPr>
        <p:spPr bwMode="auto">
          <a:xfrm flipH="1">
            <a:off x="6934200" y="5273675"/>
            <a:ext cx="533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4373" name="Text Box 53"/>
          <p:cNvSpPr txBox="1">
            <a:spLocks noChangeArrowheads="1"/>
          </p:cNvSpPr>
          <p:nvPr/>
        </p:nvSpPr>
        <p:spPr bwMode="auto">
          <a:xfrm>
            <a:off x="7467600" y="5029200"/>
            <a:ext cx="9906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Event </a:t>
            </a:r>
            <a:br>
              <a:rPr lang="en-US" sz="2000" b="0">
                <a:latin typeface="Tahoma" pitchFamily="34" charset="0"/>
              </a:rPr>
            </a:br>
            <a:r>
              <a:rPr lang="en-US" sz="2000" b="0">
                <a:latin typeface="Tahoma" pitchFamily="34" charset="0"/>
              </a:rPr>
              <a:t>(Item)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 of a Sequence</a:t>
            </a:r>
          </a:p>
        </p:txBody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/>
              <a:t>A sequence is an ordered list of elements (transactions)</a:t>
            </a:r>
          </a:p>
          <a:p>
            <a:pPr lvl="4">
              <a:lnSpc>
                <a:spcPct val="90000"/>
              </a:lnSpc>
            </a:pPr>
            <a:endParaRPr lang="en-US" sz="900"/>
          </a:p>
          <a:p>
            <a:pPr marL="742950" lvl="1" indent="-285750">
              <a:lnSpc>
                <a:spcPct val="90000"/>
              </a:lnSpc>
              <a:buFont typeface="Arial" charset="0"/>
              <a:buNone/>
            </a:pPr>
            <a:r>
              <a:rPr lang="en-US"/>
              <a:t>			s = &lt; </a:t>
            </a:r>
            <a:r>
              <a:rPr lang="en-US" sz="2000"/>
              <a:t>e</a:t>
            </a:r>
            <a:r>
              <a:rPr lang="en-US" sz="2000" baseline="-25000"/>
              <a:t>1 </a:t>
            </a:r>
            <a:r>
              <a:rPr lang="en-US" sz="2000"/>
              <a:t>e</a:t>
            </a:r>
            <a:r>
              <a:rPr lang="en-US" sz="2000" baseline="-25000"/>
              <a:t>2</a:t>
            </a:r>
            <a:r>
              <a:rPr lang="en-US" sz="2000"/>
              <a:t> e</a:t>
            </a:r>
            <a:r>
              <a:rPr lang="en-US" sz="2000" baseline="-25000"/>
              <a:t>3</a:t>
            </a:r>
            <a:r>
              <a:rPr lang="en-US" sz="2000"/>
              <a:t> … &gt;</a:t>
            </a:r>
            <a:endParaRPr lang="en-US"/>
          </a:p>
          <a:p>
            <a:pPr lvl="4">
              <a:lnSpc>
                <a:spcPct val="90000"/>
              </a:lnSpc>
            </a:pPr>
            <a:endParaRPr lang="en-US" sz="900"/>
          </a:p>
          <a:p>
            <a:pPr marL="742950" lvl="1" indent="-285750">
              <a:lnSpc>
                <a:spcPct val="90000"/>
              </a:lnSpc>
            </a:pPr>
            <a:r>
              <a:rPr lang="en-US"/>
              <a:t>Each element contains a collection of events (items)</a:t>
            </a:r>
          </a:p>
          <a:p>
            <a:pPr lvl="4">
              <a:lnSpc>
                <a:spcPct val="90000"/>
              </a:lnSpc>
            </a:pPr>
            <a:endParaRPr lang="en-US" sz="900"/>
          </a:p>
          <a:p>
            <a:pPr marL="742950" lvl="1" indent="-285750">
              <a:lnSpc>
                <a:spcPct val="90000"/>
              </a:lnSpc>
              <a:buFont typeface="Arial" charset="0"/>
              <a:buNone/>
            </a:pPr>
            <a:r>
              <a:rPr lang="en-US"/>
              <a:t>			e</a:t>
            </a:r>
            <a:r>
              <a:rPr lang="en-US" baseline="-25000"/>
              <a:t>i</a:t>
            </a:r>
            <a:r>
              <a:rPr lang="en-US"/>
              <a:t> = {i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2</a:t>
            </a:r>
            <a:r>
              <a:rPr lang="en-US"/>
              <a:t>, …, i</a:t>
            </a:r>
            <a:r>
              <a:rPr lang="en-US" baseline="-25000"/>
              <a:t>k</a:t>
            </a:r>
            <a:r>
              <a:rPr lang="en-US"/>
              <a:t>}</a:t>
            </a:r>
          </a:p>
          <a:p>
            <a:pPr lvl="4">
              <a:lnSpc>
                <a:spcPct val="90000"/>
              </a:lnSpc>
            </a:pPr>
            <a:endParaRPr lang="en-US" sz="900"/>
          </a:p>
          <a:p>
            <a:pPr marL="742950" lvl="1" indent="-285750">
              <a:lnSpc>
                <a:spcPct val="90000"/>
              </a:lnSpc>
            </a:pPr>
            <a:r>
              <a:rPr lang="en-US"/>
              <a:t>Each element is attributed to a specific time or location</a:t>
            </a:r>
          </a:p>
          <a:p>
            <a:pPr lvl="4">
              <a:lnSpc>
                <a:spcPct val="90000"/>
              </a:lnSpc>
            </a:pPr>
            <a:endParaRPr lang="en-US" sz="800"/>
          </a:p>
          <a:p>
            <a:pPr marL="342900" indent="-342900">
              <a:lnSpc>
                <a:spcPct val="90000"/>
              </a:lnSpc>
            </a:pPr>
            <a:r>
              <a:rPr lang="en-US"/>
              <a:t>Length of a sequence, |s|, is given by the number of elements of the sequence</a:t>
            </a:r>
          </a:p>
          <a:p>
            <a:pPr lvl="4">
              <a:lnSpc>
                <a:spcPct val="90000"/>
              </a:lnSpc>
            </a:pPr>
            <a:endParaRPr lang="en-US" sz="800"/>
          </a:p>
          <a:p>
            <a:pPr marL="342900" indent="-342900">
              <a:lnSpc>
                <a:spcPct val="90000"/>
              </a:lnSpc>
            </a:pPr>
            <a:r>
              <a:rPr lang="en-US"/>
              <a:t>A k-sequence is a sequence that contains k events (items)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Sequence</a:t>
            </a:r>
          </a:p>
        </p:txBody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r>
              <a:rPr lang="en-US"/>
              <a:t>Web sequence:</a:t>
            </a:r>
            <a:br>
              <a:rPr lang="en-US"/>
            </a:br>
            <a:endParaRPr lang="en-US" sz="1400"/>
          </a:p>
          <a:p>
            <a:pPr lvl="1">
              <a:buFont typeface="Arial" charset="0"/>
              <a:buNone/>
            </a:pPr>
            <a:r>
              <a:rPr lang="en-US" sz="1800"/>
              <a:t>  &lt; {Homepage}  {Electronics}  {Digital Cameras}  {Canon Digital Camera} {Shopping Cart}  {Order Confirmation}  {Return to Shopping} &gt;</a:t>
            </a:r>
          </a:p>
          <a:p>
            <a:pPr lvl="1"/>
            <a:endParaRPr lang="en-US" sz="1000"/>
          </a:p>
          <a:p>
            <a:r>
              <a:rPr lang="en-US"/>
              <a:t>Sequence of initiating events causing the nuclear accident at 3-mile Island:</a:t>
            </a:r>
            <a:br>
              <a:rPr lang="en-US"/>
            </a:br>
            <a:r>
              <a:rPr lang="en-US" sz="1400"/>
              <a:t>(http://stellar-one.com/nuclear/staff_reports/summary_SOE_the_initiating_event.htm)</a:t>
            </a:r>
          </a:p>
          <a:p>
            <a:pPr lvl="1">
              <a:buFont typeface="Arial" charset="0"/>
              <a:buNone/>
            </a:pPr>
            <a:r>
              <a:rPr lang="en-US" sz="1800"/>
              <a:t>&lt;   {clogged resin} {outlet valve closure} {loss of feedwater} </a:t>
            </a:r>
            <a:br>
              <a:rPr lang="en-US" sz="1800"/>
            </a:br>
            <a:r>
              <a:rPr lang="en-US" sz="1800"/>
              <a:t>{condenser polisher outlet valve shut} {booster pumps trip} </a:t>
            </a:r>
            <a:br>
              <a:rPr lang="en-US" sz="1800"/>
            </a:br>
            <a:r>
              <a:rPr lang="en-US" sz="1800"/>
              <a:t>{main waterpump trips} {main turbine trips} {reactor pressure increases}&gt;</a:t>
            </a:r>
            <a:br>
              <a:rPr lang="en-US" sz="1800"/>
            </a:br>
            <a:endParaRPr lang="en-US" sz="1600"/>
          </a:p>
          <a:p>
            <a:r>
              <a:rPr lang="en-US"/>
              <a:t>Sequence of books checked out at a library:</a:t>
            </a:r>
          </a:p>
          <a:p>
            <a:pPr lvl="1">
              <a:buFont typeface="Arial" charset="0"/>
              <a:buNone/>
            </a:pPr>
            <a:r>
              <a:rPr lang="en-US" sz="1800"/>
              <a:t>&lt;{Fellowship of the Ring} {The Two Towers}  {Return of the King}&gt;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Formal Definition of a Subsequence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sequence &lt;a</a:t>
            </a:r>
            <a:r>
              <a:rPr lang="en-US" sz="2400" baseline="-25000"/>
              <a:t>1 </a:t>
            </a:r>
            <a:r>
              <a:rPr lang="en-US" sz="2400"/>
              <a:t>a</a:t>
            </a:r>
            <a:r>
              <a:rPr lang="en-US" sz="2400" baseline="-25000"/>
              <a:t>2 </a:t>
            </a:r>
            <a:r>
              <a:rPr lang="en-US" sz="2400"/>
              <a:t>… a</a:t>
            </a:r>
            <a:r>
              <a:rPr lang="en-US" sz="2400" baseline="-25000"/>
              <a:t>n</a:t>
            </a:r>
            <a:r>
              <a:rPr lang="en-US" sz="2400"/>
              <a:t>&gt; is contained in another sequence &lt;b</a:t>
            </a:r>
            <a:r>
              <a:rPr lang="en-US" sz="2400" baseline="-25000"/>
              <a:t>1 </a:t>
            </a:r>
            <a:r>
              <a:rPr lang="en-US" sz="2400"/>
              <a:t>b</a:t>
            </a:r>
            <a:r>
              <a:rPr lang="en-US" sz="2400" baseline="-25000"/>
              <a:t>2 </a:t>
            </a:r>
            <a:r>
              <a:rPr lang="en-US" sz="2400"/>
              <a:t>… b</a:t>
            </a:r>
            <a:r>
              <a:rPr lang="en-US" sz="2400" baseline="-25000"/>
              <a:t>m</a:t>
            </a:r>
            <a:r>
              <a:rPr lang="en-US" sz="2400"/>
              <a:t>&gt; (m </a:t>
            </a:r>
            <a:r>
              <a:rPr lang="en-US" sz="2400">
                <a:cs typeface="Arial" charset="0"/>
              </a:rPr>
              <a:t>≥</a:t>
            </a:r>
            <a:r>
              <a:rPr lang="en-US" sz="2400"/>
              <a:t> n) if there exist integers </a:t>
            </a:r>
            <a:br>
              <a:rPr lang="en-US" sz="2400"/>
            </a:br>
            <a:r>
              <a:rPr lang="en-US" sz="2400"/>
              <a:t>i</a:t>
            </a:r>
            <a:r>
              <a:rPr lang="en-US" sz="2400" baseline="-25000"/>
              <a:t>1 </a:t>
            </a:r>
            <a:r>
              <a:rPr lang="en-US" sz="2400"/>
              <a:t>&lt; i</a:t>
            </a:r>
            <a:r>
              <a:rPr lang="en-US" sz="2400" baseline="-25000"/>
              <a:t>2 </a:t>
            </a:r>
            <a:r>
              <a:rPr lang="en-US" sz="2400"/>
              <a:t>&lt; … &lt; i</a:t>
            </a:r>
            <a:r>
              <a:rPr lang="en-US" sz="2400" baseline="-25000"/>
              <a:t>n</a:t>
            </a:r>
            <a:r>
              <a:rPr lang="en-US" sz="2400"/>
              <a:t> such that a</a:t>
            </a:r>
            <a:r>
              <a:rPr lang="en-US" sz="2400" baseline="-25000"/>
              <a:t>1 </a:t>
            </a:r>
            <a:r>
              <a:rPr lang="en-US" altLang="zh-CN" sz="2400">
                <a:ea typeface="SimSun" pitchFamily="2" charset="-122"/>
                <a:sym typeface="Symbol" pitchFamily="18" charset="2"/>
              </a:rPr>
              <a:t></a:t>
            </a:r>
            <a:r>
              <a:rPr lang="en-US" altLang="zh-CN" sz="2400">
                <a:ea typeface="SimSun" pitchFamily="2" charset="-122"/>
              </a:rPr>
              <a:t> </a:t>
            </a:r>
            <a:r>
              <a:rPr lang="en-US" sz="2400"/>
              <a:t>b</a:t>
            </a:r>
            <a:r>
              <a:rPr lang="en-US" sz="2400" baseline="-25000"/>
              <a:t>i1 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sz="2400"/>
              <a:t>a</a:t>
            </a:r>
            <a:r>
              <a:rPr lang="en-US" sz="2400" baseline="-25000"/>
              <a:t>2</a:t>
            </a:r>
            <a:r>
              <a:rPr lang="en-US" altLang="zh-CN" sz="2400">
                <a:ea typeface="SimSun" pitchFamily="2" charset="-122"/>
              </a:rPr>
              <a:t> </a:t>
            </a:r>
            <a:r>
              <a:rPr lang="en-US" altLang="zh-CN" sz="2400">
                <a:ea typeface="SimSun" pitchFamily="2" charset="-122"/>
                <a:sym typeface="Symbol" pitchFamily="18" charset="2"/>
              </a:rPr>
              <a:t></a:t>
            </a:r>
            <a:r>
              <a:rPr lang="en-US" altLang="zh-CN" sz="2400">
                <a:ea typeface="SimSun" pitchFamily="2" charset="-122"/>
              </a:rPr>
              <a:t> </a:t>
            </a:r>
            <a:r>
              <a:rPr lang="en-US" sz="2400"/>
              <a:t>b</a:t>
            </a:r>
            <a:r>
              <a:rPr lang="en-US" sz="2400" baseline="-25000"/>
              <a:t>i1</a:t>
            </a:r>
            <a:r>
              <a:rPr lang="en-US" altLang="zh-CN" sz="2400">
                <a:ea typeface="SimSun" pitchFamily="2" charset="-122"/>
              </a:rPr>
              <a:t>, …, </a:t>
            </a:r>
            <a:r>
              <a:rPr lang="en-US" sz="2400"/>
              <a:t>a</a:t>
            </a:r>
            <a:r>
              <a:rPr lang="en-US" sz="2400" baseline="-25000"/>
              <a:t>n</a:t>
            </a:r>
            <a:r>
              <a:rPr lang="en-US" altLang="zh-CN" sz="2400">
                <a:ea typeface="SimSun" pitchFamily="2" charset="-122"/>
              </a:rPr>
              <a:t> </a:t>
            </a:r>
            <a:r>
              <a:rPr lang="en-US" altLang="zh-CN" sz="2400">
                <a:ea typeface="SimSun" pitchFamily="2" charset="-122"/>
                <a:sym typeface="Symbol" pitchFamily="18" charset="2"/>
              </a:rPr>
              <a:t></a:t>
            </a:r>
            <a:r>
              <a:rPr lang="en-US" altLang="zh-CN" sz="2400">
                <a:ea typeface="SimSun" pitchFamily="2" charset="-122"/>
              </a:rPr>
              <a:t> </a:t>
            </a:r>
            <a:r>
              <a:rPr lang="en-US" sz="2400"/>
              <a:t>b</a:t>
            </a:r>
            <a:r>
              <a:rPr lang="en-US" sz="2400" baseline="-25000"/>
              <a:t>in</a:t>
            </a:r>
            <a:r>
              <a:rPr lang="en-US" altLang="zh-CN" sz="2400">
                <a:ea typeface="SimSun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The support of a subsequence w is defined as the fraction of data sequences that contain w</a:t>
            </a:r>
          </a:p>
          <a:p>
            <a:pPr>
              <a:lnSpc>
                <a:spcPct val="90000"/>
              </a:lnSpc>
            </a:pPr>
            <a:r>
              <a:rPr lang="en-US" sz="2400"/>
              <a:t>A </a:t>
            </a:r>
            <a:r>
              <a:rPr lang="en-US" sz="2400" i="1"/>
              <a:t>sequential pattern</a:t>
            </a:r>
            <a:r>
              <a:rPr lang="en-US" sz="2400"/>
              <a:t> is a frequent subsequence (i.e., a subsequence whose support is </a:t>
            </a:r>
            <a:r>
              <a:rPr lang="en-US" sz="2400">
                <a:cs typeface="Arial" charset="0"/>
              </a:rPr>
              <a:t>≥ </a:t>
            </a:r>
            <a:r>
              <a:rPr lang="en-US" sz="2400" i="1">
                <a:cs typeface="Arial" charset="0"/>
              </a:rPr>
              <a:t>minsup</a:t>
            </a:r>
            <a:r>
              <a:rPr lang="en-US" sz="2400">
                <a:cs typeface="Arial" charset="0"/>
              </a:rPr>
              <a:t>)</a:t>
            </a:r>
          </a:p>
        </p:txBody>
      </p:sp>
      <p:graphicFrame>
        <p:nvGraphicFramePr>
          <p:cNvPr id="146739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304800" y="2590800"/>
          <a:ext cx="8534400" cy="1905000"/>
        </p:xfrm>
        <a:graphic>
          <a:graphicData uri="http://schemas.openxmlformats.org/drawingml/2006/table">
            <a:tbl>
              <a:tblPr/>
              <a:tblGrid>
                <a:gridCol w="3248025"/>
                <a:gridCol w="3248025"/>
                <a:gridCol w="203835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Contain?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{2,4} {3,5,6} {8}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{2} {3,5}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Marlett" pitchFamily="2" charset="2"/>
                        </a:rPr>
                        <a:t>Yes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{1,2} {3,4} &gt;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{1} {2}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Marlett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{2,4} {2,4} {2,5}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{2} {4}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Marlett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7162800" y="3124200"/>
            <a:ext cx="13716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62800" y="3615560"/>
            <a:ext cx="13716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162800" y="4114800"/>
            <a:ext cx="13716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Pattern Mining: Definition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Given: </a:t>
            </a:r>
          </a:p>
          <a:p>
            <a:pPr lvl="1"/>
            <a:r>
              <a:rPr lang="en-US"/>
              <a:t>a database of sequences </a:t>
            </a:r>
          </a:p>
          <a:p>
            <a:pPr lvl="1"/>
            <a:r>
              <a:rPr lang="en-US"/>
              <a:t>a user-specified minimum support threshold, </a:t>
            </a:r>
            <a:r>
              <a:rPr lang="en-US" i="1"/>
              <a:t>minsup</a:t>
            </a:r>
          </a:p>
          <a:p>
            <a:endParaRPr lang="en-US"/>
          </a:p>
          <a:p>
            <a:r>
              <a:rPr lang="en-US"/>
              <a:t>Task:</a:t>
            </a:r>
          </a:p>
          <a:p>
            <a:pPr lvl="1"/>
            <a:r>
              <a:rPr lang="en-US"/>
              <a:t>Find all subsequences with support </a:t>
            </a:r>
            <a:r>
              <a:rPr lang="en-US">
                <a:cs typeface="Arial" charset="0"/>
              </a:rPr>
              <a:t>≥ </a:t>
            </a:r>
            <a:r>
              <a:rPr lang="en-US" i="1"/>
              <a:t>minsup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Pattern Mining: Challenge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sequence:   &lt;{a b} {c d e} {f} {g h i}&gt;</a:t>
            </a:r>
          </a:p>
          <a:p>
            <a:pPr lvl="1"/>
            <a:r>
              <a:rPr lang="en-US"/>
              <a:t>Examples of subsequences: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&lt;{a} {c d} {f} {g} &gt;, &lt; {c d e} &gt;, &lt; {b} {g} &gt;, etc.</a:t>
            </a:r>
          </a:p>
          <a:p>
            <a:pPr lvl="4"/>
            <a:endParaRPr lang="en-US" sz="800"/>
          </a:p>
          <a:p>
            <a:r>
              <a:rPr lang="en-US"/>
              <a:t>How many k-subsequences can be extracted from a given n-sequence?</a:t>
            </a:r>
          </a:p>
          <a:p>
            <a:pPr lvl="4"/>
            <a:endParaRPr lang="en-US" sz="800"/>
          </a:p>
          <a:p>
            <a:pPr>
              <a:buFont typeface="Monotype Sorts" pitchFamily="2" charset="2"/>
              <a:buNone/>
            </a:pPr>
            <a:r>
              <a:rPr lang="en-US"/>
              <a:t>		     &lt;{a  b} {c d  e} {f} {g h  i}&gt;  n = 9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k=4:        Y _    _ Y Y   _  _  _ Y</a:t>
            </a:r>
          </a:p>
          <a:p>
            <a:pPr>
              <a:buFont typeface="Monotype Sorts" pitchFamily="2" charset="2"/>
              <a:buNone/>
            </a:pPr>
            <a:endParaRPr lang="en-US" sz="1800"/>
          </a:p>
          <a:p>
            <a:pPr>
              <a:buFont typeface="Monotype Sorts" pitchFamily="2" charset="2"/>
              <a:buNone/>
            </a:pPr>
            <a:r>
              <a:rPr lang="en-US"/>
              <a:t>		     &lt;{a}         {d e}             {i}&gt;   </a:t>
            </a:r>
          </a:p>
        </p:txBody>
      </p:sp>
      <p:sp>
        <p:nvSpPr>
          <p:cNvPr id="1469444" name="Line 4"/>
          <p:cNvSpPr>
            <a:spLocks noChangeShapeType="1"/>
          </p:cNvSpPr>
          <p:nvPr/>
        </p:nvSpPr>
        <p:spPr bwMode="auto">
          <a:xfrm>
            <a:off x="23622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9445" name="Line 5"/>
          <p:cNvSpPr>
            <a:spLocks noChangeShapeType="1"/>
          </p:cNvSpPr>
          <p:nvPr/>
        </p:nvSpPr>
        <p:spPr bwMode="auto">
          <a:xfrm>
            <a:off x="27432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9446" name="Line 6"/>
          <p:cNvSpPr>
            <a:spLocks noChangeShapeType="1"/>
          </p:cNvSpPr>
          <p:nvPr/>
        </p:nvSpPr>
        <p:spPr bwMode="auto">
          <a:xfrm>
            <a:off x="32766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9447" name="Line 7"/>
          <p:cNvSpPr>
            <a:spLocks noChangeShapeType="1"/>
          </p:cNvSpPr>
          <p:nvPr/>
        </p:nvSpPr>
        <p:spPr bwMode="auto">
          <a:xfrm>
            <a:off x="35814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9448" name="Line 8"/>
          <p:cNvSpPr>
            <a:spLocks noChangeShapeType="1"/>
          </p:cNvSpPr>
          <p:nvPr/>
        </p:nvSpPr>
        <p:spPr bwMode="auto">
          <a:xfrm>
            <a:off x="39624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9449" name="Line 9"/>
          <p:cNvSpPr>
            <a:spLocks noChangeShapeType="1"/>
          </p:cNvSpPr>
          <p:nvPr/>
        </p:nvSpPr>
        <p:spPr bwMode="auto">
          <a:xfrm>
            <a:off x="44196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9450" name="Line 10"/>
          <p:cNvSpPr>
            <a:spLocks noChangeShapeType="1"/>
          </p:cNvSpPr>
          <p:nvPr/>
        </p:nvSpPr>
        <p:spPr bwMode="auto">
          <a:xfrm>
            <a:off x="48768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9451" name="Line 11"/>
          <p:cNvSpPr>
            <a:spLocks noChangeShapeType="1"/>
          </p:cNvSpPr>
          <p:nvPr/>
        </p:nvSpPr>
        <p:spPr bwMode="auto">
          <a:xfrm>
            <a:off x="51816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9452" name="Line 12"/>
          <p:cNvSpPr>
            <a:spLocks noChangeShapeType="1"/>
          </p:cNvSpPr>
          <p:nvPr/>
        </p:nvSpPr>
        <p:spPr bwMode="auto">
          <a:xfrm>
            <a:off x="55626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9453" name="AutoShape 13"/>
          <p:cNvSpPr>
            <a:spLocks/>
          </p:cNvSpPr>
          <p:nvPr/>
        </p:nvSpPr>
        <p:spPr bwMode="auto">
          <a:xfrm rot="16200000">
            <a:off x="3810000" y="3733800"/>
            <a:ext cx="304800" cy="3505200"/>
          </a:xfrm>
          <a:prstGeom prst="lef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69454" name="Object 14"/>
          <p:cNvGraphicFramePr>
            <a:graphicFrameLocks noChangeAspect="1"/>
          </p:cNvGraphicFramePr>
          <p:nvPr>
            <p:ph sz="half" idx="4294967295"/>
          </p:nvPr>
        </p:nvGraphicFramePr>
        <p:xfrm>
          <a:off x="7086600" y="4648200"/>
          <a:ext cx="1752600" cy="1182688"/>
        </p:xfrm>
        <a:graphic>
          <a:graphicData uri="http://schemas.openxmlformats.org/presentationml/2006/ole">
            <p:oleObj spid="_x0000_s1469454" name="Equation" r:id="rId3" imgW="101592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Pattern Mining: Example</a:t>
            </a:r>
          </a:p>
        </p:txBody>
      </p:sp>
      <p:sp>
        <p:nvSpPr>
          <p:cNvPr id="1470467" name="Rectangle 3"/>
          <p:cNvSpPr>
            <a:spLocks noChangeArrowheads="1"/>
          </p:cNvSpPr>
          <p:nvPr/>
        </p:nvSpPr>
        <p:spPr bwMode="auto">
          <a:xfrm>
            <a:off x="4876800" y="1600200"/>
            <a:ext cx="3962400" cy="3733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i="1"/>
              <a:t>Minsup</a:t>
            </a:r>
            <a:r>
              <a:rPr lang="en-US" sz="1600"/>
              <a:t> </a:t>
            </a:r>
            <a:r>
              <a:rPr lang="en-US" sz="1600" b="0"/>
              <a:t>= 50%</a:t>
            </a:r>
          </a:p>
          <a:p>
            <a:endParaRPr lang="en-US" sz="1600"/>
          </a:p>
          <a:p>
            <a:r>
              <a:rPr lang="en-US" sz="1600"/>
              <a:t>Examples of Frequent Subsequences:</a:t>
            </a:r>
          </a:p>
          <a:p>
            <a:endParaRPr lang="en-US" sz="1600"/>
          </a:p>
          <a:p>
            <a:r>
              <a:rPr lang="en-US" sz="1600" b="0"/>
              <a:t>&lt; {1,2} &gt;       	s=60%</a:t>
            </a:r>
          </a:p>
          <a:p>
            <a:r>
              <a:rPr lang="en-US" sz="1600" b="0"/>
              <a:t>&lt; {2,3} &gt; 		s=60%</a:t>
            </a:r>
          </a:p>
          <a:p>
            <a:r>
              <a:rPr lang="en-US" sz="1600" b="0"/>
              <a:t>&lt; {2,4}&gt;		s=80%</a:t>
            </a:r>
          </a:p>
          <a:p>
            <a:r>
              <a:rPr lang="en-US" sz="1600" b="0"/>
              <a:t>&lt; {3} {5}&gt;		s=80%</a:t>
            </a:r>
          </a:p>
          <a:p>
            <a:r>
              <a:rPr lang="en-US" sz="1600" b="0"/>
              <a:t>&lt; {1} {2} &gt;		s=80%</a:t>
            </a:r>
          </a:p>
          <a:p>
            <a:r>
              <a:rPr lang="en-US" sz="1600" b="0"/>
              <a:t>&lt; {2} {2} &gt;		s=60%</a:t>
            </a:r>
          </a:p>
          <a:p>
            <a:r>
              <a:rPr lang="en-US" sz="1600" b="0"/>
              <a:t>&lt; {1} {2,3} &gt;	s=60%</a:t>
            </a:r>
          </a:p>
          <a:p>
            <a:r>
              <a:rPr lang="en-US" sz="1600" b="0"/>
              <a:t>&lt; {2} {2,3} &gt;	s=60%</a:t>
            </a:r>
          </a:p>
          <a:p>
            <a:r>
              <a:rPr lang="en-US" sz="1600" b="0"/>
              <a:t>&lt; {1,2} {2,3} &gt;	s=60%</a:t>
            </a:r>
          </a:p>
        </p:txBody>
      </p:sp>
      <p:pic>
        <p:nvPicPr>
          <p:cNvPr id="14704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600200"/>
            <a:ext cx="4114800" cy="3756025"/>
          </a:xfrm>
          <a:noFill/>
          <a:ln/>
        </p:spPr>
      </p:pic>
      <p:sp>
        <p:nvSpPr>
          <p:cNvPr id="5" name="Rectangle 4"/>
          <p:cNvSpPr/>
          <p:nvPr/>
        </p:nvSpPr>
        <p:spPr bwMode="auto">
          <a:xfrm>
            <a:off x="7010400" y="2895600"/>
            <a:ext cx="4572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965730" y="3155730"/>
            <a:ext cx="533400" cy="1905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146479143</TotalTime>
  <Pages>3</Pages>
  <Words>1157</Words>
  <Application>Microsoft Office PowerPoint</Application>
  <PresentationFormat>On-screen Show (4:3)</PresentationFormat>
  <Paragraphs>306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LC.BRev.FY97</vt:lpstr>
      <vt:lpstr>Visio</vt:lpstr>
      <vt:lpstr>Equation</vt:lpstr>
      <vt:lpstr>Data Mining Association Rules: Advanced Concepts and Algorithms</vt:lpstr>
      <vt:lpstr>Sequence Data</vt:lpstr>
      <vt:lpstr>Examples of Sequence Data</vt:lpstr>
      <vt:lpstr>Formal Definition of a Sequence</vt:lpstr>
      <vt:lpstr>Examples of Sequence</vt:lpstr>
      <vt:lpstr>Formal Definition of a Subsequence</vt:lpstr>
      <vt:lpstr>Sequential Pattern Mining: Definition</vt:lpstr>
      <vt:lpstr>Sequential Pattern Mining: Challenge</vt:lpstr>
      <vt:lpstr>Sequential Pattern Mining: Example</vt:lpstr>
      <vt:lpstr>Extracting Sequential Patterns</vt:lpstr>
      <vt:lpstr>Generalized Sequential Pattern (GSP)</vt:lpstr>
      <vt:lpstr>Candidate Generation</vt:lpstr>
      <vt:lpstr>Candidate Generation Examples</vt:lpstr>
      <vt:lpstr>GSP Example</vt:lpstr>
      <vt:lpstr>Timing Constraints (I)</vt:lpstr>
      <vt:lpstr>Mining Sequential Patterns with Timing Constraints</vt:lpstr>
      <vt:lpstr>Apriori Principle for Sequence Data</vt:lpstr>
      <vt:lpstr>Contiguous Subsequences</vt:lpstr>
      <vt:lpstr>Modified Candidate Pruning Step</vt:lpstr>
      <vt:lpstr>Timing Constraints (II)</vt:lpstr>
      <vt:lpstr>Modified Support Counting Step</vt:lpstr>
      <vt:lpstr>Other Formulation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steffen</cp:lastModifiedBy>
  <cp:revision>404</cp:revision>
  <cp:lastPrinted>2001-08-28T17:59:37Z</cp:lastPrinted>
  <dcterms:created xsi:type="dcterms:W3CDTF">1998-03-18T13:44:31Z</dcterms:created>
  <dcterms:modified xsi:type="dcterms:W3CDTF">2010-10-16T04:26:16Z</dcterms:modified>
</cp:coreProperties>
</file>