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9"/>
  </p:notesMasterIdLst>
  <p:handoutMasterIdLst>
    <p:handoutMasterId r:id="rId110"/>
  </p:handoutMasterIdLst>
  <p:sldIdLst>
    <p:sldId id="515" r:id="rId2"/>
    <p:sldId id="516" r:id="rId3"/>
    <p:sldId id="545" r:id="rId4"/>
    <p:sldId id="517" r:id="rId5"/>
    <p:sldId id="518" r:id="rId6"/>
    <p:sldId id="519" r:id="rId7"/>
    <p:sldId id="520" r:id="rId8"/>
    <p:sldId id="521" r:id="rId9"/>
    <p:sldId id="641" r:id="rId10"/>
    <p:sldId id="522" r:id="rId11"/>
    <p:sldId id="550" r:id="rId12"/>
    <p:sldId id="523" r:id="rId13"/>
    <p:sldId id="524" r:id="rId14"/>
    <p:sldId id="525" r:id="rId15"/>
    <p:sldId id="526" r:id="rId16"/>
    <p:sldId id="552" r:id="rId17"/>
    <p:sldId id="553" r:id="rId18"/>
    <p:sldId id="551" r:id="rId19"/>
    <p:sldId id="555" r:id="rId20"/>
    <p:sldId id="556" r:id="rId21"/>
    <p:sldId id="559" r:id="rId22"/>
    <p:sldId id="562" r:id="rId23"/>
    <p:sldId id="557" r:id="rId24"/>
    <p:sldId id="561" r:id="rId25"/>
    <p:sldId id="563" r:id="rId26"/>
    <p:sldId id="564" r:id="rId27"/>
    <p:sldId id="565" r:id="rId28"/>
    <p:sldId id="566" r:id="rId29"/>
    <p:sldId id="567" r:id="rId30"/>
    <p:sldId id="568" r:id="rId31"/>
    <p:sldId id="569" r:id="rId32"/>
    <p:sldId id="570" r:id="rId33"/>
    <p:sldId id="571" r:id="rId34"/>
    <p:sldId id="572" r:id="rId35"/>
    <p:sldId id="573" r:id="rId36"/>
    <p:sldId id="574" r:id="rId37"/>
    <p:sldId id="575" r:id="rId38"/>
    <p:sldId id="576" r:id="rId39"/>
    <p:sldId id="577" r:id="rId40"/>
    <p:sldId id="578" r:id="rId41"/>
    <p:sldId id="579" r:id="rId42"/>
    <p:sldId id="580" r:id="rId43"/>
    <p:sldId id="581" r:id="rId44"/>
    <p:sldId id="582" r:id="rId45"/>
    <p:sldId id="583" r:id="rId46"/>
    <p:sldId id="584" r:id="rId47"/>
    <p:sldId id="585" r:id="rId48"/>
    <p:sldId id="586" r:id="rId49"/>
    <p:sldId id="587" r:id="rId50"/>
    <p:sldId id="588" r:id="rId51"/>
    <p:sldId id="589" r:id="rId52"/>
    <p:sldId id="590" r:id="rId53"/>
    <p:sldId id="591" r:id="rId54"/>
    <p:sldId id="592" r:id="rId55"/>
    <p:sldId id="593" r:id="rId56"/>
    <p:sldId id="594" r:id="rId57"/>
    <p:sldId id="595" r:id="rId58"/>
    <p:sldId id="596" r:id="rId59"/>
    <p:sldId id="597" r:id="rId60"/>
    <p:sldId id="598" r:id="rId61"/>
    <p:sldId id="599" r:id="rId62"/>
    <p:sldId id="600" r:id="rId63"/>
    <p:sldId id="601" r:id="rId64"/>
    <p:sldId id="602" r:id="rId65"/>
    <p:sldId id="603" r:id="rId66"/>
    <p:sldId id="604" r:id="rId67"/>
    <p:sldId id="605" r:id="rId68"/>
    <p:sldId id="606" r:id="rId69"/>
    <p:sldId id="607" r:id="rId70"/>
    <p:sldId id="608" r:id="rId71"/>
    <p:sldId id="609" r:id="rId72"/>
    <p:sldId id="610" r:id="rId73"/>
    <p:sldId id="611" r:id="rId74"/>
    <p:sldId id="644" r:id="rId75"/>
    <p:sldId id="612" r:id="rId76"/>
    <p:sldId id="648" r:id="rId77"/>
    <p:sldId id="613" r:id="rId78"/>
    <p:sldId id="645" r:id="rId79"/>
    <p:sldId id="646" r:id="rId80"/>
    <p:sldId id="642" r:id="rId81"/>
    <p:sldId id="615" r:id="rId82"/>
    <p:sldId id="616" r:id="rId83"/>
    <p:sldId id="617" r:id="rId84"/>
    <p:sldId id="618" r:id="rId85"/>
    <p:sldId id="620" r:id="rId86"/>
    <p:sldId id="640" r:id="rId87"/>
    <p:sldId id="649" r:id="rId88"/>
    <p:sldId id="619" r:id="rId89"/>
    <p:sldId id="621" r:id="rId90"/>
    <p:sldId id="622" r:id="rId91"/>
    <p:sldId id="639" r:id="rId92"/>
    <p:sldId id="638" r:id="rId93"/>
    <p:sldId id="643" r:id="rId94"/>
    <p:sldId id="630" r:id="rId95"/>
    <p:sldId id="631" r:id="rId96"/>
    <p:sldId id="632" r:id="rId97"/>
    <p:sldId id="633" r:id="rId98"/>
    <p:sldId id="623" r:id="rId99"/>
    <p:sldId id="624" r:id="rId100"/>
    <p:sldId id="634" r:id="rId101"/>
    <p:sldId id="647" r:id="rId102"/>
    <p:sldId id="625" r:id="rId103"/>
    <p:sldId id="626" r:id="rId104"/>
    <p:sldId id="627" r:id="rId105"/>
    <p:sldId id="628" r:id="rId106"/>
    <p:sldId id="629" r:id="rId107"/>
    <p:sldId id="650" r:id="rId108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8853" autoAdjust="0"/>
    <p:restoredTop sz="94541" autoAdjust="0"/>
  </p:normalViewPr>
  <p:slideViewPr>
    <p:cSldViewPr>
      <p:cViewPr varScale="1">
        <p:scale>
          <a:sx n="57" d="100"/>
          <a:sy n="57" d="100"/>
        </p:scale>
        <p:origin x="-1098" y="-9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450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6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9" Type="http://schemas.openxmlformats.org/officeDocument/2006/relationships/slide" Target="slides/slide44.xml"/><Relationship Id="rId21" Type="http://schemas.openxmlformats.org/officeDocument/2006/relationships/slide" Target="slides/slide26.xml"/><Relationship Id="rId34" Type="http://schemas.openxmlformats.org/officeDocument/2006/relationships/slide" Target="slides/slide39.xml"/><Relationship Id="rId42" Type="http://schemas.openxmlformats.org/officeDocument/2006/relationships/slide" Target="slides/slide52.xml"/><Relationship Id="rId47" Type="http://schemas.openxmlformats.org/officeDocument/2006/relationships/slide" Target="slides/slide58.xml"/><Relationship Id="rId50" Type="http://schemas.openxmlformats.org/officeDocument/2006/relationships/slide" Target="slides/slide62.xml"/><Relationship Id="rId55" Type="http://schemas.openxmlformats.org/officeDocument/2006/relationships/slide" Target="slides/slide75.xml"/><Relationship Id="rId63" Type="http://schemas.openxmlformats.org/officeDocument/2006/relationships/slide" Target="slides/slide84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20" Type="http://schemas.openxmlformats.org/officeDocument/2006/relationships/slide" Target="slides/slide25.xml"/><Relationship Id="rId29" Type="http://schemas.openxmlformats.org/officeDocument/2006/relationships/slide" Target="slides/slide34.xml"/><Relationship Id="rId41" Type="http://schemas.openxmlformats.org/officeDocument/2006/relationships/slide" Target="slides/slide47.xml"/><Relationship Id="rId54" Type="http://schemas.openxmlformats.org/officeDocument/2006/relationships/slide" Target="slides/slide74.xml"/><Relationship Id="rId62" Type="http://schemas.openxmlformats.org/officeDocument/2006/relationships/slide" Target="slides/slide8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24" Type="http://schemas.openxmlformats.org/officeDocument/2006/relationships/slide" Target="slides/slide29.xml"/><Relationship Id="rId32" Type="http://schemas.openxmlformats.org/officeDocument/2006/relationships/slide" Target="slides/slide37.xml"/><Relationship Id="rId37" Type="http://schemas.openxmlformats.org/officeDocument/2006/relationships/slide" Target="slides/slide42.xml"/><Relationship Id="rId40" Type="http://schemas.openxmlformats.org/officeDocument/2006/relationships/slide" Target="slides/slide46.xml"/><Relationship Id="rId45" Type="http://schemas.openxmlformats.org/officeDocument/2006/relationships/slide" Target="slides/slide55.xml"/><Relationship Id="rId53" Type="http://schemas.openxmlformats.org/officeDocument/2006/relationships/slide" Target="slides/slide66.xml"/><Relationship Id="rId58" Type="http://schemas.openxmlformats.org/officeDocument/2006/relationships/slide" Target="slides/slide78.xml"/><Relationship Id="rId5" Type="http://schemas.openxmlformats.org/officeDocument/2006/relationships/slide" Target="slides/slide7.xml"/><Relationship Id="rId15" Type="http://schemas.openxmlformats.org/officeDocument/2006/relationships/slide" Target="slides/slide20.xml"/><Relationship Id="rId23" Type="http://schemas.openxmlformats.org/officeDocument/2006/relationships/slide" Target="slides/slide28.xml"/><Relationship Id="rId28" Type="http://schemas.openxmlformats.org/officeDocument/2006/relationships/slide" Target="slides/slide33.xml"/><Relationship Id="rId36" Type="http://schemas.openxmlformats.org/officeDocument/2006/relationships/slide" Target="slides/slide41.xml"/><Relationship Id="rId49" Type="http://schemas.openxmlformats.org/officeDocument/2006/relationships/slide" Target="slides/slide60.xml"/><Relationship Id="rId57" Type="http://schemas.openxmlformats.org/officeDocument/2006/relationships/slide" Target="slides/slide77.xml"/><Relationship Id="rId61" Type="http://schemas.openxmlformats.org/officeDocument/2006/relationships/slide" Target="slides/slide82.xml"/><Relationship Id="rId10" Type="http://schemas.openxmlformats.org/officeDocument/2006/relationships/slide" Target="slides/slide13.xml"/><Relationship Id="rId19" Type="http://schemas.openxmlformats.org/officeDocument/2006/relationships/slide" Target="slides/slide24.xml"/><Relationship Id="rId31" Type="http://schemas.openxmlformats.org/officeDocument/2006/relationships/slide" Target="slides/slide36.xml"/><Relationship Id="rId44" Type="http://schemas.openxmlformats.org/officeDocument/2006/relationships/slide" Target="slides/slide54.xml"/><Relationship Id="rId52" Type="http://schemas.openxmlformats.org/officeDocument/2006/relationships/slide" Target="slides/slide64.xml"/><Relationship Id="rId60" Type="http://schemas.openxmlformats.org/officeDocument/2006/relationships/slide" Target="slides/slide81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7.xml"/><Relationship Id="rId27" Type="http://schemas.openxmlformats.org/officeDocument/2006/relationships/slide" Target="slides/slide32.xml"/><Relationship Id="rId30" Type="http://schemas.openxmlformats.org/officeDocument/2006/relationships/slide" Target="slides/slide35.xml"/><Relationship Id="rId35" Type="http://schemas.openxmlformats.org/officeDocument/2006/relationships/slide" Target="slides/slide40.xml"/><Relationship Id="rId43" Type="http://schemas.openxmlformats.org/officeDocument/2006/relationships/slide" Target="slides/slide53.xml"/><Relationship Id="rId48" Type="http://schemas.openxmlformats.org/officeDocument/2006/relationships/slide" Target="slides/slide59.xml"/><Relationship Id="rId56" Type="http://schemas.openxmlformats.org/officeDocument/2006/relationships/slide" Target="slides/slide76.xml"/><Relationship Id="rId64" Type="http://schemas.openxmlformats.org/officeDocument/2006/relationships/slide" Target="slides/slide87.xml"/><Relationship Id="rId8" Type="http://schemas.openxmlformats.org/officeDocument/2006/relationships/slide" Target="slides/slide10.xml"/><Relationship Id="rId51" Type="http://schemas.openxmlformats.org/officeDocument/2006/relationships/slide" Target="slides/slide63.xml"/><Relationship Id="rId3" Type="http://schemas.openxmlformats.org/officeDocument/2006/relationships/slide" Target="slides/slide5.xml"/><Relationship Id="rId12" Type="http://schemas.openxmlformats.org/officeDocument/2006/relationships/slide" Target="slides/slide15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33" Type="http://schemas.openxmlformats.org/officeDocument/2006/relationships/slide" Target="slides/slide38.xml"/><Relationship Id="rId38" Type="http://schemas.openxmlformats.org/officeDocument/2006/relationships/slide" Target="slides/slide43.xml"/><Relationship Id="rId46" Type="http://schemas.openxmlformats.org/officeDocument/2006/relationships/slide" Target="slides/slide56.xml"/><Relationship Id="rId59" Type="http://schemas.openxmlformats.org/officeDocument/2006/relationships/slide" Target="slides/slide7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854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07" tIns="47499" rIns="95007" bIns="47499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Third Level</a:t>
            </a:r>
          </a:p>
        </p:txBody>
      </p:sp>
      <p:grpSp>
        <p:nvGrpSpPr>
          <p:cNvPr id="2150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1509" name="Group 22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  <a:defRPr/>
              </a:pPr>
              <a:r>
                <a:rPr lang="en-US" sz="1200" b="0"/>
                <a:t>© Tan,Steinbach, Kumar 	    	Introduction to Data Mining        		      4/18/2004               </a:t>
              </a:r>
              <a:fld id="{25CF5DE7-0A7C-4016-8032-349C29A795FD}" type="slidenum">
                <a:rPr lang="en-US" sz="1200" b="0"/>
                <a:pPr>
                  <a:lnSpc>
                    <a:spcPts val="2000"/>
                  </a:lnSpc>
                  <a:defRPr/>
                </a:pPr>
                <a:t>‹#›</a:t>
              </a:fld>
              <a:r>
                <a:rPr lang="en-US" sz="1200" b="0"/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9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3.w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97.w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98.wm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84.w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0.wmf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Microsoft_Office_Excel_97-2003_Worksheet4.xls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w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9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/>
            <a:r>
              <a:rPr lang="en-US" smtClean="0"/>
              <a:t>Data Mining</a:t>
            </a:r>
            <a:br>
              <a:rPr lang="en-US" smtClean="0"/>
            </a:br>
            <a:r>
              <a:rPr lang="en-US" smtClean="0"/>
              <a:t>Cluster Analysis: Basic Concepts </a:t>
            </a:r>
            <a:br>
              <a:rPr lang="en-US" smtClean="0"/>
            </a:br>
            <a:r>
              <a:rPr lang="en-US" smtClean="0"/>
              <a:t>and Algorithms</a:t>
            </a:r>
            <a:endParaRPr lang="en-US" sz="2800" smtClean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1000" y="2073275"/>
            <a:ext cx="8229600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/>
              <a:t>Lecture Notes for Chapter 8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 b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/>
              <a:t>Introduction 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/>
              <a:t>Tan, Steinbach, Kumar</a:t>
            </a:r>
          </a:p>
          <a:p>
            <a:pPr algn="ctr"/>
            <a:endParaRPr lang="en-US" sz="1600" b="0"/>
          </a:p>
          <a:p>
            <a:pPr algn="ctr"/>
            <a:endParaRPr lang="en-US" sz="1600" b="0"/>
          </a:p>
          <a:p>
            <a:endParaRPr lang="en-US" sz="2000" b="0"/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22536" name="Rectangle 5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Rectangle 6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 b="0"/>
                <a:t>© Tan,Steinbach, Kumar 	    	Introduction to Data Mining        		      4/18/2004               </a:t>
              </a:r>
              <a:fld id="{80EA8739-1B80-40FD-9C6D-659CF7A26177}" type="slidenum">
                <a:rPr lang="en-US" sz="1200" b="0"/>
                <a:pPr>
                  <a:lnSpc>
                    <a:spcPts val="2000"/>
                  </a:lnSpc>
                </a:pPr>
                <a:t>1</a:t>
              </a:fld>
              <a:r>
                <a:rPr lang="en-US" sz="1200" b="0"/>
                <a:t> </a:t>
              </a:r>
            </a:p>
          </p:txBody>
        </p:sp>
      </p:grpSp>
      <p:grpSp>
        <p:nvGrpSpPr>
          <p:cNvPr id="22533" name="Group 7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22534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Other Distinctions Between Sets of Clusters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mtClean="0"/>
              <a:t>Exclusive versus non-exclusive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 smtClean="0"/>
              <a:t>In non-exclusive clusterings, points may belong to multiple clusters.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 smtClean="0"/>
              <a:t>Can represent multiple classes or ‘border’ points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mtClean="0"/>
              <a:t>Fuzzy versus non-fuzzy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 smtClean="0"/>
              <a:t>In fuzzy clustering, a point belongs to every cluster with some weight between 0 and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 smtClean="0"/>
              <a:t>Weights must sum to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 smtClean="0"/>
              <a:t>Probabilistic clustering has similar characteristics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mtClean="0"/>
              <a:t>Partial versus complete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 smtClean="0"/>
              <a:t>In some cases, we only want to cluster some of the data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mtClean="0"/>
              <a:t>Heterogeneous versus homogeneous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 smtClean="0"/>
              <a:t>Cluster of widely different sizes, shapes, and densities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sz="2600" smtClean="0"/>
              <a:t>Correlation of incidence and proximity matrices for the K-means clusterings of the following two data sets. </a:t>
            </a:r>
          </a:p>
          <a:p>
            <a:pPr marL="342900" indent="-342900"/>
            <a:endParaRPr lang="en-US" sz="260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sz="2800" smtClean="0"/>
              <a:t>Statistical Framework for Correlation</a:t>
            </a: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908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592388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685800" y="5257800"/>
            <a:ext cx="2362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Corr = -0.9235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3429000" y="5257800"/>
            <a:ext cx="2362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Corr = -0.5810</a:t>
            </a:r>
          </a:p>
        </p:txBody>
      </p:sp>
      <p:pic>
        <p:nvPicPr>
          <p:cNvPr id="10548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2133600"/>
            <a:ext cx="3656013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Cophenetic</a:t>
            </a:r>
            <a:r>
              <a:rPr lang="en-US" sz="2800" dirty="0" smtClean="0"/>
              <a:t> Correlation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 between the distances at which a pair of observations are joined in a </a:t>
            </a:r>
            <a:r>
              <a:rPr lang="en-US" dirty="0" err="1" smtClean="0"/>
              <a:t>dendrogram</a:t>
            </a:r>
            <a:r>
              <a:rPr lang="en-US" dirty="0" smtClean="0"/>
              <a:t> and the proximity values for that pair.</a:t>
            </a:r>
          </a:p>
        </p:txBody>
      </p:sp>
      <p:pic>
        <p:nvPicPr>
          <p:cNvPr id="124930" name="Picture 2" descr="http://palaeomath.palass.org/images/groups3/Fig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556664"/>
            <a:ext cx="6248400" cy="3691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sz="2600" smtClean="0"/>
              <a:t>Order the similarity matrix with respect to cluster labels and inspect visually. </a:t>
            </a:r>
          </a:p>
          <a:p>
            <a:pPr marL="342900" indent="-342900"/>
            <a:endParaRPr lang="en-US" sz="260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sz="2800" smtClean="0"/>
              <a:t>Using Similarity Matrix for Cluster Validation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4413"/>
            <a:ext cx="4268788" cy="3201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208213"/>
            <a:ext cx="4268788" cy="3201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Using Similarity Matrix for Cluster Validation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Clusters in random data are not so crisp</a:t>
            </a:r>
          </a:p>
          <a:p>
            <a:endParaRPr lang="en-US" smtClean="0"/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87563"/>
            <a:ext cx="3656013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429000" y="5287963"/>
            <a:ext cx="28956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/>
              <a:t>DBSCAN</a:t>
            </a:r>
          </a:p>
        </p:txBody>
      </p: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087563"/>
            <a:ext cx="3656013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2011363"/>
            <a:ext cx="3656012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Using Similarity Matrix for Cluster Validation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Clusters in random data are not so crisp</a:t>
            </a:r>
          </a:p>
          <a:p>
            <a:endParaRPr lang="en-US" smtClean="0"/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3505200" y="5211763"/>
            <a:ext cx="28956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/>
              <a:t>K-means</a:t>
            </a:r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3588" y="2006600"/>
            <a:ext cx="3656012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Using Similarity Matrix for Cluster Validation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Clusters in random data are not so crisp</a:t>
            </a:r>
          </a:p>
          <a:p>
            <a:endParaRPr lang="en-US" smtClean="0"/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3588" y="2082800"/>
            <a:ext cx="3656012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788" y="2082800"/>
            <a:ext cx="3656012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3505200" y="5287963"/>
            <a:ext cx="28956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/>
              <a:t>Complete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Using Similarity Matrix for Cluster Validation</a:t>
            </a:r>
            <a:endParaRPr lang="en-US" smtClean="0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 cstate="print"/>
          <a:srcRect l="14105" t="18518" r="12798" b="20370"/>
          <a:stretch>
            <a:fillRect/>
          </a:stretch>
        </p:blipFill>
        <p:spPr bwMode="auto">
          <a:xfrm>
            <a:off x="228600" y="1905000"/>
            <a:ext cx="4800600" cy="2779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429000" y="4876800"/>
            <a:ext cx="28956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/>
              <a:t>DBSCAN</a:t>
            </a:r>
          </a:p>
        </p:txBody>
      </p:sp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00200"/>
            <a:ext cx="4259263" cy="3195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 descr="question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1587" y="1600200"/>
            <a:ext cx="6334613" cy="440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Clusters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 Well-separated clusters</a:t>
            </a:r>
          </a:p>
          <a:p>
            <a:endParaRPr lang="en-US" sz="2400" smtClean="0"/>
          </a:p>
          <a:p>
            <a:r>
              <a:rPr lang="en-US" sz="2400" smtClean="0"/>
              <a:t> Center-based clusters</a:t>
            </a:r>
          </a:p>
          <a:p>
            <a:endParaRPr lang="en-US" sz="2400" smtClean="0"/>
          </a:p>
          <a:p>
            <a:r>
              <a:rPr lang="en-US" sz="2400" smtClean="0"/>
              <a:t> Contiguous clusters</a:t>
            </a:r>
          </a:p>
          <a:p>
            <a:endParaRPr lang="en-US" sz="2400" smtClean="0"/>
          </a:p>
          <a:p>
            <a:r>
              <a:rPr lang="en-US" sz="2400" smtClean="0"/>
              <a:t> Density-based clusters</a:t>
            </a:r>
          </a:p>
          <a:p>
            <a:endParaRPr lang="en-US" sz="2400" smtClean="0"/>
          </a:p>
          <a:p>
            <a:r>
              <a:rPr lang="en-US" sz="2400" smtClean="0"/>
              <a:t>Property or Conceptual</a:t>
            </a:r>
          </a:p>
          <a:p>
            <a:endParaRPr lang="en-US" sz="2400" smtClean="0"/>
          </a:p>
          <a:p>
            <a:r>
              <a:rPr lang="en-US" sz="2400" smtClean="0"/>
              <a:t>Described by an Objective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Types of Clusters: Well-Separated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Well-Separated Clusters: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smtClean="0"/>
          </a:p>
        </p:txBody>
      </p:sp>
      <p:sp>
        <p:nvSpPr>
          <p:cNvPr id="29700" name="Oval 4"/>
          <p:cNvSpPr>
            <a:spLocks noChangeAspect="1" noChangeArrowheads="1"/>
          </p:cNvSpPr>
          <p:nvPr/>
        </p:nvSpPr>
        <p:spPr bwMode="auto"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Oval 5"/>
          <p:cNvSpPr>
            <a:spLocks noChangeAspect="1" noChangeArrowheads="1"/>
          </p:cNvSpPr>
          <p:nvPr/>
        </p:nvSpPr>
        <p:spPr bwMode="auto"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Oval 6"/>
          <p:cNvSpPr>
            <a:spLocks noChangeAspect="1" noChangeArrowheads="1"/>
          </p:cNvSpPr>
          <p:nvPr/>
        </p:nvSpPr>
        <p:spPr bwMode="auto"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 well-separated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Types of Clusters: Center-Based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Center-based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 A cluster is a set of objects such that an object in a cluster is closer (more similar) to the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The center of a cluster is often a </a:t>
            </a:r>
            <a:r>
              <a:rPr lang="en-US" sz="2000" smtClean="0">
                <a:solidFill>
                  <a:srgbClr val="FF0000"/>
                </a:solidFill>
              </a:rPr>
              <a:t>centroid</a:t>
            </a:r>
            <a:r>
              <a:rPr lang="en-US" sz="2000" smtClean="0"/>
              <a:t>, the average of all the points in the cluster, or a </a:t>
            </a:r>
            <a:r>
              <a:rPr lang="en-US" sz="2000" smtClean="0">
                <a:solidFill>
                  <a:srgbClr val="FF0000"/>
                </a:solidFill>
              </a:rPr>
              <a:t>medoid</a:t>
            </a:r>
            <a:r>
              <a:rPr lang="en-US" sz="2000" smtClean="0"/>
              <a:t>, the most “representative” point of a cluster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</p:txBody>
      </p:sp>
      <p:sp>
        <p:nvSpPr>
          <p:cNvPr id="30724" name="Oval 4"/>
          <p:cNvSpPr>
            <a:spLocks noChangeAspect="1" noChangeArrowheads="1"/>
          </p:cNvSpPr>
          <p:nvPr/>
        </p:nvSpPr>
        <p:spPr bwMode="auto"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Oval 5"/>
          <p:cNvSpPr>
            <a:spLocks noChangeAspect="1" noChangeArrowheads="1"/>
          </p:cNvSpPr>
          <p:nvPr/>
        </p:nvSpPr>
        <p:spPr bwMode="auto"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Oval 6"/>
          <p:cNvSpPr>
            <a:spLocks noChangeAspect="1" noChangeArrowheads="1"/>
          </p:cNvSpPr>
          <p:nvPr/>
        </p:nvSpPr>
        <p:spPr bwMode="auto">
          <a:xfrm>
            <a:off x="5322888" y="4329113"/>
            <a:ext cx="1166812" cy="1100137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Oval 7"/>
          <p:cNvSpPr>
            <a:spLocks noChangeAspect="1" noChangeArrowheads="1"/>
          </p:cNvSpPr>
          <p:nvPr/>
        </p:nvSpPr>
        <p:spPr bwMode="auto">
          <a:xfrm>
            <a:off x="6694488" y="4329113"/>
            <a:ext cx="1166812" cy="1100137"/>
          </a:xfrm>
          <a:prstGeom prst="ellipse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4 center-based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Types of Clusters: Contiguity-Based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Contiguous Cluster (Nearest neighbor or Transitive)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smtClean="0"/>
          </a:p>
        </p:txBody>
      </p:sp>
      <p:grpSp>
        <p:nvGrpSpPr>
          <p:cNvPr id="31748" name="Group 15"/>
          <p:cNvGrpSpPr>
            <a:grpSpLocks/>
          </p:cNvGrpSpPr>
          <p:nvPr/>
        </p:nvGrpSpPr>
        <p:grpSpPr bwMode="auto">
          <a:xfrm>
            <a:off x="381000" y="3810000"/>
            <a:ext cx="8534400" cy="1219200"/>
            <a:chOff x="950" y="2544"/>
            <a:chExt cx="4106" cy="576"/>
          </a:xfrm>
        </p:grpSpPr>
        <p:sp>
          <p:nvSpPr>
            <p:cNvPr id="31750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lgDashDot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263 w 21600"/>
                <a:gd name="T1" fmla="*/ 0 h 21600"/>
                <a:gd name="T2" fmla="*/ 84 w 21600"/>
                <a:gd name="T3" fmla="*/ 593 h 21600"/>
                <a:gd name="T4" fmla="*/ 263 w 21600"/>
                <a:gd name="T5" fmla="*/ 197 h 21600"/>
                <a:gd name="T6" fmla="*/ 441 w 21600"/>
                <a:gd name="T7" fmla="*/ 59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9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8 contiguous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Types of Clusters: Density-Based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Density-based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Used when the clusters are irregular or intertwined, and when noise and outliers are present. </a:t>
            </a:r>
          </a:p>
        </p:txBody>
      </p:sp>
      <p:grpSp>
        <p:nvGrpSpPr>
          <p:cNvPr id="32772" name="Group 12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32774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263 w 21600"/>
                <a:gd name="T1" fmla="*/ 0 h 21600"/>
                <a:gd name="T2" fmla="*/ 84 w 21600"/>
                <a:gd name="T3" fmla="*/ 593 h 21600"/>
                <a:gd name="T4" fmla="*/ 263 w 21600"/>
                <a:gd name="T5" fmla="*/ 197 h 21600"/>
                <a:gd name="T6" fmla="*/ 441 w 21600"/>
                <a:gd name="T7" fmla="*/ 59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7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3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6 density-based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sz="2800" smtClean="0"/>
              <a:t>Types of Clusters: Objective Function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mtClean="0"/>
              <a:t>Clusters Defined by an Objective Function</a:t>
            </a:r>
          </a:p>
          <a:p>
            <a:pPr lvl="1">
              <a:spcBef>
                <a:spcPct val="20000"/>
              </a:spcBef>
            </a:pPr>
            <a:r>
              <a:rPr lang="en-US" sz="2000" smtClean="0"/>
              <a:t>Finds clusters that minimize or maximize an objective function. </a:t>
            </a:r>
          </a:p>
          <a:p>
            <a:pPr lvl="1"/>
            <a:r>
              <a:rPr lang="en-US" sz="2000" smtClean="0"/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/>
            <a:r>
              <a:rPr lang="en-US" sz="2000" smtClean="0"/>
              <a:t> Can have global or local objectives.</a:t>
            </a:r>
          </a:p>
          <a:p>
            <a:pPr lvl="2"/>
            <a:r>
              <a:rPr lang="en-US" sz="1800" smtClean="0"/>
              <a:t> Hierarchical clustering algorithms typically have local objectives</a:t>
            </a:r>
          </a:p>
          <a:p>
            <a:pPr lvl="2"/>
            <a:r>
              <a:rPr lang="en-US" sz="1800" smtClean="0"/>
              <a:t> Partitional algorithms typically have global objectives</a:t>
            </a:r>
          </a:p>
          <a:p>
            <a:pPr lvl="1"/>
            <a:r>
              <a:rPr lang="en-US" sz="2000" smtClean="0"/>
              <a:t>A variation of the global objective function approach is to fit the data to a parameterized model. </a:t>
            </a:r>
          </a:p>
          <a:p>
            <a:pPr lvl="2"/>
            <a:r>
              <a:rPr lang="en-US" sz="1800" smtClean="0"/>
              <a:t> Parameters for the model are determined from the data. </a:t>
            </a:r>
          </a:p>
          <a:p>
            <a:pPr lvl="2"/>
            <a:r>
              <a:rPr lang="en-US" sz="1800" smtClean="0"/>
              <a:t> Mixture models assume that the data is a ‘mixture' of a number of statistical distributions.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sz="2800" smtClean="0"/>
              <a:t>Types of Clusters: Objective Function 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Map the clustering problem to a different domain and solve a related problem in that domain</a:t>
            </a:r>
          </a:p>
          <a:p>
            <a:pPr lvl="1"/>
            <a:r>
              <a:rPr lang="en-US" smtClean="0"/>
              <a:t>Proximity matrix defines a weighted graph, where the nodes are the points being clustered, and the weighted edges represent the proximities between points</a:t>
            </a:r>
          </a:p>
          <a:p>
            <a:pPr lvl="3" indent="-52388"/>
            <a:endParaRPr lang="en-US" smtClean="0"/>
          </a:p>
          <a:p>
            <a:pPr lvl="1"/>
            <a:r>
              <a:rPr lang="en-US" smtClean="0"/>
              <a:t> Clustering is equivalent to breaking the graph into connected components, one for each cluster. 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Want to minimize the edge weight between clusters and maximize the edge weight within clusters 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smtClean="0"/>
              <a:t>Characteristics of the Input Data Are Important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This is a derived measure, but central to clustering 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Dictates type of similarity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Adds to efficiency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Dictates type of similarity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Type of Data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Dictates type of similarity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Other characteristics, e.g., autocorrelation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Dimensionality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Noise and Outliers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Type of Distribution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Algorithms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K-means and its variants</a:t>
            </a:r>
          </a:p>
          <a:p>
            <a:pPr lvl="4"/>
            <a:endParaRPr lang="en-US" smtClean="0"/>
          </a:p>
          <a:p>
            <a:r>
              <a:rPr lang="en-US" smtClean="0"/>
              <a:t>Hierarchical clustering</a:t>
            </a:r>
          </a:p>
          <a:p>
            <a:pPr lvl="4"/>
            <a:endParaRPr lang="en-US" smtClean="0"/>
          </a:p>
          <a:p>
            <a:r>
              <a:rPr lang="en-US" smtClean="0"/>
              <a:t>Density-based clustering</a:t>
            </a:r>
          </a:p>
          <a:p>
            <a:pPr lvl="4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Cluster Analysis?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1295400"/>
          </a:xfrm>
        </p:spPr>
        <p:txBody>
          <a:bodyPr/>
          <a:lstStyle/>
          <a:p>
            <a:r>
              <a:rPr lang="en-US" sz="2400" smtClean="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23556" name="Group 6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2356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2356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2356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2356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K-means Clustering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Partitional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Each cluster is associated with a </a:t>
            </a:r>
            <a:r>
              <a:rPr lang="en-US" sz="2200" smtClean="0">
                <a:solidFill>
                  <a:srgbClr val="FFCC00"/>
                </a:solidFill>
              </a:rPr>
              <a:t>centroid</a:t>
            </a:r>
            <a:r>
              <a:rPr lang="en-US" sz="2200" smtClean="0"/>
              <a:t> 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Number of clusters, K, must be 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The basic algorithm is very simple</a:t>
            </a:r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457200" y="4133850"/>
          <a:ext cx="8153400" cy="2114550"/>
        </p:xfrm>
        <a:graphic>
          <a:graphicData uri="http://schemas.openxmlformats.org/presentationml/2006/ole">
            <p:oleObj spid="_x0000_s4098" name="Bitmap Image" r:id="rId3" imgW="9784928" imgH="3177815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Importance of Choosing Initial Centroids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Importance of Choosing Initial Centroids …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98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9847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K-means Clustering – Details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01000" cy="990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Initial centroids are often chosen randomly.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1800" smtClean="0"/>
              <a:t>Clusters produced vary from one run to another.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The centroid is (typically) the mean of the points in the cluster.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‘Closeness’ is measured by Euclidean distance, cosine similarity, correlation, etc.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K-means will converge for common similarity measures mentioned above.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Most of the convergence happens in the first few iterations.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1800" smtClean="0"/>
              <a:t>Often the stopping condition is changed to ‘Until relatively few points change clusters’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Complexity is O( n * K * I * d 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1800" smtClean="0"/>
              <a:t>n = number of points, K = number of clusters, </a:t>
            </a:r>
            <a:br>
              <a:rPr lang="en-US" sz="1800" smtClean="0"/>
            </a:br>
            <a:r>
              <a:rPr lang="en-US" sz="1800" smtClean="0"/>
              <a:t>I = number of iterations, d = number of attributes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352800" y="5257800"/>
            <a:ext cx="13716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K-means Clusters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Most common measure is Sum of Squared Error (SSE)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For each point, the error is the distance to the nearest cluster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To get SSE, we square these errors and sum them.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lvl="1">
              <a:lnSpc>
                <a:spcPct val="90000"/>
              </a:lnSpc>
            </a:pP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000" i="1" smtClean="0"/>
              <a:t>x </a:t>
            </a:r>
            <a:r>
              <a:rPr lang="en-US" sz="2000" smtClean="0"/>
              <a:t>is a data point in cluster </a:t>
            </a:r>
            <a:r>
              <a:rPr lang="en-US" sz="2000" i="1" smtClean="0"/>
              <a:t>C</a:t>
            </a:r>
            <a:r>
              <a:rPr lang="en-US" sz="2000" baseline="-25000" smtClean="0"/>
              <a:t>i </a:t>
            </a:r>
            <a:r>
              <a:rPr lang="en-US" sz="2000" smtClean="0"/>
              <a:t>and </a:t>
            </a:r>
            <a:r>
              <a:rPr lang="en-US" sz="2000" i="1" smtClean="0"/>
              <a:t>m</a:t>
            </a:r>
            <a:r>
              <a:rPr lang="en-US" sz="2000" i="1" baseline="-25000" smtClean="0"/>
              <a:t>i</a:t>
            </a:r>
            <a:r>
              <a:rPr lang="en-US" sz="2000" smtClean="0"/>
              <a:t> is the representative point for cluster </a:t>
            </a:r>
            <a:r>
              <a:rPr lang="en-US" sz="2000" i="1" smtClean="0"/>
              <a:t>C</a:t>
            </a:r>
            <a:r>
              <a:rPr lang="en-US" sz="2000" baseline="-25000" smtClean="0"/>
              <a:t>i</a:t>
            </a:r>
            <a:r>
              <a:rPr lang="en-US" sz="200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 can show that </a:t>
            </a:r>
            <a:r>
              <a:rPr lang="en-US" sz="1800" i="1" smtClean="0"/>
              <a:t>m</a:t>
            </a:r>
            <a:r>
              <a:rPr lang="en-US" sz="1800" i="1" baseline="-25000" smtClean="0"/>
              <a:t>i</a:t>
            </a:r>
            <a:r>
              <a:rPr lang="en-US" sz="1800" baseline="-25000" smtClean="0"/>
              <a:t> </a:t>
            </a:r>
            <a:r>
              <a:rPr lang="en-US" sz="1800" smtClean="0"/>
              <a:t>corresponds to the center (mean) of the cluster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Given two clusters, we can choose the one with the smallest error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One easy way to reduce SSE is to increase K, the number of clusters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 A good clustering with smaller K can have a lower SSE than a poor clustering with higher K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298700" y="2362200"/>
          <a:ext cx="3175000" cy="960438"/>
        </p:xfrm>
        <a:graphic>
          <a:graphicData uri="http://schemas.openxmlformats.org/presentationml/2006/ole">
            <p:oleObj spid="_x0000_s5122" name="Equation" r:id="rId3" imgW="15112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Importance of Choosing Initial Centroids …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192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2192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8100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8100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404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0" y="38100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Problems with Selecting Initial Points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If there are K ‘real’ clusters then the chance of selecting one centroid from each cluster is small. 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Chance is relatively small when K is large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If clusters are the same size, n, then</a:t>
            </a:r>
            <a:br>
              <a:rPr lang="en-US" sz="2000" smtClean="0"/>
            </a:br>
            <a:endParaRPr 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endParaRPr 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For example, if K = 10, then probability = 10!/10</a:t>
            </a:r>
            <a:r>
              <a:rPr lang="en-US" sz="2000" baseline="30000" smtClean="0"/>
              <a:t>10</a:t>
            </a:r>
            <a:r>
              <a:rPr lang="en-US" sz="2000" smtClean="0"/>
              <a:t> = 0.00036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Sometimes the initial centroids will readjust themselves in ‘right’ way, and sometimes they don’t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Consider an example of five pairs of clusters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762000" y="2857500"/>
          <a:ext cx="8001000" cy="830263"/>
        </p:xfrm>
        <a:graphic>
          <a:graphicData uri="http://schemas.openxmlformats.org/presentationml/2006/ole">
            <p:oleObj spid="_x0000_s6146" name="Bitmap Image" r:id="rId3" imgW="9259102" imgH="960203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10 Clusters Example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015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015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015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10 Clusters Example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3625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63625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502025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502025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10 Clusters Example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85800" y="5957888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Starting with some pairs of clusters having three initial centroids, while other have only one.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035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0359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0359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 of Cluster Analysis</a:t>
            </a:r>
          </a:p>
        </p:txBody>
      </p:sp>
      <p:sp>
        <p:nvSpPr>
          <p:cNvPr id="1028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smtClean="0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sz="2000" smtClean="0"/>
              <a:t>Group related documents for browsing, group genes and proteins that have similar functionality, or group stocks with similar price fluctuations</a:t>
            </a:r>
            <a:endParaRPr lang="en-US" sz="2000" b="1" smtClean="0"/>
          </a:p>
          <a:p>
            <a:pPr>
              <a:spcBef>
                <a:spcPct val="20000"/>
              </a:spcBef>
            </a:pPr>
            <a:endParaRPr lang="en-US" sz="2400" b="1" smtClean="0"/>
          </a:p>
          <a:p>
            <a:pPr>
              <a:spcBef>
                <a:spcPct val="20000"/>
              </a:spcBef>
            </a:pPr>
            <a:r>
              <a:rPr lang="en-US" sz="2400" b="1" smtClean="0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sz="2000" smtClean="0"/>
              <a:t>Reduce the size of large data sets</a:t>
            </a:r>
          </a:p>
          <a:p>
            <a:endParaRPr lang="en-US" sz="2400" smtClean="0"/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>
            <p:ph sz="quarter" idx="2"/>
          </p:nvPr>
        </p:nvGraphicFramePr>
        <p:xfrm>
          <a:off x="4343400" y="1193800"/>
          <a:ext cx="4800600" cy="2667000"/>
        </p:xfrm>
        <a:graphic>
          <a:graphicData uri="http://schemas.openxmlformats.org/presentationml/2006/ole">
            <p:oleObj spid="_x0000_s1026" name="Document" r:id="rId3" imgW="5620181" imgH="3122232" progId="Word.Document.8">
              <p:embed/>
            </p:oleObj>
          </a:graphicData>
        </a:graphic>
      </p:graphicFrame>
      <p:pic>
        <p:nvPicPr>
          <p:cNvPr id="1029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 l="16364" t="12122" r="11072" b="18182"/>
          <a:stretch>
            <a:fillRect/>
          </a:stretch>
        </p:blipFill>
        <p:spPr>
          <a:xfrm>
            <a:off x="4953000" y="3886200"/>
            <a:ext cx="3657600" cy="2474913"/>
          </a:xfrm>
          <a:noFill/>
        </p:spPr>
      </p:pic>
      <p:sp>
        <p:nvSpPr>
          <p:cNvPr id="1030" name="Text Box 1032"/>
          <p:cNvSpPr txBox="1">
            <a:spLocks noChangeArrowheads="1"/>
          </p:cNvSpPr>
          <p:nvPr/>
        </p:nvSpPr>
        <p:spPr bwMode="auto">
          <a:xfrm>
            <a:off x="4724400" y="5654675"/>
            <a:ext cx="22098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Clustering precipitation in Australia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10 Clusters Example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85800" y="5957888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Starting with some pairs of clusters having three initial centroids, while other have only one.</a:t>
            </a: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5213" y="990600"/>
            <a:ext cx="3354387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352800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813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3352800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Solutions to Initial Centroids Problem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Multiple runs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Helps, but probability is not on your side</a:t>
            </a:r>
          </a:p>
          <a:p>
            <a:pPr>
              <a:lnSpc>
                <a:spcPct val="90000"/>
              </a:lnSpc>
            </a:pPr>
            <a:r>
              <a:rPr lang="en-US" smtClean="0"/>
              <a:t>Sample and use hierarchical clustering to determine initial centroids</a:t>
            </a:r>
          </a:p>
          <a:p>
            <a:pPr>
              <a:lnSpc>
                <a:spcPct val="90000"/>
              </a:lnSpc>
            </a:pPr>
            <a:r>
              <a:rPr lang="en-US" smtClean="0"/>
              <a:t>Select more than k initial centroids and then select among these initial centroids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Select most widely separated</a:t>
            </a:r>
          </a:p>
          <a:p>
            <a:pPr>
              <a:lnSpc>
                <a:spcPct val="90000"/>
              </a:lnSpc>
            </a:pPr>
            <a:r>
              <a:rPr lang="en-US" smtClean="0"/>
              <a:t>Postprocessing</a:t>
            </a:r>
          </a:p>
          <a:p>
            <a:pPr>
              <a:lnSpc>
                <a:spcPct val="90000"/>
              </a:lnSpc>
            </a:pPr>
            <a:r>
              <a:rPr lang="en-US" smtClean="0"/>
              <a:t>Bisecting K-means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Not as susceptible to initialization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Empty Clusters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Basic K-means algorithm can yield empty clusters</a:t>
            </a:r>
          </a:p>
          <a:p>
            <a:pPr lvl="4"/>
            <a:endParaRPr lang="en-US" smtClean="0"/>
          </a:p>
          <a:p>
            <a:r>
              <a:rPr lang="en-US" smtClean="0"/>
              <a:t>Several strategies</a:t>
            </a:r>
          </a:p>
          <a:p>
            <a:pPr lvl="1"/>
            <a:r>
              <a:rPr lang="en-US" smtClean="0"/>
              <a:t>Choose the point that contributes most to SSE</a:t>
            </a:r>
          </a:p>
          <a:p>
            <a:pPr lvl="1"/>
            <a:r>
              <a:rPr lang="en-US" smtClean="0"/>
              <a:t>Choose a point from the cluster with the highest SSE</a:t>
            </a:r>
          </a:p>
          <a:p>
            <a:pPr lvl="1"/>
            <a:r>
              <a:rPr lang="en-US" smtClean="0"/>
              <a:t>If there are several empty clusters, the above can be repeated several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Centers Incrementally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the basic K-means algorithm, centroids are updated after all points are assigned to a centroid</a:t>
            </a:r>
          </a:p>
          <a:p>
            <a:pPr lvl="4"/>
            <a:endParaRPr lang="en-US" smtClean="0"/>
          </a:p>
          <a:p>
            <a:r>
              <a:rPr lang="en-US" smtClean="0"/>
              <a:t>An alternative is to update the centroids after each assignment (incremental approach)</a:t>
            </a:r>
          </a:p>
          <a:p>
            <a:pPr lvl="1"/>
            <a:r>
              <a:rPr lang="en-US" smtClean="0"/>
              <a:t>Each assignment updates zero or two centroids</a:t>
            </a:r>
          </a:p>
          <a:p>
            <a:pPr lvl="1"/>
            <a:r>
              <a:rPr lang="en-US" smtClean="0"/>
              <a:t>More expensive</a:t>
            </a:r>
          </a:p>
          <a:p>
            <a:pPr lvl="1"/>
            <a:r>
              <a:rPr lang="en-US" smtClean="0"/>
              <a:t>Introduces an order dependency</a:t>
            </a:r>
          </a:p>
          <a:p>
            <a:pPr lvl="1"/>
            <a:r>
              <a:rPr lang="en-US" smtClean="0"/>
              <a:t>Never get an empty cluster</a:t>
            </a:r>
          </a:p>
          <a:p>
            <a:pPr lvl="1"/>
            <a:r>
              <a:rPr lang="en-US" smtClean="0"/>
              <a:t>Can use “weights” to change the impact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Pre-processing and Post-processing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Pre-processing</a:t>
            </a:r>
          </a:p>
          <a:p>
            <a:pPr lvl="1"/>
            <a:r>
              <a:rPr lang="en-US" smtClean="0"/>
              <a:t>Normalize the data</a:t>
            </a:r>
          </a:p>
          <a:p>
            <a:pPr lvl="1"/>
            <a:r>
              <a:rPr lang="en-US" smtClean="0"/>
              <a:t>Eliminate outliers</a:t>
            </a:r>
          </a:p>
          <a:p>
            <a:pPr lvl="4"/>
            <a:endParaRPr lang="en-US" sz="800" smtClean="0"/>
          </a:p>
          <a:p>
            <a:r>
              <a:rPr lang="en-US" smtClean="0"/>
              <a:t>Post-processing</a:t>
            </a:r>
          </a:p>
          <a:p>
            <a:pPr lvl="1"/>
            <a:r>
              <a:rPr lang="en-US" smtClean="0"/>
              <a:t>Eliminate small clusters that may represent outliers</a:t>
            </a:r>
          </a:p>
          <a:p>
            <a:pPr lvl="1"/>
            <a:r>
              <a:rPr lang="en-US" smtClean="0"/>
              <a:t>Split ‘loose’ clusters, i.e., clusters with relatively high SSE</a:t>
            </a:r>
          </a:p>
          <a:p>
            <a:pPr lvl="1"/>
            <a:r>
              <a:rPr lang="en-US" smtClean="0"/>
              <a:t>Merge clusters that are ‘close’ and that have relatively low SSE</a:t>
            </a:r>
          </a:p>
          <a:p>
            <a:pPr lvl="1"/>
            <a:r>
              <a:rPr lang="en-US" smtClean="0"/>
              <a:t>Can use these steps during the clustering process</a:t>
            </a:r>
          </a:p>
          <a:p>
            <a:pPr lvl="2"/>
            <a:r>
              <a:rPr lang="en-US" smtClean="0"/>
              <a:t> ISODATA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Bisecting K-means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Bisecting K-means algorithm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Variant of K-means that can produce a partitional or a hierarchical clustering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28600" y="2971800"/>
          <a:ext cx="8694738" cy="2598738"/>
        </p:xfrm>
        <a:graphic>
          <a:graphicData uri="http://schemas.openxmlformats.org/presentationml/2006/ole">
            <p:oleObj spid="_x0000_s7170" name="Bitmap Image" r:id="rId3" imgW="8695174" imgH="313209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10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107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107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107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1075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1076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1076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1076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1076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3260" name="Rectangle 1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Bisecting K-means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K-means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K-means has problems when clusters are of differing </a:t>
            </a:r>
          </a:p>
          <a:p>
            <a:pPr lvl="1"/>
            <a:r>
              <a:rPr lang="en-US" smtClean="0"/>
              <a:t>Sizes</a:t>
            </a:r>
          </a:p>
          <a:p>
            <a:pPr lvl="1"/>
            <a:r>
              <a:rPr lang="en-US" smtClean="0"/>
              <a:t>Densities</a:t>
            </a:r>
          </a:p>
          <a:p>
            <a:pPr lvl="1"/>
            <a:r>
              <a:rPr lang="en-US" smtClean="0"/>
              <a:t>Non-globular shapes</a:t>
            </a:r>
          </a:p>
          <a:p>
            <a:endParaRPr lang="en-US" smtClean="0"/>
          </a:p>
          <a:p>
            <a:r>
              <a:rPr lang="en-US" smtClean="0"/>
              <a:t>K-means has problems when the data contains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Limitations of K-means: Differing Sizes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 smtClean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128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612807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Limitations of K-means: Differing Density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mtClean="0"/>
              <a:t>What is not Cluster Analysis?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77724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Supervised classification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Have class label information</a:t>
            </a:r>
          </a:p>
          <a:p>
            <a:pPr lvl="4">
              <a:lnSpc>
                <a:spcPct val="90000"/>
              </a:lnSpc>
            </a:pPr>
            <a:endParaRPr lang="en-US" sz="180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Simple segmentation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Dividing students into different registration groups alphabetically, by last name</a:t>
            </a:r>
          </a:p>
          <a:p>
            <a:pPr lvl="4">
              <a:lnSpc>
                <a:spcPct val="90000"/>
              </a:lnSpc>
            </a:pPr>
            <a:endParaRPr lang="en-US" sz="180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Results of a query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Groupings are a result of an external specification</a:t>
            </a:r>
          </a:p>
          <a:p>
            <a:pPr lvl="4">
              <a:lnSpc>
                <a:spcPct val="90000"/>
              </a:lnSpc>
            </a:pPr>
            <a:endParaRPr lang="en-US" sz="180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Graph partitioning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Some mutual relevance and synergy, but areas are not identical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sz="2800" smtClean="0"/>
              <a:t>Limitations of K-means: Non-globular Shapes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 smtClean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148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(2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52450"/>
          </a:xfrm>
        </p:spPr>
        <p:txBody>
          <a:bodyPr/>
          <a:lstStyle/>
          <a:p>
            <a:r>
              <a:rPr lang="en-US" sz="2800" smtClean="0"/>
              <a:t>Overcoming K-means Limitations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 smtClean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				K-means Clusters</a:t>
            </a: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1143000" y="5562600"/>
            <a:ext cx="65532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/>
              <a:t>One solution is to use many clusters.</a:t>
            </a:r>
          </a:p>
          <a:p>
            <a:pPr lvl="1"/>
            <a:r>
              <a:rPr lang="en-US" sz="2000" b="0"/>
              <a:t>Find parts of clusters, but need to put 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Overcoming K-means Limitations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				K-means Clusters</a:t>
            </a: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5240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sz="2800" smtClean="0"/>
              <a:t>Overcoming K-means Limitations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7696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				K-means Clusters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5613" y="1219200"/>
            <a:ext cx="4268787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Clustering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Produces a set of nested clusters organized as a hierarchical tree</a:t>
            </a:r>
          </a:p>
          <a:p>
            <a:r>
              <a:rPr lang="en-US" smtClean="0"/>
              <a:t>Can be visualized as a dendrogram</a:t>
            </a:r>
          </a:p>
          <a:p>
            <a:pPr lvl="1"/>
            <a:r>
              <a:rPr lang="en-US" smtClean="0"/>
              <a:t>A tree like diagram that records the sequences of merges or splits</a:t>
            </a:r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p:oleObj spid="_x0000_s8194" name="VISIO" r:id="rId4" imgW="3168720" imgH="3227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Strengths of Hierarchical Clustering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Any desired number of clusters can be obtained by ‘cutting’ the dendogram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Example in biological sciences (e.g., animal kingdom, phylogeny reconstruction,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Clustering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Two main types of hierarchical clustering</a:t>
            </a:r>
          </a:p>
          <a:p>
            <a:pPr lvl="1"/>
            <a:r>
              <a:rPr lang="en-US" sz="2000" smtClean="0"/>
              <a:t>Agglomerative:  </a:t>
            </a:r>
          </a:p>
          <a:p>
            <a:pPr lvl="2"/>
            <a:r>
              <a:rPr lang="en-US" sz="1800" smtClean="0"/>
              <a:t> Start with the points as individual clusters</a:t>
            </a:r>
          </a:p>
          <a:p>
            <a:pPr lvl="2"/>
            <a:r>
              <a:rPr lang="en-US" sz="1800" smtClean="0"/>
              <a:t> At each step, merge the closest pair of clusters until only one cluster (or k clusters) left</a:t>
            </a:r>
          </a:p>
          <a:p>
            <a:pPr lvl="4"/>
            <a:endParaRPr lang="en-US" sz="1800" smtClean="0"/>
          </a:p>
          <a:p>
            <a:pPr lvl="1"/>
            <a:r>
              <a:rPr lang="en-US" sz="2000" smtClean="0"/>
              <a:t>Divisive:  </a:t>
            </a:r>
          </a:p>
          <a:p>
            <a:pPr lvl="2"/>
            <a:r>
              <a:rPr lang="en-US" sz="1800" smtClean="0"/>
              <a:t> Start with one, all-inclusive cluster </a:t>
            </a:r>
          </a:p>
          <a:p>
            <a:pPr lvl="2"/>
            <a:r>
              <a:rPr lang="en-US" sz="1800" smtClean="0"/>
              <a:t> At each step, split a cluster until each cluster contains a point (or there are k clusters)</a:t>
            </a:r>
          </a:p>
          <a:p>
            <a:pPr lvl="4"/>
            <a:endParaRPr lang="en-US" sz="1800" smtClean="0"/>
          </a:p>
          <a:p>
            <a:r>
              <a:rPr lang="en-US" sz="2400" smtClean="0"/>
              <a:t>Traditional hierarchical algorithms use a similarity or distance matrix</a:t>
            </a:r>
          </a:p>
          <a:p>
            <a:pPr lvl="1"/>
            <a:r>
              <a:rPr lang="en-US" sz="2000" smtClean="0"/>
              <a:t>Merge or split one cluster at a time</a:t>
            </a:r>
          </a:p>
          <a:p>
            <a:pPr lvl="4"/>
            <a:endParaRPr lang="en-US" sz="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mtClean="0"/>
              <a:t>Agglomerative Clustering Algorithm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smtClean="0"/>
              <a:t>More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sz="800" smtClean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smtClean="0"/>
              <a:t>Basic algorithm is straightforward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smtClean="0"/>
              <a:t>Compute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smtClean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b="1" smtClean="0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smtClean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smtClean="0"/>
              <a:t>	Update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b="1" smtClean="0"/>
              <a:t>Until</a:t>
            </a:r>
            <a:r>
              <a:rPr lang="en-US" sz="2000" smtClean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 smtClean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smtClean="0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Different approaches to defining the distance between clusters distinguish the different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Starting Situation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with clusters of individual points and a proximity matrix</a:t>
            </a:r>
          </a:p>
          <a:p>
            <a:pPr lvl="1"/>
            <a:endParaRPr lang="en-US" smtClean="0"/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3" name="Group 16"/>
          <p:cNvGrpSpPr>
            <a:grpSpLocks/>
          </p:cNvGrpSpPr>
          <p:nvPr/>
        </p:nvGrpSpPr>
        <p:grpSpPr bwMode="auto">
          <a:xfrm>
            <a:off x="5257800" y="1903413"/>
            <a:ext cx="3200400" cy="2789237"/>
            <a:chOff x="3456" y="1622"/>
            <a:chExt cx="2160" cy="2058"/>
          </a:xfrm>
        </p:grpSpPr>
        <p:sp>
          <p:nvSpPr>
            <p:cNvPr id="9235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9248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9249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9250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9251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9252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9253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9254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9255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9256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9257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9258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</p:txBody>
        </p:sp>
      </p:grpSp>
      <p:sp>
        <p:nvSpPr>
          <p:cNvPr id="9234" name="Text Box 41"/>
          <p:cNvSpPr txBox="1">
            <a:spLocks noChangeArrowheads="1"/>
          </p:cNvSpPr>
          <p:nvPr/>
        </p:nvSpPr>
        <p:spPr bwMode="auto">
          <a:xfrm>
            <a:off x="57912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p:oleObj spid="_x0000_s9218" name="Visio" r:id="rId3" imgW="7949438" imgH="139982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Intermediate Situation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200" smtClean="0"/>
              <a:t>After some merging steps, we have some clusters </a:t>
            </a:r>
          </a:p>
          <a:p>
            <a:pPr marL="742950" lvl="1" indent="-285750"/>
            <a:endParaRPr lang="en-US" sz="2000" smtClean="0"/>
          </a:p>
        </p:txBody>
      </p:sp>
      <p:sp>
        <p:nvSpPr>
          <p:cNvPr id="10245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C5</a:t>
            </a: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grpSp>
        <p:nvGrpSpPr>
          <p:cNvPr id="10255" name="Group 14"/>
          <p:cNvGrpSpPr>
            <a:grpSpLocks/>
          </p:cNvGrpSpPr>
          <p:nvPr/>
        </p:nvGrpSpPr>
        <p:grpSpPr bwMode="auto"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1025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025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025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026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026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026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026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026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026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027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027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6" name="Text Box 37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0242" name="Object 1024"/>
          <p:cNvGraphicFramePr>
            <a:graphicFrameLocks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p:oleObj spid="_x0000_s10242" name="Visio" r:id="rId3" imgW="7591349" imgH="299654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mtClean="0"/>
              <a:t>Notion of a Cluster can be Ambiguous</a:t>
            </a:r>
          </a:p>
        </p:txBody>
      </p:sp>
      <p:grpSp>
        <p:nvGrpSpPr>
          <p:cNvPr id="25603" name="Group 91"/>
          <p:cNvGrpSpPr>
            <a:grpSpLocks/>
          </p:cNvGrpSpPr>
          <p:nvPr/>
        </p:nvGrpSpPr>
        <p:grpSpPr bwMode="auto">
          <a:xfrm>
            <a:off x="685800" y="1905000"/>
            <a:ext cx="3344863" cy="1479550"/>
            <a:chOff x="432" y="1200"/>
            <a:chExt cx="2107" cy="932"/>
          </a:xfrm>
        </p:grpSpPr>
        <p:grpSp>
          <p:nvGrpSpPr>
            <p:cNvPr id="25673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25675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6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7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8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9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0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1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2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3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4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5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6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7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8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9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0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1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2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3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4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74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How many clusters?</a:t>
              </a:r>
              <a:endParaRPr lang="en-US" sz="1600" b="0">
                <a:latin typeface="Times New Roman" pitchFamily="18" charset="0"/>
              </a:endParaRPr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4960938" y="4114800"/>
            <a:ext cx="3344862" cy="1371600"/>
            <a:chOff x="3125" y="2592"/>
            <a:chExt cx="2107" cy="864"/>
          </a:xfrm>
        </p:grpSpPr>
        <p:grpSp>
          <p:nvGrpSpPr>
            <p:cNvPr id="25651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25653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4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5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6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60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1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2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3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4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5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6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7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8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9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0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1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2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52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Four Clusters</a:t>
              </a:r>
              <a:r>
                <a:rPr lang="en-US" sz="1600" b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5800" y="4114800"/>
            <a:ext cx="3344863" cy="1371600"/>
            <a:chOff x="432" y="2592"/>
            <a:chExt cx="2107" cy="864"/>
          </a:xfrm>
        </p:grpSpPr>
        <p:grpSp>
          <p:nvGrpSpPr>
            <p:cNvPr id="25629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25631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2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3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4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5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6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7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8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9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0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1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2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3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4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5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6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7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8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9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0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30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Two Clusters</a:t>
              </a:r>
              <a:r>
                <a:rPr lang="en-US" sz="1600" b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960938" y="1905000"/>
            <a:ext cx="3344862" cy="1479550"/>
            <a:chOff x="3125" y="1200"/>
            <a:chExt cx="2107" cy="932"/>
          </a:xfrm>
        </p:grpSpPr>
        <p:grpSp>
          <p:nvGrpSpPr>
            <p:cNvPr id="25607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25609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0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2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16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7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2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4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5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6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08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Six Clusters</a:t>
              </a:r>
              <a:r>
                <a:rPr 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Intermediate Situation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200" smtClean="0"/>
              <a:t>We want to merge the two closest clusters (C2 and C5)  and update the proximity matrix. </a:t>
            </a:r>
          </a:p>
          <a:p>
            <a:pPr marL="742950" lvl="1" indent="-285750"/>
            <a:endParaRPr lang="en-US" sz="2000" smtClean="0"/>
          </a:p>
        </p:txBody>
      </p:sp>
      <p:sp>
        <p:nvSpPr>
          <p:cNvPr id="11269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C5</a:t>
            </a:r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grpSp>
        <p:nvGrpSpPr>
          <p:cNvPr id="11279" name="Group 14"/>
          <p:cNvGrpSpPr>
            <a:grpSpLocks/>
          </p:cNvGrpSpPr>
          <p:nvPr/>
        </p:nvGrpSpPr>
        <p:grpSpPr bwMode="auto">
          <a:xfrm>
            <a:off x="5486400" y="1676400"/>
            <a:ext cx="2971800" cy="2193925"/>
            <a:chOff x="3456" y="1094"/>
            <a:chExt cx="1920" cy="1503"/>
          </a:xfrm>
        </p:grpSpPr>
        <p:sp>
          <p:nvSpPr>
            <p:cNvPr id="11282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1283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1284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1289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1290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1291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1292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1293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1294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1295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1296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1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3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0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Text Box 42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1266" name="Object 1024"/>
          <p:cNvGraphicFramePr>
            <a:graphicFrameLocks noChangeAspect="1"/>
          </p:cNvGraphicFramePr>
          <p:nvPr>
            <p:ph sz="half" idx="4294967295"/>
          </p:nvPr>
        </p:nvGraphicFramePr>
        <p:xfrm>
          <a:off x="4648200" y="4495800"/>
          <a:ext cx="4083050" cy="1846263"/>
        </p:xfrm>
        <a:graphic>
          <a:graphicData uri="http://schemas.openxmlformats.org/presentationml/2006/ole">
            <p:oleObj spid="_x0000_s11266" name="Visio" r:id="rId3" imgW="7591349" imgH="343173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After Merging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200" smtClean="0"/>
              <a:t>The question is “How do we update the proximity matrix?” </a:t>
            </a:r>
          </a:p>
          <a:p>
            <a:pPr marL="742950" lvl="1" indent="-285750"/>
            <a:endParaRPr lang="en-US" sz="2000" smtClean="0"/>
          </a:p>
        </p:txBody>
      </p:sp>
      <p:sp>
        <p:nvSpPr>
          <p:cNvPr id="12293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</a:t>
            </a:r>
            <a:r>
              <a:rPr lang="en-US"/>
              <a:t> C5</a:t>
            </a:r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2133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        ?        ?        ?    	   </a:t>
            </a: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6629400" y="1555750"/>
            <a:ext cx="53340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 </a:t>
            </a:r>
            <a:r>
              <a:rPr lang="en-US"/>
              <a:t>C5</a:t>
            </a: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2311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5181600" y="2819400"/>
            <a:ext cx="990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 </a:t>
            </a:r>
            <a:r>
              <a:rPr lang="en-US"/>
              <a:t>C5</a:t>
            </a:r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2315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7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8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9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0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1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5791200" y="3962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2290" name="Object 1024"/>
          <p:cNvGraphicFramePr>
            <a:graphicFrameLocks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p:oleObj spid="_x0000_s12290" name="Visio" r:id="rId3" imgW="7591349" imgH="365471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How to Define Inter-Cluster Similarity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 smtClean="0"/>
              <a:t> 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453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454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454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454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454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454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454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455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455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455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455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6455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64517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18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Similarity?</a:t>
            </a:r>
          </a:p>
        </p:txBody>
      </p:sp>
      <p:sp>
        <p:nvSpPr>
          <p:cNvPr id="64519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  <p:sp>
        <p:nvSpPr>
          <p:cNvPr id="64520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1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6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9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How to Define Inter-Cluster Similarity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 smtClean="0"/>
              <a:t> 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5554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8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5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6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5567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5568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5569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5570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5571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5572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5573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5574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5575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5576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65577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65541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2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7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5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6555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How to Define Inter-Cluster Similarity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 smtClean="0"/>
              <a:t> </a:t>
            </a: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657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659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659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659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659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659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659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659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659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659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660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6660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66565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6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1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576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66577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How to Define Inter-Cluster Similarity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 smtClean="0"/>
              <a:t> 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7617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18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19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0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1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2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3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4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5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6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7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8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9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7630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7631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7632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7633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7634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7635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7636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7637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7638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7639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67640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6758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0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1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2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3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4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5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6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7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8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9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0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1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2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3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4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5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67616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11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How to Define Inter-Cluster Similarity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 smtClean="0"/>
              <a:t> </a:t>
            </a:r>
          </a:p>
        </p:txBody>
      </p:sp>
      <p:grpSp>
        <p:nvGrpSpPr>
          <p:cNvPr id="68614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862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4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864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864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864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864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864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864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864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864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864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865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6865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68615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20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6862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  <p:sp>
        <p:nvSpPr>
          <p:cNvPr id="68626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68627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Similarity: MIN or Single Link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Similarity of two clusters is based on the two most similar (closest) points in the different clusters</a:t>
            </a:r>
          </a:p>
          <a:p>
            <a:pPr lvl="1"/>
            <a:r>
              <a:rPr lang="en-US" smtClean="0"/>
              <a:t>Determined by one pair of points, i.e., by one link in the proximity graph.</a:t>
            </a:r>
          </a:p>
        </p:txBody>
      </p:sp>
      <p:graphicFrame>
        <p:nvGraphicFramePr>
          <p:cNvPr id="1688576" name="Object 1024"/>
          <p:cNvGraphicFramePr>
            <a:graphicFrameLocks noChangeAspect="1"/>
          </p:cNvGraphicFramePr>
          <p:nvPr/>
        </p:nvGraphicFramePr>
        <p:xfrm>
          <a:off x="304800" y="3886200"/>
          <a:ext cx="4087813" cy="2133600"/>
        </p:xfrm>
        <a:graphic>
          <a:graphicData uri="http://schemas.openxmlformats.org/presentationml/2006/ole">
            <p:oleObj spid="_x0000_s13314" name="Worksheet" r:id="rId3" imgW="2167200" imgH="957600" progId="Excel.Sheet.8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61013" y="3581400"/>
            <a:ext cx="2820987" cy="2562225"/>
            <a:chOff x="3616" y="2256"/>
            <a:chExt cx="1777" cy="1614"/>
          </a:xfrm>
        </p:grpSpPr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35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mtClean="0"/>
              <a:t>Hierarchical Clustering: MIN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Dendrogram</a:t>
            </a:r>
          </a:p>
        </p:txBody>
      </p:sp>
      <p:grpSp>
        <p:nvGrpSpPr>
          <p:cNvPr id="69637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69654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69661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69662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69663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69664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69665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69652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69650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69648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69646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7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69644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69645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9643" name="Picture 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mtClean="0"/>
              <a:t>Strength of MIN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70663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70664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70661" name="Picture 7"/>
          <p:cNvPicPr>
            <a:picLocks noChangeAspect="1" noChangeArrowheads="1"/>
          </p:cNvPicPr>
          <p:nvPr/>
        </p:nvPicPr>
        <p:blipFill>
          <a:blip r:embed="rId3" cstate="print"/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34312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Can handle non-elliptical shapes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1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mtClean="0"/>
              <a:t>Types of Clusterings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A </a:t>
            </a:r>
            <a:r>
              <a:rPr lang="en-US" smtClean="0">
                <a:solidFill>
                  <a:srgbClr val="FF0000"/>
                </a:solidFill>
              </a:rPr>
              <a:t>clustering</a:t>
            </a:r>
            <a:r>
              <a:rPr lang="en-US" smtClean="0"/>
              <a:t> is a set of 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20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Important distinction between </a:t>
            </a:r>
            <a:r>
              <a:rPr lang="en-US" smtClean="0">
                <a:solidFill>
                  <a:srgbClr val="FF0000"/>
                </a:solidFill>
              </a:rPr>
              <a:t>hierarchical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</a:rPr>
              <a:t>partitional</a:t>
            </a:r>
            <a:r>
              <a:rPr lang="en-US" smtClean="0">
                <a:solidFill>
                  <a:srgbClr val="FFCC00"/>
                </a:solidFill>
              </a:rPr>
              <a:t> </a:t>
            </a:r>
            <a:r>
              <a:rPr lang="en-US" smtClean="0"/>
              <a:t>sets of clusters </a:t>
            </a:r>
            <a:endParaRPr lang="en-US" smtClean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200" smtClean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Partitional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A division data objects into non-overlapping subsets (clusters) such that each data object is in exactly one subset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1000" smtClean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Hierarchical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A set of nested clusters organized as a hierarchical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mtClean="0"/>
              <a:t>Limitations of MIN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65613" y="1524000"/>
            <a:ext cx="4268787" cy="3567113"/>
            <a:chOff x="2496" y="960"/>
            <a:chExt cx="2689" cy="2247"/>
          </a:xfrm>
        </p:grpSpPr>
        <p:sp>
          <p:nvSpPr>
            <p:cNvPr id="71687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7168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635336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Sensitive to noise and outliers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6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Cluster Similarity: MAX or Complete Linkage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Similarity of two clusters is based on the two least similar (most distant) points in the different clusters</a:t>
            </a:r>
          </a:p>
          <a:p>
            <a:pPr lvl="1"/>
            <a:r>
              <a:rPr lang="en-US" smtClean="0"/>
              <a:t>Determined by all pairs of points in the two clusters</a:t>
            </a:r>
          </a:p>
          <a:p>
            <a:endParaRPr lang="en-US" smtClean="0"/>
          </a:p>
        </p:txBody>
      </p:sp>
      <p:graphicFrame>
        <p:nvGraphicFramePr>
          <p:cNvPr id="14338" name="Object 1024"/>
          <p:cNvGraphicFramePr>
            <a:graphicFrameLocks noChangeAspect="1"/>
          </p:cNvGraphicFramePr>
          <p:nvPr/>
        </p:nvGraphicFramePr>
        <p:xfrm>
          <a:off x="228600" y="3560763"/>
          <a:ext cx="4343400" cy="2459037"/>
        </p:xfrm>
        <a:graphic>
          <a:graphicData uri="http://schemas.openxmlformats.org/presentationml/2006/ole">
            <p:oleObj spid="_x0000_s14338" name="Worksheet" r:id="rId3" imgW="2167200" imgH="957600" progId="Excel.Sheet.8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0" y="3429000"/>
            <a:ext cx="2598738" cy="2667000"/>
            <a:chOff x="3691" y="2160"/>
            <a:chExt cx="1637" cy="1680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3691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59" name="Text Box 23"/>
            <p:cNvSpPr txBox="1">
              <a:spLocks noChangeArrowheads="1"/>
            </p:cNvSpPr>
            <p:nvPr/>
          </p:nvSpPr>
          <p:spPr bwMode="auto">
            <a:xfrm>
              <a:off x="4117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60" name="Text Box 24"/>
            <p:cNvSpPr txBox="1">
              <a:spLocks noChangeArrowheads="1"/>
            </p:cNvSpPr>
            <p:nvPr/>
          </p:nvSpPr>
          <p:spPr bwMode="auto">
            <a:xfrm>
              <a:off x="4458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361" name="Text Box 25"/>
            <p:cNvSpPr txBox="1">
              <a:spLocks noChangeArrowheads="1"/>
            </p:cNvSpPr>
            <p:nvPr/>
          </p:nvSpPr>
          <p:spPr bwMode="auto">
            <a:xfrm>
              <a:off x="4715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362" name="Text Box 26"/>
            <p:cNvSpPr txBox="1">
              <a:spLocks noChangeArrowheads="1"/>
            </p:cNvSpPr>
            <p:nvPr/>
          </p:nvSpPr>
          <p:spPr bwMode="auto">
            <a:xfrm>
              <a:off x="5140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mtClean="0"/>
              <a:t>Hierarchical Clustering: MAX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Dendrogram</a:t>
            </a:r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72710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72726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7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8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9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0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1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2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72733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72734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72735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72736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72737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72724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5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72722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3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72720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72721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72718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72719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72716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  <p:sp>
          <p:nvSpPr>
            <p:cNvPr id="72717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mtClean="0"/>
              <a:t>Strength of MAX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 cstate="print"/>
          <a:srcRect b="11905"/>
          <a:stretch>
            <a:fillRect/>
          </a:stretch>
        </p:blipFill>
        <p:spPr bwMode="auto">
          <a:xfrm>
            <a:off x="303213" y="1295400"/>
            <a:ext cx="4268787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41813" y="1219200"/>
            <a:ext cx="4268787" cy="3505200"/>
            <a:chOff x="2735" y="768"/>
            <a:chExt cx="2689" cy="2208"/>
          </a:xfrm>
        </p:grpSpPr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73736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63840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Less susceptible to noise and outliers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mtClean="0"/>
              <a:t>Limitations of MAX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18013" y="1371600"/>
            <a:ext cx="4268787" cy="3733800"/>
            <a:chOff x="2783" y="864"/>
            <a:chExt cx="2689" cy="2352"/>
          </a:xfrm>
        </p:grpSpPr>
        <p:pic>
          <p:nvPicPr>
            <p:cNvPr id="7475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74760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</p:grpSp>
      <p:sp>
        <p:nvSpPr>
          <p:cNvPr id="1639432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Biased towards globular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3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Similarity: Group Average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505200"/>
          </a:xfrm>
        </p:spPr>
        <p:txBody>
          <a:bodyPr/>
          <a:lstStyle/>
          <a:p>
            <a:r>
              <a:rPr lang="en-US" sz="2200" smtClean="0"/>
              <a:t>Proximity of two clusters is the average of pairwise proximity between points in the two clusters.</a:t>
            </a:r>
          </a:p>
          <a:p>
            <a:endParaRPr lang="en-US" sz="2200" smtClean="0"/>
          </a:p>
          <a:p>
            <a:endParaRPr lang="en-US" sz="2200" smtClean="0"/>
          </a:p>
          <a:p>
            <a:pPr lvl="4"/>
            <a:endParaRPr lang="en-US" sz="1800" smtClean="0"/>
          </a:p>
          <a:p>
            <a:r>
              <a:rPr lang="en-US" sz="2200" smtClean="0"/>
              <a:t>Need to use average connectivity for scalability since total proximity favors large clusters</a:t>
            </a:r>
          </a:p>
          <a:p>
            <a:endParaRPr lang="en-US" sz="2200" smtClean="0"/>
          </a:p>
        </p:txBody>
      </p:sp>
      <p:graphicFrame>
        <p:nvGraphicFramePr>
          <p:cNvPr id="15362" name="Object 102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p:oleObj spid="_x0000_s15362" name="Equation" r:id="rId3" imgW="3873240" imgH="698400" progId="Equation.3">
              <p:embed/>
            </p:oleObj>
          </a:graphicData>
        </a:graphic>
      </p:graphicFrame>
      <p:graphicFrame>
        <p:nvGraphicFramePr>
          <p:cNvPr id="15363" name="Object 1025"/>
          <p:cNvGraphicFramePr>
            <a:graphicFrameLocks noChangeAspect="1"/>
          </p:cNvGraphicFramePr>
          <p:nvPr/>
        </p:nvGraphicFramePr>
        <p:xfrm>
          <a:off x="228600" y="3873500"/>
          <a:ext cx="4343400" cy="2411413"/>
        </p:xfrm>
        <a:graphic>
          <a:graphicData uri="http://schemas.openxmlformats.org/presentationml/2006/ole">
            <p:oleObj spid="_x0000_s15363" name="Worksheet" r:id="rId4" imgW="2167200" imgH="957600" progId="Excel.Sheet.8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10200" y="3568700"/>
            <a:ext cx="2957513" cy="2755900"/>
            <a:chOff x="3504" y="2112"/>
            <a:chExt cx="1863" cy="1736"/>
          </a:xfrm>
        </p:grpSpPr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 flipV="1">
              <a:off x="3605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>
              <a:off x="3605" y="3184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4098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V="1">
              <a:off x="3901" y="291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 flipV="1">
              <a:off x="3901" y="2827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 flipV="1">
              <a:off x="4787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4787" y="3006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5280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5083" y="2738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 flipV="1">
              <a:off x="5083" y="264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 flipV="1">
              <a:off x="4393" y="282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3901" y="2827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 flipV="1">
              <a:off x="4098" y="2469"/>
              <a:ext cx="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4098" y="2469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5083" y="2469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flipV="1">
              <a:off x="4590" y="2112"/>
              <a:ext cx="0" cy="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3504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3997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4292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4686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5387" name="Text Box 27"/>
            <p:cNvSpPr txBox="1">
              <a:spLocks noChangeArrowheads="1"/>
            </p:cNvSpPr>
            <p:nvPr/>
          </p:nvSpPr>
          <p:spPr bwMode="auto">
            <a:xfrm>
              <a:off x="5179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mtClean="0"/>
              <a:t>Hierarchical Clustering: Group Average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Dendrogram</a:t>
            </a:r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75782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75798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3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75805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75806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75807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75808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75809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75796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75794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75792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75793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75790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75791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75788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  <p:sp>
          <p:nvSpPr>
            <p:cNvPr id="75789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Clustering: Group Average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3100" smtClean="0"/>
              <a:t>Compromise between Single and Complete Link</a:t>
            </a:r>
          </a:p>
          <a:p>
            <a:pPr marL="533400" indent="-533400"/>
            <a:endParaRPr lang="en-US" sz="3100" smtClean="0"/>
          </a:p>
          <a:p>
            <a:pPr marL="533400" indent="-533400"/>
            <a:r>
              <a:rPr lang="en-US" sz="3100" smtClean="0"/>
              <a:t>Strengths</a:t>
            </a:r>
          </a:p>
          <a:p>
            <a:pPr marL="914400" lvl="1" indent="-457200"/>
            <a:r>
              <a:rPr lang="en-US" sz="2700" smtClean="0"/>
              <a:t>Less susceptible to noise and outliers</a:t>
            </a:r>
          </a:p>
          <a:p>
            <a:pPr marL="533400" indent="-533400"/>
            <a:endParaRPr lang="en-US" sz="3100" smtClean="0"/>
          </a:p>
          <a:p>
            <a:pPr marL="533400" indent="-533400"/>
            <a:r>
              <a:rPr lang="en-US" sz="3100" smtClean="0"/>
              <a:t>Limitations</a:t>
            </a:r>
          </a:p>
          <a:p>
            <a:pPr marL="914400" lvl="1" indent="-457200"/>
            <a:r>
              <a:rPr lang="en-US" sz="2700" smtClean="0"/>
              <a:t>Biased towards globular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Similarity: Ward’s Method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Similarity of two clusters is based on the increase in squared error when two clusters are merged</a:t>
            </a:r>
          </a:p>
          <a:p>
            <a:pPr lvl="1"/>
            <a:r>
              <a:rPr lang="en-US" smtClean="0"/>
              <a:t>Similar to group average if distance between points is distance squared</a:t>
            </a:r>
          </a:p>
          <a:p>
            <a:pPr lvl="4"/>
            <a:endParaRPr lang="en-US" smtClean="0"/>
          </a:p>
          <a:p>
            <a:r>
              <a:rPr lang="en-US" smtClean="0"/>
              <a:t>Less susceptible to noise and outliers</a:t>
            </a:r>
          </a:p>
          <a:p>
            <a:pPr lvl="4"/>
            <a:endParaRPr lang="en-US" smtClean="0"/>
          </a:p>
          <a:p>
            <a:r>
              <a:rPr lang="en-US" smtClean="0"/>
              <a:t>Biased towards globular clusters</a:t>
            </a:r>
          </a:p>
          <a:p>
            <a:pPr lvl="4"/>
            <a:endParaRPr lang="en-US" smtClean="0"/>
          </a:p>
          <a:p>
            <a:r>
              <a:rPr lang="en-US" smtClean="0"/>
              <a:t>Hierarchical analogue of K-means</a:t>
            </a:r>
          </a:p>
          <a:p>
            <a:pPr lvl="1"/>
            <a:r>
              <a:rPr lang="en-US" smtClean="0"/>
              <a:t>Can be used to initialize K-means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Hierarchical Clustering: Comparison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Group Average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Ward’s Method</a:t>
            </a:r>
          </a:p>
        </p:txBody>
      </p:sp>
      <p:grpSp>
        <p:nvGrpSpPr>
          <p:cNvPr id="78853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78955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56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57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58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59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60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61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78962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78963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78964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78965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78966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78953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54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78951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52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78949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78950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78947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78948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78945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78946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59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MIN</a:t>
            </a:r>
          </a:p>
        </p:txBody>
      </p:sp>
      <p:sp>
        <p:nvSpPr>
          <p:cNvPr id="78860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MAX</a:t>
            </a:r>
          </a:p>
        </p:txBody>
      </p:sp>
      <p:grpSp>
        <p:nvGrpSpPr>
          <p:cNvPr id="78861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78933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34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35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36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37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38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39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78940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78941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78942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78943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78944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78931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32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78929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30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78927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78928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78925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78926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78923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78924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867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78911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2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3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4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5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6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7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78918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78919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78920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78921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78922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78909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0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78907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08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78905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78906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78903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78904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78901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78902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873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78889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90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91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92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93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94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95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78896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78897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78898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78899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78900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78887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8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78885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6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78883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4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78881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2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78879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78880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mtClean="0"/>
              <a:t>Partitional Clustering</a:t>
            </a:r>
          </a:p>
        </p:txBody>
      </p:sp>
      <p:sp>
        <p:nvSpPr>
          <p:cNvPr id="2052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2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4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2050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p:oleObj spid="_x0000_s2050" name="VISIO" r:id="rId3" imgW="1549800" imgH="2097000" progId="">
                <p:embed/>
              </p:oleObj>
            </a:graphicData>
          </a:graphic>
        </p:graphicFrame>
        <p:sp>
          <p:nvSpPr>
            <p:cNvPr id="2070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smtClean="0"/>
              <a:t>Hierarchical Clustering:  Time and Space requirements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space since it uses the proximity matrix.  </a:t>
            </a:r>
          </a:p>
          <a:p>
            <a:pPr lvl="1"/>
            <a:r>
              <a:rPr lang="en-US" dirty="0" smtClean="0"/>
              <a:t>N is the number of points.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 time in many cases</a:t>
            </a:r>
          </a:p>
          <a:p>
            <a:pPr lvl="1"/>
            <a:r>
              <a:rPr lang="en-US" dirty="0" smtClean="0"/>
              <a:t>There are N steps and at each step the size, N</a:t>
            </a:r>
            <a:r>
              <a:rPr lang="en-US" baseline="30000" dirty="0" smtClean="0"/>
              <a:t>2</a:t>
            </a:r>
            <a:r>
              <a:rPr lang="en-US" dirty="0" smtClean="0"/>
              <a:t>, proximity matrix must be updated and searched</a:t>
            </a:r>
          </a:p>
          <a:p>
            <a:pPr lvl="1"/>
            <a:r>
              <a:rPr lang="en-US" dirty="0" smtClean="0"/>
              <a:t>Complexity can be reduced to O(N</a:t>
            </a:r>
            <a:r>
              <a:rPr lang="en-US" baseline="30000" dirty="0" smtClean="0"/>
              <a:t>2</a:t>
            </a:r>
            <a:r>
              <a:rPr lang="en-US" dirty="0" smtClean="0"/>
              <a:t> log(N) ) time for some approaches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762000" y="1143000"/>
            <a:ext cx="990600" cy="533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2590800"/>
            <a:ext cx="914400" cy="533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Hierarchical Clustering:  Problems and Limitations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Once a decision is made to combine two clusters, it cannot be undone</a:t>
            </a:r>
          </a:p>
          <a:p>
            <a:pPr lvl="4"/>
            <a:endParaRPr lang="en-US" smtClean="0"/>
          </a:p>
          <a:p>
            <a:r>
              <a:rPr lang="en-US" smtClean="0"/>
              <a:t>No objective function is directly minimized</a:t>
            </a:r>
          </a:p>
          <a:p>
            <a:pPr lvl="4"/>
            <a:endParaRPr lang="en-US" smtClean="0"/>
          </a:p>
          <a:p>
            <a:r>
              <a:rPr lang="en-US" smtClean="0"/>
              <a:t>Different schemes have problems with one or more of the following:</a:t>
            </a:r>
          </a:p>
          <a:p>
            <a:pPr lvl="1"/>
            <a:r>
              <a:rPr lang="en-US" smtClean="0"/>
              <a:t>Sensitivity to noise and outliers</a:t>
            </a:r>
          </a:p>
          <a:p>
            <a:pPr lvl="1"/>
            <a:r>
              <a:rPr lang="en-US" smtClean="0"/>
              <a:t>Difficulty handling different sized clusters and convex shapes</a:t>
            </a:r>
          </a:p>
          <a:p>
            <a:pPr lvl="1"/>
            <a:r>
              <a:rPr lang="en-US" smtClean="0"/>
              <a:t>Breaking large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MST: Divisive Hierarchical Clustering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Build MST (Minimum Spanning Tree)</a:t>
            </a:r>
          </a:p>
          <a:p>
            <a:pPr lvl="1"/>
            <a:r>
              <a:rPr lang="en-US" sz="2000" smtClean="0"/>
              <a:t>Start with a tree that consists of any point</a:t>
            </a:r>
          </a:p>
          <a:p>
            <a:pPr lvl="1"/>
            <a:r>
              <a:rPr lang="en-US" sz="2000" smtClean="0"/>
              <a:t>In successive steps, look for the closest pair of points (p, q)  such that one point (p) is in the current tree but the other (q) is not</a:t>
            </a:r>
          </a:p>
          <a:p>
            <a:pPr lvl="1"/>
            <a:r>
              <a:rPr lang="en-US" sz="2000" smtClean="0"/>
              <a:t>Add q to the tree and put an edge between p and q</a:t>
            </a:r>
          </a:p>
        </p:txBody>
      </p:sp>
      <p:pic>
        <p:nvPicPr>
          <p:cNvPr id="81924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 t="2956" b="2489"/>
          <a:stretch>
            <a:fillRect/>
          </a:stretch>
        </p:blipFill>
        <p:spPr>
          <a:xfrm>
            <a:off x="107950" y="3267075"/>
            <a:ext cx="4311650" cy="3057525"/>
          </a:xfrm>
          <a:noFill/>
        </p:spPr>
      </p:pic>
      <p:pic>
        <p:nvPicPr>
          <p:cNvPr id="8192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 l="13063" t="4977" r="14153" b="2956"/>
          <a:stretch>
            <a:fillRect/>
          </a:stretch>
        </p:blipFill>
        <p:spPr>
          <a:xfrm>
            <a:off x="4572000" y="3332163"/>
            <a:ext cx="3962400" cy="29924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MST: Divisive Hierarchical Clustering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MST for constructing hierarchy of clusters</a:t>
            </a:r>
          </a:p>
        </p:txBody>
      </p:sp>
      <p:pic>
        <p:nvPicPr>
          <p:cNvPr id="8294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2209800"/>
            <a:ext cx="7908925" cy="2111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dirty="0" smtClean="0"/>
              <a:t>Density Based Clustering</a:t>
            </a:r>
          </a:p>
        </p:txBody>
      </p:sp>
      <p:pic>
        <p:nvPicPr>
          <p:cNvPr id="88067" name="Picture 20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8068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4271963" y="1004888"/>
            <a:ext cx="4872037" cy="3871912"/>
            <a:chOff x="2691" y="633"/>
            <a:chExt cx="3069" cy="2439"/>
          </a:xfrm>
        </p:grpSpPr>
        <p:pic>
          <p:nvPicPr>
            <p:cNvPr id="88071" name="Picture 205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88072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Clusters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DBSCAN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Density = number of points within a specified radius (</a:t>
            </a:r>
            <a:r>
              <a:rPr lang="en-US" sz="2000" dirty="0" err="1" smtClean="0"/>
              <a:t>Eps</a:t>
            </a:r>
            <a:r>
              <a:rPr lang="en-US" sz="2000" dirty="0" smtClean="0"/>
              <a:t>)</a:t>
            </a:r>
          </a:p>
          <a:p>
            <a:pPr marL="2171700" lvl="4" indent="-342900">
              <a:lnSpc>
                <a:spcPct val="90000"/>
              </a:lnSpc>
            </a:pPr>
            <a:endParaRPr lang="en-US" sz="1800" dirty="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A point is a </a:t>
            </a:r>
            <a:r>
              <a:rPr lang="en-US" sz="2000" dirty="0" smtClean="0">
                <a:solidFill>
                  <a:srgbClr val="FF0000"/>
                </a:solidFill>
              </a:rPr>
              <a:t>core point</a:t>
            </a:r>
            <a:r>
              <a:rPr lang="en-US" sz="2000" dirty="0" smtClean="0"/>
              <a:t> if it has more than a specified number of points (</a:t>
            </a:r>
            <a:r>
              <a:rPr lang="en-US" sz="2000" dirty="0" err="1" smtClean="0"/>
              <a:t>MinPts</a:t>
            </a:r>
            <a:r>
              <a:rPr lang="en-US" sz="2000" dirty="0" smtClean="0"/>
              <a:t>) within </a:t>
            </a:r>
            <a:r>
              <a:rPr lang="en-US" sz="2000" dirty="0" err="1" smtClean="0"/>
              <a:t>Eps</a:t>
            </a:r>
            <a:r>
              <a:rPr lang="en-US" dirty="0" smtClean="0"/>
              <a:t> </a:t>
            </a:r>
          </a:p>
          <a:p>
            <a:pPr marL="1295400" lvl="2" indent="-381000"/>
            <a:r>
              <a:rPr lang="en-US" dirty="0" smtClean="0"/>
              <a:t>These are points that are at the interior of a cluster</a:t>
            </a:r>
          </a:p>
          <a:p>
            <a:pPr marL="2171700" lvl="4" indent="-342900"/>
            <a:endParaRPr lang="en-US" dirty="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border point</a:t>
            </a:r>
            <a:r>
              <a:rPr lang="en-US" sz="2000" dirty="0" smtClean="0"/>
              <a:t> has fewer than </a:t>
            </a:r>
            <a:r>
              <a:rPr lang="en-US" sz="2000" dirty="0" err="1" smtClean="0"/>
              <a:t>MinPts</a:t>
            </a:r>
            <a:r>
              <a:rPr lang="en-US" sz="2000" dirty="0" smtClean="0"/>
              <a:t> within </a:t>
            </a:r>
            <a:r>
              <a:rPr lang="en-US" sz="2000" dirty="0" err="1" smtClean="0"/>
              <a:t>Eps</a:t>
            </a:r>
            <a:r>
              <a:rPr lang="en-US" sz="2000" dirty="0" smtClean="0"/>
              <a:t>, but is in the neighborhood of a core point</a:t>
            </a:r>
          </a:p>
          <a:p>
            <a:pPr marL="2171700" lvl="4" indent="-342900">
              <a:lnSpc>
                <a:spcPct val="90000"/>
              </a:lnSpc>
            </a:pPr>
            <a:endParaRPr lang="en-US" sz="1800" dirty="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noise point</a:t>
            </a:r>
            <a:r>
              <a:rPr lang="en-US" sz="2000" dirty="0" smtClean="0"/>
              <a:t> is any point that is not a core point or a border point.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DBSCAN: Core, Border, and Noise Points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 cstate="print"/>
          <a:srcRect b="4111"/>
          <a:stretch>
            <a:fillRect/>
          </a:stretch>
        </p:blipFill>
        <p:spPr bwMode="auto">
          <a:xfrm>
            <a:off x="762000" y="990600"/>
            <a:ext cx="7313613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DBSCAN: Core, Border, and Noise Points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 cstate="print"/>
          <a:srcRect b="4111"/>
          <a:stretch>
            <a:fillRect/>
          </a:stretch>
        </p:blipFill>
        <p:spPr bwMode="auto">
          <a:xfrm>
            <a:off x="762000" y="990600"/>
            <a:ext cx="7313613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 bwMode="auto">
          <a:xfrm>
            <a:off x="4343400" y="2971800"/>
            <a:ext cx="2209800" cy="2209800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DBSCAN: Core, Border, and Noise Points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 cstate="print"/>
          <a:srcRect b="4111"/>
          <a:stretch>
            <a:fillRect/>
          </a:stretch>
        </p:blipFill>
        <p:spPr bwMode="auto">
          <a:xfrm>
            <a:off x="762000" y="990600"/>
            <a:ext cx="7313613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 bwMode="auto">
          <a:xfrm>
            <a:off x="3886200" y="1371600"/>
            <a:ext cx="2209800" cy="2209800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DBSCAN: Core, Border, and Noise Points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 cstate="print"/>
          <a:srcRect b="4111"/>
          <a:stretch>
            <a:fillRect/>
          </a:stretch>
        </p:blipFill>
        <p:spPr bwMode="auto">
          <a:xfrm>
            <a:off x="762000" y="990600"/>
            <a:ext cx="7313613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 bwMode="auto">
          <a:xfrm>
            <a:off x="3266090" y="3037490"/>
            <a:ext cx="2209800" cy="2209800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mtClean="0"/>
              <a:t>Hierarchical Clustering</a:t>
            </a:r>
          </a:p>
        </p:txBody>
      </p:sp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p:oleObj spid="_x0000_s3074" name="VISIO" r:id="rId3" imgW="2752560" imgH="1960200" progId="">
              <p:embed/>
            </p:oleObj>
          </a:graphicData>
        </a:graphic>
      </p:graphicFrame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p:oleObj spid="_x0000_s3075" name="VISIO" r:id="rId4" imgW="2761200" imgH="1794600" progId="">
              <p:embed/>
            </p:oleObj>
          </a:graphicData>
        </a:graphic>
      </p:graphicFrame>
      <p:graphicFrame>
        <p:nvGraphicFramePr>
          <p:cNvPr id="3076" name="Object 1026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p:oleObj spid="_x0000_s3076" name="VISIO" r:id="rId5" imgW="1380960" imgH="1779120" progId="">
              <p:embed/>
            </p:oleObj>
          </a:graphicData>
        </a:graphic>
      </p:graphicFrame>
      <p:graphicFrame>
        <p:nvGraphicFramePr>
          <p:cNvPr id="3077" name="Object 1027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p:oleObj spid="_x0000_s3077" name="VISIO" r:id="rId6" imgW="1473120" imgH="1760040" progId="">
              <p:embed/>
            </p:oleObj>
          </a:graphicData>
        </a:graphic>
      </p:graphicFrame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914400" y="3200400"/>
            <a:ext cx="3352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Traditional Hierarchical Clustering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914400" y="5791200"/>
            <a:ext cx="3581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Non-traditional Hierarchical Clustering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Non-traditional Dendrogram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Traditional Dendrogram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DBSCAN Algorithm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all points as core, border, or noise</a:t>
            </a:r>
          </a:p>
          <a:p>
            <a:r>
              <a:rPr lang="en-US" dirty="0" smtClean="0"/>
              <a:t>Eliminate noise points</a:t>
            </a:r>
          </a:p>
          <a:p>
            <a:r>
              <a:rPr lang="en-US" dirty="0" smtClean="0"/>
              <a:t>Perform clustering on the remaining points</a:t>
            </a:r>
          </a:p>
          <a:p>
            <a:pPr lvl="1"/>
            <a:r>
              <a:rPr lang="en-US" dirty="0" smtClean="0"/>
              <a:t>draw edge between core points that are ≤</a:t>
            </a:r>
            <a:r>
              <a:rPr lang="en-US" dirty="0" err="1" smtClean="0"/>
              <a:t>Eps</a:t>
            </a:r>
            <a:r>
              <a:rPr lang="en-US" dirty="0" smtClean="0"/>
              <a:t> apart</a:t>
            </a:r>
          </a:p>
          <a:p>
            <a:pPr lvl="1"/>
            <a:r>
              <a:rPr lang="en-US" dirty="0" smtClean="0"/>
              <a:t>extract and label connected components</a:t>
            </a:r>
          </a:p>
          <a:p>
            <a:pPr lvl="1"/>
            <a:r>
              <a:rPr lang="en-US" dirty="0" smtClean="0"/>
              <a:t>assign border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DBSCAN: Core, Border and Noise Points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Point types: </a:t>
            </a:r>
            <a:r>
              <a:rPr lang="en-US" sz="1800">
                <a:solidFill>
                  <a:schemeClr val="hlink"/>
                </a:solidFill>
              </a:rPr>
              <a:t>core</a:t>
            </a:r>
            <a:r>
              <a:rPr lang="en-US" sz="1800"/>
              <a:t>, </a:t>
            </a:r>
            <a:r>
              <a:rPr lang="en-US" sz="1800">
                <a:solidFill>
                  <a:srgbClr val="003399"/>
                </a:solidFill>
              </a:rPr>
              <a:t>border</a:t>
            </a:r>
            <a:r>
              <a:rPr lang="en-US" sz="1800"/>
              <a:t> and </a:t>
            </a:r>
            <a:r>
              <a:rPr lang="en-US" sz="180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870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Eps = 10, MinPts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When DBSCAN Works Well</a:t>
            </a:r>
          </a:p>
        </p:txBody>
      </p:sp>
      <p:pic>
        <p:nvPicPr>
          <p:cNvPr id="88067" name="Picture 20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8068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4271963" y="1004888"/>
            <a:ext cx="4872037" cy="3871912"/>
            <a:chOff x="2691" y="633"/>
            <a:chExt cx="3069" cy="2439"/>
          </a:xfrm>
        </p:grpSpPr>
        <p:pic>
          <p:nvPicPr>
            <p:cNvPr id="88071" name="Picture 205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88072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Clusters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5392738"/>
            <a:ext cx="6629400" cy="779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Resistant to 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Can handle clusters of different shapes and sizes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8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When DBSCAN Does NOT Work Well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391" name="Picture 5" descr="fish_clust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386" name="Object 0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p:oleObj spid="_x0000_s16386" r:id="rId4" imgW="4686706" imgH="3177815" progId="">
              <p:embed/>
            </p:oleObj>
          </a:graphicData>
        </a:graphic>
      </p:graphicFrame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=4, </a:t>
            </a:r>
            <a:r>
              <a:rPr lang="en-US" sz="1600" b="0" dirty="0" err="1" smtClean="0">
                <a:latin typeface="Times New Roman" pitchFamily="18" charset="0"/>
                <a:cs typeface="Times New Roman" pitchFamily="18" charset="0"/>
              </a:rPr>
              <a:t>Eps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=9.92).</a:t>
            </a:r>
            <a:r>
              <a:rPr lang="en-US" sz="900" b="0" dirty="0" smtClean="0">
                <a:latin typeface="Times New Roman" pitchFamily="18" charset="0"/>
              </a:rPr>
              <a:t> </a:t>
            </a:r>
            <a:endParaRPr lang="en-US" sz="2400" b="0" dirty="0">
              <a:latin typeface="Times New Roman" pitchFamily="18" charset="0"/>
            </a:endParaRP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387" name="Object 1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p:oleObj spid="_x0000_s16387" r:id="rId5" imgW="4686706" imgH="3177815" progId="">
              <p:embed/>
            </p:oleObj>
          </a:graphicData>
        </a:graphic>
      </p:graphicFrame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=4, </a:t>
            </a:r>
            <a:r>
              <a:rPr lang="en-US" sz="1600" b="0" dirty="0" err="1" smtClean="0">
                <a:latin typeface="Times New Roman" pitchFamily="18" charset="0"/>
                <a:cs typeface="Times New Roman" pitchFamily="18" charset="0"/>
              </a:rPr>
              <a:t>Eps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=9.75)</a:t>
            </a:r>
            <a:endParaRPr lang="en-US" sz="16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High-dimensional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DBSCAN: Determining EPS and MinPts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smtClean="0"/>
              <a:t>Idea is that for points in a cluster, their k</a:t>
            </a:r>
            <a:r>
              <a:rPr lang="en-US" sz="2400" baseline="30000" smtClean="0"/>
              <a:t>th</a:t>
            </a:r>
            <a:r>
              <a:rPr lang="en-US" sz="2400" smtClean="0"/>
              <a:t> nearest neighbors are at roughly the same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smtClean="0"/>
              <a:t>Noise points have the k</a:t>
            </a:r>
            <a:r>
              <a:rPr lang="en-US" sz="2400" baseline="30000" smtClean="0"/>
              <a:t>th</a:t>
            </a:r>
            <a:r>
              <a:rPr lang="en-US" sz="2400" smtClean="0"/>
              <a:t> nearest neighbor at farther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smtClean="0"/>
              <a:t>So, plot sorted distance of every point to its k</a:t>
            </a:r>
            <a:r>
              <a:rPr lang="en-US" sz="2400" baseline="30000" smtClean="0"/>
              <a:t>th</a:t>
            </a:r>
            <a:r>
              <a:rPr lang="en-US" sz="2400" smtClean="0"/>
              <a:t> nearest neighbor</a:t>
            </a:r>
            <a:endParaRPr lang="en-US" smtClean="0"/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505200"/>
            <a:ext cx="3656013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Clusters found in Random Data</a:t>
            </a: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3648075" cy="273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52400" y="1905000"/>
            <a:ext cx="9906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Random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3657600"/>
            <a:ext cx="4113213" cy="2743200"/>
            <a:chOff x="96" y="2304"/>
            <a:chExt cx="2591" cy="1728"/>
          </a:xfrm>
        </p:grpSpPr>
        <p:pic>
          <p:nvPicPr>
            <p:cNvPr id="9114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91149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K-means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16388" y="990600"/>
            <a:ext cx="4341812" cy="2743200"/>
            <a:chOff x="2593" y="624"/>
            <a:chExt cx="2735" cy="1728"/>
          </a:xfrm>
        </p:grpSpPr>
        <p:pic>
          <p:nvPicPr>
            <p:cNvPr id="91146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91147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DBSCAN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116388" y="3657600"/>
            <a:ext cx="4646612" cy="2743200"/>
            <a:chOff x="2593" y="2304"/>
            <a:chExt cx="2927" cy="1728"/>
          </a:xfrm>
        </p:grpSpPr>
        <p:pic>
          <p:nvPicPr>
            <p:cNvPr id="91144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91145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Complete 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smtClean="0"/>
              <a:t>   “The validation of clustering structures is the most difficult and frustrating part of cluster analysis. </a:t>
            </a:r>
          </a:p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smtClean="0"/>
              <a:t>   Without a strong effort in this direction, cluster analysis will remain a black art accessible only to those true believers who have experience and great courage.”</a:t>
            </a:r>
          </a:p>
          <a:p>
            <a:pPr marL="342900" indent="-342900">
              <a:spcBef>
                <a:spcPct val="0"/>
              </a:spcBef>
              <a:buSzPct val="85000"/>
            </a:pPr>
            <a:endParaRPr lang="en-US" smtClean="0"/>
          </a:p>
          <a:p>
            <a:pPr marL="342900" indent="-342900">
              <a:spcBef>
                <a:spcPct val="0"/>
              </a:spcBef>
              <a:buSzPct val="85000"/>
              <a:buFont typeface="Monotype Sorts" pitchFamily="2" charset="2"/>
              <a:buNone/>
            </a:pPr>
            <a:r>
              <a:rPr lang="en-US" i="1" smtClean="0"/>
              <a:t>Algorithms for Clustering Data</a:t>
            </a:r>
            <a:r>
              <a:rPr lang="en-US" smtClean="0"/>
              <a:t>, Jain and Dubes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Comment on Cluster Validity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dirty="0" smtClean="0"/>
              <a:t>How Many Clusters?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685800" y="1905000"/>
            <a:ext cx="3344863" cy="1479550"/>
            <a:chOff x="432" y="1200"/>
            <a:chExt cx="2107" cy="932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25675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6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7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8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9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0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1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2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3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4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5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6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7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8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9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0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1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2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3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4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74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How many clusters?</a:t>
              </a:r>
              <a:endParaRPr lang="en-US" sz="1600" b="0">
                <a:latin typeface="Times New Roman" pitchFamily="18" charset="0"/>
              </a:endParaRPr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4960938" y="4114800"/>
            <a:ext cx="3344862" cy="1371600"/>
            <a:chOff x="3125" y="2592"/>
            <a:chExt cx="2107" cy="864"/>
          </a:xfrm>
        </p:grpSpPr>
        <p:grpSp>
          <p:nvGrpSpPr>
            <p:cNvPr id="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25653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4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5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6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60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1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2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3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4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5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6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7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8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9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0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1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2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52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Four Clusters</a:t>
              </a:r>
              <a:r>
                <a:rPr lang="en-US" sz="1600" b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5800" y="4114800"/>
            <a:ext cx="3344863" cy="1371600"/>
            <a:chOff x="432" y="2592"/>
            <a:chExt cx="2107" cy="864"/>
          </a:xfrm>
        </p:grpSpPr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25631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2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3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4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5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6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7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8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9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0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1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2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3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4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5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6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7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8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9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0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30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Two Clusters</a:t>
              </a:r>
              <a:r>
                <a:rPr lang="en-US" sz="1600" b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960938" y="1905000"/>
            <a:ext cx="3344862" cy="1479550"/>
            <a:chOff x="3125" y="1200"/>
            <a:chExt cx="2107" cy="932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25609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0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2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16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7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2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4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5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6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08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Six Clusters</a:t>
              </a:r>
              <a:r>
                <a:rPr 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Validity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Accuracy, precision, recall</a:t>
            </a:r>
          </a:p>
          <a:p>
            <a:pPr lvl="1"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400" smtClean="0"/>
              <a:t>For cluster analysis, the analogous question is how to evaluate the “goodness” of the resulting clusters?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But “clusters are in the eye of the beholder”! 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To compare two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257800"/>
          </a:xfrm>
        </p:spPr>
        <p:txBody>
          <a:bodyPr/>
          <a:lstStyle/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smtClean="0"/>
              <a:t>Determining the</a:t>
            </a:r>
            <a:r>
              <a:rPr lang="en-US" sz="2000" smtClean="0">
                <a:solidFill>
                  <a:srgbClr val="FF99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</a:rPr>
              <a:t>clustering tendency</a:t>
            </a:r>
            <a:r>
              <a:rPr lang="en-US" sz="2000" smtClean="0"/>
              <a:t> of a set of data, i.e., distinguishing whether non-random structure actually exists in the data. 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smtClean="0"/>
              <a:t>Comparing the results of a cluster analysis to externally known results, e.g., to externally given class labels.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smtClean="0"/>
              <a:t>Evaluating how well the results of a cluster analysis fit the data </a:t>
            </a:r>
            <a:r>
              <a:rPr lang="en-US" sz="2000" i="1" smtClean="0"/>
              <a:t>without</a:t>
            </a:r>
            <a:r>
              <a:rPr lang="en-US" sz="2000" smtClean="0"/>
              <a:t> reference to external information. </a:t>
            </a:r>
          </a:p>
          <a:p>
            <a:pPr marL="990600" lvl="1" indent="-533400">
              <a:buSzTx/>
              <a:buFont typeface="Arial" charset="0"/>
              <a:buNone/>
            </a:pPr>
            <a:r>
              <a:rPr lang="en-US" sz="1800" smtClean="0"/>
              <a:t>	- Use only the data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smtClean="0"/>
              <a:t>Comparing the results of two different sets of cluster analyses to determine which is better.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smtClean="0"/>
              <a:t>Determining the ‘correct’ number of clusters.</a:t>
            </a:r>
          </a:p>
          <a:p>
            <a:pPr marL="533400" indent="-533400"/>
            <a:endParaRPr lang="en-US" sz="2000" smtClean="0"/>
          </a:p>
          <a:p>
            <a:pPr marL="533400" indent="-533400">
              <a:buFont typeface="Monotype Sorts" pitchFamily="2" charset="2"/>
              <a:buNone/>
            </a:pPr>
            <a:r>
              <a:rPr lang="en-US" sz="2400" smtClean="0"/>
              <a:t>	</a:t>
            </a:r>
            <a:r>
              <a:rPr lang="en-US" sz="2000" smtClean="0"/>
              <a:t>For 2, 3, and 4, we can further distinguish whether we want to evaluate the entire clustering or just individual clusters. </a:t>
            </a:r>
          </a:p>
          <a:p>
            <a:pPr marL="533400" indent="-533400"/>
            <a:endParaRPr lang="en-US" sz="200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Different Aspects of Cluster Validation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2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dirty="0" smtClean="0"/>
              <a:t>Hierarchical Clustering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Dendrogram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69654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69661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69662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69663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69664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69665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69652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69650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69648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69646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7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69644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69645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9643" name="Picture 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sz="2200" dirty="0" smtClean="0"/>
              <a:t>Numerical measures that are applied to judge various aspects of cluster validity, are classified into the following three types.</a:t>
            </a:r>
          </a:p>
          <a:p>
            <a:pPr marL="742950" lvl="1" indent="-285750"/>
            <a:r>
              <a:rPr lang="en-US" sz="2000" dirty="0" smtClean="0">
                <a:solidFill>
                  <a:srgbClr val="FF0000"/>
                </a:solidFill>
              </a:rPr>
              <a:t>External criteria:</a:t>
            </a:r>
            <a:r>
              <a:rPr lang="en-US" sz="2000" dirty="0" smtClean="0"/>
              <a:t> 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 dirty="0" smtClean="0"/>
              <a:t>Entropy, purity </a:t>
            </a:r>
          </a:p>
          <a:p>
            <a:pPr marL="742950" lvl="1" indent="-285750"/>
            <a:r>
              <a:rPr lang="en-US" sz="2000" dirty="0" smtClean="0">
                <a:solidFill>
                  <a:srgbClr val="FF0000"/>
                </a:solidFill>
              </a:rPr>
              <a:t>Internal criteria:</a:t>
            </a:r>
            <a:r>
              <a:rPr lang="en-US" sz="2000" dirty="0" smtClean="0"/>
              <a:t>  Used to measure the goodness of a clustering structure </a:t>
            </a:r>
            <a:r>
              <a:rPr lang="en-US" sz="2000" i="1" dirty="0" smtClean="0"/>
              <a:t>without</a:t>
            </a:r>
            <a:r>
              <a:rPr lang="en-US" sz="2000" dirty="0" smtClean="0"/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 dirty="0" smtClean="0"/>
              <a:t>Sum of Squared Error (SSE)</a:t>
            </a:r>
          </a:p>
          <a:p>
            <a:pPr marL="742950" lvl="1" indent="-285750"/>
            <a:r>
              <a:rPr lang="en-US" sz="2000" dirty="0" smtClean="0">
                <a:solidFill>
                  <a:srgbClr val="FF0000"/>
                </a:solidFill>
              </a:rPr>
              <a:t>Relative criteria:</a:t>
            </a:r>
            <a:r>
              <a:rPr lang="en-US" sz="2000" dirty="0" smtClean="0"/>
              <a:t> Used to compare two different </a:t>
            </a:r>
            <a:r>
              <a:rPr lang="en-US" sz="2000" dirty="0" err="1" smtClean="0"/>
              <a:t>clusterings</a:t>
            </a:r>
            <a:r>
              <a:rPr lang="en-US" sz="2000" dirty="0" smtClean="0"/>
              <a:t> or clusters.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 dirty="0" smtClean="0"/>
              <a:t>Often an external or internal measure is used for this function, e.g., SSE or entropy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Measures of Cluster Validity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External Measures of Cluster Validity: Entropy and Purity</a:t>
            </a:r>
          </a:p>
        </p:txBody>
      </p:sp>
      <p:graphicFrame>
        <p:nvGraphicFramePr>
          <p:cNvPr id="20482" name="Object 0"/>
          <p:cNvGraphicFramePr>
            <a:graphicFrameLocks noChangeAspect="1"/>
          </p:cNvGraphicFramePr>
          <p:nvPr/>
        </p:nvGraphicFramePr>
        <p:xfrm>
          <a:off x="609600" y="1219200"/>
          <a:ext cx="7753350" cy="4953000"/>
        </p:xfrm>
        <a:graphic>
          <a:graphicData uri="http://schemas.openxmlformats.org/presentationml/2006/ole">
            <p:oleObj spid="_x0000_s20482" name="Bitmap Image" r:id="rId3" imgW="9304826" imgH="6119390" progId="PBrush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969580" y="4159470"/>
            <a:ext cx="1219200" cy="228600"/>
          </a:xfrm>
          <a:prstGeom prst="rect">
            <a:avLst/>
          </a:prstGeom>
          <a:solidFill>
            <a:schemeClr val="accent1">
              <a:alpha val="1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038600" y="4527330"/>
            <a:ext cx="1752600" cy="304800"/>
          </a:xfrm>
          <a:prstGeom prst="rect">
            <a:avLst/>
          </a:prstGeom>
          <a:solidFill>
            <a:schemeClr val="accent1">
              <a:alpha val="1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37690" y="4974020"/>
            <a:ext cx="1219200" cy="270640"/>
          </a:xfrm>
          <a:prstGeom prst="rect">
            <a:avLst/>
          </a:prstGeom>
          <a:solidFill>
            <a:schemeClr val="accent1">
              <a:alpha val="1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6440" y="5801710"/>
            <a:ext cx="6858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1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34910" y="5759670"/>
            <a:ext cx="2046890" cy="304800"/>
          </a:xfrm>
          <a:prstGeom prst="rect">
            <a:avLst/>
          </a:prstGeom>
          <a:solidFill>
            <a:schemeClr val="accent6">
              <a:lumMod val="40000"/>
              <a:lumOff val="60000"/>
              <a:alpha val="1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36220" y="5562600"/>
            <a:ext cx="8382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1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1752600"/>
            <a:ext cx="838200" cy="1828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sz="2000" smtClean="0"/>
              <a:t>Silhouette Coefficient combine ideas of both cohesion and separation, but for individual points, as well as clusters and clusterings</a:t>
            </a:r>
          </a:p>
          <a:p>
            <a:pPr marL="342900" indent="-342900">
              <a:spcBef>
                <a:spcPct val="0"/>
              </a:spcBef>
            </a:pPr>
            <a:r>
              <a:rPr lang="en-US" sz="2000" smtClean="0"/>
              <a:t>For an individual point, </a:t>
            </a:r>
            <a:r>
              <a:rPr lang="en-US" sz="2000" i="1" smtClean="0"/>
              <a:t>i</a:t>
            </a:r>
          </a:p>
          <a:p>
            <a:pPr marL="742950" lvl="1" indent="-285750"/>
            <a:r>
              <a:rPr lang="en-US" sz="1800" smtClean="0"/>
              <a:t>Calculate </a:t>
            </a:r>
            <a:r>
              <a:rPr lang="en-US" sz="1800" b="1" i="1" smtClean="0"/>
              <a:t>a</a:t>
            </a:r>
            <a:r>
              <a:rPr lang="en-US" sz="1800" smtClean="0"/>
              <a:t> = average distance of </a:t>
            </a:r>
            <a:r>
              <a:rPr lang="en-US" sz="1800" i="1" smtClean="0"/>
              <a:t>i</a:t>
            </a:r>
            <a:r>
              <a:rPr lang="en-US" sz="1800" smtClean="0"/>
              <a:t> to the points in its cluster</a:t>
            </a:r>
          </a:p>
          <a:p>
            <a:pPr marL="742950" lvl="1" indent="-285750"/>
            <a:r>
              <a:rPr lang="en-US" sz="1800" smtClean="0"/>
              <a:t>Calculate </a:t>
            </a:r>
            <a:r>
              <a:rPr lang="en-US" sz="1800" b="1" i="1" smtClean="0"/>
              <a:t>b</a:t>
            </a:r>
            <a:r>
              <a:rPr lang="en-US" sz="1800" smtClean="0"/>
              <a:t> = min (average distance of </a:t>
            </a:r>
            <a:r>
              <a:rPr lang="en-US" sz="1800" i="1" smtClean="0"/>
              <a:t>i </a:t>
            </a:r>
            <a:r>
              <a:rPr lang="en-US" sz="1800" smtClean="0"/>
              <a:t> to points in another cluster)</a:t>
            </a:r>
          </a:p>
          <a:p>
            <a:pPr marL="742950" lvl="1" indent="-285750"/>
            <a:r>
              <a:rPr lang="en-US" sz="1800" smtClean="0"/>
              <a:t>The silhouette coefficient for a point is then given by 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s = 1 – a/b   if a &lt; b,   </a:t>
            </a:r>
            <a:r>
              <a:rPr lang="en-US" sz="1400" smtClean="0"/>
              <a:t>(or s = b/a - 1    if a </a:t>
            </a:r>
            <a:r>
              <a:rPr lang="en-US" sz="1400" smtClean="0">
                <a:sym typeface="Symbol" pitchFamily="18" charset="2"/>
              </a:rPr>
              <a:t> </a:t>
            </a:r>
            <a:r>
              <a:rPr lang="en-US" sz="1400" smtClean="0"/>
              <a:t>b, not the usual case)</a:t>
            </a:r>
            <a:r>
              <a:rPr lang="en-US" sz="1800" smtClean="0"/>
              <a:t> </a:t>
            </a:r>
          </a:p>
          <a:p>
            <a:pPr marL="742950" lvl="1" indent="-285750"/>
            <a:endParaRPr lang="en-US" sz="1800" smtClean="0"/>
          </a:p>
          <a:p>
            <a:pPr marL="742950" lvl="1" indent="-285750"/>
            <a:r>
              <a:rPr lang="en-US" sz="1800" smtClean="0"/>
              <a:t>Typically between 0 and 1. </a:t>
            </a:r>
          </a:p>
          <a:p>
            <a:pPr marL="742950" lvl="1" indent="-285750"/>
            <a:r>
              <a:rPr lang="en-US" sz="1800" smtClean="0"/>
              <a:t>The closer to 1 the better.</a:t>
            </a:r>
          </a:p>
          <a:p>
            <a:pPr marL="342900" indent="-342900">
              <a:spcBef>
                <a:spcPct val="0"/>
              </a:spcBef>
            </a:pPr>
            <a:endParaRPr lang="en-US" sz="2200" smtClean="0"/>
          </a:p>
          <a:p>
            <a:pPr marL="342900" indent="-342900">
              <a:spcBef>
                <a:spcPct val="0"/>
              </a:spcBef>
            </a:pPr>
            <a:endParaRPr lang="en-US" sz="2200" smtClean="0"/>
          </a:p>
          <a:p>
            <a:pPr marL="342900" indent="-342900">
              <a:spcBef>
                <a:spcPct val="0"/>
              </a:spcBef>
            </a:pPr>
            <a:r>
              <a:rPr lang="en-US" sz="2200" smtClean="0"/>
              <a:t>Can calculate the Average Silhouette width for a cluster or a clustering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Internal Measures: Silhouette Coefficient</a:t>
            </a:r>
          </a:p>
        </p:txBody>
      </p:sp>
      <p:graphicFrame>
        <p:nvGraphicFramePr>
          <p:cNvPr id="19458" name="Object 0"/>
          <p:cNvGraphicFramePr>
            <a:graphicFrameLocks noChangeAspect="1"/>
          </p:cNvGraphicFramePr>
          <p:nvPr/>
        </p:nvGraphicFramePr>
        <p:xfrm>
          <a:off x="4572000" y="3962400"/>
          <a:ext cx="2733675" cy="1098550"/>
        </p:xfrm>
        <a:graphic>
          <a:graphicData uri="http://schemas.openxmlformats.org/presentationml/2006/ole">
            <p:oleObj spid="_x0000_s19458" name="VISIO" r:id="rId3" imgW="3692160" imgH="1484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endParaRPr lang="en-US" sz="2200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Internal Measures: Silhouette Coefficient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575" y="1676400"/>
            <a:ext cx="7815263" cy="3986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sz="2400" smtClean="0"/>
              <a:t>Clusters in more complicated figures aren’t well separated</a:t>
            </a:r>
          </a:p>
          <a:p>
            <a:pPr marL="342900" indent="-342900"/>
            <a:r>
              <a:rPr lang="en-US" sz="2200" smtClean="0"/>
              <a:t>Internal Index:  Used to measure the goodness of a clustering structure without respect to external information</a:t>
            </a:r>
          </a:p>
          <a:p>
            <a:pPr marL="742950" lvl="1" indent="-285750"/>
            <a:r>
              <a:rPr lang="en-US" sz="2000" smtClean="0"/>
              <a:t>SSE</a:t>
            </a:r>
          </a:p>
          <a:p>
            <a:pPr marL="342900" indent="-342900"/>
            <a:r>
              <a:rPr lang="en-US" sz="2400" smtClean="0"/>
              <a:t>SSE is good for comparing two clusterings or two clusters (average SSE).</a:t>
            </a:r>
          </a:p>
          <a:p>
            <a:pPr marL="342900" indent="-342900"/>
            <a:r>
              <a:rPr lang="en-US" sz="2400" smtClean="0"/>
              <a:t>Can also be used to estimate the number of clusters</a:t>
            </a:r>
          </a:p>
          <a:p>
            <a:pPr marL="342900" indent="-342900">
              <a:buFont typeface="Monotype Sorts" pitchFamily="2" charset="2"/>
              <a:buNone/>
            </a:pPr>
            <a:endParaRPr lang="en-US" sz="2400" smtClean="0"/>
          </a:p>
          <a:p>
            <a:pPr marL="342900" indent="-342900"/>
            <a:endParaRPr lang="en-US" sz="240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Measures: SSE</a:t>
            </a: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 cstate="print"/>
          <a:srcRect t="5556"/>
          <a:stretch>
            <a:fillRect/>
          </a:stretch>
        </p:blipFill>
        <p:spPr bwMode="auto">
          <a:xfrm>
            <a:off x="5030788" y="3810000"/>
            <a:ext cx="3656012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3" cstate="print"/>
          <a:srcRect t="5556" b="5556"/>
          <a:stretch>
            <a:fillRect/>
          </a:stretch>
        </p:blipFill>
        <p:spPr bwMode="auto">
          <a:xfrm>
            <a:off x="762000" y="3886200"/>
            <a:ext cx="3656013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Measures: SSE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SSE curve for a more complicated data set</a:t>
            </a:r>
          </a:p>
          <a:p>
            <a:endParaRPr lang="en-US" smtClean="0"/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2" cstate="print"/>
          <a:srcRect l="14105" t="18518" r="12798" b="20370"/>
          <a:stretch>
            <a:fillRect/>
          </a:stretch>
        </p:blipFill>
        <p:spPr bwMode="auto">
          <a:xfrm>
            <a:off x="533400" y="2528888"/>
            <a:ext cx="4343400" cy="251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4495800" y="5424488"/>
            <a:ext cx="42672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SSE of clusters found using K-means</a:t>
            </a:r>
          </a:p>
        </p:txBody>
      </p:sp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147888"/>
            <a:ext cx="4259263" cy="3195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533400" indent="-533400"/>
            <a:r>
              <a:rPr lang="en-US" sz="2400" smtClean="0"/>
              <a:t>Need a framework to interpret any measure. </a:t>
            </a:r>
          </a:p>
          <a:p>
            <a:pPr marL="990600" lvl="1" indent="-533400"/>
            <a:r>
              <a:rPr lang="en-US" sz="1800" smtClean="0"/>
              <a:t>For example, if our measure of evaluation has the value, 10, is that good, fair, or poor?</a:t>
            </a:r>
          </a:p>
          <a:p>
            <a:pPr marL="533400" indent="-533400"/>
            <a:r>
              <a:rPr lang="en-US" sz="2400" smtClean="0"/>
              <a:t>Statistics provide a framework for cluster validity</a:t>
            </a:r>
          </a:p>
          <a:p>
            <a:pPr marL="990600" lvl="1" indent="-533400"/>
            <a:r>
              <a:rPr lang="en-US" sz="1800" smtClean="0"/>
              <a:t>The more “atypical” a clustering result is, the more likely it represents valid structure in the data</a:t>
            </a:r>
          </a:p>
          <a:p>
            <a:pPr marL="990600" lvl="1" indent="-533400"/>
            <a:r>
              <a:rPr lang="en-US" sz="1800" smtClean="0"/>
              <a:t>Can compare the values of an index that result from random data or clusterings to those of a clustering result.</a:t>
            </a:r>
          </a:p>
          <a:p>
            <a:pPr marL="1371600" lvl="2" indent="-457200"/>
            <a:r>
              <a:rPr lang="en-US" sz="1600" smtClean="0"/>
              <a:t>If the value of the index is unlikely, then the cluster results are valid</a:t>
            </a:r>
          </a:p>
          <a:p>
            <a:pPr marL="990600" lvl="1" indent="-533400"/>
            <a:r>
              <a:rPr lang="en-US" sz="1800" smtClean="0"/>
              <a:t>These approaches are more complicated and harder to understand.</a:t>
            </a:r>
          </a:p>
          <a:p>
            <a:pPr marL="533400" indent="-533400"/>
            <a:r>
              <a:rPr lang="en-US" sz="2400" smtClean="0"/>
              <a:t>For comparing the results of two different sets of cluster analyses, a framework is less necessary.</a:t>
            </a:r>
          </a:p>
          <a:p>
            <a:pPr marL="990600" lvl="1" indent="-533400"/>
            <a:r>
              <a:rPr lang="en-US" sz="1800" smtClean="0"/>
              <a:t>However, there is the question of whether the difference between two index values is significant</a:t>
            </a:r>
          </a:p>
          <a:p>
            <a:pPr marL="533400" indent="-533400"/>
            <a:endParaRPr lang="en-US" sz="200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Framework for Cluster Validity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6" grpId="0" uiExpand="1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sz="3200" smtClean="0"/>
              <a:t>Example</a:t>
            </a:r>
          </a:p>
          <a:p>
            <a:pPr marL="742950" lvl="1" indent="-285750"/>
            <a:r>
              <a:rPr lang="en-US" sz="2000" smtClean="0"/>
              <a:t>Compare SSE of 0.005 against three clusters in random data</a:t>
            </a:r>
          </a:p>
          <a:p>
            <a:pPr marL="742950" lvl="1" indent="-285750"/>
            <a:r>
              <a:rPr lang="en-US" sz="2000" smtClean="0"/>
              <a:t>Histogram shows SSE of three clusters in 500 sets of random data points of size 100 distributed over the range 0.2 – 0.8 for x and y values</a:t>
            </a:r>
          </a:p>
          <a:p>
            <a:pPr marL="742950" lvl="1" indent="-285750">
              <a:buFont typeface="Arial" charset="0"/>
              <a:buNone/>
            </a:pPr>
            <a:endParaRPr lang="en-US" sz="2000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Statistical Framework for SSE</a:t>
            </a:r>
            <a:endParaRPr lang="en-US" smtClean="0"/>
          </a:p>
        </p:txBody>
      </p:sp>
      <p:grpSp>
        <p:nvGrpSpPr>
          <p:cNvPr id="104452" name="Group 4"/>
          <p:cNvGrpSpPr>
            <a:grpSpLocks/>
          </p:cNvGrpSpPr>
          <p:nvPr/>
        </p:nvGrpSpPr>
        <p:grpSpPr bwMode="auto">
          <a:xfrm>
            <a:off x="457200" y="3200400"/>
            <a:ext cx="7848600" cy="3124200"/>
            <a:chOff x="288" y="1488"/>
            <a:chExt cx="4944" cy="1968"/>
          </a:xfrm>
        </p:grpSpPr>
        <p:pic>
          <p:nvPicPr>
            <p:cNvPr id="10445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4810"/>
            <a:stretch>
              <a:fillRect/>
            </a:stretch>
          </p:blipFill>
          <p:spPr bwMode="auto">
            <a:xfrm>
              <a:off x="2543" y="1536"/>
              <a:ext cx="2689" cy="19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04454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10710" t="4759"/>
            <a:stretch>
              <a:fillRect/>
            </a:stretch>
          </p:blipFill>
          <p:spPr bwMode="auto">
            <a:xfrm>
              <a:off x="288" y="1488"/>
              <a:ext cx="2401" cy="19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04455" name="Rectangle 7"/>
            <p:cNvSpPr>
              <a:spLocks noChangeArrowheads="1"/>
            </p:cNvSpPr>
            <p:nvPr/>
          </p:nvSpPr>
          <p:spPr bwMode="auto">
            <a:xfrm>
              <a:off x="912" y="1872"/>
              <a:ext cx="960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533400" indent="-533400"/>
            <a:r>
              <a:rPr lang="en-US" sz="2400" smtClean="0"/>
              <a:t>Two matrices </a:t>
            </a:r>
          </a:p>
          <a:p>
            <a:pPr marL="990600" lvl="1" indent="-533400"/>
            <a:r>
              <a:rPr lang="en-US" sz="1800" smtClean="0"/>
              <a:t>Proximity Matrix</a:t>
            </a:r>
          </a:p>
          <a:p>
            <a:pPr marL="990600" lvl="1" indent="-533400"/>
            <a:r>
              <a:rPr lang="en-US" sz="1800" smtClean="0"/>
              <a:t>“Incidence” Matrix</a:t>
            </a:r>
          </a:p>
          <a:p>
            <a:pPr marL="1371600" lvl="2" indent="-457200"/>
            <a:r>
              <a:rPr lang="en-US" sz="1600" smtClean="0"/>
              <a:t>One row and one column for each data point</a:t>
            </a:r>
          </a:p>
          <a:p>
            <a:pPr marL="1371600" lvl="2" indent="-457200"/>
            <a:r>
              <a:rPr lang="en-US" sz="1600" smtClean="0"/>
              <a:t>An entry is 1 if the associated pair of points belong to the same cluster</a:t>
            </a:r>
          </a:p>
          <a:p>
            <a:pPr marL="1371600" lvl="2" indent="-457200"/>
            <a:r>
              <a:rPr lang="en-US" sz="1600" smtClean="0"/>
              <a:t>An entry is 0 if the associated pair of points belongs to different clusters</a:t>
            </a:r>
          </a:p>
          <a:p>
            <a:pPr marL="533400" indent="-533400"/>
            <a:r>
              <a:rPr lang="en-US" sz="2400" smtClean="0"/>
              <a:t>Compute the correlation between the two matrices</a:t>
            </a:r>
          </a:p>
          <a:p>
            <a:pPr marL="990600" lvl="1" indent="-533400"/>
            <a:r>
              <a:rPr lang="en-US" sz="1800" smtClean="0"/>
              <a:t>Since the matrices are symmetric, only the correlation between </a:t>
            </a:r>
            <a:br>
              <a:rPr lang="en-US" sz="1800" smtClean="0"/>
            </a:br>
            <a:r>
              <a:rPr lang="en-US" sz="1800" smtClean="0"/>
              <a:t>n(n-1) / 2 entries needs to be calculated.</a:t>
            </a:r>
          </a:p>
          <a:p>
            <a:pPr marL="533400" indent="-533400"/>
            <a:r>
              <a:rPr lang="en-US" sz="2400" smtClean="0"/>
              <a:t>High correlation indicates that points that belong to the same cluster are close to each other. </a:t>
            </a:r>
          </a:p>
          <a:p>
            <a:pPr marL="533400" indent="-533400"/>
            <a:r>
              <a:rPr lang="en-US" sz="2400" smtClean="0"/>
              <a:t>Not a good measure for some density or contiguity based clusters.</a:t>
            </a:r>
            <a:endParaRPr lang="en-US" sz="2000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Measuring Cluster Validity Via Correlation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Measuring Cluster Validity Via Correlation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Correlation of incidence and proximity matrices for the K-means clusterings of the following two data sets. </a:t>
            </a:r>
          </a:p>
          <a:p>
            <a:endParaRPr lang="en-US" smtClean="0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2667000"/>
            <a:ext cx="3656012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8788" y="2667000"/>
            <a:ext cx="3656012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373188" y="5867400"/>
            <a:ext cx="2362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Corr = -0.9235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5030788" y="5867400"/>
            <a:ext cx="2362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Corr = -0.5810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146480077</TotalTime>
  <Pages>3</Pages>
  <Words>3891</Words>
  <Application>Microsoft Office PowerPoint</Application>
  <PresentationFormat>On-screen Show (4:3)</PresentationFormat>
  <Paragraphs>832</Paragraphs>
  <Slides>107</Slides>
  <Notes>1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107</vt:i4>
      </vt:variant>
    </vt:vector>
  </HeadingPairs>
  <TitlesOfParts>
    <vt:vector size="114" baseType="lpstr">
      <vt:lpstr>LC.BRev.FY97</vt:lpstr>
      <vt:lpstr>Document</vt:lpstr>
      <vt:lpstr>VISIO</vt:lpstr>
      <vt:lpstr>Bitmap Image</vt:lpstr>
      <vt:lpstr>Equation</vt:lpstr>
      <vt:lpstr>Visio</vt:lpstr>
      <vt:lpstr>Worksheet</vt:lpstr>
      <vt:lpstr>Data Mining Cluster Analysis: Basic Concepts  and Algorithms</vt:lpstr>
      <vt:lpstr>What is Cluster Analysis?</vt:lpstr>
      <vt:lpstr>Applications of Cluster Analysis</vt:lpstr>
      <vt:lpstr>What is not Cluster Analysis?</vt:lpstr>
      <vt:lpstr>Notion of a Cluster can be Ambiguous</vt:lpstr>
      <vt:lpstr>Types of Clusterings</vt:lpstr>
      <vt:lpstr>Partitional Clustering</vt:lpstr>
      <vt:lpstr>Hierarchical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Clusters: Objective Function</vt:lpstr>
      <vt:lpstr>Types of Clusters: Objective Function …</vt:lpstr>
      <vt:lpstr>Characteristics of the Input Data Are Important</vt:lpstr>
      <vt:lpstr>Clustering Algorithms</vt:lpstr>
      <vt:lpstr>K-means Clustering</vt:lpstr>
      <vt:lpstr>Importance of Choosing Initial Centroids</vt:lpstr>
      <vt:lpstr>Importance of Choosing Initial Centroids …</vt:lpstr>
      <vt:lpstr>K-means Clustering – Details</vt:lpstr>
      <vt:lpstr>Evaluating K-means Clusters</vt:lpstr>
      <vt:lpstr>Importance of Choosing Initial Centroids …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Handling Empty Clusters</vt:lpstr>
      <vt:lpstr>Updating Centers Incrementally</vt:lpstr>
      <vt:lpstr>Pre-processing and Post-processing</vt:lpstr>
      <vt:lpstr>Bisecting K-means</vt:lpstr>
      <vt:lpstr>Bisecting K-means Example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Cluster Similarity: MIN or Single Link </vt:lpstr>
      <vt:lpstr>Hierarchical Clustering: MIN</vt:lpstr>
      <vt:lpstr>Strength of MIN</vt:lpstr>
      <vt:lpstr>Limitations of MIN</vt:lpstr>
      <vt:lpstr>Cluster Similarity: MAX or Complete Linkage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Time and Space requirements</vt:lpstr>
      <vt:lpstr>Hierarchical Clustering:  Problems and Limitations</vt:lpstr>
      <vt:lpstr>MST: Divisive Hierarchical Clustering</vt:lpstr>
      <vt:lpstr>MST: Divisive Hierarchical Clustering</vt:lpstr>
      <vt:lpstr>Density Based Clustering</vt:lpstr>
      <vt:lpstr>DBSCAN</vt:lpstr>
      <vt:lpstr>DBSCAN: Core, Border, and Noise Points</vt:lpstr>
      <vt:lpstr>DBSCAN: Core, Border, and Noise Points</vt:lpstr>
      <vt:lpstr>DBSCAN: Core, Border, and Noise Points</vt:lpstr>
      <vt:lpstr>DBSCAN: Core, Border, and Noise Points</vt:lpstr>
      <vt:lpstr>DBSCAN Algorithm</vt:lpstr>
      <vt:lpstr>DBSCAN: Core, Border and Noise Points</vt:lpstr>
      <vt:lpstr>When DBSCAN Works Well</vt:lpstr>
      <vt:lpstr>When DBSCAN Does NOT Work Well</vt:lpstr>
      <vt:lpstr>DBSCAN: Determining EPS and MinPts</vt:lpstr>
      <vt:lpstr>Clusters found in Random Data</vt:lpstr>
      <vt:lpstr>Comment on Cluster Validity</vt:lpstr>
      <vt:lpstr>How Many Clusters?</vt:lpstr>
      <vt:lpstr>Cluster Validity </vt:lpstr>
      <vt:lpstr>Different Aspects of Cluster Validation</vt:lpstr>
      <vt:lpstr>Measures of Cluster Validity</vt:lpstr>
      <vt:lpstr>External Measures of Cluster Validity: Entropy and Purity</vt:lpstr>
      <vt:lpstr>Internal Measures: Silhouette Coefficient</vt:lpstr>
      <vt:lpstr>Internal Measures: Silhouette Coefficient</vt:lpstr>
      <vt:lpstr>Internal Measures: SSE</vt:lpstr>
      <vt:lpstr>Internal Measures: SSE</vt:lpstr>
      <vt:lpstr>Framework for Cluster Validity</vt:lpstr>
      <vt:lpstr>Statistical Framework for SSE</vt:lpstr>
      <vt:lpstr>Measuring Cluster Validity Via Correlation</vt:lpstr>
      <vt:lpstr>Measuring Cluster Validity Via Correlation</vt:lpstr>
      <vt:lpstr>Statistical Framework for Correlation</vt:lpstr>
      <vt:lpstr>Cophenetic Correlation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steffen</cp:lastModifiedBy>
  <cp:revision>490</cp:revision>
  <cp:lastPrinted>2001-08-28T17:59:37Z</cp:lastPrinted>
  <dcterms:created xsi:type="dcterms:W3CDTF">1998-03-18T13:44:31Z</dcterms:created>
  <dcterms:modified xsi:type="dcterms:W3CDTF">2010-11-05T04:21:47Z</dcterms:modified>
</cp:coreProperties>
</file>