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543" r:id="rId2"/>
    <p:sldId id="552" r:id="rId3"/>
    <p:sldId id="568" r:id="rId4"/>
    <p:sldId id="553" r:id="rId5"/>
    <p:sldId id="517" r:id="rId6"/>
    <p:sldId id="554" r:id="rId7"/>
    <p:sldId id="559" r:id="rId8"/>
    <p:sldId id="530" r:id="rId9"/>
    <p:sldId id="555" r:id="rId10"/>
    <p:sldId id="521" r:id="rId11"/>
    <p:sldId id="519" r:id="rId12"/>
    <p:sldId id="569" r:id="rId13"/>
    <p:sldId id="556" r:id="rId14"/>
    <p:sldId id="557" r:id="rId15"/>
    <p:sldId id="570" r:id="rId16"/>
    <p:sldId id="520" r:id="rId17"/>
    <p:sldId id="522" r:id="rId18"/>
    <p:sldId id="560" r:id="rId19"/>
    <p:sldId id="561" r:id="rId20"/>
    <p:sldId id="562" r:id="rId21"/>
    <p:sldId id="531" r:id="rId22"/>
    <p:sldId id="532" r:id="rId23"/>
    <p:sldId id="523" r:id="rId24"/>
    <p:sldId id="537" r:id="rId25"/>
    <p:sldId id="524" r:id="rId26"/>
    <p:sldId id="525" r:id="rId27"/>
    <p:sldId id="545" r:id="rId28"/>
    <p:sldId id="544" r:id="rId29"/>
    <p:sldId id="546" r:id="rId30"/>
    <p:sldId id="558" r:id="rId31"/>
    <p:sldId id="526" r:id="rId32"/>
    <p:sldId id="547" r:id="rId33"/>
    <p:sldId id="548" r:id="rId34"/>
    <p:sldId id="529" r:id="rId35"/>
    <p:sldId id="533" r:id="rId36"/>
    <p:sldId id="538" r:id="rId37"/>
    <p:sldId id="527" r:id="rId38"/>
    <p:sldId id="563" r:id="rId39"/>
    <p:sldId id="564" r:id="rId40"/>
    <p:sldId id="565" r:id="rId41"/>
    <p:sldId id="566" r:id="rId42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3" autoAdjust="0"/>
    <p:restoredTop sz="94541" autoAdjust="0"/>
  </p:normalViewPr>
  <p:slideViewPr>
    <p:cSldViewPr>
      <p:cViewPr varScale="1">
        <p:scale>
          <a:sx n="86" d="100"/>
          <a:sy n="86" d="100"/>
        </p:scale>
        <p:origin x="-1374" y="-9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058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ln/>
        </p:spPr>
      </p:sp>
      <p:sp>
        <p:nvSpPr>
          <p:cNvPr id="186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</p:spPr>
        <p:txBody>
          <a:bodyPr lIns="95007" tIns="47499" rIns="95007" bIns="4749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143587" y="9119473"/>
            <a:ext cx="3168226" cy="478393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794316D9-20C3-4C68-8543-5334B59A70B5}" type="slidenum">
              <a:rPr lang="en-GB"/>
              <a:pPr/>
              <a:t>2</a:t>
            </a:fld>
            <a:endParaRPr lang="en-GB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143587" y="9119473"/>
            <a:ext cx="3168226" cy="478393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D6FD6631-8E7E-41CD-99AC-F3DA1038A893}" type="slidenum">
              <a:rPr lang="en-GB"/>
              <a:pPr/>
              <a:t>4</a:t>
            </a:fld>
            <a:endParaRPr lang="en-GB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143587" y="9119473"/>
            <a:ext cx="3168226" cy="478393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F9341219-FF5C-4C38-A481-324E008FD878}" type="slidenum">
              <a:rPr lang="en-GB"/>
              <a:pPr/>
              <a:t>6</a:t>
            </a:fld>
            <a:endParaRPr lang="en-GB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143587" y="9119473"/>
            <a:ext cx="3168226" cy="478393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DE3870B1-F2BF-4497-9DA6-6B55C353961A}" type="slidenum">
              <a:rPr lang="en-GB"/>
              <a:pPr/>
              <a:t>9</a:t>
            </a:fld>
            <a:endParaRPr lang="en-GB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Third Level</a:t>
            </a:r>
          </a:p>
        </p:txBody>
      </p:sp>
      <p:grpSp>
        <p:nvGrpSpPr>
          <p:cNvPr id="1040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3" name="Group 19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 b="0"/>
                <a:t>© Tan,Steinbach, Kumar 	    	Introduction to Data Mining        		      4/18/2004               </a:t>
              </a:r>
              <a:fld id="{D1535199-B3BE-4706-BA7D-4787113FC9D8}" type="slidenum">
                <a:rPr lang="en-US" sz="1200" b="0"/>
                <a:pPr>
                  <a:lnSpc>
                    <a:spcPts val="2000"/>
                  </a:lnSpc>
                </a:pPr>
                <a:t>‹#›</a:t>
              </a:fld>
              <a:r>
                <a:rPr lang="en-US" sz="1200" b="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gobi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r>
              <a:rPr lang="en-US"/>
              <a:t>Data Mining </a:t>
            </a:r>
            <a:br>
              <a:rPr lang="en-US"/>
            </a:br>
            <a:r>
              <a:rPr lang="en-US"/>
              <a:t>Anomaly Detection</a:t>
            </a:r>
          </a:p>
        </p:txBody>
      </p:sp>
      <p:sp>
        <p:nvSpPr>
          <p:cNvPr id="1867779" name="Rectangle 3"/>
          <p:cNvSpPr>
            <a:spLocks noChangeArrowheads="1"/>
          </p:cNvSpPr>
          <p:nvPr/>
        </p:nvSpPr>
        <p:spPr bwMode="auto">
          <a:xfrm>
            <a:off x="381000" y="1949450"/>
            <a:ext cx="8229600" cy="38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/>
              <a:t>Lecture Notes for Chapter 10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 b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/>
              <a:t>Tan, Steinbach, Kumar</a:t>
            </a:r>
          </a:p>
          <a:p>
            <a:pPr algn="ctr"/>
            <a:endParaRPr lang="en-US" sz="1600" b="0"/>
          </a:p>
          <a:p>
            <a:pPr algn="ctr"/>
            <a:endParaRPr lang="en-US" sz="1600" b="0"/>
          </a:p>
          <a:p>
            <a:pPr algn="ctr"/>
            <a:endParaRPr lang="en-US" sz="1600" b="0"/>
          </a:p>
          <a:p>
            <a:endParaRPr lang="en-US" sz="2000" b="0"/>
          </a:p>
        </p:txBody>
      </p:sp>
      <p:grpSp>
        <p:nvGrpSpPr>
          <p:cNvPr id="1867780" name="Group 4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1867781" name="Rectangle 5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82" name="Rectangle 6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67783" name="Group 7"/>
          <p:cNvGrpSpPr>
            <a:grpSpLocks/>
          </p:cNvGrpSpPr>
          <p:nvPr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867784" name="Rectangle 8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85" name="Rectangle 9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 b="0"/>
                <a:t>© Tan,Steinbach, Kumar 	    	Introduction to Data Mining        		      4/18/2004               </a:t>
              </a:r>
              <a:fld id="{9D81E593-647A-45BA-B0CE-8EB864330B88}" type="slidenum">
                <a:rPr lang="en-US" sz="1200" b="0"/>
                <a:pPr>
                  <a:lnSpc>
                    <a:spcPts val="2000"/>
                  </a:lnSpc>
                </a:pPr>
                <a:t>1</a:t>
              </a:fld>
              <a:r>
                <a:rPr lang="en-US" sz="1200" b="0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0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2025" y="2590800"/>
            <a:ext cx="4371975" cy="3600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81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Anomaly Detection Schemes </a:t>
            </a:r>
          </a:p>
        </p:txBody>
      </p:sp>
      <p:sp>
        <p:nvSpPr>
          <p:cNvPr id="1810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 marL="342900" indent="-342900"/>
            <a:r>
              <a:rPr lang="en-US" sz="2400" dirty="0"/>
              <a:t>General Steps</a:t>
            </a:r>
          </a:p>
          <a:p>
            <a:pPr marL="742950" lvl="1" indent="-285750"/>
            <a:r>
              <a:rPr lang="en-US" sz="2000" dirty="0"/>
              <a:t>Build a profile of the “normal” behavior</a:t>
            </a:r>
          </a:p>
          <a:p>
            <a:pPr marL="1143000" lvl="2" indent="-228600"/>
            <a:r>
              <a:rPr lang="en-US" sz="1800" dirty="0"/>
              <a:t>Profile can be patterns or summary statistics for the overall population</a:t>
            </a:r>
          </a:p>
          <a:p>
            <a:pPr marL="742950" lvl="1" indent="-285750"/>
            <a:r>
              <a:rPr lang="en-US" sz="2000" dirty="0"/>
              <a:t>Use the “normal” profile to detect anomalies</a:t>
            </a:r>
          </a:p>
          <a:p>
            <a:pPr marL="1143000" lvl="2" indent="-228600"/>
            <a:r>
              <a:rPr lang="en-US" sz="1800" dirty="0"/>
              <a:t>Anomalies are observations whose characteristics</a:t>
            </a:r>
            <a:br>
              <a:rPr lang="en-US" sz="1800" dirty="0"/>
            </a:br>
            <a:r>
              <a:rPr lang="en-US" sz="1800" dirty="0"/>
              <a:t>differ significantly from the normal profile</a:t>
            </a:r>
          </a:p>
          <a:p>
            <a:pPr marL="742950" lvl="1" indent="-285750"/>
            <a:endParaRPr lang="en-US" sz="2000" dirty="0"/>
          </a:p>
          <a:p>
            <a:pPr marL="342900" indent="-342900"/>
            <a:r>
              <a:rPr lang="en-US" sz="2400" dirty="0"/>
              <a:t>Types of anomaly detection </a:t>
            </a:r>
            <a:br>
              <a:rPr lang="en-US" sz="2400" dirty="0"/>
            </a:br>
            <a:r>
              <a:rPr lang="en-US" sz="2400" dirty="0"/>
              <a:t>schemes</a:t>
            </a:r>
          </a:p>
          <a:p>
            <a:pPr marL="742950" lvl="1" indent="-285750"/>
            <a:r>
              <a:rPr lang="en-US" sz="2000" dirty="0"/>
              <a:t>Graphical &amp; Statistical-based</a:t>
            </a:r>
          </a:p>
          <a:p>
            <a:pPr marL="742950" lvl="1" indent="-285750"/>
            <a:r>
              <a:rPr lang="en-US" sz="2000" dirty="0"/>
              <a:t>Distance-based</a:t>
            </a:r>
          </a:p>
          <a:p>
            <a:pPr marL="742950" lvl="1" indent="-285750"/>
            <a:r>
              <a:rPr lang="en-US" sz="2000" dirty="0" smtClean="0"/>
              <a:t>Cluster-based</a:t>
            </a:r>
            <a:endParaRPr lang="en-US" sz="2000" dirty="0"/>
          </a:p>
        </p:txBody>
      </p:sp>
      <p:sp>
        <p:nvSpPr>
          <p:cNvPr id="1810437" name="Oval 5"/>
          <p:cNvSpPr>
            <a:spLocks noChangeArrowheads="1"/>
          </p:cNvSpPr>
          <p:nvPr/>
        </p:nvSpPr>
        <p:spPr bwMode="auto">
          <a:xfrm>
            <a:off x="5334000" y="4114800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0438" name="Oval 6"/>
          <p:cNvSpPr>
            <a:spLocks noChangeArrowheads="1"/>
          </p:cNvSpPr>
          <p:nvPr/>
        </p:nvSpPr>
        <p:spPr bwMode="auto">
          <a:xfrm>
            <a:off x="7467600" y="3810000"/>
            <a:ext cx="381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0439" name="Oval 7"/>
          <p:cNvSpPr>
            <a:spLocks noChangeArrowheads="1"/>
          </p:cNvSpPr>
          <p:nvPr/>
        </p:nvSpPr>
        <p:spPr bwMode="auto">
          <a:xfrm>
            <a:off x="8839200" y="5334000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0440" name="Oval 8"/>
          <p:cNvSpPr>
            <a:spLocks noChangeArrowheads="1"/>
          </p:cNvSpPr>
          <p:nvPr/>
        </p:nvSpPr>
        <p:spPr bwMode="auto">
          <a:xfrm>
            <a:off x="6172200" y="5486400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0441" name="Oval 9"/>
          <p:cNvSpPr>
            <a:spLocks noChangeArrowheads="1"/>
          </p:cNvSpPr>
          <p:nvPr/>
        </p:nvSpPr>
        <p:spPr bwMode="auto">
          <a:xfrm>
            <a:off x="5029200" y="3581400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Approaches</a:t>
            </a:r>
          </a:p>
        </p:txBody>
      </p:sp>
      <p:sp>
        <p:nvSpPr>
          <p:cNvPr id="180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err="1"/>
              <a:t>Boxplot</a:t>
            </a:r>
            <a:r>
              <a:rPr lang="en-US" dirty="0"/>
              <a:t> (1-D), Scatter plot (</a:t>
            </a:r>
            <a:r>
              <a:rPr lang="en-US" dirty="0" smtClean="0"/>
              <a:t>2-D,3-D</a:t>
            </a:r>
            <a:r>
              <a:rPr lang="en-US" dirty="0"/>
              <a:t>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Limitations</a:t>
            </a:r>
          </a:p>
          <a:p>
            <a:pPr marL="742950" lvl="1" indent="-285750"/>
            <a:r>
              <a:rPr lang="en-US" dirty="0"/>
              <a:t>Time consuming</a:t>
            </a:r>
          </a:p>
          <a:p>
            <a:pPr marL="742950" lvl="1" indent="-285750"/>
            <a:r>
              <a:rPr lang="en-US" dirty="0"/>
              <a:t>Subjective</a:t>
            </a:r>
          </a:p>
        </p:txBody>
      </p:sp>
      <p:pic>
        <p:nvPicPr>
          <p:cNvPr id="1808388" name="Picture 4" descr="boxplo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73150" y="3656013"/>
            <a:ext cx="2576513" cy="2497137"/>
          </a:xfrm>
          <a:noFill/>
          <a:ln/>
        </p:spPr>
      </p:pic>
      <p:pic>
        <p:nvPicPr>
          <p:cNvPr id="1808389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29150" y="2281238"/>
            <a:ext cx="3511550" cy="34147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Ggobi</a:t>
            </a:r>
            <a:r>
              <a:rPr lang="en-US" dirty="0" smtClean="0"/>
              <a:t>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http://www.ggobi.org/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 </a:t>
            </a:r>
            <a:r>
              <a:rPr lang="en-US" dirty="0" smtClean="0"/>
              <a:t>Method [</a:t>
            </a:r>
            <a:r>
              <a:rPr lang="en-US" dirty="0" err="1" smtClean="0"/>
              <a:t>Tukey</a:t>
            </a:r>
            <a:r>
              <a:rPr lang="en-US" dirty="0" smtClean="0"/>
              <a:t> 1977]</a:t>
            </a:r>
            <a:endParaRPr lang="en-US" dirty="0"/>
          </a:p>
        </p:txBody>
      </p:sp>
      <p:sp>
        <p:nvSpPr>
          <p:cNvPr id="180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4160837" cy="5181600"/>
          </a:xfrm>
        </p:spPr>
        <p:txBody>
          <a:bodyPr/>
          <a:lstStyle/>
          <a:p>
            <a:pPr marL="342900" indent="-342900"/>
            <a:r>
              <a:rPr lang="en-US" dirty="0"/>
              <a:t>Extreme points are assumed to be outliers</a:t>
            </a:r>
          </a:p>
          <a:p>
            <a:pPr marL="342900" indent="-342900"/>
            <a:r>
              <a:rPr lang="en-US" dirty="0"/>
              <a:t>Use convex hull method to detect extreme values</a:t>
            </a:r>
          </a:p>
          <a:p>
            <a:pPr marL="342900" indent="-342900"/>
            <a:endParaRPr lang="en-US" dirty="0"/>
          </a:p>
          <a:p>
            <a:pPr>
              <a:buNone/>
            </a:pPr>
            <a:r>
              <a:rPr lang="en-US" dirty="0" smtClean="0"/>
              <a:t>Basic assumption:</a:t>
            </a:r>
          </a:p>
          <a:p>
            <a:r>
              <a:rPr lang="en-US" dirty="0" smtClean="0"/>
              <a:t>Outliers are located at the border of the data space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pic>
        <p:nvPicPr>
          <p:cNvPr id="1850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371600"/>
            <a:ext cx="3329937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 </a:t>
            </a:r>
            <a:r>
              <a:rPr lang="en-US" dirty="0" smtClean="0"/>
              <a:t>Method [</a:t>
            </a:r>
            <a:r>
              <a:rPr lang="en-US" dirty="0" err="1" smtClean="0"/>
              <a:t>Tukey</a:t>
            </a:r>
            <a:r>
              <a:rPr lang="en-US" dirty="0" smtClean="0"/>
              <a:t> 1977]</a:t>
            </a:r>
            <a:endParaRPr lang="en-US" dirty="0"/>
          </a:p>
        </p:txBody>
      </p:sp>
      <p:sp>
        <p:nvSpPr>
          <p:cNvPr id="1809411" name="Rectangle 3"/>
          <p:cNvSpPr>
            <a:spLocks noGrp="1" noChangeArrowheads="1"/>
          </p:cNvSpPr>
          <p:nvPr>
            <p:ph idx="1"/>
          </p:nvPr>
        </p:nvSpPr>
        <p:spPr>
          <a:xfrm>
            <a:off x="411163" y="3810000"/>
            <a:ext cx="8318500" cy="2590800"/>
          </a:xfrm>
        </p:spPr>
        <p:txBody>
          <a:bodyPr/>
          <a:lstStyle/>
          <a:p>
            <a:r>
              <a:rPr lang="en-US" sz="2400" dirty="0" smtClean="0"/>
              <a:t>Points on the convex hull of the full data have depth = 1</a:t>
            </a:r>
          </a:p>
          <a:p>
            <a:r>
              <a:rPr lang="en-US" sz="2400" dirty="0" smtClean="0"/>
              <a:t>Points on the convex after removing the points with depth = 1 have depth = 2</a:t>
            </a:r>
          </a:p>
          <a:p>
            <a:r>
              <a:rPr lang="en-US" sz="2400" dirty="0" smtClean="0"/>
              <a:t> …</a:t>
            </a:r>
          </a:p>
          <a:p>
            <a:r>
              <a:rPr lang="en-US" sz="2400" dirty="0" smtClean="0"/>
              <a:t>Points having a depth ≤ </a:t>
            </a:r>
            <a:r>
              <a:rPr lang="en-US" sz="2400" i="1" dirty="0" smtClean="0"/>
              <a:t>k are reported as outliers</a:t>
            </a:r>
            <a:endParaRPr lang="en-US" sz="2400" dirty="0"/>
          </a:p>
        </p:txBody>
      </p:sp>
      <p:pic>
        <p:nvPicPr>
          <p:cNvPr id="5" name="Picture 4" descr="convex1.PNG"/>
          <p:cNvPicPr>
            <a:picLocks noChangeAspect="1"/>
          </p:cNvPicPr>
          <p:nvPr/>
        </p:nvPicPr>
        <p:blipFill>
          <a:blip r:embed="rId2" cstate="print"/>
          <a:srcRect b="11337"/>
          <a:stretch>
            <a:fillRect/>
          </a:stretch>
        </p:blipFill>
        <p:spPr>
          <a:xfrm>
            <a:off x="1828800" y="1143000"/>
            <a:ext cx="4810669" cy="2648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Convex Hull Algorithms</a:t>
            </a:r>
            <a:endParaRPr lang="en-US" dirty="0"/>
          </a:p>
        </p:txBody>
      </p:sp>
      <p:sp>
        <p:nvSpPr>
          <p:cNvPr id="1809411" name="Rectangle 3"/>
          <p:cNvSpPr>
            <a:spLocks noGrp="1" noChangeArrowheads="1"/>
          </p:cNvSpPr>
          <p:nvPr>
            <p:ph idx="1"/>
          </p:nvPr>
        </p:nvSpPr>
        <p:spPr>
          <a:xfrm>
            <a:off x="411163" y="3810000"/>
            <a:ext cx="8318500" cy="2590800"/>
          </a:xfrm>
        </p:spPr>
        <p:txBody>
          <a:bodyPr/>
          <a:lstStyle/>
          <a:p>
            <a:r>
              <a:rPr lang="en-US" sz="2400" dirty="0" smtClean="0"/>
              <a:t>Lower bound: </a:t>
            </a:r>
            <a:r>
              <a:rPr lang="el-GR" sz="2400" dirty="0" smtClean="0"/>
              <a:t>Ω(</a:t>
            </a:r>
            <a:r>
              <a:rPr lang="en-US" sz="2400" i="1" dirty="0" err="1" smtClean="0"/>
              <a:t>n</a:t>
            </a:r>
            <a:r>
              <a:rPr lang="en-US" sz="2400" dirty="0" err="1" smtClean="0"/>
              <a:t>log</a:t>
            </a:r>
            <a:r>
              <a:rPr lang="en-US" sz="2400" i="1" dirty="0" err="1" smtClean="0"/>
              <a:t>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Optimal output sensitive algorithm: O(</a:t>
            </a:r>
            <a:r>
              <a:rPr lang="en-US" sz="2400" i="1" dirty="0" smtClean="0"/>
              <a:t>n</a:t>
            </a:r>
            <a:r>
              <a:rPr lang="en-US" sz="2400" dirty="0" smtClean="0"/>
              <a:t> log </a:t>
            </a:r>
            <a:r>
              <a:rPr lang="en-US" sz="2400" i="1" dirty="0" smtClean="0"/>
              <a:t>h</a:t>
            </a:r>
            <a:r>
              <a:rPr lang="en-US" sz="2400" dirty="0" smtClean="0"/>
              <a:t>), </a:t>
            </a:r>
            <a:r>
              <a:rPr lang="en-US" sz="2400" dirty="0" smtClean="0"/>
              <a:t>where </a:t>
            </a:r>
            <a:r>
              <a:rPr lang="en-US" sz="2400" i="1" dirty="0" smtClean="0"/>
              <a:t>h</a:t>
            </a:r>
            <a:r>
              <a:rPr lang="en-US" sz="2400" dirty="0" smtClean="0"/>
              <a:t> is the number of points in the </a:t>
            </a:r>
            <a:r>
              <a:rPr lang="en-US" sz="2400" dirty="0" smtClean="0"/>
              <a:t>hull</a:t>
            </a:r>
          </a:p>
          <a:p>
            <a:r>
              <a:rPr lang="en-US" sz="2400" dirty="0" smtClean="0"/>
              <a:t>Many variations: randomized, online, …</a:t>
            </a:r>
            <a:endParaRPr lang="en-US" sz="2400" dirty="0"/>
          </a:p>
        </p:txBody>
      </p:sp>
      <p:pic>
        <p:nvPicPr>
          <p:cNvPr id="5" name="Picture 4" descr="convex1.PNG"/>
          <p:cNvPicPr>
            <a:picLocks noChangeAspect="1"/>
          </p:cNvPicPr>
          <p:nvPr/>
        </p:nvPicPr>
        <p:blipFill>
          <a:blip r:embed="rId2" cstate="print"/>
          <a:srcRect b="11337"/>
          <a:stretch>
            <a:fillRect/>
          </a:stretch>
        </p:blipFill>
        <p:spPr>
          <a:xfrm>
            <a:off x="1828800" y="1143000"/>
            <a:ext cx="4810669" cy="2648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80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What </a:t>
            </a:r>
            <a:r>
              <a:rPr lang="en-US" dirty="0"/>
              <a:t>if the outlier occurs in the middle of the data?</a:t>
            </a:r>
          </a:p>
        </p:txBody>
      </p:sp>
      <p:pic>
        <p:nvPicPr>
          <p:cNvPr id="180941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2519362"/>
            <a:ext cx="6626225" cy="29670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Approaches</a:t>
            </a:r>
          </a:p>
        </p:txBody>
      </p:sp>
      <p:sp>
        <p:nvSpPr>
          <p:cNvPr id="181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/>
              <a:t>Assume a parametric model describing the distribution of the data (e.g., normal distribution) </a:t>
            </a:r>
          </a:p>
          <a:p>
            <a:pPr lvl="4">
              <a:lnSpc>
                <a:spcPct val="90000"/>
              </a:lnSpc>
            </a:pPr>
            <a:endParaRPr lang="en-US"/>
          </a:p>
          <a:p>
            <a:pPr marL="342900" indent="-342900">
              <a:lnSpc>
                <a:spcPct val="90000"/>
              </a:lnSpc>
            </a:pPr>
            <a:r>
              <a:rPr lang="en-US"/>
              <a:t>Apply a statistical test that depends on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/>
              <a:t>Data distribution</a:t>
            </a:r>
          </a:p>
          <a:p>
            <a:pPr marL="742950" lvl="1" indent="-285750">
              <a:lnSpc>
                <a:spcPct val="90000"/>
              </a:lnSpc>
            </a:pPr>
            <a:r>
              <a:rPr lang="en-US"/>
              <a:t>Parameter of distribution (e.g., mean, variance)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/>
              <a:t>Number of expected outliers (confidence limit)</a:t>
            </a:r>
          </a:p>
        </p:txBody>
      </p:sp>
      <p:pic>
        <p:nvPicPr>
          <p:cNvPr id="1811460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191000"/>
            <a:ext cx="3733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density function of a multivariate normal distribution:</a:t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f(x)=(2</a:t>
            </a:r>
            <a:r>
              <a:rPr lang="en-US" sz="2400" dirty="0" smtClean="0">
                <a:latin typeface="Symbol" pitchFamily="1" charset="2"/>
                <a:sym typeface="Symbol" pitchFamily="1" charset="2"/>
              </a:rPr>
              <a:t>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-n/2</a:t>
            </a:r>
            <a:r>
              <a:rPr lang="en-US" sz="2400" dirty="0" smtClean="0"/>
              <a:t>  (</a:t>
            </a:r>
            <a:r>
              <a:rPr lang="en-US" sz="2400" dirty="0" err="1" smtClean="0"/>
              <a:t>det</a:t>
            </a:r>
            <a:r>
              <a:rPr lang="en-US" sz="2400" dirty="0" smtClean="0"/>
              <a:t>[</a:t>
            </a:r>
            <a:r>
              <a:rPr lang="el-GR" sz="2400" dirty="0" smtClean="0"/>
              <a:t>Σ</a:t>
            </a:r>
            <a:r>
              <a:rPr lang="en-US" sz="2400" dirty="0" smtClean="0"/>
              <a:t>])</a:t>
            </a:r>
            <a:r>
              <a:rPr lang="en-US" sz="2400" baseline="30000" dirty="0" smtClean="0"/>
              <a:t>-1/2</a:t>
            </a:r>
            <a:r>
              <a:rPr lang="en-US" sz="2400" dirty="0" smtClean="0"/>
              <a:t> exp[-(x-</a:t>
            </a:r>
            <a:r>
              <a:rPr lang="en-US" sz="2400" dirty="0" smtClean="0">
                <a:latin typeface="Symbol" pitchFamily="1" charset="2"/>
                <a:sym typeface="Symbol" pitchFamily="1" charset="2"/>
              </a:rPr>
              <a:t>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T</a:t>
            </a:r>
            <a:r>
              <a:rPr lang="en-US" sz="2400" dirty="0" smtClean="0"/>
              <a:t>Σ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(x-</a:t>
            </a:r>
            <a:r>
              <a:rPr lang="en-US" sz="2400" dirty="0" smtClean="0">
                <a:latin typeface="Symbol" pitchFamily="1" charset="2"/>
                <a:sym typeface="Symbol" pitchFamily="1" charset="2"/>
              </a:rPr>
              <a:t></a:t>
            </a:r>
            <a:r>
              <a:rPr lang="en-US" sz="2400" dirty="0" smtClean="0"/>
              <a:t>)/2]])</a:t>
            </a:r>
            <a:r>
              <a:rPr lang="en-US" sz="2400" baseline="30000" dirty="0" smtClean="0"/>
              <a:t>-1/2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μ is the mean value of all points (usually data is normalized such that </a:t>
            </a:r>
            <a:r>
              <a:rPr lang="el-GR" dirty="0" smtClean="0"/>
              <a:t>μ=0)</a:t>
            </a:r>
            <a:endParaRPr lang="en-US" dirty="0" smtClean="0"/>
          </a:p>
          <a:p>
            <a:r>
              <a:rPr lang="en-US" dirty="0" smtClean="0"/>
              <a:t>Σ is the covariance matrix from the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411162" y="1143000"/>
            <a:ext cx="8351837" cy="5181600"/>
          </a:xfrm>
        </p:spPr>
        <p:txBody>
          <a:bodyPr/>
          <a:lstStyle/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sz="2400" i="1" dirty="0" err="1" smtClean="0"/>
              <a:t>MDist</a:t>
            </a:r>
            <a:r>
              <a:rPr lang="en-US" sz="2400" dirty="0" smtClean="0"/>
              <a:t>(</a:t>
            </a:r>
            <a:r>
              <a:rPr lang="en-US" sz="2400" i="1" dirty="0" smtClean="0"/>
              <a:t>x, </a:t>
            </a:r>
            <a:r>
              <a:rPr lang="el-GR" sz="2400" i="1" dirty="0" smtClean="0"/>
              <a:t>μ</a:t>
            </a:r>
            <a:r>
              <a:rPr lang="en-US" sz="2400" dirty="0" smtClean="0"/>
              <a:t>):=(x-</a:t>
            </a:r>
            <a:r>
              <a:rPr lang="en-US" sz="2400" dirty="0" smtClean="0">
                <a:latin typeface="Symbol" pitchFamily="1" charset="2"/>
                <a:sym typeface="Symbol" pitchFamily="1" charset="2"/>
              </a:rPr>
              <a:t>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T</a:t>
            </a:r>
            <a:r>
              <a:rPr lang="en-US" sz="2400" dirty="0" smtClean="0"/>
              <a:t>Σ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(x-</a:t>
            </a:r>
            <a:r>
              <a:rPr lang="en-US" sz="2400" dirty="0" smtClean="0">
                <a:latin typeface="Symbol" pitchFamily="1" charset="2"/>
                <a:sym typeface="Symbol" pitchFamily="1" charset="2"/>
              </a:rPr>
              <a:t></a:t>
            </a:r>
            <a:r>
              <a:rPr lang="en-US" sz="2400" dirty="0" smtClean="0"/>
              <a:t>) is the </a:t>
            </a:r>
            <a:r>
              <a:rPr lang="en-US" sz="2400" b="1" dirty="0" err="1" smtClean="0"/>
              <a:t>Mahalanobis</a:t>
            </a:r>
            <a:r>
              <a:rPr lang="en-US" sz="2400" b="1" dirty="0" smtClean="0"/>
              <a:t> distance </a:t>
            </a:r>
            <a:r>
              <a:rPr lang="en-US" sz="2400" dirty="0" smtClean="0"/>
              <a:t>of point </a:t>
            </a:r>
            <a:r>
              <a:rPr lang="en-US" sz="2400" i="1" dirty="0" smtClean="0"/>
              <a:t>x to </a:t>
            </a:r>
            <a:r>
              <a:rPr lang="el-GR" sz="2400" i="1" dirty="0" smtClean="0"/>
              <a:t>μ</a:t>
            </a:r>
            <a:endParaRPr lang="en-US" sz="2400" i="1" dirty="0" smtClean="0"/>
          </a:p>
          <a:p>
            <a:r>
              <a:rPr lang="en-US" sz="2400" i="1" dirty="0" err="1" smtClean="0"/>
              <a:t>MDist</a:t>
            </a:r>
            <a:r>
              <a:rPr lang="en-US" sz="2400" i="1" dirty="0" smtClean="0"/>
              <a:t> follows a χ2-distribution with d degrees of freedom (d = data </a:t>
            </a:r>
            <a:r>
              <a:rPr lang="en-US" sz="2400" dirty="0" smtClean="0"/>
              <a:t>dimensionality)</a:t>
            </a:r>
          </a:p>
          <a:p>
            <a:r>
              <a:rPr lang="en-US" sz="2400" dirty="0" smtClean="0"/>
              <a:t>Label all points </a:t>
            </a:r>
            <a:r>
              <a:rPr lang="en-US" sz="2400" i="1" dirty="0" smtClean="0"/>
              <a:t>x, with </a:t>
            </a:r>
            <a:r>
              <a:rPr lang="en-US" sz="2400" i="1" dirty="0" err="1" smtClean="0"/>
              <a:t>MDist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x,μ</a:t>
            </a:r>
            <a:r>
              <a:rPr lang="en-US" sz="2400" i="1" dirty="0" smtClean="0"/>
              <a:t>) &gt; χ2(0,975) [≈ 3.σ] </a:t>
            </a:r>
            <a:r>
              <a:rPr lang="en-US" sz="2400" dirty="0" smtClean="0"/>
              <a:t>as outliers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i="1" dirty="0" smtClean="0"/>
          </a:p>
          <a:p>
            <a:endParaRPr lang="en-US" dirty="0"/>
          </a:p>
        </p:txBody>
      </p:sp>
      <p:pic>
        <p:nvPicPr>
          <p:cNvPr id="188416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14400" y="1143000"/>
            <a:ext cx="7239000" cy="2312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Anomalies?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Anomaly is a pattern in the data that does not conform to the expected </a:t>
            </a:r>
            <a:r>
              <a:rPr lang="en-GB" dirty="0" err="1"/>
              <a:t>behavior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Also referred to as </a:t>
            </a:r>
            <a:r>
              <a:rPr lang="en-GB" b="1" dirty="0"/>
              <a:t>outliers</a:t>
            </a:r>
            <a:r>
              <a:rPr lang="en-GB" dirty="0"/>
              <a:t>, exceptions, peculiarities, surprise, etc.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Anomalies translate to significant (often critical) real life entities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Cyber intrusions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Credit card </a:t>
            </a:r>
            <a:r>
              <a:rPr lang="en-GB" dirty="0" smtClean="0"/>
              <a:t>fraud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Fault detection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Sports statistics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Etc.</a:t>
            </a:r>
            <a:endParaRPr lang="en-GB" dirty="0"/>
          </a:p>
        </p:txBody>
      </p:sp>
      <p:graphicFrame>
        <p:nvGraphicFramePr>
          <p:cNvPr id="1849346" name="Object 3"/>
          <p:cNvGraphicFramePr>
            <a:graphicFrameLocks noChangeAspect="1"/>
          </p:cNvGraphicFramePr>
          <p:nvPr/>
        </p:nvGraphicFramePr>
        <p:xfrm>
          <a:off x="6477000" y="4648200"/>
          <a:ext cx="1981200" cy="1193800"/>
        </p:xfrm>
        <a:graphic>
          <a:graphicData uri="http://schemas.openxmlformats.org/presentationml/2006/ole">
            <p:oleObj spid="_x0000_s1849346" r:id="rId4" imgW="2904480" imgH="1751760" progId="">
              <p:embed/>
            </p:oleObj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3733800"/>
            <a:ext cx="2057400" cy="1833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411162" y="1143000"/>
            <a:ext cx="8351837" cy="5181600"/>
          </a:xfrm>
        </p:spPr>
        <p:txBody>
          <a:bodyPr/>
          <a:lstStyle/>
          <a:p>
            <a:r>
              <a:rPr lang="en-US" sz="2400" dirty="0" smtClean="0"/>
              <a:t>Curse of dimensionality: the larger the degree of freedom, the more similar the </a:t>
            </a:r>
            <a:r>
              <a:rPr lang="en-US" sz="2400" i="1" dirty="0" err="1" smtClean="0"/>
              <a:t>MDist</a:t>
            </a:r>
            <a:r>
              <a:rPr lang="en-US" sz="2400" i="1" dirty="0" smtClean="0"/>
              <a:t> </a:t>
            </a:r>
            <a:r>
              <a:rPr lang="en-US" sz="2400" dirty="0" smtClean="0"/>
              <a:t>values for all points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l-GR" i="1" dirty="0" smtClean="0"/>
          </a:p>
          <a:p>
            <a:endParaRPr lang="en-US" dirty="0"/>
          </a:p>
        </p:txBody>
      </p:sp>
      <p:pic>
        <p:nvPicPr>
          <p:cNvPr id="1885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34" y="2286000"/>
            <a:ext cx="792746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Grubbs’ Test</a:t>
            </a:r>
          </a:p>
        </p:txBody>
      </p:sp>
      <p:sp>
        <p:nvSpPr>
          <p:cNvPr id="182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Detect outliers in univariate data</a:t>
            </a:r>
          </a:p>
          <a:p>
            <a:r>
              <a:rPr lang="en-US"/>
              <a:t>Assume data comes from normal distribution</a:t>
            </a:r>
          </a:p>
          <a:p>
            <a:r>
              <a:rPr lang="en-US"/>
              <a:t>Detects one outlier at a time, remove the outlier, and repeat</a:t>
            </a:r>
          </a:p>
          <a:p>
            <a:pPr lvl="1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There is no outlier in data</a:t>
            </a:r>
          </a:p>
          <a:p>
            <a:pPr lvl="1"/>
            <a:r>
              <a:rPr lang="en-US"/>
              <a:t>H</a:t>
            </a:r>
            <a:r>
              <a:rPr lang="en-US" baseline="-25000"/>
              <a:t>A</a:t>
            </a:r>
            <a:r>
              <a:rPr lang="en-US"/>
              <a:t>: There is at least one outlier</a:t>
            </a:r>
          </a:p>
          <a:p>
            <a:r>
              <a:rPr lang="en-US"/>
              <a:t>Grubbs’ test statistic: </a:t>
            </a:r>
          </a:p>
          <a:p>
            <a:endParaRPr lang="en-US"/>
          </a:p>
          <a:p>
            <a:r>
              <a:rPr lang="en-US"/>
              <a:t>Reject H</a:t>
            </a:r>
            <a:r>
              <a:rPr lang="en-US" baseline="-25000"/>
              <a:t>0</a:t>
            </a:r>
            <a:r>
              <a:rPr lang="en-US"/>
              <a:t> if:</a:t>
            </a:r>
          </a:p>
        </p:txBody>
      </p:sp>
      <p:graphicFrame>
        <p:nvGraphicFramePr>
          <p:cNvPr id="182067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4572000" y="3962400"/>
          <a:ext cx="2286000" cy="1020763"/>
        </p:xfrm>
        <a:graphic>
          <a:graphicData uri="http://schemas.openxmlformats.org/presentationml/2006/ole">
            <p:oleObj spid="_x0000_s1820676" name="Equation" r:id="rId3" imgW="1054080" imgH="469800" progId="Equation.3">
              <p:embed/>
            </p:oleObj>
          </a:graphicData>
        </a:graphic>
      </p:graphicFrame>
      <p:graphicFrame>
        <p:nvGraphicFramePr>
          <p:cNvPr id="1820678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2971800" y="5186363"/>
          <a:ext cx="3886200" cy="1214437"/>
        </p:xfrm>
        <a:graphic>
          <a:graphicData uri="http://schemas.openxmlformats.org/presentationml/2006/ole">
            <p:oleObj spid="_x0000_s1820678" name="Equation" r:id="rId4" imgW="1828800" imgH="5713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Statistical-based – Likelihood Approach</a:t>
            </a:r>
          </a:p>
        </p:txBody>
      </p:sp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the data set D contains samples from a mixture of two probability distributions: </a:t>
            </a:r>
          </a:p>
          <a:p>
            <a:pPr lvl="1"/>
            <a:r>
              <a:rPr lang="en-US" dirty="0"/>
              <a:t>M (majority distribution) </a:t>
            </a:r>
          </a:p>
          <a:p>
            <a:pPr lvl="1"/>
            <a:r>
              <a:rPr lang="en-US" dirty="0"/>
              <a:t>A (anomalous distribution)</a:t>
            </a:r>
          </a:p>
          <a:p>
            <a:r>
              <a:rPr lang="en-US" dirty="0"/>
              <a:t>General Approach:</a:t>
            </a:r>
          </a:p>
          <a:p>
            <a:pPr lvl="1"/>
            <a:r>
              <a:rPr lang="en-US" dirty="0"/>
              <a:t>Initially, assume all the data points belong to M</a:t>
            </a:r>
          </a:p>
          <a:p>
            <a:pPr lvl="1"/>
            <a:r>
              <a:rPr lang="en-US" dirty="0"/>
              <a:t>Let L</a:t>
            </a:r>
            <a:r>
              <a:rPr lang="en-US" baseline="-25000" dirty="0"/>
              <a:t>t</a:t>
            </a:r>
            <a:r>
              <a:rPr lang="en-US" dirty="0"/>
              <a:t>(D) be the log likelihood of D at time t</a:t>
            </a:r>
          </a:p>
          <a:p>
            <a:pPr lvl="1"/>
            <a:r>
              <a:rPr lang="en-US" dirty="0"/>
              <a:t>For each point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that belongs to M, move it to A</a:t>
            </a:r>
            <a:endParaRPr lang="en-US" dirty="0"/>
          </a:p>
          <a:p>
            <a:pPr lvl="2"/>
            <a:r>
              <a:rPr lang="en-US" dirty="0"/>
              <a:t> Let L</a:t>
            </a:r>
            <a:r>
              <a:rPr lang="en-US" baseline="-25000" dirty="0"/>
              <a:t>t+1</a:t>
            </a:r>
            <a:r>
              <a:rPr lang="en-US" dirty="0"/>
              <a:t> (D) be the new log likelihood.</a:t>
            </a:r>
          </a:p>
          <a:p>
            <a:pPr lvl="2"/>
            <a:r>
              <a:rPr lang="en-US" dirty="0"/>
              <a:t> Compute the difference, </a:t>
            </a:r>
            <a:r>
              <a:rPr lang="en-US" dirty="0">
                <a:sym typeface="Symbol" pitchFamily="18" charset="2"/>
              </a:rPr>
              <a:t> = </a:t>
            </a:r>
            <a:r>
              <a:rPr lang="en-US" dirty="0"/>
              <a:t>L</a:t>
            </a:r>
            <a:r>
              <a:rPr lang="en-US" baseline="-25000" dirty="0"/>
              <a:t>t</a:t>
            </a:r>
            <a:r>
              <a:rPr lang="en-US" dirty="0"/>
              <a:t>(D) – L</a:t>
            </a:r>
            <a:r>
              <a:rPr lang="en-US" baseline="-25000" dirty="0"/>
              <a:t>t+1</a:t>
            </a:r>
            <a:r>
              <a:rPr lang="en-US" dirty="0"/>
              <a:t> (D)</a:t>
            </a:r>
          </a:p>
          <a:p>
            <a:pPr lvl="2"/>
            <a:r>
              <a:rPr lang="en-US" dirty="0"/>
              <a:t> If </a:t>
            </a:r>
            <a:r>
              <a:rPr lang="en-US" dirty="0">
                <a:sym typeface="Symbol" pitchFamily="18" charset="2"/>
              </a:rPr>
              <a:t></a:t>
            </a:r>
            <a:r>
              <a:rPr lang="en-US" dirty="0"/>
              <a:t> &gt; c  (some threshold), then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is declared as an anomaly and moved permanently from M to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Statistical-based – Likelihood Approach</a:t>
            </a:r>
          </a:p>
        </p:txBody>
      </p:sp>
      <p:sp>
        <p:nvSpPr>
          <p:cNvPr id="18124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Data distribution, D = (1 – ) M +  A</a:t>
            </a:r>
          </a:p>
          <a:p>
            <a:r>
              <a:rPr lang="en-US">
                <a:sym typeface="Symbol" pitchFamily="18" charset="2"/>
              </a:rPr>
              <a:t>M is a probability distribution estimated from data</a:t>
            </a:r>
          </a:p>
          <a:p>
            <a:pPr lvl="1"/>
            <a:r>
              <a:rPr lang="en-US">
                <a:sym typeface="Symbol" pitchFamily="18" charset="2"/>
              </a:rPr>
              <a:t>Can be based on any modeling method (naïve Bayes, maximum entropy, etc)</a:t>
            </a:r>
          </a:p>
          <a:p>
            <a:r>
              <a:rPr lang="en-US">
                <a:sym typeface="Symbol" pitchFamily="18" charset="2"/>
              </a:rPr>
              <a:t>A is initially assumed to be uniform distribution</a:t>
            </a:r>
          </a:p>
          <a:p>
            <a:r>
              <a:rPr lang="en-US">
                <a:sym typeface="Symbol" pitchFamily="18" charset="2"/>
              </a:rPr>
              <a:t>Likelihood at time t:</a:t>
            </a:r>
          </a:p>
        </p:txBody>
      </p:sp>
      <p:graphicFrame>
        <p:nvGraphicFramePr>
          <p:cNvPr id="1812488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685800" y="4191000"/>
          <a:ext cx="8229600" cy="1795463"/>
        </p:xfrm>
        <a:graphic>
          <a:graphicData uri="http://schemas.openxmlformats.org/presentationml/2006/ole">
            <p:oleObj spid="_x0000_s1812488" name="Equation" r:id="rId3" imgW="4076640" imgH="8888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Statistical Approaches </a:t>
            </a:r>
          </a:p>
        </p:txBody>
      </p:sp>
      <p:sp>
        <p:nvSpPr>
          <p:cNvPr id="184525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of the tests are for a single attribute</a:t>
            </a:r>
          </a:p>
          <a:p>
            <a:pPr lvl="3"/>
            <a:endParaRPr lang="en-US"/>
          </a:p>
          <a:p>
            <a:r>
              <a:rPr lang="en-US"/>
              <a:t>In many cases, data distribution may not be known</a:t>
            </a:r>
          </a:p>
          <a:p>
            <a:pPr lvl="3"/>
            <a:endParaRPr lang="en-US"/>
          </a:p>
          <a:p>
            <a:r>
              <a:rPr lang="en-US"/>
              <a:t>For high dimensional data, it may be difficult to estimate the true distribution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Distance-based Approaches</a:t>
            </a:r>
          </a:p>
        </p:txBody>
      </p:sp>
      <p:sp>
        <p:nvSpPr>
          <p:cNvPr id="181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Data is represented as a vector of features</a:t>
            </a:r>
          </a:p>
          <a:p>
            <a:pPr lvl="4"/>
            <a:endParaRPr lang="en-US"/>
          </a:p>
          <a:p>
            <a:pPr marL="342900" indent="-342900"/>
            <a:r>
              <a:rPr lang="en-US"/>
              <a:t>Three major approaches</a:t>
            </a:r>
          </a:p>
          <a:p>
            <a:pPr marL="742950" lvl="1" indent="-285750"/>
            <a:r>
              <a:rPr lang="en-US"/>
              <a:t>Nearest-neighbor based</a:t>
            </a:r>
          </a:p>
          <a:p>
            <a:pPr marL="742950" lvl="1" indent="-285750"/>
            <a:r>
              <a:rPr lang="en-US"/>
              <a:t>Density based</a:t>
            </a:r>
          </a:p>
          <a:p>
            <a:pPr marL="742950" lvl="1" indent="-285750"/>
            <a:r>
              <a:rPr lang="en-US"/>
              <a:t>Clustering based</a:t>
            </a:r>
          </a:p>
          <a:p>
            <a:pPr lvl="4">
              <a:buFontTx/>
              <a:buNone/>
            </a:pP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Nearest-Neighbor Based Approach</a:t>
            </a:r>
          </a:p>
        </p:txBody>
      </p:sp>
      <p:sp>
        <p:nvSpPr>
          <p:cNvPr id="181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Approach:</a:t>
            </a:r>
          </a:p>
          <a:p>
            <a:pPr marL="742950" lvl="1" indent="-285750"/>
            <a:r>
              <a:rPr lang="en-US" dirty="0"/>
              <a:t>Compute the distance between every pair of data points</a:t>
            </a:r>
          </a:p>
          <a:p>
            <a:pPr lvl="4"/>
            <a:endParaRPr lang="en-US" dirty="0"/>
          </a:p>
          <a:p>
            <a:pPr marL="742950" lvl="1" indent="-285750"/>
            <a:r>
              <a:rPr lang="en-US" dirty="0"/>
              <a:t>There are various ways to define outliers:</a:t>
            </a:r>
          </a:p>
          <a:p>
            <a:pPr marL="1143000" lvl="2" indent="-228600"/>
            <a:r>
              <a:rPr lang="en-US" dirty="0"/>
              <a:t>Data points for which there are fewer than </a:t>
            </a:r>
            <a:r>
              <a:rPr lang="en-US" i="1" dirty="0"/>
              <a:t>p</a:t>
            </a:r>
            <a:r>
              <a:rPr lang="en-US" dirty="0"/>
              <a:t> neighboring points within a distance </a:t>
            </a:r>
            <a:r>
              <a:rPr lang="en-US" i="1" dirty="0"/>
              <a:t>D</a:t>
            </a:r>
          </a:p>
          <a:p>
            <a:pPr lvl="4"/>
            <a:endParaRPr lang="en-US" dirty="0"/>
          </a:p>
          <a:p>
            <a:pPr marL="1143000" lvl="2" indent="-228600"/>
            <a:r>
              <a:rPr lang="en-US" dirty="0"/>
              <a:t>The top n data points whose distance to the </a:t>
            </a:r>
            <a:r>
              <a:rPr lang="en-US" dirty="0" err="1"/>
              <a:t>kth</a:t>
            </a:r>
            <a:r>
              <a:rPr lang="en-US" dirty="0"/>
              <a:t> nearest neighbor is greatest</a:t>
            </a:r>
          </a:p>
          <a:p>
            <a:pPr lvl="4"/>
            <a:endParaRPr lang="en-US" dirty="0"/>
          </a:p>
          <a:p>
            <a:pPr marL="1143000" lvl="2" indent="-228600"/>
            <a:r>
              <a:rPr lang="en-US" dirty="0"/>
              <a:t>The top n data points whose average distance to the k nearest neighbors is greatest </a:t>
            </a:r>
          </a:p>
          <a:p>
            <a:pPr marL="1143000" lvl="2" indent="-228600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410200" cy="4932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Proximity-Based: Distance to </a:t>
            </a:r>
            <a:r>
              <a:rPr lang="en-US" dirty="0" err="1" smtClean="0"/>
              <a:t>kNN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092200"/>
            <a:ext cx="4687887" cy="52219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Proximity-Based: Distance to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257800" y="19812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143000"/>
            <a:ext cx="5077672" cy="5164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Proximity-Based: Distance to </a:t>
            </a:r>
            <a:r>
              <a:rPr lang="en-US" dirty="0" err="1" smtClean="0"/>
              <a:t>kNN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</a:t>
            </a:r>
            <a:r>
              <a:rPr lang="en-US" smtClean="0"/>
              <a:t>of Outliers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8194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 http://www.statsoft.com/textbook/basic-statistics/#Correlationsd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Density-Based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General idea:</a:t>
            </a:r>
          </a:p>
          <a:p>
            <a:pPr lvl="1"/>
            <a:r>
              <a:rPr lang="en-US" dirty="0" smtClean="0"/>
              <a:t>Compare density around a point with density around its local neighbors</a:t>
            </a:r>
          </a:p>
          <a:p>
            <a:pPr lvl="1"/>
            <a:r>
              <a:rPr lang="en-US" dirty="0" smtClean="0"/>
              <a:t>Relative density of a point compared to its neighbors is used as an outlier score</a:t>
            </a:r>
          </a:p>
          <a:p>
            <a:pPr lvl="1"/>
            <a:r>
              <a:rPr lang="en-US" dirty="0" smtClean="0"/>
              <a:t>Approaches differ in how to estimate density</a:t>
            </a:r>
          </a:p>
          <a:p>
            <a:pPr>
              <a:buNone/>
            </a:pPr>
            <a:r>
              <a:rPr lang="en-US" dirty="0" smtClean="0"/>
              <a:t>Basic assumption:</a:t>
            </a:r>
          </a:p>
          <a:p>
            <a:pPr lvl="1"/>
            <a:r>
              <a:rPr lang="en-US" dirty="0" smtClean="0"/>
              <a:t>Density around a normal data object is similar to the density around its neighbors</a:t>
            </a:r>
          </a:p>
          <a:p>
            <a:pPr lvl="1"/>
            <a:r>
              <a:rPr lang="en-US" dirty="0" smtClean="0"/>
              <a:t>Density around an outlier is considerably different to the density around its neighbors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Outlier Factor (LOF)</a:t>
            </a:r>
            <a:endParaRPr lang="en-US" dirty="0"/>
          </a:p>
        </p:txBody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133600"/>
          </a:xfrm>
        </p:spPr>
        <p:txBody>
          <a:bodyPr/>
          <a:lstStyle/>
          <a:p>
            <a:pPr marL="342900" indent="-342900"/>
            <a:r>
              <a:rPr lang="en-US" sz="2400" dirty="0"/>
              <a:t>For each point, compute the density of its local neighborhood</a:t>
            </a:r>
          </a:p>
          <a:p>
            <a:pPr marL="342900" indent="-342900"/>
            <a:r>
              <a:rPr lang="en-US" sz="2400" dirty="0"/>
              <a:t>Compute local outlier factor (LOF) of a sample </a:t>
            </a:r>
            <a:r>
              <a:rPr lang="en-US" sz="2400" i="1" dirty="0"/>
              <a:t>p</a:t>
            </a:r>
            <a:r>
              <a:rPr lang="en-US" sz="2400" dirty="0"/>
              <a:t> as the average of the ratios of the density of sample </a:t>
            </a:r>
            <a:r>
              <a:rPr lang="en-US" sz="2400" i="1" dirty="0"/>
              <a:t>p</a:t>
            </a:r>
            <a:r>
              <a:rPr lang="en-US" sz="2400" dirty="0"/>
              <a:t> and the density of its nearest neighbors</a:t>
            </a:r>
          </a:p>
          <a:p>
            <a:pPr marL="342900" indent="-342900"/>
            <a:r>
              <a:rPr lang="en-US" sz="2400" dirty="0"/>
              <a:t>Outliers are points with largest LOF value</a:t>
            </a:r>
          </a:p>
        </p:txBody>
      </p:sp>
      <p:grpSp>
        <p:nvGrpSpPr>
          <p:cNvPr id="1815556" name="Group 4"/>
          <p:cNvGrpSpPr>
            <a:grpSpLocks noChangeAspect="1"/>
          </p:cNvGrpSpPr>
          <p:nvPr/>
        </p:nvGrpSpPr>
        <p:grpSpPr bwMode="auto">
          <a:xfrm>
            <a:off x="533400" y="3583678"/>
            <a:ext cx="3200400" cy="2740922"/>
            <a:chOff x="1626" y="1932"/>
            <a:chExt cx="3476" cy="2930"/>
          </a:xfrm>
        </p:grpSpPr>
        <p:pic>
          <p:nvPicPr>
            <p:cNvPr id="181555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6" y="1932"/>
              <a:ext cx="3476" cy="2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15558" name="Text Box 6"/>
            <p:cNvSpPr txBox="1">
              <a:spLocks noChangeAspect="1" noChangeArrowheads="1"/>
            </p:cNvSpPr>
            <p:nvPr/>
          </p:nvSpPr>
          <p:spPr bwMode="auto">
            <a:xfrm>
              <a:off x="2460" y="3978"/>
              <a:ext cx="300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2</a:t>
              </a:r>
              <a:endParaRPr 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 sz="16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815559" name="Text Box 7"/>
            <p:cNvSpPr txBox="1">
              <a:spLocks noChangeAspect="1" noChangeArrowheads="1"/>
            </p:cNvSpPr>
            <p:nvPr/>
          </p:nvSpPr>
          <p:spPr bwMode="auto">
            <a:xfrm>
              <a:off x="3582" y="4194"/>
              <a:ext cx="438" cy="5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endParaRPr 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1815560" name="Text Box 8"/>
          <p:cNvSpPr txBox="1">
            <a:spLocks noChangeArrowheads="1"/>
          </p:cNvSpPr>
          <p:nvPr/>
        </p:nvSpPr>
        <p:spPr bwMode="auto">
          <a:xfrm>
            <a:off x="5181600" y="4114800"/>
            <a:ext cx="3352800" cy="1311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In the NN approach, p</a:t>
            </a:r>
            <a:r>
              <a:rPr lang="en-US" sz="2000" b="0" baseline="-25000">
                <a:latin typeface="Tahoma" pitchFamily="34" charset="0"/>
              </a:rPr>
              <a:t>2</a:t>
            </a:r>
            <a:r>
              <a:rPr lang="en-US" sz="2000" b="0">
                <a:latin typeface="Tahoma" pitchFamily="34" charset="0"/>
              </a:rPr>
              <a:t> is not considered as outlier, while LOF approach find both p</a:t>
            </a:r>
            <a:r>
              <a:rPr lang="en-US" sz="2000" b="0" baseline="-25000">
                <a:latin typeface="Tahoma" pitchFamily="34" charset="0"/>
              </a:rPr>
              <a:t>1</a:t>
            </a:r>
            <a:r>
              <a:rPr lang="en-US" sz="2000" b="0">
                <a:latin typeface="Tahoma" pitchFamily="34" charset="0"/>
              </a:rPr>
              <a:t> and p</a:t>
            </a:r>
            <a:r>
              <a:rPr lang="en-US" sz="2000" b="0" baseline="-25000">
                <a:latin typeface="Tahoma" pitchFamily="34" charset="0"/>
              </a:rPr>
              <a:t>2 </a:t>
            </a:r>
            <a:r>
              <a:rPr lang="en-US" sz="2000" b="0">
                <a:latin typeface="Tahoma" pitchFamily="34" charset="0"/>
              </a:rPr>
              <a:t>as outliers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194" name="Picture 2"/>
          <p:cNvPicPr>
            <a:picLocks noChangeAspect="1" noChangeArrowheads="1"/>
          </p:cNvPicPr>
          <p:nvPr/>
        </p:nvPicPr>
        <p:blipFill>
          <a:blip r:embed="rId2" cstate="print"/>
          <a:srcRect b="25302"/>
          <a:stretch>
            <a:fillRect/>
          </a:stretch>
        </p:blipFill>
        <p:spPr bwMode="auto">
          <a:xfrm>
            <a:off x="381000" y="990600"/>
            <a:ext cx="8382000" cy="53934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5NN-Based Outlier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218" name="Picture 2"/>
          <p:cNvPicPr>
            <a:picLocks noChangeAspect="1" noChangeArrowheads="1"/>
          </p:cNvPicPr>
          <p:nvPr/>
        </p:nvPicPr>
        <p:blipFill>
          <a:blip r:embed="rId2" cstate="print"/>
          <a:srcRect b="10255"/>
          <a:stretch>
            <a:fillRect/>
          </a:stretch>
        </p:blipFill>
        <p:spPr bwMode="auto">
          <a:xfrm>
            <a:off x="381000" y="990600"/>
            <a:ext cx="8363317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Outlier Factor (LOF)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533400"/>
          </a:xfrm>
        </p:spPr>
        <p:txBody>
          <a:bodyPr/>
          <a:lstStyle/>
          <a:p>
            <a:r>
              <a:rPr lang="en-US"/>
              <a:t>Outliers in Lower Dimensional Projection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In high-dimensional space, data is sparse and notion of proximity becomes meaningless</a:t>
            </a:r>
          </a:p>
          <a:p>
            <a:pPr marL="742950" lvl="1" indent="-285750"/>
            <a:r>
              <a:rPr lang="en-US"/>
              <a:t>Every point is an almost equally good outlier from the perspective of proximity-based definitions</a:t>
            </a:r>
          </a:p>
          <a:p>
            <a:pPr marL="742950" lvl="1" indent="-285750"/>
            <a:endParaRPr lang="en-US"/>
          </a:p>
          <a:p>
            <a:pPr marL="342900" indent="-342900"/>
            <a:r>
              <a:rPr lang="en-US"/>
              <a:t>Lower-dimensional projection methods</a:t>
            </a:r>
          </a:p>
          <a:p>
            <a:pPr marL="742950" lvl="1" indent="-285750"/>
            <a:r>
              <a:rPr lang="en-US"/>
              <a:t>A point is an outlier if in some lower dimensional projection, it is present in a local region of abnormally low density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533400"/>
          </a:xfrm>
        </p:spPr>
        <p:txBody>
          <a:bodyPr/>
          <a:lstStyle/>
          <a:p>
            <a:r>
              <a:rPr lang="en-US"/>
              <a:t>Outliers in Lower Dimensional Projection</a:t>
            </a:r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Divide each attribute into </a:t>
            </a:r>
            <a:r>
              <a:rPr lang="en-US">
                <a:sym typeface="Symbol" pitchFamily="18" charset="2"/>
              </a:rPr>
              <a:t> equal-depth intervals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Each interval contains a fraction f = 1/ of the records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pitchFamily="18" charset="2"/>
              </a:rPr>
              <a:t>Consider a k-dimensional cube created by picking grid ranges from k different dimensions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If attributes are independent, we expect region to contain a fraction f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of the records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If there are N points, we can measure sparsity of a cube D as:</a:t>
            </a:r>
          </a:p>
          <a:p>
            <a:pPr lvl="1">
              <a:lnSpc>
                <a:spcPct val="90000"/>
              </a:lnSpc>
            </a:pPr>
            <a:endParaRPr lang="en-US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Negative sparsity indicates cube contains smaller number of points than expected</a:t>
            </a:r>
          </a:p>
        </p:txBody>
      </p:sp>
      <p:pic>
        <p:nvPicPr>
          <p:cNvPr id="18309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0" y="4167188"/>
            <a:ext cx="3657600" cy="862012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84628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N=100, </a:t>
            </a:r>
            <a:r>
              <a:rPr lang="en-US">
                <a:sym typeface="Symbol" pitchFamily="18" charset="2"/>
              </a:rPr>
              <a:t> = 5, f = 1/5 = 0.2, N  f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= 4</a:t>
            </a:r>
          </a:p>
        </p:txBody>
      </p:sp>
      <p:pic>
        <p:nvPicPr>
          <p:cNvPr id="1846286" name="Picture 1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 l="11197" t="4977" r="6688" b="7932"/>
          <a:stretch>
            <a:fillRect/>
          </a:stretch>
        </p:blipFill>
        <p:spPr>
          <a:xfrm>
            <a:off x="1600200" y="1828800"/>
            <a:ext cx="5562600" cy="4424363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Clustering-Based</a:t>
            </a:r>
          </a:p>
        </p:txBody>
      </p:sp>
      <p:sp>
        <p:nvSpPr>
          <p:cNvPr id="181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4491037" cy="5181600"/>
          </a:xfrm>
        </p:spPr>
        <p:txBody>
          <a:bodyPr/>
          <a:lstStyle/>
          <a:p>
            <a:pPr marL="342900" indent="-342900"/>
            <a:r>
              <a:rPr lang="en-US" altLang="zh-CN" dirty="0">
                <a:ea typeface="SimSun" pitchFamily="2" charset="-122"/>
              </a:rPr>
              <a:t>Basic idea:</a:t>
            </a:r>
          </a:p>
          <a:p>
            <a:pPr marL="742950" lvl="1" indent="-285750"/>
            <a:r>
              <a:rPr lang="en-US" altLang="zh-CN" dirty="0">
                <a:ea typeface="SimSun" pitchFamily="2" charset="-122"/>
              </a:rPr>
              <a:t>Cluster the data into groups of different density</a:t>
            </a:r>
          </a:p>
          <a:p>
            <a:pPr marL="742950" lvl="1" indent="-285750"/>
            <a:r>
              <a:rPr lang="en-US" altLang="zh-CN" dirty="0" smtClean="0">
                <a:ea typeface="SimSun" pitchFamily="2" charset="-122"/>
              </a:rPr>
              <a:t>Points in small clusters are </a:t>
            </a:r>
            <a:r>
              <a:rPr lang="en-US" altLang="zh-CN" dirty="0" smtClean="0">
                <a:ea typeface="SimSun" pitchFamily="2" charset="-122"/>
                <a:sym typeface="Wingdings" pitchFamily="2" charset="2"/>
              </a:rPr>
              <a:t>outlier candidates</a:t>
            </a:r>
            <a:endParaRPr lang="en-US" altLang="zh-CN" dirty="0">
              <a:ea typeface="SimSun" pitchFamily="2" charset="-122"/>
            </a:endParaRPr>
          </a:p>
          <a:p>
            <a:pPr marL="742950" lvl="1" indent="-285750"/>
            <a:r>
              <a:rPr lang="en-US" altLang="zh-CN" dirty="0">
                <a:ea typeface="SimSun" pitchFamily="2" charset="-122"/>
              </a:rPr>
              <a:t>Compute the distance between </a:t>
            </a:r>
            <a:r>
              <a:rPr lang="en-US" altLang="zh-CN" dirty="0" smtClean="0">
                <a:ea typeface="SimSun" pitchFamily="2" charset="-122"/>
              </a:rPr>
              <a:t>outlier candidates and non-candidates.</a:t>
            </a:r>
          </a:p>
          <a:p>
            <a:pPr marL="742950" lvl="1" indent="-285750"/>
            <a:r>
              <a:rPr lang="en-US" altLang="zh-CN" dirty="0" smtClean="0">
                <a:ea typeface="SimSun" pitchFamily="2" charset="-122"/>
              </a:rPr>
              <a:t>If candidates </a:t>
            </a:r>
            <a:r>
              <a:rPr lang="en-US" altLang="zh-CN" dirty="0">
                <a:ea typeface="SimSun" pitchFamily="2" charset="-122"/>
              </a:rPr>
              <a:t>are far from all other </a:t>
            </a:r>
            <a:r>
              <a:rPr lang="en-US" altLang="zh-CN" dirty="0" smtClean="0">
                <a:ea typeface="SimSun" pitchFamily="2" charset="-122"/>
              </a:rPr>
              <a:t>non-candidates</a:t>
            </a:r>
            <a:r>
              <a:rPr lang="en-US" altLang="zh-CN" dirty="0">
                <a:ea typeface="SimSun" pitchFamily="2" charset="-122"/>
              </a:rPr>
              <a:t>, they are outliers</a:t>
            </a:r>
          </a:p>
        </p:txBody>
      </p:sp>
      <p:grpSp>
        <p:nvGrpSpPr>
          <p:cNvPr id="1816580" name="Group 4"/>
          <p:cNvGrpSpPr>
            <a:grpSpLocks/>
          </p:cNvGrpSpPr>
          <p:nvPr/>
        </p:nvGrpSpPr>
        <p:grpSpPr bwMode="auto">
          <a:xfrm>
            <a:off x="5181600" y="1954213"/>
            <a:ext cx="3733800" cy="3074987"/>
            <a:chOff x="3264" y="1231"/>
            <a:chExt cx="2352" cy="1937"/>
          </a:xfrm>
        </p:grpSpPr>
        <p:pic>
          <p:nvPicPr>
            <p:cNvPr id="181658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4" y="1231"/>
              <a:ext cx="2352" cy="19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816582" name="Oval 6"/>
            <p:cNvSpPr>
              <a:spLocks noChangeArrowheads="1"/>
            </p:cNvSpPr>
            <p:nvPr/>
          </p:nvSpPr>
          <p:spPr bwMode="auto">
            <a:xfrm>
              <a:off x="3552" y="201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6583" name="Oval 7"/>
            <p:cNvSpPr>
              <a:spLocks noChangeArrowheads="1"/>
            </p:cNvSpPr>
            <p:nvPr/>
          </p:nvSpPr>
          <p:spPr bwMode="auto">
            <a:xfrm>
              <a:off x="4752" y="1957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6584" name="Oval 8"/>
            <p:cNvSpPr>
              <a:spLocks noChangeArrowheads="1"/>
            </p:cNvSpPr>
            <p:nvPr/>
          </p:nvSpPr>
          <p:spPr bwMode="auto">
            <a:xfrm>
              <a:off x="5424" y="2683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6585" name="Oval 9"/>
            <p:cNvSpPr>
              <a:spLocks noChangeArrowheads="1"/>
            </p:cNvSpPr>
            <p:nvPr/>
          </p:nvSpPr>
          <p:spPr bwMode="auto">
            <a:xfrm>
              <a:off x="4016" y="2779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6586" name="Oval 10"/>
            <p:cNvSpPr>
              <a:spLocks noChangeArrowheads="1"/>
            </p:cNvSpPr>
            <p:nvPr/>
          </p:nvSpPr>
          <p:spPr bwMode="auto">
            <a:xfrm>
              <a:off x="3392" y="177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6587" name="Line 11"/>
            <p:cNvSpPr>
              <a:spLocks noChangeShapeType="1"/>
            </p:cNvSpPr>
            <p:nvPr/>
          </p:nvSpPr>
          <p:spPr bwMode="auto">
            <a:xfrm flipH="1">
              <a:off x="4224" y="2011"/>
              <a:ext cx="576" cy="9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6588" name="Line 12"/>
            <p:cNvSpPr>
              <a:spLocks noChangeShapeType="1"/>
            </p:cNvSpPr>
            <p:nvPr/>
          </p:nvSpPr>
          <p:spPr bwMode="auto">
            <a:xfrm>
              <a:off x="4800" y="2011"/>
              <a:ext cx="48" cy="768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6589" name="Line 13"/>
            <p:cNvSpPr>
              <a:spLocks noChangeShapeType="1"/>
            </p:cNvSpPr>
            <p:nvPr/>
          </p:nvSpPr>
          <p:spPr bwMode="auto">
            <a:xfrm flipV="1">
              <a:off x="4800" y="1627"/>
              <a:ext cx="384" cy="384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6590" name="Line 14"/>
            <p:cNvSpPr>
              <a:spLocks noChangeShapeType="1"/>
            </p:cNvSpPr>
            <p:nvPr/>
          </p:nvSpPr>
          <p:spPr bwMode="auto">
            <a:xfrm>
              <a:off x="4800" y="2011"/>
              <a:ext cx="672" cy="720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6591" name="Line 15"/>
            <p:cNvSpPr>
              <a:spLocks noChangeShapeType="1"/>
            </p:cNvSpPr>
            <p:nvPr/>
          </p:nvSpPr>
          <p:spPr bwMode="auto">
            <a:xfrm flipH="1">
              <a:off x="3744" y="2011"/>
              <a:ext cx="1056" cy="33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for High-Dimensional Data</a:t>
            </a:r>
            <a:endParaRPr lang="en-US" dirty="0"/>
          </a:p>
        </p:txBody>
      </p:sp>
      <p:pic>
        <p:nvPicPr>
          <p:cNvPr id="18862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3075" y="3352800"/>
            <a:ext cx="8367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1143000"/>
            <a:ext cx="8610600" cy="5181600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US" sz="2400" dirty="0" smtClean="0"/>
              <a:t>ABOD – angle-based outlier degree [</a:t>
            </a:r>
            <a:r>
              <a:rPr lang="en-US" sz="2400" dirty="0" err="1" smtClean="0"/>
              <a:t>Kriegel</a:t>
            </a:r>
            <a:r>
              <a:rPr lang="en-US" sz="2400" dirty="0" smtClean="0"/>
              <a:t> et al. 2008]</a:t>
            </a:r>
          </a:p>
          <a:p>
            <a:pPr>
              <a:buNone/>
            </a:pPr>
            <a:r>
              <a:rPr lang="en-US" sz="2400" dirty="0" smtClean="0"/>
              <a:t>Rational:</a:t>
            </a:r>
          </a:p>
          <a:p>
            <a:r>
              <a:rPr lang="en-US" sz="2000" dirty="0" smtClean="0"/>
              <a:t>Angles are more stable than distances in high dimensional spaces</a:t>
            </a:r>
          </a:p>
          <a:p>
            <a:r>
              <a:rPr lang="en-US" sz="2000" dirty="0" smtClean="0"/>
              <a:t>Point o is an outlier if most other points are located in similar directions</a:t>
            </a:r>
          </a:p>
          <a:p>
            <a:r>
              <a:rPr lang="en-US" sz="2000" dirty="0" smtClean="0"/>
              <a:t>Point o is no outlier if many other points are located in varying directions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for High-Dimensional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US" sz="2400" dirty="0" smtClean="0"/>
              <a:t>ABOD – Method:</a:t>
            </a:r>
          </a:p>
          <a:p>
            <a:r>
              <a:rPr lang="en-US" sz="2000" dirty="0" smtClean="0"/>
              <a:t>Consider for a given point </a:t>
            </a:r>
            <a:r>
              <a:rPr lang="en-US" sz="2000" i="1" dirty="0" smtClean="0"/>
              <a:t>p the angle between</a:t>
            </a:r>
          </a:p>
          <a:p>
            <a:r>
              <a:rPr lang="en-US" sz="2000" i="1" dirty="0" err="1" smtClean="0"/>
              <a:t>px</a:t>
            </a:r>
            <a:r>
              <a:rPr lang="en-US" sz="2000" i="1" dirty="0" smtClean="0"/>
              <a:t> and </a:t>
            </a:r>
            <a:r>
              <a:rPr lang="en-US" sz="2000" i="1" dirty="0" err="1" smtClean="0"/>
              <a:t>py</a:t>
            </a:r>
            <a:r>
              <a:rPr lang="en-US" sz="2000" i="1" dirty="0" smtClean="0"/>
              <a:t> for any two 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 from the database</a:t>
            </a:r>
          </a:p>
          <a:p>
            <a:r>
              <a:rPr lang="en-US" sz="2000" dirty="0" smtClean="0"/>
              <a:t>Consider the spectrum of all these angles</a:t>
            </a:r>
          </a:p>
          <a:p>
            <a:r>
              <a:rPr lang="en-US" sz="2000" dirty="0" smtClean="0"/>
              <a:t>The broadness of this spectrum is a score for the </a:t>
            </a:r>
            <a:r>
              <a:rPr lang="en-US" sz="2000" dirty="0" err="1" smtClean="0"/>
              <a:t>outlierness</a:t>
            </a:r>
            <a:r>
              <a:rPr lang="en-US" sz="2000" dirty="0" smtClean="0"/>
              <a:t> of a point</a:t>
            </a:r>
            <a:endParaRPr lang="en-US" sz="2000" dirty="0"/>
          </a:p>
        </p:txBody>
      </p:sp>
      <p:pic>
        <p:nvPicPr>
          <p:cNvPr id="1887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352800"/>
            <a:ext cx="5410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Example</a:t>
            </a:r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sz="half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N</a:t>
            </a:r>
            <a:r>
              <a:rPr lang="en-GB" baseline="-25000" dirty="0" smtClean="0"/>
              <a:t>1</a:t>
            </a:r>
            <a:r>
              <a:rPr lang="en-GB" dirty="0" smtClean="0"/>
              <a:t> </a:t>
            </a:r>
            <a:r>
              <a:rPr lang="en-GB" dirty="0"/>
              <a:t>and N</a:t>
            </a:r>
            <a:r>
              <a:rPr lang="en-GB" baseline="-25000" dirty="0"/>
              <a:t>2</a:t>
            </a:r>
            <a:r>
              <a:rPr lang="en-GB" dirty="0"/>
              <a:t> are regions of normal </a:t>
            </a:r>
            <a:r>
              <a:rPr lang="en-GB" dirty="0" err="1"/>
              <a:t>behavior</a:t>
            </a:r>
            <a:endParaRPr lang="en-GB" dirty="0"/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Points o</a:t>
            </a:r>
            <a:r>
              <a:rPr lang="en-GB" baseline="-25000" dirty="0"/>
              <a:t>1</a:t>
            </a:r>
            <a:r>
              <a:rPr lang="en-GB" dirty="0"/>
              <a:t> and o</a:t>
            </a:r>
            <a:r>
              <a:rPr lang="en-GB" baseline="-25000" dirty="0"/>
              <a:t>2</a:t>
            </a:r>
            <a:r>
              <a:rPr lang="en-GB" dirty="0"/>
              <a:t> are anomalies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Points in region O</a:t>
            </a:r>
            <a:r>
              <a:rPr lang="en-GB" baseline="-25000" dirty="0"/>
              <a:t>3</a:t>
            </a:r>
            <a:r>
              <a:rPr lang="en-GB" dirty="0"/>
              <a:t> are anomalies</a:t>
            </a:r>
          </a:p>
        </p:txBody>
      </p:sp>
      <p:sp>
        <p:nvSpPr>
          <p:cNvPr id="152" name="Content Placeholder 15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46"/>
          <p:cNvGrpSpPr>
            <a:grpSpLocks/>
          </p:cNvGrpSpPr>
          <p:nvPr/>
        </p:nvGrpSpPr>
        <p:grpSpPr bwMode="auto">
          <a:xfrm>
            <a:off x="4102100" y="1339850"/>
            <a:ext cx="4964113" cy="4527550"/>
            <a:chOff x="2584" y="844"/>
            <a:chExt cx="3127" cy="2852"/>
          </a:xfrm>
        </p:grpSpPr>
        <p:sp>
          <p:nvSpPr>
            <p:cNvPr id="9219" name="Line 3"/>
            <p:cNvSpPr>
              <a:spLocks noChangeShapeType="1"/>
            </p:cNvSpPr>
            <p:nvPr/>
          </p:nvSpPr>
          <p:spPr bwMode="auto">
            <a:xfrm flipV="1">
              <a:off x="2832" y="863"/>
              <a:ext cx="1" cy="25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2832" y="3456"/>
              <a:ext cx="283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5512" y="3484"/>
              <a:ext cx="199" cy="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2584" y="844"/>
              <a:ext cx="199" cy="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9223" name="Freeform 7"/>
            <p:cNvSpPr>
              <a:spLocks noChangeArrowheads="1"/>
            </p:cNvSpPr>
            <p:nvPr/>
          </p:nvSpPr>
          <p:spPr bwMode="auto">
            <a:xfrm>
              <a:off x="3072" y="1392"/>
              <a:ext cx="784" cy="1289"/>
            </a:xfrm>
            <a:custGeom>
              <a:avLst/>
              <a:gdLst/>
              <a:ahLst/>
              <a:cxnLst>
                <a:cxn ang="0">
                  <a:pos x="363" y="91"/>
                </a:cxn>
                <a:cxn ang="0">
                  <a:pos x="272" y="258"/>
                </a:cxn>
                <a:cxn ang="0">
                  <a:pos x="212" y="387"/>
                </a:cxn>
                <a:cxn ang="0">
                  <a:pos x="189" y="440"/>
                </a:cxn>
                <a:cxn ang="0">
                  <a:pos x="159" y="523"/>
                </a:cxn>
                <a:cxn ang="0">
                  <a:pos x="106" y="652"/>
                </a:cxn>
                <a:cxn ang="0">
                  <a:pos x="98" y="682"/>
                </a:cxn>
                <a:cxn ang="0">
                  <a:pos x="68" y="728"/>
                </a:cxn>
                <a:cxn ang="0">
                  <a:pos x="22" y="940"/>
                </a:cxn>
                <a:cxn ang="0">
                  <a:pos x="0" y="1228"/>
                </a:cxn>
                <a:cxn ang="0">
                  <a:pos x="53" y="1471"/>
                </a:cxn>
                <a:cxn ang="0">
                  <a:pos x="83" y="1508"/>
                </a:cxn>
                <a:cxn ang="0">
                  <a:pos x="90" y="1531"/>
                </a:cxn>
                <a:cxn ang="0">
                  <a:pos x="227" y="1577"/>
                </a:cxn>
                <a:cxn ang="0">
                  <a:pos x="318" y="1569"/>
                </a:cxn>
                <a:cxn ang="0">
                  <a:pos x="363" y="1539"/>
                </a:cxn>
                <a:cxn ang="0">
                  <a:pos x="416" y="1493"/>
                </a:cxn>
                <a:cxn ang="0">
                  <a:pos x="454" y="1463"/>
                </a:cxn>
                <a:cxn ang="0">
                  <a:pos x="507" y="1410"/>
                </a:cxn>
                <a:cxn ang="0">
                  <a:pos x="576" y="1304"/>
                </a:cxn>
                <a:cxn ang="0">
                  <a:pos x="636" y="1167"/>
                </a:cxn>
                <a:cxn ang="0">
                  <a:pos x="704" y="948"/>
                </a:cxn>
                <a:cxn ang="0">
                  <a:pos x="757" y="773"/>
                </a:cxn>
                <a:cxn ang="0">
                  <a:pos x="810" y="622"/>
                </a:cxn>
                <a:cxn ang="0">
                  <a:pos x="750" y="121"/>
                </a:cxn>
                <a:cxn ang="0">
                  <a:pos x="689" y="61"/>
                </a:cxn>
                <a:cxn ang="0">
                  <a:pos x="606" y="0"/>
                </a:cxn>
                <a:cxn ang="0">
                  <a:pos x="394" y="23"/>
                </a:cxn>
                <a:cxn ang="0">
                  <a:pos x="363" y="91"/>
                </a:cxn>
              </a:cxnLst>
              <a:rect l="0" t="0" r="r" b="b"/>
              <a:pathLst>
                <a:path w="880" h="1577">
                  <a:moveTo>
                    <a:pt x="363" y="91"/>
                  </a:moveTo>
                  <a:cubicBezTo>
                    <a:pt x="328" y="145"/>
                    <a:pt x="302" y="202"/>
                    <a:pt x="272" y="258"/>
                  </a:cubicBezTo>
                  <a:cubicBezTo>
                    <a:pt x="250" y="299"/>
                    <a:pt x="238" y="348"/>
                    <a:pt x="212" y="387"/>
                  </a:cubicBezTo>
                  <a:cubicBezTo>
                    <a:pt x="189" y="473"/>
                    <a:pt x="221" y="367"/>
                    <a:pt x="189" y="440"/>
                  </a:cubicBezTo>
                  <a:cubicBezTo>
                    <a:pt x="176" y="470"/>
                    <a:pt x="177" y="495"/>
                    <a:pt x="159" y="523"/>
                  </a:cubicBezTo>
                  <a:cubicBezTo>
                    <a:pt x="147" y="568"/>
                    <a:pt x="123" y="609"/>
                    <a:pt x="106" y="652"/>
                  </a:cubicBezTo>
                  <a:cubicBezTo>
                    <a:pt x="102" y="662"/>
                    <a:pt x="103" y="673"/>
                    <a:pt x="98" y="682"/>
                  </a:cubicBezTo>
                  <a:cubicBezTo>
                    <a:pt x="90" y="698"/>
                    <a:pt x="68" y="728"/>
                    <a:pt x="68" y="728"/>
                  </a:cubicBezTo>
                  <a:cubicBezTo>
                    <a:pt x="53" y="799"/>
                    <a:pt x="35" y="869"/>
                    <a:pt x="22" y="940"/>
                  </a:cubicBezTo>
                  <a:cubicBezTo>
                    <a:pt x="17" y="1037"/>
                    <a:pt x="13" y="1132"/>
                    <a:pt x="0" y="1228"/>
                  </a:cubicBezTo>
                  <a:cubicBezTo>
                    <a:pt x="4" y="1289"/>
                    <a:pt x="0" y="1418"/>
                    <a:pt x="53" y="1471"/>
                  </a:cubicBezTo>
                  <a:cubicBezTo>
                    <a:pt x="71" y="1527"/>
                    <a:pt x="44" y="1458"/>
                    <a:pt x="83" y="1508"/>
                  </a:cubicBezTo>
                  <a:cubicBezTo>
                    <a:pt x="88" y="1514"/>
                    <a:pt x="84" y="1525"/>
                    <a:pt x="90" y="1531"/>
                  </a:cubicBezTo>
                  <a:cubicBezTo>
                    <a:pt x="130" y="1571"/>
                    <a:pt x="174" y="1571"/>
                    <a:pt x="227" y="1577"/>
                  </a:cubicBezTo>
                  <a:cubicBezTo>
                    <a:pt x="257" y="1574"/>
                    <a:pt x="289" y="1577"/>
                    <a:pt x="318" y="1569"/>
                  </a:cubicBezTo>
                  <a:cubicBezTo>
                    <a:pt x="335" y="1564"/>
                    <a:pt x="363" y="1539"/>
                    <a:pt x="363" y="1539"/>
                  </a:cubicBezTo>
                  <a:cubicBezTo>
                    <a:pt x="380" y="1513"/>
                    <a:pt x="387" y="1503"/>
                    <a:pt x="416" y="1493"/>
                  </a:cubicBezTo>
                  <a:cubicBezTo>
                    <a:pt x="428" y="1482"/>
                    <a:pt x="443" y="1475"/>
                    <a:pt x="454" y="1463"/>
                  </a:cubicBezTo>
                  <a:cubicBezTo>
                    <a:pt x="474" y="1442"/>
                    <a:pt x="482" y="1427"/>
                    <a:pt x="507" y="1410"/>
                  </a:cubicBezTo>
                  <a:cubicBezTo>
                    <a:pt x="519" y="1375"/>
                    <a:pt x="545" y="1324"/>
                    <a:pt x="576" y="1304"/>
                  </a:cubicBezTo>
                  <a:cubicBezTo>
                    <a:pt x="591" y="1256"/>
                    <a:pt x="621" y="1216"/>
                    <a:pt x="636" y="1167"/>
                  </a:cubicBezTo>
                  <a:cubicBezTo>
                    <a:pt x="648" y="1088"/>
                    <a:pt x="672" y="1019"/>
                    <a:pt x="704" y="948"/>
                  </a:cubicBezTo>
                  <a:cubicBezTo>
                    <a:pt x="729" y="892"/>
                    <a:pt x="738" y="830"/>
                    <a:pt x="757" y="773"/>
                  </a:cubicBezTo>
                  <a:cubicBezTo>
                    <a:pt x="775" y="721"/>
                    <a:pt x="800" y="676"/>
                    <a:pt x="810" y="622"/>
                  </a:cubicBezTo>
                  <a:cubicBezTo>
                    <a:pt x="810" y="611"/>
                    <a:pt x="880" y="211"/>
                    <a:pt x="750" y="121"/>
                  </a:cubicBezTo>
                  <a:cubicBezTo>
                    <a:pt x="732" y="95"/>
                    <a:pt x="715" y="78"/>
                    <a:pt x="689" y="61"/>
                  </a:cubicBezTo>
                  <a:cubicBezTo>
                    <a:pt x="667" y="27"/>
                    <a:pt x="639" y="21"/>
                    <a:pt x="606" y="0"/>
                  </a:cubicBezTo>
                  <a:cubicBezTo>
                    <a:pt x="529" y="5"/>
                    <a:pt x="469" y="15"/>
                    <a:pt x="394" y="23"/>
                  </a:cubicBezTo>
                  <a:cubicBezTo>
                    <a:pt x="354" y="37"/>
                    <a:pt x="363" y="53"/>
                    <a:pt x="363" y="91"/>
                  </a:cubicBez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Freeform 8"/>
            <p:cNvSpPr>
              <a:spLocks noChangeArrowheads="1"/>
            </p:cNvSpPr>
            <p:nvPr/>
          </p:nvSpPr>
          <p:spPr bwMode="auto">
            <a:xfrm rot="4620000">
              <a:off x="4383" y="2291"/>
              <a:ext cx="611" cy="1597"/>
            </a:xfrm>
            <a:custGeom>
              <a:avLst/>
              <a:gdLst/>
              <a:ahLst/>
              <a:cxnLst>
                <a:cxn ang="0">
                  <a:pos x="363" y="91"/>
                </a:cxn>
                <a:cxn ang="0">
                  <a:pos x="272" y="258"/>
                </a:cxn>
                <a:cxn ang="0">
                  <a:pos x="212" y="387"/>
                </a:cxn>
                <a:cxn ang="0">
                  <a:pos x="189" y="440"/>
                </a:cxn>
                <a:cxn ang="0">
                  <a:pos x="159" y="523"/>
                </a:cxn>
                <a:cxn ang="0">
                  <a:pos x="106" y="652"/>
                </a:cxn>
                <a:cxn ang="0">
                  <a:pos x="98" y="682"/>
                </a:cxn>
                <a:cxn ang="0">
                  <a:pos x="68" y="728"/>
                </a:cxn>
                <a:cxn ang="0">
                  <a:pos x="22" y="940"/>
                </a:cxn>
                <a:cxn ang="0">
                  <a:pos x="0" y="1228"/>
                </a:cxn>
                <a:cxn ang="0">
                  <a:pos x="53" y="1471"/>
                </a:cxn>
                <a:cxn ang="0">
                  <a:pos x="83" y="1508"/>
                </a:cxn>
                <a:cxn ang="0">
                  <a:pos x="90" y="1531"/>
                </a:cxn>
                <a:cxn ang="0">
                  <a:pos x="227" y="1577"/>
                </a:cxn>
                <a:cxn ang="0">
                  <a:pos x="318" y="1569"/>
                </a:cxn>
                <a:cxn ang="0">
                  <a:pos x="363" y="1539"/>
                </a:cxn>
                <a:cxn ang="0">
                  <a:pos x="416" y="1493"/>
                </a:cxn>
                <a:cxn ang="0">
                  <a:pos x="454" y="1463"/>
                </a:cxn>
                <a:cxn ang="0">
                  <a:pos x="507" y="1410"/>
                </a:cxn>
                <a:cxn ang="0">
                  <a:pos x="576" y="1304"/>
                </a:cxn>
                <a:cxn ang="0">
                  <a:pos x="636" y="1167"/>
                </a:cxn>
                <a:cxn ang="0">
                  <a:pos x="704" y="948"/>
                </a:cxn>
                <a:cxn ang="0">
                  <a:pos x="757" y="773"/>
                </a:cxn>
                <a:cxn ang="0">
                  <a:pos x="810" y="622"/>
                </a:cxn>
                <a:cxn ang="0">
                  <a:pos x="750" y="121"/>
                </a:cxn>
                <a:cxn ang="0">
                  <a:pos x="689" y="61"/>
                </a:cxn>
                <a:cxn ang="0">
                  <a:pos x="606" y="0"/>
                </a:cxn>
                <a:cxn ang="0">
                  <a:pos x="394" y="23"/>
                </a:cxn>
                <a:cxn ang="0">
                  <a:pos x="363" y="91"/>
                </a:cxn>
              </a:cxnLst>
              <a:rect l="0" t="0" r="r" b="b"/>
              <a:pathLst>
                <a:path w="880" h="1577">
                  <a:moveTo>
                    <a:pt x="363" y="91"/>
                  </a:moveTo>
                  <a:cubicBezTo>
                    <a:pt x="328" y="145"/>
                    <a:pt x="302" y="202"/>
                    <a:pt x="272" y="258"/>
                  </a:cubicBezTo>
                  <a:cubicBezTo>
                    <a:pt x="250" y="299"/>
                    <a:pt x="238" y="348"/>
                    <a:pt x="212" y="387"/>
                  </a:cubicBezTo>
                  <a:cubicBezTo>
                    <a:pt x="189" y="473"/>
                    <a:pt x="221" y="367"/>
                    <a:pt x="189" y="440"/>
                  </a:cubicBezTo>
                  <a:cubicBezTo>
                    <a:pt x="176" y="470"/>
                    <a:pt x="177" y="495"/>
                    <a:pt x="159" y="523"/>
                  </a:cubicBezTo>
                  <a:cubicBezTo>
                    <a:pt x="147" y="568"/>
                    <a:pt x="123" y="609"/>
                    <a:pt x="106" y="652"/>
                  </a:cubicBezTo>
                  <a:cubicBezTo>
                    <a:pt x="102" y="662"/>
                    <a:pt x="103" y="673"/>
                    <a:pt x="98" y="682"/>
                  </a:cubicBezTo>
                  <a:cubicBezTo>
                    <a:pt x="90" y="698"/>
                    <a:pt x="68" y="728"/>
                    <a:pt x="68" y="728"/>
                  </a:cubicBezTo>
                  <a:cubicBezTo>
                    <a:pt x="53" y="799"/>
                    <a:pt x="35" y="869"/>
                    <a:pt x="22" y="940"/>
                  </a:cubicBezTo>
                  <a:cubicBezTo>
                    <a:pt x="17" y="1037"/>
                    <a:pt x="13" y="1132"/>
                    <a:pt x="0" y="1228"/>
                  </a:cubicBezTo>
                  <a:cubicBezTo>
                    <a:pt x="4" y="1289"/>
                    <a:pt x="0" y="1418"/>
                    <a:pt x="53" y="1471"/>
                  </a:cubicBezTo>
                  <a:cubicBezTo>
                    <a:pt x="71" y="1527"/>
                    <a:pt x="44" y="1458"/>
                    <a:pt x="83" y="1508"/>
                  </a:cubicBezTo>
                  <a:cubicBezTo>
                    <a:pt x="88" y="1514"/>
                    <a:pt x="84" y="1525"/>
                    <a:pt x="90" y="1531"/>
                  </a:cubicBezTo>
                  <a:cubicBezTo>
                    <a:pt x="130" y="1571"/>
                    <a:pt x="174" y="1571"/>
                    <a:pt x="227" y="1577"/>
                  </a:cubicBezTo>
                  <a:cubicBezTo>
                    <a:pt x="257" y="1574"/>
                    <a:pt x="289" y="1577"/>
                    <a:pt x="318" y="1569"/>
                  </a:cubicBezTo>
                  <a:cubicBezTo>
                    <a:pt x="335" y="1564"/>
                    <a:pt x="363" y="1539"/>
                    <a:pt x="363" y="1539"/>
                  </a:cubicBezTo>
                  <a:cubicBezTo>
                    <a:pt x="380" y="1513"/>
                    <a:pt x="387" y="1503"/>
                    <a:pt x="416" y="1493"/>
                  </a:cubicBezTo>
                  <a:cubicBezTo>
                    <a:pt x="428" y="1482"/>
                    <a:pt x="443" y="1475"/>
                    <a:pt x="454" y="1463"/>
                  </a:cubicBezTo>
                  <a:cubicBezTo>
                    <a:pt x="474" y="1442"/>
                    <a:pt x="482" y="1427"/>
                    <a:pt x="507" y="1410"/>
                  </a:cubicBezTo>
                  <a:cubicBezTo>
                    <a:pt x="519" y="1375"/>
                    <a:pt x="545" y="1324"/>
                    <a:pt x="576" y="1304"/>
                  </a:cubicBezTo>
                  <a:cubicBezTo>
                    <a:pt x="591" y="1256"/>
                    <a:pt x="621" y="1216"/>
                    <a:pt x="636" y="1167"/>
                  </a:cubicBezTo>
                  <a:cubicBezTo>
                    <a:pt x="648" y="1088"/>
                    <a:pt x="672" y="1019"/>
                    <a:pt x="704" y="948"/>
                  </a:cubicBezTo>
                  <a:cubicBezTo>
                    <a:pt x="729" y="892"/>
                    <a:pt x="738" y="830"/>
                    <a:pt x="757" y="773"/>
                  </a:cubicBezTo>
                  <a:cubicBezTo>
                    <a:pt x="775" y="721"/>
                    <a:pt x="800" y="676"/>
                    <a:pt x="810" y="622"/>
                  </a:cubicBezTo>
                  <a:cubicBezTo>
                    <a:pt x="810" y="611"/>
                    <a:pt x="880" y="211"/>
                    <a:pt x="750" y="121"/>
                  </a:cubicBezTo>
                  <a:cubicBezTo>
                    <a:pt x="732" y="95"/>
                    <a:pt x="715" y="78"/>
                    <a:pt x="689" y="61"/>
                  </a:cubicBezTo>
                  <a:cubicBezTo>
                    <a:pt x="667" y="27"/>
                    <a:pt x="639" y="21"/>
                    <a:pt x="606" y="0"/>
                  </a:cubicBezTo>
                  <a:cubicBezTo>
                    <a:pt x="529" y="5"/>
                    <a:pt x="469" y="15"/>
                    <a:pt x="394" y="23"/>
                  </a:cubicBezTo>
                  <a:cubicBezTo>
                    <a:pt x="354" y="37"/>
                    <a:pt x="363" y="53"/>
                    <a:pt x="363" y="91"/>
                  </a:cubicBez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3360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3456" y="20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3408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3504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3600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3216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3312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3264" y="196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3216" y="187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3144" y="1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3120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Oval 20"/>
            <p:cNvSpPr>
              <a:spLocks noChangeArrowheads="1"/>
            </p:cNvSpPr>
            <p:nvPr/>
          </p:nvSpPr>
          <p:spPr bwMode="auto">
            <a:xfrm>
              <a:off x="3216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3312" y="22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Oval 22"/>
            <p:cNvSpPr>
              <a:spLocks noChangeArrowheads="1"/>
            </p:cNvSpPr>
            <p:nvPr/>
          </p:nvSpPr>
          <p:spPr bwMode="auto">
            <a:xfrm>
              <a:off x="3168" y="22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Oval 23"/>
            <p:cNvSpPr>
              <a:spLocks noChangeArrowheads="1"/>
            </p:cNvSpPr>
            <p:nvPr/>
          </p:nvSpPr>
          <p:spPr bwMode="auto">
            <a:xfrm>
              <a:off x="3544" y="16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Oval 24"/>
            <p:cNvSpPr>
              <a:spLocks noChangeArrowheads="1"/>
            </p:cNvSpPr>
            <p:nvPr/>
          </p:nvSpPr>
          <p:spPr bwMode="auto">
            <a:xfrm>
              <a:off x="3408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Oval 25"/>
            <p:cNvSpPr>
              <a:spLocks noChangeArrowheads="1"/>
            </p:cNvSpPr>
            <p:nvPr/>
          </p:nvSpPr>
          <p:spPr bwMode="auto">
            <a:xfrm>
              <a:off x="3638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Oval 26"/>
            <p:cNvSpPr>
              <a:spLocks noChangeArrowheads="1"/>
            </p:cNvSpPr>
            <p:nvPr/>
          </p:nvSpPr>
          <p:spPr bwMode="auto">
            <a:xfrm>
              <a:off x="3734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27"/>
            <p:cNvSpPr>
              <a:spLocks noChangeArrowheads="1"/>
            </p:cNvSpPr>
            <p:nvPr/>
          </p:nvSpPr>
          <p:spPr bwMode="auto">
            <a:xfrm>
              <a:off x="3686" y="17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Oval 28"/>
            <p:cNvSpPr>
              <a:spLocks noChangeArrowheads="1"/>
            </p:cNvSpPr>
            <p:nvPr/>
          </p:nvSpPr>
          <p:spPr bwMode="auto">
            <a:xfrm>
              <a:off x="3638" y="163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Oval 29"/>
            <p:cNvSpPr>
              <a:spLocks noChangeArrowheads="1"/>
            </p:cNvSpPr>
            <p:nvPr/>
          </p:nvSpPr>
          <p:spPr bwMode="auto">
            <a:xfrm>
              <a:off x="3566" y="17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3542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Oval 31"/>
            <p:cNvSpPr>
              <a:spLocks noChangeArrowheads="1"/>
            </p:cNvSpPr>
            <p:nvPr/>
          </p:nvSpPr>
          <p:spPr bwMode="auto">
            <a:xfrm>
              <a:off x="3638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Oval 32"/>
            <p:cNvSpPr>
              <a:spLocks noChangeArrowheads="1"/>
            </p:cNvSpPr>
            <p:nvPr/>
          </p:nvSpPr>
          <p:spPr bwMode="auto">
            <a:xfrm>
              <a:off x="3504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Oval 33"/>
            <p:cNvSpPr>
              <a:spLocks noChangeArrowheads="1"/>
            </p:cNvSpPr>
            <p:nvPr/>
          </p:nvSpPr>
          <p:spPr bwMode="auto">
            <a:xfrm>
              <a:off x="3590" y="20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Oval 34"/>
            <p:cNvSpPr>
              <a:spLocks noChangeArrowheads="1"/>
            </p:cNvSpPr>
            <p:nvPr/>
          </p:nvSpPr>
          <p:spPr bwMode="auto">
            <a:xfrm>
              <a:off x="3542" y="22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Oval 35"/>
            <p:cNvSpPr>
              <a:spLocks noChangeArrowheads="1"/>
            </p:cNvSpPr>
            <p:nvPr/>
          </p:nvSpPr>
          <p:spPr bwMode="auto">
            <a:xfrm>
              <a:off x="3590" y="219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Oval 36"/>
            <p:cNvSpPr>
              <a:spLocks noChangeArrowheads="1"/>
            </p:cNvSpPr>
            <p:nvPr/>
          </p:nvSpPr>
          <p:spPr bwMode="auto">
            <a:xfrm>
              <a:off x="3542" y="21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Oval 37"/>
            <p:cNvSpPr>
              <a:spLocks noChangeArrowheads="1"/>
            </p:cNvSpPr>
            <p:nvPr/>
          </p:nvSpPr>
          <p:spPr bwMode="auto">
            <a:xfrm>
              <a:off x="3470" y="220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Oval 38"/>
            <p:cNvSpPr>
              <a:spLocks noChangeArrowheads="1"/>
            </p:cNvSpPr>
            <p:nvPr/>
          </p:nvSpPr>
          <p:spPr bwMode="auto">
            <a:xfrm>
              <a:off x="3446" y="22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Oval 39"/>
            <p:cNvSpPr>
              <a:spLocks noChangeArrowheads="1"/>
            </p:cNvSpPr>
            <p:nvPr/>
          </p:nvSpPr>
          <p:spPr bwMode="auto">
            <a:xfrm>
              <a:off x="3542" y="239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Oval 40"/>
            <p:cNvSpPr>
              <a:spLocks noChangeArrowheads="1"/>
            </p:cNvSpPr>
            <p:nvPr/>
          </p:nvSpPr>
          <p:spPr bwMode="auto">
            <a:xfrm>
              <a:off x="3360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Oval 41"/>
            <p:cNvSpPr>
              <a:spLocks noChangeArrowheads="1"/>
            </p:cNvSpPr>
            <p:nvPr/>
          </p:nvSpPr>
          <p:spPr bwMode="auto">
            <a:xfrm>
              <a:off x="4598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Oval 42"/>
            <p:cNvSpPr>
              <a:spLocks noChangeArrowheads="1"/>
            </p:cNvSpPr>
            <p:nvPr/>
          </p:nvSpPr>
          <p:spPr bwMode="auto">
            <a:xfrm>
              <a:off x="4646" y="294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Oval 43"/>
            <p:cNvSpPr>
              <a:spLocks noChangeArrowheads="1"/>
            </p:cNvSpPr>
            <p:nvPr/>
          </p:nvSpPr>
          <p:spPr bwMode="auto">
            <a:xfrm>
              <a:off x="4598" y="284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Oval 44"/>
            <p:cNvSpPr>
              <a:spLocks noChangeArrowheads="1"/>
            </p:cNvSpPr>
            <p:nvPr/>
          </p:nvSpPr>
          <p:spPr bwMode="auto">
            <a:xfrm>
              <a:off x="4526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Oval 45"/>
            <p:cNvSpPr>
              <a:spLocks noChangeArrowheads="1"/>
            </p:cNvSpPr>
            <p:nvPr/>
          </p:nvSpPr>
          <p:spPr bwMode="auto">
            <a:xfrm>
              <a:off x="4502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Oval 46"/>
            <p:cNvSpPr>
              <a:spLocks noChangeArrowheads="1"/>
            </p:cNvSpPr>
            <p:nvPr/>
          </p:nvSpPr>
          <p:spPr bwMode="auto">
            <a:xfrm>
              <a:off x="4598" y="313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Oval 47"/>
            <p:cNvSpPr>
              <a:spLocks noChangeArrowheads="1"/>
            </p:cNvSpPr>
            <p:nvPr/>
          </p:nvSpPr>
          <p:spPr bwMode="auto">
            <a:xfrm>
              <a:off x="4550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4" name="Oval 48"/>
            <p:cNvSpPr>
              <a:spLocks noChangeArrowheads="1"/>
            </p:cNvSpPr>
            <p:nvPr/>
          </p:nvSpPr>
          <p:spPr bwMode="auto">
            <a:xfrm>
              <a:off x="3264" y="244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Oval 49"/>
            <p:cNvSpPr>
              <a:spLocks noChangeArrowheads="1"/>
            </p:cNvSpPr>
            <p:nvPr/>
          </p:nvSpPr>
          <p:spPr bwMode="auto">
            <a:xfrm>
              <a:off x="3312" y="23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Oval 50"/>
            <p:cNvSpPr>
              <a:spLocks noChangeArrowheads="1"/>
            </p:cNvSpPr>
            <p:nvPr/>
          </p:nvSpPr>
          <p:spPr bwMode="auto">
            <a:xfrm>
              <a:off x="3192" y="23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" name="Oval 51"/>
            <p:cNvSpPr>
              <a:spLocks noChangeArrowheads="1"/>
            </p:cNvSpPr>
            <p:nvPr/>
          </p:nvSpPr>
          <p:spPr bwMode="auto">
            <a:xfrm>
              <a:off x="3168" y="244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Oval 52"/>
            <p:cNvSpPr>
              <a:spLocks noChangeArrowheads="1"/>
            </p:cNvSpPr>
            <p:nvPr/>
          </p:nvSpPr>
          <p:spPr bwMode="auto">
            <a:xfrm>
              <a:off x="3264" y="25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Oval 53"/>
            <p:cNvSpPr>
              <a:spLocks noChangeArrowheads="1"/>
            </p:cNvSpPr>
            <p:nvPr/>
          </p:nvSpPr>
          <p:spPr bwMode="auto">
            <a:xfrm>
              <a:off x="3368" y="16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Oval 54"/>
            <p:cNvSpPr>
              <a:spLocks noChangeArrowheads="1"/>
            </p:cNvSpPr>
            <p:nvPr/>
          </p:nvSpPr>
          <p:spPr bwMode="auto">
            <a:xfrm>
              <a:off x="3416" y="158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Oval 55"/>
            <p:cNvSpPr>
              <a:spLocks noChangeArrowheads="1"/>
            </p:cNvSpPr>
            <p:nvPr/>
          </p:nvSpPr>
          <p:spPr bwMode="auto">
            <a:xfrm>
              <a:off x="3296" y="15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Oval 56"/>
            <p:cNvSpPr>
              <a:spLocks noChangeArrowheads="1"/>
            </p:cNvSpPr>
            <p:nvPr/>
          </p:nvSpPr>
          <p:spPr bwMode="auto">
            <a:xfrm>
              <a:off x="3272" y="16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3" name="Oval 57"/>
            <p:cNvSpPr>
              <a:spLocks noChangeArrowheads="1"/>
            </p:cNvSpPr>
            <p:nvPr/>
          </p:nvSpPr>
          <p:spPr bwMode="auto">
            <a:xfrm>
              <a:off x="3264" y="17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Oval 58"/>
            <p:cNvSpPr>
              <a:spLocks noChangeArrowheads="1"/>
            </p:cNvSpPr>
            <p:nvPr/>
          </p:nvSpPr>
          <p:spPr bwMode="auto">
            <a:xfrm>
              <a:off x="4296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5" name="Oval 59"/>
            <p:cNvSpPr>
              <a:spLocks noChangeArrowheads="1"/>
            </p:cNvSpPr>
            <p:nvPr/>
          </p:nvSpPr>
          <p:spPr bwMode="auto">
            <a:xfrm>
              <a:off x="4344" y="296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6" name="Oval 60"/>
            <p:cNvSpPr>
              <a:spLocks noChangeArrowheads="1"/>
            </p:cNvSpPr>
            <p:nvPr/>
          </p:nvSpPr>
          <p:spPr bwMode="auto">
            <a:xfrm>
              <a:off x="4224" y="2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Oval 61"/>
            <p:cNvSpPr>
              <a:spLocks noChangeArrowheads="1"/>
            </p:cNvSpPr>
            <p:nvPr/>
          </p:nvSpPr>
          <p:spPr bwMode="auto">
            <a:xfrm>
              <a:off x="4200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8" name="Oval 62"/>
            <p:cNvSpPr>
              <a:spLocks noChangeArrowheads="1"/>
            </p:cNvSpPr>
            <p:nvPr/>
          </p:nvSpPr>
          <p:spPr bwMode="auto">
            <a:xfrm>
              <a:off x="3456" y="17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9" name="Oval 63"/>
            <p:cNvSpPr>
              <a:spLocks noChangeArrowheads="1"/>
            </p:cNvSpPr>
            <p:nvPr/>
          </p:nvSpPr>
          <p:spPr bwMode="auto">
            <a:xfrm>
              <a:off x="3416" y="250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Oval 64"/>
            <p:cNvSpPr>
              <a:spLocks noChangeArrowheads="1"/>
            </p:cNvSpPr>
            <p:nvPr/>
          </p:nvSpPr>
          <p:spPr bwMode="auto">
            <a:xfrm>
              <a:off x="3464" y="24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1" name="Oval 65"/>
            <p:cNvSpPr>
              <a:spLocks noChangeArrowheads="1"/>
            </p:cNvSpPr>
            <p:nvPr/>
          </p:nvSpPr>
          <p:spPr bwMode="auto">
            <a:xfrm>
              <a:off x="3344" y="24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2" name="Oval 66"/>
            <p:cNvSpPr>
              <a:spLocks noChangeArrowheads="1"/>
            </p:cNvSpPr>
            <p:nvPr/>
          </p:nvSpPr>
          <p:spPr bwMode="auto">
            <a:xfrm>
              <a:off x="3320" y="250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Oval 67"/>
            <p:cNvSpPr>
              <a:spLocks noChangeArrowheads="1"/>
            </p:cNvSpPr>
            <p:nvPr/>
          </p:nvSpPr>
          <p:spPr bwMode="auto">
            <a:xfrm>
              <a:off x="4392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4" name="Oval 68"/>
            <p:cNvSpPr>
              <a:spLocks noChangeArrowheads="1"/>
            </p:cNvSpPr>
            <p:nvPr/>
          </p:nvSpPr>
          <p:spPr bwMode="auto">
            <a:xfrm>
              <a:off x="4440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5" name="Oval 69"/>
            <p:cNvSpPr>
              <a:spLocks noChangeArrowheads="1"/>
            </p:cNvSpPr>
            <p:nvPr/>
          </p:nvSpPr>
          <p:spPr bwMode="auto">
            <a:xfrm>
              <a:off x="4512" y="315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6" name="Oval 70"/>
            <p:cNvSpPr>
              <a:spLocks noChangeArrowheads="1"/>
            </p:cNvSpPr>
            <p:nvPr/>
          </p:nvSpPr>
          <p:spPr bwMode="auto">
            <a:xfrm>
              <a:off x="4296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Oval 71"/>
            <p:cNvSpPr>
              <a:spLocks noChangeArrowheads="1"/>
            </p:cNvSpPr>
            <p:nvPr/>
          </p:nvSpPr>
          <p:spPr bwMode="auto">
            <a:xfrm>
              <a:off x="4800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Oval 72"/>
            <p:cNvSpPr>
              <a:spLocks noChangeArrowheads="1"/>
            </p:cNvSpPr>
            <p:nvPr/>
          </p:nvSpPr>
          <p:spPr bwMode="auto">
            <a:xfrm>
              <a:off x="4848" y="29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" name="Oval 73"/>
            <p:cNvSpPr>
              <a:spLocks noChangeArrowheads="1"/>
            </p:cNvSpPr>
            <p:nvPr/>
          </p:nvSpPr>
          <p:spPr bwMode="auto">
            <a:xfrm>
              <a:off x="4728" y="29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0" name="Oval 74"/>
            <p:cNvSpPr>
              <a:spLocks noChangeArrowheads="1"/>
            </p:cNvSpPr>
            <p:nvPr/>
          </p:nvSpPr>
          <p:spPr bwMode="auto">
            <a:xfrm>
              <a:off x="4704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1" name="Oval 75"/>
            <p:cNvSpPr>
              <a:spLocks noChangeArrowheads="1"/>
            </p:cNvSpPr>
            <p:nvPr/>
          </p:nvSpPr>
          <p:spPr bwMode="auto">
            <a:xfrm>
              <a:off x="3120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2" name="Oval 76"/>
            <p:cNvSpPr>
              <a:spLocks noChangeArrowheads="1"/>
            </p:cNvSpPr>
            <p:nvPr/>
          </p:nvSpPr>
          <p:spPr bwMode="auto">
            <a:xfrm>
              <a:off x="3408" y="21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3" name="Oval 77"/>
            <p:cNvSpPr>
              <a:spLocks noChangeArrowheads="1"/>
            </p:cNvSpPr>
            <p:nvPr/>
          </p:nvSpPr>
          <p:spPr bwMode="auto">
            <a:xfrm>
              <a:off x="4790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4" name="Oval 78"/>
            <p:cNvSpPr>
              <a:spLocks noChangeArrowheads="1"/>
            </p:cNvSpPr>
            <p:nvPr/>
          </p:nvSpPr>
          <p:spPr bwMode="auto">
            <a:xfrm>
              <a:off x="4886" y="313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5" name="Oval 79"/>
            <p:cNvSpPr>
              <a:spLocks noChangeArrowheads="1"/>
            </p:cNvSpPr>
            <p:nvPr/>
          </p:nvSpPr>
          <p:spPr bwMode="auto">
            <a:xfrm>
              <a:off x="3344" y="17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6" name="Oval 80"/>
            <p:cNvSpPr>
              <a:spLocks noChangeArrowheads="1"/>
            </p:cNvSpPr>
            <p:nvPr/>
          </p:nvSpPr>
          <p:spPr bwMode="auto">
            <a:xfrm>
              <a:off x="3552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7" name="Oval 81"/>
            <p:cNvSpPr>
              <a:spLocks noChangeArrowheads="1"/>
            </p:cNvSpPr>
            <p:nvPr/>
          </p:nvSpPr>
          <p:spPr bwMode="auto">
            <a:xfrm>
              <a:off x="3696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Oval 82"/>
            <p:cNvSpPr>
              <a:spLocks noChangeArrowheads="1"/>
            </p:cNvSpPr>
            <p:nvPr/>
          </p:nvSpPr>
          <p:spPr bwMode="auto">
            <a:xfrm>
              <a:off x="3744" y="163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Oval 83"/>
            <p:cNvSpPr>
              <a:spLocks noChangeArrowheads="1"/>
            </p:cNvSpPr>
            <p:nvPr/>
          </p:nvSpPr>
          <p:spPr bwMode="auto">
            <a:xfrm>
              <a:off x="3168" y="25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Oval 84"/>
            <p:cNvSpPr>
              <a:spLocks noChangeArrowheads="1"/>
            </p:cNvSpPr>
            <p:nvPr/>
          </p:nvSpPr>
          <p:spPr bwMode="auto">
            <a:xfrm>
              <a:off x="3072" y="23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Oval 85"/>
            <p:cNvSpPr>
              <a:spLocks noChangeArrowheads="1"/>
            </p:cNvSpPr>
            <p:nvPr/>
          </p:nvSpPr>
          <p:spPr bwMode="auto">
            <a:xfrm>
              <a:off x="4992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2" name="Oval 86"/>
            <p:cNvSpPr>
              <a:spLocks noChangeArrowheads="1"/>
            </p:cNvSpPr>
            <p:nvPr/>
          </p:nvSpPr>
          <p:spPr bwMode="auto">
            <a:xfrm>
              <a:off x="4896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3" name="Oval 87"/>
            <p:cNvSpPr>
              <a:spLocks noChangeArrowheads="1"/>
            </p:cNvSpPr>
            <p:nvPr/>
          </p:nvSpPr>
          <p:spPr bwMode="auto">
            <a:xfrm>
              <a:off x="5088" y="311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4" name="Oval 88"/>
            <p:cNvSpPr>
              <a:spLocks noChangeArrowheads="1"/>
            </p:cNvSpPr>
            <p:nvPr/>
          </p:nvSpPr>
          <p:spPr bwMode="auto">
            <a:xfrm>
              <a:off x="5136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5" name="Oval 89"/>
            <p:cNvSpPr>
              <a:spLocks noChangeArrowheads="1"/>
            </p:cNvSpPr>
            <p:nvPr/>
          </p:nvSpPr>
          <p:spPr bwMode="auto">
            <a:xfrm>
              <a:off x="4992" y="311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6" name="Oval 90"/>
            <p:cNvSpPr>
              <a:spLocks noChangeArrowheads="1"/>
            </p:cNvSpPr>
            <p:nvPr/>
          </p:nvSpPr>
          <p:spPr bwMode="auto">
            <a:xfrm>
              <a:off x="4176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7" name="Oval 91"/>
            <p:cNvSpPr>
              <a:spLocks noChangeArrowheads="1"/>
            </p:cNvSpPr>
            <p:nvPr/>
          </p:nvSpPr>
          <p:spPr bwMode="auto">
            <a:xfrm>
              <a:off x="4104" y="307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8" name="Oval 92"/>
            <p:cNvSpPr>
              <a:spLocks noChangeArrowheads="1"/>
            </p:cNvSpPr>
            <p:nvPr/>
          </p:nvSpPr>
          <p:spPr bwMode="auto">
            <a:xfrm>
              <a:off x="4080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9" name="Oval 93"/>
            <p:cNvSpPr>
              <a:spLocks noChangeArrowheads="1"/>
            </p:cNvSpPr>
            <p:nvPr/>
          </p:nvSpPr>
          <p:spPr bwMode="auto">
            <a:xfrm>
              <a:off x="3984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0" name="Oval 94"/>
            <p:cNvSpPr>
              <a:spLocks noChangeArrowheads="1"/>
            </p:cNvSpPr>
            <p:nvPr/>
          </p:nvSpPr>
          <p:spPr bwMode="auto">
            <a:xfrm>
              <a:off x="3928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1" name="Oval 95"/>
            <p:cNvSpPr>
              <a:spLocks noChangeArrowheads="1"/>
            </p:cNvSpPr>
            <p:nvPr/>
          </p:nvSpPr>
          <p:spPr bwMode="auto">
            <a:xfrm>
              <a:off x="3904" y="31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2" name="Oval 96"/>
            <p:cNvSpPr>
              <a:spLocks noChangeArrowheads="1"/>
            </p:cNvSpPr>
            <p:nvPr/>
          </p:nvSpPr>
          <p:spPr bwMode="auto">
            <a:xfrm>
              <a:off x="4118" y="306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Oval 97"/>
            <p:cNvSpPr>
              <a:spLocks noChangeArrowheads="1"/>
            </p:cNvSpPr>
            <p:nvPr/>
          </p:nvSpPr>
          <p:spPr bwMode="auto">
            <a:xfrm>
              <a:off x="4046" y="297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Oval 98"/>
            <p:cNvSpPr>
              <a:spLocks noChangeArrowheads="1"/>
            </p:cNvSpPr>
            <p:nvPr/>
          </p:nvSpPr>
          <p:spPr bwMode="auto">
            <a:xfrm>
              <a:off x="4022" y="306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5" name="Oval 99"/>
            <p:cNvSpPr>
              <a:spLocks noChangeArrowheads="1"/>
            </p:cNvSpPr>
            <p:nvPr/>
          </p:nvSpPr>
          <p:spPr bwMode="auto">
            <a:xfrm>
              <a:off x="4800" y="32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6" name="Oval 100"/>
            <p:cNvSpPr>
              <a:spLocks noChangeArrowheads="1"/>
            </p:cNvSpPr>
            <p:nvPr/>
          </p:nvSpPr>
          <p:spPr bwMode="auto">
            <a:xfrm>
              <a:off x="4728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7" name="Oval 101"/>
            <p:cNvSpPr>
              <a:spLocks noChangeArrowheads="1"/>
            </p:cNvSpPr>
            <p:nvPr/>
          </p:nvSpPr>
          <p:spPr bwMode="auto">
            <a:xfrm>
              <a:off x="4704" y="32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8" name="Oval 102"/>
            <p:cNvSpPr>
              <a:spLocks noChangeArrowheads="1"/>
            </p:cNvSpPr>
            <p:nvPr/>
          </p:nvSpPr>
          <p:spPr bwMode="auto">
            <a:xfrm>
              <a:off x="5072" y="29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" name="Oval 103"/>
            <p:cNvSpPr>
              <a:spLocks noChangeArrowheads="1"/>
            </p:cNvSpPr>
            <p:nvPr/>
          </p:nvSpPr>
          <p:spPr bwMode="auto">
            <a:xfrm>
              <a:off x="5000" y="28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" name="Oval 104"/>
            <p:cNvSpPr>
              <a:spLocks noChangeArrowheads="1"/>
            </p:cNvSpPr>
            <p:nvPr/>
          </p:nvSpPr>
          <p:spPr bwMode="auto">
            <a:xfrm>
              <a:off x="4976" y="29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" name="Oval 105"/>
            <p:cNvSpPr>
              <a:spLocks noChangeArrowheads="1"/>
            </p:cNvSpPr>
            <p:nvPr/>
          </p:nvSpPr>
          <p:spPr bwMode="auto">
            <a:xfrm>
              <a:off x="4502" y="28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" name="Oval 106"/>
            <p:cNvSpPr>
              <a:spLocks noChangeArrowheads="1"/>
            </p:cNvSpPr>
            <p:nvPr/>
          </p:nvSpPr>
          <p:spPr bwMode="auto">
            <a:xfrm>
              <a:off x="4430" y="291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3" name="Oval 107"/>
            <p:cNvSpPr>
              <a:spLocks noChangeArrowheads="1"/>
            </p:cNvSpPr>
            <p:nvPr/>
          </p:nvSpPr>
          <p:spPr bwMode="auto">
            <a:xfrm>
              <a:off x="4406" y="30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" name="Oval 108"/>
            <p:cNvSpPr>
              <a:spLocks noChangeArrowheads="1"/>
            </p:cNvSpPr>
            <p:nvPr/>
          </p:nvSpPr>
          <p:spPr bwMode="auto">
            <a:xfrm>
              <a:off x="4598" y="291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5" name="Oval 109"/>
            <p:cNvSpPr>
              <a:spLocks noChangeArrowheads="1"/>
            </p:cNvSpPr>
            <p:nvPr/>
          </p:nvSpPr>
          <p:spPr bwMode="auto">
            <a:xfrm>
              <a:off x="4142" y="2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Oval 110"/>
            <p:cNvSpPr>
              <a:spLocks noChangeArrowheads="1"/>
            </p:cNvSpPr>
            <p:nvPr/>
          </p:nvSpPr>
          <p:spPr bwMode="auto">
            <a:xfrm>
              <a:off x="4270" y="29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Oval 111"/>
            <p:cNvSpPr>
              <a:spLocks noChangeArrowheads="1"/>
            </p:cNvSpPr>
            <p:nvPr/>
          </p:nvSpPr>
          <p:spPr bwMode="auto">
            <a:xfrm>
              <a:off x="4368" y="30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" name="Oval 112"/>
            <p:cNvSpPr>
              <a:spLocks noChangeArrowheads="1"/>
            </p:cNvSpPr>
            <p:nvPr/>
          </p:nvSpPr>
          <p:spPr bwMode="auto">
            <a:xfrm>
              <a:off x="4224" y="32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" name="Oval 113"/>
            <p:cNvSpPr>
              <a:spLocks noChangeArrowheads="1"/>
            </p:cNvSpPr>
            <p:nvPr/>
          </p:nvSpPr>
          <p:spPr bwMode="auto">
            <a:xfrm>
              <a:off x="4336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0" name="Oval 114"/>
            <p:cNvSpPr>
              <a:spLocks noChangeArrowheads="1"/>
            </p:cNvSpPr>
            <p:nvPr/>
          </p:nvSpPr>
          <p:spPr bwMode="auto">
            <a:xfrm>
              <a:off x="4454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1" name="Oval 115"/>
            <p:cNvSpPr>
              <a:spLocks noChangeArrowheads="1"/>
            </p:cNvSpPr>
            <p:nvPr/>
          </p:nvSpPr>
          <p:spPr bwMode="auto">
            <a:xfrm>
              <a:off x="4704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2" name="Oval 116"/>
            <p:cNvSpPr>
              <a:spLocks noChangeArrowheads="1"/>
            </p:cNvSpPr>
            <p:nvPr/>
          </p:nvSpPr>
          <p:spPr bwMode="auto">
            <a:xfrm>
              <a:off x="4830" y="28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3" name="Oval 117"/>
            <p:cNvSpPr>
              <a:spLocks noChangeArrowheads="1"/>
            </p:cNvSpPr>
            <p:nvPr/>
          </p:nvSpPr>
          <p:spPr bwMode="auto">
            <a:xfrm>
              <a:off x="4902" y="320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4" name="Oval 118"/>
            <p:cNvSpPr>
              <a:spLocks noChangeArrowheads="1"/>
            </p:cNvSpPr>
            <p:nvPr/>
          </p:nvSpPr>
          <p:spPr bwMode="auto">
            <a:xfrm>
              <a:off x="5104" y="318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5" name="Oval 119"/>
            <p:cNvSpPr>
              <a:spLocks noChangeArrowheads="1"/>
            </p:cNvSpPr>
            <p:nvPr/>
          </p:nvSpPr>
          <p:spPr bwMode="auto">
            <a:xfrm>
              <a:off x="5008" y="318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6" name="Oval 120"/>
            <p:cNvSpPr>
              <a:spLocks noChangeArrowheads="1"/>
            </p:cNvSpPr>
            <p:nvPr/>
          </p:nvSpPr>
          <p:spPr bwMode="auto">
            <a:xfrm>
              <a:off x="5270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7" name="Oval 121"/>
            <p:cNvSpPr>
              <a:spLocks noChangeArrowheads="1"/>
            </p:cNvSpPr>
            <p:nvPr/>
          </p:nvSpPr>
          <p:spPr bwMode="auto">
            <a:xfrm>
              <a:off x="5174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8" name="Oval 122"/>
            <p:cNvSpPr>
              <a:spLocks noChangeArrowheads="1"/>
            </p:cNvSpPr>
            <p:nvPr/>
          </p:nvSpPr>
          <p:spPr bwMode="auto">
            <a:xfrm>
              <a:off x="5200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Oval 123"/>
            <p:cNvSpPr>
              <a:spLocks noChangeArrowheads="1"/>
            </p:cNvSpPr>
            <p:nvPr/>
          </p:nvSpPr>
          <p:spPr bwMode="auto">
            <a:xfrm>
              <a:off x="5104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Oval 124"/>
            <p:cNvSpPr>
              <a:spLocks noChangeArrowheads="1"/>
            </p:cNvSpPr>
            <p:nvPr/>
          </p:nvSpPr>
          <p:spPr bwMode="auto">
            <a:xfrm>
              <a:off x="5270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1" name="Oval 125"/>
            <p:cNvSpPr>
              <a:spLocks noChangeArrowheads="1"/>
            </p:cNvSpPr>
            <p:nvPr/>
          </p:nvSpPr>
          <p:spPr bwMode="auto">
            <a:xfrm>
              <a:off x="5174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2" name="Oval 126"/>
            <p:cNvSpPr>
              <a:spLocks noChangeArrowheads="1"/>
            </p:cNvSpPr>
            <p:nvPr/>
          </p:nvSpPr>
          <p:spPr bwMode="auto">
            <a:xfrm>
              <a:off x="5318" y="30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3" name="Oval 127"/>
            <p:cNvSpPr>
              <a:spLocks noChangeArrowheads="1"/>
            </p:cNvSpPr>
            <p:nvPr/>
          </p:nvSpPr>
          <p:spPr bwMode="auto">
            <a:xfrm>
              <a:off x="5222" y="30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4" name="Oval 128"/>
            <p:cNvSpPr>
              <a:spLocks noChangeArrowheads="1"/>
            </p:cNvSpPr>
            <p:nvPr/>
          </p:nvSpPr>
          <p:spPr bwMode="auto">
            <a:xfrm>
              <a:off x="5400" y="30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5" name="Oval 129"/>
            <p:cNvSpPr>
              <a:spLocks noChangeArrowheads="1"/>
            </p:cNvSpPr>
            <p:nvPr/>
          </p:nvSpPr>
          <p:spPr bwMode="auto">
            <a:xfrm>
              <a:off x="5366" y="291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6" name="Oval 130"/>
            <p:cNvSpPr>
              <a:spLocks noChangeArrowheads="1"/>
            </p:cNvSpPr>
            <p:nvPr/>
          </p:nvSpPr>
          <p:spPr bwMode="auto">
            <a:xfrm>
              <a:off x="3648" y="211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7" name="Oval 131"/>
            <p:cNvSpPr>
              <a:spLocks noChangeArrowheads="1"/>
            </p:cNvSpPr>
            <p:nvPr/>
          </p:nvSpPr>
          <p:spPr bwMode="auto">
            <a:xfrm>
              <a:off x="3672" y="19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8" name="Oval 132"/>
            <p:cNvSpPr>
              <a:spLocks noChangeArrowheads="1"/>
            </p:cNvSpPr>
            <p:nvPr/>
          </p:nvSpPr>
          <p:spPr bwMode="auto">
            <a:xfrm>
              <a:off x="5040" y="26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" name="Oval 133"/>
            <p:cNvSpPr>
              <a:spLocks noChangeArrowheads="1"/>
            </p:cNvSpPr>
            <p:nvPr/>
          </p:nvSpPr>
          <p:spPr bwMode="auto">
            <a:xfrm>
              <a:off x="4368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0" name="Oval 134"/>
            <p:cNvSpPr>
              <a:spLocks noChangeArrowheads="1"/>
            </p:cNvSpPr>
            <p:nvPr/>
          </p:nvSpPr>
          <p:spPr bwMode="auto">
            <a:xfrm>
              <a:off x="5088" y="1680"/>
              <a:ext cx="288" cy="19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1" name="Oval 135"/>
            <p:cNvSpPr>
              <a:spLocks noChangeArrowheads="1"/>
            </p:cNvSpPr>
            <p:nvPr/>
          </p:nvSpPr>
          <p:spPr bwMode="auto">
            <a:xfrm>
              <a:off x="5132" y="17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Oval 136"/>
            <p:cNvSpPr>
              <a:spLocks noChangeArrowheads="1"/>
            </p:cNvSpPr>
            <p:nvPr/>
          </p:nvSpPr>
          <p:spPr bwMode="auto">
            <a:xfrm>
              <a:off x="5302" y="17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Oval 137"/>
            <p:cNvSpPr>
              <a:spLocks noChangeArrowheads="1"/>
            </p:cNvSpPr>
            <p:nvPr/>
          </p:nvSpPr>
          <p:spPr bwMode="auto">
            <a:xfrm>
              <a:off x="5206" y="169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4" name="Oval 138"/>
            <p:cNvSpPr>
              <a:spLocks noChangeArrowheads="1"/>
            </p:cNvSpPr>
            <p:nvPr/>
          </p:nvSpPr>
          <p:spPr bwMode="auto">
            <a:xfrm>
              <a:off x="5116" y="17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5" name="Oval 139"/>
            <p:cNvSpPr>
              <a:spLocks noChangeArrowheads="1"/>
            </p:cNvSpPr>
            <p:nvPr/>
          </p:nvSpPr>
          <p:spPr bwMode="auto">
            <a:xfrm>
              <a:off x="5222" y="18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6" name="Text Box 140"/>
            <p:cNvSpPr txBox="1">
              <a:spLocks noChangeArrowheads="1"/>
            </p:cNvSpPr>
            <p:nvPr/>
          </p:nvSpPr>
          <p:spPr bwMode="auto">
            <a:xfrm>
              <a:off x="3596" y="1228"/>
              <a:ext cx="247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solidFill>
                    <a:srgbClr val="000000"/>
                  </a:solidFill>
                </a:rPr>
                <a:t>N</a:t>
              </a:r>
              <a:r>
                <a:rPr lang="en-GB" sz="1600" b="1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357" name="Text Box 141"/>
            <p:cNvSpPr txBox="1">
              <a:spLocks noChangeArrowheads="1"/>
            </p:cNvSpPr>
            <p:nvPr/>
          </p:nvSpPr>
          <p:spPr bwMode="auto">
            <a:xfrm>
              <a:off x="3780" y="2764"/>
              <a:ext cx="247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solidFill>
                    <a:srgbClr val="000000"/>
                  </a:solidFill>
                </a:rPr>
                <a:t>N</a:t>
              </a:r>
              <a:r>
                <a:rPr lang="en-GB" sz="1600" b="1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358" name="Text Box 142"/>
            <p:cNvSpPr txBox="1">
              <a:spLocks noChangeArrowheads="1"/>
            </p:cNvSpPr>
            <p:nvPr/>
          </p:nvSpPr>
          <p:spPr bwMode="auto">
            <a:xfrm>
              <a:off x="4277" y="1240"/>
              <a:ext cx="233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solidFill>
                    <a:srgbClr val="000000"/>
                  </a:solidFill>
                </a:rPr>
                <a:t>o</a:t>
              </a:r>
              <a:r>
                <a:rPr lang="en-GB" sz="1600" b="1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359" name="Text Box 143"/>
            <p:cNvSpPr txBox="1">
              <a:spLocks noChangeArrowheads="1"/>
            </p:cNvSpPr>
            <p:nvPr/>
          </p:nvSpPr>
          <p:spPr bwMode="auto">
            <a:xfrm>
              <a:off x="4898" y="2448"/>
              <a:ext cx="233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solidFill>
                    <a:srgbClr val="000000"/>
                  </a:solidFill>
                </a:rPr>
                <a:t>o</a:t>
              </a:r>
              <a:r>
                <a:rPr lang="en-GB" sz="1600" b="1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360" name="Text Box 144"/>
            <p:cNvSpPr txBox="1">
              <a:spLocks noChangeArrowheads="1"/>
            </p:cNvSpPr>
            <p:nvPr/>
          </p:nvSpPr>
          <p:spPr bwMode="auto">
            <a:xfrm>
              <a:off x="5186" y="1488"/>
              <a:ext cx="254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solidFill>
                    <a:srgbClr val="000000"/>
                  </a:solidFill>
                </a:rPr>
                <a:t>O</a:t>
              </a:r>
              <a:r>
                <a:rPr lang="en-GB" sz="1600" b="1" baseline="-25000">
                  <a:solidFill>
                    <a:srgbClr val="000000"/>
                  </a:solidFill>
                </a:rP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methods are based on different assumptions</a:t>
            </a:r>
          </a:p>
          <a:p>
            <a:r>
              <a:rPr lang="en-US" dirty="0" smtClean="0"/>
              <a:t>Different methods provide different types of output (labeling/scoring)</a:t>
            </a:r>
          </a:p>
          <a:p>
            <a:r>
              <a:rPr lang="en-US" dirty="0" smtClean="0"/>
              <a:t>Outliers might be global or local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question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1587" y="1600200"/>
            <a:ext cx="6334613" cy="440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Anomaly Detection</a:t>
            </a:r>
          </a:p>
        </p:txBody>
      </p:sp>
      <p:sp>
        <p:nvSpPr>
          <p:cNvPr id="1806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237037" cy="51816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solidFill>
                  <a:srgbClr val="FF3300"/>
                </a:solidFill>
              </a:rPr>
              <a:t>Ozone Depletion History</a:t>
            </a:r>
          </a:p>
          <a:p>
            <a:pPr marL="342900" indent="-342900">
              <a:lnSpc>
                <a:spcPct val="90000"/>
              </a:lnSpc>
            </a:pPr>
            <a:r>
              <a:rPr lang="en-US" sz="1800" dirty="0"/>
              <a:t>In 1985 three researchers (Farman, </a:t>
            </a:r>
            <a:r>
              <a:rPr lang="en-US" sz="1800" dirty="0" err="1"/>
              <a:t>Gardinar</a:t>
            </a:r>
            <a:r>
              <a:rPr lang="en-US" sz="1800" dirty="0"/>
              <a:t> and </a:t>
            </a:r>
            <a:r>
              <a:rPr lang="en-US" sz="1800" dirty="0" err="1"/>
              <a:t>Shanklin</a:t>
            </a:r>
            <a:r>
              <a:rPr lang="en-US" sz="1800" dirty="0"/>
              <a:t>) were puzzled by data gathered by the British Antarctic Survey showing that ozone levels for Antarctica had dropped 10% below normal levels</a:t>
            </a:r>
          </a:p>
          <a:p>
            <a:pPr lvl="4">
              <a:lnSpc>
                <a:spcPct val="90000"/>
              </a:lnSpc>
            </a:pPr>
            <a:endParaRPr lang="en-US" sz="1400" dirty="0"/>
          </a:p>
          <a:p>
            <a:pPr marL="342900" indent="-342900">
              <a:lnSpc>
                <a:spcPct val="90000"/>
              </a:lnSpc>
            </a:pPr>
            <a:r>
              <a:rPr lang="en-US" sz="1800" dirty="0"/>
              <a:t>Why did the Nimbus 7 satellite, which had instruments aboard for recording ozone levels, not record similarly low ozone concentrations? </a:t>
            </a:r>
          </a:p>
          <a:p>
            <a:pPr lvl="4">
              <a:lnSpc>
                <a:spcPct val="90000"/>
              </a:lnSpc>
            </a:pPr>
            <a:endParaRPr lang="en-US" sz="1400" dirty="0"/>
          </a:p>
          <a:p>
            <a:pPr marL="342900" indent="-342900">
              <a:lnSpc>
                <a:spcPct val="90000"/>
              </a:lnSpc>
            </a:pPr>
            <a:r>
              <a:rPr lang="en-US" sz="1800" dirty="0"/>
              <a:t>The ozone concentrations recorded by the satellite were so low they were being treated as outliers by a computer program and discarded!</a:t>
            </a:r>
          </a:p>
        </p:txBody>
      </p:sp>
      <p:sp>
        <p:nvSpPr>
          <p:cNvPr id="1806340" name="Text Box 4"/>
          <p:cNvSpPr txBox="1">
            <a:spLocks noChangeArrowheads="1"/>
          </p:cNvSpPr>
          <p:nvPr/>
        </p:nvSpPr>
        <p:spPr bwMode="auto">
          <a:xfrm>
            <a:off x="4724400" y="5257800"/>
            <a:ext cx="4343400" cy="730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0">
                <a:latin typeface="Tahoma" pitchFamily="34" charset="0"/>
              </a:rPr>
              <a:t>Sources: </a:t>
            </a:r>
            <a:br>
              <a:rPr lang="en-US" b="0">
                <a:latin typeface="Tahoma" pitchFamily="34" charset="0"/>
              </a:rPr>
            </a:br>
            <a:r>
              <a:rPr lang="en-US" b="0">
                <a:latin typeface="Tahoma" pitchFamily="34" charset="0"/>
              </a:rPr>
              <a:t>    http://exploringdata.cqu.edu.au/ozone.html  </a:t>
            </a:r>
            <a:br>
              <a:rPr lang="en-US" b="0">
                <a:latin typeface="Tahoma" pitchFamily="34" charset="0"/>
              </a:rPr>
            </a:br>
            <a:r>
              <a:rPr lang="en-US" b="0">
                <a:latin typeface="Tahoma" pitchFamily="34" charset="0"/>
              </a:rPr>
              <a:t>    http://www.epa.gov/ozone/science/hole/size.html</a:t>
            </a:r>
          </a:p>
        </p:txBody>
      </p:sp>
      <p:pic>
        <p:nvPicPr>
          <p:cNvPr id="1806341" name="Picture 5" descr="holesiz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241925" y="1371600"/>
            <a:ext cx="3116263" cy="36893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" y="112713"/>
            <a:ext cx="8913813" cy="763587"/>
          </a:xfrm>
          <a:ln/>
        </p:spPr>
        <p:txBody>
          <a:bodyPr rIns="0"/>
          <a:lstStyle/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00"/>
                </a:solidFill>
              </a:rPr>
              <a:t>Related problems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7650" y="1111250"/>
            <a:ext cx="8793163" cy="5237163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1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Rare Class Mining</a:t>
            </a:r>
          </a:p>
          <a:p>
            <a:pPr>
              <a:lnSpc>
                <a:spcPct val="100000"/>
              </a:lnSpc>
              <a:spcBef>
                <a:spcPts val="1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Chance discovery</a:t>
            </a:r>
          </a:p>
          <a:p>
            <a:pPr>
              <a:lnSpc>
                <a:spcPct val="100000"/>
              </a:lnSpc>
              <a:spcBef>
                <a:spcPts val="1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Novelty Detection</a:t>
            </a:r>
          </a:p>
          <a:p>
            <a:pPr>
              <a:lnSpc>
                <a:spcPct val="100000"/>
              </a:lnSpc>
              <a:spcBef>
                <a:spcPts val="1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Exception Mining</a:t>
            </a:r>
          </a:p>
          <a:p>
            <a:pPr>
              <a:lnSpc>
                <a:spcPct val="100000"/>
              </a:lnSpc>
              <a:spcBef>
                <a:spcPts val="1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Noise Removal</a:t>
            </a:r>
          </a:p>
          <a:p>
            <a:pPr>
              <a:lnSpc>
                <a:spcPct val="100000"/>
              </a:lnSpc>
              <a:spcBef>
                <a:spcPts val="1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Black Swan*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38200" y="5867400"/>
            <a:ext cx="6835775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875"/>
              </a:spcBef>
              <a:buFont typeface="Matisse ITC" pitchFamily="8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00"/>
                </a:solidFill>
                <a:latin typeface="+mn-lt"/>
              </a:rPr>
              <a:t>* N. </a:t>
            </a:r>
            <a:r>
              <a:rPr lang="en-GB" sz="1400" dirty="0" err="1">
                <a:solidFill>
                  <a:srgbClr val="000000"/>
                </a:solidFill>
                <a:latin typeface="+mn-lt"/>
              </a:rPr>
              <a:t>Talleb</a:t>
            </a:r>
            <a:r>
              <a:rPr lang="en-GB" sz="1400" dirty="0">
                <a:solidFill>
                  <a:srgbClr val="000000"/>
                </a:solidFill>
                <a:latin typeface="+mn-lt"/>
              </a:rPr>
              <a:t>, The Black Swan: The Impact of the Highly Probable?, 2007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</a:t>
            </a:r>
            <a:r>
              <a:rPr lang="en-US" dirty="0" smtClean="0"/>
              <a:t>Detection (General Scenario)</a:t>
            </a:r>
            <a:endParaRPr lang="en-US" dirty="0"/>
          </a:p>
        </p:txBody>
      </p:sp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Supervised scenario</a:t>
            </a:r>
          </a:p>
          <a:p>
            <a:pPr lvl="1"/>
            <a:r>
              <a:rPr lang="en-US" dirty="0" smtClean="0"/>
              <a:t>In some applications, training data with normal and abnormal data objects are provided</a:t>
            </a:r>
          </a:p>
          <a:p>
            <a:pPr lvl="1"/>
            <a:r>
              <a:rPr lang="en-US" dirty="0" smtClean="0"/>
              <a:t>Often, the classification problem is highly unbalanced</a:t>
            </a:r>
          </a:p>
          <a:p>
            <a:r>
              <a:rPr lang="en-US" dirty="0" smtClean="0"/>
              <a:t>Semi-supervised Scenario</a:t>
            </a:r>
          </a:p>
          <a:p>
            <a:pPr lvl="1"/>
            <a:r>
              <a:rPr lang="en-US" dirty="0" smtClean="0"/>
              <a:t>In some applications, only training data for the normal class(</a:t>
            </a:r>
            <a:r>
              <a:rPr lang="en-US" dirty="0" err="1" smtClean="0"/>
              <a:t>es</a:t>
            </a:r>
            <a:r>
              <a:rPr lang="en-US" dirty="0" smtClean="0"/>
              <a:t>) are provided</a:t>
            </a:r>
          </a:p>
          <a:p>
            <a:r>
              <a:rPr lang="en-US" dirty="0" smtClean="0"/>
              <a:t>Unsupervised Scenario</a:t>
            </a:r>
          </a:p>
          <a:p>
            <a:pPr lvl="1"/>
            <a:r>
              <a:rPr lang="en-US" dirty="0" smtClean="0"/>
              <a:t>In most applications there are no training data available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Anomaly Detection</a:t>
            </a:r>
          </a:p>
        </p:txBody>
      </p:sp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Working assumption:</a:t>
            </a:r>
          </a:p>
          <a:p>
            <a:pPr lvl="1"/>
            <a:r>
              <a:rPr lang="en-US" dirty="0" smtClean="0"/>
              <a:t>There are considerably more “normal” observations than “abnormal” observations (outliers/anomalies) in the data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Challenges:</a:t>
            </a:r>
            <a:endParaRPr lang="en-US" dirty="0"/>
          </a:p>
          <a:p>
            <a:pPr lvl="1"/>
            <a:r>
              <a:rPr lang="en-US" dirty="0" smtClean="0"/>
              <a:t>Unknown number of outliers in </a:t>
            </a:r>
            <a:r>
              <a:rPr lang="en-US" dirty="0"/>
              <a:t>the </a:t>
            </a:r>
            <a:r>
              <a:rPr lang="en-US" dirty="0" smtClean="0"/>
              <a:t>data </a:t>
            </a:r>
          </a:p>
          <a:p>
            <a:pPr lvl="1"/>
            <a:r>
              <a:rPr lang="en-US" dirty="0" smtClean="0"/>
              <a:t>Often: finding needle in a haystack</a:t>
            </a:r>
            <a:endParaRPr lang="en-US" dirty="0"/>
          </a:p>
          <a:p>
            <a:pPr lvl="1"/>
            <a:r>
              <a:rPr lang="en-US" dirty="0" smtClean="0"/>
              <a:t>In unsupervised scenario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v</a:t>
            </a:r>
            <a:r>
              <a:rPr lang="en-US" dirty="0" smtClean="0"/>
              <a:t>alidation </a:t>
            </a:r>
            <a:r>
              <a:rPr lang="en-US" dirty="0"/>
              <a:t>can be quite challenging (just like for clustering)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Key Challenges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Availability of </a:t>
            </a:r>
            <a:r>
              <a:rPr lang="en-GB" dirty="0" err="1" smtClean="0"/>
              <a:t>labeled</a:t>
            </a:r>
            <a:r>
              <a:rPr lang="en-GB" dirty="0" smtClean="0"/>
              <a:t> data for training/validation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Finding</a:t>
            </a:r>
            <a:r>
              <a:rPr lang="en-GB" sz="2400" dirty="0" smtClean="0"/>
              <a:t> </a:t>
            </a:r>
            <a:r>
              <a:rPr lang="en-GB" sz="2400" dirty="0"/>
              <a:t>representative </a:t>
            </a:r>
            <a:r>
              <a:rPr lang="en-GB" dirty="0" smtClean="0"/>
              <a:t>data</a:t>
            </a:r>
            <a:r>
              <a:rPr lang="en-GB" sz="2400" dirty="0" smtClean="0"/>
              <a:t> </a:t>
            </a:r>
            <a:r>
              <a:rPr lang="en-GB" sz="2400" dirty="0"/>
              <a:t>is challenging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The boundary between normal and outlying </a:t>
            </a:r>
            <a:r>
              <a:rPr lang="en-GB" sz="2400" dirty="0" err="1"/>
              <a:t>behavior</a:t>
            </a:r>
            <a:r>
              <a:rPr lang="en-GB" sz="2400" dirty="0"/>
              <a:t> is often not precise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Various o</a:t>
            </a:r>
            <a:r>
              <a:rPr lang="en-GB" sz="2800" dirty="0" smtClean="0"/>
              <a:t>utlier definitions </a:t>
            </a:r>
            <a:r>
              <a:rPr lang="en-GB" dirty="0" smtClean="0"/>
              <a:t>in</a:t>
            </a:r>
            <a:r>
              <a:rPr lang="en-GB" sz="2800" dirty="0" smtClean="0"/>
              <a:t> </a:t>
            </a:r>
            <a:r>
              <a:rPr lang="en-GB" sz="2800" dirty="0"/>
              <a:t>different application </a:t>
            </a:r>
            <a:r>
              <a:rPr lang="en-GB" sz="2800" dirty="0" smtClean="0"/>
              <a:t>domains</a:t>
            </a:r>
            <a:endParaRPr lang="en-GB" sz="2800" dirty="0"/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Normal/anomalous </a:t>
            </a:r>
            <a:r>
              <a:rPr lang="en-GB" dirty="0" err="1" smtClean="0"/>
              <a:t>behavior</a:t>
            </a:r>
            <a:r>
              <a:rPr lang="en-GB" dirty="0" smtClean="0"/>
              <a:t> might evolve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146481662</TotalTime>
  <Pages>3</Pages>
  <Words>1537</Words>
  <Application>Microsoft Office PowerPoint</Application>
  <PresentationFormat>On-screen Show (4:3)</PresentationFormat>
  <Paragraphs>252</Paragraphs>
  <Slides>41</Slides>
  <Notes>7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LC.BRev.FY97</vt:lpstr>
      <vt:lpstr>Equation</vt:lpstr>
      <vt:lpstr>Data Mining  Anomaly Detection</vt:lpstr>
      <vt:lpstr>What are Anomalies?</vt:lpstr>
      <vt:lpstr>Effect of Outliers</vt:lpstr>
      <vt:lpstr>Simple Example</vt:lpstr>
      <vt:lpstr>Importance of Anomaly Detection</vt:lpstr>
      <vt:lpstr>Related problems</vt:lpstr>
      <vt:lpstr>Anomaly Detection (General Scenario)</vt:lpstr>
      <vt:lpstr>Anomaly Detection</vt:lpstr>
      <vt:lpstr>Key Challenges</vt:lpstr>
      <vt:lpstr>Anomaly Detection Schemes </vt:lpstr>
      <vt:lpstr>Graphical Approaches</vt:lpstr>
      <vt:lpstr>Ggobi Presentation</vt:lpstr>
      <vt:lpstr>Convex Hull Method [Tukey 1977]</vt:lpstr>
      <vt:lpstr>Convex Hull Method [Tukey 1977]</vt:lpstr>
      <vt:lpstr>Complexity of Convex Hull Algorithms</vt:lpstr>
      <vt:lpstr>Problem</vt:lpstr>
      <vt:lpstr>Statistical Approaches</vt:lpstr>
      <vt:lpstr>Statistical Test</vt:lpstr>
      <vt:lpstr>Statistical Test</vt:lpstr>
      <vt:lpstr>Problem</vt:lpstr>
      <vt:lpstr>Grubbs’ Test</vt:lpstr>
      <vt:lpstr>Statistical-based – Likelihood Approach</vt:lpstr>
      <vt:lpstr>Statistical-based – Likelihood Approach</vt:lpstr>
      <vt:lpstr>Limitations of Statistical Approaches </vt:lpstr>
      <vt:lpstr>Distance-based Approaches</vt:lpstr>
      <vt:lpstr>Nearest-Neighbor Based Approach</vt:lpstr>
      <vt:lpstr>Proximity-Based: Distance to kNN</vt:lpstr>
      <vt:lpstr>Proximity-Based: Distance to kNN</vt:lpstr>
      <vt:lpstr>Proximity-Based: Distance to kNN</vt:lpstr>
      <vt:lpstr>Density-Based Approaches</vt:lpstr>
      <vt:lpstr>Local Outlier Factor (LOF)</vt:lpstr>
      <vt:lpstr>5NN-Based Outlier</vt:lpstr>
      <vt:lpstr>Local Outlier Factor (LOF)</vt:lpstr>
      <vt:lpstr>Outliers in Lower Dimensional Projection</vt:lpstr>
      <vt:lpstr>Outliers in Lower Dimensional Projection</vt:lpstr>
      <vt:lpstr>Example</vt:lpstr>
      <vt:lpstr>Clustering-Based</vt:lpstr>
      <vt:lpstr>Approach for High-Dimensional Data</vt:lpstr>
      <vt:lpstr>Approach for High-Dimensional Data</vt:lpstr>
      <vt:lpstr>Summary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steffen</cp:lastModifiedBy>
  <cp:revision>581</cp:revision>
  <cp:lastPrinted>2001-08-28T17:59:37Z</cp:lastPrinted>
  <dcterms:created xsi:type="dcterms:W3CDTF">1998-03-18T13:44:31Z</dcterms:created>
  <dcterms:modified xsi:type="dcterms:W3CDTF">2010-11-22T16:59:13Z</dcterms:modified>
</cp:coreProperties>
</file>