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70" r:id="rId4"/>
    <p:sldId id="269" r:id="rId5"/>
    <p:sldId id="266" r:id="rId6"/>
    <p:sldId id="275" r:id="rId7"/>
    <p:sldId id="276" r:id="rId8"/>
    <p:sldId id="277" r:id="rId9"/>
    <p:sldId id="278" r:id="rId10"/>
    <p:sldId id="261" r:id="rId11"/>
    <p:sldId id="262" r:id="rId12"/>
    <p:sldId id="263" r:id="rId13"/>
    <p:sldId id="264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0BB0D-160A-4F75-95F6-7B23C6851DEC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CFC97-42CB-4889-A94D-9FF808BC3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FE86CD-674D-4BCD-8CA6-A8A187FE18FD}" type="slidenum">
              <a:rPr lang="en-GB"/>
              <a:pPr/>
              <a:t>4</a:t>
            </a:fld>
            <a:endParaRPr lang="en-GB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881439" y="8686512"/>
            <a:ext cx="2959753" cy="4401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42F3755A-E30B-4A32-9425-397AF284C0DF}" type="slidenum">
              <a:rPr lang="en-GB" sz="13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95000"/>
                </a:lnSpc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4</a:t>
            </a:fld>
            <a:endParaRPr lang="en-GB" sz="13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881439" y="8686512"/>
            <a:ext cx="2972360" cy="4531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3D9561CD-FC3E-4C58-BE74-FE06EE4BF7AC}" type="slidenum">
              <a:rPr lang="en-GB" sz="13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95000"/>
                </a:lnSpc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4</a:t>
            </a:fld>
            <a:endParaRPr lang="en-GB" sz="13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81438" y="8686512"/>
            <a:ext cx="2973761" cy="454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B7AF82B8-77F5-43B4-9655-43B9C6252234}" type="slidenum">
              <a:rPr lang="en-GB" sz="13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95000"/>
                </a:lnSpc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4</a:t>
            </a:fld>
            <a:endParaRPr lang="en-GB" sz="13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58103" y="685512"/>
            <a:ext cx="4944596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1509" name="Rectangle 5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0" y="4342535"/>
            <a:ext cx="5462868" cy="408997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A146-854D-444B-BCD4-2E0B71FA6C96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307D6-81D3-4FBB-92E0-1E4E2E206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Symbolic Execution in Software Engineering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3429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Xi </a:t>
            </a:r>
            <a:r>
              <a:rPr lang="en-US" dirty="0" err="1" smtClean="0">
                <a:solidFill>
                  <a:schemeClr val="tx1"/>
                </a:solidFill>
              </a:rPr>
              <a:t>Ge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Dayoung</a:t>
            </a:r>
            <a:r>
              <a:rPr lang="en-US" dirty="0" smtClean="0">
                <a:solidFill>
                  <a:schemeClr val="tx1"/>
                </a:solidFill>
              </a:rPr>
              <a:t>  Lee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Xusheng</a:t>
            </a:r>
            <a:r>
              <a:rPr lang="en-US" dirty="0" smtClean="0">
                <a:solidFill>
                  <a:schemeClr val="tx1"/>
                </a:solidFill>
              </a:rPr>
              <a:t> Xiao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Towards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Partial fulfillment for Course 707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pic>
        <p:nvPicPr>
          <p:cNvPr id="4" name="图片 3" descr="test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667000"/>
            <a:ext cx="3248025" cy="32385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990600" y="41148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Greedy algorithm: Fitness Guided Explosion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Fitness </a:t>
            </a:r>
            <a:r>
              <a:rPr lang="en-US" dirty="0" smtClean="0">
                <a:solidFill>
                  <a:schemeClr val="tx2"/>
                </a:solidFill>
              </a:rPr>
              <a:t>Function: Measure the current state and the goal state.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		Fitness function:  |110-x|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左箭头 3"/>
          <p:cNvSpPr/>
          <p:nvPr/>
        </p:nvSpPr>
        <p:spPr>
          <a:xfrm>
            <a:off x="2895600" y="4267200"/>
            <a:ext cx="990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		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图片 3" descr="fitnesstab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95600"/>
            <a:ext cx="3971925" cy="33528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1066800" y="41148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Constraint Solver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tools could be reduced to constraint generation phase and constraint solving phase.</a:t>
            </a:r>
          </a:p>
          <a:p>
            <a:r>
              <a:rPr lang="en-US" dirty="0" smtClean="0"/>
              <a:t>String constraint solvers are needed by testing string-manipulating programs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Web application</a:t>
            </a:r>
            <a:endParaRPr lang="en-US" dirty="0" smtClean="0"/>
          </a:p>
          <a:p>
            <a:r>
              <a:rPr lang="en-US" dirty="0" smtClean="0"/>
              <a:t>Hampi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HAMPI</a:t>
            </a:r>
            <a:endParaRPr lang="en-US" dirty="0"/>
          </a:p>
        </p:txBody>
      </p:sp>
      <p:pic>
        <p:nvPicPr>
          <p:cNvPr id="4" name="内容占位符 3" descr="hamp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47800"/>
            <a:ext cx="6379406" cy="446801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to symbolic execution </a:t>
            </a:r>
          </a:p>
          <a:p>
            <a:pPr lvl="1"/>
            <a:r>
              <a:rPr lang="en-US" sz="2400" dirty="0" smtClean="0"/>
              <a:t>Test generation using dynamic symbolic execution</a:t>
            </a:r>
          </a:p>
          <a:p>
            <a:r>
              <a:rPr lang="en-US" dirty="0" smtClean="0"/>
              <a:t>Path explosion problem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	</a:t>
            </a:r>
            <a:r>
              <a:rPr lang="en-US" dirty="0" smtClean="0"/>
              <a:t>NP-complete problem</a:t>
            </a:r>
            <a:endParaRPr lang="en-US" dirty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	Greedy algorithm:  fitness </a:t>
            </a:r>
            <a:r>
              <a:rPr lang="en-US" dirty="0" smtClean="0"/>
              <a:t>guided exploration</a:t>
            </a:r>
            <a:endParaRPr lang="en-US" dirty="0" smtClean="0"/>
          </a:p>
          <a:p>
            <a:r>
              <a:rPr lang="en-US" dirty="0" smtClean="0"/>
              <a:t>String constraint solver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Hampi</a:t>
            </a:r>
            <a:r>
              <a:rPr lang="en-US" dirty="0" smtClean="0"/>
              <a:t>: </a:t>
            </a:r>
            <a:r>
              <a:rPr lang="en-US" dirty="0" smtClean="0"/>
              <a:t>Context </a:t>
            </a:r>
            <a:r>
              <a:rPr lang="en-US" dirty="0" smtClean="0"/>
              <a:t>free grammar</a:t>
            </a:r>
          </a:p>
          <a:p>
            <a:r>
              <a:rPr lang="en-US" dirty="0" smtClean="0"/>
              <a:t>Symbolic Grammar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Context free grammar</a:t>
            </a:r>
          </a:p>
          <a:p>
            <a:pPr lvl="1">
              <a:buFont typeface="Courier New" pitchFamily="49" charset="0"/>
              <a:buChar char="o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Symbolic execution is the analysis of programs by tracking symbolic rather than actual values.</a:t>
            </a:r>
          </a:p>
          <a:p>
            <a:r>
              <a:rPr lang="en-US" dirty="0" smtClean="0"/>
              <a:t>Symbolic execution is used to reason about all the inputs that take the same execution path through a program.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3886200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y = 2 * y;</a:t>
            </a:r>
          </a:p>
          <a:p>
            <a:r>
              <a:rPr lang="en-US" dirty="0" smtClean="0"/>
              <a:t>     if (y == 4){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printf</a:t>
            </a:r>
            <a:r>
              <a:rPr lang="en-US" dirty="0" smtClean="0"/>
              <a:t>(“y == 4”);</a:t>
            </a:r>
          </a:p>
          <a:p>
            <a:r>
              <a:rPr lang="en-US" dirty="0" smtClean="0"/>
              <a:t>     }else {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printf</a:t>
            </a:r>
            <a:r>
              <a:rPr lang="en-US" dirty="0" smtClean="0"/>
              <a:t>(“y != 4”);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86600" y="38978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443126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* 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48006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* s == 4</a:t>
            </a:r>
            <a:endParaRPr lang="en-US" dirty="0"/>
          </a:p>
        </p:txBody>
      </p:sp>
      <p:sp>
        <p:nvSpPr>
          <p:cNvPr id="8" name="左箭头 3"/>
          <p:cNvSpPr/>
          <p:nvPr/>
        </p:nvSpPr>
        <p:spPr>
          <a:xfrm>
            <a:off x="6172200" y="4038600"/>
            <a:ext cx="7620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左箭头 3"/>
          <p:cNvSpPr/>
          <p:nvPr/>
        </p:nvSpPr>
        <p:spPr>
          <a:xfrm>
            <a:off x="6096000" y="4572000"/>
            <a:ext cx="7620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左箭头 3"/>
          <p:cNvSpPr/>
          <p:nvPr/>
        </p:nvSpPr>
        <p:spPr>
          <a:xfrm>
            <a:off x="6096000" y="4876800"/>
            <a:ext cx="7620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24200" y="4124980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556321" y="6247376"/>
            <a:ext cx="2126880" cy="4694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r"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fld id="{AA7B44A2-AA83-4E64-9E0A-11BC62D8DD49}" type="slidenum">
              <a:rPr lang="en-GB" sz="13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95000"/>
                </a:lnSpc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</a:pPr>
              <a:t>4</a:t>
            </a:fld>
            <a:endParaRPr lang="en-GB" sz="13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76200" y="1473875"/>
            <a:ext cx="3814763" cy="215739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2" name="Curved Right Arrow 41"/>
          <p:cNvSpPr/>
          <p:nvPr/>
        </p:nvSpPr>
        <p:spPr bwMode="auto">
          <a:xfrm>
            <a:off x="247650" y="2367217"/>
            <a:ext cx="228600" cy="265908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3" name="Curved Right Arrow 42"/>
          <p:cNvSpPr/>
          <p:nvPr/>
        </p:nvSpPr>
        <p:spPr bwMode="auto">
          <a:xfrm>
            <a:off x="247650" y="2038533"/>
            <a:ext cx="228600" cy="335280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4" name="Curved Right Arrow 43"/>
          <p:cNvSpPr/>
          <p:nvPr/>
        </p:nvSpPr>
        <p:spPr bwMode="auto">
          <a:xfrm>
            <a:off x="236274" y="2656097"/>
            <a:ext cx="228600" cy="265908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5" name="Curved Right Arrow 44"/>
          <p:cNvSpPr/>
          <p:nvPr/>
        </p:nvSpPr>
        <p:spPr bwMode="auto">
          <a:xfrm>
            <a:off x="231722" y="2938153"/>
            <a:ext cx="228600" cy="265908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2400" y="1626275"/>
            <a:ext cx="3814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void </a:t>
            </a:r>
            <a:r>
              <a:rPr lang="en-US" dirty="0" err="1" smtClean="0">
                <a:latin typeface="Lucida Console" pitchFamily="49" charset="0"/>
              </a:rPr>
              <a:t>CoverMe</a:t>
            </a:r>
            <a:r>
              <a:rPr lang="en-US" dirty="0" smtClean="0">
                <a:latin typeface="Lucida Console" pitchFamily="49" charset="0"/>
              </a:rPr>
              <a:t>(</a:t>
            </a:r>
            <a:r>
              <a:rPr lang="en-US" dirty="0" err="1" smtClean="0">
                <a:latin typeface="Lucida Console" pitchFamily="49" charset="0"/>
              </a:rPr>
              <a:t>int</a:t>
            </a:r>
            <a:r>
              <a:rPr lang="en-US" dirty="0" smtClean="0">
                <a:latin typeface="Lucida Console" pitchFamily="49" charset="0"/>
              </a:rPr>
              <a:t>[] a)</a:t>
            </a:r>
          </a:p>
          <a:p>
            <a:r>
              <a:rPr lang="en-US" dirty="0" smtClean="0">
                <a:latin typeface="Lucida Console" pitchFamily="49" charset="0"/>
              </a:rPr>
              <a:t>{</a:t>
            </a:r>
          </a:p>
          <a:p>
            <a:r>
              <a:rPr lang="en-US" dirty="0" smtClean="0">
                <a:latin typeface="Lucida Console" pitchFamily="49" charset="0"/>
              </a:rPr>
              <a:t>  if (a == null) return;</a:t>
            </a:r>
          </a:p>
          <a:p>
            <a:r>
              <a:rPr lang="en-US" dirty="0" smtClean="0">
                <a:latin typeface="Lucida Console" pitchFamily="49" charset="0"/>
              </a:rPr>
              <a:t>  if (</a:t>
            </a:r>
            <a:r>
              <a:rPr lang="en-US" dirty="0" err="1" smtClean="0">
                <a:latin typeface="Lucida Console" pitchFamily="49" charset="0"/>
              </a:rPr>
              <a:t>a.Length</a:t>
            </a:r>
            <a:r>
              <a:rPr lang="en-US" dirty="0" smtClean="0">
                <a:latin typeface="Lucida Console" pitchFamily="49" charset="0"/>
              </a:rPr>
              <a:t> &gt; 0)</a:t>
            </a:r>
          </a:p>
          <a:p>
            <a:r>
              <a:rPr lang="en-US" dirty="0" smtClean="0">
                <a:latin typeface="Lucida Console" pitchFamily="49" charset="0"/>
              </a:rPr>
              <a:t>    if (a[0] == </a:t>
            </a:r>
            <a:r>
              <a:rPr lang="en-US" spc="-150" dirty="0" smtClean="0">
                <a:latin typeface="Lucida Console" pitchFamily="49" charset="0"/>
              </a:rPr>
              <a:t>1234567890</a:t>
            </a:r>
            <a:r>
              <a:rPr lang="en-US" dirty="0" smtClean="0">
                <a:latin typeface="Lucida Console" pitchFamily="49" charset="0"/>
              </a:rPr>
              <a:t>)</a:t>
            </a:r>
          </a:p>
          <a:p>
            <a:r>
              <a:rPr lang="en-US" dirty="0" smtClean="0">
                <a:latin typeface="Lucida Console" pitchFamily="49" charset="0"/>
              </a:rPr>
              <a:t>      </a:t>
            </a:r>
            <a:r>
              <a:rPr lang="en-US" spc="-300" dirty="0" smtClean="0">
                <a:latin typeface="Lucida Console" pitchFamily="49" charset="0"/>
              </a:rPr>
              <a:t>throw new Exception("bug");</a:t>
            </a:r>
          </a:p>
          <a:p>
            <a:r>
              <a:rPr lang="en-US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900132" y="5138734"/>
            <a:ext cx="1809749" cy="6143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 err="1" smtClean="0">
                <a:solidFill>
                  <a:schemeClr val="tx1"/>
                </a:solidFill>
                <a:latin typeface="Lucida Console" pitchFamily="49" charset="0"/>
              </a:rPr>
              <a:t>a.Length</a:t>
            </a:r>
            <a:r>
              <a:rPr lang="en-US" sz="1600" spc="-150" dirty="0" smtClean="0">
                <a:solidFill>
                  <a:schemeClr val="tx1"/>
                </a:solidFill>
                <a:latin typeface="Lucida Console" pitchFamily="49" charset="0"/>
              </a:rPr>
              <a:t>&gt;0</a:t>
            </a:r>
            <a:endParaRPr kumimoji="0" lang="en-US" sz="1600" b="0" i="0" u="none" strike="noStrike" cap="none" spc="-150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2290764" y="5848350"/>
            <a:ext cx="1824029" cy="6143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 smtClean="0">
                <a:solidFill>
                  <a:schemeClr val="tx1"/>
                </a:solidFill>
                <a:latin typeface="Lucida Console" pitchFamily="49" charset="0"/>
              </a:rPr>
              <a:t>a[0]==123…</a:t>
            </a:r>
            <a:endParaRPr kumimoji="0" lang="en-US" sz="1600" b="0" i="0" u="none" strike="noStrike" cap="none" spc="-150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</p:txBody>
      </p:sp>
      <p:cxnSp>
        <p:nvCxnSpPr>
          <p:cNvPr id="49" name="Straight Arrow Connector 48"/>
          <p:cNvCxnSpPr>
            <a:endCxn id="47" idx="0"/>
          </p:cNvCxnSpPr>
          <p:nvPr/>
        </p:nvCxnSpPr>
        <p:spPr>
          <a:xfrm rot="5400000">
            <a:off x="2045142" y="4727668"/>
            <a:ext cx="170931" cy="651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5"/>
            <a:endCxn id="48" idx="0"/>
          </p:cNvCxnSpPr>
          <p:nvPr/>
        </p:nvCxnSpPr>
        <p:spPr>
          <a:xfrm rot="16200000" flipH="1">
            <a:off x="2731202" y="5376773"/>
            <a:ext cx="185224" cy="757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35561" y="5411270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T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9114" y="5449369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F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54726" y="4744520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T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25939" y="618755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F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64039" y="4754045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F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56" name="Straight Arrow Connector 55"/>
          <p:cNvCxnSpPr>
            <a:stCxn id="47" idx="3"/>
          </p:cNvCxnSpPr>
          <p:nvPr/>
        </p:nvCxnSpPr>
        <p:spPr>
          <a:xfrm rot="5400000">
            <a:off x="768588" y="5451772"/>
            <a:ext cx="185222" cy="6079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 bwMode="auto">
          <a:xfrm>
            <a:off x="4200543" y="5114922"/>
            <a:ext cx="271462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300037" y="5824538"/>
            <a:ext cx="271462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600577" y="6515096"/>
            <a:ext cx="271462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257433" y="4443411"/>
            <a:ext cx="1357312" cy="6143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z="1600" spc="-150" dirty="0" smtClean="0">
                <a:solidFill>
                  <a:schemeClr val="tx1"/>
                </a:solidFill>
                <a:latin typeface="Lucida Console" pitchFamily="49" charset="0"/>
              </a:rPr>
              <a:t>a==null</a:t>
            </a:r>
            <a:endParaRPr kumimoji="0" lang="en-US" sz="1600" b="0" i="0" u="none" strike="noStrike" cap="none" spc="-150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rot="16200000" flipH="1">
            <a:off x="3691831" y="4691943"/>
            <a:ext cx="213798" cy="765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4171986" y="6076986"/>
            <a:ext cx="213797" cy="738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2048337" y="6143683"/>
            <a:ext cx="189980" cy="62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 bwMode="auto">
          <a:xfrm>
            <a:off x="1600200" y="6491291"/>
            <a:ext cx="271462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26214" y="618755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spc="-300" dirty="0" smtClean="0">
                <a:latin typeface="Lucida Console" pitchFamily="49" charset="0"/>
              </a:rPr>
              <a:t>T</a:t>
            </a:r>
            <a:endParaRPr lang="en-US" spc="-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7" name="Content Placeholder 7"/>
          <p:cNvSpPr txBox="1">
            <a:spLocks/>
          </p:cNvSpPr>
          <p:nvPr/>
        </p:nvSpPr>
        <p:spPr>
          <a:xfrm>
            <a:off x="4267200" y="1809062"/>
            <a:ext cx="1893590" cy="3143938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Constraints to solve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a[0]==</a:t>
            </a:r>
            <a:r>
              <a:rPr kumimoji="0" lang="en-US" sz="1600" b="0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123456890</a:t>
            </a:r>
          </a:p>
        </p:txBody>
      </p:sp>
      <p:sp>
        <p:nvSpPr>
          <p:cNvPr id="68" name="Content Placeholder 7"/>
          <p:cNvSpPr txBox="1">
            <a:spLocks/>
          </p:cNvSpPr>
          <p:nvPr/>
        </p:nvSpPr>
        <p:spPr>
          <a:xfrm>
            <a:off x="6172200" y="1821976"/>
            <a:ext cx="691997" cy="3143938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null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{}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{0}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{123…}</a:t>
            </a:r>
            <a:endParaRPr kumimoji="0" lang="en-US" sz="1800" b="0" i="0" u="none" strike="noStrike" kern="1200" cap="none" spc="-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4243388" y="2143125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4564855" y="3364701"/>
            <a:ext cx="3271846" cy="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238620" y="2524133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248140" y="3133749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246236" y="4033893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5231623" y="3359933"/>
            <a:ext cx="3271846" cy="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60524" y="4991189"/>
            <a:ext cx="4900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rved Down Arrow 75"/>
          <p:cNvSpPr/>
          <p:nvPr/>
        </p:nvSpPr>
        <p:spPr bwMode="auto">
          <a:xfrm>
            <a:off x="6598920" y="1325880"/>
            <a:ext cx="2225040" cy="39624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-150" normalizeH="0" baseline="0" dirty="0" err="1" smtClean="0">
                <a:solidFill>
                  <a:schemeClr val="tx1"/>
                </a:solidFill>
                <a:latin typeface="Calibri" pitchFamily="34" charset="0"/>
              </a:rPr>
              <a:t>Execute&amp;Monitor</a:t>
            </a:r>
            <a:endParaRPr kumimoji="0" lang="en-US" b="0" i="0" u="none" strike="noStrike" cap="none" spc="-150" normalizeH="0" baseline="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7" name="Curved Down Arrow 76"/>
          <p:cNvSpPr/>
          <p:nvPr/>
        </p:nvSpPr>
        <p:spPr bwMode="auto">
          <a:xfrm>
            <a:off x="5212080" y="1325880"/>
            <a:ext cx="1386840" cy="39624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-150" normalizeH="0" baseline="0" dirty="0" smtClean="0">
                <a:solidFill>
                  <a:schemeClr val="tx1"/>
                </a:solidFill>
                <a:latin typeface="Calibri" pitchFamily="34" charset="0"/>
              </a:rPr>
              <a:t>Solve</a:t>
            </a:r>
          </a:p>
        </p:txBody>
      </p:sp>
      <p:sp>
        <p:nvSpPr>
          <p:cNvPr id="78" name="Curved Down Arrow 77"/>
          <p:cNvSpPr/>
          <p:nvPr/>
        </p:nvSpPr>
        <p:spPr bwMode="auto">
          <a:xfrm flipH="1">
            <a:off x="4541520" y="990600"/>
            <a:ext cx="4480560" cy="64008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Choose next path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9" name="Content Placeholder 7"/>
          <p:cNvSpPr txBox="1">
            <a:spLocks/>
          </p:cNvSpPr>
          <p:nvPr/>
        </p:nvSpPr>
        <p:spPr>
          <a:xfrm>
            <a:off x="6930605" y="1809164"/>
            <a:ext cx="2213395" cy="3448636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Observed constraints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a==null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!(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a==null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a[0]!=</a:t>
            </a:r>
            <a:r>
              <a:rPr kumimoji="0" lang="en-US" sz="1600" b="0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1234567890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a==null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 &amp;&amp;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a[0]==</a:t>
            </a:r>
            <a:r>
              <a:rPr kumimoji="0" lang="en-US" sz="1600" b="0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1234567890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-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94120" y="5029200"/>
            <a:ext cx="278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Done: There is no path left.</a:t>
            </a:r>
          </a:p>
        </p:txBody>
      </p:sp>
      <p:sp>
        <p:nvSpPr>
          <p:cNvPr id="5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19800" y="6537325"/>
            <a:ext cx="3048000" cy="244475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Slide from </a:t>
            </a:r>
            <a:r>
              <a:rPr lang="en-US" dirty="0" err="1" smtClean="0">
                <a:latin typeface="Arial" charset="0"/>
                <a:cs typeface="Arial" charset="0"/>
              </a:rPr>
              <a:t>Pex</a:t>
            </a:r>
            <a:r>
              <a:rPr lang="en-US" dirty="0" smtClean="0">
                <a:latin typeface="Arial" charset="0"/>
                <a:cs typeface="Arial" charset="0"/>
              </a:rPr>
              <a:t> group, Microsoft Research</a:t>
            </a:r>
          </a:p>
        </p:txBody>
      </p:sp>
      <p:sp>
        <p:nvSpPr>
          <p:cNvPr id="82" name="标题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Symbolic Execution (DSE)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09600" y="685800"/>
            <a:ext cx="508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DSE is used to generate test inputs systematically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 advTm="1427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51" grpId="0"/>
      <p:bldP spid="51" grpId="1"/>
      <p:bldP spid="52" grpId="0"/>
      <p:bldP spid="53" grpId="0"/>
      <p:bldP spid="54" grpId="0"/>
      <p:bldP spid="55" grpId="0"/>
      <p:bldP spid="58" grpId="0" animBg="1"/>
      <p:bldP spid="59" grpId="0" animBg="1"/>
      <p:bldP spid="60" grpId="0" animBg="1"/>
      <p:bldP spid="61" grpId="0" animBg="1"/>
      <p:bldP spid="65" grpId="0" animBg="1"/>
      <p:bldP spid="66" grpId="0"/>
      <p:bldP spid="66" grpId="1"/>
      <p:bldP spid="67" grpId="0" build="p"/>
      <p:bldP spid="68" grpId="0" build="p"/>
      <p:bldP spid="76" grpId="0" animBg="1"/>
      <p:bldP spid="77" grpId="0" animBg="1"/>
      <p:bldP spid="78" grpId="0" animBg="1"/>
      <p:bldP spid="79" grpId="0" build="p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CFG (control flow graph)</a:t>
            </a:r>
          </a:p>
          <a:p>
            <a:r>
              <a:rPr lang="en-US" dirty="0" smtClean="0"/>
              <a:t>Each program under test could be modeled as CFG.</a:t>
            </a:r>
          </a:p>
          <a:p>
            <a:r>
              <a:rPr lang="en-US" dirty="0" smtClean="0"/>
              <a:t>To achieve 100% path coverage is in NPC.</a:t>
            </a:r>
          </a:p>
        </p:txBody>
      </p:sp>
      <p:pic>
        <p:nvPicPr>
          <p:cNvPr id="4" name="图片 3" descr="diaz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828800"/>
            <a:ext cx="36957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>
                <a:solidFill>
                  <a:schemeClr val="tx2"/>
                </a:solidFill>
              </a:rPr>
              <a:t>TestLoop</a:t>
            </a:r>
            <a:r>
              <a:rPr lang="en-US" dirty="0" smtClean="0">
                <a:solidFill>
                  <a:schemeClr val="tx2"/>
                </a:solidFill>
              </a:rPr>
              <a:t>(0,{0})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图片 3" descr="1testca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514600"/>
            <a:ext cx="3167775" cy="325755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57200" y="23622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>
                <a:solidFill>
                  <a:schemeClr val="tx2"/>
                </a:solidFill>
              </a:rPr>
              <a:t>TestLoop</a:t>
            </a:r>
            <a:r>
              <a:rPr lang="en-US" dirty="0" smtClean="0">
                <a:solidFill>
                  <a:schemeClr val="tx2"/>
                </a:solidFill>
              </a:rPr>
              <a:t>(90,{0})</a:t>
            </a:r>
          </a:p>
          <a:p>
            <a:endParaRPr lang="en-US" dirty="0"/>
          </a:p>
        </p:txBody>
      </p:sp>
      <p:pic>
        <p:nvPicPr>
          <p:cNvPr id="4" name="图片 3" descr="tes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743200"/>
            <a:ext cx="3429000" cy="320992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990600" y="27432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>
                <a:solidFill>
                  <a:schemeClr val="tx2"/>
                </a:solidFill>
              </a:rPr>
              <a:t>TestLoop</a:t>
            </a:r>
            <a:r>
              <a:rPr lang="en-US" dirty="0" smtClean="0">
                <a:solidFill>
                  <a:schemeClr val="tx2"/>
                </a:solidFill>
              </a:rPr>
              <a:t>(90,{15})</a:t>
            </a:r>
          </a:p>
        </p:txBody>
      </p:sp>
      <p:pic>
        <p:nvPicPr>
          <p:cNvPr id="4" name="图片 3" descr="test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438400"/>
            <a:ext cx="2914650" cy="344805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990600" y="38862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TestLoop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[] y){</a:t>
            </a:r>
          </a:p>
          <a:p>
            <a:pPr>
              <a:buNone/>
            </a:pPr>
            <a:r>
              <a:rPr lang="en-US" dirty="0" smtClean="0"/>
              <a:t>	if(x==90){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	if(y[</a:t>
            </a:r>
            <a:r>
              <a:rPr lang="en-US" dirty="0" err="1" smtClean="0"/>
              <a:t>i</a:t>
            </a:r>
            <a:r>
              <a:rPr lang="en-US" dirty="0" smtClean="0"/>
              <a:t>]==15)</a:t>
            </a:r>
          </a:p>
          <a:p>
            <a:pPr>
              <a:buNone/>
            </a:pPr>
            <a:r>
              <a:rPr lang="en-US" dirty="0" smtClean="0"/>
              <a:t>				x++;</a:t>
            </a:r>
          </a:p>
          <a:p>
            <a:pPr>
              <a:buNone/>
            </a:pPr>
            <a:r>
              <a:rPr lang="en-US" dirty="0" smtClean="0"/>
              <a:t>		If(x==110)</a:t>
            </a:r>
          </a:p>
          <a:p>
            <a:pPr>
              <a:buNone/>
            </a:pPr>
            <a:r>
              <a:rPr lang="en-US" dirty="0" smtClean="0"/>
              <a:t>			return true;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false;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pic>
        <p:nvPicPr>
          <p:cNvPr id="4" name="图片 3" descr="test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667000"/>
            <a:ext cx="3248025" cy="32385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990600" y="4114800"/>
            <a:ext cx="762000" cy="381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21.4|22|28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424</Words>
  <Application>Microsoft Office PowerPoint</Application>
  <PresentationFormat>全屏显示(4:3)</PresentationFormat>
  <Paragraphs>188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Symbolic Execution in Software Engineering</vt:lpstr>
      <vt:lpstr>Overview</vt:lpstr>
      <vt:lpstr>Symbolic Execution</vt:lpstr>
      <vt:lpstr>幻灯片 4</vt:lpstr>
      <vt:lpstr>Path Explosion</vt:lpstr>
      <vt:lpstr>Path Explosion</vt:lpstr>
      <vt:lpstr>Path Explosion</vt:lpstr>
      <vt:lpstr>Path Explosion</vt:lpstr>
      <vt:lpstr>Path Explosion</vt:lpstr>
      <vt:lpstr>Path Explosion</vt:lpstr>
      <vt:lpstr>Fitness</vt:lpstr>
      <vt:lpstr>Fitness</vt:lpstr>
      <vt:lpstr>String Constraint Solver</vt:lpstr>
      <vt:lpstr>HAMPI</vt:lpstr>
    </vt:vector>
  </TitlesOfParts>
  <Company>north carolina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Guided Path Exploration in Automated Test Generation</dc:title>
  <dc:creator>xi ge</dc:creator>
  <cp:lastModifiedBy>xi ge</cp:lastModifiedBy>
  <cp:revision>57</cp:revision>
  <dcterms:created xsi:type="dcterms:W3CDTF">2010-04-26T23:20:52Z</dcterms:created>
  <dcterms:modified xsi:type="dcterms:W3CDTF">2010-04-27T03:30:47Z</dcterms:modified>
</cp:coreProperties>
</file>