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70" r:id="rId4"/>
    <p:sldId id="269" r:id="rId5"/>
    <p:sldId id="266" r:id="rId6"/>
    <p:sldId id="275" r:id="rId7"/>
    <p:sldId id="276" r:id="rId8"/>
    <p:sldId id="277" r:id="rId9"/>
    <p:sldId id="278" r:id="rId10"/>
    <p:sldId id="261" r:id="rId11"/>
    <p:sldId id="262" r:id="rId12"/>
    <p:sldId id="263" r:id="rId13"/>
    <p:sldId id="264" r:id="rId14"/>
    <p:sldId id="271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0BB0D-160A-4F75-95F6-7B23C6851DE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CFC97-42CB-4889-A94D-9FF808BC3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FE86CD-674D-4BCD-8CA6-A8A187FE18FD}" type="slidenum">
              <a:rPr lang="en-GB"/>
              <a:pPr/>
              <a:t>4</a:t>
            </a:fld>
            <a:endParaRPr lang="en-GB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59753" cy="440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42F3755A-E30B-4A32-9425-397AF284C0DF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3D9561CD-FC3E-4C58-BE74-FE06EE4BF7AC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81438" y="8686512"/>
            <a:ext cx="2973761" cy="454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B7AF82B8-77F5-43B4-9655-43B9C6252234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58103" y="685512"/>
            <a:ext cx="4944596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1509" name="Rectangle 5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0" y="4342535"/>
            <a:ext cx="5462868" cy="40899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Symbolic Execution in Software Engineering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Xusheng</a:t>
            </a:r>
            <a:r>
              <a:rPr lang="en-US" dirty="0" smtClean="0">
                <a:solidFill>
                  <a:schemeClr val="tx1"/>
                </a:solidFill>
              </a:rPr>
              <a:t> Xiao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Xi </a:t>
            </a:r>
            <a:r>
              <a:rPr lang="en-US" dirty="0" err="1" smtClean="0">
                <a:solidFill>
                  <a:schemeClr val="tx1"/>
                </a:solidFill>
              </a:rPr>
              <a:t>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Dayoung</a:t>
            </a:r>
            <a:r>
              <a:rPr lang="en-US" dirty="0" smtClean="0">
                <a:solidFill>
                  <a:schemeClr val="tx1"/>
                </a:solidFill>
              </a:rPr>
              <a:t>  Lee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Towards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Partial fulfillment for Course 707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Greedy algorithm: Fitness Guided Explosion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Fitness Function: Measure the current state and the goal state.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2895600" y="4267200"/>
            <a:ext cx="990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图片 3" descr="fitness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3971925" cy="33528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0668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Constraint Solver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tools could be reduced to constraint generation phase and constraint solving phase.</a:t>
            </a:r>
          </a:p>
          <a:p>
            <a:r>
              <a:rPr lang="en-US" dirty="0" smtClean="0"/>
              <a:t>String constraint solvers are needed by testing string-manipulating programs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Web application</a:t>
            </a:r>
          </a:p>
          <a:p>
            <a:r>
              <a:rPr lang="en-US" dirty="0" smtClean="0"/>
              <a:t>Hampi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HAMPI</a:t>
            </a:r>
            <a:endParaRPr lang="en-US" dirty="0"/>
          </a:p>
        </p:txBody>
      </p:sp>
      <p:pic>
        <p:nvPicPr>
          <p:cNvPr id="4" name="内容占位符 3" descr="hamp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6379406" cy="446801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Input-Space Explosion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dirty="0" smtClean="0"/>
              <a:t>Programs such as Parsers that accept string inputs</a:t>
            </a:r>
          </a:p>
          <a:p>
            <a:r>
              <a:rPr lang="en-US" dirty="0" smtClean="0"/>
              <a:t>Language of string inputs defined using context free grammars</a:t>
            </a:r>
          </a:p>
          <a:p>
            <a:r>
              <a:rPr lang="en-US" dirty="0" smtClean="0"/>
              <a:t>Generation of string inputs to achieve 100% branch coverage causes input-space explosion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467600" cy="204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381000" y="12954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The Grammar</a:t>
            </a:r>
            <a:r>
              <a:rPr kumimoji="0" lang="en-US" sz="4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lang="en-US" sz="4600" i="1" dirty="0" smtClean="0">
                <a:latin typeface="High Tower Text" pitchFamily="18" charset="0"/>
                <a:ea typeface="+mj-ea"/>
                <a:cs typeface="+mj-cs"/>
              </a:rPr>
              <a:t>S</a:t>
            </a:r>
            <a:r>
              <a:rPr kumimoji="0" lang="en-US" sz="4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impleCalc</a:t>
            </a:r>
            <a:r>
              <a:rPr kumimoji="0" lang="en-US" sz="4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inputs is shown below: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ko-KR" dirty="0" err="1" smtClean="0"/>
              <a:t>SimpleCalc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858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066800"/>
            <a:ext cx="5715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Boolean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SimpleCalc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(string </a:t>
            </a:r>
            <a:r>
              <a:rPr kumimoji="0" lang="en-US" altLang="ko-K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600200"/>
            <a:ext cx="1676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{ ….</a:t>
            </a:r>
            <a:endParaRPr kumimoji="0" lang="en-US" altLang="ko-KR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3400" y="5562600"/>
            <a:ext cx="1143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}</a:t>
            </a:r>
            <a:endParaRPr kumimoji="0" lang="en-US" altLang="ko-KR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ko-KR" dirty="0" smtClean="0"/>
              <a:t>Previous Approaches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219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Exhaustive Enumeration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3200" dirty="0" smtClean="0">
                <a:latin typeface="+mj-lt"/>
                <a:ea typeface="+mj-ea"/>
                <a:cs typeface="+mj-cs"/>
              </a:rPr>
              <a:t> Uses grammar and generates inputs exhaustively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3200" dirty="0" smtClean="0">
                <a:latin typeface="+mj-lt"/>
                <a:ea typeface="+mj-ea"/>
                <a:cs typeface="+mj-cs"/>
              </a:rPr>
              <a:t>Number of valid strings for size six: 187,765,078</a:t>
            </a:r>
            <a:endParaRPr kumimoji="0" lang="en-US" altLang="ko-KR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Dynamic Symbolic Execution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3200" dirty="0" smtClean="0">
                <a:latin typeface="+mj-lt"/>
                <a:ea typeface="+mj-ea"/>
                <a:cs typeface="+mj-cs"/>
              </a:rPr>
              <a:t> Uses program source code and generates inputs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Number of inputs generated: 248,523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ko-KR" dirty="0" smtClean="0"/>
              <a:t>Symbolic Grammar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200" y="990600"/>
            <a:ext cx="8763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Uses both grammar and program source code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19600"/>
            <a:ext cx="365759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86000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81000" y="18288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(1) The Grammar</a:t>
            </a:r>
            <a:r>
              <a:rPr kumimoji="0" lang="en-US" sz="4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lang="en-US" sz="4600" i="1" dirty="0" smtClean="0">
                <a:latin typeface="High Tower Text" pitchFamily="18" charset="0"/>
                <a:ea typeface="+mj-ea"/>
                <a:cs typeface="+mj-cs"/>
              </a:rPr>
              <a:t>S</a:t>
            </a:r>
            <a:r>
              <a:rPr kumimoji="0" lang="en-US" sz="4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impleCalc</a:t>
            </a:r>
            <a:r>
              <a:rPr kumimoji="0" lang="en-US" sz="4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inputs is shown below: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04800" y="3886200"/>
            <a:ext cx="7696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algn="ctr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(2) </a:t>
            </a:r>
            <a:r>
              <a:rPr lang="en-US" sz="6600" dirty="0" smtClean="0"/>
              <a:t> The </a:t>
            </a:r>
            <a:r>
              <a:rPr lang="en-US" sz="6300" dirty="0" smtClean="0"/>
              <a:t>Symbolic</a:t>
            </a:r>
            <a:r>
              <a:rPr lang="en-US" sz="6600" dirty="0" smtClean="0"/>
              <a:t> grammar for </a:t>
            </a:r>
            <a:r>
              <a:rPr lang="en-US" sz="6600" i="1" dirty="0" err="1" smtClean="0">
                <a:latin typeface="High Tower Text" pitchFamily="18" charset="0"/>
              </a:rPr>
              <a:t>SimpleCalc</a:t>
            </a:r>
            <a:r>
              <a:rPr lang="en-US" sz="6600" dirty="0" smtClean="0"/>
              <a:t> inputs </a:t>
            </a:r>
          </a:p>
          <a:p>
            <a:pPr lvl="0" algn="ctr">
              <a:spcBef>
                <a:spcPct val="0"/>
              </a:spcBef>
            </a:pPr>
            <a:endParaRPr kumimoji="0" lang="en-US" sz="6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아래로 구부러진 화살표 8"/>
          <p:cNvSpPr/>
          <p:nvPr/>
        </p:nvSpPr>
        <p:spPr>
          <a:xfrm rot="16200000" flipH="1" flipV="1">
            <a:off x="6362700" y="3543301"/>
            <a:ext cx="1981199" cy="1600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symbolic execution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Test generation using dynamic symbolic execution</a:t>
            </a:r>
          </a:p>
          <a:p>
            <a:r>
              <a:rPr lang="en-US" dirty="0" smtClean="0"/>
              <a:t>Path explosion problem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	</a:t>
            </a:r>
            <a:r>
              <a:rPr lang="en-US" dirty="0" smtClean="0"/>
              <a:t>NP-complete problem</a:t>
            </a: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	Greedy algorithm:  fitness guided exploration</a:t>
            </a:r>
          </a:p>
          <a:p>
            <a:r>
              <a:rPr lang="en-US" dirty="0" smtClean="0"/>
              <a:t>String constraint solver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Hampi: Context free grammar</a:t>
            </a:r>
          </a:p>
          <a:p>
            <a:r>
              <a:rPr lang="en-US" dirty="0" smtClean="0"/>
              <a:t>Symbolic Grammar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ko-KR" dirty="0" smtClean="0"/>
              <a:t>Symbolic Grammar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200" y="1371600"/>
            <a:ext cx="8763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Use Exhaustive Enumeration on Symbolic Grammar and generate inputs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dirty="0" smtClean="0">
                <a:latin typeface="+mj-lt"/>
                <a:ea typeface="+mj-ea"/>
                <a:cs typeface="+mj-cs"/>
              </a:rPr>
              <a:t>   Use dynamic symbolic execution for generating concrete values for symbolic values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Number of inputs generated: 6,611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875573" y="296733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execution is the analysis of programs by tracking symbolic rather than actual values.</a:t>
            </a:r>
          </a:p>
          <a:p>
            <a:r>
              <a:rPr lang="en-US" dirty="0" smtClean="0"/>
              <a:t>Symbolic execution is used to reason about all the inputs that take the same execution path through a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8862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y = 2 * y;</a:t>
            </a:r>
          </a:p>
          <a:p>
            <a:r>
              <a:rPr lang="en-US" dirty="0" smtClean="0"/>
              <a:t>     if (y == 4){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== 4”);</a:t>
            </a:r>
          </a:p>
          <a:p>
            <a:r>
              <a:rPr lang="en-US" dirty="0" smtClean="0"/>
              <a:t>     }else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!= 4”);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38978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44312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800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 == 4</a:t>
            </a:r>
            <a:endParaRPr lang="en-US" dirty="0"/>
          </a:p>
        </p:txBody>
      </p:sp>
      <p:sp>
        <p:nvSpPr>
          <p:cNvPr id="8" name="左箭头 3"/>
          <p:cNvSpPr/>
          <p:nvPr/>
        </p:nvSpPr>
        <p:spPr>
          <a:xfrm>
            <a:off x="6172200" y="40386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箭头 3"/>
          <p:cNvSpPr/>
          <p:nvPr/>
        </p:nvSpPr>
        <p:spPr>
          <a:xfrm>
            <a:off x="6096000" y="45720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箭头 3"/>
          <p:cNvSpPr/>
          <p:nvPr/>
        </p:nvSpPr>
        <p:spPr>
          <a:xfrm>
            <a:off x="6096000" y="48768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412498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56321" y="6247376"/>
            <a:ext cx="2126880" cy="469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fld id="{AA7B44A2-AA83-4E64-9E0A-11BC62D8DD49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6200" y="1473875"/>
            <a:ext cx="3814763" cy="21573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>
            <a:off x="247650" y="236721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Curved Right Arrow 42"/>
          <p:cNvSpPr/>
          <p:nvPr/>
        </p:nvSpPr>
        <p:spPr bwMode="auto">
          <a:xfrm>
            <a:off x="247650" y="2038533"/>
            <a:ext cx="228600" cy="33528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 bwMode="auto">
          <a:xfrm>
            <a:off x="236274" y="265609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 bwMode="auto">
          <a:xfrm>
            <a:off x="231722" y="2938153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1626275"/>
            <a:ext cx="381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 err="1" smtClean="0">
                <a:latin typeface="Lucida Console" pitchFamily="49" charset="0"/>
              </a:rPr>
              <a:t>CoverMe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[] a)</a:t>
            </a:r>
          </a:p>
          <a:p>
            <a:r>
              <a:rPr lang="en-US" dirty="0" smtClean="0">
                <a:latin typeface="Lucida Console" pitchFamily="49" charset="0"/>
              </a:rPr>
              <a:t>{</a:t>
            </a:r>
          </a:p>
          <a:p>
            <a:r>
              <a:rPr lang="en-US" dirty="0" smtClean="0">
                <a:latin typeface="Lucida Console" pitchFamily="49" charset="0"/>
              </a:rPr>
              <a:t>  if (a == null) return;</a:t>
            </a:r>
          </a:p>
          <a:p>
            <a:r>
              <a:rPr lang="en-US" dirty="0" smtClean="0">
                <a:latin typeface="Lucida Console" pitchFamily="49" charset="0"/>
              </a:rPr>
              <a:t>  if (</a:t>
            </a:r>
            <a:r>
              <a:rPr lang="en-US" dirty="0" err="1" smtClean="0">
                <a:latin typeface="Lucida Console" pitchFamily="49" charset="0"/>
              </a:rPr>
              <a:t>a.Length</a:t>
            </a:r>
            <a:r>
              <a:rPr lang="en-US" dirty="0" smtClean="0">
                <a:latin typeface="Lucida Console" pitchFamily="49" charset="0"/>
              </a:rPr>
              <a:t> &gt; 0)</a:t>
            </a:r>
          </a:p>
          <a:p>
            <a:r>
              <a:rPr lang="en-US" dirty="0" smtClean="0">
                <a:latin typeface="Lucida Console" pitchFamily="49" charset="0"/>
              </a:rPr>
              <a:t>    if (a[0] == </a:t>
            </a:r>
            <a:r>
              <a:rPr lang="en-US" spc="-150" dirty="0" smtClean="0">
                <a:latin typeface="Lucida Console" pitchFamily="49" charset="0"/>
              </a:rPr>
              <a:t>1234567890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spc="-300" dirty="0" smtClean="0">
                <a:latin typeface="Lucida Console" pitchFamily="49" charset="0"/>
              </a:rPr>
              <a:t>throw new Exception("bug");</a:t>
            </a:r>
          </a:p>
          <a:p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900132" y="5138734"/>
            <a:ext cx="180974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290764" y="5848350"/>
            <a:ext cx="182402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rot="5400000">
            <a:off x="2045142" y="4727668"/>
            <a:ext cx="170931" cy="65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5"/>
            <a:endCxn id="48" idx="0"/>
          </p:cNvCxnSpPr>
          <p:nvPr/>
        </p:nvCxnSpPr>
        <p:spPr>
          <a:xfrm rot="16200000" flipH="1">
            <a:off x="2731202" y="5376773"/>
            <a:ext cx="185224" cy="757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5561" y="541127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114" y="5449369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4039" y="4754045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56" name="Straight Arrow Connector 55"/>
          <p:cNvCxnSpPr>
            <a:stCxn id="47" idx="3"/>
          </p:cNvCxnSpPr>
          <p:nvPr/>
        </p:nvCxnSpPr>
        <p:spPr>
          <a:xfrm rot="5400000">
            <a:off x="768588" y="5451772"/>
            <a:ext cx="185222" cy="607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4200543" y="5114922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257433" y="4443411"/>
            <a:ext cx="1357312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16200000" flipH="1">
            <a:off x="3691831" y="4691943"/>
            <a:ext cx="213798" cy="765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171986" y="6076986"/>
            <a:ext cx="213797" cy="73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048337" y="6143683"/>
            <a:ext cx="189980" cy="62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1600200" y="6491291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7" name="Content Placeholder 7"/>
          <p:cNvSpPr txBox="1">
            <a:spLocks/>
          </p:cNvSpPr>
          <p:nvPr/>
        </p:nvSpPr>
        <p:spPr>
          <a:xfrm>
            <a:off x="4267200" y="1809062"/>
            <a:ext cx="1893590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to solve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123456890</a:t>
            </a:r>
          </a:p>
        </p:txBody>
      </p:sp>
      <p:sp>
        <p:nvSpPr>
          <p:cNvPr id="68" name="Content Placeholder 7"/>
          <p:cNvSpPr txBox="1">
            <a:spLocks/>
          </p:cNvSpPr>
          <p:nvPr/>
        </p:nvSpPr>
        <p:spPr>
          <a:xfrm>
            <a:off x="6172200" y="1821976"/>
            <a:ext cx="691997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{0}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{123…}</a:t>
            </a: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243388" y="2143125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564855" y="3364701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38620" y="252413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48140" y="313374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46236" y="403389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5231623" y="3359933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60524" y="499118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rved Down Arrow 75"/>
          <p:cNvSpPr/>
          <p:nvPr/>
        </p:nvSpPr>
        <p:spPr bwMode="auto">
          <a:xfrm>
            <a:off x="6598920" y="13258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err="1" smtClean="0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kumimoji="0" lang="en-US" b="0" i="0" u="none" strike="noStrike" cap="none" spc="-150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Curved Down Arrow 76"/>
          <p:cNvSpPr/>
          <p:nvPr/>
        </p:nvSpPr>
        <p:spPr bwMode="auto">
          <a:xfrm>
            <a:off x="5212080" y="13258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smtClean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78" name="Curved Down Arrow 77"/>
          <p:cNvSpPr/>
          <p:nvPr/>
        </p:nvSpPr>
        <p:spPr bwMode="auto">
          <a:xfrm flipH="1">
            <a:off x="4541520" y="9906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9" name="Content Placeholder 7"/>
          <p:cNvSpPr txBox="1">
            <a:spLocks/>
          </p:cNvSpPr>
          <p:nvPr/>
        </p:nvSpPr>
        <p:spPr>
          <a:xfrm>
            <a:off x="6930605" y="1809164"/>
            <a:ext cx="2213395" cy="344863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!(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a[0]!=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94120" y="5029200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Done: There is no path left.</a:t>
            </a:r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19800" y="6537325"/>
            <a:ext cx="3048000" cy="2444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Slide from </a:t>
            </a:r>
            <a:r>
              <a:rPr lang="en-US" dirty="0" err="1" smtClean="0">
                <a:latin typeface="Arial" charset="0"/>
                <a:cs typeface="Arial" charset="0"/>
              </a:rPr>
              <a:t>Pex</a:t>
            </a:r>
            <a:r>
              <a:rPr lang="en-US" dirty="0" smtClean="0">
                <a:latin typeface="Arial" charset="0"/>
                <a:cs typeface="Arial" charset="0"/>
              </a:rPr>
              <a:t> group, Microsoft Research</a:t>
            </a:r>
          </a:p>
        </p:txBody>
      </p:sp>
      <p:sp>
        <p:nvSpPr>
          <p:cNvPr id="82" name="标题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Symbolic Execution (DSE)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685800"/>
            <a:ext cx="508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DSE is used to generate test inputs systematically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 advTm="142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1" grpId="0"/>
      <p:bldP spid="51" grpId="1"/>
      <p:bldP spid="52" grpId="0"/>
      <p:bldP spid="53" grpId="0"/>
      <p:bldP spid="54" grpId="0"/>
      <p:bldP spid="55" grpId="0"/>
      <p:bldP spid="58" grpId="0" animBg="1"/>
      <p:bldP spid="59" grpId="0" animBg="1"/>
      <p:bldP spid="60" grpId="0" animBg="1"/>
      <p:bldP spid="61" grpId="0" animBg="1"/>
      <p:bldP spid="65" grpId="0" animBg="1"/>
      <p:bldP spid="66" grpId="0"/>
      <p:bldP spid="66" grpId="1"/>
      <p:bldP spid="67" grpId="0" build="p"/>
      <p:bldP spid="68" grpId="0" build="p"/>
      <p:bldP spid="76" grpId="0" animBg="1"/>
      <p:bldP spid="77" grpId="0" animBg="1"/>
      <p:bldP spid="78" grpId="0" animBg="1"/>
      <p:bldP spid="79" grpId="0" build="p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CFG (control flow graph)</a:t>
            </a:r>
          </a:p>
          <a:p>
            <a:r>
              <a:rPr lang="en-US" dirty="0" smtClean="0"/>
              <a:t>Each program under test could be modeled as CFG.</a:t>
            </a:r>
          </a:p>
          <a:p>
            <a:r>
              <a:rPr lang="en-US" dirty="0" smtClean="0"/>
              <a:t>To achieve 100% path coverage is in NPC.</a:t>
            </a:r>
          </a:p>
        </p:txBody>
      </p:sp>
      <p:pic>
        <p:nvPicPr>
          <p:cNvPr id="4" name="图片 3" descr="diaz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28800"/>
            <a:ext cx="3695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(0,{0})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图片 3" descr="1test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4600"/>
            <a:ext cx="3167775" cy="32575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57200" y="2362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(90,{0})</a:t>
            </a:r>
          </a:p>
          <a:p>
            <a:endParaRPr lang="en-US" dirty="0"/>
          </a:p>
        </p:txBody>
      </p:sp>
      <p:pic>
        <p:nvPicPr>
          <p:cNvPr id="4" name="图片 3" descr="te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429000" cy="32099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2743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(90,{15})</a:t>
            </a:r>
          </a:p>
        </p:txBody>
      </p:sp>
      <p:pic>
        <p:nvPicPr>
          <p:cNvPr id="4" name="图片 3" descr="te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438400"/>
            <a:ext cx="2914650" cy="34480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3886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21.4|22|28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590</Words>
  <Application>Microsoft Office PowerPoint</Application>
  <PresentationFormat>全屏显示(4:3)</PresentationFormat>
  <Paragraphs>216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Symbolic Execution in Software Engineering</vt:lpstr>
      <vt:lpstr>Overview</vt:lpstr>
      <vt:lpstr>Symbolic Execution</vt:lpstr>
      <vt:lpstr>幻灯片 4</vt:lpstr>
      <vt:lpstr>Path Explosion</vt:lpstr>
      <vt:lpstr>Path Explosion</vt:lpstr>
      <vt:lpstr>Path Explosion</vt:lpstr>
      <vt:lpstr>Path Explosion</vt:lpstr>
      <vt:lpstr>Path Explosion</vt:lpstr>
      <vt:lpstr>Path Explosion</vt:lpstr>
      <vt:lpstr>Fitness</vt:lpstr>
      <vt:lpstr>Fitness</vt:lpstr>
      <vt:lpstr>String Constraint Solver</vt:lpstr>
      <vt:lpstr>HAMPI</vt:lpstr>
      <vt:lpstr>Input-Space Explosion </vt:lpstr>
      <vt:lpstr>Example</vt:lpstr>
      <vt:lpstr>SimpleCalc Example</vt:lpstr>
      <vt:lpstr>Previous Approaches</vt:lpstr>
      <vt:lpstr>Symbolic Grammar</vt:lpstr>
      <vt:lpstr>Symbolic Grammar</vt:lpstr>
      <vt:lpstr>幻灯片 21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Guided Path Exploration in Automated Test Generation</dc:title>
  <dc:creator>xi ge</dc:creator>
  <cp:lastModifiedBy>xi ge</cp:lastModifiedBy>
  <cp:revision>60</cp:revision>
  <dcterms:created xsi:type="dcterms:W3CDTF">2010-04-26T23:20:52Z</dcterms:created>
  <dcterms:modified xsi:type="dcterms:W3CDTF">2010-04-27T04:03:06Z</dcterms:modified>
</cp:coreProperties>
</file>