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4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FA5B-B3C3-416C-A157-6F24C9289BEE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F782E-A89C-4E97-A084-F09758ABE1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FA5B-B3C3-416C-A157-6F24C9289BEE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F782E-A89C-4E97-A084-F09758ABE1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FA5B-B3C3-416C-A157-6F24C9289BEE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F782E-A89C-4E97-A084-F09758ABE1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FA5B-B3C3-416C-A157-6F24C9289BEE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F782E-A89C-4E97-A084-F09758ABE1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FA5B-B3C3-416C-A157-6F24C9289BEE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F782E-A89C-4E97-A084-F09758ABE1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FA5B-B3C3-416C-A157-6F24C9289BEE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F782E-A89C-4E97-A084-F09758ABE1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FA5B-B3C3-416C-A157-6F24C9289BEE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F782E-A89C-4E97-A084-F09758ABE1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FA5B-B3C3-416C-A157-6F24C9289BEE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F782E-A89C-4E97-A084-F09758ABE1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FA5B-B3C3-416C-A157-6F24C9289BEE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F782E-A89C-4E97-A084-F09758ABE1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FA5B-B3C3-416C-A157-6F24C9289BEE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F782E-A89C-4E97-A084-F09758ABE1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FA5B-B3C3-416C-A157-6F24C9289BEE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F782E-A89C-4E97-A084-F09758ABE1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BFA5B-B3C3-416C-A157-6F24C9289BEE}" type="datetimeFigureOut">
              <a:rPr lang="en-US" smtClean="0"/>
              <a:pPr/>
              <a:t>11/28/2009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F782E-A89C-4E97-A084-F09758ABE1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" name="Rectangle 50"/>
          <p:cNvSpPr>
            <a:spLocks noChangeArrowheads="1"/>
          </p:cNvSpPr>
          <p:nvPr/>
        </p:nvSpPr>
        <p:spPr bwMode="auto">
          <a:xfrm>
            <a:off x="0" y="5334000"/>
            <a:ext cx="1348127" cy="61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700" b="1" dirty="0" smtClean="0">
                <a:solidFill>
                  <a:srgbClr val="000000"/>
                </a:solidFill>
                <a:latin typeface="Arial" pitchFamily="34" charset="0"/>
              </a:rPr>
              <a:t>(Use Index </a:t>
            </a:r>
          </a:p>
          <a:p>
            <a:r>
              <a:rPr lang="en-US" sz="1700" b="1" dirty="0" smtClean="0">
                <a:solidFill>
                  <a:srgbClr val="000000"/>
                </a:solidFill>
                <a:latin typeface="Arial" pitchFamily="34" charset="0"/>
              </a:rPr>
              <a:t>Emp.sal)</a:t>
            </a:r>
            <a:endParaRPr lang="en-US" sz="1700" b="1" dirty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564060" y="1066800"/>
            <a:ext cx="8031081" cy="5151978"/>
            <a:chOff x="564060" y="1066800"/>
            <a:chExt cx="8031081" cy="5151978"/>
          </a:xfrm>
        </p:grpSpPr>
        <p:sp>
          <p:nvSpPr>
            <p:cNvPr id="10" name="Freeform 34"/>
            <p:cNvSpPr>
              <a:spLocks/>
            </p:cNvSpPr>
            <p:nvPr/>
          </p:nvSpPr>
          <p:spPr bwMode="auto">
            <a:xfrm>
              <a:off x="2844800" y="3068638"/>
              <a:ext cx="1588" cy="1238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7"/>
                </a:cxn>
                <a:cxn ang="0">
                  <a:pos x="0" y="0"/>
                </a:cxn>
              </a:cxnLst>
              <a:rect l="0" t="0" r="r" b="b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35"/>
            <p:cNvSpPr>
              <a:spLocks/>
            </p:cNvSpPr>
            <p:nvPr/>
          </p:nvSpPr>
          <p:spPr bwMode="auto">
            <a:xfrm>
              <a:off x="3192462" y="3068638"/>
              <a:ext cx="1588" cy="1238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7"/>
                </a:cxn>
                <a:cxn ang="0">
                  <a:pos x="0" y="0"/>
                </a:cxn>
              </a:cxnLst>
              <a:rect l="0" t="0" r="r" b="b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36"/>
            <p:cNvSpPr>
              <a:spLocks/>
            </p:cNvSpPr>
            <p:nvPr/>
          </p:nvSpPr>
          <p:spPr bwMode="auto">
            <a:xfrm>
              <a:off x="2844800" y="3068638"/>
              <a:ext cx="349250" cy="1238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77"/>
                </a:cxn>
                <a:cxn ang="0">
                  <a:pos x="0" y="0"/>
                </a:cxn>
              </a:cxnLst>
              <a:rect l="0" t="0" r="r" b="b"/>
              <a:pathLst>
                <a:path w="220" h="78">
                  <a:moveTo>
                    <a:pt x="0" y="0"/>
                  </a:moveTo>
                  <a:lnTo>
                    <a:pt x="219" y="7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37"/>
            <p:cNvSpPr>
              <a:spLocks/>
            </p:cNvSpPr>
            <p:nvPr/>
          </p:nvSpPr>
          <p:spPr bwMode="auto">
            <a:xfrm>
              <a:off x="2844800" y="3068638"/>
              <a:ext cx="349250" cy="123825"/>
            </a:xfrm>
            <a:custGeom>
              <a:avLst/>
              <a:gdLst/>
              <a:ahLst/>
              <a:cxnLst>
                <a:cxn ang="0">
                  <a:pos x="0" y="77"/>
                </a:cxn>
                <a:cxn ang="0">
                  <a:pos x="219" y="0"/>
                </a:cxn>
                <a:cxn ang="0">
                  <a:pos x="0" y="77"/>
                </a:cxn>
              </a:cxnLst>
              <a:rect l="0" t="0" r="r" b="b"/>
              <a:pathLst>
                <a:path w="220" h="78">
                  <a:moveTo>
                    <a:pt x="0" y="77"/>
                  </a:moveTo>
                  <a:lnTo>
                    <a:pt x="219" y="0"/>
                  </a:lnTo>
                  <a:lnTo>
                    <a:pt x="0" y="7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38"/>
            <p:cNvSpPr>
              <a:spLocks/>
            </p:cNvSpPr>
            <p:nvPr/>
          </p:nvSpPr>
          <p:spPr bwMode="auto">
            <a:xfrm>
              <a:off x="2286000" y="3581400"/>
              <a:ext cx="669925" cy="357188"/>
            </a:xfrm>
            <a:custGeom>
              <a:avLst/>
              <a:gdLst/>
              <a:ahLst/>
              <a:cxnLst>
                <a:cxn ang="0">
                  <a:pos x="0" y="224"/>
                </a:cxn>
                <a:cxn ang="0">
                  <a:pos x="421" y="0"/>
                </a:cxn>
                <a:cxn ang="0">
                  <a:pos x="0" y="224"/>
                </a:cxn>
              </a:cxnLst>
              <a:rect l="0" t="0" r="r" b="b"/>
              <a:pathLst>
                <a:path w="422" h="225">
                  <a:moveTo>
                    <a:pt x="0" y="224"/>
                  </a:moveTo>
                  <a:lnTo>
                    <a:pt x="421" y="0"/>
                  </a:lnTo>
                  <a:lnTo>
                    <a:pt x="0" y="22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39"/>
            <p:cNvSpPr>
              <a:spLocks/>
            </p:cNvSpPr>
            <p:nvPr/>
          </p:nvSpPr>
          <p:spPr bwMode="auto">
            <a:xfrm>
              <a:off x="3200400" y="3581400"/>
              <a:ext cx="684213" cy="3571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0" y="224"/>
                </a:cxn>
                <a:cxn ang="0">
                  <a:pos x="0" y="0"/>
                </a:cxn>
              </a:cxnLst>
              <a:rect l="0" t="0" r="r" b="b"/>
              <a:pathLst>
                <a:path w="431" h="225">
                  <a:moveTo>
                    <a:pt x="0" y="0"/>
                  </a:moveTo>
                  <a:lnTo>
                    <a:pt x="430" y="22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40"/>
            <p:cNvSpPr>
              <a:spLocks/>
            </p:cNvSpPr>
            <p:nvPr/>
          </p:nvSpPr>
          <p:spPr bwMode="auto">
            <a:xfrm>
              <a:off x="1905000" y="5257800"/>
              <a:ext cx="1588" cy="560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52"/>
                </a:cxn>
                <a:cxn ang="0">
                  <a:pos x="0" y="0"/>
                </a:cxn>
              </a:cxnLst>
              <a:rect l="0" t="0" r="r" b="b"/>
              <a:pathLst>
                <a:path w="1" h="353">
                  <a:moveTo>
                    <a:pt x="0" y="0"/>
                  </a:moveTo>
                  <a:lnTo>
                    <a:pt x="0" y="3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44"/>
            <p:cNvSpPr>
              <a:spLocks noChangeArrowheads="1"/>
            </p:cNvSpPr>
            <p:nvPr/>
          </p:nvSpPr>
          <p:spPr bwMode="auto">
            <a:xfrm>
              <a:off x="1752600" y="5791200"/>
              <a:ext cx="328617" cy="351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700" b="1" dirty="0" smtClean="0">
                  <a:solidFill>
                    <a:srgbClr val="000000"/>
                  </a:solidFill>
                  <a:latin typeface="Arial" pitchFamily="34" charset="0"/>
                </a:rPr>
                <a:t>E</a:t>
              </a:r>
              <a:endParaRPr lang="en-US" sz="17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" name="Rectangle 46"/>
            <p:cNvSpPr>
              <a:spLocks noChangeArrowheads="1"/>
            </p:cNvSpPr>
            <p:nvPr/>
          </p:nvSpPr>
          <p:spPr bwMode="auto">
            <a:xfrm>
              <a:off x="2667000" y="3279775"/>
              <a:ext cx="822342" cy="305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 dirty="0" smtClean="0">
                  <a:solidFill>
                    <a:srgbClr val="000000"/>
                  </a:solidFill>
                  <a:latin typeface="Arial" pitchFamily="34" charset="0"/>
                </a:rPr>
                <a:t>did=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</a:rPr>
                <a:t>d</a:t>
              </a:r>
              <a:r>
                <a:rPr lang="en-US" sz="1400" b="1" dirty="0" smtClean="0">
                  <a:solidFill>
                    <a:srgbClr val="000000"/>
                  </a:solidFill>
                  <a:latin typeface="Arial" pitchFamily="34" charset="0"/>
                </a:rPr>
                <a:t>id</a:t>
              </a:r>
              <a:endParaRPr lang="en-US" sz="14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6" name="Rectangle 50"/>
            <p:cNvSpPr>
              <a:spLocks noChangeArrowheads="1"/>
            </p:cNvSpPr>
            <p:nvPr/>
          </p:nvSpPr>
          <p:spPr bwMode="auto">
            <a:xfrm>
              <a:off x="3408362" y="2965450"/>
              <a:ext cx="1697038" cy="612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700" b="1" dirty="0" smtClean="0">
                  <a:solidFill>
                    <a:srgbClr val="000000"/>
                  </a:solidFill>
                  <a:latin typeface="Arial" pitchFamily="34" charset="0"/>
                </a:rPr>
                <a:t>(Index </a:t>
              </a:r>
            </a:p>
            <a:p>
              <a:r>
                <a:rPr lang="en-US" sz="1700" b="1" dirty="0" smtClean="0">
                  <a:solidFill>
                    <a:srgbClr val="000000"/>
                  </a:solidFill>
                  <a:latin typeface="Arial" pitchFamily="34" charset="0"/>
                </a:rPr>
                <a:t>Nested </a:t>
              </a:r>
              <a:r>
                <a:rPr lang="en-US" sz="1700" b="1" dirty="0">
                  <a:solidFill>
                    <a:srgbClr val="000000"/>
                  </a:solidFill>
                  <a:latin typeface="Arial" pitchFamily="34" charset="0"/>
                </a:rPr>
                <a:t>Loops)</a:t>
              </a:r>
            </a:p>
          </p:txBody>
        </p:sp>
        <p:graphicFrame>
          <p:nvGraphicFramePr>
            <p:cNvPr id="11265" name="Object 1"/>
            <p:cNvGraphicFramePr>
              <a:graphicFrameLocks noChangeAspect="1"/>
            </p:cNvGraphicFramePr>
            <p:nvPr/>
          </p:nvGraphicFramePr>
          <p:xfrm>
            <a:off x="564060" y="4876800"/>
            <a:ext cx="257175" cy="233362"/>
          </p:xfrm>
          <a:graphic>
            <a:graphicData uri="http://schemas.openxmlformats.org/presentationml/2006/ole">
              <p:oleObj spid="_x0000_s11265" name="Equation" r:id="rId3" imgW="215640" imgH="190440" progId="Equation.DSMT4">
                <p:embed/>
              </p:oleObj>
            </a:graphicData>
          </a:graphic>
        </p:graphicFrame>
        <p:sp>
          <p:nvSpPr>
            <p:cNvPr id="31" name="Freeform 40"/>
            <p:cNvSpPr>
              <a:spLocks/>
            </p:cNvSpPr>
            <p:nvPr/>
          </p:nvSpPr>
          <p:spPr bwMode="auto">
            <a:xfrm>
              <a:off x="1905000" y="4343400"/>
              <a:ext cx="1588" cy="560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52"/>
                </a:cxn>
                <a:cxn ang="0">
                  <a:pos x="0" y="0"/>
                </a:cxn>
              </a:cxnLst>
              <a:rect l="0" t="0" r="r" b="b"/>
              <a:pathLst>
                <a:path w="1" h="353">
                  <a:moveTo>
                    <a:pt x="0" y="0"/>
                  </a:moveTo>
                  <a:lnTo>
                    <a:pt x="0" y="3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40"/>
            <p:cNvSpPr>
              <a:spLocks/>
            </p:cNvSpPr>
            <p:nvPr/>
          </p:nvSpPr>
          <p:spPr bwMode="auto">
            <a:xfrm>
              <a:off x="4419600" y="5334000"/>
              <a:ext cx="1588" cy="560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52"/>
                </a:cxn>
                <a:cxn ang="0">
                  <a:pos x="0" y="0"/>
                </a:cxn>
              </a:cxnLst>
              <a:rect l="0" t="0" r="r" b="b"/>
              <a:pathLst>
                <a:path w="1" h="353">
                  <a:moveTo>
                    <a:pt x="0" y="0"/>
                  </a:moveTo>
                  <a:lnTo>
                    <a:pt x="0" y="3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47"/>
            <p:cNvSpPr>
              <a:spLocks noChangeArrowheads="1"/>
            </p:cNvSpPr>
            <p:nvPr/>
          </p:nvSpPr>
          <p:spPr bwMode="auto">
            <a:xfrm>
              <a:off x="640260" y="4953000"/>
              <a:ext cx="3093540" cy="305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 dirty="0" smtClean="0">
                  <a:solidFill>
                    <a:srgbClr val="000000"/>
                  </a:solidFill>
                  <a:latin typeface="Arial" pitchFamily="34" charset="0"/>
                </a:rPr>
                <a:t>Sal &gt; 59000 ∩ hobby = ‘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Arial" pitchFamily="34" charset="0"/>
                </a:rPr>
                <a:t>yodelling</a:t>
              </a:r>
              <a:r>
                <a:rPr lang="en-US" sz="1400" b="1" dirty="0" smtClean="0">
                  <a:solidFill>
                    <a:srgbClr val="000000"/>
                  </a:solidFill>
                  <a:latin typeface="Arial" pitchFamily="34" charset="0"/>
                </a:rPr>
                <a:t>’  </a:t>
              </a:r>
              <a:endParaRPr lang="en-US" sz="14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524000" y="3962400"/>
              <a:ext cx="602845" cy="381412"/>
              <a:chOff x="1752600" y="3962400"/>
              <a:chExt cx="602845" cy="381412"/>
            </a:xfrm>
          </p:grpSpPr>
          <p:graphicFrame>
            <p:nvGraphicFramePr>
              <p:cNvPr id="11267" name="Object 3"/>
              <p:cNvGraphicFramePr>
                <a:graphicFrameLocks noChangeAspect="1"/>
              </p:cNvGraphicFramePr>
              <p:nvPr/>
            </p:nvGraphicFramePr>
            <p:xfrm>
              <a:off x="1752600" y="3962400"/>
              <a:ext cx="254000" cy="217487"/>
            </p:xfrm>
            <a:graphic>
              <a:graphicData uri="http://schemas.openxmlformats.org/presentationml/2006/ole">
                <p:oleObj spid="_x0000_s11267" name="Equation" r:id="rId4" imgW="355320" imgH="304560" progId="Equation.DSMT4">
                  <p:embed/>
                </p:oleObj>
              </a:graphicData>
            </a:graphic>
          </p:graphicFrame>
          <p:sp>
            <p:nvSpPr>
              <p:cNvPr id="37" name="Rectangle 47"/>
              <p:cNvSpPr>
                <a:spLocks noChangeArrowheads="1"/>
              </p:cNvSpPr>
              <p:nvPr/>
            </p:nvSpPr>
            <p:spPr bwMode="auto">
              <a:xfrm>
                <a:off x="1905000" y="4038600"/>
                <a:ext cx="450445" cy="305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0000"/>
                    </a:solidFill>
                    <a:latin typeface="Arial" pitchFamily="34" charset="0"/>
                  </a:rPr>
                  <a:t>did</a:t>
                </a:r>
                <a:endParaRPr lang="en-US" sz="1400" b="1" dirty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8" name="Rectangle 44"/>
            <p:cNvSpPr>
              <a:spLocks noChangeArrowheads="1"/>
            </p:cNvSpPr>
            <p:nvPr/>
          </p:nvSpPr>
          <p:spPr bwMode="auto">
            <a:xfrm>
              <a:off x="4267200" y="5867400"/>
              <a:ext cx="339838" cy="351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700" b="1" dirty="0" smtClean="0">
                  <a:solidFill>
                    <a:srgbClr val="000000"/>
                  </a:solidFill>
                  <a:latin typeface="Arial" pitchFamily="34" charset="0"/>
                </a:rPr>
                <a:t>D</a:t>
              </a:r>
              <a:endParaRPr lang="en-US" sz="17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aphicFrame>
          <p:nvGraphicFramePr>
            <p:cNvPr id="39" name="Object 1"/>
            <p:cNvGraphicFramePr>
              <a:graphicFrameLocks noChangeAspect="1"/>
            </p:cNvGraphicFramePr>
            <p:nvPr/>
          </p:nvGraphicFramePr>
          <p:xfrm>
            <a:off x="3886200" y="4953000"/>
            <a:ext cx="257175" cy="233362"/>
          </p:xfrm>
          <a:graphic>
            <a:graphicData uri="http://schemas.openxmlformats.org/presentationml/2006/ole">
              <p:oleObj spid="_x0000_s11269" name="Equation" r:id="rId5" imgW="215640" imgH="190440" progId="Equation.DSMT4">
                <p:embed/>
              </p:oleObj>
            </a:graphicData>
          </a:graphic>
        </p:graphicFrame>
        <p:sp>
          <p:nvSpPr>
            <p:cNvPr id="40" name="Rectangle 47"/>
            <p:cNvSpPr>
              <a:spLocks noChangeArrowheads="1"/>
            </p:cNvSpPr>
            <p:nvPr/>
          </p:nvSpPr>
          <p:spPr bwMode="auto">
            <a:xfrm>
              <a:off x="3962400" y="5029200"/>
              <a:ext cx="883256" cy="305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 dirty="0" smtClean="0">
                  <a:solidFill>
                    <a:srgbClr val="000000"/>
                  </a:solidFill>
                  <a:latin typeface="Arial" pitchFamily="34" charset="0"/>
                </a:rPr>
                <a:t>floor = 1</a:t>
              </a:r>
              <a:endParaRPr lang="en-US" sz="14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3886200" y="4038600"/>
              <a:ext cx="1279313" cy="381412"/>
              <a:chOff x="4343400" y="4038600"/>
              <a:chExt cx="1279313" cy="381412"/>
            </a:xfrm>
          </p:grpSpPr>
          <p:graphicFrame>
            <p:nvGraphicFramePr>
              <p:cNvPr id="41" name="Object 3"/>
              <p:cNvGraphicFramePr>
                <a:graphicFrameLocks noChangeAspect="1"/>
              </p:cNvGraphicFramePr>
              <p:nvPr/>
            </p:nvGraphicFramePr>
            <p:xfrm>
              <a:off x="4343400" y="4038600"/>
              <a:ext cx="254000" cy="217487"/>
            </p:xfrm>
            <a:graphic>
              <a:graphicData uri="http://schemas.openxmlformats.org/presentationml/2006/ole">
                <p:oleObj spid="_x0000_s11270" name="Equation" r:id="rId6" imgW="355320" imgH="304560" progId="Equation.DSMT4">
                  <p:embed/>
                </p:oleObj>
              </a:graphicData>
            </a:graphic>
          </p:graphicFrame>
          <p:sp>
            <p:nvSpPr>
              <p:cNvPr id="42" name="Rectangle 47"/>
              <p:cNvSpPr>
                <a:spLocks noChangeArrowheads="1"/>
              </p:cNvSpPr>
              <p:nvPr/>
            </p:nvSpPr>
            <p:spPr bwMode="auto">
              <a:xfrm>
                <a:off x="4495800" y="4114800"/>
                <a:ext cx="1126913" cy="305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0000"/>
                    </a:solidFill>
                    <a:latin typeface="Arial" pitchFamily="34" charset="0"/>
                  </a:rPr>
                  <a:t>did, </a:t>
                </a:r>
                <a:r>
                  <a:rPr lang="en-US" sz="1400" b="1" dirty="0" err="1" smtClean="0">
                    <a:solidFill>
                      <a:srgbClr val="000000"/>
                    </a:solidFill>
                    <a:latin typeface="Arial" pitchFamily="34" charset="0"/>
                  </a:rPr>
                  <a:t>dname</a:t>
                </a:r>
                <a:endParaRPr lang="en-US" sz="1400" b="1" dirty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44" name="Freeform 40"/>
            <p:cNvSpPr>
              <a:spLocks/>
            </p:cNvSpPr>
            <p:nvPr/>
          </p:nvSpPr>
          <p:spPr bwMode="auto">
            <a:xfrm>
              <a:off x="4419600" y="4419600"/>
              <a:ext cx="1588" cy="560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52"/>
                </a:cxn>
                <a:cxn ang="0">
                  <a:pos x="0" y="0"/>
                </a:cxn>
              </a:cxnLst>
              <a:rect l="0" t="0" r="r" b="b"/>
              <a:pathLst>
                <a:path w="1" h="353">
                  <a:moveTo>
                    <a:pt x="0" y="0"/>
                  </a:moveTo>
                  <a:lnTo>
                    <a:pt x="0" y="3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6019800" y="3124200"/>
              <a:ext cx="1247253" cy="1265778"/>
              <a:chOff x="6096000" y="4038600"/>
              <a:chExt cx="1247253" cy="1265778"/>
            </a:xfrm>
          </p:grpSpPr>
          <p:sp>
            <p:nvSpPr>
              <p:cNvPr id="47" name="Rectangle 44"/>
              <p:cNvSpPr>
                <a:spLocks noChangeArrowheads="1"/>
              </p:cNvSpPr>
              <p:nvPr/>
            </p:nvSpPr>
            <p:spPr bwMode="auto">
              <a:xfrm>
                <a:off x="6553200" y="4953000"/>
                <a:ext cx="315793" cy="3513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700" b="1" dirty="0" smtClean="0">
                    <a:solidFill>
                      <a:srgbClr val="000000"/>
                    </a:solidFill>
                    <a:latin typeface="Arial" pitchFamily="34" charset="0"/>
                  </a:rPr>
                  <a:t>F</a:t>
                </a:r>
                <a:endParaRPr lang="en-US" sz="1700" b="1" dirty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6096000" y="4038600"/>
                <a:ext cx="1247253" cy="381412"/>
                <a:chOff x="4343400" y="4038600"/>
                <a:chExt cx="1247253" cy="381412"/>
              </a:xfrm>
            </p:grpSpPr>
            <p:graphicFrame>
              <p:nvGraphicFramePr>
                <p:cNvPr id="49" name="Object 3"/>
                <p:cNvGraphicFramePr>
                  <a:graphicFrameLocks noChangeAspect="1"/>
                </p:cNvGraphicFramePr>
                <p:nvPr/>
              </p:nvGraphicFramePr>
              <p:xfrm>
                <a:off x="4343400" y="4038600"/>
                <a:ext cx="254000" cy="217487"/>
              </p:xfrm>
              <a:graphic>
                <a:graphicData uri="http://schemas.openxmlformats.org/presentationml/2006/ole">
                  <p:oleObj spid="_x0000_s11271" name="Equation" r:id="rId7" imgW="355320" imgH="304560" progId="Equation.DSMT4">
                    <p:embed/>
                  </p:oleObj>
                </a:graphicData>
              </a:graphic>
            </p:graphicFrame>
            <p:sp>
              <p:nvSpPr>
                <p:cNvPr id="50" name="Rectangle 47"/>
                <p:cNvSpPr>
                  <a:spLocks noChangeArrowheads="1"/>
                </p:cNvSpPr>
                <p:nvPr/>
              </p:nvSpPr>
              <p:spPr bwMode="auto">
                <a:xfrm>
                  <a:off x="4495800" y="4114800"/>
                  <a:ext cx="1094853" cy="305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dirty="0" err="1" smtClean="0">
                      <a:solidFill>
                        <a:srgbClr val="000000"/>
                      </a:solidFill>
                      <a:latin typeface="Arial" pitchFamily="34" charset="0"/>
                    </a:rPr>
                    <a:t>budget,did</a:t>
                  </a:r>
                  <a:endParaRPr lang="en-US" sz="1400" b="1" dirty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</p:grpSp>
          <p:sp>
            <p:nvSpPr>
              <p:cNvPr id="51" name="Freeform 40"/>
              <p:cNvSpPr>
                <a:spLocks/>
              </p:cNvSpPr>
              <p:nvPr/>
            </p:nvSpPr>
            <p:spPr bwMode="auto">
              <a:xfrm>
                <a:off x="6705600" y="4419600"/>
                <a:ext cx="1588" cy="5603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52"/>
                  </a:cxn>
                  <a:cxn ang="0">
                    <a:pos x="0" y="0"/>
                  </a:cxn>
                </a:cxnLst>
                <a:rect l="0" t="0" r="r" b="b"/>
                <a:pathLst>
                  <a:path w="1" h="353">
                    <a:moveTo>
                      <a:pt x="0" y="0"/>
                    </a:moveTo>
                    <a:lnTo>
                      <a:pt x="0" y="35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4267200" y="1981200"/>
              <a:ext cx="2895600" cy="973138"/>
              <a:chOff x="2667000" y="3117850"/>
              <a:chExt cx="2895600" cy="973138"/>
            </a:xfrm>
          </p:grpSpPr>
          <p:sp>
            <p:nvSpPr>
              <p:cNvPr id="61" name="Freeform 34"/>
              <p:cNvSpPr>
                <a:spLocks/>
              </p:cNvSpPr>
              <p:nvPr/>
            </p:nvSpPr>
            <p:spPr bwMode="auto">
              <a:xfrm>
                <a:off x="3302000" y="3221038"/>
                <a:ext cx="1588" cy="123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7"/>
                  </a:cxn>
                  <a:cxn ang="0">
                    <a:pos x="0" y="0"/>
                  </a:cxn>
                </a:cxnLst>
                <a:rect l="0" t="0" r="r" b="b"/>
                <a:pathLst>
                  <a:path w="1" h="78">
                    <a:moveTo>
                      <a:pt x="0" y="0"/>
                    </a:moveTo>
                    <a:lnTo>
                      <a:pt x="0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35"/>
              <p:cNvSpPr>
                <a:spLocks/>
              </p:cNvSpPr>
              <p:nvPr/>
            </p:nvSpPr>
            <p:spPr bwMode="auto">
              <a:xfrm>
                <a:off x="3649662" y="3221038"/>
                <a:ext cx="1588" cy="123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7"/>
                  </a:cxn>
                  <a:cxn ang="0">
                    <a:pos x="0" y="0"/>
                  </a:cxn>
                </a:cxnLst>
                <a:rect l="0" t="0" r="r" b="b"/>
                <a:pathLst>
                  <a:path w="1" h="78">
                    <a:moveTo>
                      <a:pt x="0" y="0"/>
                    </a:moveTo>
                    <a:lnTo>
                      <a:pt x="0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36"/>
              <p:cNvSpPr>
                <a:spLocks/>
              </p:cNvSpPr>
              <p:nvPr/>
            </p:nvSpPr>
            <p:spPr bwMode="auto">
              <a:xfrm>
                <a:off x="3302000" y="3221038"/>
                <a:ext cx="349250" cy="123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9" y="77"/>
                  </a:cxn>
                  <a:cxn ang="0">
                    <a:pos x="0" y="0"/>
                  </a:cxn>
                </a:cxnLst>
                <a:rect l="0" t="0" r="r" b="b"/>
                <a:pathLst>
                  <a:path w="220" h="78">
                    <a:moveTo>
                      <a:pt x="0" y="0"/>
                    </a:moveTo>
                    <a:lnTo>
                      <a:pt x="219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37"/>
              <p:cNvSpPr>
                <a:spLocks/>
              </p:cNvSpPr>
              <p:nvPr/>
            </p:nvSpPr>
            <p:spPr bwMode="auto">
              <a:xfrm>
                <a:off x="3302000" y="3221038"/>
                <a:ext cx="349250" cy="123825"/>
              </a:xfrm>
              <a:custGeom>
                <a:avLst/>
                <a:gdLst/>
                <a:ahLst/>
                <a:cxnLst>
                  <a:cxn ang="0">
                    <a:pos x="0" y="77"/>
                  </a:cxn>
                  <a:cxn ang="0">
                    <a:pos x="219" y="0"/>
                  </a:cxn>
                  <a:cxn ang="0">
                    <a:pos x="0" y="77"/>
                  </a:cxn>
                </a:cxnLst>
                <a:rect l="0" t="0" r="r" b="b"/>
                <a:pathLst>
                  <a:path w="220" h="78">
                    <a:moveTo>
                      <a:pt x="0" y="77"/>
                    </a:moveTo>
                    <a:lnTo>
                      <a:pt x="219" y="0"/>
                    </a:lnTo>
                    <a:lnTo>
                      <a:pt x="0" y="77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38"/>
              <p:cNvSpPr>
                <a:spLocks/>
              </p:cNvSpPr>
              <p:nvPr/>
            </p:nvSpPr>
            <p:spPr bwMode="auto">
              <a:xfrm>
                <a:off x="2667000" y="3733800"/>
                <a:ext cx="669925" cy="357188"/>
              </a:xfrm>
              <a:custGeom>
                <a:avLst/>
                <a:gdLst/>
                <a:ahLst/>
                <a:cxnLst>
                  <a:cxn ang="0">
                    <a:pos x="0" y="224"/>
                  </a:cxn>
                  <a:cxn ang="0">
                    <a:pos x="421" y="0"/>
                  </a:cxn>
                  <a:cxn ang="0">
                    <a:pos x="0" y="224"/>
                  </a:cxn>
                </a:cxnLst>
                <a:rect l="0" t="0" r="r" b="b"/>
                <a:pathLst>
                  <a:path w="422" h="225">
                    <a:moveTo>
                      <a:pt x="0" y="224"/>
                    </a:moveTo>
                    <a:lnTo>
                      <a:pt x="421" y="0"/>
                    </a:lnTo>
                    <a:lnTo>
                      <a:pt x="0" y="22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3581400" y="3733800"/>
                <a:ext cx="684213" cy="3571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30" y="224"/>
                  </a:cxn>
                  <a:cxn ang="0">
                    <a:pos x="0" y="0"/>
                  </a:cxn>
                </a:cxnLst>
                <a:rect l="0" t="0" r="r" b="b"/>
                <a:pathLst>
                  <a:path w="431" h="225">
                    <a:moveTo>
                      <a:pt x="0" y="0"/>
                    </a:moveTo>
                    <a:lnTo>
                      <a:pt x="430" y="22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Rectangle 46"/>
              <p:cNvSpPr>
                <a:spLocks noChangeArrowheads="1"/>
              </p:cNvSpPr>
              <p:nvPr/>
            </p:nvSpPr>
            <p:spPr bwMode="auto">
              <a:xfrm>
                <a:off x="3124200" y="3432175"/>
                <a:ext cx="822342" cy="305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0000"/>
                    </a:solidFill>
                    <a:latin typeface="Arial" pitchFamily="34" charset="0"/>
                  </a:rPr>
                  <a:t>did=</a:t>
                </a:r>
                <a:r>
                  <a:rPr lang="en-US" sz="1400" b="1" dirty="0">
                    <a:solidFill>
                      <a:srgbClr val="000000"/>
                    </a:solidFill>
                    <a:latin typeface="Arial" pitchFamily="34" charset="0"/>
                  </a:rPr>
                  <a:t>d</a:t>
                </a:r>
                <a:r>
                  <a:rPr lang="en-US" sz="1400" b="1" dirty="0" smtClean="0">
                    <a:solidFill>
                      <a:srgbClr val="000000"/>
                    </a:solidFill>
                    <a:latin typeface="Arial" pitchFamily="34" charset="0"/>
                  </a:rPr>
                  <a:t>id</a:t>
                </a:r>
                <a:endParaRPr lang="en-US" sz="1400" b="1" dirty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8" name="Rectangle 50"/>
              <p:cNvSpPr>
                <a:spLocks noChangeArrowheads="1"/>
              </p:cNvSpPr>
              <p:nvPr/>
            </p:nvSpPr>
            <p:spPr bwMode="auto">
              <a:xfrm>
                <a:off x="3865562" y="3117850"/>
                <a:ext cx="1697038" cy="612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700" b="1" dirty="0" smtClean="0">
                    <a:solidFill>
                      <a:srgbClr val="000000"/>
                    </a:solidFill>
                    <a:latin typeface="Arial" pitchFamily="34" charset="0"/>
                  </a:rPr>
                  <a:t>(Index </a:t>
                </a:r>
              </a:p>
              <a:p>
                <a:r>
                  <a:rPr lang="en-US" sz="1700" b="1" dirty="0" smtClean="0">
                    <a:solidFill>
                      <a:srgbClr val="000000"/>
                    </a:solidFill>
                    <a:latin typeface="Arial" pitchFamily="34" charset="0"/>
                  </a:rPr>
                  <a:t>Nested </a:t>
                </a:r>
                <a:r>
                  <a:rPr lang="en-US" sz="1700" b="1" dirty="0">
                    <a:solidFill>
                      <a:srgbClr val="000000"/>
                    </a:solidFill>
                    <a:latin typeface="Arial" pitchFamily="34" charset="0"/>
                  </a:rPr>
                  <a:t>Loops)</a:t>
                </a:r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4191000" y="1142588"/>
              <a:ext cx="1924681" cy="381412"/>
              <a:chOff x="4343400" y="4038600"/>
              <a:chExt cx="1924681" cy="381412"/>
            </a:xfrm>
          </p:grpSpPr>
          <p:graphicFrame>
            <p:nvGraphicFramePr>
              <p:cNvPr id="71" name="Object 3"/>
              <p:cNvGraphicFramePr>
                <a:graphicFrameLocks noChangeAspect="1"/>
              </p:cNvGraphicFramePr>
              <p:nvPr/>
            </p:nvGraphicFramePr>
            <p:xfrm>
              <a:off x="4343400" y="4038600"/>
              <a:ext cx="254000" cy="217487"/>
            </p:xfrm>
            <a:graphic>
              <a:graphicData uri="http://schemas.openxmlformats.org/presentationml/2006/ole">
                <p:oleObj spid="_x0000_s11272" name="Equation" r:id="rId8" imgW="355320" imgH="304560" progId="Equation.DSMT4">
                  <p:embed/>
                </p:oleObj>
              </a:graphicData>
            </a:graphic>
          </p:graphicFrame>
          <p:sp>
            <p:nvSpPr>
              <p:cNvPr id="72" name="Rectangle 47"/>
              <p:cNvSpPr>
                <a:spLocks noChangeArrowheads="1"/>
              </p:cNvSpPr>
              <p:nvPr/>
            </p:nvSpPr>
            <p:spPr bwMode="auto">
              <a:xfrm>
                <a:off x="4495800" y="4114800"/>
                <a:ext cx="1772281" cy="305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 dirty="0" err="1" smtClean="0">
                    <a:solidFill>
                      <a:srgbClr val="000000"/>
                    </a:solidFill>
                    <a:latin typeface="Arial" pitchFamily="34" charset="0"/>
                  </a:rPr>
                  <a:t>D.dname</a:t>
                </a:r>
                <a:r>
                  <a:rPr lang="en-US" sz="1400" b="1" dirty="0" smtClean="0">
                    <a:solidFill>
                      <a:srgbClr val="000000"/>
                    </a:solidFill>
                    <a:latin typeface="Arial" pitchFamily="34" charset="0"/>
                  </a:rPr>
                  <a:t>, </a:t>
                </a:r>
                <a:r>
                  <a:rPr lang="en-US" sz="1400" b="1" dirty="0" err="1" smtClean="0">
                    <a:solidFill>
                      <a:srgbClr val="000000"/>
                    </a:solidFill>
                    <a:latin typeface="Arial" pitchFamily="34" charset="0"/>
                  </a:rPr>
                  <a:t>F.budget</a:t>
                </a:r>
                <a:endParaRPr lang="en-US" sz="1400" b="1" dirty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73" name="Freeform 40"/>
            <p:cNvSpPr>
              <a:spLocks/>
            </p:cNvSpPr>
            <p:nvPr/>
          </p:nvSpPr>
          <p:spPr bwMode="auto">
            <a:xfrm>
              <a:off x="5029200" y="1524000"/>
              <a:ext cx="1588" cy="560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52"/>
                </a:cxn>
                <a:cxn ang="0">
                  <a:pos x="0" y="0"/>
                </a:cxn>
              </a:cxnLst>
              <a:rect l="0" t="0" r="r" b="b"/>
              <a:pathLst>
                <a:path w="1" h="353">
                  <a:moveTo>
                    <a:pt x="0" y="0"/>
                  </a:moveTo>
                  <a:lnTo>
                    <a:pt x="0" y="3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Rectangle 52"/>
            <p:cNvSpPr>
              <a:spLocks noChangeArrowheads="1"/>
            </p:cNvSpPr>
            <p:nvPr/>
          </p:nvSpPr>
          <p:spPr bwMode="auto">
            <a:xfrm>
              <a:off x="6046787" y="1066800"/>
              <a:ext cx="1344613" cy="347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700" b="1" dirty="0">
                  <a:solidFill>
                    <a:srgbClr val="000000"/>
                  </a:solidFill>
                  <a:latin typeface="Arial" pitchFamily="34" charset="0"/>
                </a:rPr>
                <a:t>(On-the-fly)</a:t>
              </a:r>
            </a:p>
          </p:txBody>
        </p:sp>
        <p:sp>
          <p:nvSpPr>
            <p:cNvPr id="76" name="Rectangle 50"/>
            <p:cNvSpPr>
              <a:spLocks noChangeArrowheads="1"/>
            </p:cNvSpPr>
            <p:nvPr/>
          </p:nvSpPr>
          <p:spPr bwMode="auto">
            <a:xfrm>
              <a:off x="4800600" y="4953000"/>
              <a:ext cx="1287213" cy="351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700" b="1" dirty="0" smtClean="0">
                  <a:solidFill>
                    <a:srgbClr val="000000"/>
                  </a:solidFill>
                  <a:latin typeface="Arial" pitchFamily="34" charset="0"/>
                </a:rPr>
                <a:t>(File Scan)</a:t>
              </a:r>
              <a:endParaRPr lang="en-US" sz="17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7" name="Rectangle 50"/>
            <p:cNvSpPr>
              <a:spLocks noChangeArrowheads="1"/>
            </p:cNvSpPr>
            <p:nvPr/>
          </p:nvSpPr>
          <p:spPr bwMode="auto">
            <a:xfrm>
              <a:off x="6781800" y="4038600"/>
              <a:ext cx="1287213" cy="351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700" b="1" dirty="0" smtClean="0">
                  <a:solidFill>
                    <a:srgbClr val="000000"/>
                  </a:solidFill>
                  <a:latin typeface="Arial" pitchFamily="34" charset="0"/>
                </a:rPr>
                <a:t>(File Scan)</a:t>
              </a:r>
              <a:endParaRPr lang="en-US" sz="17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8" name="Rectangle 50"/>
            <p:cNvSpPr>
              <a:spLocks noChangeArrowheads="1"/>
            </p:cNvSpPr>
            <p:nvPr/>
          </p:nvSpPr>
          <p:spPr bwMode="auto">
            <a:xfrm>
              <a:off x="7239000" y="3124200"/>
              <a:ext cx="1356141" cy="351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700" b="1" dirty="0" smtClean="0">
                  <a:solidFill>
                    <a:srgbClr val="000000"/>
                  </a:solidFill>
                  <a:latin typeface="Arial" pitchFamily="34" charset="0"/>
                </a:rPr>
                <a:t>(On-the-fly)</a:t>
              </a:r>
              <a:endParaRPr lang="en-US" sz="17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>
              <a:off x="5029200" y="4038600"/>
              <a:ext cx="1356141" cy="351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700" b="1" dirty="0" smtClean="0">
                  <a:solidFill>
                    <a:srgbClr val="000000"/>
                  </a:solidFill>
                  <a:latin typeface="Arial" pitchFamily="34" charset="0"/>
                </a:rPr>
                <a:t>(On-the-fly)</a:t>
              </a:r>
              <a:endParaRPr lang="en-US" sz="17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80" name="Rectangle 50"/>
            <p:cNvSpPr>
              <a:spLocks noChangeArrowheads="1"/>
            </p:cNvSpPr>
            <p:nvPr/>
          </p:nvSpPr>
          <p:spPr bwMode="auto">
            <a:xfrm>
              <a:off x="2133600" y="3962400"/>
              <a:ext cx="1356141" cy="351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700" b="1" dirty="0" smtClean="0">
                  <a:solidFill>
                    <a:srgbClr val="000000"/>
                  </a:solidFill>
                  <a:latin typeface="Arial" pitchFamily="34" charset="0"/>
                </a:rPr>
                <a:t>(On-the-fly)</a:t>
              </a:r>
              <a:endParaRPr lang="en-US" sz="17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60</Words>
  <Application>Microsoft Office PowerPoint</Application>
  <PresentationFormat>全屏显示(4:3)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Office 主题</vt:lpstr>
      <vt:lpstr>Equation</vt:lpstr>
      <vt:lpstr>幻灯片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xiao</dc:creator>
  <cp:lastModifiedBy>xiao</cp:lastModifiedBy>
  <cp:revision>17</cp:revision>
  <dcterms:created xsi:type="dcterms:W3CDTF">2009-11-28T22:06:55Z</dcterms:created>
  <dcterms:modified xsi:type="dcterms:W3CDTF">2009-11-28T23:53:38Z</dcterms:modified>
</cp:coreProperties>
</file>