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77" r:id="rId2"/>
    <p:sldId id="258" r:id="rId3"/>
    <p:sldId id="278" r:id="rId4"/>
    <p:sldId id="284" r:id="rId5"/>
    <p:sldId id="280" r:id="rId6"/>
    <p:sldId id="281" r:id="rId7"/>
    <p:sldId id="282" r:id="rId8"/>
    <p:sldId id="283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7" r:id="rId19"/>
    <p:sldId id="298" r:id="rId20"/>
    <p:sldId id="299" r:id="rId21"/>
    <p:sldId id="300" r:id="rId22"/>
    <p:sldId id="301" r:id="rId23"/>
    <p:sldId id="305" r:id="rId24"/>
    <p:sldId id="302" r:id="rId25"/>
    <p:sldId id="303" r:id="rId26"/>
    <p:sldId id="30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00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1EE6C-E9E6-2E4E-82C6-8EA921808066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D354F-B1AE-E044-82C5-C4ADFC6D09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6002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1F415-CFBB-4560-AAEB-C4B36E7BE2F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order to adequately test software, a number of different testing techniques must be performed.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class of testing techniques used extensively is structural testing in which properties of the software code are used to ensure a certain code coverage.</a:t>
            </a:r>
          </a:p>
          <a:p>
            <a:r>
              <a:rPr lang="en-US" dirty="0" smtClean="0"/>
              <a:t>The tester chooses inputs to exercise paths through the code and determine the appropriate outputs.</a:t>
            </a:r>
          </a:p>
          <a:p>
            <a:r>
              <a:rPr lang="en-US" dirty="0" smtClean="0"/>
              <a:t>High structural coverage can be used to detect insufficiency of the test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1F415-CFBB-4560-AAEB-C4B36E7BE2F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2067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1F415-CFBB-4560-AAEB-C4B36E7BE2F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D9A-1F97-AE46-B943-E59A4FD704A3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B0AB-7D47-B246-A630-357EDFAFA4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D9A-1F97-AE46-B943-E59A4FD704A3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B0AB-7D47-B246-A630-357EDFAFA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D9A-1F97-AE46-B943-E59A4FD704A3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B0AB-7D47-B246-A630-357EDFAFA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D9A-1F97-AE46-B943-E59A4FD704A3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B0AB-7D47-B246-A630-357EDFAFA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D9A-1F97-AE46-B943-E59A4FD704A3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B0AB-7D47-B246-A630-357EDFAFA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D9A-1F97-AE46-B943-E59A4FD704A3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B0AB-7D47-B246-A630-357EDFAFA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D9A-1F97-AE46-B943-E59A4FD704A3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B0AB-7D47-B246-A630-357EDFAFA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D9A-1F97-AE46-B943-E59A4FD704A3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B0AB-7D47-B246-A630-357EDFAFA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D9A-1F97-AE46-B943-E59A4FD704A3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B0AB-7D47-B246-A630-357EDFAFA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D9A-1F97-AE46-B943-E59A4FD704A3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B0AB-7D47-B246-A630-357EDFAFA4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CA5DD9A-1F97-AE46-B943-E59A4FD704A3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9F7B0AB-7D47-B246-A630-357EDFAFA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CA5DD9A-1F97-AE46-B943-E59A4FD704A3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9F7B0AB-7D47-B246-A630-357EDFAFA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"/>
            <a:ext cx="1787665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Subtitle 2"/>
          <p:cNvSpPr txBox="1">
            <a:spLocks/>
          </p:cNvSpPr>
          <p:nvPr/>
        </p:nvSpPr>
        <p:spPr bwMode="auto">
          <a:xfrm>
            <a:off x="152400" y="5874875"/>
            <a:ext cx="899160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872" tIns="0" rIns="45720" bIns="0" anchor="b"/>
          <a:lstStyle/>
          <a:p>
            <a:pPr algn="ctr">
              <a:buClr>
                <a:schemeClr val="accent1"/>
              </a:buClr>
              <a:buSzPct val="80000"/>
            </a:pPr>
            <a:r>
              <a:rPr lang="en-US" sz="2800" b="1" dirty="0" smtClean="0">
                <a:solidFill>
                  <a:srgbClr val="FFFFFF"/>
                </a:solidFill>
                <a:latin typeface="Corbel" pitchFamily="34" charset="0"/>
              </a:rPr>
              <a:t>Xusheng Xiao</a:t>
            </a:r>
            <a:endParaRPr lang="en-US" sz="2800" b="1" dirty="0">
              <a:solidFill>
                <a:srgbClr val="FFFFFF"/>
              </a:solidFill>
              <a:latin typeface="Corbel" pitchFamily="34" charset="0"/>
            </a:endParaRPr>
          </a:p>
          <a:p>
            <a:pPr algn="ctr">
              <a:buClr>
                <a:schemeClr val="accent1"/>
              </a:buClr>
              <a:buSzPct val="80000"/>
            </a:pPr>
            <a:r>
              <a:rPr lang="en-US" sz="2800" b="1" dirty="0">
                <a:solidFill>
                  <a:srgbClr val="FFFF00"/>
                </a:solidFill>
                <a:latin typeface="Corbel" pitchFamily="34" charset="0"/>
              </a:rPr>
              <a:t>North Carolina State </a:t>
            </a:r>
            <a:r>
              <a:rPr lang="en-US" sz="2800" b="1" dirty="0" smtClean="0">
                <a:solidFill>
                  <a:srgbClr val="FFFF00"/>
                </a:solidFill>
                <a:latin typeface="Corbel" pitchFamily="34" charset="0"/>
              </a:rPr>
              <a:t>University</a:t>
            </a:r>
          </a:p>
          <a:p>
            <a:pPr algn="ctr">
              <a:buClr>
                <a:schemeClr val="accent1"/>
              </a:buClr>
              <a:buSzPct val="80000"/>
            </a:pPr>
            <a:endParaRPr lang="en-US" sz="2800" b="1" dirty="0" smtClean="0">
              <a:solidFill>
                <a:srgbClr val="FFFF00"/>
              </a:solidFill>
              <a:latin typeface="Corbel" pitchFamily="34" charset="0"/>
            </a:endParaRPr>
          </a:p>
          <a:p>
            <a:pPr algn="ctr">
              <a:buClr>
                <a:schemeClr val="accent1"/>
              </a:buClr>
              <a:buSzPct val="80000"/>
            </a:pPr>
            <a:endParaRPr lang="en-US" sz="2800" b="1" dirty="0" smtClean="0">
              <a:latin typeface="Corbel" pitchFamily="34" charset="0"/>
            </a:endParaRPr>
          </a:p>
          <a:p>
            <a:pPr algn="ctr">
              <a:buClr>
                <a:schemeClr val="accent1"/>
              </a:buClr>
              <a:buSzPct val="80000"/>
            </a:pPr>
            <a:r>
              <a:rPr lang="en-US" sz="2400" b="1" dirty="0" smtClean="0">
                <a:latin typeface="Corbel" pitchFamily="34" charset="0"/>
              </a:rPr>
              <a:t>CSC 720 Project Presentation</a:t>
            </a:r>
            <a:endParaRPr lang="en-US" sz="2400" b="1" dirty="0">
              <a:latin typeface="Corbel" pitchFamily="34" charset="0"/>
            </a:endParaRPr>
          </a:p>
          <a:p>
            <a:pPr algn="ctr">
              <a:buClr>
                <a:schemeClr val="accent1"/>
              </a:buClr>
              <a:buSzPct val="80000"/>
            </a:pPr>
            <a:endParaRPr lang="en-US" b="1" dirty="0">
              <a:solidFill>
                <a:srgbClr val="FFFF00"/>
              </a:solidFill>
              <a:latin typeface="Corbel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209800"/>
            <a:ext cx="8077200" cy="1673352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Artificial Intelligence in Software Engineering</a:t>
            </a:r>
            <a:r>
              <a:rPr lang="en-US" sz="4800" dirty="0"/>
              <a:t/>
            </a:r>
            <a:br>
              <a:rPr lang="en-US" sz="4800" dirty="0"/>
            </a:br>
            <a:endParaRPr lang="en-US" dirty="0"/>
          </a:p>
        </p:txBody>
      </p:sp>
      <p:pic>
        <p:nvPicPr>
          <p:cNvPr id="13" name="Picture 12" descr="csc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5000" y="26894"/>
            <a:ext cx="1515850" cy="67459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5538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</a:t>
            </a:r>
            <a:r>
              <a:rPr lang="en-US" dirty="0" smtClean="0"/>
              <a:t>Call Depth </a:t>
            </a:r>
            <a:r>
              <a:rPr lang="en-US" dirty="0"/>
              <a:t>(MCD) heuristic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318" y="1655663"/>
            <a:ext cx="4129741" cy="4625609"/>
          </a:xfrm>
        </p:spPr>
        <p:txBody>
          <a:bodyPr>
            <a:noAutofit/>
          </a:bodyPr>
          <a:lstStyle/>
          <a:p>
            <a:r>
              <a:rPr lang="en-US" sz="2400" dirty="0"/>
              <a:t>The principle of the Max-</a:t>
            </a:r>
            <a:r>
              <a:rPr lang="en-US" sz="2400" dirty="0" smtClean="0"/>
              <a:t>Call Depth heuristic </a:t>
            </a:r>
            <a:r>
              <a:rPr lang="en-US" sz="2400" dirty="0"/>
              <a:t>(MCD) is to prevent backtracking in deep </a:t>
            </a:r>
            <a:r>
              <a:rPr lang="en-US" sz="2400" dirty="0" smtClean="0"/>
              <a:t>nested calls</a:t>
            </a:r>
          </a:p>
          <a:p>
            <a:endParaRPr lang="en-US" sz="2400" dirty="0" smtClean="0"/>
          </a:p>
          <a:p>
            <a:r>
              <a:rPr lang="en-US" sz="2400" dirty="0"/>
              <a:t>MCD may discard </a:t>
            </a:r>
            <a:r>
              <a:rPr lang="en-US" sz="2400" dirty="0" smtClean="0"/>
              <a:t>relevant paths </a:t>
            </a:r>
            <a:r>
              <a:rPr lang="en-US" sz="2400" dirty="0"/>
              <a:t>and prevent the full coverage of the function </a:t>
            </a:r>
            <a:r>
              <a:rPr lang="en-US" sz="2400" dirty="0" smtClean="0"/>
              <a:t>under test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On </a:t>
            </a:r>
            <a:r>
              <a:rPr lang="en-US" sz="2400" dirty="0"/>
              <a:t>some programs MCD can </a:t>
            </a:r>
            <a:r>
              <a:rPr lang="en-US" sz="2400" dirty="0" smtClean="0"/>
              <a:t>discard many </a:t>
            </a:r>
            <a:r>
              <a:rPr lang="en-US" sz="2400" dirty="0"/>
              <a:t>paths and still achieve full coverage.</a:t>
            </a:r>
          </a:p>
        </p:txBody>
      </p:sp>
      <p:pic>
        <p:nvPicPr>
          <p:cNvPr id="4" name="Picture 3" descr="Screen shot 2011-05-08 at 12.23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78204" y="2360705"/>
            <a:ext cx="4665796" cy="319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77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Solve-First (SF) heuristic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145741" cy="462560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all </a:t>
            </a:r>
            <a:r>
              <a:rPr lang="en-US" dirty="0"/>
              <a:t>alternative successors </a:t>
            </a:r>
            <a:r>
              <a:rPr lang="en-US" dirty="0" smtClean="0"/>
              <a:t>of a path are immediately resolved.</a:t>
            </a:r>
          </a:p>
          <a:p>
            <a:endParaRPr lang="en-US" dirty="0"/>
          </a:p>
          <a:p>
            <a:r>
              <a:rPr lang="en-US" dirty="0"/>
              <a:t>Along a path, shorter and potentially simpler prefixes are </a:t>
            </a:r>
            <a:r>
              <a:rPr lang="en-US" dirty="0" smtClean="0"/>
              <a:t>resolved before </a:t>
            </a:r>
            <a:r>
              <a:rPr lang="en-US" dirty="0"/>
              <a:t>longer ones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paths of the </a:t>
            </a:r>
            <a:r>
              <a:rPr lang="en-US" dirty="0" smtClean="0"/>
              <a:t>programs very </a:t>
            </a:r>
            <a:r>
              <a:rPr lang="en-US" dirty="0"/>
              <a:t>distant from the first path </a:t>
            </a:r>
            <a:r>
              <a:rPr lang="en-US" dirty="0" smtClean="0"/>
              <a:t>are resolved quickly</a:t>
            </a:r>
            <a:r>
              <a:rPr lang="en-US" dirty="0"/>
              <a:t>, allowing for potential faster initial coverage.</a:t>
            </a:r>
          </a:p>
        </p:txBody>
      </p:sp>
      <p:pic>
        <p:nvPicPr>
          <p:cNvPr id="4" name="Picture 3" descr="Screen shot 2011-05-08 at 12.27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59400" y="2043206"/>
            <a:ext cx="35306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899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Fault, Error, and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software fault (also called bug) refers to a static defect in the software.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software </a:t>
            </a:r>
            <a:r>
              <a:rPr lang="en-US" dirty="0"/>
              <a:t>fault may result in an incorrect internal state, which is referred to as software error.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software </a:t>
            </a:r>
            <a:r>
              <a:rPr lang="en-US" dirty="0" smtClean="0"/>
              <a:t>error is propagated </a:t>
            </a:r>
            <a:r>
              <a:rPr lang="en-US" dirty="0"/>
              <a:t>to the output of the software, and results in incorrect behaviors with respect to the requirements or </a:t>
            </a:r>
            <a:r>
              <a:rPr lang="en-US" dirty="0" smtClean="0"/>
              <a:t>other description </a:t>
            </a:r>
            <a:r>
              <a:rPr lang="en-US" dirty="0"/>
              <a:t>of the expected behavior, a software failure occurs</a:t>
            </a:r>
          </a:p>
        </p:txBody>
      </p:sp>
    </p:spTree>
    <p:extLst>
      <p:ext uri="{BB962C8B-B14F-4D97-AF65-F5344CB8AC3E}">
        <p14:creationId xmlns:p14="http://schemas.microsoft.com/office/powerpoint/2010/main" xmlns="" val="192299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faults in program is a difficult task</a:t>
            </a:r>
          </a:p>
          <a:p>
            <a:pPr lvl="1"/>
            <a:r>
              <a:rPr lang="en-US" dirty="0" smtClean="0"/>
              <a:t>software complexity and size grows quickly</a:t>
            </a:r>
          </a:p>
          <a:p>
            <a:pPr lvl="1"/>
            <a:r>
              <a:rPr lang="en-US" dirty="0" smtClean="0"/>
              <a:t>concurrent faults depends on thread interleaving</a:t>
            </a:r>
          </a:p>
          <a:p>
            <a:pPr lvl="1"/>
            <a:r>
              <a:rPr lang="en-US" dirty="0" smtClean="0"/>
              <a:t>semantic faults is program specific</a:t>
            </a:r>
          </a:p>
          <a:p>
            <a:pPr lvl="2"/>
            <a:r>
              <a:rPr lang="en-US" dirty="0" smtClean="0"/>
              <a:t>missing </a:t>
            </a:r>
            <a:r>
              <a:rPr lang="en-US" dirty="0"/>
              <a:t>the reassignment of some </a:t>
            </a:r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incorrectly </a:t>
            </a:r>
            <a:r>
              <a:rPr lang="en-US" dirty="0"/>
              <a:t>reuse some </a:t>
            </a:r>
            <a:r>
              <a:rPr lang="en-US" dirty="0" smtClean="0"/>
              <a:t>variables</a:t>
            </a:r>
          </a:p>
          <a:p>
            <a:pPr lvl="2"/>
            <a:endParaRPr lang="en-US" dirty="0"/>
          </a:p>
          <a:p>
            <a:r>
              <a:rPr lang="en-US" dirty="0" smtClean="0"/>
              <a:t>There is a strong need in automate such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786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Automatically Identify Faults Using Definition-Use Invariants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Regardless of the causes of all these faults, they all share a common characteristics </a:t>
            </a:r>
            <a:r>
              <a:rPr lang="en-US" b="1" i="1" dirty="0" smtClean="0"/>
              <a:t>incorrect data flow</a:t>
            </a:r>
          </a:p>
          <a:p>
            <a:pPr lvl="1"/>
            <a:r>
              <a:rPr lang="en-US" dirty="0"/>
              <a:t>a read instruction uses the value from an unexpected </a:t>
            </a:r>
            <a:r>
              <a:rPr lang="en-US" dirty="0" smtClean="0"/>
              <a:t>definition</a:t>
            </a:r>
          </a:p>
          <a:p>
            <a:endParaRPr lang="en-US" dirty="0"/>
          </a:p>
          <a:p>
            <a:r>
              <a:rPr lang="en-US" dirty="0" smtClean="0"/>
              <a:t>Automatically detect faults by detecting such </a:t>
            </a:r>
            <a:r>
              <a:rPr lang="en-US" dirty="0"/>
              <a:t>incorrect definition-use data </a:t>
            </a:r>
            <a:r>
              <a:rPr lang="en-US" dirty="0" smtClean="0"/>
              <a:t>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432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Definition</a:t>
            </a:r>
            <a:r>
              <a:rPr lang="cs-CZ" dirty="0"/>
              <a:t>-Use </a:t>
            </a:r>
            <a:r>
              <a:rPr lang="cs-CZ" dirty="0" err="1" smtClean="0"/>
              <a:t>Invariants</a:t>
            </a:r>
            <a:r>
              <a:rPr lang="cs-CZ" dirty="0" smtClean="0"/>
              <a:t>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368800" cy="4625609"/>
          </a:xfrm>
        </p:spPr>
        <p:txBody>
          <a:bodyPr/>
          <a:lstStyle/>
          <a:p>
            <a:r>
              <a:rPr lang="en-US" dirty="0"/>
              <a:t>Local/Remote (LR) </a:t>
            </a:r>
            <a:r>
              <a:rPr lang="en-US" dirty="0" smtClean="0"/>
              <a:t>Invariants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Follower Invariants</a:t>
            </a:r>
          </a:p>
          <a:p>
            <a:endParaRPr lang="en-US" dirty="0"/>
          </a:p>
        </p:txBody>
      </p:sp>
      <p:pic>
        <p:nvPicPr>
          <p:cNvPr id="4" name="Picture 3" descr="Screen shot 2011-05-08 at 12.52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12235" y="1595641"/>
            <a:ext cx="4481606" cy="2150082"/>
          </a:xfrm>
          <a:prstGeom prst="rect">
            <a:avLst/>
          </a:prstGeom>
        </p:spPr>
      </p:pic>
      <p:pic>
        <p:nvPicPr>
          <p:cNvPr id="5" name="Picture 4" descr="Screen shot 2011-05-08 at 12.52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97759" y="3899647"/>
            <a:ext cx="2645394" cy="230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68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Definition</a:t>
            </a:r>
            <a:r>
              <a:rPr lang="cs-CZ" dirty="0"/>
              <a:t>-Use </a:t>
            </a:r>
            <a:r>
              <a:rPr lang="cs-CZ" dirty="0" err="1" smtClean="0"/>
              <a:t>Invariants</a:t>
            </a:r>
            <a:r>
              <a:rPr lang="cs-CZ" dirty="0" smtClean="0"/>
              <a:t>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368800" cy="4625609"/>
          </a:xfrm>
        </p:spPr>
        <p:txBody>
          <a:bodyPr/>
          <a:lstStyle/>
          <a:p>
            <a:r>
              <a:rPr lang="en-US" dirty="0" smtClean="0"/>
              <a:t>Definition Set (</a:t>
            </a:r>
            <a:r>
              <a:rPr lang="en-US" dirty="0" err="1" smtClean="0"/>
              <a:t>DSet</a:t>
            </a:r>
            <a:r>
              <a:rPr lang="en-US" dirty="0" smtClean="0"/>
              <a:t>) Invariants</a:t>
            </a:r>
            <a:endParaRPr lang="en-US" dirty="0"/>
          </a:p>
        </p:txBody>
      </p:sp>
      <p:pic>
        <p:nvPicPr>
          <p:cNvPr id="6" name="Picture 5" descr="Screen shot 2011-05-08 at 12.52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56200" y="1775191"/>
            <a:ext cx="35306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869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Approach</a:t>
            </a:r>
            <a:endParaRPr lang="en-US" dirty="0"/>
          </a:p>
        </p:txBody>
      </p:sp>
      <p:pic>
        <p:nvPicPr>
          <p:cNvPr id="4" name="Picture 3" descr="Screen shot 2011-05-08 at 12.55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9453" y="2288989"/>
            <a:ext cx="82677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131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in Software Repair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fault fixing is a difficult, time-consuming, labor-intensive process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Automated approach is needed to reduce human efforts</a:t>
            </a:r>
          </a:p>
          <a:p>
            <a:endParaRPr lang="en-US" dirty="0"/>
          </a:p>
          <a:p>
            <a:r>
              <a:rPr lang="en-US" dirty="0" smtClean="0"/>
              <a:t>Apply generic programming to automatically find patches for fixing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73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Programming (GP)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GP operates on and maintains a population comprised of different </a:t>
            </a:r>
            <a:r>
              <a:rPr lang="en-US" sz="2800" dirty="0" smtClean="0"/>
              <a:t>programs</a:t>
            </a:r>
          </a:p>
          <a:p>
            <a:endParaRPr lang="en-US" sz="2800" dirty="0" smtClean="0"/>
          </a:p>
          <a:p>
            <a:r>
              <a:rPr lang="en-US" sz="2800" dirty="0"/>
              <a:t>The fitness, </a:t>
            </a:r>
            <a:r>
              <a:rPr lang="en-US" sz="2800" dirty="0" smtClean="0"/>
              <a:t>or desirability</a:t>
            </a:r>
            <a:r>
              <a:rPr lang="en-US" sz="2800" dirty="0"/>
              <a:t>, of each chromosome, is evaluated via an external fitness function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/>
              <a:t>Variations </a:t>
            </a:r>
            <a:r>
              <a:rPr lang="en-US" sz="2800" dirty="0" smtClean="0"/>
              <a:t>are introduced </a:t>
            </a:r>
            <a:r>
              <a:rPr lang="en-US" sz="2800" dirty="0"/>
              <a:t>through </a:t>
            </a:r>
            <a:r>
              <a:rPr lang="en-US" sz="2800" dirty="0" smtClean="0"/>
              <a:t>mutation </a:t>
            </a:r>
            <a:r>
              <a:rPr lang="en-US" sz="2800" dirty="0"/>
              <a:t>and crossover.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These </a:t>
            </a:r>
            <a:r>
              <a:rPr lang="en-US" sz="2800" dirty="0"/>
              <a:t>operations create </a:t>
            </a:r>
            <a:r>
              <a:rPr lang="en-US" sz="2800" dirty="0" smtClean="0"/>
              <a:t>a new </a:t>
            </a:r>
            <a:r>
              <a:rPr lang="en-US" sz="2800" dirty="0"/>
              <a:t>generation and the cycle repeats.</a:t>
            </a:r>
          </a:p>
        </p:txBody>
      </p:sp>
    </p:spTree>
    <p:extLst>
      <p:ext uri="{BB962C8B-B14F-4D97-AF65-F5344CB8AC3E}">
        <p14:creationId xmlns:p14="http://schemas.microsoft.com/office/powerpoint/2010/main" xmlns="" val="86994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(SE)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Software Engineering </a:t>
            </a:r>
            <a:r>
              <a:rPr lang="en-US" dirty="0" smtClean="0"/>
              <a:t>(SE) is </a:t>
            </a:r>
            <a:r>
              <a:rPr lang="en-US" dirty="0"/>
              <a:t>a knowledge-intensive activity, presumably requiring </a:t>
            </a:r>
            <a:r>
              <a:rPr lang="en-US" dirty="0" smtClean="0"/>
              <a:t>intelligence</a:t>
            </a:r>
          </a:p>
          <a:p>
            <a:pPr lvl="1"/>
            <a:r>
              <a:rPr lang="en-US" dirty="0" smtClean="0"/>
              <a:t>Software Testing</a:t>
            </a:r>
          </a:p>
          <a:p>
            <a:pPr lvl="1"/>
            <a:r>
              <a:rPr lang="en-US" dirty="0" smtClean="0"/>
              <a:t>Program Analysis</a:t>
            </a:r>
          </a:p>
          <a:p>
            <a:pPr lvl="1"/>
            <a:r>
              <a:rPr lang="en-US" dirty="0" smtClean="0"/>
              <a:t>Debugging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Artificial Intelligence (AI) techniques are used to reduce human efforts in SE activities</a:t>
            </a:r>
          </a:p>
          <a:p>
            <a:pPr lvl="1"/>
            <a:r>
              <a:rPr lang="en-US" dirty="0" smtClean="0"/>
              <a:t>assist </a:t>
            </a:r>
            <a:r>
              <a:rPr lang="en-US" dirty="0"/>
              <a:t>or automate various activities of software engineering 	</a:t>
            </a:r>
          </a:p>
        </p:txBody>
      </p:sp>
    </p:spTree>
    <p:extLst>
      <p:ext uri="{BB962C8B-B14F-4D97-AF65-F5344CB8AC3E}">
        <p14:creationId xmlns:p14="http://schemas.microsoft.com/office/powerpoint/2010/main" xmlns="" val="144400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abstract syntax tree(AST) including all of the statements in the </a:t>
            </a:r>
            <a:r>
              <a:rPr lang="en-US" dirty="0" smtClean="0"/>
              <a:t>program 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weighted path through the program under test. </a:t>
            </a:r>
            <a:endParaRPr lang="en-US" dirty="0" smtClean="0"/>
          </a:p>
          <a:p>
            <a:pPr lvl="1"/>
            <a:r>
              <a:rPr lang="en-US" dirty="0" smtClean="0"/>
              <a:t>The weighted path </a:t>
            </a:r>
            <a:r>
              <a:rPr lang="en-US" dirty="0"/>
              <a:t>is a list of pairs, each pair containing a statement in the program and a weight based on that statements occurrences </a:t>
            </a:r>
            <a:r>
              <a:rPr lang="en-US" dirty="0" smtClean="0"/>
              <a:t>in various </a:t>
            </a:r>
            <a:r>
              <a:rPr lang="en-US" dirty="0"/>
              <a:t>test cases.</a:t>
            </a:r>
          </a:p>
        </p:txBody>
      </p:sp>
    </p:spTree>
    <p:extLst>
      <p:ext uri="{BB962C8B-B14F-4D97-AF65-F5344CB8AC3E}">
        <p14:creationId xmlns:p14="http://schemas.microsoft.com/office/powerpoint/2010/main" xmlns="" val="371331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Restrict </a:t>
            </a:r>
            <a:r>
              <a:rPr lang="en-US" dirty="0"/>
              <a:t>the </a:t>
            </a:r>
            <a:r>
              <a:rPr lang="en-US" dirty="0" smtClean="0"/>
              <a:t>algorithm to </a:t>
            </a:r>
            <a:r>
              <a:rPr lang="en-US" dirty="0"/>
              <a:t>only produce changes that are based on structures in other parts of the program. </a:t>
            </a:r>
            <a:endParaRPr lang="en-US" dirty="0" smtClean="0"/>
          </a:p>
          <a:p>
            <a:pPr lvl="1"/>
            <a:r>
              <a:rPr lang="en-US" dirty="0" smtClean="0"/>
              <a:t>hypothesize </a:t>
            </a:r>
            <a:r>
              <a:rPr lang="en-US" dirty="0"/>
              <a:t>that </a:t>
            </a:r>
            <a:r>
              <a:rPr lang="en-US" dirty="0" smtClean="0"/>
              <a:t>a program </a:t>
            </a:r>
            <a:r>
              <a:rPr lang="en-US" dirty="0"/>
              <a:t>that is missing important functionality (e.g., a null check) will be able to copy and adapt it from another </a:t>
            </a:r>
            <a:r>
              <a:rPr lang="en-US" dirty="0" smtClean="0"/>
              <a:t>location in </a:t>
            </a:r>
            <a:r>
              <a:rPr lang="en-US" dirty="0"/>
              <a:t>the program.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Constrain </a:t>
            </a:r>
            <a:r>
              <a:rPr lang="en-US" dirty="0"/>
              <a:t>the genetic operations of mutation and crossover to operate only on the region of </a:t>
            </a:r>
            <a:r>
              <a:rPr lang="en-US" dirty="0" smtClean="0"/>
              <a:t>the program </a:t>
            </a:r>
            <a:r>
              <a:rPr lang="en-US" dirty="0"/>
              <a:t>that is relevant to the error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portions of the program that were on the execution path that produced </a:t>
            </a:r>
            <a:r>
              <a:rPr lang="en-US" dirty="0" smtClean="0"/>
              <a:t>the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398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using 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GP </a:t>
            </a:r>
            <a:r>
              <a:rPr lang="en-US" dirty="0"/>
              <a:t>to maintain a population of variants of </a:t>
            </a:r>
            <a:r>
              <a:rPr lang="en-US" dirty="0" smtClean="0"/>
              <a:t>a program </a:t>
            </a:r>
          </a:p>
          <a:p>
            <a:endParaRPr lang="en-US" dirty="0" smtClean="0"/>
          </a:p>
          <a:p>
            <a:r>
              <a:rPr lang="en-US" dirty="0" smtClean="0"/>
              <a:t>Modifies </a:t>
            </a:r>
            <a:r>
              <a:rPr lang="en-US" dirty="0"/>
              <a:t>variants using two genetic algorithm operations, </a:t>
            </a:r>
            <a:r>
              <a:rPr lang="en-US" b="1" i="1" dirty="0"/>
              <a:t>crossover</a:t>
            </a:r>
            <a:r>
              <a:rPr lang="en-US" dirty="0"/>
              <a:t> and </a:t>
            </a:r>
            <a:r>
              <a:rPr lang="en-US" b="1" i="1" dirty="0" smtClean="0"/>
              <a:t>mutation</a:t>
            </a:r>
          </a:p>
          <a:p>
            <a:endParaRPr lang="en-US" dirty="0" smtClean="0"/>
          </a:p>
          <a:p>
            <a:r>
              <a:rPr lang="en-US" dirty="0" smtClean="0"/>
              <a:t>Evaluates </a:t>
            </a:r>
            <a:r>
              <a:rPr lang="en-US" dirty="0"/>
              <a:t>the </a:t>
            </a:r>
            <a:r>
              <a:rPr lang="en-US" dirty="0" smtClean="0"/>
              <a:t>fitness of </a:t>
            </a:r>
            <a:r>
              <a:rPr lang="en-US" dirty="0"/>
              <a:t>each variant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weighted sum </a:t>
            </a:r>
            <a:r>
              <a:rPr lang="en-US" dirty="0" smtClean="0"/>
              <a:t>of the </a:t>
            </a:r>
            <a:r>
              <a:rPr lang="en-US" dirty="0"/>
              <a:t>positive and negative test cases it passes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/>
              <a:t>Their approach stops when a program variant that passes all of the test cases </a:t>
            </a:r>
            <a:r>
              <a:rPr lang="en-US" dirty="0" smtClean="0"/>
              <a:t>is found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80900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 and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AI in software testing</a:t>
            </a:r>
          </a:p>
          <a:p>
            <a:pPr lvl="1"/>
            <a:r>
              <a:rPr lang="en-US" dirty="0" smtClean="0"/>
              <a:t>prune search space for automatic test generation</a:t>
            </a:r>
          </a:p>
          <a:p>
            <a:pPr lvl="1"/>
            <a:endParaRPr lang="en-US" dirty="0"/>
          </a:p>
          <a:p>
            <a:r>
              <a:rPr lang="en-US" dirty="0" smtClean="0"/>
              <a:t>AI in fault detection</a:t>
            </a:r>
          </a:p>
          <a:p>
            <a:pPr lvl="1"/>
            <a:r>
              <a:rPr lang="en-US" dirty="0" smtClean="0"/>
              <a:t>apply machine learning on data-flow analysis for fault detection</a:t>
            </a:r>
          </a:p>
          <a:p>
            <a:endParaRPr lang="en-US" dirty="0"/>
          </a:p>
          <a:p>
            <a:r>
              <a:rPr lang="en-US" dirty="0" smtClean="0"/>
              <a:t>AI in software repair</a:t>
            </a:r>
          </a:p>
          <a:p>
            <a:pPr lvl="1"/>
            <a:r>
              <a:rPr lang="en-US" dirty="0" smtClean="0"/>
              <a:t>apply generic programming to automatically find patches for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190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err="1"/>
              <a:t>DSet</a:t>
            </a:r>
            <a:r>
              <a:rPr lang="fr-FR" sz="2800" dirty="0"/>
              <a:t> invariant </a:t>
            </a:r>
            <a:r>
              <a:rPr lang="fr-FR" sz="2800" dirty="0" smtClean="0"/>
              <a:t>extraction</a:t>
            </a:r>
          </a:p>
          <a:p>
            <a:pPr marL="118872" indent="0">
              <a:buNone/>
            </a:pPr>
            <a:endParaRPr lang="fr-FR" sz="2800" dirty="0"/>
          </a:p>
          <a:p>
            <a:pPr marL="118872" indent="0">
              <a:buNone/>
            </a:pPr>
            <a:endParaRPr lang="fr-FR" sz="2800" dirty="0"/>
          </a:p>
          <a:p>
            <a:r>
              <a:rPr lang="fr-FR" sz="2800" dirty="0" smtClean="0"/>
              <a:t>LR invariant extraction</a:t>
            </a:r>
          </a:p>
          <a:p>
            <a:endParaRPr lang="fr-FR" sz="2800" dirty="0" smtClean="0"/>
          </a:p>
          <a:p>
            <a:endParaRPr lang="fr-FR" sz="2800" dirty="0"/>
          </a:p>
          <a:p>
            <a:endParaRPr lang="fr-FR" sz="2800" dirty="0" smtClean="0"/>
          </a:p>
          <a:p>
            <a:endParaRPr lang="fr-FR" sz="2800" dirty="0" smtClean="0"/>
          </a:p>
          <a:p>
            <a:r>
              <a:rPr lang="fr-FR" sz="2800" dirty="0" err="1" smtClean="0"/>
              <a:t>Follower</a:t>
            </a:r>
            <a:r>
              <a:rPr lang="fr-FR" sz="2800" dirty="0" smtClean="0"/>
              <a:t> invariant extraction</a:t>
            </a:r>
            <a:endParaRPr lang="en-US" sz="2800" dirty="0"/>
          </a:p>
        </p:txBody>
      </p:sp>
      <p:pic>
        <p:nvPicPr>
          <p:cNvPr id="4" name="Picture 3" descr="Screen shot 2011-05-08 at 12.57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52700" y="2398808"/>
            <a:ext cx="4038600" cy="685800"/>
          </a:xfrm>
          <a:prstGeom prst="rect">
            <a:avLst/>
          </a:prstGeom>
        </p:spPr>
      </p:pic>
      <p:pic>
        <p:nvPicPr>
          <p:cNvPr id="5" name="Picture 4" descr="Screen shot 2011-05-08 at 12.58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6941" y="3761351"/>
            <a:ext cx="7451912" cy="1388210"/>
          </a:xfrm>
          <a:prstGeom prst="rect">
            <a:avLst/>
          </a:prstGeom>
        </p:spPr>
      </p:pic>
      <p:pic>
        <p:nvPicPr>
          <p:cNvPr id="6" name="Picture 5" descr="Screen shot 2011-05-08 at 12.59.1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56659" y="5818467"/>
            <a:ext cx="6692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279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DSet</a:t>
            </a:r>
            <a:r>
              <a:rPr lang="en-US" sz="2800" dirty="0" smtClean="0"/>
              <a:t> invariant violation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LR invariant violation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Follower invariant violation</a:t>
            </a:r>
            <a:endParaRPr lang="en-US" sz="2800" dirty="0"/>
          </a:p>
        </p:txBody>
      </p:sp>
      <p:pic>
        <p:nvPicPr>
          <p:cNvPr id="5" name="Picture 4" descr="Screen shot 2011-05-08 at 1.02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99653" y="2507132"/>
            <a:ext cx="2057400" cy="457200"/>
          </a:xfrm>
          <a:prstGeom prst="rect">
            <a:avLst/>
          </a:prstGeom>
        </p:spPr>
      </p:pic>
      <p:pic>
        <p:nvPicPr>
          <p:cNvPr id="6" name="Picture 5" descr="Screen shot 2011-05-08 at 1.04.2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96247" y="3763684"/>
            <a:ext cx="4622800" cy="406400"/>
          </a:xfrm>
          <a:prstGeom prst="rect">
            <a:avLst/>
          </a:prstGeom>
        </p:spPr>
      </p:pic>
      <p:pic>
        <p:nvPicPr>
          <p:cNvPr id="7" name="Picture 6" descr="Screen shot 2011-05-08 at 1.04.5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96247" y="4312025"/>
            <a:ext cx="4749800" cy="406400"/>
          </a:xfrm>
          <a:prstGeom prst="rect">
            <a:avLst/>
          </a:prstGeom>
        </p:spPr>
      </p:pic>
      <p:pic>
        <p:nvPicPr>
          <p:cNvPr id="8" name="Picture 7" descr="Screen shot 2011-05-08 at 1.05.40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96247" y="5543923"/>
            <a:ext cx="44831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485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1-05-08 at 1.07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8300" y="4298578"/>
            <a:ext cx="8775700" cy="1117600"/>
          </a:xfrm>
          <a:prstGeom prst="rect">
            <a:avLst/>
          </a:prstGeom>
        </p:spPr>
      </p:pic>
      <p:pic>
        <p:nvPicPr>
          <p:cNvPr id="5" name="Picture 4" descr="Screen shot 2011-05-08 at 1.07.3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5506" y="5316069"/>
            <a:ext cx="4470400" cy="121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 and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Pruning</a:t>
            </a:r>
          </a:p>
          <a:p>
            <a:pPr lvl="1"/>
            <a:r>
              <a:rPr lang="en-US" sz="2400" dirty="0" smtClean="0"/>
              <a:t>barely exercised uses</a:t>
            </a:r>
          </a:p>
          <a:p>
            <a:pPr lvl="1"/>
            <a:r>
              <a:rPr lang="en-US" sz="2400" dirty="0" smtClean="0"/>
              <a:t>barely exercised definitions</a:t>
            </a:r>
          </a:p>
          <a:p>
            <a:pPr lvl="1"/>
            <a:r>
              <a:rPr lang="en-US" sz="2400" dirty="0" smtClean="0"/>
              <a:t>popular uses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Ranking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2762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AI Techniques used for SE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AI in software testing</a:t>
            </a:r>
          </a:p>
          <a:p>
            <a:pPr lvl="1"/>
            <a:r>
              <a:rPr lang="en-US" dirty="0" smtClean="0"/>
              <a:t>prune search space for automatic test generation</a:t>
            </a:r>
          </a:p>
          <a:p>
            <a:pPr lvl="1"/>
            <a:endParaRPr lang="en-US" dirty="0"/>
          </a:p>
          <a:p>
            <a:r>
              <a:rPr lang="en-US" dirty="0" smtClean="0"/>
              <a:t>AI in fault detection</a:t>
            </a:r>
          </a:p>
          <a:p>
            <a:pPr lvl="1"/>
            <a:r>
              <a:rPr lang="en-US" dirty="0" smtClean="0"/>
              <a:t>apply machine learning on data-flow analysis for fault detection</a:t>
            </a:r>
          </a:p>
          <a:p>
            <a:endParaRPr lang="en-US" dirty="0"/>
          </a:p>
          <a:p>
            <a:r>
              <a:rPr lang="en-US" dirty="0" smtClean="0"/>
              <a:t>AI in software repair</a:t>
            </a:r>
          </a:p>
          <a:p>
            <a:pPr lvl="1"/>
            <a:r>
              <a:rPr lang="en-US" dirty="0" smtClean="0"/>
              <a:t>apply generic programming to automatically find patches for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190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Software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Structural testing is a </a:t>
            </a:r>
            <a:r>
              <a:rPr lang="en-US" sz="2800" b="1" dirty="0" smtClean="0"/>
              <a:t>widely used </a:t>
            </a:r>
            <a:r>
              <a:rPr lang="en-US" sz="2800" dirty="0" smtClean="0"/>
              <a:t>software testing technique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/>
              <a:t>t</a:t>
            </a:r>
            <a:r>
              <a:rPr lang="en-US" sz="2400" dirty="0" smtClean="0"/>
              <a:t>est internal </a:t>
            </a:r>
            <a:r>
              <a:rPr lang="en-US" sz="2400" dirty="0"/>
              <a:t>structures </a:t>
            </a:r>
            <a:r>
              <a:rPr lang="en-US" sz="2400" dirty="0" smtClean="0"/>
              <a:t>of </a:t>
            </a:r>
            <a:r>
              <a:rPr lang="en-US" altLang="zh-CN" sz="2400" dirty="0" smtClean="0"/>
              <a:t>a program</a:t>
            </a:r>
            <a:r>
              <a:rPr lang="en-US" sz="2400" dirty="0" smtClean="0"/>
              <a:t> </a:t>
            </a:r>
            <a:r>
              <a:rPr lang="en-US" sz="2400" dirty="0"/>
              <a:t>(i.e., </a:t>
            </a:r>
            <a:r>
              <a:rPr lang="en-US" sz="2400" dirty="0" smtClean="0"/>
              <a:t>white-box testing)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</a:t>
            </a:r>
            <a:r>
              <a:rPr lang="en-US" sz="2400" dirty="0" smtClean="0"/>
              <a:t>easure achieved structural coverage, e.g.,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Statement/Block </a:t>
            </a:r>
            <a:r>
              <a:rPr lang="en-US" sz="2000" dirty="0"/>
              <a:t>Coverage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Branch Coverage</a:t>
            </a:r>
          </a:p>
          <a:p>
            <a:pPr lvl="2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Achieving </a:t>
            </a:r>
            <a:r>
              <a:rPr lang="en-US" sz="2800" dirty="0"/>
              <a:t>at least high structural coverage is </a:t>
            </a:r>
            <a:r>
              <a:rPr lang="en-US" sz="2800" b="1" dirty="0"/>
              <a:t>an important goal </a:t>
            </a:r>
            <a:r>
              <a:rPr lang="en-US" sz="2800" dirty="0"/>
              <a:t>of structural testing</a:t>
            </a:r>
            <a:endParaRPr lang="en-US" sz="2800" b="1" dirty="0"/>
          </a:p>
          <a:p>
            <a:pPr lvl="1">
              <a:lnSpc>
                <a:spcPct val="90000"/>
              </a:lnSpc>
            </a:pPr>
            <a:r>
              <a:rPr lang="en-US" sz="2200" dirty="0"/>
              <a:t>d</a:t>
            </a:r>
            <a:r>
              <a:rPr lang="en-US" sz="2200" dirty="0" smtClean="0"/>
              <a:t>evelopers/testers </a:t>
            </a:r>
            <a:r>
              <a:rPr lang="en-US" sz="2200" dirty="0"/>
              <a:t>manually produce test inputs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t</a:t>
            </a:r>
            <a:r>
              <a:rPr lang="en-US" sz="2200" dirty="0" smtClean="0"/>
              <a:t>ools </a:t>
            </a:r>
            <a:r>
              <a:rPr lang="en-US" sz="2200" dirty="0"/>
              <a:t>automatically </a:t>
            </a:r>
            <a:r>
              <a:rPr lang="en-US" sz="2200" dirty="0" smtClean="0"/>
              <a:t>generate </a:t>
            </a:r>
            <a:r>
              <a:rPr lang="en-US" sz="2200" dirty="0"/>
              <a:t>test inputs</a:t>
            </a:r>
            <a:endParaRPr lang="en-US" dirty="0"/>
          </a:p>
          <a:p>
            <a:pPr lvl="2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42435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Symbolic Execution in Software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Symbolic execution </a:t>
            </a:r>
            <a:r>
              <a:rPr lang="en-US" dirty="0"/>
              <a:t>track programs </a:t>
            </a:r>
            <a:r>
              <a:rPr lang="en-US" dirty="0" smtClean="0"/>
              <a:t>symbolically </a:t>
            </a:r>
            <a:r>
              <a:rPr lang="en-US" dirty="0"/>
              <a:t>rather than executing them with actual input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track program input symbolically</a:t>
            </a:r>
          </a:p>
          <a:p>
            <a:pPr lvl="1"/>
            <a:r>
              <a:rPr lang="en-US" dirty="0" smtClean="0"/>
              <a:t>collect constraints in the program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Dynamic Symbolic Execution (</a:t>
            </a:r>
            <a:r>
              <a:rPr lang="en-US" dirty="0" err="1"/>
              <a:t>Concolic</a:t>
            </a:r>
            <a:r>
              <a:rPr lang="en-US" dirty="0"/>
              <a:t> </a:t>
            </a:r>
            <a:r>
              <a:rPr lang="en-US" dirty="0" smtClean="0"/>
              <a:t>testing) systematically explore program paths to generate inputs</a:t>
            </a:r>
          </a:p>
          <a:p>
            <a:pPr lvl="1"/>
            <a:r>
              <a:rPr lang="en-US" dirty="0" smtClean="0"/>
              <a:t>combine both concrete and symbolic execution</a:t>
            </a:r>
          </a:p>
          <a:p>
            <a:pPr lvl="1"/>
            <a:r>
              <a:rPr lang="en-US" dirty="0" smtClean="0"/>
              <a:t>use constraint solver to obtain new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204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Symbolic Execution (DSE)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28600" y="1745903"/>
            <a:ext cx="4114800" cy="69249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 to generate inputs for: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4114800" y="2365363"/>
            <a:ext cx="2066616" cy="3143938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buNone/>
            </a:pPr>
            <a:r>
              <a:rPr lang="en-US" sz="1600" b="1" dirty="0" smtClean="0"/>
              <a:t>Constraints to solve</a:t>
            </a:r>
            <a:r>
              <a:rPr lang="en-US" sz="1600" b="1" dirty="0" smtClean="0">
                <a:latin typeface="Lucida Console" pitchFamily="49" charset="0"/>
              </a:rPr>
              <a:t>           </a:t>
            </a:r>
          </a:p>
          <a:p>
            <a:pPr>
              <a:buNone/>
            </a:pPr>
            <a:endParaRPr lang="en-US" sz="800" dirty="0" smtClean="0">
              <a:latin typeface="Lucida Console" pitchFamily="49" charset="0"/>
            </a:endParaRPr>
          </a:p>
          <a:p>
            <a:pPr>
              <a:buNone/>
            </a:pPr>
            <a:endParaRPr lang="en-US" sz="1600" dirty="0" smtClean="0">
              <a:latin typeface="Lucida Console" pitchFamily="49" charset="0"/>
            </a:endParaRPr>
          </a:p>
          <a:p>
            <a:pPr>
              <a:buNone/>
            </a:pPr>
            <a:endParaRPr lang="en-US" sz="16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Lucida Console" pitchFamily="49" charset="0"/>
              </a:rPr>
              <a:t>a!=null</a:t>
            </a:r>
          </a:p>
          <a:p>
            <a:pPr>
              <a:buNone/>
            </a:pPr>
            <a:r>
              <a:rPr lang="en-US" sz="1600" dirty="0" smtClean="0">
                <a:latin typeface="Lucida Console" pitchFamily="49" charset="0"/>
              </a:rPr>
              <a:t>       </a:t>
            </a:r>
          </a:p>
          <a:p>
            <a:pPr>
              <a:buNone/>
            </a:pPr>
            <a:r>
              <a:rPr lang="en-US" sz="1600" dirty="0" smtClean="0">
                <a:latin typeface="Lucida Console" pitchFamily="49" charset="0"/>
              </a:rPr>
              <a:t>a!=null &amp;&amp;</a:t>
            </a:r>
          </a:p>
          <a:p>
            <a:pPr>
              <a:buNone/>
            </a:pPr>
            <a:r>
              <a:rPr lang="en-US" sz="1600" dirty="0" err="1" smtClean="0">
                <a:latin typeface="Lucida Console" pitchFamily="49" charset="0"/>
              </a:rPr>
              <a:t>a.Length</a:t>
            </a:r>
            <a:r>
              <a:rPr lang="en-US" sz="1600" dirty="0" smtClean="0">
                <a:latin typeface="Lucida Console" pitchFamily="49" charset="0"/>
              </a:rPr>
              <a:t>&gt;0</a:t>
            </a:r>
          </a:p>
          <a:p>
            <a:pPr>
              <a:buNone/>
            </a:pPr>
            <a:r>
              <a:rPr lang="en-US" sz="1600" dirty="0" smtClean="0">
                <a:latin typeface="Lucida Console" pitchFamily="49" charset="0"/>
              </a:rPr>
              <a:t>                </a:t>
            </a:r>
          </a:p>
          <a:p>
            <a:pPr>
              <a:buNone/>
            </a:pPr>
            <a:r>
              <a:rPr lang="en-US" sz="1600" dirty="0" smtClean="0">
                <a:latin typeface="Lucida Console" pitchFamily="49" charset="0"/>
              </a:rPr>
              <a:t>a!=null &amp;&amp;</a:t>
            </a:r>
          </a:p>
          <a:p>
            <a:pPr>
              <a:buNone/>
            </a:pPr>
            <a:r>
              <a:rPr lang="en-US" sz="1600" dirty="0" err="1" smtClean="0">
                <a:latin typeface="Lucida Console" pitchFamily="49" charset="0"/>
              </a:rPr>
              <a:t>a.Length</a:t>
            </a:r>
            <a:r>
              <a:rPr lang="en-US" sz="1600" dirty="0" smtClean="0">
                <a:latin typeface="Lucida Console" pitchFamily="49" charset="0"/>
              </a:rPr>
              <a:t>&gt;0 &amp;&amp;</a:t>
            </a:r>
          </a:p>
          <a:p>
            <a:pPr>
              <a:buNone/>
            </a:pPr>
            <a:r>
              <a:rPr lang="en-US" sz="1600" dirty="0" smtClean="0">
                <a:latin typeface="Lucida Console" pitchFamily="49" charset="0"/>
              </a:rPr>
              <a:t>a[0]==</a:t>
            </a:r>
            <a:r>
              <a:rPr lang="en-US" sz="1600" spc="-300" dirty="0" smtClean="0">
                <a:latin typeface="Lucida Console" pitchFamily="49" charset="0"/>
              </a:rPr>
              <a:t>1234567890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050" y="2228830"/>
            <a:ext cx="3814763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void </a:t>
            </a:r>
            <a:r>
              <a:rPr lang="en-US" dirty="0" err="1" smtClean="0">
                <a:solidFill>
                  <a:schemeClr val="tx1"/>
                </a:solidFill>
                <a:latin typeface="Lucida Console" pitchFamily="49" charset="0"/>
              </a:rPr>
              <a:t>CoverMe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Lucida Console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[] a)</a:t>
            </a:r>
          </a:p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  if (a == null) return;</a:t>
            </a:r>
          </a:p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  if (</a:t>
            </a:r>
            <a:r>
              <a:rPr lang="en-US" dirty="0" err="1" smtClean="0">
                <a:solidFill>
                  <a:schemeClr val="tx1"/>
                </a:solidFill>
                <a:latin typeface="Lucida Console" pitchFamily="49" charset="0"/>
              </a:rPr>
              <a:t>a.Length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 &gt; 0)</a:t>
            </a:r>
          </a:p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    if (a[0] == </a:t>
            </a:r>
            <a:r>
              <a:rPr lang="en-US" spc="-150" dirty="0" smtClean="0">
                <a:solidFill>
                  <a:schemeClr val="tx1"/>
                </a:solidFill>
                <a:latin typeface="Lucida Console" pitchFamily="49" charset="0"/>
              </a:rPr>
              <a:t>1234567890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      </a:t>
            </a:r>
            <a:r>
              <a:rPr lang="en-US" spc="-300" dirty="0" smtClean="0">
                <a:solidFill>
                  <a:schemeClr val="tx1"/>
                </a:solidFill>
                <a:latin typeface="Lucida Console" pitchFamily="49" charset="0"/>
              </a:rPr>
              <a:t>throw new Exception("bug");</a:t>
            </a:r>
          </a:p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6930605" y="2360600"/>
            <a:ext cx="2213395" cy="3448636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buNone/>
            </a:pPr>
            <a:r>
              <a:rPr lang="en-US" sz="1600" b="1" dirty="0" smtClean="0"/>
              <a:t>Observed constraints</a:t>
            </a:r>
          </a:p>
          <a:p>
            <a:pPr>
              <a:buNone/>
            </a:pPr>
            <a:endParaRPr lang="en-US" sz="8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Lucida Console" pitchFamily="49" charset="0"/>
              </a:rPr>
              <a:t>a==null</a:t>
            </a:r>
          </a:p>
          <a:p>
            <a:pPr>
              <a:buNone/>
            </a:pPr>
            <a:r>
              <a:rPr lang="en-US" sz="1600" dirty="0" smtClean="0">
                <a:latin typeface="Lucida Console" pitchFamily="49" charset="0"/>
              </a:rPr>
              <a:t>a!=null &amp;&amp;</a:t>
            </a:r>
          </a:p>
          <a:p>
            <a:pPr>
              <a:buNone/>
            </a:pPr>
            <a:r>
              <a:rPr lang="en-US" sz="1600" dirty="0" smtClean="0">
                <a:latin typeface="Lucida Console" pitchFamily="49" charset="0"/>
              </a:rPr>
              <a:t>!(</a:t>
            </a:r>
            <a:r>
              <a:rPr lang="en-US" sz="1600" dirty="0" err="1" smtClean="0">
                <a:latin typeface="Lucida Console" pitchFamily="49" charset="0"/>
              </a:rPr>
              <a:t>a.Length</a:t>
            </a:r>
            <a:r>
              <a:rPr lang="en-US" sz="1600" dirty="0" smtClean="0">
                <a:latin typeface="Lucida Console" pitchFamily="49" charset="0"/>
              </a:rPr>
              <a:t>&gt;0)</a:t>
            </a:r>
          </a:p>
          <a:p>
            <a:pPr>
              <a:buNone/>
            </a:pPr>
            <a:r>
              <a:rPr lang="en-US" sz="1600" dirty="0" smtClean="0">
                <a:latin typeface="Lucida Console" pitchFamily="49" charset="0"/>
              </a:rPr>
              <a:t>a!=null &amp;&amp;</a:t>
            </a:r>
          </a:p>
          <a:p>
            <a:pPr>
              <a:buNone/>
            </a:pPr>
            <a:r>
              <a:rPr lang="en-US" sz="1600" dirty="0" err="1" smtClean="0">
                <a:latin typeface="Lucida Console" pitchFamily="49" charset="0"/>
              </a:rPr>
              <a:t>a.Length</a:t>
            </a:r>
            <a:r>
              <a:rPr lang="en-US" sz="1600" dirty="0" smtClean="0">
                <a:latin typeface="Lucida Console" pitchFamily="49" charset="0"/>
              </a:rPr>
              <a:t>&gt;0 &amp;&amp;</a:t>
            </a:r>
          </a:p>
          <a:p>
            <a:pPr>
              <a:buNone/>
            </a:pPr>
            <a:r>
              <a:rPr lang="en-US" sz="1600" dirty="0" smtClean="0">
                <a:latin typeface="Lucida Console" pitchFamily="49" charset="0"/>
              </a:rPr>
              <a:t>a[0]!=</a:t>
            </a:r>
            <a:r>
              <a:rPr lang="en-US" sz="1600" spc="-300" dirty="0" smtClean="0">
                <a:latin typeface="Lucida Console" pitchFamily="49" charset="0"/>
              </a:rPr>
              <a:t>1234567890</a:t>
            </a:r>
          </a:p>
          <a:p>
            <a:pPr>
              <a:buNone/>
            </a:pPr>
            <a:endParaRPr lang="en-US" sz="16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Lucida Console" pitchFamily="49" charset="0"/>
              </a:rPr>
              <a:t>a!=null &amp;&amp;</a:t>
            </a:r>
          </a:p>
          <a:p>
            <a:pPr>
              <a:buNone/>
            </a:pPr>
            <a:r>
              <a:rPr lang="en-US" sz="1600" dirty="0" err="1" smtClean="0">
                <a:latin typeface="Lucida Console" pitchFamily="49" charset="0"/>
              </a:rPr>
              <a:t>a.Length</a:t>
            </a:r>
            <a:r>
              <a:rPr lang="en-US" sz="1600" dirty="0" smtClean="0">
                <a:latin typeface="Lucida Console" pitchFamily="49" charset="0"/>
              </a:rPr>
              <a:t>&gt;0 &amp;&amp;</a:t>
            </a:r>
          </a:p>
          <a:p>
            <a:pPr>
              <a:buNone/>
            </a:pPr>
            <a:r>
              <a:rPr lang="en-US" sz="1600" dirty="0" smtClean="0">
                <a:latin typeface="Lucida Console" pitchFamily="49" charset="0"/>
              </a:rPr>
              <a:t>a[0]==</a:t>
            </a:r>
            <a:r>
              <a:rPr lang="en-US" sz="1600" spc="-300" dirty="0" smtClean="0">
                <a:latin typeface="Lucida Console" pitchFamily="49" charset="0"/>
              </a:rPr>
              <a:t>1234567890</a:t>
            </a:r>
          </a:p>
          <a:p>
            <a:pPr>
              <a:buNone/>
            </a:pPr>
            <a:endParaRPr lang="en-US" sz="1600" spc="-300" dirty="0" smtClean="0">
              <a:latin typeface="Lucida Console" pitchFamily="49" charset="0"/>
            </a:endParaRPr>
          </a:p>
        </p:txBody>
      </p:sp>
      <p:sp>
        <p:nvSpPr>
          <p:cNvPr id="10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6096000" y="2362200"/>
            <a:ext cx="840357" cy="3137114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buNone/>
            </a:pPr>
            <a:r>
              <a:rPr lang="en-US" sz="1600" b="1" dirty="0" smtClean="0"/>
              <a:t>Data</a:t>
            </a:r>
          </a:p>
          <a:p>
            <a:pPr>
              <a:buNone/>
            </a:pPr>
            <a:endParaRPr lang="en-US" sz="8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Lucida Console" pitchFamily="49" charset="0"/>
              </a:rPr>
              <a:t>null</a:t>
            </a:r>
          </a:p>
          <a:p>
            <a:pPr>
              <a:buNone/>
            </a:pPr>
            <a:endParaRPr lang="en-US" sz="16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Lucida Console" pitchFamily="49" charset="0"/>
              </a:rPr>
              <a:t>{}</a:t>
            </a:r>
          </a:p>
          <a:p>
            <a:pPr>
              <a:buNone/>
            </a:pPr>
            <a:endParaRPr lang="en-US" sz="16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Lucida Console" pitchFamily="49" charset="0"/>
              </a:rPr>
              <a:t>{0}</a:t>
            </a:r>
          </a:p>
          <a:p>
            <a:pPr>
              <a:buNone/>
            </a:pPr>
            <a:endParaRPr lang="en-US" sz="1600" dirty="0" smtClean="0">
              <a:latin typeface="Lucida Console" pitchFamily="49" charset="0"/>
            </a:endParaRPr>
          </a:p>
          <a:p>
            <a:pPr>
              <a:buNone/>
            </a:pPr>
            <a:endParaRPr lang="en-US" sz="16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600" spc="-300" dirty="0" smtClean="0">
                <a:latin typeface="Lucida Console" pitchFamily="49" charset="0"/>
              </a:rPr>
              <a:t>{123…}</a:t>
            </a:r>
          </a:p>
          <a:p>
            <a:pPr>
              <a:buNone/>
            </a:pPr>
            <a:endParaRPr lang="en-US" sz="1600" dirty="0" smtClean="0">
              <a:latin typeface="Lucida Console" pitchFamily="49" charset="0"/>
            </a:endParaRPr>
          </a:p>
          <a:p>
            <a:pPr>
              <a:buNone/>
            </a:pPr>
            <a:endParaRPr lang="en-US" sz="1600" dirty="0" smtClean="0">
              <a:latin typeface="Lucida Console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243388" y="2676525"/>
            <a:ext cx="4900612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4564855" y="3898101"/>
            <a:ext cx="3271846" cy="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238620" y="3057533"/>
            <a:ext cx="4900612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48140" y="3579812"/>
            <a:ext cx="4900612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246236" y="4495800"/>
            <a:ext cx="4900612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5231623" y="3893333"/>
            <a:ext cx="3271846" cy="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260524" y="5524589"/>
            <a:ext cx="4900612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 bwMode="auto">
          <a:xfrm>
            <a:off x="2362200" y="4443411"/>
            <a:ext cx="1066800" cy="6143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1600" spc="-150" dirty="0" smtClean="0">
                <a:solidFill>
                  <a:schemeClr val="tx1"/>
                </a:solidFill>
                <a:latin typeface="Lucida Console" pitchFamily="49" charset="0"/>
              </a:rPr>
              <a:t>a==null</a:t>
            </a:r>
            <a:endParaRPr kumimoji="0" lang="en-US" sz="1600" b="0" i="0" u="none" strike="noStrike" cap="none" spc="-150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1052533" y="5138734"/>
            <a:ext cx="1385867" cy="6143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1600" spc="-150" dirty="0" err="1" smtClean="0">
                <a:solidFill>
                  <a:schemeClr val="tx1"/>
                </a:solidFill>
                <a:latin typeface="Lucida Console" pitchFamily="49" charset="0"/>
              </a:rPr>
              <a:t>a.Length</a:t>
            </a:r>
            <a:r>
              <a:rPr lang="en-US" sz="1600" spc="-150" dirty="0" smtClean="0">
                <a:solidFill>
                  <a:schemeClr val="tx1"/>
                </a:solidFill>
                <a:latin typeface="Lucida Console" pitchFamily="49" charset="0"/>
              </a:rPr>
              <a:t>&gt;0</a:t>
            </a:r>
            <a:endParaRPr kumimoji="0" lang="en-US" sz="1600" b="0" i="0" u="none" strike="noStrike" cap="none" spc="-150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2362200" y="5848350"/>
            <a:ext cx="1519236" cy="6143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1600" spc="-150" dirty="0" smtClean="0">
                <a:solidFill>
                  <a:schemeClr val="tx1"/>
                </a:solidFill>
                <a:latin typeface="Lucida Console" pitchFamily="49" charset="0"/>
              </a:rPr>
              <a:t>a[0]==123…</a:t>
            </a:r>
            <a:endParaRPr kumimoji="0" lang="en-US" sz="1600" b="0" i="0" u="none" strike="noStrike" cap="none" spc="-150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itchFamily="49" charset="0"/>
            </a:endParaRPr>
          </a:p>
        </p:txBody>
      </p:sp>
      <p:cxnSp>
        <p:nvCxnSpPr>
          <p:cNvPr id="22" name="Straight Arrow Connector 21"/>
          <p:cNvCxnSpPr>
            <a:stCxn id="19" idx="1"/>
            <a:endCxn id="20" idx="0"/>
          </p:cNvCxnSpPr>
          <p:nvPr/>
        </p:nvCxnSpPr>
        <p:spPr>
          <a:xfrm rot="10800000" flipV="1">
            <a:off x="1745468" y="4750592"/>
            <a:ext cx="616733" cy="3881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3"/>
          </p:cNvCxnSpPr>
          <p:nvPr/>
        </p:nvCxnSpPr>
        <p:spPr>
          <a:xfrm>
            <a:off x="2438400" y="5445916"/>
            <a:ext cx="764379" cy="4024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886200" y="6400800"/>
            <a:ext cx="700101" cy="1857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126214" y="6187558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 smtClean="0">
                <a:latin typeface="Lucida Console" pitchFamily="49" charset="0"/>
              </a:rPr>
              <a:t>T</a:t>
            </a:r>
            <a:endParaRPr lang="en-US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35561" y="5334000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 smtClean="0">
                <a:latin typeface="Lucida Console" pitchFamily="49" charset="0"/>
              </a:rPr>
              <a:t>T</a:t>
            </a:r>
            <a:endParaRPr lang="en-US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9600" y="5345668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 smtClean="0">
                <a:latin typeface="Lucida Console" pitchFamily="49" charset="0"/>
              </a:rPr>
              <a:t>F</a:t>
            </a:r>
            <a:endParaRPr lang="en-US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54726" y="4744520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 smtClean="0">
                <a:latin typeface="Lucida Console" pitchFamily="49" charset="0"/>
              </a:rPr>
              <a:t>T</a:t>
            </a:r>
            <a:endParaRPr lang="en-US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25939" y="6187558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 smtClean="0">
                <a:latin typeface="Lucida Console" pitchFamily="49" charset="0"/>
              </a:rPr>
              <a:t>F</a:t>
            </a:r>
            <a:endParaRPr lang="en-US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905000" y="4659868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 smtClean="0">
                <a:latin typeface="Lucida Console" pitchFamily="49" charset="0"/>
              </a:rPr>
              <a:t>F</a:t>
            </a:r>
            <a:endParaRPr lang="en-US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31" name="Straight Arrow Connector 30"/>
          <p:cNvCxnSpPr>
            <a:stCxn id="20" idx="1"/>
          </p:cNvCxnSpPr>
          <p:nvPr/>
        </p:nvCxnSpPr>
        <p:spPr>
          <a:xfrm rot="10800000" flipV="1">
            <a:off x="557235" y="5445915"/>
            <a:ext cx="495299" cy="4024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 flipV="1">
            <a:off x="1928834" y="6400800"/>
            <a:ext cx="433367" cy="1619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 bwMode="auto">
          <a:xfrm>
            <a:off x="3886200" y="5181600"/>
            <a:ext cx="271462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00037" y="5824538"/>
            <a:ext cx="271462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1676401" y="6491291"/>
            <a:ext cx="271462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4600577" y="6515096"/>
            <a:ext cx="271462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37" name="Straight Arrow Connector 36"/>
          <p:cNvCxnSpPr>
            <a:stCxn id="19" idx="3"/>
            <a:endCxn id="33" idx="1"/>
          </p:cNvCxnSpPr>
          <p:nvPr/>
        </p:nvCxnSpPr>
        <p:spPr>
          <a:xfrm>
            <a:off x="3429000" y="4750593"/>
            <a:ext cx="496955" cy="4644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rved Down Arrow 37"/>
          <p:cNvSpPr/>
          <p:nvPr/>
        </p:nvSpPr>
        <p:spPr bwMode="auto">
          <a:xfrm>
            <a:off x="6598920" y="1859280"/>
            <a:ext cx="2225040" cy="396240"/>
          </a:xfrm>
          <a:prstGeom prst="curvedDownArrow">
            <a:avLst>
              <a:gd name="adj1" fmla="val 25000"/>
              <a:gd name="adj2" fmla="val 58640"/>
              <a:gd name="adj3" fmla="val 2500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-150" normalizeH="0" baseline="0" dirty="0" err="1" smtClean="0">
                <a:solidFill>
                  <a:schemeClr val="tx1"/>
                </a:solidFill>
                <a:latin typeface="Calibri" pitchFamily="34" charset="0"/>
              </a:rPr>
              <a:t>Execute&amp;Monitor</a:t>
            </a:r>
            <a:endParaRPr kumimoji="0" lang="en-US" b="0" i="0" u="none" strike="noStrike" cap="none" spc="-150" normalizeH="0" baseline="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9" name="Curved Down Arrow 38"/>
          <p:cNvSpPr/>
          <p:nvPr/>
        </p:nvSpPr>
        <p:spPr bwMode="auto">
          <a:xfrm>
            <a:off x="5212080" y="1859280"/>
            <a:ext cx="1386840" cy="396240"/>
          </a:xfrm>
          <a:prstGeom prst="curvedDownArrow">
            <a:avLst>
              <a:gd name="adj1" fmla="val 25000"/>
              <a:gd name="adj2" fmla="val 58640"/>
              <a:gd name="adj3" fmla="val 2500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-150" normalizeH="0" baseline="0" dirty="0" smtClean="0">
                <a:solidFill>
                  <a:schemeClr val="tx1"/>
                </a:solidFill>
                <a:latin typeface="Calibri" pitchFamily="34" charset="0"/>
              </a:rPr>
              <a:t>Solve</a:t>
            </a:r>
          </a:p>
        </p:txBody>
      </p:sp>
      <p:sp>
        <p:nvSpPr>
          <p:cNvPr id="40" name="Curved Down Arrow 39"/>
          <p:cNvSpPr/>
          <p:nvPr/>
        </p:nvSpPr>
        <p:spPr bwMode="auto">
          <a:xfrm flipH="1">
            <a:off x="4541520" y="1524000"/>
            <a:ext cx="4480560" cy="640080"/>
          </a:xfrm>
          <a:prstGeom prst="curvedDownArrow">
            <a:avLst>
              <a:gd name="adj1" fmla="val 25000"/>
              <a:gd name="adj2" fmla="val 58640"/>
              <a:gd name="adj3" fmla="val 2500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Choose next path</a:t>
            </a:r>
          </a:p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94120" y="5562600"/>
            <a:ext cx="2786404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pitchFamily="34" charset="0"/>
              </a:rPr>
              <a:t>Done: There is no path left.</a:t>
            </a:r>
          </a:p>
        </p:txBody>
      </p:sp>
      <p:sp>
        <p:nvSpPr>
          <p:cNvPr id="42" name="Curved Right Arrow 41"/>
          <p:cNvSpPr/>
          <p:nvPr/>
        </p:nvSpPr>
        <p:spPr bwMode="auto">
          <a:xfrm>
            <a:off x="457200" y="2988860"/>
            <a:ext cx="228600" cy="265908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3" name="Curved Right Arrow 42"/>
          <p:cNvSpPr/>
          <p:nvPr/>
        </p:nvSpPr>
        <p:spPr bwMode="auto">
          <a:xfrm>
            <a:off x="457200" y="2660176"/>
            <a:ext cx="228600" cy="335280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4" name="Curved Right Arrow 43"/>
          <p:cNvSpPr/>
          <p:nvPr/>
        </p:nvSpPr>
        <p:spPr bwMode="auto">
          <a:xfrm>
            <a:off x="445824" y="3277740"/>
            <a:ext cx="228600" cy="265908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5" name="Curved Right Arrow 44"/>
          <p:cNvSpPr/>
          <p:nvPr/>
        </p:nvSpPr>
        <p:spPr bwMode="auto">
          <a:xfrm>
            <a:off x="441272" y="3559796"/>
            <a:ext cx="228600" cy="265908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62" name="Rounded Rectangular Callout 61"/>
          <p:cNvSpPr/>
          <p:nvPr/>
        </p:nvSpPr>
        <p:spPr bwMode="auto">
          <a:xfrm>
            <a:off x="5334000" y="3581400"/>
            <a:ext cx="3231931" cy="646389"/>
          </a:xfrm>
          <a:prstGeom prst="wedgeRoundRectCallout">
            <a:avLst>
              <a:gd name="adj1" fmla="val -67668"/>
              <a:gd name="adj2" fmla="val -5781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solidFill>
                  <a:schemeClr val="tx1"/>
                </a:solidFill>
                <a:latin typeface="Calibri" pitchFamily="34" charset="0"/>
              </a:rPr>
              <a:t>Negated condition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4" name="TextBox 3"/>
          <p:cNvSpPr txBox="1"/>
          <p:nvPr/>
        </p:nvSpPr>
        <p:spPr>
          <a:xfrm>
            <a:off x="6174529" y="6488668"/>
            <a:ext cx="243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[</a:t>
            </a:r>
            <a:r>
              <a:rPr lang="en-US" dirty="0" err="1" smtClean="0"/>
              <a:t>Tillmann</a:t>
            </a:r>
            <a:r>
              <a:rPr lang="en-US" dirty="0" smtClean="0"/>
              <a:t> et al. TAP 08]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61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5" grpId="0"/>
      <p:bldP spid="26" grpId="0"/>
      <p:bldP spid="27" grpId="0"/>
      <p:bldP spid="28" grpId="0"/>
      <p:bldP spid="29" grpId="0"/>
      <p:bldP spid="30" grpId="0"/>
      <p:bldP spid="33" grpId="0" animBg="1"/>
      <p:bldP spid="34" grpId="0" animBg="1"/>
      <p:bldP spid="35" grpId="0" animBg="1"/>
      <p:bldP spid="36" grpId="0" animBg="1"/>
      <p:bldP spid="38" grpId="0" animBg="1"/>
      <p:bldP spid="38" grpId="1" animBg="1"/>
      <p:bldP spid="38" grpId="2" animBg="1"/>
      <p:bldP spid="38" grpId="3" animBg="1"/>
      <p:bldP spid="38" grpId="4" animBg="1"/>
      <p:bldP spid="38" grpId="5" animBg="1"/>
      <p:bldP spid="38" grpId="6" animBg="1"/>
      <p:bldP spid="38" grpId="7" animBg="1"/>
      <p:bldP spid="39" grpId="0" animBg="1"/>
      <p:bldP spid="39" grpId="1" animBg="1"/>
      <p:bldP spid="39" grpId="2" animBg="1"/>
      <p:bldP spid="39" grpId="3" animBg="1"/>
      <p:bldP spid="39" grpId="4" animBg="1"/>
      <p:bldP spid="39" grpId="5" animBg="1"/>
      <p:bldP spid="40" grpId="0" animBg="1"/>
      <p:bldP spid="40" grpId="1" animBg="1"/>
      <p:bldP spid="40" grpId="2" animBg="1"/>
      <p:bldP spid="40" grpId="3" animBg="1"/>
      <p:bldP spid="40" grpId="4" animBg="1"/>
      <p:bldP spid="40" grpId="5" animBg="1"/>
      <p:bldP spid="41" grpId="0" animBg="1"/>
      <p:bldP spid="42" grpId="0" animBg="1"/>
      <p:bldP spid="42" grpId="1" animBg="1"/>
      <p:bldP spid="42" grpId="2" animBg="1"/>
      <p:bldP spid="42" grpId="3" animBg="1"/>
      <p:bldP spid="42" grpId="4" animBg="1"/>
      <p:bldP spid="42" grpId="5" animBg="1"/>
      <p:bldP spid="43" grpId="0" animBg="1"/>
      <p:bldP spid="43" grpId="1" animBg="1"/>
      <p:bldP spid="43" grpId="2" animBg="1"/>
      <p:bldP spid="43" grpId="3" animBg="1"/>
      <p:bldP spid="43" grpId="4" animBg="1"/>
      <p:bldP spid="43" grpId="5" animBg="1"/>
      <p:bldP spid="43" grpId="6" animBg="1"/>
      <p:bldP spid="43" grpId="7" animBg="1"/>
      <p:bldP spid="44" grpId="0" animBg="1"/>
      <p:bldP spid="44" grpId="1" animBg="1"/>
      <p:bldP spid="44" grpId="2" animBg="1"/>
      <p:bldP spid="44" grpId="3" animBg="1"/>
      <p:bldP spid="45" grpId="0" animBg="1"/>
      <p:bldP spid="45" grpId="1" animBg="1"/>
      <p:bldP spid="62" grpId="0" animBg="1"/>
      <p:bldP spid="6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Explosion in DSE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theory, DSE can explore all paths of a program eventually </a:t>
            </a:r>
          </a:p>
          <a:p>
            <a:endParaRPr lang="en-US" dirty="0" smtClean="0"/>
          </a:p>
          <a:p>
            <a:r>
              <a:rPr lang="en-US" dirty="0" smtClean="0"/>
              <a:t>The number of paths in a program increases exponentially on number of branches</a:t>
            </a:r>
          </a:p>
          <a:p>
            <a:endParaRPr lang="en-US" dirty="0"/>
          </a:p>
          <a:p>
            <a:r>
              <a:rPr lang="en-US" dirty="0" smtClean="0"/>
              <a:t>In practice, it is impossible to explore all paths of a program</a:t>
            </a:r>
          </a:p>
        </p:txBody>
      </p:sp>
    </p:spTree>
    <p:extLst>
      <p:ext uri="{BB962C8B-B14F-4D97-AF65-F5344CB8AC3E}">
        <p14:creationId xmlns:p14="http://schemas.microsoft.com/office/powerpoint/2010/main" xmlns="" val="102586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 in Assisting DSE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Often the case, it is </a:t>
            </a:r>
            <a:r>
              <a:rPr lang="en-US" dirty="0" smtClean="0"/>
              <a:t>enough to </a:t>
            </a:r>
            <a:r>
              <a:rPr lang="en-US" dirty="0" smtClean="0"/>
              <a:t>achieve certain </a:t>
            </a:r>
            <a:r>
              <a:rPr lang="en-US" dirty="0" smtClean="0"/>
              <a:t>structural coverage </a:t>
            </a:r>
            <a:r>
              <a:rPr lang="en-US" dirty="0"/>
              <a:t>of the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statements</a:t>
            </a:r>
          </a:p>
          <a:p>
            <a:pPr lvl="1"/>
            <a:r>
              <a:rPr lang="en-US" dirty="0" smtClean="0"/>
              <a:t>branches </a:t>
            </a:r>
          </a:p>
          <a:p>
            <a:pPr lvl="1"/>
            <a:r>
              <a:rPr lang="en-US" dirty="0" smtClean="0"/>
              <a:t>atomic predicates</a:t>
            </a:r>
          </a:p>
          <a:p>
            <a:pPr lvl="1"/>
            <a:endParaRPr lang="en-US" dirty="0" smtClean="0"/>
          </a:p>
          <a:p>
            <a:r>
              <a:rPr lang="en-US" dirty="0"/>
              <a:t>There is an </a:t>
            </a:r>
            <a:r>
              <a:rPr lang="en-US" dirty="0" smtClean="0"/>
              <a:t>mismatch between path</a:t>
            </a:r>
            <a:r>
              <a:rPr lang="en-US" dirty="0"/>
              <a:t>-based </a:t>
            </a:r>
            <a:r>
              <a:rPr lang="en-US" dirty="0" smtClean="0"/>
              <a:t>coverage and </a:t>
            </a:r>
            <a:r>
              <a:rPr lang="en-US" dirty="0"/>
              <a:t>such </a:t>
            </a:r>
            <a:r>
              <a:rPr lang="en-US" dirty="0" smtClean="0"/>
              <a:t>structural coverage goals</a:t>
            </a:r>
          </a:p>
          <a:p>
            <a:pPr lvl="1"/>
            <a:r>
              <a:rPr lang="en-US" dirty="0" smtClean="0"/>
              <a:t>achieve new path coverage, but no new structural coverage</a:t>
            </a:r>
          </a:p>
          <a:p>
            <a:pPr lvl="1"/>
            <a:r>
              <a:rPr lang="en-US" dirty="0" smtClean="0"/>
              <a:t>propose three heuristics to address this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55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Look-</a:t>
            </a:r>
            <a:r>
              <a:rPr lang="nl-NL" dirty="0" err="1"/>
              <a:t>Ahead</a:t>
            </a:r>
            <a:r>
              <a:rPr lang="nl-NL" dirty="0"/>
              <a:t> </a:t>
            </a:r>
            <a:r>
              <a:rPr lang="nl-NL" dirty="0" err="1"/>
              <a:t>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538694" cy="462560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Perform </a:t>
            </a:r>
            <a:r>
              <a:rPr lang="en-US" sz="2400" dirty="0"/>
              <a:t>a reachability analysis in terms of reachable items in </a:t>
            </a:r>
            <a:r>
              <a:rPr lang="en-US" sz="2400" dirty="0" smtClean="0"/>
              <a:t>the CFG</a:t>
            </a:r>
          </a:p>
          <a:p>
            <a:endParaRPr lang="en-US" sz="2400" dirty="0" smtClean="0"/>
          </a:p>
          <a:p>
            <a:r>
              <a:rPr lang="en-US" sz="2400" dirty="0"/>
              <a:t>D</a:t>
            </a:r>
            <a:r>
              <a:rPr lang="en-US" sz="2400" dirty="0" smtClean="0"/>
              <a:t>ecide </a:t>
            </a:r>
            <a:r>
              <a:rPr lang="en-US" sz="2400" dirty="0"/>
              <a:t>whether the current path must be expanded based on the reachability </a:t>
            </a:r>
            <a:r>
              <a:rPr lang="en-US" sz="2400" dirty="0" smtClean="0"/>
              <a:t>analysis</a:t>
            </a:r>
          </a:p>
          <a:p>
            <a:endParaRPr lang="en-US" sz="2400" dirty="0"/>
          </a:p>
          <a:p>
            <a:r>
              <a:rPr lang="en-US" sz="2400" dirty="0"/>
              <a:t>If no new items can </a:t>
            </a:r>
            <a:r>
              <a:rPr lang="en-US" sz="2400" dirty="0" smtClean="0"/>
              <a:t>be reached</a:t>
            </a:r>
            <a:r>
              <a:rPr lang="en-US" sz="2400" dirty="0"/>
              <a:t>, then exploration along the current path is stopped.</a:t>
            </a:r>
          </a:p>
        </p:txBody>
      </p:sp>
      <p:pic>
        <p:nvPicPr>
          <p:cNvPr id="4" name="Picture 3" descr="Screen shot 2011-05-08 at 12.15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75516" y="2029191"/>
            <a:ext cx="2868484" cy="397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1829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752</TotalTime>
  <Words>1247</Words>
  <Application>Microsoft Office PowerPoint</Application>
  <PresentationFormat>On-screen Show (4:3)</PresentationFormat>
  <Paragraphs>241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Module</vt:lpstr>
      <vt:lpstr>Artificial Intelligence in Software Engineering </vt:lpstr>
      <vt:lpstr>Software Engineering (SE)</vt:lpstr>
      <vt:lpstr>Example AI Techniques used for SE Activities</vt:lpstr>
      <vt:lpstr>Automated Software Testing</vt:lpstr>
      <vt:lpstr>Symbolic Execution in Software Testing</vt:lpstr>
      <vt:lpstr>Dynamic Symbolic Execution (DSE)</vt:lpstr>
      <vt:lpstr>Path Explosion in DSE</vt:lpstr>
      <vt:lpstr>Heuristics in Assisting DSE</vt:lpstr>
      <vt:lpstr>Look-Ahead heuristic</vt:lpstr>
      <vt:lpstr>Max-Call Depth (MCD) heuristic</vt:lpstr>
      <vt:lpstr>Solve-First (SF) heuristic</vt:lpstr>
      <vt:lpstr>Software Fault, Error, and Failure</vt:lpstr>
      <vt:lpstr>Fault Detection</vt:lpstr>
      <vt:lpstr>Automatically Identify Faults Using Definition-Use Invariants</vt:lpstr>
      <vt:lpstr>Definition-Use Invariants - 1</vt:lpstr>
      <vt:lpstr>Definition-Use Invariants - 2</vt:lpstr>
      <vt:lpstr>Overview of Approach</vt:lpstr>
      <vt:lpstr>AI in Software Repair</vt:lpstr>
      <vt:lpstr>Generic Programming (GP)</vt:lpstr>
      <vt:lpstr>Program Representation</vt:lpstr>
      <vt:lpstr>Key Insights</vt:lpstr>
      <vt:lpstr>Approach using GP</vt:lpstr>
      <vt:lpstr>Conclusion and Questions</vt:lpstr>
      <vt:lpstr>Invariant Extraction</vt:lpstr>
      <vt:lpstr>Fault Detection</vt:lpstr>
      <vt:lpstr>Pruning and Ranking</vt:lpstr>
    </vt:vector>
  </TitlesOfParts>
  <Company>NCSU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Generation of Ontology Editors</dc:title>
  <dc:creator>Xusheng Xiao</dc:creator>
  <cp:lastModifiedBy>xsxiao</cp:lastModifiedBy>
  <cp:revision>232</cp:revision>
  <dcterms:created xsi:type="dcterms:W3CDTF">2011-04-05T13:56:05Z</dcterms:created>
  <dcterms:modified xsi:type="dcterms:W3CDTF">2011-05-12T03:44:26Z</dcterms:modified>
</cp:coreProperties>
</file>