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2"/>
      <p:bold r:id="rId63"/>
      <p:italic r:id="rId64"/>
      <p:boldItalic r:id="rId65"/>
    </p:embeddedFont>
    <p:embeddedFont>
      <p:font typeface="Overpass" panose="020B0604020202020204" charset="0"/>
      <p:regular r:id="rId66"/>
      <p:bold r:id="rId67"/>
      <p:italic r:id="rId68"/>
      <p:boldItalic r:id="rId69"/>
    </p:embeddedFont>
    <p:embeddedFont>
      <p:font typeface="Overpass SemiBold" panose="020B0604020202020204" charset="0"/>
      <p:regular r:id="rId70"/>
      <p:bold r:id="rId71"/>
      <p:italic r:id="rId72"/>
      <p:boldItalic r:id="rId73"/>
    </p:embeddedFont>
    <p:embeddedFont>
      <p:font typeface="Source Code Pro" panose="020B0509030403020204" pitchFamily="49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D3ECE8-D77D-4B24-9D96-B381E6882A8E}">
  <a:tblStyle styleId="{BED3ECE8-D77D-4B24-9D96-B381E6882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338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76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8326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Conceptos básicos de  estructura de datos y objetos en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B81E81-465D-40AD-9AA6-880A09EC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1" name="Google Shape;121;p22"/>
          <p:cNvGraphicFramePr/>
          <p:nvPr>
            <p:extLst>
              <p:ext uri="{D42A27DB-BD31-4B8C-83A1-F6EECF244321}">
                <p14:modId xmlns:p14="http://schemas.microsoft.com/office/powerpoint/2010/main" val="480692314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51B3FD56-9D3B-4677-8235-75FC465B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8" name="Google Shape;128;p23"/>
          <p:cNvGraphicFramePr/>
          <p:nvPr>
            <p:extLst>
              <p:ext uri="{D42A27DB-BD31-4B8C-83A1-F6EECF244321}">
                <p14:modId xmlns:p14="http://schemas.microsoft.com/office/powerpoint/2010/main" val="1627433562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9A18075-D3D8-4732-B8D7-A6B51DEF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5" name="Google Shape;135;p24"/>
          <p:cNvGraphicFramePr/>
          <p:nvPr>
            <p:extLst>
              <p:ext uri="{D42A27DB-BD31-4B8C-83A1-F6EECF244321}">
                <p14:modId xmlns:p14="http://schemas.microsoft.com/office/powerpoint/2010/main" val="2256133474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24F7C3F-67D1-4343-A336-7201FE92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5231AA-6BE3-4265-8669-172A3D32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Números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A3E5AF-E488-4328-AF9D-C3213102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072573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dos tipos de números principales con los que trabajaremos: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Enteros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que son números enteros.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Números de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coma flotante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que son números con un decimal.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¡Exploremos las matemáticas básicas con Python!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discutiremos cómo crear variables y asignarles valores.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A7BA57-7D3F-4CEF-B954-EC2AD995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Asignación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a variables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B1F722-EF05-449A-A8DA-877B91B0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072573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Acabamos de ver cómo trabajar con números, pero ¿qué representan estos números?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¡Sería bueno asignar a estos tipos de datos un nombre de variable para hacer referencia a ellos fácilmente más adelante en nuestro código!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lang="en" sz="2900" b="1" dirty="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mis_perros = 2</a:t>
            </a:r>
            <a:endParaRPr sz="2900" b="1" dirty="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A9F592-63DA-4050-A2B2-9584BCA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Reglas para nombres de variables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nombres no pueden comenzar con un número.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puede haber espacios en el nombre, use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en su lugar.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se pueden utilizar estos símbolos: '", &lt;&gt; /? | \ () ! @ # $% ^ &amp; * ~ - +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063F35-C8B8-4E70-A842-690D65C0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Reglas para nombres de variables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considera una buena práctica (PEP8) que los nombres estén en minúsculas.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Evite el uso de palabras que tengan un significado especial en Python como "list" y "str"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1B1C09-B370-4C1E-9375-14783A82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Tipos básicos de datos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7310BF-B868-45F1-8089-4BEA76C5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Usos de Python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Escritura dinámica”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significa que puede reasignar variables a diferentes tipos de datos.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hace que Python sea muy flexible en la asignación de tipos de datos, esto es diferente a otros lenguajes que son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"Escritura estática"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A44B2-D969-46BF-BE33-D3337BE5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mis_perros = 2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mis_perros = ["Sammy", "Frankie"]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¡Esto está bien en Python!</a:t>
            </a:r>
            <a:endParaRPr sz="3000" b="1" dirty="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C54276-F087-45CA-83BE-CC635676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is_perros = 2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is_perros = ["Sammy", "Frankie"]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sz="3000" b="1" dirty="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en otros lenguages !</a:t>
            </a:r>
            <a:endParaRPr sz="3000" b="1" dirty="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AD40EA-A554-4AA0-AFD1-B679E018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mi_perro = 1;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i_perro = "Sammy"; </a:t>
            </a:r>
            <a:r>
              <a:rPr lang="en" sz="29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 RESULTADO ERROR</a:t>
            </a:r>
            <a:endParaRPr sz="2900" b="1" dirty="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Ejemplo de escritura estática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 ++)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2945A1-3A36-445D-8202-FAFA1010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Ventajas de la escritura dinámica: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Muy fácil de trabajar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Tiempo de desarrollo más rápido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Contras de la escritura dinámica: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¡Puede resultar en errores para tipos de datos inesperados!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Necesitas ser consciente de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38506D-7CB5-4512-9352-7FB24E436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311700" y="2300053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¡Exploremos estos conceptos!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F84F0B-5322-4C4F-B961-52386F798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Cadenas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DC3C7D-D112-40B5-99C6-2F274C54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cadenas de caracteres utilizan la sintaxis de comillas simples o dobles: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‘Hola’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“Hola"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“Yo no se eso"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CE8E34-6053-4649-9C45-5CBABB03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Porque las cadenas son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secuencias ordenadas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significa que podemos usar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indexación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dividir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caracteres.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indexación usa la notación “[ ]” después de la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caracteres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(o variable asignada a los caracteres).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indexación le permite tomar una sola cadena de los caracteres ...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7D432B-D2B1-47DB-BACD-F5CA744C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Estas acciones utilizan “[ ]” corchetes y un índice numérico para indicar las posiciones que desea tomar.</a:t>
            </a:r>
          </a:p>
          <a:p>
            <a:pPr marL="44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Cadena de caracteres: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h  o l a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Índice: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0 1 2 3 4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59EB71-2B8B-43F9-9C4A-1E487DD4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esta sección del curso, cubriremos los tipos de datos clave en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Estos son sus bloques de construcción básicos para construir piezas de código más grandes.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Discutamos rápidamente todos los tipos de datos posibles, ¡luego tendremos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lecturas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que detallan cada uno de ellos!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038868-BED8-409F-B56E-456E61F70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Estas acciones utilizan “[ ]” corchetes y un índice numérico para indicar las posiciones de lo que desea tomar.</a:t>
            </a: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endParaRPr lang="en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Cadena de caracteres: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  o l a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Índice: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0 1 2 3 4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Índice inverso: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0-4-3-2-1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D71B8E-473A-4255-B5BA-B2630FAB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corte le permite tomar una subsección de varios caracteres, un "corte" de los caracteres.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Tiene la siguiente sintaxis: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(“inicio”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end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(“final”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steps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(“salto”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(“inicio”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un índice numérico para el inicio del segmento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88192C-D369-4F95-83B3-AAAC59B5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(“final”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es el índice donde termina la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caracteres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(“salto”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el tamaño del "salto" de caracteres que das.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C521D8-03C3-40E8-95D5-E61092C5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ctrTitle"/>
          </p:nvPr>
        </p:nvSpPr>
        <p:spPr>
          <a:xfrm>
            <a:off x="311700" y="213137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¡Exploremos estos conceptos!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ED29DC-5A56-4CD9-842A-9FF4F06E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ctrTitle"/>
          </p:nvPr>
        </p:nvSpPr>
        <p:spPr>
          <a:xfrm>
            <a:off x="311700" y="2417518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Indexación de caracteres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y secciones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62F965-B787-4619-9318-80354A52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ctrTitle"/>
          </p:nvPr>
        </p:nvSpPr>
        <p:spPr>
          <a:xfrm>
            <a:off x="311700" y="254451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Propiedades de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caracteres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y métodos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8FFEF9-7787-42DF-9F38-177198FD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ctrTitle"/>
          </p:nvPr>
        </p:nvSpPr>
        <p:spPr>
          <a:xfrm>
            <a:off x="311700" y="217576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Formato de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caracteres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para imprimir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D131F0-24C6-4AE1-93AE-FD4E8BBE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menudo puede "incluir" una variable en sus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caracteres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 imprimir. Por ejemplo: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i_nombre = "Juan"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 ("Hola" + mi_nombre)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varias formas de formatear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caracteres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 imprimir variables en ellas.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se conoce como interpolación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caracteres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947620-301C-4AB0-A4AC-FD8EB8B9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Exploremos dos métodos para esto: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-strings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(literal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caracteres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formateados)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9E967F-29C4-4E03-9D87-CDDA57B2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Lista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B297B6-EA35-42C7-BB84-DDD0B9F9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2863992944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“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“ ”2000"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F2FC2B8-65E7-46DA-84DA-99FC32FAA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311700" y="1406458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listas son secuencias ordenadas que pueden contener una variedad de tipos de objetos.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 corchetes “[ ]” y comas para separar objetos en la lista.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2C5582-9679-4C40-9224-5C25DBA4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311700" y="712191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listas admiten indexación y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datos. Las listas se pueden anidar y también tienen una variedad de métodos útiles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recuperación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2C5582-9679-4C40-9224-5C25DBA4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25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Diccionarios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C1F7F2-6A5A-45C0-8A2A-A9E5E303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311700" y="104594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diccionarios son asignaciones desordenadas para almacenar objetos. Anteriormente, vimos cómo las listas almacenan objetos en una secuencia ordenada, los diccionarios usan un emparejamiento clave-valor en su lugar.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Este par clave-valor permite a los usuarios tomar objetos rápidamente sin necesidad de conocer la ubicación de un índice.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677BA0-DB69-4FF5-9E5A-4B2FBBE0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diccionarios utilizan llaves y dos puntos para indicar las claves y sus valores asociados.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{'clave1': 'valor1', 'clave2': 'valor2'}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Entonces, ¿cuándo elegir una lista y cuándo elegir un diccionario?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9CB03E-C5A6-4D25-9A71-EEF58F12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Diccionarios: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Objetos recuperados por nombre de clave.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Desordenado y no se puede ordenar.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Lista: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Objetos recuperados por ubicación.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secuencia ordenada se puede indexar o dividir.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95FFE4-6A63-4E17-B244-0582928B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Tuplas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34AD50-A552-4697-89FD-6DE0DBC5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Tuplas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son muy similares a las listas. Sin embargo, tienen una diferencia: clave: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inmutabilidad.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Una vez que un elemento está dentro de una tupla, no se puede reasignar.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tuplas usan paréntesis: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86986F-626D-47D5-ABB4-2C7465D7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Conjuntos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26D40D-09CB-4571-BF66-E0FFC74A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(“Conjuntos”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son colecciones desordenadas de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únicos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 que significa que solo puede haber un representante del mismo objeto.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¡Veamos algunos ejemplos!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4DED29-4237-4D7F-80F8-763FC26E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6" name="Google Shape;86;p17"/>
          <p:cNvGraphicFramePr/>
          <p:nvPr>
            <p:extLst>
              <p:ext uri="{D42A27DB-BD31-4B8C-83A1-F6EECF244321}">
                <p14:modId xmlns:p14="http://schemas.microsoft.com/office/powerpoint/2010/main" val="4054253964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AD1D282-ACDF-4F41-B232-A0E56FF5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Boleanos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7B5B02-A472-4471-A88D-8DB2D164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Boleanos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son operadores que te permiten tener declaraciones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(“Cierto”)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(“False”)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¡Son muy importantes para el flujo de control y la lógica!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715002-9F63-4819-AE3B-38250C02F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Archivos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80EBAF-96C6-46FB-8AAB-17746BD8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Antes de terminar esta sección, repasemos rápidamente cómo realizar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/ O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(“entradas / salidas) simples con archivos de texto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.txt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básicos.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discutiremos las rutas de los archivos en su computadora.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B3080A-E918-47FC-8384-D5DEE633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>
            <a:spLocks noGrp="1"/>
          </p:cNvSpPr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Objetos y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Estructuras de datos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Prueba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B16E26-3B7C-4685-BFD3-4D3EFCC0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Tengamos una descripción general rápida de su primera prueba.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Puede descargar los </a:t>
            </a: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GitHub o desde la descripción general del curso.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10CA75-7D95-46C6-88C9-D3D498BA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11700" y="3309399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Objetos y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Estructuras de datos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C9F1BB-C679-4ABC-BF6E-9B80AAFB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Números: almacena información numérica y se presenta en dos formas: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Enteros - Números enteros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Punto flotante: números con decimal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7F7626-A60D-46D9-B655-C382B786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Caracteres: Secuencia ordenada de caracteres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Listas: secuencia ordenada de objetos (mutable)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Tuplas: secuencia ordenada de objetos (inmutable)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Diccionario: emparejamiento clave-valor que no está ordenado.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483B2-F924-4D39-8CFF-027989B3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ctrTitle"/>
          </p:nvPr>
        </p:nvSpPr>
        <p:spPr>
          <a:xfrm>
            <a:off x="311700" y="207811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Documentación de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165E2A-C157-4C51-B655-DCE58814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3" name="Google Shape;93;p18"/>
          <p:cNvGraphicFramePr/>
          <p:nvPr>
            <p:extLst>
              <p:ext uri="{D42A27DB-BD31-4B8C-83A1-F6EECF244321}">
                <p14:modId xmlns:p14="http://schemas.microsoft.com/office/powerpoint/2010/main" val="3612847288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7194AEA0-8E01-448D-B609-57D36D25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p19"/>
          <p:cNvGraphicFramePr/>
          <p:nvPr>
            <p:extLst>
              <p:ext uri="{D42A27DB-BD31-4B8C-83A1-F6EECF244321}">
                <p14:modId xmlns:p14="http://schemas.microsoft.com/office/powerpoint/2010/main" val="2428289615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59E97672-5ED8-4067-A847-569A2888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7" name="Google Shape;107;p20"/>
          <p:cNvGraphicFramePr/>
          <p:nvPr>
            <p:extLst>
              <p:ext uri="{D42A27DB-BD31-4B8C-83A1-F6EECF244321}">
                <p14:modId xmlns:p14="http://schemas.microsoft.com/office/powerpoint/2010/main" val="31903827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62A2DE2-D8F2-4A62-A6B0-747FD62D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4" name="Google Shape;114;p21"/>
          <p:cNvGraphicFramePr/>
          <p:nvPr>
            <p:extLst>
              <p:ext uri="{D42A27DB-BD31-4B8C-83A1-F6EECF244321}">
                <p14:modId xmlns:p14="http://schemas.microsoft.com/office/powerpoint/2010/main" val="1031635235"/>
              </p:ext>
            </p:extLst>
          </p:nvPr>
        </p:nvGraphicFramePr>
        <p:xfrm>
          <a:off x="275725" y="1011875"/>
          <a:ext cx="8508625" cy="4043425"/>
        </p:xfrm>
        <a:graphic>
          <a:graphicData uri="http://schemas.openxmlformats.org/drawingml/2006/table">
            <a:tbl>
              <a:tblPr>
                <a:noFill/>
                <a:tableStyleId>{BED3ECE8-D77D-4B24-9D96-B381E6882A8E}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Nombre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Escribe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Descripción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Enteros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enteros, como: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Punto flotante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Números con punto decimal: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4,6 100,0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Cadena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caracteres: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"2000"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 し 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Lista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ordenada de objetos: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"hola", 200,3]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Diccionarios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Clave desordenada: pares de valores: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"miclave": "valor", "nombre":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Tuplas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Secuencia inmutable ordenada de objetos: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 "hola", 200,3)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Conjuntos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Colección desordenada de objetos únicos: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 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Boleanos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Valor lógico que indica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(“Cierto”)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False(“Falso”)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90A889C-BC29-46AE-92CF-E0AF953F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2479</Words>
  <Application>Microsoft Office PowerPoint</Application>
  <PresentationFormat>On-screen Show (16:9)</PresentationFormat>
  <Paragraphs>437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Overpass SemiBold</vt:lpstr>
      <vt:lpstr>Montserrat</vt:lpstr>
      <vt:lpstr>Overpass</vt:lpstr>
      <vt:lpstr>Source Code Pro</vt:lpstr>
      <vt:lpstr>Simple Light</vt:lpstr>
      <vt:lpstr> Conceptos básicos de  estructura de datos y objetos en Python</vt:lpstr>
      <vt:lpstr>Tipos básicos de datos</vt:lpstr>
      <vt:lpstr>Curso intensivo de práctica Python </vt:lpstr>
      <vt:lpstr>Curso intensivo de práctica Python </vt:lpstr>
      <vt:lpstr>Curso intensivo de práctica Python </vt:lpstr>
      <vt:lpstr>Curso intensivo de práctica Python  </vt:lpstr>
      <vt:lpstr>Curso intensivo de práctica Python</vt:lpstr>
      <vt:lpstr>Curso intensivo de práctica Python  </vt:lpstr>
      <vt:lpstr>Curso intensivo de práctica Python </vt:lpstr>
      <vt:lpstr>Curso intensivo de práctica Python  </vt:lpstr>
      <vt:lpstr>Curso intensivo de práctica Python  </vt:lpstr>
      <vt:lpstr>Curso intensivo de práctica Python </vt:lpstr>
      <vt:lpstr>¡Empecemos!</vt:lpstr>
      <vt:lpstr>Números</vt:lpstr>
      <vt:lpstr>Curso intensivo de práctica Python </vt:lpstr>
      <vt:lpstr>Asignación a variables</vt:lpstr>
      <vt:lpstr>Curso intensivo de práctica Python </vt:lpstr>
      <vt:lpstr>Curso intensivo de práctica Python 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 </vt:lpstr>
      <vt:lpstr>Curso intensivo de práctica Python</vt:lpstr>
      <vt:lpstr>¡Exploremos estos conceptos!</vt:lpstr>
      <vt:lpstr>Cadenas</vt:lpstr>
      <vt:lpstr>Curso intensivo de práctica Python </vt:lpstr>
      <vt:lpstr>Curso intensivo de práctica Python</vt:lpstr>
      <vt:lpstr>Curso intensivo de práctica Python </vt:lpstr>
      <vt:lpstr>Curso intensivo de práctica Python </vt:lpstr>
      <vt:lpstr>Curso intensivo de práctica Python</vt:lpstr>
      <vt:lpstr>Curso intensivo de práctica Python </vt:lpstr>
      <vt:lpstr>¡Exploremos estos conceptos!</vt:lpstr>
      <vt:lpstr>Indexación de caracteres  y secciones</vt:lpstr>
      <vt:lpstr>Propiedades de caracteres  y métodos</vt:lpstr>
      <vt:lpstr>Formato de caracteres para imprimir</vt:lpstr>
      <vt:lpstr>Curso intensivo de práctica Python </vt:lpstr>
      <vt:lpstr>Curso intensivo de práctica Python</vt:lpstr>
      <vt:lpstr>Lista</vt:lpstr>
      <vt:lpstr>Curso intensivo de práctica Python</vt:lpstr>
      <vt:lpstr>Curso intensivo de práctica Python</vt:lpstr>
      <vt:lpstr>Diccionarios</vt:lpstr>
      <vt:lpstr>Curso intensivo de práctica Python </vt:lpstr>
      <vt:lpstr>Curso intensivo de práctica Python</vt:lpstr>
      <vt:lpstr>Curso intensivo de práctica Python</vt:lpstr>
      <vt:lpstr>Tuplas</vt:lpstr>
      <vt:lpstr>Curso intensivo de práctica Python</vt:lpstr>
      <vt:lpstr>Conjuntos</vt:lpstr>
      <vt:lpstr>Curso intensivo de práctica Python </vt:lpstr>
      <vt:lpstr>Boleanos</vt:lpstr>
      <vt:lpstr>Curso intensivo de práctica Python</vt:lpstr>
      <vt:lpstr>Archivos</vt:lpstr>
      <vt:lpstr>Curso intensivo de práctica Python</vt:lpstr>
      <vt:lpstr>Objetos y  Estructuras de datos  Prueba</vt:lpstr>
      <vt:lpstr>Curso intensivo de práctica Python </vt:lpstr>
      <vt:lpstr>Solución  Objetos y  Estructuras de datos  </vt:lpstr>
      <vt:lpstr>Curso intensivo de práctica Python </vt:lpstr>
      <vt:lpstr>Curso intensivo de práctica Python </vt:lpstr>
      <vt:lpstr>Documentación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 Python y Conceptos básicos de la estructura de datos</dc:title>
  <cp:lastModifiedBy>Sergio</cp:lastModifiedBy>
  <cp:revision>21</cp:revision>
  <dcterms:modified xsi:type="dcterms:W3CDTF">2022-01-24T20:32:54Z</dcterms:modified>
</cp:coreProperties>
</file>