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58"/>
      <p:bold r:id="rId59"/>
      <p:italic r:id="rId60"/>
      <p:boldItalic r:id="rId61"/>
    </p:embeddedFont>
    <p:embeddedFont>
      <p:font typeface="Overpass" panose="020B0604020202020204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6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91af56f96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91af56f96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91af56f96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91af56f96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91af56f96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91af56f96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91af56f96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91af56f96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91af56f96_2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91af56f96_2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91af56f96_2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91af56f96_2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91af56f9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91af56f9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91af56f96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91af56f96_2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91af56f96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91af56f96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91af56f96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91af56f96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8d8553be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8d8553be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91af56f96_2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91af56f96_2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91af56f96_2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91af56f96_2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91af56f96_2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91af56f96_2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91af56f96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91af56f96_2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91af56f96_2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91af56f96_2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91af56f96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91af56f96_2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0607e30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0607e30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91af56f96_2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91af56f96_2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0607e30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10607e30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91af56f96_2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91af56f96_2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0607e3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0607e3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10607e30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10607e30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91af56f96_2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91af56f96_2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10607e30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10607e30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91af56f96_2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91af56f96_2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0607e30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0607e302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91af56f96_2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91af56f96_2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91af56f96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91af56f96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891af56f96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891af56f96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91af56f96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91af56f96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91af56f96_2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891af56f96_2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0607e30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0607e30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91af56f96_2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891af56f96_2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891af56f96_2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891af56f96_2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91af56f96_2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891af56f96_2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891af56f96_2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891af56f96_2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891af56f96_2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891af56f96_2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891af56f96_2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891af56f96_2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891af56f96_2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891af56f96_2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10607e30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10607e30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10607e30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10607e30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10607e30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10607e30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91af56f96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91af56f96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10607e30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10607e30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10607e30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10607e30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8982818543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8982818543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10607e30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10607e30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10607e30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10607e30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91af56f96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91af56f96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91af56f96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91af56f96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91af56f96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91af56f96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91af56f96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91af56f96_2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3">
            <a:lum/>
          </a:blip>
          <a:srcRect/>
          <a:stretch>
            <a:fillRect t="-59000" b="-59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Métodos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44FD7362-596C-4D63-8FB7-569121927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" name="Google Shape;133;p22"/>
          <p:cNvCxnSpPr/>
          <p:nvPr/>
        </p:nvCxnSpPr>
        <p:spPr>
          <a:xfrm rot="10800000">
            <a:off x="2361675" y="1302550"/>
            <a:ext cx="0" cy="2991900"/>
          </a:xfrm>
          <a:prstGeom prst="straightConnector1">
            <a:avLst/>
          </a:prstGeom>
          <a:noFill/>
          <a:ln w="3810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22"/>
          <p:cNvCxnSpPr/>
          <p:nvPr/>
        </p:nvCxnSpPr>
        <p:spPr>
          <a:xfrm>
            <a:off x="2361675" y="4294450"/>
            <a:ext cx="6092400" cy="0"/>
          </a:xfrm>
          <a:prstGeom prst="straightConnector1">
            <a:avLst/>
          </a:prstGeom>
          <a:noFill/>
          <a:ln w="3810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5" name="Google Shape;135;p22"/>
          <p:cNvSpPr txBox="1"/>
          <p:nvPr/>
        </p:nvSpPr>
        <p:spPr>
          <a:xfrm>
            <a:off x="3354075" y="4359675"/>
            <a:ext cx="41076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Progreso en Python</a:t>
            </a:r>
            <a:endParaRPr sz="2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60375" y="1958475"/>
            <a:ext cx="23799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Dificultad de los problemas que puede resolver</a:t>
            </a:r>
            <a:endParaRPr sz="2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2376150" y="3490325"/>
            <a:ext cx="3694625" cy="796900"/>
          </a:xfrm>
          <a:custGeom>
            <a:avLst/>
            <a:gdLst/>
            <a:ahLst/>
            <a:cxnLst/>
            <a:rect l="l" t="t" r="r" b="b"/>
            <a:pathLst>
              <a:path w="147785" h="31876" extrusionOk="0">
                <a:moveTo>
                  <a:pt x="0" y="31876"/>
                </a:moveTo>
                <a:cubicBezTo>
                  <a:pt x="14102" y="29510"/>
                  <a:pt x="59983" y="22990"/>
                  <a:pt x="84614" y="17677"/>
                </a:cubicBezTo>
                <a:cubicBezTo>
                  <a:pt x="109245" y="12364"/>
                  <a:pt x="137257" y="2946"/>
                  <a:pt x="147785" y="0"/>
                </a:cubicBezTo>
              </a:path>
            </a:pathLst>
          </a:cu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9" name="Google Shape;139;p22"/>
          <p:cNvSpPr txBox="1"/>
          <p:nvPr/>
        </p:nvSpPr>
        <p:spPr>
          <a:xfrm>
            <a:off x="2376150" y="3471250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Tipos de datos básicos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4224625" y="3010013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Bucles y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Lógica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" name="Imagen 4">
            <a:extLst>
              <a:ext uri="{FF2B5EF4-FFF2-40B4-BE49-F238E27FC236}">
                <a16:creationId xmlns:a16="http://schemas.microsoft.com/office/drawing/2014/main" id="{0532738C-9C7A-4512-A7DC-74A27BDA2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8" name="Google Shape;148;p23"/>
          <p:cNvCxnSpPr/>
          <p:nvPr/>
        </p:nvCxnSpPr>
        <p:spPr>
          <a:xfrm rot="10800000">
            <a:off x="2361675" y="1302550"/>
            <a:ext cx="0" cy="2991900"/>
          </a:xfrm>
          <a:prstGeom prst="straightConnector1">
            <a:avLst/>
          </a:prstGeom>
          <a:noFill/>
          <a:ln w="3810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23"/>
          <p:cNvCxnSpPr/>
          <p:nvPr/>
        </p:nvCxnSpPr>
        <p:spPr>
          <a:xfrm>
            <a:off x="2361675" y="4294450"/>
            <a:ext cx="6092400" cy="0"/>
          </a:xfrm>
          <a:prstGeom prst="straightConnector1">
            <a:avLst/>
          </a:prstGeom>
          <a:noFill/>
          <a:ln w="3810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Google Shape;150;p23"/>
          <p:cNvSpPr txBox="1"/>
          <p:nvPr/>
        </p:nvSpPr>
        <p:spPr>
          <a:xfrm>
            <a:off x="3354075" y="4359675"/>
            <a:ext cx="41076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Progreso en Python</a:t>
            </a:r>
            <a:endParaRPr sz="2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2376150" y="3490325"/>
            <a:ext cx="3694625" cy="796900"/>
          </a:xfrm>
          <a:custGeom>
            <a:avLst/>
            <a:gdLst/>
            <a:ahLst/>
            <a:cxnLst/>
            <a:rect l="l" t="t" r="r" b="b"/>
            <a:pathLst>
              <a:path w="147785" h="31876" extrusionOk="0">
                <a:moveTo>
                  <a:pt x="0" y="31876"/>
                </a:moveTo>
                <a:cubicBezTo>
                  <a:pt x="14102" y="29510"/>
                  <a:pt x="59983" y="22990"/>
                  <a:pt x="84614" y="17677"/>
                </a:cubicBezTo>
                <a:cubicBezTo>
                  <a:pt x="109245" y="12364"/>
                  <a:pt x="137257" y="2946"/>
                  <a:pt x="147785" y="0"/>
                </a:cubicBezTo>
              </a:path>
            </a:pathLst>
          </a:cu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3" name="Google Shape;153;p23"/>
          <p:cNvSpPr/>
          <p:nvPr/>
        </p:nvSpPr>
        <p:spPr>
          <a:xfrm>
            <a:off x="6070775" y="1660354"/>
            <a:ext cx="1100998" cy="1830001"/>
          </a:xfrm>
          <a:custGeom>
            <a:avLst/>
            <a:gdLst/>
            <a:ahLst/>
            <a:cxnLst/>
            <a:rect l="l" t="t" r="r" b="b"/>
            <a:pathLst>
              <a:path w="147785" h="31876" extrusionOk="0">
                <a:moveTo>
                  <a:pt x="0" y="31876"/>
                </a:moveTo>
                <a:cubicBezTo>
                  <a:pt x="14102" y="29510"/>
                  <a:pt x="59983" y="22990"/>
                  <a:pt x="84614" y="17677"/>
                </a:cubicBezTo>
                <a:cubicBezTo>
                  <a:pt x="109245" y="12364"/>
                  <a:pt x="137257" y="2946"/>
                  <a:pt x="147785" y="0"/>
                </a:cubicBezTo>
              </a:path>
            </a:pathLst>
          </a:cu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4" name="Google Shape;154;p23"/>
          <p:cNvSpPr/>
          <p:nvPr/>
        </p:nvSpPr>
        <p:spPr>
          <a:xfrm rot="10800000" flipH="1">
            <a:off x="5197827" y="1913709"/>
            <a:ext cx="863064" cy="1557541"/>
          </a:xfrm>
          <a:custGeom>
            <a:avLst/>
            <a:gdLst/>
            <a:ahLst/>
            <a:cxnLst/>
            <a:rect l="l" t="t" r="r" b="b"/>
            <a:pathLst>
              <a:path w="147785" h="31876" extrusionOk="0">
                <a:moveTo>
                  <a:pt x="0" y="31876"/>
                </a:moveTo>
                <a:cubicBezTo>
                  <a:pt x="14102" y="29510"/>
                  <a:pt x="59983" y="22990"/>
                  <a:pt x="84614" y="17677"/>
                </a:cubicBezTo>
                <a:cubicBezTo>
                  <a:pt x="109245" y="12364"/>
                  <a:pt x="137257" y="2946"/>
                  <a:pt x="147785" y="0"/>
                </a:cubicBezTo>
              </a:path>
            </a:pathLst>
          </a:custGeom>
          <a:noFill/>
          <a:ln w="38100" cap="flat" cmpd="sng">
            <a:solidFill>
              <a:srgbClr val="85200C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5" name="Google Shape;155;p23"/>
          <p:cNvSpPr txBox="1"/>
          <p:nvPr/>
        </p:nvSpPr>
        <p:spPr>
          <a:xfrm>
            <a:off x="60375" y="1958475"/>
            <a:ext cx="23799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Dificultad de los problemas que puede resolver</a:t>
            </a:r>
            <a:endParaRPr sz="2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3699150" y="1660350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Funciones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2376150" y="3471250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Tipos de datos básicos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4224625" y="3010013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Bucles y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Lógica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" name="Imagen 4">
            <a:extLst>
              <a:ext uri="{FF2B5EF4-FFF2-40B4-BE49-F238E27FC236}">
                <a16:creationId xmlns:a16="http://schemas.microsoft.com/office/drawing/2014/main" id="{4D044CD6-1F26-4D0E-9D64-E9446CF22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Ten paciencia contigo mismo.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9C55AD-CBC3-4882-AE28-CCCFA55E5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Ten paciencia contigo mismo.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Tómate tu tiempo para practicar el material.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0FB6EE-E35B-40A0-A3FE-C21750795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Ten paciencia contigo mismo.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Tómate tu tiempo para practicar el material.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Empiece a entusiasmarse con sus nuevas habilidades y empiece a pensar en proyectos personales.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52BE58-4EC1-4BA0-A478-EB4548250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¡Aprendamos a crear funciones con Python!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CB6392-F9C9-49BC-86DA-59C5C1349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Palabra clave “Def”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9C58B3-D952-407E-830C-DBD142BA0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 creación de una función requiere una sintaxis muy específica, incluida la palabra clave </a:t>
            </a:r>
            <a:r>
              <a:rPr lang="en" sz="30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”def”</a:t>
            </a: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s-MX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indentación</a:t>
            </a: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correcta y estructura adecuada.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Veamos una descripción general de la estructura de una función de Python.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91C0D1-3FC3-436F-B663-E1EC44FE1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0"/>
          <p:cNvSpPr txBox="1">
            <a:spLocks noGrp="1"/>
          </p:cNvSpPr>
          <p:nvPr>
            <p:ph type="body" idx="1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s-MX" sz="2800" dirty="0" err="1">
                <a:solidFill>
                  <a:schemeClr val="tx1"/>
                </a:solidFill>
                <a:latin typeface="+mn-lt"/>
                <a:ea typeface="Overpass"/>
                <a:cs typeface="Overpass"/>
                <a:sym typeface="Overpass"/>
              </a:rPr>
              <a:t>nombre_de_funcion</a:t>
            </a:r>
            <a:r>
              <a:rPr lang="en" sz="2800" dirty="0">
                <a:solidFill>
                  <a:schemeClr val="tx1"/>
                </a:solidFill>
                <a:latin typeface="+mn-lt"/>
                <a:ea typeface="Overpass"/>
                <a:cs typeface="Overpass"/>
                <a:sym typeface="Overpass"/>
              </a:rPr>
              <a:t> ()</a:t>
            </a:r>
            <a:r>
              <a:rPr lang="en" sz="4000" b="1" dirty="0">
                <a:solidFill>
                  <a:srgbClr val="92D050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4000" b="1" dirty="0">
              <a:solidFill>
                <a:srgbClr val="92D05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sz="3000" b="1" dirty="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223325" y="2807200"/>
            <a:ext cx="2016300" cy="766800"/>
          </a:xfrm>
          <a:prstGeom prst="wedgeRoundRectCallout">
            <a:avLst>
              <a:gd name="adj1" fmla="val 55394"/>
              <a:gd name="adj2" fmla="val -214544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Palabra clave que le dice a Python que esto es una función.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F261B3DB-90A2-443D-8D41-2B2D52E5E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1"/>
          <p:cNvSpPr txBox="1">
            <a:spLocks noGrp="1"/>
          </p:cNvSpPr>
          <p:nvPr>
            <p:ph type="body" idx="1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s-MX" sz="2800" dirty="0" err="1">
                <a:solidFill>
                  <a:schemeClr val="tx1"/>
                </a:solidFill>
                <a:latin typeface="Overpass"/>
                <a:ea typeface="Overpass"/>
                <a:cs typeface="Overpass"/>
                <a:sym typeface="Overpass"/>
              </a:rPr>
              <a:t>nombre_de_funcion</a:t>
            </a:r>
            <a:r>
              <a:rPr lang="en" sz="2800" dirty="0">
                <a:solidFill>
                  <a:schemeClr val="tx1"/>
                </a:solidFill>
                <a:latin typeface="Overpass"/>
                <a:ea typeface="Overpass"/>
                <a:cs typeface="Overpass"/>
                <a:sym typeface="Overpass"/>
              </a:rPr>
              <a:t> ()</a:t>
            </a:r>
            <a:r>
              <a:rPr lang="en" sz="4000" b="1" dirty="0">
                <a:solidFill>
                  <a:srgbClr val="92D050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4000" b="1" dirty="0">
              <a:solidFill>
                <a:srgbClr val="92D05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sz="3000" b="1" dirty="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5131400" y="2958125"/>
            <a:ext cx="2541600" cy="1110900"/>
          </a:xfrm>
          <a:prstGeom prst="wedgeRoundRectCallout">
            <a:avLst>
              <a:gd name="adj1" fmla="val -85628"/>
              <a:gd name="adj2" fmla="val -170099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Tú decides el nombre de la función. Separa las palabras con “</a:t>
            </a: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guion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 bajo”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41CF036A-DCCC-418E-9844-83CAB4A8D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Los objetos integrados en Python tienen una variedad de métodos que puede usar.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Exploremos con un poco más de detalle cómo encontrar métodos y cómo obtener información sobre ellos.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35229C32-0FF3-4047-AD04-D0C44D960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2"/>
          <p:cNvSpPr txBox="1">
            <a:spLocks noGrp="1"/>
          </p:cNvSpPr>
          <p:nvPr>
            <p:ph type="body" idx="1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s-MX" sz="2800" dirty="0" err="1">
                <a:solidFill>
                  <a:schemeClr val="tx1"/>
                </a:solidFill>
                <a:latin typeface="Overpass"/>
                <a:ea typeface="Overpass"/>
                <a:cs typeface="Overpass"/>
                <a:sym typeface="Overpass"/>
              </a:rPr>
              <a:t>nombre_de_funcion</a:t>
            </a:r>
            <a:r>
              <a:rPr lang="en" sz="2800" dirty="0">
                <a:solidFill>
                  <a:schemeClr val="tx1"/>
                </a:solidFill>
                <a:latin typeface="Overpass"/>
                <a:ea typeface="Overpass"/>
                <a:cs typeface="Overpass"/>
                <a:sym typeface="Overpass"/>
              </a:rPr>
              <a:t> ()</a:t>
            </a:r>
            <a:r>
              <a:rPr lang="en" sz="4000" b="1" dirty="0">
                <a:solidFill>
                  <a:srgbClr val="92D050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4000" b="1" dirty="0">
              <a:solidFill>
                <a:srgbClr val="92D05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sz="3000" b="1" dirty="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32"/>
          <p:cNvSpPr/>
          <p:nvPr/>
        </p:nvSpPr>
        <p:spPr>
          <a:xfrm>
            <a:off x="5131400" y="2958125"/>
            <a:ext cx="3018600" cy="1140900"/>
          </a:xfrm>
          <a:prstGeom prst="wedgeRoundRectCallout">
            <a:avLst>
              <a:gd name="adj1" fmla="val -85628"/>
              <a:gd name="adj2" fmla="val -170099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El nombre de funcion debe estar en minúsculas con guiones bajos entre las palabras.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1477DDB4-0B88-4DB1-8526-D62473F1F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3"/>
          <p:cNvSpPr txBox="1">
            <a:spLocks noGrp="1"/>
          </p:cNvSpPr>
          <p:nvPr>
            <p:ph type="body" idx="1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s-MX" sz="2800" dirty="0" err="1">
                <a:solidFill>
                  <a:schemeClr val="tx1"/>
                </a:solidFill>
                <a:latin typeface="Overpass"/>
                <a:ea typeface="Overpass"/>
                <a:cs typeface="Overpass"/>
                <a:sym typeface="Overpass"/>
              </a:rPr>
              <a:t>nombre_de_funcion</a:t>
            </a:r>
            <a:r>
              <a:rPr lang="en" sz="2800" dirty="0">
                <a:solidFill>
                  <a:schemeClr val="tx1"/>
                </a:solidFill>
                <a:latin typeface="Overpass"/>
                <a:ea typeface="Overpass"/>
                <a:cs typeface="Overpass"/>
                <a:sym typeface="Overpass"/>
              </a:rPr>
              <a:t> ()</a:t>
            </a:r>
            <a:r>
              <a:rPr lang="en" sz="4000" b="1" dirty="0">
                <a:solidFill>
                  <a:srgbClr val="92D050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4000" b="1" dirty="0">
              <a:solidFill>
                <a:srgbClr val="92D05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sz="3000" b="1" dirty="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33"/>
          <p:cNvSpPr/>
          <p:nvPr/>
        </p:nvSpPr>
        <p:spPr>
          <a:xfrm>
            <a:off x="5160992" y="2977936"/>
            <a:ext cx="3018600" cy="1140900"/>
          </a:xfrm>
          <a:prstGeom prst="wedgeRoundRectCallout">
            <a:avLst>
              <a:gd name="adj1" fmla="val -15400"/>
              <a:gd name="adj2" fmla="val -171702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Paréntesis al final. Más adelante podemos pasar argumentos / parámetros a la función.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9E8E07CF-922C-4068-81D2-197385981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4"/>
          <p:cNvSpPr txBox="1">
            <a:spLocks noGrp="1"/>
          </p:cNvSpPr>
          <p:nvPr>
            <p:ph type="body" idx="1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s-MX" sz="2800" dirty="0" err="1">
                <a:solidFill>
                  <a:schemeClr val="tx1"/>
                </a:solidFill>
                <a:latin typeface="Overpass"/>
                <a:ea typeface="Overpass"/>
                <a:cs typeface="Overpass"/>
                <a:sym typeface="Overpass"/>
              </a:rPr>
              <a:t>nombre_de_funcion</a:t>
            </a:r>
            <a:r>
              <a:rPr lang="en" sz="2800" dirty="0">
                <a:solidFill>
                  <a:schemeClr val="tx1"/>
                </a:solidFill>
                <a:latin typeface="Overpass"/>
                <a:ea typeface="Overpass"/>
                <a:cs typeface="Overpass"/>
                <a:sym typeface="Overpass"/>
              </a:rPr>
              <a:t> ()</a:t>
            </a:r>
            <a:r>
              <a:rPr lang="en" sz="4000" b="1" dirty="0">
                <a:solidFill>
                  <a:srgbClr val="92D050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4000" b="1" dirty="0">
              <a:solidFill>
                <a:srgbClr val="92D05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sz="3000" b="1" dirty="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4"/>
          <p:cNvSpPr/>
          <p:nvPr/>
        </p:nvSpPr>
        <p:spPr>
          <a:xfrm>
            <a:off x="5196501" y="3004571"/>
            <a:ext cx="3018600" cy="1140900"/>
          </a:xfrm>
          <a:prstGeom prst="wedgeRoundRectCallout">
            <a:avLst>
              <a:gd name="adj1" fmla="val -9401"/>
              <a:gd name="adj2" fmla="val -174877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Los dos puntos indican un próximo bloque con </a:t>
            </a: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indentación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. Todo lo que esté indentado está entonces "dentro" de la función.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C68261BE-73ED-4A88-B350-77F769253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5"/>
          <p:cNvSpPr txBox="1">
            <a:spLocks noGrp="1"/>
          </p:cNvSpPr>
          <p:nvPr>
            <p:ph type="body" idx="1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s-MX" sz="2800" dirty="0" err="1">
                <a:solidFill>
                  <a:schemeClr val="tx1"/>
                </a:solidFill>
                <a:latin typeface="Overpass"/>
                <a:ea typeface="Overpass"/>
                <a:cs typeface="Overpass"/>
                <a:sym typeface="Overpass"/>
              </a:rPr>
              <a:t>nombre_de_funcion</a:t>
            </a:r>
            <a:r>
              <a:rPr lang="en" sz="2800" dirty="0">
                <a:solidFill>
                  <a:schemeClr val="tx1"/>
                </a:solidFill>
                <a:latin typeface="Overpass"/>
                <a:ea typeface="Overpass"/>
                <a:cs typeface="Overpass"/>
                <a:sym typeface="Overpass"/>
              </a:rPr>
              <a:t> ()</a:t>
            </a:r>
            <a:r>
              <a:rPr lang="en" sz="4000" b="1" dirty="0">
                <a:solidFill>
                  <a:srgbClr val="92D050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4000" b="1" dirty="0">
              <a:solidFill>
                <a:srgbClr val="92D05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 b="1" dirty="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 b="1" dirty="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  Docstring explica la función.</a:t>
            </a:r>
            <a:endParaRPr sz="3000" b="1" dirty="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’’’</a:t>
            </a:r>
            <a:endParaRPr sz="3000" b="1" dirty="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sz="3000" b="1" dirty="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 dirty="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5"/>
          <p:cNvSpPr/>
          <p:nvPr/>
        </p:nvSpPr>
        <p:spPr>
          <a:xfrm>
            <a:off x="5584150" y="3688600"/>
            <a:ext cx="3018600" cy="1140900"/>
          </a:xfrm>
          <a:prstGeom prst="wedgeRoundRectCallout">
            <a:avLst>
              <a:gd name="adj1" fmla="val -129395"/>
              <a:gd name="adj2" fmla="val -135722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Opcional: cadena de varias líneas para describir la función.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75012A3A-F36A-4DFF-8CD7-097065279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6"/>
          <p:cNvSpPr txBox="1">
            <a:spLocks noGrp="1"/>
          </p:cNvSpPr>
          <p:nvPr>
            <p:ph type="body" idx="1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s-MX" sz="2800" dirty="0" err="1">
                <a:solidFill>
                  <a:schemeClr val="tx1"/>
                </a:solidFill>
                <a:latin typeface="Overpass"/>
                <a:ea typeface="Overpass"/>
                <a:cs typeface="Overpass"/>
                <a:sym typeface="Overpass"/>
              </a:rPr>
              <a:t>nombre_de_funcion</a:t>
            </a:r>
            <a:r>
              <a:rPr lang="en" sz="2800" dirty="0">
                <a:solidFill>
                  <a:schemeClr val="tx1"/>
                </a:solidFill>
                <a:latin typeface="Overpass"/>
                <a:ea typeface="Overpass"/>
                <a:cs typeface="Overpass"/>
                <a:sym typeface="Overpass"/>
              </a:rPr>
              <a:t> ()</a:t>
            </a:r>
            <a:r>
              <a:rPr lang="en" sz="4000" b="1" dirty="0">
                <a:solidFill>
                  <a:srgbClr val="92D050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4000" b="1" dirty="0">
              <a:solidFill>
                <a:srgbClr val="92D05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 b="1" dirty="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 b="1" dirty="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  Docstring explica la función.</a:t>
            </a:r>
            <a:endParaRPr sz="3000" b="1" dirty="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’’’</a:t>
            </a:r>
            <a:endParaRPr sz="3000" b="1" dirty="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sz="3000" b="1" dirty="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 dirty="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6"/>
          <p:cNvSpPr/>
          <p:nvPr/>
        </p:nvSpPr>
        <p:spPr>
          <a:xfrm>
            <a:off x="60325" y="3181475"/>
            <a:ext cx="2179200" cy="1140900"/>
          </a:xfrm>
          <a:prstGeom prst="wedgeRoundRectCallout">
            <a:avLst>
              <a:gd name="adj1" fmla="val 61090"/>
              <a:gd name="adj2" fmla="val -134133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Nota: Todo dentro de la función está indentado.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B1200A5B-1455-40AE-85E7-9F1FEDC84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37"/>
          <p:cNvSpPr txBox="1">
            <a:spLocks noGrp="1"/>
          </p:cNvSpPr>
          <p:nvPr>
            <p:ph type="body" idx="1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s-MX" sz="2800" dirty="0" err="1">
                <a:solidFill>
                  <a:schemeClr val="tx1"/>
                </a:solidFill>
                <a:latin typeface="Overpass"/>
                <a:ea typeface="Overpass"/>
                <a:cs typeface="Overpass"/>
                <a:sym typeface="Overpass"/>
              </a:rPr>
              <a:t>nombre_de_funcion</a:t>
            </a:r>
            <a:r>
              <a:rPr lang="en" sz="2800" dirty="0">
                <a:solidFill>
                  <a:schemeClr val="tx1"/>
                </a:solidFill>
                <a:latin typeface="Overpass"/>
                <a:ea typeface="Overpass"/>
                <a:cs typeface="Overpass"/>
                <a:sym typeface="Overpass"/>
              </a:rPr>
              <a:t> ()</a:t>
            </a:r>
            <a:r>
              <a:rPr lang="en" sz="4000" b="1" dirty="0">
                <a:solidFill>
                  <a:srgbClr val="92D050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4000" b="1" dirty="0">
              <a:solidFill>
                <a:srgbClr val="92D05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 b="1" dirty="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 b="1" dirty="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  Docstring explica la función.</a:t>
            </a:r>
            <a:endParaRPr sz="3000" b="1" dirty="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’’’</a:t>
            </a:r>
            <a:endParaRPr sz="3000" b="1" dirty="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                               </a:t>
            </a:r>
            <a:r>
              <a:rPr lang="en" sz="3000" b="1" dirty="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 ("Hola")</a:t>
            </a:r>
            <a:endParaRPr sz="3000" b="1" dirty="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 dirty="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7"/>
          <p:cNvSpPr/>
          <p:nvPr/>
        </p:nvSpPr>
        <p:spPr>
          <a:xfrm>
            <a:off x="1084796" y="3181475"/>
            <a:ext cx="2179200" cy="1140900"/>
          </a:xfrm>
          <a:prstGeom prst="wedgeRoundRectCallout">
            <a:avLst>
              <a:gd name="adj1" fmla="val 65799"/>
              <a:gd name="adj2" fmla="val -46825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Luego, el código va dentro de la función.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87E2511C-A581-4931-AC5B-34B911C0F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8"/>
          <p:cNvSpPr txBox="1">
            <a:spLocks noGrp="1"/>
          </p:cNvSpPr>
          <p:nvPr>
            <p:ph type="body" idx="1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s-MX" sz="2800" dirty="0" err="1">
                <a:solidFill>
                  <a:schemeClr val="tx1"/>
                </a:solidFill>
                <a:latin typeface="Overpass"/>
                <a:ea typeface="Overpass"/>
                <a:cs typeface="Overpass"/>
                <a:sym typeface="Overpass"/>
              </a:rPr>
              <a:t>nombre_de_funcion</a:t>
            </a:r>
            <a:r>
              <a:rPr lang="en" sz="2800" dirty="0">
                <a:solidFill>
                  <a:schemeClr val="tx1"/>
                </a:solidFill>
                <a:latin typeface="Overpass"/>
                <a:ea typeface="Overpass"/>
                <a:cs typeface="Overpass"/>
                <a:sym typeface="Overpass"/>
              </a:rPr>
              <a:t> ()</a:t>
            </a:r>
            <a:r>
              <a:rPr lang="en" sz="4000" b="1" dirty="0">
                <a:solidFill>
                  <a:srgbClr val="92D050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4000" b="1" dirty="0">
              <a:solidFill>
                <a:srgbClr val="92D05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 b="1" dirty="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 b="1" dirty="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 Docstring explica la función.</a:t>
            </a:r>
            <a:endParaRPr sz="3000" b="1" dirty="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’’’</a:t>
            </a:r>
            <a:endParaRPr sz="3000" b="1" dirty="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                            </a:t>
            </a:r>
            <a:r>
              <a:rPr lang="en" sz="3000" b="1" dirty="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 ("Hola")</a:t>
            </a:r>
            <a:endParaRPr sz="3000" b="1" dirty="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 dirty="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r>
              <a:rPr lang="es-MX" sz="3000" b="1" dirty="0" err="1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nombre_de_funcion</a:t>
            </a: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 ()</a:t>
            </a:r>
            <a:endParaRPr sz="3000" b="1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Hola</a:t>
            </a:r>
            <a:endParaRPr sz="30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38"/>
          <p:cNvSpPr/>
          <p:nvPr/>
        </p:nvSpPr>
        <p:spPr>
          <a:xfrm>
            <a:off x="6149583" y="3281961"/>
            <a:ext cx="2179200" cy="1140900"/>
          </a:xfrm>
          <a:prstGeom prst="wedgeRoundRectCallout">
            <a:avLst>
              <a:gd name="adj1" fmla="val -116762"/>
              <a:gd name="adj2" fmla="val 28315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continuación, se puede ejecutar / llamar a la función para ver el resultado.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C42B5BCD-F120-4CA0-A443-9A9FA2E77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9"/>
          <p:cNvSpPr txBox="1">
            <a:spLocks noGrp="1"/>
          </p:cNvSpPr>
          <p:nvPr>
            <p:ph type="body" idx="1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s-MX" sz="2800" dirty="0" err="1">
                <a:solidFill>
                  <a:schemeClr val="tx1"/>
                </a:solidFill>
                <a:latin typeface="Overpass"/>
                <a:ea typeface="Overpass"/>
                <a:cs typeface="Overpass"/>
                <a:sym typeface="Overpass"/>
              </a:rPr>
              <a:t>nombre_de_funcion</a:t>
            </a:r>
            <a:r>
              <a:rPr lang="en" sz="2800" dirty="0">
                <a:solidFill>
                  <a:schemeClr val="tx1"/>
                </a:solidFill>
                <a:latin typeface="Overpass"/>
                <a:ea typeface="Overpass"/>
                <a:cs typeface="Overpass"/>
                <a:sym typeface="Overpass"/>
              </a:rPr>
              <a:t> ()</a:t>
            </a:r>
            <a:r>
              <a:rPr lang="en" sz="4000" b="1" dirty="0">
                <a:solidFill>
                  <a:srgbClr val="92D050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4000" b="1" dirty="0">
              <a:solidFill>
                <a:srgbClr val="92D05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 b="1" dirty="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 b="1" dirty="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  Docstring explica la función.</a:t>
            </a:r>
            <a:endParaRPr sz="3000" b="1" dirty="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’’’</a:t>
            </a:r>
            <a:endParaRPr sz="3000" b="1" dirty="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                                 </a:t>
            </a:r>
            <a:r>
              <a:rPr lang="en" sz="3000" b="1" dirty="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 ("Hola")</a:t>
            </a:r>
            <a:endParaRPr sz="3000" b="1" dirty="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 dirty="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r>
              <a:rPr lang="es-MX" sz="3000" b="1" dirty="0" err="1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nombre_de_funcion</a:t>
            </a: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 ()</a:t>
            </a:r>
            <a:endParaRPr sz="3000" b="1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Hola</a:t>
            </a:r>
            <a:endParaRPr sz="30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9"/>
          <p:cNvSpPr/>
          <p:nvPr/>
        </p:nvSpPr>
        <p:spPr>
          <a:xfrm>
            <a:off x="6463070" y="3942468"/>
            <a:ext cx="2179200" cy="1140900"/>
          </a:xfrm>
          <a:prstGeom prst="wedgeRoundRectCallout">
            <a:avLst>
              <a:gd name="adj1" fmla="val -262201"/>
              <a:gd name="adj2" fmla="val 15087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Salida resultante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28C3FFEE-9495-4735-8706-434E65A37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40"/>
          <p:cNvSpPr txBox="1">
            <a:spLocks noGrp="1"/>
          </p:cNvSpPr>
          <p:nvPr>
            <p:ph type="body" idx="1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800" dirty="0">
                <a:solidFill>
                  <a:schemeClr val="tx1"/>
                </a:solidFill>
                <a:latin typeface="Overpass"/>
                <a:ea typeface="Overpass"/>
                <a:cs typeface="Overpass"/>
                <a:sym typeface="Overpass"/>
              </a:rPr>
              <a:t>nombre_de_funcion(nombre)</a:t>
            </a:r>
            <a:r>
              <a:rPr lang="en" sz="4000" dirty="0">
                <a:solidFill>
                  <a:srgbClr val="92D050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4000" dirty="0">
              <a:solidFill>
                <a:srgbClr val="92D05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 b="1" dirty="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 dirty="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  Docstring explica la función.</a:t>
            </a:r>
            <a:endParaRPr sz="3000" dirty="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 b="1" dirty="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 dirty="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                             </a:t>
            </a:r>
            <a:r>
              <a:rPr lang="en" sz="3000" dirty="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 ("Hola" + nombre)</a:t>
            </a:r>
            <a:endParaRPr sz="3000" dirty="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r>
              <a:rPr lang="es-MX" sz="3000" dirty="0" err="1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nombre_de_funcion</a:t>
            </a:r>
            <a:r>
              <a:rPr lang="en" sz="3000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 ("Juan")</a:t>
            </a:r>
            <a:endParaRPr sz="3000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Hola Juan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40"/>
          <p:cNvSpPr/>
          <p:nvPr/>
        </p:nvSpPr>
        <p:spPr>
          <a:xfrm>
            <a:off x="6927017" y="3690763"/>
            <a:ext cx="2179200" cy="1140900"/>
          </a:xfrm>
          <a:prstGeom prst="wedgeRoundRectCallout">
            <a:avLst>
              <a:gd name="adj1" fmla="val -55539"/>
              <a:gd name="adj2" fmla="val -239429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Las funciones pueden aceptar argumentos para ser pasados ​​por el usuario.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2432335E-7411-4670-AE5E-06BD30889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41"/>
          <p:cNvSpPr txBox="1">
            <a:spLocks noGrp="1"/>
          </p:cNvSpPr>
          <p:nvPr>
            <p:ph type="body" idx="1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s-MX" sz="2800" dirty="0" err="1">
                <a:solidFill>
                  <a:schemeClr val="tx1"/>
                </a:solidFill>
                <a:latin typeface="Overpass"/>
                <a:ea typeface="Overpass"/>
                <a:cs typeface="Overpass"/>
                <a:sym typeface="Overpass"/>
              </a:rPr>
              <a:t>nombre_de_funcion</a:t>
            </a:r>
            <a:r>
              <a:rPr lang="en" sz="2800" dirty="0">
                <a:solidFill>
                  <a:schemeClr val="tx1"/>
                </a:solidFill>
                <a:latin typeface="Overpass"/>
                <a:ea typeface="Overpass"/>
                <a:cs typeface="Overpass"/>
                <a:sym typeface="Overpass"/>
              </a:rPr>
              <a:t> (nombre)</a:t>
            </a:r>
            <a:r>
              <a:rPr lang="en" sz="4000" b="1" dirty="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4000" b="1" dirty="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 b="1" dirty="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 dirty="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  Docstring explica la función.</a:t>
            </a:r>
            <a:endParaRPr sz="3000" dirty="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 b="1" dirty="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 dirty="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                         </a:t>
            </a:r>
            <a:r>
              <a:rPr lang="en" sz="3000" dirty="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 ("Hola" + nombre)</a:t>
            </a:r>
            <a:endParaRPr sz="3000" dirty="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r>
              <a:rPr lang="es-MX" sz="3000" dirty="0" err="1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nombre_de_funcion</a:t>
            </a:r>
            <a:r>
              <a:rPr lang="en" sz="3000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 ("Juan")</a:t>
            </a:r>
            <a:endParaRPr sz="3000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Hola Juan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41"/>
          <p:cNvSpPr/>
          <p:nvPr/>
        </p:nvSpPr>
        <p:spPr>
          <a:xfrm>
            <a:off x="6791550" y="3809300"/>
            <a:ext cx="2179200" cy="1140900"/>
          </a:xfrm>
          <a:prstGeom prst="wedgeRoundRectCallout">
            <a:avLst>
              <a:gd name="adj1" fmla="val -55539"/>
              <a:gd name="adj2" fmla="val -239429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Las funciones pueden aceptar argumentos para ser pasados ​​por el usuario.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41"/>
          <p:cNvSpPr/>
          <p:nvPr/>
        </p:nvSpPr>
        <p:spPr>
          <a:xfrm>
            <a:off x="5834396" y="3016729"/>
            <a:ext cx="1467404" cy="483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" name="Google Shape;310;p41"/>
          <p:cNvSpPr/>
          <p:nvPr/>
        </p:nvSpPr>
        <p:spPr>
          <a:xfrm>
            <a:off x="6176676" y="1171633"/>
            <a:ext cx="1352400" cy="483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41"/>
          <p:cNvSpPr/>
          <p:nvPr/>
        </p:nvSpPr>
        <p:spPr>
          <a:xfrm>
            <a:off x="4468774" y="3958808"/>
            <a:ext cx="1352400" cy="483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2" name="Google Shape;312;p41"/>
          <p:cNvSpPr/>
          <p:nvPr/>
        </p:nvSpPr>
        <p:spPr>
          <a:xfrm>
            <a:off x="1813907" y="4440988"/>
            <a:ext cx="1047600" cy="483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" name="Imagen 4">
            <a:extLst>
              <a:ext uri="{FF2B5EF4-FFF2-40B4-BE49-F238E27FC236}">
                <a16:creationId xmlns:a16="http://schemas.microsoft.com/office/drawing/2014/main" id="{C1BAE344-02D1-48F0-B1B7-244F40BB9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Funciones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05F0D3-F4C4-48C3-94F2-08DEF28EB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Normalmente usamos la palabra clave  “</a:t>
            </a:r>
            <a:r>
              <a:rPr lang="en" sz="30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r>
              <a:rPr lang="en" sz="30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(“retorno” en </a:t>
            </a:r>
            <a:r>
              <a:rPr lang="es-MX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español</a:t>
            </a: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para devolver el resultado de la función, en lugar de simplemente imprimirlo.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r>
              <a:rPr lang="en" sz="30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nos permite asignar la salida de la función a una nueva variable. 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21EC59AE-AD25-477C-B628-17AEC75B7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Tendremos una discusión más profunda de la palabra clave “</a:t>
            </a:r>
            <a:r>
              <a:rPr lang="en" sz="30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más adelante en el curso.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A322A559-6A61-400A-95BE-50FFE19DD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44"/>
          <p:cNvSpPr txBox="1">
            <a:spLocks noGrp="1"/>
          </p:cNvSpPr>
          <p:nvPr>
            <p:ph type="body" idx="1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s-MX" sz="2800" dirty="0" err="1">
                <a:solidFill>
                  <a:schemeClr val="tx1"/>
                </a:solidFill>
                <a:latin typeface="Overpass"/>
                <a:ea typeface="Overpass"/>
                <a:cs typeface="Overpass"/>
                <a:sym typeface="Overpass"/>
              </a:rPr>
              <a:t>funcion_agregar</a:t>
            </a:r>
            <a:r>
              <a:rPr lang="en" sz="2800" dirty="0">
                <a:solidFill>
                  <a:schemeClr val="tx1"/>
                </a:solidFill>
                <a:latin typeface="Overpass"/>
                <a:ea typeface="Overpass"/>
                <a:cs typeface="Overpass"/>
                <a:sym typeface="Overpass"/>
              </a:rPr>
              <a:t> (num1, num2)</a:t>
            </a:r>
            <a:r>
              <a:rPr lang="en" sz="4000" dirty="0">
                <a:solidFill>
                  <a:srgbClr val="92D050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4000" dirty="0">
              <a:solidFill>
                <a:srgbClr val="92D05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                    </a:t>
            </a:r>
            <a:r>
              <a:rPr lang="en" sz="3000" dirty="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return num1 + num2</a:t>
            </a:r>
            <a:endParaRPr sz="3000" dirty="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resultado = </a:t>
            </a:r>
            <a:r>
              <a:rPr lang="es-MX" sz="3000" dirty="0" err="1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funcion_agregar</a:t>
            </a:r>
            <a:r>
              <a:rPr lang="en" sz="3000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 (1,2)</a:t>
            </a:r>
            <a:endParaRPr sz="3000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endParaRPr sz="3000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print(resultado)</a:t>
            </a:r>
            <a:endParaRPr sz="3000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3000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3000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44"/>
          <p:cNvSpPr/>
          <p:nvPr/>
        </p:nvSpPr>
        <p:spPr>
          <a:xfrm>
            <a:off x="6694950" y="2294025"/>
            <a:ext cx="2179200" cy="1140900"/>
          </a:xfrm>
          <a:prstGeom prst="wedgeRoundRectCallout">
            <a:avLst>
              <a:gd name="adj1" fmla="val -186295"/>
              <a:gd name="adj2" fmla="val -7328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Retorno permite guardar el resultado en una variable.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D9898AF4-7918-47EC-B769-B4C607EF9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5"/>
          <p:cNvSpPr txBox="1">
            <a:spLocks noGrp="1"/>
          </p:cNvSpPr>
          <p:nvPr>
            <p:ph type="body" idx="1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800" dirty="0">
                <a:solidFill>
                  <a:schemeClr val="tx1"/>
                </a:solidFill>
                <a:latin typeface="Overpass"/>
                <a:ea typeface="Overpass"/>
                <a:cs typeface="Overpass"/>
                <a:sym typeface="Overpass"/>
              </a:rPr>
              <a:t>funcion_agregar (num1, num2)</a:t>
            </a:r>
            <a:r>
              <a:rPr lang="en" sz="4000" dirty="0">
                <a:solidFill>
                  <a:srgbClr val="92D050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4000" dirty="0">
              <a:solidFill>
                <a:srgbClr val="92D05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                   </a:t>
            </a:r>
            <a:r>
              <a:rPr lang="en" sz="3000" dirty="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 return num1 + num2</a:t>
            </a:r>
            <a:endParaRPr sz="3000" dirty="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resultado = </a:t>
            </a:r>
            <a:r>
              <a:rPr lang="es-MX" sz="3000" dirty="0" err="1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funcion_agregar</a:t>
            </a:r>
            <a:r>
              <a:rPr lang="en" sz="3000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 (1,2)</a:t>
            </a:r>
            <a:endParaRPr sz="3000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endParaRPr sz="3000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print(resultado)</a:t>
            </a:r>
            <a:endParaRPr sz="3000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3000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3000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45"/>
          <p:cNvSpPr/>
          <p:nvPr/>
        </p:nvSpPr>
        <p:spPr>
          <a:xfrm>
            <a:off x="6694950" y="2294025"/>
            <a:ext cx="2179200" cy="1140900"/>
          </a:xfrm>
          <a:prstGeom prst="wedgeRoundRectCallout">
            <a:avLst>
              <a:gd name="adj1" fmla="val -186295"/>
              <a:gd name="adj2" fmla="val -7328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La mayoría de las funciones usarán return. Rara vez una función solo imprime ( )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794E08CD-0C47-46A8-97AD-822CDEB4B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Comencemos a crear funciones con Python.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3871542B-8EC5-44CE-BDA5-0BE0FDB76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7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Funciones básicas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EB9850-E22D-47A6-935C-BBB8C748B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8"/>
          <p:cNvSpPr txBox="1">
            <a:spLocks noGrp="1"/>
          </p:cNvSpPr>
          <p:nvPr>
            <p:ph type="ctrTitle"/>
          </p:nvPr>
        </p:nvSpPr>
        <p:spPr>
          <a:xfrm>
            <a:off x="311700" y="205347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Declaración </a:t>
            </a:r>
            <a:br>
              <a:rPr lang="en" b="1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“return”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4B7D49-5025-4672-B39C-7E6646B78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9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Funciones con lógica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D519F2-B1F9-496A-BE36-37B168470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"/>
          <p:cNvSpPr txBox="1">
            <a:spLocks noGrp="1"/>
          </p:cNvSpPr>
          <p:nvPr>
            <p:ph type="ctrTitle"/>
          </p:nvPr>
        </p:nvSpPr>
        <p:spPr>
          <a:xfrm>
            <a:off x="311700" y="2358249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Interacciones entre funciones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6563D7-63D8-4504-86D3-101B693A3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Normalmente, una secuencia de comandos o “notebook” de Python, contiene varias funciones que interactúan entre sí.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Vamos a crear algunas funciones para imitar el juego de adivinanzas de carnaval "Three Cup Monte"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B4AF7B17-B6D3-4857-A786-2E122F92A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86977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Crear código limpio y repetible es una parte clave para convertirse en un programador eficaz.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Funciones </a:t>
            </a: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nos permiten crear bloques de código que se pueden ejecutar fácilmente muchas veces, sin necesidad de reescribir constantemente todo el bloque de código.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BD8E31-605D-4821-8545-64C7E2DBD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52"/>
          <p:cNvSpPr/>
          <p:nvPr/>
        </p:nvSpPr>
        <p:spPr>
          <a:xfrm>
            <a:off x="2239625" y="2185375"/>
            <a:ext cx="1159200" cy="1581600"/>
          </a:xfrm>
          <a:prstGeom prst="can">
            <a:avLst>
              <a:gd name="adj" fmla="val 25000"/>
            </a:avLst>
          </a:prstGeom>
          <a:solidFill>
            <a:srgbClr val="A2C4C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9" name="Google Shape;399;p52"/>
          <p:cNvSpPr/>
          <p:nvPr/>
        </p:nvSpPr>
        <p:spPr>
          <a:xfrm>
            <a:off x="3992400" y="2185375"/>
            <a:ext cx="1159200" cy="1581600"/>
          </a:xfrm>
          <a:prstGeom prst="can">
            <a:avLst>
              <a:gd name="adj" fmla="val 25000"/>
            </a:avLst>
          </a:prstGeom>
          <a:solidFill>
            <a:srgbClr val="A2C4C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0" name="Google Shape;400;p52"/>
          <p:cNvSpPr/>
          <p:nvPr/>
        </p:nvSpPr>
        <p:spPr>
          <a:xfrm>
            <a:off x="5683750" y="2185375"/>
            <a:ext cx="1159200" cy="1581600"/>
          </a:xfrm>
          <a:prstGeom prst="can">
            <a:avLst>
              <a:gd name="adj" fmla="val 25000"/>
            </a:avLst>
          </a:prstGeom>
          <a:solidFill>
            <a:srgbClr val="A2C4C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" name="Imagen 4">
            <a:extLst>
              <a:ext uri="{FF2B5EF4-FFF2-40B4-BE49-F238E27FC236}">
                <a16:creationId xmlns:a16="http://schemas.microsoft.com/office/drawing/2014/main" id="{055FB3B0-E4AC-41EA-AF3B-A8747EB55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8" name="Google Shape;408;p53"/>
          <p:cNvSpPr/>
          <p:nvPr/>
        </p:nvSpPr>
        <p:spPr>
          <a:xfrm>
            <a:off x="2239625" y="2185375"/>
            <a:ext cx="1159200" cy="1581600"/>
          </a:xfrm>
          <a:prstGeom prst="can">
            <a:avLst>
              <a:gd name="adj" fmla="val 25000"/>
            </a:avLst>
          </a:prstGeom>
          <a:solidFill>
            <a:srgbClr val="A2C4C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9" name="Google Shape;409;p53"/>
          <p:cNvSpPr/>
          <p:nvPr/>
        </p:nvSpPr>
        <p:spPr>
          <a:xfrm>
            <a:off x="3992400" y="1065375"/>
            <a:ext cx="1159200" cy="1581600"/>
          </a:xfrm>
          <a:prstGeom prst="can">
            <a:avLst>
              <a:gd name="adj" fmla="val 25000"/>
            </a:avLst>
          </a:prstGeom>
          <a:solidFill>
            <a:srgbClr val="A2C4C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0" name="Google Shape;410;p53"/>
          <p:cNvSpPr/>
          <p:nvPr/>
        </p:nvSpPr>
        <p:spPr>
          <a:xfrm>
            <a:off x="5683750" y="2185375"/>
            <a:ext cx="1159200" cy="1581600"/>
          </a:xfrm>
          <a:prstGeom prst="can">
            <a:avLst>
              <a:gd name="adj" fmla="val 25000"/>
            </a:avLst>
          </a:prstGeom>
          <a:solidFill>
            <a:srgbClr val="A2C4C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1" name="Google Shape;411;p53"/>
          <p:cNvSpPr/>
          <p:nvPr/>
        </p:nvSpPr>
        <p:spPr>
          <a:xfrm>
            <a:off x="4281638" y="3208400"/>
            <a:ext cx="519300" cy="519300"/>
          </a:xfrm>
          <a:prstGeom prst="ellipse">
            <a:avLst/>
          </a:prstGeom>
          <a:solidFill>
            <a:srgbClr val="CC4125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" name="Imagen 4">
            <a:extLst>
              <a:ext uri="{FF2B5EF4-FFF2-40B4-BE49-F238E27FC236}">
                <a16:creationId xmlns:a16="http://schemas.microsoft.com/office/drawing/2014/main" id="{836AED19-8217-426E-9C60-F04FC47B8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9" name="Google Shape;419;p54"/>
          <p:cNvSpPr/>
          <p:nvPr/>
        </p:nvSpPr>
        <p:spPr>
          <a:xfrm>
            <a:off x="2239625" y="2185375"/>
            <a:ext cx="1159200" cy="1581600"/>
          </a:xfrm>
          <a:prstGeom prst="can">
            <a:avLst>
              <a:gd name="adj" fmla="val 25000"/>
            </a:avLst>
          </a:prstGeom>
          <a:solidFill>
            <a:srgbClr val="A2C4C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0" name="Google Shape;420;p54"/>
          <p:cNvSpPr/>
          <p:nvPr/>
        </p:nvSpPr>
        <p:spPr>
          <a:xfrm>
            <a:off x="3992400" y="2185375"/>
            <a:ext cx="1159200" cy="1581600"/>
          </a:xfrm>
          <a:prstGeom prst="can">
            <a:avLst>
              <a:gd name="adj" fmla="val 25000"/>
            </a:avLst>
          </a:prstGeom>
          <a:solidFill>
            <a:srgbClr val="A2C4C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1" name="Google Shape;421;p54"/>
          <p:cNvSpPr/>
          <p:nvPr/>
        </p:nvSpPr>
        <p:spPr>
          <a:xfrm>
            <a:off x="5683750" y="2185375"/>
            <a:ext cx="1159200" cy="1581600"/>
          </a:xfrm>
          <a:prstGeom prst="can">
            <a:avLst>
              <a:gd name="adj" fmla="val 25000"/>
            </a:avLst>
          </a:prstGeom>
          <a:solidFill>
            <a:srgbClr val="A2C4C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" name="Imagen 4">
            <a:extLst>
              <a:ext uri="{FF2B5EF4-FFF2-40B4-BE49-F238E27FC236}">
                <a16:creationId xmlns:a16="http://schemas.microsoft.com/office/drawing/2014/main" id="{CE94E3B2-12C7-4876-8A5D-8C014195A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5"/>
          <p:cNvSpPr/>
          <p:nvPr/>
        </p:nvSpPr>
        <p:spPr>
          <a:xfrm>
            <a:off x="2464375" y="2095475"/>
            <a:ext cx="1159200" cy="1581600"/>
          </a:xfrm>
          <a:prstGeom prst="can">
            <a:avLst>
              <a:gd name="adj" fmla="val 25000"/>
            </a:avLst>
          </a:prstGeom>
          <a:solidFill>
            <a:srgbClr val="A2C4C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0" name="Google Shape;430;p55"/>
          <p:cNvSpPr/>
          <p:nvPr/>
        </p:nvSpPr>
        <p:spPr>
          <a:xfrm>
            <a:off x="3992400" y="2962350"/>
            <a:ext cx="1159200" cy="1581600"/>
          </a:xfrm>
          <a:prstGeom prst="can">
            <a:avLst>
              <a:gd name="adj" fmla="val 25000"/>
            </a:avLst>
          </a:prstGeom>
          <a:solidFill>
            <a:srgbClr val="A2C4C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1" name="Google Shape;431;p55"/>
          <p:cNvSpPr/>
          <p:nvPr/>
        </p:nvSpPr>
        <p:spPr>
          <a:xfrm>
            <a:off x="5548900" y="1864325"/>
            <a:ext cx="1159200" cy="1581600"/>
          </a:xfrm>
          <a:prstGeom prst="can">
            <a:avLst>
              <a:gd name="adj" fmla="val 25000"/>
            </a:avLst>
          </a:prstGeom>
          <a:solidFill>
            <a:srgbClr val="A2C4C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2" name="Google Shape;432;p55"/>
          <p:cNvSpPr/>
          <p:nvPr/>
        </p:nvSpPr>
        <p:spPr>
          <a:xfrm>
            <a:off x="1190525" y="2844650"/>
            <a:ext cx="890100" cy="9759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3" name="Google Shape;433;p55"/>
          <p:cNvSpPr/>
          <p:nvPr/>
        </p:nvSpPr>
        <p:spPr>
          <a:xfrm flipH="1">
            <a:off x="7063375" y="2962350"/>
            <a:ext cx="890100" cy="9759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" name="Imagen 4">
            <a:extLst>
              <a:ext uri="{FF2B5EF4-FFF2-40B4-BE49-F238E27FC236}">
                <a16:creationId xmlns:a16="http://schemas.microsoft.com/office/drawing/2014/main" id="{3EA77FF7-743A-4774-9895-AF5CC93D5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56"/>
          <p:cNvSpPr/>
          <p:nvPr/>
        </p:nvSpPr>
        <p:spPr>
          <a:xfrm>
            <a:off x="2239625" y="2185375"/>
            <a:ext cx="1159200" cy="1581600"/>
          </a:xfrm>
          <a:prstGeom prst="can">
            <a:avLst>
              <a:gd name="adj" fmla="val 25000"/>
            </a:avLst>
          </a:prstGeom>
          <a:solidFill>
            <a:srgbClr val="A2C4C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2" name="Google Shape;442;p56"/>
          <p:cNvSpPr/>
          <p:nvPr/>
        </p:nvSpPr>
        <p:spPr>
          <a:xfrm>
            <a:off x="3992400" y="2185375"/>
            <a:ext cx="1159200" cy="1581600"/>
          </a:xfrm>
          <a:prstGeom prst="can">
            <a:avLst>
              <a:gd name="adj" fmla="val 25000"/>
            </a:avLst>
          </a:prstGeom>
          <a:solidFill>
            <a:srgbClr val="A2C4C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3" name="Google Shape;443;p56"/>
          <p:cNvSpPr/>
          <p:nvPr/>
        </p:nvSpPr>
        <p:spPr>
          <a:xfrm>
            <a:off x="5683750" y="2185375"/>
            <a:ext cx="1159200" cy="1581600"/>
          </a:xfrm>
          <a:prstGeom prst="can">
            <a:avLst>
              <a:gd name="adj" fmla="val 25000"/>
            </a:avLst>
          </a:prstGeom>
          <a:solidFill>
            <a:srgbClr val="A2C4C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4" name="Google Shape;444;p56"/>
          <p:cNvSpPr/>
          <p:nvPr/>
        </p:nvSpPr>
        <p:spPr>
          <a:xfrm rot="2700000">
            <a:off x="1089123" y="1483387"/>
            <a:ext cx="1201092" cy="6296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" name="Imagen 4">
            <a:extLst>
              <a:ext uri="{FF2B5EF4-FFF2-40B4-BE49-F238E27FC236}">
                <a16:creationId xmlns:a16="http://schemas.microsoft.com/office/drawing/2014/main" id="{DCDC37E3-A15B-469E-8DE9-F817D7821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57"/>
          <p:cNvSpPr/>
          <p:nvPr/>
        </p:nvSpPr>
        <p:spPr>
          <a:xfrm>
            <a:off x="2239625" y="1568925"/>
            <a:ext cx="1159200" cy="1581600"/>
          </a:xfrm>
          <a:prstGeom prst="can">
            <a:avLst>
              <a:gd name="adj" fmla="val 25000"/>
            </a:avLst>
          </a:prstGeom>
          <a:solidFill>
            <a:srgbClr val="A2C4C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3" name="Google Shape;453;p57"/>
          <p:cNvSpPr/>
          <p:nvPr/>
        </p:nvSpPr>
        <p:spPr>
          <a:xfrm>
            <a:off x="3992400" y="2185375"/>
            <a:ext cx="1159200" cy="1581600"/>
          </a:xfrm>
          <a:prstGeom prst="can">
            <a:avLst>
              <a:gd name="adj" fmla="val 25000"/>
            </a:avLst>
          </a:prstGeom>
          <a:solidFill>
            <a:srgbClr val="A2C4C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4" name="Google Shape;454;p57"/>
          <p:cNvSpPr/>
          <p:nvPr/>
        </p:nvSpPr>
        <p:spPr>
          <a:xfrm>
            <a:off x="5683750" y="2185375"/>
            <a:ext cx="1159200" cy="1581600"/>
          </a:xfrm>
          <a:prstGeom prst="can">
            <a:avLst>
              <a:gd name="adj" fmla="val 25000"/>
            </a:avLst>
          </a:prstGeom>
          <a:solidFill>
            <a:srgbClr val="A2C4C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5" name="Google Shape;455;p57"/>
          <p:cNvSpPr/>
          <p:nvPr/>
        </p:nvSpPr>
        <p:spPr>
          <a:xfrm rot="2700000">
            <a:off x="1089123" y="1483387"/>
            <a:ext cx="1201092" cy="6296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6" name="Google Shape;456;p57"/>
          <p:cNvSpPr/>
          <p:nvPr/>
        </p:nvSpPr>
        <p:spPr>
          <a:xfrm>
            <a:off x="2515763" y="3298300"/>
            <a:ext cx="519300" cy="519300"/>
          </a:xfrm>
          <a:prstGeom prst="ellipse">
            <a:avLst/>
          </a:prstGeom>
          <a:solidFill>
            <a:srgbClr val="CC4125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" name="Imagen 4">
            <a:extLst>
              <a:ext uri="{FF2B5EF4-FFF2-40B4-BE49-F238E27FC236}">
                <a16:creationId xmlns:a16="http://schemas.microsoft.com/office/drawing/2014/main" id="{2FD252F2-34AB-4487-B4A0-3943BC596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58"/>
          <p:cNvSpPr txBox="1">
            <a:spLocks noGrp="1"/>
          </p:cNvSpPr>
          <p:nvPr>
            <p:ph type="body" idx="1"/>
          </p:nvPr>
        </p:nvSpPr>
        <p:spPr>
          <a:xfrm>
            <a:off x="311700" y="940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Nuestro juego es simple, no mostrará los vasos o la bola, simplemente imitaremos el efecto con una lista en Python.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Nuestra versión tampoco mostrará la reproducción aleatoria al usuario, por lo que la suposición es completamente aleatoria.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6ECA031C-3F7B-4374-9D5F-E006F5E14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9"/>
          <p:cNvSpPr txBox="1">
            <a:spLocks noGrp="1"/>
          </p:cNvSpPr>
          <p:nvPr>
            <p:ph type="ctrTitle"/>
          </p:nvPr>
        </p:nvSpPr>
        <p:spPr>
          <a:xfrm>
            <a:off x="311700" y="2229031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Práctica de función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Problemas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B455A2-E26C-47A6-909A-37F116703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Las funciones de aprendizaje aumentan sus habilidades en Python de manera exponencial.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Esto también significa que las dificultades de los problemas que puede resolver también aumentan drásticamente. 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DD59EC1B-2A0C-49B7-BCA6-5FC6B80E3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Practiquemos la conversión de declaraciones de problemas en código Python.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Repasaremos una serie de ejercicios de práctica de funciones.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Después de esta lectura repasaremos las soluciones.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835D292D-F552-497B-905C-04EBFFBD6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Las funciones serán un gran paso adelante en sus capacidades como programador de Python.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¡Esto significa que los problemas que puede resolver también pueden ser mucho más difíciles!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102BAA3-4941-4B34-973F-B9B61BA62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Hay dos opciones para este material: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Pruebe los ejercicios usted mismo, luego revise las soluciones.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Trate las soluciones como una lección de código para una práctica más guiada.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31796DA8-1374-48AF-95CB-FEA1C9AF9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3"/>
          <p:cNvSpPr txBox="1">
            <a:spLocks noGrp="1"/>
          </p:cNvSpPr>
          <p:nvPr>
            <p:ph type="ctrTitle"/>
          </p:nvPr>
        </p:nvSpPr>
        <p:spPr>
          <a:xfrm>
            <a:off x="352475" y="2459975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latin typeface="Montserrat"/>
                <a:ea typeface="Montserrat"/>
                <a:cs typeface="Montserrat"/>
                <a:sym typeface="Montserrat"/>
              </a:rPr>
              <a:t>Solución a prueba de </a:t>
            </a: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 funciones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Nivel 2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DA0482-79CD-4BCF-A6D5-DC51F9EBE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Métodos y funciones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8" name="Google Shape;508;p6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RESUMEN DE TAREA</a:t>
            </a:r>
            <a:endParaRPr dirty="0"/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96FDB195-12C5-4B2C-A864-B04C4536C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Métodos y funciones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6" name="Google Shape;516;p6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SOLUCIONES DE TAREA</a:t>
            </a:r>
            <a:endParaRPr dirty="0"/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CDB836F7-EC69-42F3-AC74-CF99CDB16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6"/>
          <p:cNvSpPr txBox="1">
            <a:spLocks noGrp="1"/>
          </p:cNvSpPr>
          <p:nvPr>
            <p:ph type="ctrTitle"/>
          </p:nvPr>
        </p:nvSpPr>
        <p:spPr>
          <a:xfrm>
            <a:off x="311700" y="265516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Expresiones:</a:t>
            </a:r>
            <a:br>
              <a:rPr lang="en" b="1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 lambda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map y filter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89A34C-B87C-4A0B-A2A3-45E7AC141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7"/>
          <p:cNvSpPr txBox="1">
            <a:spLocks noGrp="1"/>
          </p:cNvSpPr>
          <p:nvPr>
            <p:ph type="ctrTitle"/>
          </p:nvPr>
        </p:nvSpPr>
        <p:spPr>
          <a:xfrm>
            <a:off x="311700" y="2211275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* argumentos y ** kwargs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976846-A88F-4A8C-BAC4-FA8E9FDB5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 muy importante que practiques la combinación de todo lo que has aprendido hasta ahora (flujo de control, bucles, etc.) con funciones para convertirte en un programador eficaz.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B0A1A1A-FC03-4FF4-BA11-E857BA24A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Este puede ser un punto en tu progreso en el que te desanimes o te frustres, no te preocupes, ¡esto es completamente normal y muy común!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 guiaremos paso a paso, ten paciencia contigo mismo y practica, practica, practica !! 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EC4615-855B-4A34-864D-0E5B366AF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" name="Google Shape;107;p20"/>
          <p:cNvCxnSpPr/>
          <p:nvPr/>
        </p:nvCxnSpPr>
        <p:spPr>
          <a:xfrm rot="10800000">
            <a:off x="2361675" y="1302550"/>
            <a:ext cx="0" cy="2991900"/>
          </a:xfrm>
          <a:prstGeom prst="straightConnector1">
            <a:avLst/>
          </a:prstGeom>
          <a:noFill/>
          <a:ln w="3810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20"/>
          <p:cNvCxnSpPr/>
          <p:nvPr/>
        </p:nvCxnSpPr>
        <p:spPr>
          <a:xfrm>
            <a:off x="2361675" y="4294450"/>
            <a:ext cx="6092400" cy="0"/>
          </a:xfrm>
          <a:prstGeom prst="straightConnector1">
            <a:avLst/>
          </a:prstGeom>
          <a:noFill/>
          <a:ln w="3810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" name="Google Shape;109;p20"/>
          <p:cNvSpPr txBox="1"/>
          <p:nvPr/>
        </p:nvSpPr>
        <p:spPr>
          <a:xfrm>
            <a:off x="3354075" y="4359675"/>
            <a:ext cx="41076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Progreso en Python</a:t>
            </a:r>
            <a:endParaRPr sz="2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60375" y="1958475"/>
            <a:ext cx="23799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Dificultad de los problemas que puede resolver</a:t>
            </a:r>
            <a:endParaRPr sz="2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" name="Imagen 4">
            <a:extLst>
              <a:ext uri="{FF2B5EF4-FFF2-40B4-BE49-F238E27FC236}">
                <a16:creationId xmlns:a16="http://schemas.microsoft.com/office/drawing/2014/main" id="{1F598331-DF32-480F-9553-45A89042D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" name="Google Shape;119;p21"/>
          <p:cNvCxnSpPr/>
          <p:nvPr/>
        </p:nvCxnSpPr>
        <p:spPr>
          <a:xfrm rot="10800000">
            <a:off x="2361675" y="1302550"/>
            <a:ext cx="0" cy="2991900"/>
          </a:xfrm>
          <a:prstGeom prst="straightConnector1">
            <a:avLst/>
          </a:prstGeom>
          <a:noFill/>
          <a:ln w="3810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" name="Google Shape;120;p21"/>
          <p:cNvCxnSpPr/>
          <p:nvPr/>
        </p:nvCxnSpPr>
        <p:spPr>
          <a:xfrm>
            <a:off x="2361675" y="4294450"/>
            <a:ext cx="6092400" cy="0"/>
          </a:xfrm>
          <a:prstGeom prst="straightConnector1">
            <a:avLst/>
          </a:prstGeom>
          <a:noFill/>
          <a:ln w="3810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" name="Google Shape;121;p21"/>
          <p:cNvSpPr txBox="1"/>
          <p:nvPr/>
        </p:nvSpPr>
        <p:spPr>
          <a:xfrm>
            <a:off x="3354075" y="4359675"/>
            <a:ext cx="41076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Progreso en Python</a:t>
            </a:r>
            <a:endParaRPr sz="2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60375" y="1958475"/>
            <a:ext cx="23799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Dificultad de los problemas que puede resolver</a:t>
            </a:r>
            <a:endParaRPr sz="2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2376150" y="3899875"/>
            <a:ext cx="2266283" cy="387373"/>
          </a:xfrm>
          <a:custGeom>
            <a:avLst/>
            <a:gdLst/>
            <a:ahLst/>
            <a:cxnLst/>
            <a:rect l="l" t="t" r="r" b="b"/>
            <a:pathLst>
              <a:path w="147785" h="31876" extrusionOk="0">
                <a:moveTo>
                  <a:pt x="0" y="31876"/>
                </a:moveTo>
                <a:cubicBezTo>
                  <a:pt x="14102" y="29510"/>
                  <a:pt x="59983" y="22990"/>
                  <a:pt x="84614" y="17677"/>
                </a:cubicBezTo>
                <a:cubicBezTo>
                  <a:pt x="109245" y="12364"/>
                  <a:pt x="137257" y="2946"/>
                  <a:pt x="147785" y="0"/>
                </a:cubicBezTo>
              </a:path>
            </a:pathLst>
          </a:cu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5" name="Google Shape;125;p21"/>
          <p:cNvSpPr txBox="1"/>
          <p:nvPr/>
        </p:nvSpPr>
        <p:spPr>
          <a:xfrm>
            <a:off x="2376150" y="3471250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Tipos de datos básicos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" name="Imagen 4">
            <a:extLst>
              <a:ext uri="{FF2B5EF4-FFF2-40B4-BE49-F238E27FC236}">
                <a16:creationId xmlns:a16="http://schemas.microsoft.com/office/drawing/2014/main" id="{EEB3B48B-579E-4666-B2BE-BF82F8694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1323</Words>
  <Application>Microsoft Office PowerPoint</Application>
  <PresentationFormat>On-screen Show (16:9)</PresentationFormat>
  <Paragraphs>201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Montserrat</vt:lpstr>
      <vt:lpstr>Overpass</vt:lpstr>
      <vt:lpstr>Simple Light</vt:lpstr>
      <vt:lpstr>Métodos</vt:lpstr>
      <vt:lpstr>Curso intensivo de práctica Python</vt:lpstr>
      <vt:lpstr>Funciones</vt:lpstr>
      <vt:lpstr>Curso intensivo de práctica Python </vt:lpstr>
      <vt:lpstr>Curso intensivo de práctica Python </vt:lpstr>
      <vt:lpstr>Curso intensivo de práctica Python </vt:lpstr>
      <vt:lpstr>Curso intensivo de práctica Python </vt:lpstr>
      <vt:lpstr>Curso intensivo de práctica Python </vt:lpstr>
      <vt:lpstr>Curso intensivo de práctica Python </vt:lpstr>
      <vt:lpstr>Curso intensivo de práctica Python </vt:lpstr>
      <vt:lpstr>Curso intensivo de práctica Python </vt:lpstr>
      <vt:lpstr>Curso intensivo de práctica Python </vt:lpstr>
      <vt:lpstr>Curso intensivo de práctica Python </vt:lpstr>
      <vt:lpstr>Curso intensivo de práctica Python </vt:lpstr>
      <vt:lpstr>Curso intensivo de práctica Python </vt:lpstr>
      <vt:lpstr>Palabra clave “Def” </vt:lpstr>
      <vt:lpstr>Curso intensivo de práctica Python </vt:lpstr>
      <vt:lpstr>Curso intensivo de práctica Python </vt:lpstr>
      <vt:lpstr>Curso intensivo de práctica Python </vt:lpstr>
      <vt:lpstr>Curso intensivo de práctica Python </vt:lpstr>
      <vt:lpstr>Curso intensivo de práctica Python </vt:lpstr>
      <vt:lpstr>Curso intensivo de práctica Python </vt:lpstr>
      <vt:lpstr>Curso intensivo de práctica Python </vt:lpstr>
      <vt:lpstr>Curso intensivo de práctica Python </vt:lpstr>
      <vt:lpstr>Curso intensivo de práctica Python </vt:lpstr>
      <vt:lpstr>Curso intensivo de práctica Python </vt:lpstr>
      <vt:lpstr>Curso intensivo de práctica Python </vt:lpstr>
      <vt:lpstr>Curso intensivo de práctica Python </vt:lpstr>
      <vt:lpstr>Curso intensivo de práctica Python </vt:lpstr>
      <vt:lpstr>Curso intensivo de práctica Python </vt:lpstr>
      <vt:lpstr>Curso intensivo de práctica Python </vt:lpstr>
      <vt:lpstr>Curso intensivo de práctica Python </vt:lpstr>
      <vt:lpstr>Curso intensivo de práctica Python </vt:lpstr>
      <vt:lpstr>Curso intensivo de práctica Python </vt:lpstr>
      <vt:lpstr>Funciones básicas</vt:lpstr>
      <vt:lpstr>Declaración  “return”</vt:lpstr>
      <vt:lpstr>Funciones con lógica</vt:lpstr>
      <vt:lpstr>Interacciones entre funciones</vt:lpstr>
      <vt:lpstr>Curso intensivo de práctica Python </vt:lpstr>
      <vt:lpstr>Curso intensivo de práctica Python </vt:lpstr>
      <vt:lpstr>Curso intensivo de práctica Python </vt:lpstr>
      <vt:lpstr>Curso intensivo de práctica Python </vt:lpstr>
      <vt:lpstr>Curso intensivo de práctica Python </vt:lpstr>
      <vt:lpstr>Curso intensivo de práctica Python </vt:lpstr>
      <vt:lpstr>Curso intensivo de práctica Python </vt:lpstr>
      <vt:lpstr>Curso intensivo de práctica Python </vt:lpstr>
      <vt:lpstr>Práctica de función Problemas</vt:lpstr>
      <vt:lpstr>Curso intensivo de práctica Python </vt:lpstr>
      <vt:lpstr>Curso intensivo de práctica Python </vt:lpstr>
      <vt:lpstr>Curso intensivo de práctica Python </vt:lpstr>
      <vt:lpstr>Solución a prueba de  funciones Nivel 2 </vt:lpstr>
      <vt:lpstr>Métodos y funciones</vt:lpstr>
      <vt:lpstr>Métodos y funciones</vt:lpstr>
      <vt:lpstr>Expresiones:  lambda map y filter</vt:lpstr>
      <vt:lpstr>* argumentos y ** kwargs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</dc:title>
  <cp:lastModifiedBy>Sergio</cp:lastModifiedBy>
  <cp:revision>17</cp:revision>
  <dcterms:modified xsi:type="dcterms:W3CDTF">2022-01-25T00:41:17Z</dcterms:modified>
</cp:coreProperties>
</file>