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1D9E07-1A41-4E07-AF4E-5D1DC4B6E92C}">
  <a:tblStyle styleId="{A91D9E07-1A41-4E07-AF4E-5D1DC4B6E9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a1db8de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a1db8de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fe4c482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fe4c482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a1db8de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a1db8de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fe4c482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fe4c482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fe4c482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fe4c482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fe4c482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1fe4c482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fe4c482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fe4c482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fe4c482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fe4c482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fe4c482c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fe4c482c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fe4c482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fe4c482c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fe4c482c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fe4c482c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lum/>
          </a:blip>
          <a:srcRect/>
          <a:stretch>
            <a:fillRect t="-59000" b="-59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46832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Ejercicios de calentamiento para el proyecto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1214F65C-C244-4CB8-9226-D0269162A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230875" y="1460950"/>
            <a:ext cx="2986458" cy="10626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Montserrat"/>
                <a:ea typeface="Montserrat"/>
                <a:cs typeface="Montserrat"/>
                <a:sym typeface="Montserrat"/>
              </a:rPr>
              <a:t>Representación visual</a:t>
            </a:r>
            <a:endParaRPr sz="25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579900" y="2414775"/>
            <a:ext cx="2142366" cy="63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Montserrat"/>
                <a:ea typeface="Montserrat"/>
                <a:cs typeface="Montserrat"/>
                <a:sym typeface="Montserrat"/>
              </a:rPr>
              <a:t>Entrada de usuario</a:t>
            </a:r>
            <a:endParaRPr sz="25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cxnSpLocks/>
            <a:endCxn id="155" idx="0"/>
          </p:cNvCxnSpPr>
          <p:nvPr/>
        </p:nvCxnSpPr>
        <p:spPr>
          <a:xfrm>
            <a:off x="3102900" y="2010375"/>
            <a:ext cx="1548183" cy="4044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" name="Google Shape;157;p22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Montserrat"/>
                <a:ea typeface="Montserrat"/>
                <a:cs typeface="Montserrat"/>
                <a:sym typeface="Montserrat"/>
              </a:rPr>
              <a:t>Función</a:t>
            </a:r>
            <a:endParaRPr sz="25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cxnSpLocks/>
            <a:stCxn id="155" idx="3"/>
            <a:endCxn id="157" idx="1"/>
          </p:cNvCxnSpPr>
          <p:nvPr/>
        </p:nvCxnSpPr>
        <p:spPr>
          <a:xfrm flipV="1">
            <a:off x="5722266" y="1459400"/>
            <a:ext cx="841384" cy="1272325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9" name="Google Shape;159;p22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Montserrat"/>
                <a:ea typeface="Montserrat"/>
                <a:cs typeface="Montserrat"/>
                <a:sym typeface="Montserrat"/>
              </a:rPr>
              <a:t>Actualizaciones</a:t>
            </a:r>
            <a:endParaRPr sz="25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rot="-5400000" flipH="1">
            <a:off x="7239400" y="2132900"/>
            <a:ext cx="713700" cy="600"/>
          </a:xfrm>
          <a:prstGeom prst="curvedConnector3">
            <a:avLst>
              <a:gd name="adj1" fmla="val 50009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" name="Google Shape;161;p22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Montserrat"/>
                <a:ea typeface="Montserrat"/>
                <a:cs typeface="Montserrat"/>
                <a:sym typeface="Montserrat"/>
              </a:rPr>
              <a:t>Nuevo Visual</a:t>
            </a:r>
            <a:endParaRPr sz="25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rot="-5400000" flipH="1">
            <a:off x="7339000" y="3381025"/>
            <a:ext cx="514500" cy="600"/>
          </a:xfrm>
          <a:prstGeom prst="curvedConnector3">
            <a:avLst>
              <a:gd name="adj1" fmla="val 5000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" name="Google Shape;163;p22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" name="Imagen 4">
            <a:extLst>
              <a:ext uri="{FF2B5EF4-FFF2-40B4-BE49-F238E27FC236}">
                <a16:creationId xmlns:a16="http://schemas.microsoft.com/office/drawing/2014/main" id="{2052B547-16F9-4D24-9533-03602D515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230875" y="1460950"/>
            <a:ext cx="3028792" cy="10626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Montserrat"/>
                <a:ea typeface="Montserrat"/>
                <a:cs typeface="Montserrat"/>
                <a:sym typeface="Montserrat"/>
              </a:rPr>
              <a:t> Representación visual actualizado</a:t>
            </a:r>
            <a:endParaRPr sz="25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579900" y="2414775"/>
            <a:ext cx="2159300" cy="63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Montserrat"/>
                <a:ea typeface="Montserrat"/>
                <a:cs typeface="Montserrat"/>
                <a:sym typeface="Montserrat"/>
              </a:rPr>
              <a:t>Entrada de usuario</a:t>
            </a:r>
            <a:endParaRPr sz="25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cxnSpLocks/>
            <a:endCxn id="173" idx="0"/>
          </p:cNvCxnSpPr>
          <p:nvPr/>
        </p:nvCxnSpPr>
        <p:spPr>
          <a:xfrm>
            <a:off x="3102900" y="2010375"/>
            <a:ext cx="1556650" cy="4044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" name="Google Shape;175;p23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Montserrat"/>
                <a:ea typeface="Montserrat"/>
                <a:cs typeface="Montserrat"/>
                <a:sym typeface="Montserrat"/>
              </a:rPr>
              <a:t>Función</a:t>
            </a:r>
            <a:endParaRPr sz="25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cxnSpLocks/>
            <a:stCxn id="173" idx="3"/>
            <a:endCxn id="175" idx="1"/>
          </p:cNvCxnSpPr>
          <p:nvPr/>
        </p:nvCxnSpPr>
        <p:spPr>
          <a:xfrm flipV="1">
            <a:off x="5739200" y="1459400"/>
            <a:ext cx="824450" cy="1272325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7" name="Google Shape;177;p23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Montserrat"/>
                <a:ea typeface="Montserrat"/>
                <a:cs typeface="Montserrat"/>
                <a:sym typeface="Montserrat"/>
              </a:rPr>
              <a:t>Actualizaciones</a:t>
            </a:r>
            <a:endParaRPr sz="25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rot="-5400000" flipH="1">
            <a:off x="7239400" y="2132900"/>
            <a:ext cx="713700" cy="600"/>
          </a:xfrm>
          <a:prstGeom prst="curvedConnector3">
            <a:avLst>
              <a:gd name="adj1" fmla="val 50009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9" name="Google Shape;179;p23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Montserrat"/>
                <a:ea typeface="Montserrat"/>
                <a:cs typeface="Montserrat"/>
                <a:sym typeface="Montserrat"/>
              </a:rPr>
              <a:t>Nuevo Visual</a:t>
            </a:r>
            <a:endParaRPr sz="25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rot="-5400000" flipH="1">
            <a:off x="7339000" y="3381025"/>
            <a:ext cx="514500" cy="600"/>
          </a:xfrm>
          <a:prstGeom prst="curvedConnector3">
            <a:avLst>
              <a:gd name="adj1" fmla="val 5000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496250" y="3503800"/>
            <a:ext cx="4026900" cy="497100"/>
          </a:xfrm>
          <a:prstGeom prst="curvedConnector3">
            <a:avLst>
              <a:gd name="adj1" fmla="val 49999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6" name="Imagen 4">
            <a:extLst>
              <a:ext uri="{FF2B5EF4-FFF2-40B4-BE49-F238E27FC236}">
                <a16:creationId xmlns:a16="http://schemas.microsoft.com/office/drawing/2014/main" id="{1CE8D5D7-3407-43E1-A4F8-FE0D6F3D0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 mayoría de los programas interactivos trabajan con esta idea muy simple.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Muestra algo visual al usuario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Permite que el usuario actualice datos a través de una interacción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Actualiza variables en el programa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Muestra visual actualizado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94658040-FB5B-4C6F-8DF6-A0DB10290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 la próxima serie de lecturas breves, lo guiaremos a través de ejemplos de cómo realizar estas tareas con Python.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Tenga en cuenta que hay muchas formas diferentes de realizar la misma tarea, así que no se sienta restringido por los ejemplos que mostramos aquí.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66A9E6AE-5B11-451C-9B98-D15F59D87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ctrTitle"/>
          </p:nvPr>
        </p:nvSpPr>
        <p:spPr>
          <a:xfrm>
            <a:off x="311700" y="1971579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Visualización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e información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D4922D6-3CF3-42FA-8880-860EBB704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>
            <a:spLocks noGrp="1"/>
          </p:cNvSpPr>
          <p:nvPr>
            <p:ph type="ctrTitle"/>
          </p:nvPr>
        </p:nvSpPr>
        <p:spPr>
          <a:xfrm>
            <a:off x="311700" y="2060355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Aceptar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entrada del usuario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757796-0117-4360-926A-E3FDC757A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>
            <a:spLocks noGrp="1"/>
          </p:cNvSpPr>
          <p:nvPr>
            <p:ph type="ctrTitle"/>
          </p:nvPr>
        </p:nvSpPr>
        <p:spPr>
          <a:xfrm>
            <a:off x="311700" y="1962701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Validando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entrada de usuario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D302B3-AF10-47DE-BD74-70141300B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Hemos visto cómo usar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“input ( )”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(“entrada” en </a:t>
            </a:r>
            <a:r>
              <a:rPr lang="es-MX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español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para interactuar con un usuario y cómo convertir el tipo de datos de cadena en otro tipo, como un número entero.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Exploremos ahora cómo validar aún más la entrada del usuario para evitar errores de conversiones no válidas.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4FD5522E-3BF6-44F1-B22E-9F4B88CF5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>
            <a:spLocks noGrp="1"/>
          </p:cNvSpPr>
          <p:nvPr>
            <p:ph type="ctrTitle"/>
          </p:nvPr>
        </p:nvSpPr>
        <p:spPr>
          <a:xfrm>
            <a:off x="311700" y="2442095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Simple interacción con usuario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723CF8-FF9D-40C8-B6E4-6DE329AE8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>
            <a:spLocks noGrp="1"/>
          </p:cNvSpPr>
          <p:nvPr>
            <p:ph type="body" idx="1"/>
          </p:nvPr>
        </p:nvSpPr>
        <p:spPr>
          <a:xfrm>
            <a:off x="311700" y="1090329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Para poner todo junto, vamos a crear un programa interactivo simple.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 programa debe: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Mostrar una lista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Haga que un usuario elija una posición de índice y un valor de entrada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Reemplazar el valor en la posición del índice con el valor de entrada elegido por el usuario 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FB37CB7E-7DDA-4080-A279-FC0A7F105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Estamos casi listos para que comiences a crear un programa Python interactivo completo.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¡Para tu próximo proyecto histórico, vamos a crear un juego interactivo de Tic Tac Toe!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D51A9E5B-24FF-42C7-811D-B0BA68D35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Veamos cómo se ve el juego terminado, ¡y luego construyémoslo nosotros mismos usando las funciones que ya hemos creado!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EA0C49BF-EB44-40B6-9020-2CCC9F1E5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>
            <a:spLocks noGrp="1"/>
          </p:cNvSpPr>
          <p:nvPr>
            <p:ph type="ctrTitle"/>
          </p:nvPr>
        </p:nvSpPr>
        <p:spPr>
          <a:xfrm>
            <a:off x="311700" y="1926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Proyecto </a:t>
            </a:r>
            <a:r>
              <a:rPr lang="es-MX" b="1" dirty="0">
                <a:latin typeface="Montserrat"/>
                <a:ea typeface="Montserrat"/>
                <a:cs typeface="Montserrat"/>
                <a:sym typeface="Montserrat"/>
              </a:rPr>
              <a:t>Hito</a:t>
            </a: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 1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Visión general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25AC64-819F-4E60-AE0B-88CAE8F36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estas alturas ya debería haber pasado por el proyecto de "calentamiento", que cubre:	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Visualización de información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Aceptación y validación de entradas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Interacciones de usuario sencillas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D343CE38-7FB3-4DA8-A333-8F1E99FD1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¡Ahora sabe lo suficiente para crear un programa real!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Para su primer proyecto importante, creará un juego de Tic Tac Toe para 2 jugadores humanos.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Describamos cómo será el juego ...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167F0AB6-7951-483C-AD87-7048CD5AA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jugadores deberían poder jugar el juego (ambos sentados en la misma computadora)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 tablero debe imprimirse cada vez que un jugador realiza un movimiento.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Debería poder aceptar la entrada de la posición del jugador y luego colocar un símbolo en el tablero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F08B611C-A4E1-4709-9238-310E9841B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Usaremos el "teclado numérico" para hacer coincidir los números con la cuadrícula en un tablero de tic tac: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9" name="Google Shape;289;p37"/>
          <p:cNvPicPr preferRelativeResize="0"/>
          <p:nvPr/>
        </p:nvPicPr>
        <p:blipFill rotWithShape="1">
          <a:blip r:embed="rId3">
            <a:alphaModFix/>
          </a:blip>
          <a:srcRect t="7403" b="2090"/>
          <a:stretch/>
        </p:blipFill>
        <p:spPr>
          <a:xfrm>
            <a:off x="3668060" y="2128984"/>
            <a:ext cx="2038700" cy="299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4">
            <a:extLst>
              <a:ext uri="{FF2B5EF4-FFF2-40B4-BE49-F238E27FC236}">
                <a16:creationId xmlns:a16="http://schemas.microsoft.com/office/drawing/2014/main" id="{E2995328-912D-4332-A3C5-306457765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Usaremos el "teclado numérico" para hacer coincidir los números con la cuadrícula en un tablero de tic tac: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98" name="Google Shape;298;p38"/>
          <p:cNvGraphicFramePr/>
          <p:nvPr>
            <p:extLst>
              <p:ext uri="{D42A27DB-BD31-4B8C-83A1-F6EECF244321}">
                <p14:modId xmlns:p14="http://schemas.microsoft.com/office/powerpoint/2010/main" val="3023033028"/>
              </p:ext>
            </p:extLst>
          </p:nvPr>
        </p:nvGraphicFramePr>
        <p:xfrm>
          <a:off x="3132725" y="2843980"/>
          <a:ext cx="2681250" cy="1963200"/>
        </p:xfrm>
        <a:graphic>
          <a:graphicData uri="http://schemas.openxmlformats.org/drawingml/2006/table">
            <a:tbl>
              <a:tblPr>
                <a:noFill/>
                <a:tableStyleId>{A91D9E07-1A41-4E07-AF4E-5D1DC4B6E92C}</a:tableStyleId>
              </a:tblPr>
              <a:tblGrid>
                <a:gridCol w="8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Imagen 4">
            <a:extLst>
              <a:ext uri="{FF2B5EF4-FFF2-40B4-BE49-F238E27FC236}">
                <a16:creationId xmlns:a16="http://schemas.microsoft.com/office/drawing/2014/main" id="{4955424D-A825-4F10-8B19-79D36A60A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Usaremos el "teclado numérico" para hacer coincidir los números con la cuadrícula en un tablero de tic tac: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07" name="Google Shape;307;p39"/>
          <p:cNvGraphicFramePr/>
          <p:nvPr>
            <p:extLst>
              <p:ext uri="{D42A27DB-BD31-4B8C-83A1-F6EECF244321}">
                <p14:modId xmlns:p14="http://schemas.microsoft.com/office/powerpoint/2010/main" val="2937140398"/>
              </p:ext>
            </p:extLst>
          </p:nvPr>
        </p:nvGraphicFramePr>
        <p:xfrm>
          <a:off x="3132725" y="2941630"/>
          <a:ext cx="2681250" cy="1963200"/>
        </p:xfrm>
        <a:graphic>
          <a:graphicData uri="http://schemas.openxmlformats.org/drawingml/2006/table">
            <a:tbl>
              <a:tblPr>
                <a:noFill/>
                <a:tableStyleId>{A91D9E07-1A41-4E07-AF4E-5D1DC4B6E92C}</a:tableStyleId>
              </a:tblPr>
              <a:tblGrid>
                <a:gridCol w="8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8" name="Google Shape;308;p39"/>
          <p:cNvCxnSpPr/>
          <p:nvPr/>
        </p:nvCxnSpPr>
        <p:spPr>
          <a:xfrm>
            <a:off x="4032775" y="2962184"/>
            <a:ext cx="0" cy="1966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39"/>
          <p:cNvCxnSpPr/>
          <p:nvPr/>
        </p:nvCxnSpPr>
        <p:spPr>
          <a:xfrm>
            <a:off x="4920225" y="2940130"/>
            <a:ext cx="0" cy="1966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39"/>
          <p:cNvCxnSpPr/>
          <p:nvPr/>
        </p:nvCxnSpPr>
        <p:spPr>
          <a:xfrm flipH="1">
            <a:off x="3132600" y="3607634"/>
            <a:ext cx="2681400" cy="63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39"/>
          <p:cNvCxnSpPr/>
          <p:nvPr/>
        </p:nvCxnSpPr>
        <p:spPr>
          <a:xfrm flipH="1">
            <a:off x="3142275" y="4268184"/>
            <a:ext cx="2650500" cy="48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Imagen 4">
            <a:extLst>
              <a:ext uri="{FF2B5EF4-FFF2-40B4-BE49-F238E27FC236}">
                <a16:creationId xmlns:a16="http://schemas.microsoft.com/office/drawing/2014/main" id="{192FD068-870C-4E6A-B332-01A337639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Usaremos el "teclado numérico" para hacer coincidir los números con la cuadrícula en un tablero de tic tac: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20" name="Google Shape;320;p40"/>
          <p:cNvGraphicFramePr/>
          <p:nvPr>
            <p:extLst>
              <p:ext uri="{D42A27DB-BD31-4B8C-83A1-F6EECF244321}">
                <p14:modId xmlns:p14="http://schemas.microsoft.com/office/powerpoint/2010/main" val="957519670"/>
              </p:ext>
            </p:extLst>
          </p:nvPr>
        </p:nvGraphicFramePr>
        <p:xfrm>
          <a:off x="3132725" y="2781834"/>
          <a:ext cx="2681250" cy="1963200"/>
        </p:xfrm>
        <a:graphic>
          <a:graphicData uri="http://schemas.openxmlformats.org/drawingml/2006/table">
            <a:tbl>
              <a:tblPr>
                <a:noFill/>
                <a:tableStyleId>{A91D9E07-1A41-4E07-AF4E-5D1DC4B6E92C}</a:tableStyleId>
              </a:tblPr>
              <a:tblGrid>
                <a:gridCol w="8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21" name="Google Shape;321;p40"/>
          <p:cNvCxnSpPr/>
          <p:nvPr/>
        </p:nvCxnSpPr>
        <p:spPr>
          <a:xfrm>
            <a:off x="4032775" y="2784634"/>
            <a:ext cx="0" cy="1966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" name="Google Shape;322;p40"/>
          <p:cNvCxnSpPr/>
          <p:nvPr/>
        </p:nvCxnSpPr>
        <p:spPr>
          <a:xfrm>
            <a:off x="4920225" y="2780334"/>
            <a:ext cx="0" cy="1966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3" name="Google Shape;323;p40"/>
          <p:cNvCxnSpPr/>
          <p:nvPr/>
        </p:nvCxnSpPr>
        <p:spPr>
          <a:xfrm flipH="1">
            <a:off x="3132600" y="3430084"/>
            <a:ext cx="2681400" cy="63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4" name="Google Shape;324;p40"/>
          <p:cNvCxnSpPr/>
          <p:nvPr/>
        </p:nvCxnSpPr>
        <p:spPr>
          <a:xfrm flipH="1">
            <a:off x="3142275" y="4090634"/>
            <a:ext cx="2650500" cy="48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Imagen 4">
            <a:extLst>
              <a:ext uri="{FF2B5EF4-FFF2-40B4-BE49-F238E27FC236}">
                <a16:creationId xmlns:a16="http://schemas.microsoft.com/office/drawing/2014/main" id="{CBAB9120-859F-4AFD-BB6D-3ED80AC3B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Usaremos el "teclado numérico" para hacer coincidir los números con la cuadrícula en un tablero de tic tac: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33" name="Google Shape;333;p41"/>
          <p:cNvGraphicFramePr/>
          <p:nvPr>
            <p:extLst>
              <p:ext uri="{D42A27DB-BD31-4B8C-83A1-F6EECF244321}">
                <p14:modId xmlns:p14="http://schemas.microsoft.com/office/powerpoint/2010/main" val="114340666"/>
              </p:ext>
            </p:extLst>
          </p:nvPr>
        </p:nvGraphicFramePr>
        <p:xfrm>
          <a:off x="3132725" y="2835098"/>
          <a:ext cx="2681250" cy="1963200"/>
        </p:xfrm>
        <a:graphic>
          <a:graphicData uri="http://schemas.openxmlformats.org/drawingml/2006/table">
            <a:tbl>
              <a:tblPr>
                <a:noFill/>
                <a:tableStyleId>{A91D9E07-1A41-4E07-AF4E-5D1DC4B6E92C}</a:tableStyleId>
              </a:tblPr>
              <a:tblGrid>
                <a:gridCol w="8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34" name="Google Shape;334;p41"/>
          <p:cNvCxnSpPr/>
          <p:nvPr/>
        </p:nvCxnSpPr>
        <p:spPr>
          <a:xfrm>
            <a:off x="4032775" y="2837898"/>
            <a:ext cx="0" cy="1966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41"/>
          <p:cNvCxnSpPr/>
          <p:nvPr/>
        </p:nvCxnSpPr>
        <p:spPr>
          <a:xfrm>
            <a:off x="4920225" y="2833598"/>
            <a:ext cx="0" cy="1966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6" name="Google Shape;336;p41"/>
          <p:cNvCxnSpPr/>
          <p:nvPr/>
        </p:nvCxnSpPr>
        <p:spPr>
          <a:xfrm flipH="1">
            <a:off x="3132600" y="3483348"/>
            <a:ext cx="2681400" cy="63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7" name="Google Shape;337;p41"/>
          <p:cNvCxnSpPr/>
          <p:nvPr/>
        </p:nvCxnSpPr>
        <p:spPr>
          <a:xfrm flipH="1">
            <a:off x="3142275" y="4143898"/>
            <a:ext cx="2650500" cy="48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Imagen 4">
            <a:extLst>
              <a:ext uri="{FF2B5EF4-FFF2-40B4-BE49-F238E27FC236}">
                <a16:creationId xmlns:a16="http://schemas.microsoft.com/office/drawing/2014/main" id="{DC6B0C3C-DC53-4976-8C1D-AD529FCFC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Para "prepararnos" para este proyecto, vamos a codificar algunos ejercicios para que veas cómo usar el código Python: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Captura la entrada del usuario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Manipular una variable basada en la entrada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Retorno de la variable ajustada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CF8A7775-F7C1-4BD4-BFFD-38B6BF617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Usaremos el "teclado numérico" para hacer coincidir los números con la cuadrícula en un tablero de tic tac: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46" name="Google Shape;346;p42"/>
          <p:cNvGraphicFramePr/>
          <p:nvPr>
            <p:extLst>
              <p:ext uri="{D42A27DB-BD31-4B8C-83A1-F6EECF244321}">
                <p14:modId xmlns:p14="http://schemas.microsoft.com/office/powerpoint/2010/main" val="2975776742"/>
              </p:ext>
            </p:extLst>
          </p:nvPr>
        </p:nvGraphicFramePr>
        <p:xfrm>
          <a:off x="3132725" y="2728570"/>
          <a:ext cx="2681250" cy="1963200"/>
        </p:xfrm>
        <a:graphic>
          <a:graphicData uri="http://schemas.openxmlformats.org/drawingml/2006/table">
            <a:tbl>
              <a:tblPr>
                <a:noFill/>
                <a:tableStyleId>{A91D9E07-1A41-4E07-AF4E-5D1DC4B6E92C}</a:tableStyleId>
              </a:tblPr>
              <a:tblGrid>
                <a:gridCol w="8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47" name="Google Shape;347;p42"/>
          <p:cNvCxnSpPr/>
          <p:nvPr/>
        </p:nvCxnSpPr>
        <p:spPr>
          <a:xfrm>
            <a:off x="4032775" y="2731370"/>
            <a:ext cx="0" cy="1966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42"/>
          <p:cNvCxnSpPr/>
          <p:nvPr/>
        </p:nvCxnSpPr>
        <p:spPr>
          <a:xfrm>
            <a:off x="4920225" y="2727070"/>
            <a:ext cx="0" cy="1966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" name="Google Shape;349;p42"/>
          <p:cNvCxnSpPr/>
          <p:nvPr/>
        </p:nvCxnSpPr>
        <p:spPr>
          <a:xfrm flipH="1">
            <a:off x="3132600" y="3376820"/>
            <a:ext cx="2681400" cy="63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0" name="Google Shape;350;p42"/>
          <p:cNvCxnSpPr/>
          <p:nvPr/>
        </p:nvCxnSpPr>
        <p:spPr>
          <a:xfrm flipH="1">
            <a:off x="3142275" y="4037370"/>
            <a:ext cx="2650500" cy="48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Imagen 4">
            <a:extLst>
              <a:ext uri="{FF2B5EF4-FFF2-40B4-BE49-F238E27FC236}">
                <a16:creationId xmlns:a16="http://schemas.microsoft.com/office/drawing/2014/main" id="{411C2C90-217A-426F-A4DF-75E7616EF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Usaremos el "teclado numérico" para hacer coincidir los números con la cuadrícula en un tablero de tic tac: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59" name="Google Shape;359;p43"/>
          <p:cNvGraphicFramePr/>
          <p:nvPr>
            <p:extLst>
              <p:ext uri="{D42A27DB-BD31-4B8C-83A1-F6EECF244321}">
                <p14:modId xmlns:p14="http://schemas.microsoft.com/office/powerpoint/2010/main" val="1544288201"/>
              </p:ext>
            </p:extLst>
          </p:nvPr>
        </p:nvGraphicFramePr>
        <p:xfrm>
          <a:off x="3132725" y="2897240"/>
          <a:ext cx="2681250" cy="1963200"/>
        </p:xfrm>
        <a:graphic>
          <a:graphicData uri="http://schemas.openxmlformats.org/drawingml/2006/table">
            <a:tbl>
              <a:tblPr>
                <a:noFill/>
                <a:tableStyleId>{A91D9E07-1A41-4E07-AF4E-5D1DC4B6E92C}</a:tableStyleId>
              </a:tblPr>
              <a:tblGrid>
                <a:gridCol w="8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60" name="Google Shape;360;p43"/>
          <p:cNvCxnSpPr/>
          <p:nvPr/>
        </p:nvCxnSpPr>
        <p:spPr>
          <a:xfrm>
            <a:off x="4032775" y="2900040"/>
            <a:ext cx="0" cy="1966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43"/>
          <p:cNvCxnSpPr/>
          <p:nvPr/>
        </p:nvCxnSpPr>
        <p:spPr>
          <a:xfrm>
            <a:off x="4920225" y="2895740"/>
            <a:ext cx="0" cy="1966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3"/>
          <p:cNvCxnSpPr/>
          <p:nvPr/>
        </p:nvCxnSpPr>
        <p:spPr>
          <a:xfrm flipH="1">
            <a:off x="3132600" y="3545490"/>
            <a:ext cx="2681400" cy="63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3"/>
          <p:cNvCxnSpPr/>
          <p:nvPr/>
        </p:nvCxnSpPr>
        <p:spPr>
          <a:xfrm flipH="1">
            <a:off x="3142275" y="4206040"/>
            <a:ext cx="2650500" cy="48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Imagen 4">
            <a:extLst>
              <a:ext uri="{FF2B5EF4-FFF2-40B4-BE49-F238E27FC236}">
                <a16:creationId xmlns:a16="http://schemas.microsoft.com/office/drawing/2014/main" id="{64F9EDAF-7447-470F-A11E-904AF3765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Crear tu primer programa completo es siempre un gran salto, ¡saldrás como un programador mucho mejor!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Hemos configurado una lectura de instrucciones para que lo guíe junto con las funciones que necesitará crear.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DD752EA3-F62D-4652-AB27-C6B0FAC7B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Exploremos cómo se verá el juego una vez que esté terminado.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También cubriremos algunas funciones útiles y repasaremos el cuaderno de instrucciones.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¡Empecemos!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7C23503C-03A7-489A-B792-0E943016F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>
            <a:spLocks noGrp="1"/>
          </p:cNvSpPr>
          <p:nvPr>
            <p:ph type="ctrTitle"/>
          </p:nvPr>
        </p:nvSpPr>
        <p:spPr>
          <a:xfrm>
            <a:off x="311700" y="2561451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latin typeface="Montserrat"/>
                <a:ea typeface="Montserrat"/>
                <a:cs typeface="Montserrat"/>
                <a:sym typeface="Montserrat"/>
              </a:rPr>
              <a:t>Solución</a:t>
            </a: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 a ejercicios Proyecto Hito 1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4D0C97-8733-4B03-921D-77E3FD1F8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230875" y="1460950"/>
            <a:ext cx="3003392" cy="10626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Montserrat"/>
                <a:ea typeface="Montserrat"/>
                <a:cs typeface="Montserrat"/>
                <a:sym typeface="Montserrat"/>
              </a:rPr>
              <a:t>Representación visual</a:t>
            </a:r>
            <a:endParaRPr sz="25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641BD71E-391B-41A2-962A-DBBDAABD2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230875" y="1460950"/>
            <a:ext cx="3028792" cy="10626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Montserrat"/>
                <a:ea typeface="Montserrat"/>
                <a:cs typeface="Montserrat"/>
                <a:sym typeface="Montserrat"/>
              </a:rPr>
              <a:t>Representación visual</a:t>
            </a:r>
            <a:endParaRPr sz="25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" name="Imagen 4">
            <a:extLst>
              <a:ext uri="{FF2B5EF4-FFF2-40B4-BE49-F238E27FC236}">
                <a16:creationId xmlns:a16="http://schemas.microsoft.com/office/drawing/2014/main" id="{6F324D34-4340-4ACA-914A-F277FD2CA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230875" y="1460950"/>
            <a:ext cx="2935658" cy="10626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Montserrat"/>
                <a:ea typeface="Montserrat"/>
                <a:cs typeface="Montserrat"/>
                <a:sym typeface="Montserrat"/>
              </a:rPr>
              <a:t>Representación visual</a:t>
            </a:r>
            <a:endParaRPr sz="25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579899" y="2414775"/>
            <a:ext cx="2126633" cy="63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Montserrat"/>
                <a:ea typeface="Montserrat"/>
                <a:cs typeface="Montserrat"/>
                <a:sym typeface="Montserrat"/>
              </a:rPr>
              <a:t>Entrada de usuario</a:t>
            </a:r>
            <a:endParaRPr sz="25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cxnSpLocks/>
            <a:endCxn id="100" idx="0"/>
          </p:cNvCxnSpPr>
          <p:nvPr/>
        </p:nvCxnSpPr>
        <p:spPr>
          <a:xfrm>
            <a:off x="3102900" y="2010375"/>
            <a:ext cx="1540316" cy="4044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02;p18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" name="Imagen 4">
            <a:extLst>
              <a:ext uri="{FF2B5EF4-FFF2-40B4-BE49-F238E27FC236}">
                <a16:creationId xmlns:a16="http://schemas.microsoft.com/office/drawing/2014/main" id="{12565E43-5042-445C-9ECD-FF63F721A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230874" y="1460950"/>
            <a:ext cx="2994925" cy="10626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Montserrat"/>
                <a:ea typeface="Montserrat"/>
                <a:cs typeface="Montserrat"/>
                <a:sym typeface="Montserrat"/>
              </a:rPr>
              <a:t>Representación visual</a:t>
            </a:r>
            <a:endParaRPr sz="25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900" y="2414775"/>
            <a:ext cx="2185900" cy="63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Montserrat"/>
                <a:ea typeface="Montserrat"/>
                <a:cs typeface="Montserrat"/>
                <a:sym typeface="Montserrat"/>
              </a:rPr>
              <a:t>Entrada de usuario</a:t>
            </a:r>
            <a:endParaRPr sz="25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cxnSpLocks/>
            <a:endCxn id="112" idx="0"/>
          </p:cNvCxnSpPr>
          <p:nvPr/>
        </p:nvCxnSpPr>
        <p:spPr>
          <a:xfrm>
            <a:off x="3102900" y="2010375"/>
            <a:ext cx="1569950" cy="4044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Google Shape;114;p19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9"/>
          <p:cNvSpPr/>
          <p:nvPr/>
        </p:nvSpPr>
        <p:spPr>
          <a:xfrm>
            <a:off x="1980100" y="2674375"/>
            <a:ext cx="534300" cy="497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" name="Imagen 4">
            <a:extLst>
              <a:ext uri="{FF2B5EF4-FFF2-40B4-BE49-F238E27FC236}">
                <a16:creationId xmlns:a16="http://schemas.microsoft.com/office/drawing/2014/main" id="{F8F0A2CB-3A55-47E7-BFEB-2A45215AF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230875" y="1460950"/>
            <a:ext cx="2952592" cy="10626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Montserrat"/>
                <a:ea typeface="Montserrat"/>
                <a:cs typeface="Montserrat"/>
                <a:sym typeface="Montserrat"/>
              </a:rPr>
              <a:t>Representación visual</a:t>
            </a:r>
            <a:endParaRPr sz="25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79899" y="2414775"/>
            <a:ext cx="2143567" cy="63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Montserrat"/>
                <a:ea typeface="Montserrat"/>
                <a:cs typeface="Montserrat"/>
                <a:sym typeface="Montserrat"/>
              </a:rPr>
              <a:t>Entrada de usuario</a:t>
            </a:r>
            <a:endParaRPr sz="25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cxnSpLocks/>
            <a:stCxn id="123" idx="3"/>
            <a:endCxn id="125" idx="0"/>
          </p:cNvCxnSpPr>
          <p:nvPr/>
        </p:nvCxnSpPr>
        <p:spPr>
          <a:xfrm>
            <a:off x="3183467" y="1992250"/>
            <a:ext cx="1468216" cy="422525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" name="Google Shape;127;p20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Montserrat"/>
                <a:ea typeface="Montserrat"/>
                <a:cs typeface="Montserrat"/>
                <a:sym typeface="Montserrat"/>
              </a:rPr>
              <a:t>Función</a:t>
            </a:r>
            <a:endParaRPr sz="25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cxnSpLocks/>
            <a:stCxn id="125" idx="3"/>
            <a:endCxn id="127" idx="1"/>
          </p:cNvCxnSpPr>
          <p:nvPr/>
        </p:nvCxnSpPr>
        <p:spPr>
          <a:xfrm flipV="1">
            <a:off x="5723466" y="1459400"/>
            <a:ext cx="840184" cy="1272325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" name="Google Shape;129;p20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2" name="Imagen 4">
            <a:extLst>
              <a:ext uri="{FF2B5EF4-FFF2-40B4-BE49-F238E27FC236}">
                <a16:creationId xmlns:a16="http://schemas.microsoft.com/office/drawing/2014/main" id="{640F2E5E-3718-4B18-9BF9-2637E8B92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Montserrat"/>
                <a:ea typeface="Montserrat"/>
                <a:cs typeface="Montserrat"/>
                <a:sym typeface="Montserrat"/>
              </a:rPr>
              <a:t>Curso intensivo de práctica Python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230874" y="1460950"/>
            <a:ext cx="2944125" cy="10626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Montserrat"/>
                <a:ea typeface="Montserrat"/>
                <a:cs typeface="Montserrat"/>
                <a:sym typeface="Montserrat"/>
              </a:rPr>
              <a:t>Representación visual</a:t>
            </a:r>
            <a:endParaRPr sz="25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579900" y="2414775"/>
            <a:ext cx="2126032" cy="63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Montserrat"/>
                <a:ea typeface="Montserrat"/>
                <a:cs typeface="Montserrat"/>
                <a:sym typeface="Montserrat"/>
              </a:rPr>
              <a:t>Entrada de usuario</a:t>
            </a:r>
            <a:endParaRPr sz="25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cxnSpLocks/>
            <a:endCxn id="139" idx="0"/>
          </p:cNvCxnSpPr>
          <p:nvPr/>
        </p:nvCxnSpPr>
        <p:spPr>
          <a:xfrm>
            <a:off x="3102900" y="2010375"/>
            <a:ext cx="1540016" cy="4044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" name="Google Shape;141;p21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Montserrat"/>
                <a:ea typeface="Montserrat"/>
                <a:cs typeface="Montserrat"/>
                <a:sym typeface="Montserrat"/>
              </a:rPr>
              <a:t>Función</a:t>
            </a:r>
            <a:endParaRPr sz="25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cxnSpLocks/>
            <a:stCxn id="139" idx="3"/>
            <a:endCxn id="141" idx="1"/>
          </p:cNvCxnSpPr>
          <p:nvPr/>
        </p:nvCxnSpPr>
        <p:spPr>
          <a:xfrm flipV="1">
            <a:off x="5705932" y="1459400"/>
            <a:ext cx="857718" cy="1272325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" name="Google Shape;143;p21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Montserrat"/>
                <a:ea typeface="Montserrat"/>
                <a:cs typeface="Montserrat"/>
                <a:sym typeface="Montserrat"/>
              </a:rPr>
              <a:t>Actualizaciones</a:t>
            </a:r>
            <a:endParaRPr sz="25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rot="-5400000" flipH="1">
            <a:off x="7239400" y="2132900"/>
            <a:ext cx="713700" cy="600"/>
          </a:xfrm>
          <a:prstGeom prst="curvedConnector3">
            <a:avLst>
              <a:gd name="adj1" fmla="val 50009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5" name="Google Shape;145;p21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" name="Imagen 4">
            <a:extLst>
              <a:ext uri="{FF2B5EF4-FFF2-40B4-BE49-F238E27FC236}">
                <a16:creationId xmlns:a16="http://schemas.microsoft.com/office/drawing/2014/main" id="{9F356872-015A-45D7-8A5A-52F7E694A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21" y="80962"/>
            <a:ext cx="809625" cy="866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846</Words>
  <Application>Microsoft Office PowerPoint</Application>
  <PresentationFormat>On-screen Show (16:9)</PresentationFormat>
  <Paragraphs>128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Montserrat</vt:lpstr>
      <vt:lpstr>Simple Light</vt:lpstr>
      <vt:lpstr>Ejercicios de calentamiento para el proyecto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Visualización  de información </vt:lpstr>
      <vt:lpstr>Aceptar  entrada del usuario </vt:lpstr>
      <vt:lpstr>Validando entrada de usuario </vt:lpstr>
      <vt:lpstr>Curso intensivo de práctica Python</vt:lpstr>
      <vt:lpstr>Simple interacción con usuario </vt:lpstr>
      <vt:lpstr>Curso intensivo de práctica Python</vt:lpstr>
      <vt:lpstr>Curso intensivo de práctica Python</vt:lpstr>
      <vt:lpstr>Proyecto Hito 1 Visión general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Curso intensivo de práctica Python</vt:lpstr>
      <vt:lpstr>Solución a ejercicios Proyecto Hito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Calentamiento  Ejercicios de proyecto</dc:title>
  <cp:lastModifiedBy>Sergio</cp:lastModifiedBy>
  <cp:revision>9</cp:revision>
  <dcterms:modified xsi:type="dcterms:W3CDTF">2022-01-25T00:52:45Z</dcterms:modified>
</cp:coreProperties>
</file>