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98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352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  <p:sldId id="344" r:id="rId90"/>
    <p:sldId id="345" r:id="rId91"/>
    <p:sldId id="346" r:id="rId92"/>
    <p:sldId id="347" r:id="rId93"/>
    <p:sldId id="348" r:id="rId94"/>
    <p:sldId id="349" r:id="rId95"/>
    <p:sldId id="350" r:id="rId96"/>
    <p:sldId id="351" r:id="rId97"/>
  </p:sldIdLst>
  <p:sldSz cx="9144000" cy="5143500" type="screen16x9"/>
  <p:notesSz cx="6858000" cy="9144000"/>
  <p:embeddedFontLst>
    <p:embeddedFont>
      <p:font typeface="Montserrat" panose="00000500000000000000" pitchFamily="2" charset="0"/>
      <p:regular r:id="rId99"/>
      <p:bold r:id="rId100"/>
      <p:italic r:id="rId101"/>
      <p:boldItalic r:id="rId10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8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font" Target="fonts/font4.fntdata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font" Target="fonts/font2.fntdata"/><Relationship Id="rId105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font" Target="fonts/font1.fntdata"/><Relationship Id="rId101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8203765b49_0_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8203765b49_0_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8203765b49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8203765b49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8203765b49_0_2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8203765b49_0_2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8203765b49_0_2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8203765b49_0_2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8203765b49_0_2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8203765b49_0_2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8203765b49_0_3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8203765b49_0_3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8203765b49_0_2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8203765b49_0_2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8203765b49_0_2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8203765b49_0_2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8203765b49_0_3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8203765b49_0_3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8203765b49_0_3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8203765b49_0_3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8203765b4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8203765b4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8203765b49_0_3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8203765b49_0_3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8203765b49_0_3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8203765b49_0_3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8203765b49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8203765b49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8203765b49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8203765b49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8203765b49_0_4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8203765b49_0_4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8203765b49_0_4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8203765b49_0_4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8161729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8203765b49_0_4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8203765b49_0_4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8203765b49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8203765b49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8203765b49_0_4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8203765b49_0_4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8203765b49_0_4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8203765b49_0_4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8203765b49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8203765b49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8203765b49_0_4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8203765b49_0_4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8203765b49_0_4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8203765b49_0_4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8203765b49_0_4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8203765b49_0_4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8203765b49_0_4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8203765b49_0_4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8203765b49_0_5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8203765b49_0_5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8203765b49_0_4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1" name="Google Shape;481;g8203765b49_0_4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8203765b49_0_5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3" name="Google Shape;493;g8203765b49_0_5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8203765b49_0_5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8203765b49_0_5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8203765b49_0_5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8203765b49_0_5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g8203765b49_0_5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0" name="Google Shape;530;g8203765b49_0_5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8203765b49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8203765b49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g8203765b49_0_5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2" name="Google Shape;542;g8203765b49_0_5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g8203765b49_0_5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6" name="Google Shape;556;g8203765b49_0_5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8203765b49_0_5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Google Shape;569;g8203765b49_0_5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g8203765b49_0_6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2" name="Google Shape;582;g8203765b49_0_6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g8203765b49_0_6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5" name="Google Shape;595;g8203765b49_0_6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g8203765b49_0_5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9" name="Google Shape;609;g8203765b49_0_5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g8203765b49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6" name="Google Shape;616;g8203765b49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g8203765b49_0_6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4" name="Google Shape;624;g8203765b49_0_6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g8203765b49_0_6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2" name="Google Shape;632;g8203765b49_0_6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g8203765b49_0_6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0" name="Google Shape;640;g8203765b49_0_6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8203765b49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8203765b49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g8203765b49_0_6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0" name="Google Shape;650;g8203765b49_0_6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g8203765b49_0_6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1" name="Google Shape;661;g8203765b49_0_6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g8203765b49_0_6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2" name="Google Shape;672;g8203765b49_0_6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8203765b49_0_6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8203765b49_0_6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g8203765b49_0_7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1" name="Google Shape;701;g8203765b49_0_7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g8203765b49_0_8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0" name="Google Shape;720;g8203765b49_0_8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g8203765b49_0_8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9" name="Google Shape;739;g8203765b49_0_8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g8203765b49_0_7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7" name="Google Shape;757;g8203765b49_0_7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g8203765b49_0_8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9" name="Google Shape;779;g8203765b49_0_8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g8203765b49_0_9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0" name="Google Shape;800;g8203765b49_0_9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8203765b49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8203765b49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g8203765b49_0_9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0" name="Google Shape;820;g8203765b49_0_9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g8203765b49_0_9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2" name="Google Shape;842;g8203765b49_0_9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Google Shape;862;g8203765b49_0_9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3" name="Google Shape;863;g8203765b49_0_9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Google Shape;884;g8203765b49_0_10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5" name="Google Shape;885;g8203765b49_0_10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Google Shape;908;g8203765b49_0_10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9" name="Google Shape;909;g8203765b49_0_10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Google Shape;932;g8203765b49_0_10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3" name="Google Shape;933;g8203765b49_0_10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" name="Google Shape;956;g8203765b49_0_1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7" name="Google Shape;957;g8203765b49_0_1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" name="Google Shape;977;g8203765b49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8" name="Google Shape;978;g8203765b49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" name="Google Shape;985;g8203765b49_0_1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6" name="Google Shape;986;g8203765b49_0_1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" name="Google Shape;993;g8203765b49_0_1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4" name="Google Shape;994;g8203765b49_0_1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8203765b49_0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8203765b49_0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" name="Google Shape;1001;g8203765b49_0_1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2" name="Google Shape;1002;g8203765b49_0_1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9" name="Google Shape;1009;g8203765b49_0_12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0" name="Google Shape;1010;g8203765b49_0_12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7" name="Google Shape;1017;g8203765b49_0_12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8" name="Google Shape;1018;g8203765b49_0_12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1026;g8203765b49_0_12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7" name="Google Shape;1027;g8203765b49_0_12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Google Shape;1034;g8203765b49_0_1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5" name="Google Shape;1035;g8203765b49_0_1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Google Shape;1044;g8203765b49_0_1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5" name="Google Shape;1045;g8203765b49_0_1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" name="Google Shape;1054;g8203765b49_0_1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5" name="Google Shape;1055;g8203765b49_0_1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" name="Google Shape;1066;g8203765b49_0_1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7" name="Google Shape;1067;g8203765b49_0_11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0" name="Google Shape;1080;g8203765b49_0_1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1" name="Google Shape;1081;g8203765b49_0_12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6" name="Google Shape;1096;g8203765b49_0_1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7" name="Google Shape;1097;g8203765b49_0_12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8203765b49_0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8203765b49_0_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3" name="Google Shape;1113;g2586a91ea0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4" name="Google Shape;1114;g2586a91ea0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0" name="Google Shape;1120;g2586a91ea0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1" name="Google Shape;1121;g2586a91ea0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8" name="Google Shape;1128;g258d8553be_0_5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9" name="Google Shape;1129;g258d8553be_0_5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" name="Google Shape;1136;g322932676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7" name="Google Shape;1137;g322932676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4" name="Google Shape;1144;g3229326767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5" name="Google Shape;1145;g3229326767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" name="Google Shape;1157;g3229326767_0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8" name="Google Shape;1158;g3229326767_0_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4" name="Google Shape;1174;g3229326767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5" name="Google Shape;1175;g3229326767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6" name="Google Shape;1196;g3229326767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7" name="Google Shape;1197;g3229326767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9" name="Google Shape;1219;g3229326767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0" name="Google Shape;1220;g3229326767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2" name="Google Shape;1242;g3229326767_0_2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3" name="Google Shape;1243;g3229326767_0_2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8203765b49_0_1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8203765b49_0_1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6" name="Google Shape;1266;g3229326767_0_2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7" name="Google Shape;1267;g3229326767_0_2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" name="Google Shape;1290;g3229326767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1" name="Google Shape;1291;g3229326767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7" name="Google Shape;1317;g3229326767_0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8" name="Google Shape;1318;g3229326767_0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4" name="Google Shape;1344;g3229326767_0_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5" name="Google Shape;1345;g3229326767_0_2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4" name="Google Shape;1374;g3229326767_0_2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5" name="Google Shape;1375;g3229326767_0_2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" name="Google Shape;1382;g3229326767_0_3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3" name="Google Shape;1383;g3229326767_0_3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0" name="Google Shape;1390;g3229326767_0_3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1" name="Google Shape;1391;g3229326767_0_3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 dpi="0" rotWithShape="1">
          <a:blip r:embed="rId13">
            <a:lum/>
          </a:blip>
          <a:srcRect/>
          <a:stretch>
            <a:fillRect t="-59000" b="-59000"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jp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3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3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3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3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3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3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3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Proyecto Milestone 2</a:t>
            </a:r>
            <a:endParaRPr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SECCIÓN</a:t>
            </a:r>
            <a:endParaRPr dirty="0"/>
          </a:p>
        </p:txBody>
      </p:sp>
      <p:pic>
        <p:nvPicPr>
          <p:cNvPr id="8" name="Imagen 4">
            <a:extLst>
              <a:ext uri="{FF2B5EF4-FFF2-40B4-BE49-F238E27FC236}">
                <a16:creationId xmlns:a16="http://schemas.microsoft.com/office/drawing/2014/main" id="{E7DFAA9D-9625-4535-B150-4B0287A9E6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21" y="80962"/>
            <a:ext cx="809625" cy="86677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3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>
                <a:latin typeface="Montserrat"/>
                <a:ea typeface="Montserrat"/>
                <a:cs typeface="Montserrat"/>
                <a:sym typeface="Montserrat"/>
              </a:rPr>
              <a:t>Curso intensivo de práctica Python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5" name="Google Shape;175;p23"/>
          <p:cNvSpPr/>
          <p:nvPr/>
        </p:nvSpPr>
        <p:spPr>
          <a:xfrm>
            <a:off x="2974025" y="1851850"/>
            <a:ext cx="605400" cy="859500"/>
          </a:xfrm>
          <a:prstGeom prst="roundRect">
            <a:avLst>
              <a:gd name="adj" fmla="val 16667"/>
            </a:avLst>
          </a:prstGeom>
          <a:solidFill>
            <a:srgbClr val="A4C2F4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900" b="1" dirty="0"/>
          </a:p>
        </p:txBody>
      </p:sp>
      <p:sp>
        <p:nvSpPr>
          <p:cNvPr id="176" name="Google Shape;176;p23"/>
          <p:cNvSpPr/>
          <p:nvPr/>
        </p:nvSpPr>
        <p:spPr>
          <a:xfrm>
            <a:off x="2044600" y="3510100"/>
            <a:ext cx="605400" cy="859500"/>
          </a:xfrm>
          <a:prstGeom prst="roundRect">
            <a:avLst>
              <a:gd name="adj" fmla="val 16667"/>
            </a:avLst>
          </a:prstGeom>
          <a:solidFill>
            <a:srgbClr val="A4C2F4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7" name="Google Shape;177;p23"/>
          <p:cNvSpPr/>
          <p:nvPr/>
        </p:nvSpPr>
        <p:spPr>
          <a:xfrm>
            <a:off x="2133825" y="3599350"/>
            <a:ext cx="605400" cy="859500"/>
          </a:xfrm>
          <a:prstGeom prst="roundRect">
            <a:avLst>
              <a:gd name="adj" fmla="val 16667"/>
            </a:avLst>
          </a:prstGeom>
          <a:solidFill>
            <a:srgbClr val="A4C2F4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/>
              <a:t>UNO</a:t>
            </a:r>
            <a:endParaRPr sz="1000" b="1" dirty="0"/>
          </a:p>
        </p:txBody>
      </p:sp>
      <p:sp>
        <p:nvSpPr>
          <p:cNvPr id="178" name="Google Shape;178;p23"/>
          <p:cNvSpPr/>
          <p:nvPr/>
        </p:nvSpPr>
        <p:spPr>
          <a:xfrm>
            <a:off x="4760975" y="1851850"/>
            <a:ext cx="605400" cy="859500"/>
          </a:xfrm>
          <a:prstGeom prst="roundRect">
            <a:avLst>
              <a:gd name="adj" fmla="val 16667"/>
            </a:avLst>
          </a:prstGeom>
          <a:solidFill>
            <a:srgbClr val="EA9999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9" name="Google Shape;179;p23"/>
          <p:cNvSpPr/>
          <p:nvPr/>
        </p:nvSpPr>
        <p:spPr>
          <a:xfrm>
            <a:off x="6003050" y="3567750"/>
            <a:ext cx="605400" cy="859500"/>
          </a:xfrm>
          <a:prstGeom prst="roundRect">
            <a:avLst>
              <a:gd name="adj" fmla="val 16667"/>
            </a:avLst>
          </a:prstGeom>
          <a:solidFill>
            <a:srgbClr val="EA9999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0" name="Google Shape;180;p23"/>
          <p:cNvSpPr/>
          <p:nvPr/>
        </p:nvSpPr>
        <p:spPr>
          <a:xfrm>
            <a:off x="6092275" y="3657000"/>
            <a:ext cx="641700" cy="859500"/>
          </a:xfrm>
          <a:prstGeom prst="roundRect">
            <a:avLst>
              <a:gd name="adj" fmla="val 16667"/>
            </a:avLst>
          </a:prstGeom>
          <a:solidFill>
            <a:srgbClr val="EA9999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/>
              <a:t>DOS</a:t>
            </a:r>
            <a:endParaRPr sz="1000" b="1" dirty="0"/>
          </a:p>
        </p:txBody>
      </p:sp>
      <p:sp>
        <p:nvSpPr>
          <p:cNvPr id="181" name="Google Shape;181;p23"/>
          <p:cNvSpPr txBox="1"/>
          <p:nvPr/>
        </p:nvSpPr>
        <p:spPr>
          <a:xfrm>
            <a:off x="2924669" y="2109304"/>
            <a:ext cx="994800" cy="4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/>
              <a:t>JACOBO</a:t>
            </a:r>
            <a:endParaRPr sz="1000" b="1" dirty="0"/>
          </a:p>
        </p:txBody>
      </p:sp>
      <p:sp>
        <p:nvSpPr>
          <p:cNvPr id="182" name="Google Shape;182;p23"/>
          <p:cNvSpPr txBox="1"/>
          <p:nvPr/>
        </p:nvSpPr>
        <p:spPr>
          <a:xfrm>
            <a:off x="4858633" y="2118178"/>
            <a:ext cx="994800" cy="4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/>
              <a:t>REY</a:t>
            </a:r>
            <a:endParaRPr sz="1000" b="1" dirty="0"/>
          </a:p>
        </p:txBody>
      </p:sp>
      <p:sp>
        <p:nvSpPr>
          <p:cNvPr id="183" name="Google Shape;183;p23"/>
          <p:cNvSpPr txBox="1"/>
          <p:nvPr/>
        </p:nvSpPr>
        <p:spPr>
          <a:xfrm>
            <a:off x="3672800" y="1807800"/>
            <a:ext cx="994800" cy="4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b="1"/>
              <a:t>&lt;</a:t>
            </a:r>
            <a:endParaRPr sz="5000" b="1" dirty="0"/>
          </a:p>
        </p:txBody>
      </p:sp>
      <p:pic>
        <p:nvPicPr>
          <p:cNvPr id="14" name="Imagen 4">
            <a:extLst>
              <a:ext uri="{FF2B5EF4-FFF2-40B4-BE49-F238E27FC236}">
                <a16:creationId xmlns:a16="http://schemas.microsoft.com/office/drawing/2014/main" id="{E58DC9D4-0372-4496-A62E-1573534122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21" y="80962"/>
            <a:ext cx="809625" cy="86677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4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>
                <a:latin typeface="Montserrat"/>
                <a:ea typeface="Montserrat"/>
                <a:cs typeface="Montserrat"/>
                <a:sym typeface="Montserrat"/>
              </a:rPr>
              <a:t>Curso intensivo de práctica Python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1" name="Google Shape;191;p24"/>
          <p:cNvSpPr/>
          <p:nvPr/>
        </p:nvSpPr>
        <p:spPr>
          <a:xfrm>
            <a:off x="2974025" y="1851850"/>
            <a:ext cx="605400" cy="859500"/>
          </a:xfrm>
          <a:prstGeom prst="roundRect">
            <a:avLst>
              <a:gd name="adj" fmla="val 16667"/>
            </a:avLst>
          </a:prstGeom>
          <a:solidFill>
            <a:srgbClr val="A4C2F4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900" b="1" dirty="0"/>
          </a:p>
        </p:txBody>
      </p:sp>
      <p:sp>
        <p:nvSpPr>
          <p:cNvPr id="192" name="Google Shape;192;p24"/>
          <p:cNvSpPr/>
          <p:nvPr/>
        </p:nvSpPr>
        <p:spPr>
          <a:xfrm>
            <a:off x="2044600" y="3510100"/>
            <a:ext cx="605400" cy="859500"/>
          </a:xfrm>
          <a:prstGeom prst="roundRect">
            <a:avLst>
              <a:gd name="adj" fmla="val 16667"/>
            </a:avLst>
          </a:prstGeom>
          <a:solidFill>
            <a:srgbClr val="A4C2F4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3" name="Google Shape;193;p24"/>
          <p:cNvSpPr/>
          <p:nvPr/>
        </p:nvSpPr>
        <p:spPr>
          <a:xfrm>
            <a:off x="2133825" y="3599350"/>
            <a:ext cx="605400" cy="859500"/>
          </a:xfrm>
          <a:prstGeom prst="roundRect">
            <a:avLst>
              <a:gd name="adj" fmla="val 16667"/>
            </a:avLst>
          </a:prstGeom>
          <a:solidFill>
            <a:srgbClr val="A4C2F4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/>
              <a:t>UNO</a:t>
            </a:r>
            <a:endParaRPr sz="1000" b="1" dirty="0"/>
          </a:p>
        </p:txBody>
      </p:sp>
      <p:sp>
        <p:nvSpPr>
          <p:cNvPr id="194" name="Google Shape;194;p24"/>
          <p:cNvSpPr/>
          <p:nvPr/>
        </p:nvSpPr>
        <p:spPr>
          <a:xfrm>
            <a:off x="4760975" y="1851850"/>
            <a:ext cx="605400" cy="859500"/>
          </a:xfrm>
          <a:prstGeom prst="roundRect">
            <a:avLst>
              <a:gd name="adj" fmla="val 16667"/>
            </a:avLst>
          </a:prstGeom>
          <a:solidFill>
            <a:srgbClr val="EA9999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5" name="Google Shape;195;p24"/>
          <p:cNvSpPr/>
          <p:nvPr/>
        </p:nvSpPr>
        <p:spPr>
          <a:xfrm>
            <a:off x="6003050" y="3567750"/>
            <a:ext cx="605400" cy="859500"/>
          </a:xfrm>
          <a:prstGeom prst="roundRect">
            <a:avLst>
              <a:gd name="adj" fmla="val 16667"/>
            </a:avLst>
          </a:prstGeom>
          <a:solidFill>
            <a:srgbClr val="EA9999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6" name="Google Shape;196;p24"/>
          <p:cNvSpPr/>
          <p:nvPr/>
        </p:nvSpPr>
        <p:spPr>
          <a:xfrm>
            <a:off x="6092275" y="3657000"/>
            <a:ext cx="641700" cy="859500"/>
          </a:xfrm>
          <a:prstGeom prst="roundRect">
            <a:avLst>
              <a:gd name="adj" fmla="val 16667"/>
            </a:avLst>
          </a:prstGeom>
          <a:solidFill>
            <a:srgbClr val="EA9999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/>
              <a:t>DOS</a:t>
            </a:r>
            <a:endParaRPr sz="1000" b="1" dirty="0"/>
          </a:p>
        </p:txBody>
      </p:sp>
      <p:sp>
        <p:nvSpPr>
          <p:cNvPr id="197" name="Google Shape;197;p24"/>
          <p:cNvSpPr txBox="1"/>
          <p:nvPr/>
        </p:nvSpPr>
        <p:spPr>
          <a:xfrm>
            <a:off x="2924669" y="2100426"/>
            <a:ext cx="994800" cy="4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/>
              <a:t>JACOBO</a:t>
            </a:r>
            <a:endParaRPr sz="1000" b="1" dirty="0"/>
          </a:p>
        </p:txBody>
      </p:sp>
      <p:sp>
        <p:nvSpPr>
          <p:cNvPr id="198" name="Google Shape;198;p24"/>
          <p:cNvSpPr txBox="1"/>
          <p:nvPr/>
        </p:nvSpPr>
        <p:spPr>
          <a:xfrm>
            <a:off x="4849753" y="2135937"/>
            <a:ext cx="994800" cy="4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/>
              <a:t>REY</a:t>
            </a:r>
            <a:endParaRPr sz="1000" b="1" dirty="0"/>
          </a:p>
        </p:txBody>
      </p:sp>
      <p:cxnSp>
        <p:nvCxnSpPr>
          <p:cNvPr id="199" name="Google Shape;199;p24"/>
          <p:cNvCxnSpPr>
            <a:stCxn id="194" idx="3"/>
            <a:endCxn id="195" idx="0"/>
          </p:cNvCxnSpPr>
          <p:nvPr/>
        </p:nvCxnSpPr>
        <p:spPr>
          <a:xfrm>
            <a:off x="5366375" y="2281600"/>
            <a:ext cx="939300" cy="1286100"/>
          </a:xfrm>
          <a:prstGeom prst="curvedConnector2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0" name="Google Shape;200;p24"/>
          <p:cNvCxnSpPr>
            <a:endCxn id="195" idx="1"/>
          </p:cNvCxnSpPr>
          <p:nvPr/>
        </p:nvCxnSpPr>
        <p:spPr>
          <a:xfrm>
            <a:off x="3606950" y="2298000"/>
            <a:ext cx="2396100" cy="16995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15" name="Imagen 4">
            <a:extLst>
              <a:ext uri="{FF2B5EF4-FFF2-40B4-BE49-F238E27FC236}">
                <a16:creationId xmlns:a16="http://schemas.microsoft.com/office/drawing/2014/main" id="{F9C93608-F1F2-4EA3-B0DD-18C3889833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21" y="80962"/>
            <a:ext cx="809625" cy="8667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5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>
                <a:latin typeface="Montserrat"/>
                <a:ea typeface="Montserrat"/>
                <a:cs typeface="Montserrat"/>
                <a:sym typeface="Montserrat"/>
              </a:rPr>
              <a:t>Curso intensivo de práctica Python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8" name="Google Shape;208;p25"/>
          <p:cNvSpPr/>
          <p:nvPr/>
        </p:nvSpPr>
        <p:spPr>
          <a:xfrm>
            <a:off x="2044600" y="3510100"/>
            <a:ext cx="605400" cy="859500"/>
          </a:xfrm>
          <a:prstGeom prst="roundRect">
            <a:avLst>
              <a:gd name="adj" fmla="val 16667"/>
            </a:avLst>
          </a:prstGeom>
          <a:solidFill>
            <a:srgbClr val="A4C2F4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9" name="Google Shape;209;p25"/>
          <p:cNvSpPr/>
          <p:nvPr/>
        </p:nvSpPr>
        <p:spPr>
          <a:xfrm>
            <a:off x="2133825" y="3599350"/>
            <a:ext cx="605400" cy="859500"/>
          </a:xfrm>
          <a:prstGeom prst="roundRect">
            <a:avLst>
              <a:gd name="adj" fmla="val 16667"/>
            </a:avLst>
          </a:prstGeom>
          <a:solidFill>
            <a:srgbClr val="A4C2F4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/>
              <a:t>UNO</a:t>
            </a:r>
            <a:endParaRPr sz="1000" b="1" dirty="0"/>
          </a:p>
        </p:txBody>
      </p:sp>
      <p:sp>
        <p:nvSpPr>
          <p:cNvPr id="210" name="Google Shape;210;p25"/>
          <p:cNvSpPr/>
          <p:nvPr/>
        </p:nvSpPr>
        <p:spPr>
          <a:xfrm>
            <a:off x="6003050" y="3567750"/>
            <a:ext cx="605400" cy="859500"/>
          </a:xfrm>
          <a:prstGeom prst="roundRect">
            <a:avLst>
              <a:gd name="adj" fmla="val 16667"/>
            </a:avLst>
          </a:prstGeom>
          <a:solidFill>
            <a:srgbClr val="EA9999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1" name="Google Shape;211;p25"/>
          <p:cNvSpPr/>
          <p:nvPr/>
        </p:nvSpPr>
        <p:spPr>
          <a:xfrm>
            <a:off x="6092275" y="3657000"/>
            <a:ext cx="641700" cy="859500"/>
          </a:xfrm>
          <a:prstGeom prst="roundRect">
            <a:avLst>
              <a:gd name="adj" fmla="val 16667"/>
            </a:avLst>
          </a:prstGeom>
          <a:solidFill>
            <a:srgbClr val="EA9999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/>
              <a:t>DOS</a:t>
            </a:r>
            <a:endParaRPr sz="1300" b="1" dirty="0"/>
          </a:p>
        </p:txBody>
      </p:sp>
      <p:sp>
        <p:nvSpPr>
          <p:cNvPr id="212" name="Google Shape;212;p25"/>
          <p:cNvSpPr/>
          <p:nvPr/>
        </p:nvSpPr>
        <p:spPr>
          <a:xfrm>
            <a:off x="6171250" y="3759625"/>
            <a:ext cx="605400" cy="859500"/>
          </a:xfrm>
          <a:prstGeom prst="roundRect">
            <a:avLst>
              <a:gd name="adj" fmla="val 16667"/>
            </a:avLst>
          </a:prstGeom>
          <a:solidFill>
            <a:srgbClr val="EA9999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3" name="Google Shape;213;p25"/>
          <p:cNvSpPr/>
          <p:nvPr/>
        </p:nvSpPr>
        <p:spPr>
          <a:xfrm>
            <a:off x="6244700" y="3864650"/>
            <a:ext cx="694500" cy="859500"/>
          </a:xfrm>
          <a:prstGeom prst="roundRect">
            <a:avLst>
              <a:gd name="adj" fmla="val 16667"/>
            </a:avLst>
          </a:prstGeom>
          <a:solidFill>
            <a:srgbClr val="EA9999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/>
              <a:t>DOS</a:t>
            </a:r>
            <a:endParaRPr sz="1000" b="1" dirty="0"/>
          </a:p>
        </p:txBody>
      </p:sp>
      <p:pic>
        <p:nvPicPr>
          <p:cNvPr id="11" name="Imagen 4">
            <a:extLst>
              <a:ext uri="{FF2B5EF4-FFF2-40B4-BE49-F238E27FC236}">
                <a16:creationId xmlns:a16="http://schemas.microsoft.com/office/drawing/2014/main" id="{B38D78CB-942F-4998-AE7E-4C2A0B1661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21" y="80962"/>
            <a:ext cx="809625" cy="86677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6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>
                <a:latin typeface="Montserrat"/>
                <a:ea typeface="Montserrat"/>
                <a:cs typeface="Montserrat"/>
                <a:sym typeface="Montserrat"/>
              </a:rPr>
              <a:t>Curso intensivo de práctica Python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1" name="Google Shape;221;p26"/>
          <p:cNvSpPr/>
          <p:nvPr/>
        </p:nvSpPr>
        <p:spPr>
          <a:xfrm>
            <a:off x="2974025" y="1851850"/>
            <a:ext cx="605400" cy="859500"/>
          </a:xfrm>
          <a:prstGeom prst="roundRect">
            <a:avLst>
              <a:gd name="adj" fmla="val 16667"/>
            </a:avLst>
          </a:prstGeom>
          <a:solidFill>
            <a:srgbClr val="A4C2F4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900" b="1" dirty="0"/>
          </a:p>
        </p:txBody>
      </p:sp>
      <p:sp>
        <p:nvSpPr>
          <p:cNvPr id="222" name="Google Shape;222;p26"/>
          <p:cNvSpPr/>
          <p:nvPr/>
        </p:nvSpPr>
        <p:spPr>
          <a:xfrm>
            <a:off x="2044600" y="3510100"/>
            <a:ext cx="605400" cy="859500"/>
          </a:xfrm>
          <a:prstGeom prst="roundRect">
            <a:avLst>
              <a:gd name="adj" fmla="val 16667"/>
            </a:avLst>
          </a:prstGeom>
          <a:solidFill>
            <a:srgbClr val="A4C2F4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3" name="Google Shape;223;p26"/>
          <p:cNvSpPr/>
          <p:nvPr/>
        </p:nvSpPr>
        <p:spPr>
          <a:xfrm>
            <a:off x="2133825" y="3599350"/>
            <a:ext cx="605400" cy="859500"/>
          </a:xfrm>
          <a:prstGeom prst="roundRect">
            <a:avLst>
              <a:gd name="adj" fmla="val 16667"/>
            </a:avLst>
          </a:prstGeom>
          <a:solidFill>
            <a:srgbClr val="A4C2F4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/>
              <a:t>UNO</a:t>
            </a:r>
            <a:endParaRPr sz="1000" b="1" dirty="0"/>
          </a:p>
        </p:txBody>
      </p:sp>
      <p:sp>
        <p:nvSpPr>
          <p:cNvPr id="224" name="Google Shape;224;p26"/>
          <p:cNvSpPr/>
          <p:nvPr/>
        </p:nvSpPr>
        <p:spPr>
          <a:xfrm>
            <a:off x="4760975" y="1851850"/>
            <a:ext cx="605400" cy="859500"/>
          </a:xfrm>
          <a:prstGeom prst="roundRect">
            <a:avLst>
              <a:gd name="adj" fmla="val 16667"/>
            </a:avLst>
          </a:prstGeom>
          <a:solidFill>
            <a:srgbClr val="EA9999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5" name="Google Shape;225;p26"/>
          <p:cNvSpPr/>
          <p:nvPr/>
        </p:nvSpPr>
        <p:spPr>
          <a:xfrm>
            <a:off x="6003050" y="3567750"/>
            <a:ext cx="605400" cy="859500"/>
          </a:xfrm>
          <a:prstGeom prst="roundRect">
            <a:avLst>
              <a:gd name="adj" fmla="val 16667"/>
            </a:avLst>
          </a:prstGeom>
          <a:solidFill>
            <a:srgbClr val="EA9999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6" name="Google Shape;226;p26"/>
          <p:cNvSpPr/>
          <p:nvPr/>
        </p:nvSpPr>
        <p:spPr>
          <a:xfrm>
            <a:off x="6092275" y="3657000"/>
            <a:ext cx="641700" cy="859500"/>
          </a:xfrm>
          <a:prstGeom prst="roundRect">
            <a:avLst>
              <a:gd name="adj" fmla="val 16667"/>
            </a:avLst>
          </a:prstGeom>
          <a:solidFill>
            <a:srgbClr val="EA9999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/>
              <a:t>DOS</a:t>
            </a:r>
            <a:endParaRPr sz="1000" b="1" dirty="0"/>
          </a:p>
        </p:txBody>
      </p:sp>
      <p:sp>
        <p:nvSpPr>
          <p:cNvPr id="227" name="Google Shape;227;p26"/>
          <p:cNvSpPr txBox="1"/>
          <p:nvPr/>
        </p:nvSpPr>
        <p:spPr>
          <a:xfrm>
            <a:off x="2915791" y="2127055"/>
            <a:ext cx="994800" cy="4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/>
              <a:t>JACOBO</a:t>
            </a:r>
            <a:endParaRPr sz="1000" b="1" dirty="0"/>
          </a:p>
        </p:txBody>
      </p:sp>
      <p:sp>
        <p:nvSpPr>
          <p:cNvPr id="228" name="Google Shape;228;p26"/>
          <p:cNvSpPr txBox="1"/>
          <p:nvPr/>
        </p:nvSpPr>
        <p:spPr>
          <a:xfrm>
            <a:off x="4831998" y="2118181"/>
            <a:ext cx="994800" cy="4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/>
              <a:t>REY</a:t>
            </a:r>
            <a:endParaRPr sz="1000" b="1" dirty="0"/>
          </a:p>
        </p:txBody>
      </p:sp>
      <p:cxnSp>
        <p:nvCxnSpPr>
          <p:cNvPr id="229" name="Google Shape;229;p26"/>
          <p:cNvCxnSpPr>
            <a:endCxn id="221" idx="2"/>
          </p:cNvCxnSpPr>
          <p:nvPr/>
        </p:nvCxnSpPr>
        <p:spPr>
          <a:xfrm rot="10800000" flipH="1">
            <a:off x="2347325" y="2711350"/>
            <a:ext cx="929400" cy="798600"/>
          </a:xfrm>
          <a:prstGeom prst="curvedConnector2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30" name="Google Shape;230;p26"/>
          <p:cNvCxnSpPr>
            <a:stCxn id="225" idx="0"/>
            <a:endCxn id="224" idx="2"/>
          </p:cNvCxnSpPr>
          <p:nvPr/>
        </p:nvCxnSpPr>
        <p:spPr>
          <a:xfrm rot="5400000" flipH="1">
            <a:off x="5256500" y="2518500"/>
            <a:ext cx="856500" cy="1242000"/>
          </a:xfrm>
          <a:prstGeom prst="curvedConnector3">
            <a:avLst>
              <a:gd name="adj1" fmla="val 49994"/>
            </a:avLst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31" name="Google Shape;231;p26"/>
          <p:cNvSpPr txBox="1"/>
          <p:nvPr/>
        </p:nvSpPr>
        <p:spPr>
          <a:xfrm>
            <a:off x="3672800" y="1807800"/>
            <a:ext cx="994800" cy="4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b="1"/>
              <a:t>==</a:t>
            </a:r>
            <a:endParaRPr sz="5000" b="1" dirty="0"/>
          </a:p>
        </p:txBody>
      </p:sp>
      <p:pic>
        <p:nvPicPr>
          <p:cNvPr id="16" name="Imagen 4">
            <a:extLst>
              <a:ext uri="{FF2B5EF4-FFF2-40B4-BE49-F238E27FC236}">
                <a16:creationId xmlns:a16="http://schemas.microsoft.com/office/drawing/2014/main" id="{64C1BDD0-6C64-4458-8E41-A49FF0EB9F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21" y="80962"/>
            <a:ext cx="809625" cy="86677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7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>
                <a:latin typeface="Montserrat"/>
                <a:ea typeface="Montserrat"/>
                <a:cs typeface="Montserrat"/>
                <a:sym typeface="Montserrat"/>
              </a:rPr>
              <a:t>Curso intensivo de práctica Python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9" name="Google Shape;239;p27"/>
          <p:cNvSpPr/>
          <p:nvPr/>
        </p:nvSpPr>
        <p:spPr>
          <a:xfrm>
            <a:off x="1189450" y="1851850"/>
            <a:ext cx="605400" cy="859500"/>
          </a:xfrm>
          <a:prstGeom prst="roundRect">
            <a:avLst>
              <a:gd name="adj" fmla="val 16667"/>
            </a:avLst>
          </a:prstGeom>
          <a:solidFill>
            <a:srgbClr val="A4C2F4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900" b="1" dirty="0"/>
          </a:p>
        </p:txBody>
      </p:sp>
      <p:sp>
        <p:nvSpPr>
          <p:cNvPr id="240" name="Google Shape;240;p27"/>
          <p:cNvSpPr/>
          <p:nvPr/>
        </p:nvSpPr>
        <p:spPr>
          <a:xfrm>
            <a:off x="2044600" y="3510100"/>
            <a:ext cx="605400" cy="859500"/>
          </a:xfrm>
          <a:prstGeom prst="roundRect">
            <a:avLst>
              <a:gd name="adj" fmla="val 16667"/>
            </a:avLst>
          </a:prstGeom>
          <a:solidFill>
            <a:srgbClr val="A4C2F4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1" name="Google Shape;241;p27"/>
          <p:cNvSpPr/>
          <p:nvPr/>
        </p:nvSpPr>
        <p:spPr>
          <a:xfrm>
            <a:off x="2133825" y="3599350"/>
            <a:ext cx="605400" cy="859500"/>
          </a:xfrm>
          <a:prstGeom prst="roundRect">
            <a:avLst>
              <a:gd name="adj" fmla="val 16667"/>
            </a:avLst>
          </a:prstGeom>
          <a:solidFill>
            <a:srgbClr val="A4C2F4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/>
              <a:t>UNO</a:t>
            </a:r>
            <a:endParaRPr sz="1000" b="1" dirty="0"/>
          </a:p>
        </p:txBody>
      </p:sp>
      <p:sp>
        <p:nvSpPr>
          <p:cNvPr id="242" name="Google Shape;242;p27"/>
          <p:cNvSpPr/>
          <p:nvPr/>
        </p:nvSpPr>
        <p:spPr>
          <a:xfrm>
            <a:off x="6916700" y="1851850"/>
            <a:ext cx="605400" cy="859500"/>
          </a:xfrm>
          <a:prstGeom prst="roundRect">
            <a:avLst>
              <a:gd name="adj" fmla="val 16667"/>
            </a:avLst>
          </a:prstGeom>
          <a:solidFill>
            <a:srgbClr val="EA9999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3" name="Google Shape;243;p27"/>
          <p:cNvSpPr/>
          <p:nvPr/>
        </p:nvSpPr>
        <p:spPr>
          <a:xfrm>
            <a:off x="6003050" y="3567750"/>
            <a:ext cx="605400" cy="859500"/>
          </a:xfrm>
          <a:prstGeom prst="roundRect">
            <a:avLst>
              <a:gd name="adj" fmla="val 16667"/>
            </a:avLst>
          </a:prstGeom>
          <a:solidFill>
            <a:srgbClr val="EA9999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4" name="Google Shape;244;p27"/>
          <p:cNvSpPr/>
          <p:nvPr/>
        </p:nvSpPr>
        <p:spPr>
          <a:xfrm>
            <a:off x="6092275" y="3657000"/>
            <a:ext cx="641700" cy="859500"/>
          </a:xfrm>
          <a:prstGeom prst="roundRect">
            <a:avLst>
              <a:gd name="adj" fmla="val 16667"/>
            </a:avLst>
          </a:prstGeom>
          <a:solidFill>
            <a:srgbClr val="EA9999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/>
              <a:t>DOS</a:t>
            </a:r>
            <a:endParaRPr sz="1000" b="1" dirty="0"/>
          </a:p>
        </p:txBody>
      </p:sp>
      <p:cxnSp>
        <p:nvCxnSpPr>
          <p:cNvPr id="245" name="Google Shape;245;p27"/>
          <p:cNvCxnSpPr>
            <a:stCxn id="240" idx="0"/>
            <a:endCxn id="239" idx="2"/>
          </p:cNvCxnSpPr>
          <p:nvPr/>
        </p:nvCxnSpPr>
        <p:spPr>
          <a:xfrm rot="5400000" flipH="1">
            <a:off x="1520350" y="2683150"/>
            <a:ext cx="798600" cy="855300"/>
          </a:xfrm>
          <a:prstGeom prst="curvedConnector3">
            <a:avLst>
              <a:gd name="adj1" fmla="val 50009"/>
            </a:avLst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6" name="Google Shape;246;p27"/>
          <p:cNvCxnSpPr>
            <a:stCxn id="243" idx="0"/>
            <a:endCxn id="242" idx="2"/>
          </p:cNvCxnSpPr>
          <p:nvPr/>
        </p:nvCxnSpPr>
        <p:spPr>
          <a:xfrm rot="-5400000">
            <a:off x="6334400" y="2682600"/>
            <a:ext cx="856500" cy="913800"/>
          </a:xfrm>
          <a:prstGeom prst="curvedConnector3">
            <a:avLst>
              <a:gd name="adj1" fmla="val 49994"/>
            </a:avLst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47" name="Google Shape;247;p27"/>
          <p:cNvSpPr txBox="1"/>
          <p:nvPr/>
        </p:nvSpPr>
        <p:spPr>
          <a:xfrm>
            <a:off x="3672800" y="1807800"/>
            <a:ext cx="994800" cy="4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b="1"/>
              <a:t>==</a:t>
            </a:r>
            <a:endParaRPr sz="5000" b="1" dirty="0"/>
          </a:p>
        </p:txBody>
      </p:sp>
      <p:sp>
        <p:nvSpPr>
          <p:cNvPr id="248" name="Google Shape;248;p27"/>
          <p:cNvSpPr/>
          <p:nvPr/>
        </p:nvSpPr>
        <p:spPr>
          <a:xfrm>
            <a:off x="7037500" y="1672600"/>
            <a:ext cx="605400" cy="859500"/>
          </a:xfrm>
          <a:prstGeom prst="roundRect">
            <a:avLst>
              <a:gd name="adj" fmla="val 16667"/>
            </a:avLst>
          </a:prstGeom>
          <a:solidFill>
            <a:srgbClr val="EA9999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9" name="Google Shape;249;p27"/>
          <p:cNvSpPr/>
          <p:nvPr/>
        </p:nvSpPr>
        <p:spPr>
          <a:xfrm>
            <a:off x="7166200" y="1477575"/>
            <a:ext cx="605400" cy="859500"/>
          </a:xfrm>
          <a:prstGeom prst="roundRect">
            <a:avLst>
              <a:gd name="adj" fmla="val 16667"/>
            </a:avLst>
          </a:prstGeom>
          <a:solidFill>
            <a:srgbClr val="EA9999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0" name="Google Shape;250;p27"/>
          <p:cNvSpPr/>
          <p:nvPr/>
        </p:nvSpPr>
        <p:spPr>
          <a:xfrm>
            <a:off x="1089175" y="1719975"/>
            <a:ext cx="605400" cy="859500"/>
          </a:xfrm>
          <a:prstGeom prst="roundRect">
            <a:avLst>
              <a:gd name="adj" fmla="val 16667"/>
            </a:avLst>
          </a:prstGeom>
          <a:solidFill>
            <a:srgbClr val="A4C2F4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900" b="1" dirty="0"/>
          </a:p>
        </p:txBody>
      </p:sp>
      <p:sp>
        <p:nvSpPr>
          <p:cNvPr id="251" name="Google Shape;251;p27"/>
          <p:cNvSpPr/>
          <p:nvPr/>
        </p:nvSpPr>
        <p:spPr>
          <a:xfrm>
            <a:off x="941525" y="1599150"/>
            <a:ext cx="605400" cy="859500"/>
          </a:xfrm>
          <a:prstGeom prst="roundRect">
            <a:avLst>
              <a:gd name="adj" fmla="val 16667"/>
            </a:avLst>
          </a:prstGeom>
          <a:solidFill>
            <a:srgbClr val="A4C2F4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900" b="1" dirty="0"/>
          </a:p>
        </p:txBody>
      </p:sp>
      <p:pic>
        <p:nvPicPr>
          <p:cNvPr id="18" name="Imagen 4">
            <a:extLst>
              <a:ext uri="{FF2B5EF4-FFF2-40B4-BE49-F238E27FC236}">
                <a16:creationId xmlns:a16="http://schemas.microsoft.com/office/drawing/2014/main" id="{9C51A8ED-C138-47FA-A23C-52EDBCDB30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21" y="80962"/>
            <a:ext cx="809625" cy="86677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8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>
                <a:latin typeface="Montserrat"/>
                <a:ea typeface="Montserrat"/>
                <a:cs typeface="Montserrat"/>
                <a:sym typeface="Montserrat"/>
              </a:rPr>
              <a:t>Curso intensivo de práctica Python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9" name="Google Shape;259;p28"/>
          <p:cNvSpPr/>
          <p:nvPr/>
        </p:nvSpPr>
        <p:spPr>
          <a:xfrm>
            <a:off x="1189450" y="1851850"/>
            <a:ext cx="605400" cy="859500"/>
          </a:xfrm>
          <a:prstGeom prst="roundRect">
            <a:avLst>
              <a:gd name="adj" fmla="val 16667"/>
            </a:avLst>
          </a:prstGeom>
          <a:solidFill>
            <a:srgbClr val="A4C2F4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900" b="1" dirty="0"/>
          </a:p>
        </p:txBody>
      </p:sp>
      <p:sp>
        <p:nvSpPr>
          <p:cNvPr id="260" name="Google Shape;260;p28"/>
          <p:cNvSpPr/>
          <p:nvPr/>
        </p:nvSpPr>
        <p:spPr>
          <a:xfrm>
            <a:off x="2044600" y="3510100"/>
            <a:ext cx="605400" cy="859500"/>
          </a:xfrm>
          <a:prstGeom prst="roundRect">
            <a:avLst>
              <a:gd name="adj" fmla="val 16667"/>
            </a:avLst>
          </a:prstGeom>
          <a:solidFill>
            <a:srgbClr val="A4C2F4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1" name="Google Shape;261;p28"/>
          <p:cNvSpPr/>
          <p:nvPr/>
        </p:nvSpPr>
        <p:spPr>
          <a:xfrm>
            <a:off x="2133825" y="3599350"/>
            <a:ext cx="605400" cy="859500"/>
          </a:xfrm>
          <a:prstGeom prst="roundRect">
            <a:avLst>
              <a:gd name="adj" fmla="val 16667"/>
            </a:avLst>
          </a:prstGeom>
          <a:solidFill>
            <a:srgbClr val="A4C2F4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/>
              <a:t>UNO</a:t>
            </a:r>
            <a:endParaRPr sz="1000" b="1" dirty="0"/>
          </a:p>
        </p:txBody>
      </p:sp>
      <p:sp>
        <p:nvSpPr>
          <p:cNvPr id="262" name="Google Shape;262;p28"/>
          <p:cNvSpPr/>
          <p:nvPr/>
        </p:nvSpPr>
        <p:spPr>
          <a:xfrm>
            <a:off x="6916700" y="1851850"/>
            <a:ext cx="605400" cy="859500"/>
          </a:xfrm>
          <a:prstGeom prst="roundRect">
            <a:avLst>
              <a:gd name="adj" fmla="val 16667"/>
            </a:avLst>
          </a:prstGeom>
          <a:solidFill>
            <a:srgbClr val="EA9999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3" name="Google Shape;263;p28"/>
          <p:cNvSpPr/>
          <p:nvPr/>
        </p:nvSpPr>
        <p:spPr>
          <a:xfrm>
            <a:off x="6003050" y="3567750"/>
            <a:ext cx="605400" cy="859500"/>
          </a:xfrm>
          <a:prstGeom prst="roundRect">
            <a:avLst>
              <a:gd name="adj" fmla="val 16667"/>
            </a:avLst>
          </a:prstGeom>
          <a:solidFill>
            <a:srgbClr val="EA9999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4" name="Google Shape;264;p28"/>
          <p:cNvSpPr/>
          <p:nvPr/>
        </p:nvSpPr>
        <p:spPr>
          <a:xfrm>
            <a:off x="6092275" y="3657000"/>
            <a:ext cx="641700" cy="859500"/>
          </a:xfrm>
          <a:prstGeom prst="roundRect">
            <a:avLst>
              <a:gd name="adj" fmla="val 16667"/>
            </a:avLst>
          </a:prstGeom>
          <a:solidFill>
            <a:srgbClr val="EA9999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/>
              <a:t>DOS</a:t>
            </a:r>
            <a:endParaRPr sz="1000" b="1" dirty="0"/>
          </a:p>
        </p:txBody>
      </p:sp>
      <p:cxnSp>
        <p:nvCxnSpPr>
          <p:cNvPr id="265" name="Google Shape;265;p28"/>
          <p:cNvCxnSpPr>
            <a:stCxn id="260" idx="0"/>
            <a:endCxn id="266" idx="2"/>
          </p:cNvCxnSpPr>
          <p:nvPr/>
        </p:nvCxnSpPr>
        <p:spPr>
          <a:xfrm rot="-5400000">
            <a:off x="2299450" y="2715250"/>
            <a:ext cx="842700" cy="747000"/>
          </a:xfrm>
          <a:prstGeom prst="curvedConnector3">
            <a:avLst>
              <a:gd name="adj1" fmla="val 50000"/>
            </a:avLst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67" name="Google Shape;267;p28"/>
          <p:cNvCxnSpPr>
            <a:stCxn id="263" idx="0"/>
            <a:endCxn id="268" idx="2"/>
          </p:cNvCxnSpPr>
          <p:nvPr/>
        </p:nvCxnSpPr>
        <p:spPr>
          <a:xfrm rot="5400000" flipH="1">
            <a:off x="5256500" y="2518500"/>
            <a:ext cx="856500" cy="1242000"/>
          </a:xfrm>
          <a:prstGeom prst="curvedConnector3">
            <a:avLst>
              <a:gd name="adj1" fmla="val 49994"/>
            </a:avLst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69" name="Google Shape;269;p28"/>
          <p:cNvSpPr/>
          <p:nvPr/>
        </p:nvSpPr>
        <p:spPr>
          <a:xfrm>
            <a:off x="7037500" y="1672600"/>
            <a:ext cx="605400" cy="859500"/>
          </a:xfrm>
          <a:prstGeom prst="roundRect">
            <a:avLst>
              <a:gd name="adj" fmla="val 16667"/>
            </a:avLst>
          </a:prstGeom>
          <a:solidFill>
            <a:srgbClr val="EA9999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70" name="Google Shape;270;p28"/>
          <p:cNvSpPr/>
          <p:nvPr/>
        </p:nvSpPr>
        <p:spPr>
          <a:xfrm>
            <a:off x="7166200" y="1477575"/>
            <a:ext cx="605400" cy="859500"/>
          </a:xfrm>
          <a:prstGeom prst="roundRect">
            <a:avLst>
              <a:gd name="adj" fmla="val 16667"/>
            </a:avLst>
          </a:prstGeom>
          <a:solidFill>
            <a:srgbClr val="EA9999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71" name="Google Shape;271;p28"/>
          <p:cNvSpPr/>
          <p:nvPr/>
        </p:nvSpPr>
        <p:spPr>
          <a:xfrm>
            <a:off x="1089175" y="1719975"/>
            <a:ext cx="605400" cy="859500"/>
          </a:xfrm>
          <a:prstGeom prst="roundRect">
            <a:avLst>
              <a:gd name="adj" fmla="val 16667"/>
            </a:avLst>
          </a:prstGeom>
          <a:solidFill>
            <a:srgbClr val="A4C2F4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900" b="1" dirty="0"/>
          </a:p>
        </p:txBody>
      </p:sp>
      <p:sp>
        <p:nvSpPr>
          <p:cNvPr id="272" name="Google Shape;272;p28"/>
          <p:cNvSpPr/>
          <p:nvPr/>
        </p:nvSpPr>
        <p:spPr>
          <a:xfrm>
            <a:off x="941525" y="1599150"/>
            <a:ext cx="605400" cy="859500"/>
          </a:xfrm>
          <a:prstGeom prst="roundRect">
            <a:avLst>
              <a:gd name="adj" fmla="val 16667"/>
            </a:avLst>
          </a:prstGeom>
          <a:solidFill>
            <a:srgbClr val="A4C2F4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900" b="1" dirty="0"/>
          </a:p>
        </p:txBody>
      </p:sp>
      <p:sp>
        <p:nvSpPr>
          <p:cNvPr id="273" name="Google Shape;273;p28"/>
          <p:cNvSpPr/>
          <p:nvPr/>
        </p:nvSpPr>
        <p:spPr>
          <a:xfrm>
            <a:off x="2974025" y="1851850"/>
            <a:ext cx="605400" cy="859500"/>
          </a:xfrm>
          <a:prstGeom prst="roundRect">
            <a:avLst>
              <a:gd name="adj" fmla="val 16667"/>
            </a:avLst>
          </a:prstGeom>
          <a:solidFill>
            <a:srgbClr val="A4C2F4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900" b="1" dirty="0"/>
          </a:p>
        </p:txBody>
      </p:sp>
      <p:sp>
        <p:nvSpPr>
          <p:cNvPr id="268" name="Google Shape;268;p28"/>
          <p:cNvSpPr/>
          <p:nvPr/>
        </p:nvSpPr>
        <p:spPr>
          <a:xfrm>
            <a:off x="4760975" y="1851850"/>
            <a:ext cx="605400" cy="859500"/>
          </a:xfrm>
          <a:prstGeom prst="roundRect">
            <a:avLst>
              <a:gd name="adj" fmla="val 16667"/>
            </a:avLst>
          </a:prstGeom>
          <a:solidFill>
            <a:srgbClr val="EA9999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74" name="Google Shape;274;p28"/>
          <p:cNvSpPr txBox="1"/>
          <p:nvPr/>
        </p:nvSpPr>
        <p:spPr>
          <a:xfrm>
            <a:off x="2924669" y="2109304"/>
            <a:ext cx="994800" cy="4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/>
              <a:t>JACOBO</a:t>
            </a:r>
            <a:endParaRPr sz="1000" b="1" dirty="0"/>
          </a:p>
        </p:txBody>
      </p:sp>
      <p:sp>
        <p:nvSpPr>
          <p:cNvPr id="275" name="Google Shape;275;p28"/>
          <p:cNvSpPr txBox="1"/>
          <p:nvPr/>
        </p:nvSpPr>
        <p:spPr>
          <a:xfrm>
            <a:off x="4831997" y="2153694"/>
            <a:ext cx="994800" cy="4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/>
              <a:t>REY</a:t>
            </a:r>
            <a:endParaRPr sz="1000" b="1" dirty="0"/>
          </a:p>
        </p:txBody>
      </p:sp>
      <p:pic>
        <p:nvPicPr>
          <p:cNvPr id="21" name="Imagen 4">
            <a:extLst>
              <a:ext uri="{FF2B5EF4-FFF2-40B4-BE49-F238E27FC236}">
                <a16:creationId xmlns:a16="http://schemas.microsoft.com/office/drawing/2014/main" id="{3FEEB8AC-7565-44B9-9D74-57AE34EDDB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21" y="80962"/>
            <a:ext cx="809625" cy="86677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9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>
                <a:latin typeface="Montserrat"/>
                <a:ea typeface="Montserrat"/>
                <a:cs typeface="Montserrat"/>
                <a:sym typeface="Montserrat"/>
              </a:rPr>
              <a:t>Curso intensivo de práctica Python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3" name="Google Shape;283;p29"/>
          <p:cNvSpPr/>
          <p:nvPr/>
        </p:nvSpPr>
        <p:spPr>
          <a:xfrm>
            <a:off x="1189450" y="1851850"/>
            <a:ext cx="605400" cy="859500"/>
          </a:xfrm>
          <a:prstGeom prst="roundRect">
            <a:avLst>
              <a:gd name="adj" fmla="val 16667"/>
            </a:avLst>
          </a:prstGeom>
          <a:solidFill>
            <a:srgbClr val="A4C2F4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900" b="1" dirty="0"/>
          </a:p>
        </p:txBody>
      </p:sp>
      <p:sp>
        <p:nvSpPr>
          <p:cNvPr id="284" name="Google Shape;284;p29"/>
          <p:cNvSpPr/>
          <p:nvPr/>
        </p:nvSpPr>
        <p:spPr>
          <a:xfrm>
            <a:off x="2044600" y="3510100"/>
            <a:ext cx="605400" cy="859500"/>
          </a:xfrm>
          <a:prstGeom prst="roundRect">
            <a:avLst>
              <a:gd name="adj" fmla="val 16667"/>
            </a:avLst>
          </a:prstGeom>
          <a:solidFill>
            <a:srgbClr val="A4C2F4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85" name="Google Shape;285;p29"/>
          <p:cNvSpPr/>
          <p:nvPr/>
        </p:nvSpPr>
        <p:spPr>
          <a:xfrm>
            <a:off x="2133825" y="3599350"/>
            <a:ext cx="605400" cy="859500"/>
          </a:xfrm>
          <a:prstGeom prst="roundRect">
            <a:avLst>
              <a:gd name="adj" fmla="val 16667"/>
            </a:avLst>
          </a:prstGeom>
          <a:solidFill>
            <a:srgbClr val="A4C2F4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/>
              <a:t>UNO</a:t>
            </a:r>
            <a:endParaRPr sz="1000" b="1" dirty="0"/>
          </a:p>
        </p:txBody>
      </p:sp>
      <p:sp>
        <p:nvSpPr>
          <p:cNvPr id="286" name="Google Shape;286;p29"/>
          <p:cNvSpPr/>
          <p:nvPr/>
        </p:nvSpPr>
        <p:spPr>
          <a:xfrm>
            <a:off x="6916700" y="1851850"/>
            <a:ext cx="605400" cy="859500"/>
          </a:xfrm>
          <a:prstGeom prst="roundRect">
            <a:avLst>
              <a:gd name="adj" fmla="val 16667"/>
            </a:avLst>
          </a:prstGeom>
          <a:solidFill>
            <a:srgbClr val="EA9999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87" name="Google Shape;287;p29"/>
          <p:cNvSpPr/>
          <p:nvPr/>
        </p:nvSpPr>
        <p:spPr>
          <a:xfrm>
            <a:off x="6003050" y="3567750"/>
            <a:ext cx="605400" cy="859500"/>
          </a:xfrm>
          <a:prstGeom prst="roundRect">
            <a:avLst>
              <a:gd name="adj" fmla="val 16667"/>
            </a:avLst>
          </a:prstGeom>
          <a:solidFill>
            <a:srgbClr val="EA9999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88" name="Google Shape;288;p29"/>
          <p:cNvSpPr/>
          <p:nvPr/>
        </p:nvSpPr>
        <p:spPr>
          <a:xfrm>
            <a:off x="6092275" y="3657000"/>
            <a:ext cx="641700" cy="859500"/>
          </a:xfrm>
          <a:prstGeom prst="roundRect">
            <a:avLst>
              <a:gd name="adj" fmla="val 16667"/>
            </a:avLst>
          </a:prstGeom>
          <a:solidFill>
            <a:srgbClr val="EA9999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/>
              <a:t>DOS</a:t>
            </a:r>
            <a:endParaRPr sz="1000" b="1" dirty="0"/>
          </a:p>
        </p:txBody>
      </p:sp>
      <p:cxnSp>
        <p:nvCxnSpPr>
          <p:cNvPr id="289" name="Google Shape;289;p29"/>
          <p:cNvCxnSpPr>
            <a:stCxn id="284" idx="0"/>
            <a:endCxn id="290" idx="2"/>
          </p:cNvCxnSpPr>
          <p:nvPr/>
        </p:nvCxnSpPr>
        <p:spPr>
          <a:xfrm rot="-5400000">
            <a:off x="2299450" y="2715250"/>
            <a:ext cx="842700" cy="747000"/>
          </a:xfrm>
          <a:prstGeom prst="curvedConnector3">
            <a:avLst>
              <a:gd name="adj1" fmla="val 50000"/>
            </a:avLst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91" name="Google Shape;291;p29"/>
          <p:cNvCxnSpPr>
            <a:stCxn id="287" idx="0"/>
            <a:endCxn id="292" idx="2"/>
          </p:cNvCxnSpPr>
          <p:nvPr/>
        </p:nvCxnSpPr>
        <p:spPr>
          <a:xfrm rot="5400000" flipH="1">
            <a:off x="5256500" y="2518500"/>
            <a:ext cx="856500" cy="1242000"/>
          </a:xfrm>
          <a:prstGeom prst="curvedConnector3">
            <a:avLst>
              <a:gd name="adj1" fmla="val 49994"/>
            </a:avLst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93" name="Google Shape;293;p29"/>
          <p:cNvSpPr txBox="1"/>
          <p:nvPr/>
        </p:nvSpPr>
        <p:spPr>
          <a:xfrm>
            <a:off x="3672800" y="1807800"/>
            <a:ext cx="994800" cy="4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b="1"/>
              <a:t>&lt;</a:t>
            </a:r>
            <a:endParaRPr sz="5000" b="1" dirty="0"/>
          </a:p>
        </p:txBody>
      </p:sp>
      <p:sp>
        <p:nvSpPr>
          <p:cNvPr id="294" name="Google Shape;294;p29"/>
          <p:cNvSpPr/>
          <p:nvPr/>
        </p:nvSpPr>
        <p:spPr>
          <a:xfrm>
            <a:off x="7037500" y="1672600"/>
            <a:ext cx="605400" cy="859500"/>
          </a:xfrm>
          <a:prstGeom prst="roundRect">
            <a:avLst>
              <a:gd name="adj" fmla="val 16667"/>
            </a:avLst>
          </a:prstGeom>
          <a:solidFill>
            <a:srgbClr val="EA9999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95" name="Google Shape;295;p29"/>
          <p:cNvSpPr/>
          <p:nvPr/>
        </p:nvSpPr>
        <p:spPr>
          <a:xfrm>
            <a:off x="7166200" y="1477575"/>
            <a:ext cx="605400" cy="859500"/>
          </a:xfrm>
          <a:prstGeom prst="roundRect">
            <a:avLst>
              <a:gd name="adj" fmla="val 16667"/>
            </a:avLst>
          </a:prstGeom>
          <a:solidFill>
            <a:srgbClr val="EA9999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96" name="Google Shape;296;p29"/>
          <p:cNvSpPr/>
          <p:nvPr/>
        </p:nvSpPr>
        <p:spPr>
          <a:xfrm>
            <a:off x="1089175" y="1719975"/>
            <a:ext cx="605400" cy="859500"/>
          </a:xfrm>
          <a:prstGeom prst="roundRect">
            <a:avLst>
              <a:gd name="adj" fmla="val 16667"/>
            </a:avLst>
          </a:prstGeom>
          <a:solidFill>
            <a:srgbClr val="A4C2F4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900" b="1" dirty="0"/>
          </a:p>
        </p:txBody>
      </p:sp>
      <p:sp>
        <p:nvSpPr>
          <p:cNvPr id="297" name="Google Shape;297;p29"/>
          <p:cNvSpPr/>
          <p:nvPr/>
        </p:nvSpPr>
        <p:spPr>
          <a:xfrm>
            <a:off x="941525" y="1599150"/>
            <a:ext cx="605400" cy="859500"/>
          </a:xfrm>
          <a:prstGeom prst="roundRect">
            <a:avLst>
              <a:gd name="adj" fmla="val 16667"/>
            </a:avLst>
          </a:prstGeom>
          <a:solidFill>
            <a:srgbClr val="A4C2F4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900" b="1" dirty="0"/>
          </a:p>
        </p:txBody>
      </p:sp>
      <p:sp>
        <p:nvSpPr>
          <p:cNvPr id="298" name="Google Shape;298;p29"/>
          <p:cNvSpPr/>
          <p:nvPr/>
        </p:nvSpPr>
        <p:spPr>
          <a:xfrm>
            <a:off x="2974025" y="1851850"/>
            <a:ext cx="605400" cy="859500"/>
          </a:xfrm>
          <a:prstGeom prst="roundRect">
            <a:avLst>
              <a:gd name="adj" fmla="val 16667"/>
            </a:avLst>
          </a:prstGeom>
          <a:solidFill>
            <a:srgbClr val="A4C2F4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900" b="1" dirty="0"/>
          </a:p>
        </p:txBody>
      </p:sp>
      <p:sp>
        <p:nvSpPr>
          <p:cNvPr id="292" name="Google Shape;292;p29"/>
          <p:cNvSpPr/>
          <p:nvPr/>
        </p:nvSpPr>
        <p:spPr>
          <a:xfrm>
            <a:off x="4760975" y="1851850"/>
            <a:ext cx="605400" cy="859500"/>
          </a:xfrm>
          <a:prstGeom prst="roundRect">
            <a:avLst>
              <a:gd name="adj" fmla="val 16667"/>
            </a:avLst>
          </a:prstGeom>
          <a:solidFill>
            <a:srgbClr val="EA9999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99" name="Google Shape;299;p29"/>
          <p:cNvSpPr txBox="1"/>
          <p:nvPr/>
        </p:nvSpPr>
        <p:spPr>
          <a:xfrm>
            <a:off x="2924669" y="2118181"/>
            <a:ext cx="994800" cy="4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/>
              <a:t>JACOBO</a:t>
            </a:r>
            <a:endParaRPr sz="1000" b="1" dirty="0"/>
          </a:p>
        </p:txBody>
      </p:sp>
      <p:sp>
        <p:nvSpPr>
          <p:cNvPr id="300" name="Google Shape;300;p29"/>
          <p:cNvSpPr txBox="1"/>
          <p:nvPr/>
        </p:nvSpPr>
        <p:spPr>
          <a:xfrm>
            <a:off x="4814243" y="2162569"/>
            <a:ext cx="994800" cy="4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/>
              <a:t>REY</a:t>
            </a:r>
            <a:endParaRPr sz="1000" b="1" dirty="0"/>
          </a:p>
        </p:txBody>
      </p:sp>
      <p:pic>
        <p:nvPicPr>
          <p:cNvPr id="22" name="Imagen 4">
            <a:extLst>
              <a:ext uri="{FF2B5EF4-FFF2-40B4-BE49-F238E27FC236}">
                <a16:creationId xmlns:a16="http://schemas.microsoft.com/office/drawing/2014/main" id="{D003E690-16B8-4782-974A-F153BB982D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21" y="80962"/>
            <a:ext cx="809625" cy="86677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0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>
                <a:latin typeface="Montserrat"/>
                <a:ea typeface="Montserrat"/>
                <a:cs typeface="Montserrat"/>
                <a:sym typeface="Montserrat"/>
              </a:rPr>
              <a:t>Curso intensivo de práctica Python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8" name="Google Shape;308;p30"/>
          <p:cNvSpPr/>
          <p:nvPr/>
        </p:nvSpPr>
        <p:spPr>
          <a:xfrm>
            <a:off x="1189450" y="1851850"/>
            <a:ext cx="605400" cy="859500"/>
          </a:xfrm>
          <a:prstGeom prst="roundRect">
            <a:avLst>
              <a:gd name="adj" fmla="val 16667"/>
            </a:avLst>
          </a:prstGeom>
          <a:solidFill>
            <a:srgbClr val="A4C2F4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900" b="1" dirty="0"/>
          </a:p>
        </p:txBody>
      </p:sp>
      <p:sp>
        <p:nvSpPr>
          <p:cNvPr id="309" name="Google Shape;309;p30"/>
          <p:cNvSpPr/>
          <p:nvPr/>
        </p:nvSpPr>
        <p:spPr>
          <a:xfrm>
            <a:off x="2044600" y="3510100"/>
            <a:ext cx="605400" cy="859500"/>
          </a:xfrm>
          <a:prstGeom prst="roundRect">
            <a:avLst>
              <a:gd name="adj" fmla="val 16667"/>
            </a:avLst>
          </a:prstGeom>
          <a:solidFill>
            <a:srgbClr val="A4C2F4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10" name="Google Shape;310;p30"/>
          <p:cNvSpPr/>
          <p:nvPr/>
        </p:nvSpPr>
        <p:spPr>
          <a:xfrm>
            <a:off x="2133825" y="3599350"/>
            <a:ext cx="605400" cy="859500"/>
          </a:xfrm>
          <a:prstGeom prst="roundRect">
            <a:avLst>
              <a:gd name="adj" fmla="val 16667"/>
            </a:avLst>
          </a:prstGeom>
          <a:solidFill>
            <a:srgbClr val="A4C2F4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/>
              <a:t>UNO</a:t>
            </a:r>
            <a:endParaRPr sz="1000" b="1" dirty="0"/>
          </a:p>
        </p:txBody>
      </p:sp>
      <p:sp>
        <p:nvSpPr>
          <p:cNvPr id="311" name="Google Shape;311;p30"/>
          <p:cNvSpPr/>
          <p:nvPr/>
        </p:nvSpPr>
        <p:spPr>
          <a:xfrm>
            <a:off x="6916700" y="1851850"/>
            <a:ext cx="605400" cy="859500"/>
          </a:xfrm>
          <a:prstGeom prst="roundRect">
            <a:avLst>
              <a:gd name="adj" fmla="val 16667"/>
            </a:avLst>
          </a:prstGeom>
          <a:solidFill>
            <a:srgbClr val="EA9999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12" name="Google Shape;312;p30"/>
          <p:cNvSpPr/>
          <p:nvPr/>
        </p:nvSpPr>
        <p:spPr>
          <a:xfrm>
            <a:off x="6003050" y="3567750"/>
            <a:ext cx="605400" cy="859500"/>
          </a:xfrm>
          <a:prstGeom prst="roundRect">
            <a:avLst>
              <a:gd name="adj" fmla="val 16667"/>
            </a:avLst>
          </a:prstGeom>
          <a:solidFill>
            <a:srgbClr val="EA9999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13" name="Google Shape;313;p30"/>
          <p:cNvSpPr/>
          <p:nvPr/>
        </p:nvSpPr>
        <p:spPr>
          <a:xfrm>
            <a:off x="6092275" y="3657000"/>
            <a:ext cx="641700" cy="859500"/>
          </a:xfrm>
          <a:prstGeom prst="roundRect">
            <a:avLst>
              <a:gd name="adj" fmla="val 16667"/>
            </a:avLst>
          </a:prstGeom>
          <a:solidFill>
            <a:srgbClr val="EA9999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/>
              <a:t>DOS</a:t>
            </a:r>
            <a:endParaRPr sz="1000" b="1" dirty="0"/>
          </a:p>
        </p:txBody>
      </p:sp>
      <p:cxnSp>
        <p:nvCxnSpPr>
          <p:cNvPr id="314" name="Google Shape;314;p30"/>
          <p:cNvCxnSpPr>
            <a:stCxn id="315" idx="2"/>
            <a:endCxn id="312" idx="1"/>
          </p:cNvCxnSpPr>
          <p:nvPr/>
        </p:nvCxnSpPr>
        <p:spPr>
          <a:xfrm rot="-5400000" flipH="1">
            <a:off x="3996875" y="1991200"/>
            <a:ext cx="1286100" cy="2726400"/>
          </a:xfrm>
          <a:prstGeom prst="curvedConnector2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16" name="Google Shape;316;p30"/>
          <p:cNvSpPr txBox="1"/>
          <p:nvPr/>
        </p:nvSpPr>
        <p:spPr>
          <a:xfrm>
            <a:off x="3672800" y="1807800"/>
            <a:ext cx="994800" cy="4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b="1"/>
              <a:t>&lt;</a:t>
            </a:r>
            <a:endParaRPr sz="5000" b="1" dirty="0"/>
          </a:p>
        </p:txBody>
      </p:sp>
      <p:sp>
        <p:nvSpPr>
          <p:cNvPr id="317" name="Google Shape;317;p30"/>
          <p:cNvSpPr/>
          <p:nvPr/>
        </p:nvSpPr>
        <p:spPr>
          <a:xfrm>
            <a:off x="7037500" y="1672600"/>
            <a:ext cx="605400" cy="859500"/>
          </a:xfrm>
          <a:prstGeom prst="roundRect">
            <a:avLst>
              <a:gd name="adj" fmla="val 16667"/>
            </a:avLst>
          </a:prstGeom>
          <a:solidFill>
            <a:srgbClr val="EA9999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18" name="Google Shape;318;p30"/>
          <p:cNvSpPr/>
          <p:nvPr/>
        </p:nvSpPr>
        <p:spPr>
          <a:xfrm>
            <a:off x="7166200" y="1477575"/>
            <a:ext cx="605400" cy="859500"/>
          </a:xfrm>
          <a:prstGeom prst="roundRect">
            <a:avLst>
              <a:gd name="adj" fmla="val 16667"/>
            </a:avLst>
          </a:prstGeom>
          <a:solidFill>
            <a:srgbClr val="EA9999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19" name="Google Shape;319;p30"/>
          <p:cNvSpPr/>
          <p:nvPr/>
        </p:nvSpPr>
        <p:spPr>
          <a:xfrm>
            <a:off x="1089175" y="1719975"/>
            <a:ext cx="605400" cy="859500"/>
          </a:xfrm>
          <a:prstGeom prst="roundRect">
            <a:avLst>
              <a:gd name="adj" fmla="val 16667"/>
            </a:avLst>
          </a:prstGeom>
          <a:solidFill>
            <a:srgbClr val="A4C2F4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900" b="1" dirty="0"/>
          </a:p>
        </p:txBody>
      </p:sp>
      <p:sp>
        <p:nvSpPr>
          <p:cNvPr id="320" name="Google Shape;320;p30"/>
          <p:cNvSpPr/>
          <p:nvPr/>
        </p:nvSpPr>
        <p:spPr>
          <a:xfrm>
            <a:off x="941525" y="1599150"/>
            <a:ext cx="605400" cy="859500"/>
          </a:xfrm>
          <a:prstGeom prst="roundRect">
            <a:avLst>
              <a:gd name="adj" fmla="val 16667"/>
            </a:avLst>
          </a:prstGeom>
          <a:solidFill>
            <a:srgbClr val="A4C2F4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900" b="1" dirty="0"/>
          </a:p>
        </p:txBody>
      </p:sp>
      <p:sp>
        <p:nvSpPr>
          <p:cNvPr id="315" name="Google Shape;315;p30"/>
          <p:cNvSpPr/>
          <p:nvPr/>
        </p:nvSpPr>
        <p:spPr>
          <a:xfrm>
            <a:off x="2974025" y="1851850"/>
            <a:ext cx="605400" cy="859500"/>
          </a:xfrm>
          <a:prstGeom prst="roundRect">
            <a:avLst>
              <a:gd name="adj" fmla="val 16667"/>
            </a:avLst>
          </a:prstGeom>
          <a:solidFill>
            <a:srgbClr val="A4C2F4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900" b="1" dirty="0"/>
          </a:p>
        </p:txBody>
      </p:sp>
      <p:sp>
        <p:nvSpPr>
          <p:cNvPr id="321" name="Google Shape;321;p30"/>
          <p:cNvSpPr/>
          <p:nvPr/>
        </p:nvSpPr>
        <p:spPr>
          <a:xfrm>
            <a:off x="4760975" y="1851850"/>
            <a:ext cx="605400" cy="859500"/>
          </a:xfrm>
          <a:prstGeom prst="roundRect">
            <a:avLst>
              <a:gd name="adj" fmla="val 16667"/>
            </a:avLst>
          </a:prstGeom>
          <a:solidFill>
            <a:srgbClr val="EA9999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22" name="Google Shape;322;p30"/>
          <p:cNvSpPr txBox="1"/>
          <p:nvPr/>
        </p:nvSpPr>
        <p:spPr>
          <a:xfrm>
            <a:off x="2924669" y="2127060"/>
            <a:ext cx="994800" cy="4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/>
              <a:t>JACOBO</a:t>
            </a:r>
            <a:endParaRPr sz="1000" b="1" dirty="0"/>
          </a:p>
        </p:txBody>
      </p:sp>
      <p:sp>
        <p:nvSpPr>
          <p:cNvPr id="323" name="Google Shape;323;p30"/>
          <p:cNvSpPr txBox="1"/>
          <p:nvPr/>
        </p:nvSpPr>
        <p:spPr>
          <a:xfrm>
            <a:off x="4840877" y="2135935"/>
            <a:ext cx="994800" cy="4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/>
              <a:t>REY</a:t>
            </a:r>
            <a:endParaRPr sz="1000" b="1" dirty="0"/>
          </a:p>
        </p:txBody>
      </p:sp>
      <p:cxnSp>
        <p:nvCxnSpPr>
          <p:cNvPr id="324" name="Google Shape;324;p30"/>
          <p:cNvCxnSpPr>
            <a:endCxn id="312" idx="1"/>
          </p:cNvCxnSpPr>
          <p:nvPr/>
        </p:nvCxnSpPr>
        <p:spPr>
          <a:xfrm>
            <a:off x="1751450" y="2684700"/>
            <a:ext cx="4251600" cy="1312800"/>
          </a:xfrm>
          <a:prstGeom prst="curvedConnector3">
            <a:avLst>
              <a:gd name="adj1" fmla="val 45874"/>
            </a:avLst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5" name="Google Shape;325;p30"/>
          <p:cNvCxnSpPr>
            <a:stCxn id="321" idx="2"/>
            <a:endCxn id="312" idx="0"/>
          </p:cNvCxnSpPr>
          <p:nvPr/>
        </p:nvCxnSpPr>
        <p:spPr>
          <a:xfrm rot="-5400000" flipH="1">
            <a:off x="5256425" y="2518600"/>
            <a:ext cx="856500" cy="1242000"/>
          </a:xfrm>
          <a:prstGeom prst="curvedConnector3">
            <a:avLst>
              <a:gd name="adj1" fmla="val 49994"/>
            </a:avLst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6" name="Google Shape;326;p30"/>
          <p:cNvCxnSpPr>
            <a:stCxn id="311" idx="2"/>
            <a:endCxn id="312" idx="0"/>
          </p:cNvCxnSpPr>
          <p:nvPr/>
        </p:nvCxnSpPr>
        <p:spPr>
          <a:xfrm rot="5400000">
            <a:off x="6334400" y="2682850"/>
            <a:ext cx="856500" cy="913500"/>
          </a:xfrm>
          <a:prstGeom prst="curvedConnector3">
            <a:avLst>
              <a:gd name="adj1" fmla="val 49994"/>
            </a:avLst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24" name="Imagen 4">
            <a:extLst>
              <a:ext uri="{FF2B5EF4-FFF2-40B4-BE49-F238E27FC236}">
                <a16:creationId xmlns:a16="http://schemas.microsoft.com/office/drawing/2014/main" id="{D6A9DF24-7B20-4C85-8E4D-044EAA518D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21" y="80962"/>
            <a:ext cx="809625" cy="86677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1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>
                <a:latin typeface="Montserrat"/>
                <a:ea typeface="Montserrat"/>
                <a:cs typeface="Montserrat"/>
                <a:sym typeface="Montserrat"/>
              </a:rPr>
              <a:t>Curso intensivo de práctica Python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4" name="Google Shape;334;p31"/>
          <p:cNvSpPr/>
          <p:nvPr/>
        </p:nvSpPr>
        <p:spPr>
          <a:xfrm>
            <a:off x="2044600" y="3510100"/>
            <a:ext cx="605400" cy="859500"/>
          </a:xfrm>
          <a:prstGeom prst="roundRect">
            <a:avLst>
              <a:gd name="adj" fmla="val 16667"/>
            </a:avLst>
          </a:prstGeom>
          <a:solidFill>
            <a:srgbClr val="A4C2F4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35" name="Google Shape;335;p31"/>
          <p:cNvSpPr/>
          <p:nvPr/>
        </p:nvSpPr>
        <p:spPr>
          <a:xfrm>
            <a:off x="2133825" y="3599350"/>
            <a:ext cx="605400" cy="859500"/>
          </a:xfrm>
          <a:prstGeom prst="roundRect">
            <a:avLst>
              <a:gd name="adj" fmla="val 16667"/>
            </a:avLst>
          </a:prstGeom>
          <a:solidFill>
            <a:srgbClr val="A4C2F4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/>
              <a:t>UNO</a:t>
            </a:r>
            <a:endParaRPr sz="1000" b="1" dirty="0"/>
          </a:p>
        </p:txBody>
      </p:sp>
      <p:sp>
        <p:nvSpPr>
          <p:cNvPr id="336" name="Google Shape;336;p31"/>
          <p:cNvSpPr/>
          <p:nvPr/>
        </p:nvSpPr>
        <p:spPr>
          <a:xfrm>
            <a:off x="6003050" y="3567750"/>
            <a:ext cx="605400" cy="859500"/>
          </a:xfrm>
          <a:prstGeom prst="roundRect">
            <a:avLst>
              <a:gd name="adj" fmla="val 16667"/>
            </a:avLst>
          </a:prstGeom>
          <a:solidFill>
            <a:srgbClr val="EA9999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37" name="Google Shape;337;p31"/>
          <p:cNvSpPr/>
          <p:nvPr/>
        </p:nvSpPr>
        <p:spPr>
          <a:xfrm>
            <a:off x="6155450" y="3720150"/>
            <a:ext cx="605400" cy="859500"/>
          </a:xfrm>
          <a:prstGeom prst="roundRect">
            <a:avLst>
              <a:gd name="adj" fmla="val 16667"/>
            </a:avLst>
          </a:prstGeom>
          <a:solidFill>
            <a:srgbClr val="EA9999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38" name="Google Shape;338;p31"/>
          <p:cNvSpPr/>
          <p:nvPr/>
        </p:nvSpPr>
        <p:spPr>
          <a:xfrm>
            <a:off x="6307850" y="3872550"/>
            <a:ext cx="605400" cy="859500"/>
          </a:xfrm>
          <a:prstGeom prst="roundRect">
            <a:avLst>
              <a:gd name="adj" fmla="val 16667"/>
            </a:avLst>
          </a:prstGeom>
          <a:solidFill>
            <a:srgbClr val="EA9999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39" name="Google Shape;339;p31"/>
          <p:cNvSpPr/>
          <p:nvPr/>
        </p:nvSpPr>
        <p:spPr>
          <a:xfrm>
            <a:off x="6460250" y="4024950"/>
            <a:ext cx="605400" cy="859500"/>
          </a:xfrm>
          <a:prstGeom prst="roundRect">
            <a:avLst>
              <a:gd name="adj" fmla="val 16667"/>
            </a:avLst>
          </a:prstGeom>
          <a:solidFill>
            <a:srgbClr val="EA9999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40" name="Google Shape;340;p31"/>
          <p:cNvSpPr/>
          <p:nvPr/>
        </p:nvSpPr>
        <p:spPr>
          <a:xfrm>
            <a:off x="6608450" y="4182500"/>
            <a:ext cx="641700" cy="859500"/>
          </a:xfrm>
          <a:prstGeom prst="roundRect">
            <a:avLst>
              <a:gd name="adj" fmla="val 16667"/>
            </a:avLst>
          </a:prstGeom>
          <a:solidFill>
            <a:srgbClr val="EA9999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/>
              <a:t>DOS</a:t>
            </a:r>
            <a:endParaRPr sz="1000" b="1" dirty="0"/>
          </a:p>
        </p:txBody>
      </p:sp>
      <p:pic>
        <p:nvPicPr>
          <p:cNvPr id="12" name="Imagen 4">
            <a:extLst>
              <a:ext uri="{FF2B5EF4-FFF2-40B4-BE49-F238E27FC236}">
                <a16:creationId xmlns:a16="http://schemas.microsoft.com/office/drawing/2014/main" id="{C04E78D9-C7BC-4B44-9DF4-2022626A38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21" y="80962"/>
            <a:ext cx="809625" cy="86677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32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>
                <a:latin typeface="Montserrat"/>
                <a:ea typeface="Montserrat"/>
                <a:cs typeface="Montserrat"/>
                <a:sym typeface="Montserrat"/>
              </a:rPr>
              <a:t>Curso intensivo de práctica Python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8" name="Google Shape;348;p32"/>
          <p:cNvSpPr/>
          <p:nvPr/>
        </p:nvSpPr>
        <p:spPr>
          <a:xfrm>
            <a:off x="2044600" y="3510100"/>
            <a:ext cx="605400" cy="8595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49" name="Google Shape;349;p32"/>
          <p:cNvSpPr/>
          <p:nvPr/>
        </p:nvSpPr>
        <p:spPr>
          <a:xfrm>
            <a:off x="6003050" y="3567750"/>
            <a:ext cx="605400" cy="859500"/>
          </a:xfrm>
          <a:prstGeom prst="roundRect">
            <a:avLst>
              <a:gd name="adj" fmla="val 16667"/>
            </a:avLst>
          </a:prstGeom>
          <a:solidFill>
            <a:srgbClr val="EA9999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50" name="Google Shape;350;p32"/>
          <p:cNvSpPr/>
          <p:nvPr/>
        </p:nvSpPr>
        <p:spPr>
          <a:xfrm>
            <a:off x="6155450" y="3720150"/>
            <a:ext cx="605400" cy="859500"/>
          </a:xfrm>
          <a:prstGeom prst="roundRect">
            <a:avLst>
              <a:gd name="adj" fmla="val 16667"/>
            </a:avLst>
          </a:prstGeom>
          <a:solidFill>
            <a:srgbClr val="EA9999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51" name="Google Shape;351;p32"/>
          <p:cNvSpPr/>
          <p:nvPr/>
        </p:nvSpPr>
        <p:spPr>
          <a:xfrm>
            <a:off x="6307850" y="3872550"/>
            <a:ext cx="605400" cy="859500"/>
          </a:xfrm>
          <a:prstGeom prst="roundRect">
            <a:avLst>
              <a:gd name="adj" fmla="val 16667"/>
            </a:avLst>
          </a:prstGeom>
          <a:solidFill>
            <a:srgbClr val="EA9999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52" name="Google Shape;352;p32"/>
          <p:cNvSpPr/>
          <p:nvPr/>
        </p:nvSpPr>
        <p:spPr>
          <a:xfrm>
            <a:off x="6460250" y="4024950"/>
            <a:ext cx="605400" cy="859500"/>
          </a:xfrm>
          <a:prstGeom prst="roundRect">
            <a:avLst>
              <a:gd name="adj" fmla="val 16667"/>
            </a:avLst>
          </a:prstGeom>
          <a:solidFill>
            <a:srgbClr val="EA9999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53" name="Google Shape;353;p32"/>
          <p:cNvSpPr/>
          <p:nvPr/>
        </p:nvSpPr>
        <p:spPr>
          <a:xfrm>
            <a:off x="6608450" y="4182500"/>
            <a:ext cx="641700" cy="859500"/>
          </a:xfrm>
          <a:prstGeom prst="roundRect">
            <a:avLst>
              <a:gd name="adj" fmla="val 16667"/>
            </a:avLst>
          </a:prstGeom>
          <a:solidFill>
            <a:srgbClr val="EA9999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/>
              <a:t>DOS</a:t>
            </a:r>
            <a:endParaRPr sz="1000" b="1" dirty="0"/>
          </a:p>
        </p:txBody>
      </p:sp>
      <p:pic>
        <p:nvPicPr>
          <p:cNvPr id="11" name="Imagen 4">
            <a:extLst>
              <a:ext uri="{FF2B5EF4-FFF2-40B4-BE49-F238E27FC236}">
                <a16:creationId xmlns:a16="http://schemas.microsoft.com/office/drawing/2014/main" id="{A9D603FC-FA96-44E8-BBCF-FAD622B623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21" y="80962"/>
            <a:ext cx="809625" cy="86677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>
                <a:latin typeface="Montserrat"/>
                <a:ea typeface="Montserrat"/>
                <a:cs typeface="Montserrat"/>
                <a:sym typeface="Montserrat"/>
              </a:rPr>
              <a:t>Curso intensivo de práctica Python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Google Shape;63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Ahora que ha aprendido sobre la programación orientada a objetos, probemos sus nuevas habilidades con otro hito de proyecto.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Para calentar, primero lo guiaremos a través de la creación de un juego de cartas simple, luego intentará el segundo ejercicio del proyecto.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" name="Imagen 4">
            <a:extLst>
              <a:ext uri="{FF2B5EF4-FFF2-40B4-BE49-F238E27FC236}">
                <a16:creationId xmlns:a16="http://schemas.microsoft.com/office/drawing/2014/main" id="{3E257503-D8CD-4879-B1F0-D75234E5C0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21" y="80962"/>
            <a:ext cx="809625" cy="866775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33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>
                <a:latin typeface="Montserrat"/>
                <a:ea typeface="Montserrat"/>
                <a:cs typeface="Montserrat"/>
                <a:sym typeface="Montserrat"/>
              </a:rPr>
              <a:t>Curso intensivo de práctica Python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9" name="Google Shape;359;p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El proceso de "guerra" se puede repetir en este caso de lazos espalda con espalda.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Para construir este juego, crearemos: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371600" marR="0" lvl="1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Clase de carta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371600" marR="0" lvl="1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Clase de baraja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371600" marR="0" lvl="1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Clase de jugador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371600" marR="0" lvl="1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Lógica del juego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" name="Imagen 4">
            <a:extLst>
              <a:ext uri="{FF2B5EF4-FFF2-40B4-BE49-F238E27FC236}">
                <a16:creationId xmlns:a16="http://schemas.microsoft.com/office/drawing/2014/main" id="{D8944C7F-EC9C-4F2F-842F-1C5FE80B8F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21" y="80962"/>
            <a:ext cx="809625" cy="86677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34"/>
          <p:cNvSpPr txBox="1">
            <a:spLocks noGrp="1"/>
          </p:cNvSpPr>
          <p:nvPr>
            <p:ph type="ctrTitle"/>
          </p:nvPr>
        </p:nvSpPr>
        <p:spPr>
          <a:xfrm>
            <a:off x="311708" y="1244109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Montserrat"/>
                <a:ea typeface="Montserrat"/>
                <a:cs typeface="Montserrat"/>
                <a:sym typeface="Montserrat"/>
              </a:rPr>
              <a:t>¡Empecemos!</a:t>
            </a:r>
            <a:endParaRPr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" name="Imagen 4">
            <a:extLst>
              <a:ext uri="{FF2B5EF4-FFF2-40B4-BE49-F238E27FC236}">
                <a16:creationId xmlns:a16="http://schemas.microsoft.com/office/drawing/2014/main" id="{F56A8856-301F-4406-863B-A8056EEE88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21" y="80962"/>
            <a:ext cx="809625" cy="86677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5"/>
          <p:cNvSpPr txBox="1">
            <a:spLocks noGrp="1"/>
          </p:cNvSpPr>
          <p:nvPr>
            <p:ph type="ctrTitle"/>
          </p:nvPr>
        </p:nvSpPr>
        <p:spPr>
          <a:xfrm>
            <a:off x="311708" y="1447309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Montserrat"/>
                <a:ea typeface="Montserrat"/>
                <a:cs typeface="Montserrat"/>
                <a:sym typeface="Montserrat"/>
              </a:rPr>
              <a:t>Clase  carta</a:t>
            </a:r>
            <a:endParaRPr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" name="Imagen 4">
            <a:extLst>
              <a:ext uri="{FF2B5EF4-FFF2-40B4-BE49-F238E27FC236}">
                <a16:creationId xmlns:a16="http://schemas.microsoft.com/office/drawing/2014/main" id="{876B9795-4246-4205-9EB3-E900C0F936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21" y="80962"/>
            <a:ext cx="809625" cy="86677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36"/>
          <p:cNvSpPr txBox="1">
            <a:spLocks noGrp="1"/>
          </p:cNvSpPr>
          <p:nvPr>
            <p:ph type="ctrTitle"/>
          </p:nvPr>
        </p:nvSpPr>
        <p:spPr>
          <a:xfrm>
            <a:off x="311708" y="1328779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Montserrat"/>
                <a:ea typeface="Montserrat"/>
                <a:cs typeface="Montserrat"/>
                <a:sym typeface="Montserrat"/>
              </a:rPr>
              <a:t>Clase baraja</a:t>
            </a:r>
            <a:endParaRPr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" name="Imagen 4">
            <a:extLst>
              <a:ext uri="{FF2B5EF4-FFF2-40B4-BE49-F238E27FC236}">
                <a16:creationId xmlns:a16="http://schemas.microsoft.com/office/drawing/2014/main" id="{C4890AEF-070E-4F8D-B3DF-A0153CD0EE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21" y="80962"/>
            <a:ext cx="809625" cy="86677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7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>
                <a:latin typeface="Montserrat"/>
                <a:ea typeface="Montserrat"/>
                <a:cs typeface="Montserrat"/>
                <a:sym typeface="Montserrat"/>
              </a:rPr>
              <a:t>Curso intensivo de práctica Python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1" name="Google Shape;391;p37"/>
          <p:cNvSpPr txBox="1">
            <a:spLocks noGrp="1"/>
          </p:cNvSpPr>
          <p:nvPr>
            <p:ph type="body" idx="1"/>
          </p:nvPr>
        </p:nvSpPr>
        <p:spPr>
          <a:xfrm>
            <a:off x="311700" y="1028183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Clase baraja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371600" marR="0" lvl="1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 una instancia de un nuevo mazo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828800" marR="0" lvl="2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 los 52 objetos de cartas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828800" marR="0" lvl="2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Sostener como una lista de objetos de cartas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371600" marR="0" lvl="1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Barajar  a través de una llamada a un método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828800" marR="0" lvl="2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Función aleatoria de biblioteca </a:t>
            </a:r>
            <a:r>
              <a:rPr lang="en" sz="2900" b="1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shuffle () </a:t>
            </a: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(“barajar: en </a:t>
            </a:r>
            <a:r>
              <a:rPr lang="es-MX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español</a:t>
            </a: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)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" name="Imagen 4">
            <a:extLst>
              <a:ext uri="{FF2B5EF4-FFF2-40B4-BE49-F238E27FC236}">
                <a16:creationId xmlns:a16="http://schemas.microsoft.com/office/drawing/2014/main" id="{4BC8E4A5-5EBA-4595-970E-8DED6FF1FD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21" y="80962"/>
            <a:ext cx="809625" cy="866775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7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>
                <a:latin typeface="Montserrat"/>
                <a:ea typeface="Montserrat"/>
                <a:cs typeface="Montserrat"/>
                <a:sym typeface="Montserrat"/>
              </a:rPr>
              <a:t>Curso intensivo de práctica Python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1" name="Google Shape;391;p3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71600" marR="0" lvl="1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Repartir cartas del objeto baraja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828800" marR="0" lvl="2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Método pop de la lista de cartas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" name="Imagen 4">
            <a:extLst>
              <a:ext uri="{FF2B5EF4-FFF2-40B4-BE49-F238E27FC236}">
                <a16:creationId xmlns:a16="http://schemas.microsoft.com/office/drawing/2014/main" id="{4BC8E4A5-5EBA-4595-970E-8DED6FF1FD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21" y="80962"/>
            <a:ext cx="809625" cy="86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5140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8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>
                <a:latin typeface="Montserrat"/>
                <a:ea typeface="Montserrat"/>
                <a:cs typeface="Montserrat"/>
                <a:sym typeface="Montserrat"/>
              </a:rPr>
              <a:t>Curso intensivo de práctica Python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9" name="Google Shape;399;p3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Clase baraja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371600" marR="0" lvl="1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Veremos que la clase baraja contiene una lista de objetos carta.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371600" marR="0" lvl="1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Esto significa que la clase baraja devolverá instancias de objetos de la clase carta, no solo tipos de datos de normales en Python.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¡Empecemos!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" name="Imagen 4">
            <a:extLst>
              <a:ext uri="{FF2B5EF4-FFF2-40B4-BE49-F238E27FC236}">
                <a16:creationId xmlns:a16="http://schemas.microsoft.com/office/drawing/2014/main" id="{44C7B049-87FA-461A-89EA-03812498F7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21" y="80962"/>
            <a:ext cx="809625" cy="866775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9"/>
          <p:cNvSpPr txBox="1">
            <a:spLocks noGrp="1"/>
          </p:cNvSpPr>
          <p:nvPr>
            <p:ph type="ctrTitle"/>
          </p:nvPr>
        </p:nvSpPr>
        <p:spPr>
          <a:xfrm>
            <a:off x="311708" y="1286442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Montserrat"/>
                <a:ea typeface="Montserrat"/>
                <a:cs typeface="Montserrat"/>
                <a:sym typeface="Montserrat"/>
              </a:rPr>
              <a:t>Clase jugador</a:t>
            </a:r>
            <a:endParaRPr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" name="Imagen 4">
            <a:extLst>
              <a:ext uri="{FF2B5EF4-FFF2-40B4-BE49-F238E27FC236}">
                <a16:creationId xmlns:a16="http://schemas.microsoft.com/office/drawing/2014/main" id="{1B39284D-1AEA-4903-BB3E-47297A19E8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21" y="80962"/>
            <a:ext cx="809625" cy="866775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40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>
                <a:latin typeface="Montserrat"/>
                <a:ea typeface="Montserrat"/>
                <a:cs typeface="Montserrat"/>
                <a:sym typeface="Montserrat"/>
              </a:rPr>
              <a:t>Curso intensivo de práctica Python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5" name="Google Shape;415;p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Clase  jugador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1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Esta clase se utilizará para guardar la lista actual de cartas de un jugador.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1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 jugador debe poder agregar o quitar cartas de su "mano" (lista de objetos de cartas).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" name="Imagen 4">
            <a:extLst>
              <a:ext uri="{FF2B5EF4-FFF2-40B4-BE49-F238E27FC236}">
                <a16:creationId xmlns:a16="http://schemas.microsoft.com/office/drawing/2014/main" id="{AEE514EA-A14B-42DB-8BA5-E65D7B8776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21" y="80962"/>
            <a:ext cx="809625" cy="866775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41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>
                <a:latin typeface="Montserrat"/>
                <a:ea typeface="Montserrat"/>
                <a:cs typeface="Montserrat"/>
                <a:sym typeface="Montserrat"/>
              </a:rPr>
              <a:t>Curso intensivo de práctica Python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3" name="Google Shape;423;p4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Clase jugador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1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Queremos que el jugador pueda agregar una sola carta o varias cartas a su lista, por lo que también exploraremos cómo hacer esto en una llamada de método.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" name="Imagen 4">
            <a:extLst>
              <a:ext uri="{FF2B5EF4-FFF2-40B4-BE49-F238E27FC236}">
                <a16:creationId xmlns:a16="http://schemas.microsoft.com/office/drawing/2014/main" id="{E196659B-0D11-42D9-AB08-2C8F3E571D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21" y="80962"/>
            <a:ext cx="809625" cy="86677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ctrTitle"/>
          </p:nvPr>
        </p:nvSpPr>
        <p:spPr>
          <a:xfrm>
            <a:off x="311708" y="1228737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Montserrat"/>
                <a:ea typeface="Montserrat"/>
                <a:cs typeface="Montserrat"/>
                <a:sym typeface="Montserrat"/>
              </a:rPr>
              <a:t>PROYECTO DE CALENTAMIENTO</a:t>
            </a:r>
            <a:endParaRPr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" name="Imagen 4">
            <a:extLst>
              <a:ext uri="{FF2B5EF4-FFF2-40B4-BE49-F238E27FC236}">
                <a16:creationId xmlns:a16="http://schemas.microsoft.com/office/drawing/2014/main" id="{AA8B6DF2-A877-4BC4-A465-D2F88051A0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21" y="80962"/>
            <a:ext cx="809625" cy="866775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42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>
                <a:latin typeface="Montserrat"/>
                <a:ea typeface="Montserrat"/>
                <a:cs typeface="Montserrat"/>
                <a:sym typeface="Montserrat"/>
              </a:rPr>
              <a:t>Curso intensivo de práctica Python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1" name="Google Shape;431;p4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Clase jugador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1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Lo último en lo que debemos pensar es en traducir una baraja / mano de cartas con una parte superior e inferior a una lista de Python.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1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Intentemos visualizar esto.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" name="Imagen 4">
            <a:extLst>
              <a:ext uri="{FF2B5EF4-FFF2-40B4-BE49-F238E27FC236}">
                <a16:creationId xmlns:a16="http://schemas.microsoft.com/office/drawing/2014/main" id="{857B0CD0-9D8B-444D-B9DF-A05219D29C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21" y="80962"/>
            <a:ext cx="809625" cy="866775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43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>
                <a:latin typeface="Montserrat"/>
                <a:ea typeface="Montserrat"/>
                <a:cs typeface="Montserrat"/>
                <a:sym typeface="Montserrat"/>
              </a:rPr>
              <a:t>Curso intensivo de práctica Python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9" name="Google Shape;439;p4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La clase jugador tendrá una lista  self.all_cards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" name="Imagen 4">
            <a:extLst>
              <a:ext uri="{FF2B5EF4-FFF2-40B4-BE49-F238E27FC236}">
                <a16:creationId xmlns:a16="http://schemas.microsoft.com/office/drawing/2014/main" id="{F42D1ECF-2933-40D8-AEBA-AEC1FA6D0A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21" y="80962"/>
            <a:ext cx="809625" cy="866775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44"/>
          <p:cNvSpPr/>
          <p:nvPr/>
        </p:nvSpPr>
        <p:spPr>
          <a:xfrm rot="929536">
            <a:off x="1502883" y="2781124"/>
            <a:ext cx="953546" cy="1466892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/>
              <a:t> C</a:t>
            </a:r>
            <a:endParaRPr sz="2100" b="1" dirty="0"/>
          </a:p>
        </p:txBody>
      </p:sp>
      <p:sp>
        <p:nvSpPr>
          <p:cNvPr id="447" name="Google Shape;447;p44"/>
          <p:cNvSpPr/>
          <p:nvPr/>
        </p:nvSpPr>
        <p:spPr>
          <a:xfrm rot="929536">
            <a:off x="1302183" y="2357324"/>
            <a:ext cx="953546" cy="1466892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/>
              <a:t> B</a:t>
            </a:r>
            <a:endParaRPr sz="2100" b="1" dirty="0"/>
          </a:p>
        </p:txBody>
      </p:sp>
      <p:sp>
        <p:nvSpPr>
          <p:cNvPr id="448" name="Google Shape;448;p44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>
                <a:latin typeface="Montserrat"/>
                <a:ea typeface="Montserrat"/>
                <a:cs typeface="Montserrat"/>
                <a:sym typeface="Montserrat"/>
              </a:rPr>
              <a:t>Curso intensivo de práctica Python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9" name="Google Shape;449;p44"/>
          <p:cNvSpPr txBox="1">
            <a:spLocks noGrp="1"/>
          </p:cNvSpPr>
          <p:nvPr>
            <p:ph type="body" idx="1"/>
          </p:nvPr>
        </p:nvSpPr>
        <p:spPr>
          <a:xfrm>
            <a:off x="311700" y="1008536"/>
            <a:ext cx="8684100" cy="100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La clase jugador tendrá una lista  self.all_cards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2" name="Google Shape;452;p44"/>
          <p:cNvSpPr txBox="1"/>
          <p:nvPr/>
        </p:nvSpPr>
        <p:spPr>
          <a:xfrm>
            <a:off x="4883900" y="2716650"/>
            <a:ext cx="4260000" cy="8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latin typeface="Montserrat"/>
                <a:ea typeface="Montserrat"/>
                <a:cs typeface="Montserrat"/>
                <a:sym typeface="Montserrat"/>
              </a:rPr>
              <a:t>cartas = ["A B C"]</a:t>
            </a:r>
            <a:endParaRPr sz="30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3" name="Google Shape;453;p44"/>
          <p:cNvSpPr/>
          <p:nvPr/>
        </p:nvSpPr>
        <p:spPr>
          <a:xfrm rot="929536">
            <a:off x="1107508" y="1951374"/>
            <a:ext cx="953546" cy="1466892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/>
              <a:t> A</a:t>
            </a:r>
            <a:endParaRPr sz="2100" b="1" dirty="0"/>
          </a:p>
        </p:txBody>
      </p:sp>
      <p:pic>
        <p:nvPicPr>
          <p:cNvPr id="10" name="Imagen 4">
            <a:extLst>
              <a:ext uri="{FF2B5EF4-FFF2-40B4-BE49-F238E27FC236}">
                <a16:creationId xmlns:a16="http://schemas.microsoft.com/office/drawing/2014/main" id="{3617CE2A-CE8C-4F8C-9B3A-1C733F3E9D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21" y="80962"/>
            <a:ext cx="809625" cy="866775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45"/>
          <p:cNvSpPr/>
          <p:nvPr/>
        </p:nvSpPr>
        <p:spPr>
          <a:xfrm rot="929536">
            <a:off x="1502883" y="2781124"/>
            <a:ext cx="953546" cy="1466892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/>
              <a:t> C</a:t>
            </a:r>
            <a:endParaRPr sz="2100" b="1" dirty="0"/>
          </a:p>
        </p:txBody>
      </p:sp>
      <p:sp>
        <p:nvSpPr>
          <p:cNvPr id="459" name="Google Shape;459;p45"/>
          <p:cNvSpPr/>
          <p:nvPr/>
        </p:nvSpPr>
        <p:spPr>
          <a:xfrm rot="929536">
            <a:off x="1302183" y="2357324"/>
            <a:ext cx="953546" cy="1466892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/>
              <a:t> B</a:t>
            </a:r>
            <a:endParaRPr sz="2100" b="1" dirty="0"/>
          </a:p>
        </p:txBody>
      </p:sp>
      <p:sp>
        <p:nvSpPr>
          <p:cNvPr id="460" name="Google Shape;460;p45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>
                <a:latin typeface="Montserrat"/>
                <a:ea typeface="Montserrat"/>
                <a:cs typeface="Montserrat"/>
                <a:sym typeface="Montserrat"/>
              </a:rPr>
              <a:t>Curso intensivo de práctica Python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61" name="Google Shape;461;p45"/>
          <p:cNvSpPr txBox="1">
            <a:spLocks noGrp="1"/>
          </p:cNvSpPr>
          <p:nvPr>
            <p:ph type="body" idx="1"/>
          </p:nvPr>
        </p:nvSpPr>
        <p:spPr>
          <a:xfrm>
            <a:off x="311700" y="957734"/>
            <a:ext cx="8684100" cy="100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La clase  jugador tendrá una lista de self.all_cards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64" name="Google Shape;464;p45"/>
          <p:cNvSpPr txBox="1"/>
          <p:nvPr/>
        </p:nvSpPr>
        <p:spPr>
          <a:xfrm>
            <a:off x="5554025" y="2716650"/>
            <a:ext cx="3308400" cy="8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["A B C"]</a:t>
            </a:r>
            <a:endParaRPr sz="30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65" name="Google Shape;465;p45"/>
          <p:cNvSpPr/>
          <p:nvPr/>
        </p:nvSpPr>
        <p:spPr>
          <a:xfrm rot="929536">
            <a:off x="1107508" y="1951374"/>
            <a:ext cx="953546" cy="1466892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/>
              <a:t> A</a:t>
            </a:r>
            <a:endParaRPr sz="2100" b="1" dirty="0"/>
          </a:p>
        </p:txBody>
      </p:sp>
      <p:pic>
        <p:nvPicPr>
          <p:cNvPr id="10" name="Imagen 4">
            <a:extLst>
              <a:ext uri="{FF2B5EF4-FFF2-40B4-BE49-F238E27FC236}">
                <a16:creationId xmlns:a16="http://schemas.microsoft.com/office/drawing/2014/main" id="{7F010533-5806-4E7D-B35F-0A96973FC3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21" y="80962"/>
            <a:ext cx="809625" cy="8667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46"/>
          <p:cNvSpPr/>
          <p:nvPr/>
        </p:nvSpPr>
        <p:spPr>
          <a:xfrm rot="929536">
            <a:off x="1502883" y="2781124"/>
            <a:ext cx="953546" cy="1466892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/>
              <a:t> C</a:t>
            </a:r>
            <a:endParaRPr sz="2100" b="1" dirty="0"/>
          </a:p>
        </p:txBody>
      </p:sp>
      <p:sp>
        <p:nvSpPr>
          <p:cNvPr id="471" name="Google Shape;471;p46"/>
          <p:cNvSpPr/>
          <p:nvPr/>
        </p:nvSpPr>
        <p:spPr>
          <a:xfrm rot="929536">
            <a:off x="1302183" y="2357324"/>
            <a:ext cx="953546" cy="1466892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/>
              <a:t> B</a:t>
            </a:r>
            <a:endParaRPr sz="2100" b="1" dirty="0"/>
          </a:p>
        </p:txBody>
      </p:sp>
      <p:sp>
        <p:nvSpPr>
          <p:cNvPr id="472" name="Google Shape;472;p46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>
                <a:latin typeface="Montserrat"/>
                <a:ea typeface="Montserrat"/>
                <a:cs typeface="Montserrat"/>
                <a:sym typeface="Montserrat"/>
              </a:rPr>
              <a:t>Curso intensivo de práctica Python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3" name="Google Shape;473;p4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84100" cy="100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 jugador "juega" una carta desde arriba 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6" name="Google Shape;476;p46"/>
          <p:cNvSpPr txBox="1"/>
          <p:nvPr/>
        </p:nvSpPr>
        <p:spPr>
          <a:xfrm>
            <a:off x="5554025" y="2716650"/>
            <a:ext cx="3308400" cy="8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["A B C"]</a:t>
            </a:r>
            <a:endParaRPr sz="30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7" name="Google Shape;477;p46"/>
          <p:cNvSpPr/>
          <p:nvPr/>
        </p:nvSpPr>
        <p:spPr>
          <a:xfrm rot="929536">
            <a:off x="1107508" y="1951374"/>
            <a:ext cx="953546" cy="1466892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/>
              <a:t> A</a:t>
            </a:r>
            <a:endParaRPr sz="2100" b="1" dirty="0"/>
          </a:p>
        </p:txBody>
      </p:sp>
      <p:cxnSp>
        <p:nvCxnSpPr>
          <p:cNvPr id="478" name="Google Shape;478;p46"/>
          <p:cNvCxnSpPr>
            <a:stCxn id="477" idx="0"/>
          </p:cNvCxnSpPr>
          <p:nvPr/>
        </p:nvCxnSpPr>
        <p:spPr>
          <a:xfrm rot="-5400000" flipH="1">
            <a:off x="2183981" y="1574220"/>
            <a:ext cx="1408800" cy="2216400"/>
          </a:xfrm>
          <a:prstGeom prst="curvedConnector4">
            <a:avLst>
              <a:gd name="adj1" fmla="val -708"/>
              <a:gd name="adj2" fmla="val 91824"/>
            </a:avLst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11" name="Imagen 4">
            <a:extLst>
              <a:ext uri="{FF2B5EF4-FFF2-40B4-BE49-F238E27FC236}">
                <a16:creationId xmlns:a16="http://schemas.microsoft.com/office/drawing/2014/main" id="{9BBFBE2B-5899-4251-BAD2-93B6C4BB98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21" y="80962"/>
            <a:ext cx="809625" cy="8667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47"/>
          <p:cNvSpPr/>
          <p:nvPr/>
        </p:nvSpPr>
        <p:spPr>
          <a:xfrm rot="929536">
            <a:off x="1502883" y="2781124"/>
            <a:ext cx="953546" cy="1466892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/>
              <a:t> C</a:t>
            </a:r>
            <a:endParaRPr sz="2100" b="1" dirty="0"/>
          </a:p>
        </p:txBody>
      </p:sp>
      <p:sp>
        <p:nvSpPr>
          <p:cNvPr id="484" name="Google Shape;484;p47"/>
          <p:cNvSpPr/>
          <p:nvPr/>
        </p:nvSpPr>
        <p:spPr>
          <a:xfrm rot="929536">
            <a:off x="1302183" y="2357324"/>
            <a:ext cx="953546" cy="1466892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/>
              <a:t> B</a:t>
            </a:r>
            <a:endParaRPr sz="2100" b="1" dirty="0"/>
          </a:p>
        </p:txBody>
      </p:sp>
      <p:sp>
        <p:nvSpPr>
          <p:cNvPr id="485" name="Google Shape;485;p47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>
                <a:latin typeface="Montserrat"/>
                <a:ea typeface="Montserrat"/>
                <a:cs typeface="Montserrat"/>
                <a:sym typeface="Montserrat"/>
              </a:rPr>
              <a:t>Curso intensivo de práctica Python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86" name="Google Shape;486;p4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84100" cy="100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 jugador "juega" una carta desde arriba 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89" name="Google Shape;489;p47"/>
          <p:cNvSpPr txBox="1"/>
          <p:nvPr/>
        </p:nvSpPr>
        <p:spPr>
          <a:xfrm>
            <a:off x="5554025" y="2716650"/>
            <a:ext cx="3308400" cy="8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["A B C"]</a:t>
            </a:r>
            <a:endParaRPr sz="30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90" name="Google Shape;490;p47"/>
          <p:cNvSpPr/>
          <p:nvPr/>
        </p:nvSpPr>
        <p:spPr>
          <a:xfrm rot="929536">
            <a:off x="3564558" y="2965574"/>
            <a:ext cx="953546" cy="1466892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/>
              <a:t> A</a:t>
            </a:r>
            <a:endParaRPr sz="2100" b="1" dirty="0"/>
          </a:p>
        </p:txBody>
      </p:sp>
      <p:pic>
        <p:nvPicPr>
          <p:cNvPr id="10" name="Imagen 4">
            <a:extLst>
              <a:ext uri="{FF2B5EF4-FFF2-40B4-BE49-F238E27FC236}">
                <a16:creationId xmlns:a16="http://schemas.microsoft.com/office/drawing/2014/main" id="{D66F3CCD-308E-484C-8998-1B384C1DB8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21" y="80962"/>
            <a:ext cx="809625" cy="8667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48"/>
          <p:cNvSpPr/>
          <p:nvPr/>
        </p:nvSpPr>
        <p:spPr>
          <a:xfrm rot="929536">
            <a:off x="1502883" y="2781124"/>
            <a:ext cx="953546" cy="1466892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/>
              <a:t> C</a:t>
            </a:r>
            <a:endParaRPr sz="2100" b="1" dirty="0"/>
          </a:p>
        </p:txBody>
      </p:sp>
      <p:sp>
        <p:nvSpPr>
          <p:cNvPr id="496" name="Google Shape;496;p48"/>
          <p:cNvSpPr/>
          <p:nvPr/>
        </p:nvSpPr>
        <p:spPr>
          <a:xfrm rot="929536">
            <a:off x="1302183" y="2357324"/>
            <a:ext cx="953546" cy="1466892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/>
              <a:t> B</a:t>
            </a:r>
            <a:endParaRPr sz="2100" b="1" dirty="0"/>
          </a:p>
        </p:txBody>
      </p:sp>
      <p:sp>
        <p:nvSpPr>
          <p:cNvPr id="497" name="Google Shape;497;p48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>
                <a:latin typeface="Montserrat"/>
                <a:ea typeface="Montserrat"/>
                <a:cs typeface="Montserrat"/>
                <a:sym typeface="Montserrat"/>
              </a:rPr>
              <a:t>Curso intensivo de práctica Python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98" name="Google Shape;498;p4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84100" cy="100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 jugador "juega" una carta desde arriba 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01" name="Google Shape;501;p48"/>
          <p:cNvSpPr txBox="1"/>
          <p:nvPr/>
        </p:nvSpPr>
        <p:spPr>
          <a:xfrm>
            <a:off x="5554025" y="2716650"/>
            <a:ext cx="3308400" cy="8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latin typeface="Montserrat"/>
                <a:ea typeface="Montserrat"/>
                <a:cs typeface="Montserrat"/>
                <a:sym typeface="Montserrat"/>
              </a:rPr>
              <a:t>[“B”, “C"]</a:t>
            </a:r>
            <a:endParaRPr sz="30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latin typeface="Montserrat"/>
                <a:ea typeface="Montserrat"/>
                <a:cs typeface="Montserrat"/>
                <a:sym typeface="Montserrat"/>
              </a:rPr>
              <a:t>cards.pop (0)</a:t>
            </a:r>
            <a:endParaRPr sz="30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02" name="Google Shape;502;p48"/>
          <p:cNvSpPr/>
          <p:nvPr/>
        </p:nvSpPr>
        <p:spPr>
          <a:xfrm rot="929536">
            <a:off x="3564558" y="2965574"/>
            <a:ext cx="953546" cy="1466892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/>
              <a:t> A</a:t>
            </a:r>
            <a:endParaRPr sz="2100" b="1" dirty="0"/>
          </a:p>
        </p:txBody>
      </p:sp>
      <p:pic>
        <p:nvPicPr>
          <p:cNvPr id="10" name="Imagen 4">
            <a:extLst>
              <a:ext uri="{FF2B5EF4-FFF2-40B4-BE49-F238E27FC236}">
                <a16:creationId xmlns:a16="http://schemas.microsoft.com/office/drawing/2014/main" id="{EF0AB0D1-2C1B-4122-818E-0F98531A04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21" y="80962"/>
            <a:ext cx="809625" cy="8667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49"/>
          <p:cNvSpPr/>
          <p:nvPr/>
        </p:nvSpPr>
        <p:spPr>
          <a:xfrm rot="929536">
            <a:off x="1502883" y="2781124"/>
            <a:ext cx="953546" cy="1466892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/>
              <a:t> C</a:t>
            </a:r>
            <a:endParaRPr sz="2100" b="1" dirty="0"/>
          </a:p>
        </p:txBody>
      </p:sp>
      <p:sp>
        <p:nvSpPr>
          <p:cNvPr id="508" name="Google Shape;508;p49"/>
          <p:cNvSpPr/>
          <p:nvPr/>
        </p:nvSpPr>
        <p:spPr>
          <a:xfrm rot="929536">
            <a:off x="1302183" y="2357324"/>
            <a:ext cx="953546" cy="1466892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/>
              <a:t> B</a:t>
            </a:r>
            <a:endParaRPr sz="2100" b="1" dirty="0"/>
          </a:p>
        </p:txBody>
      </p:sp>
      <p:sp>
        <p:nvSpPr>
          <p:cNvPr id="509" name="Google Shape;509;p49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>
                <a:latin typeface="Montserrat"/>
                <a:ea typeface="Montserrat"/>
                <a:cs typeface="Montserrat"/>
                <a:sym typeface="Montserrat"/>
              </a:rPr>
              <a:t>Curso intensivo de práctica Python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10" name="Google Shape;510;p4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84100" cy="100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Los jugadores agregarán cartas al "fondo" 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13" name="Google Shape;513;p49"/>
          <p:cNvSpPr txBox="1"/>
          <p:nvPr/>
        </p:nvSpPr>
        <p:spPr>
          <a:xfrm>
            <a:off x="5554025" y="2716650"/>
            <a:ext cx="3308400" cy="8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latin typeface="Montserrat"/>
                <a:ea typeface="Montserrat"/>
                <a:cs typeface="Montserrat"/>
                <a:sym typeface="Montserrat"/>
              </a:rPr>
              <a:t>[“B“, “C”]</a:t>
            </a:r>
            <a:endParaRPr sz="30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14" name="Google Shape;514;p49"/>
          <p:cNvSpPr/>
          <p:nvPr/>
        </p:nvSpPr>
        <p:spPr>
          <a:xfrm rot="929536">
            <a:off x="3564558" y="2965574"/>
            <a:ext cx="953546" cy="1466892"/>
          </a:xfrm>
          <a:prstGeom prst="roundRect">
            <a:avLst>
              <a:gd name="adj" fmla="val 16667"/>
            </a:avLst>
          </a:prstGeom>
          <a:solidFill>
            <a:srgbClr val="F4CCCC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/>
              <a:t> W</a:t>
            </a:r>
            <a:endParaRPr sz="2100" b="1" dirty="0"/>
          </a:p>
        </p:txBody>
      </p:sp>
      <p:pic>
        <p:nvPicPr>
          <p:cNvPr id="10" name="Imagen 4">
            <a:extLst>
              <a:ext uri="{FF2B5EF4-FFF2-40B4-BE49-F238E27FC236}">
                <a16:creationId xmlns:a16="http://schemas.microsoft.com/office/drawing/2014/main" id="{ADA7762D-EA40-4EEA-AC57-AACA563747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21" y="80962"/>
            <a:ext cx="809625" cy="8667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50"/>
          <p:cNvSpPr/>
          <p:nvPr/>
        </p:nvSpPr>
        <p:spPr>
          <a:xfrm rot="929536">
            <a:off x="1502883" y="2781124"/>
            <a:ext cx="953546" cy="1466892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/>
              <a:t> C</a:t>
            </a:r>
            <a:endParaRPr sz="2100" b="1" dirty="0"/>
          </a:p>
        </p:txBody>
      </p:sp>
      <p:sp>
        <p:nvSpPr>
          <p:cNvPr id="520" name="Google Shape;520;p50"/>
          <p:cNvSpPr/>
          <p:nvPr/>
        </p:nvSpPr>
        <p:spPr>
          <a:xfrm rot="929536">
            <a:off x="1302183" y="2357324"/>
            <a:ext cx="953546" cy="1466892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/>
              <a:t> B</a:t>
            </a:r>
            <a:endParaRPr sz="2100" b="1" dirty="0"/>
          </a:p>
        </p:txBody>
      </p:sp>
      <p:sp>
        <p:nvSpPr>
          <p:cNvPr id="521" name="Google Shape;521;p50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>
                <a:latin typeface="Montserrat"/>
                <a:ea typeface="Montserrat"/>
                <a:cs typeface="Montserrat"/>
                <a:sym typeface="Montserrat"/>
              </a:rPr>
              <a:t>Curso intensivo de práctica Python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22" name="Google Shape;522;p5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84100" cy="100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Los jugadores agregarán cartas al "fondo" 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25" name="Google Shape;525;p50"/>
          <p:cNvSpPr txBox="1"/>
          <p:nvPr/>
        </p:nvSpPr>
        <p:spPr>
          <a:xfrm>
            <a:off x="5554025" y="2716650"/>
            <a:ext cx="3308400" cy="8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latin typeface="Montserrat"/>
                <a:ea typeface="Montserrat"/>
                <a:cs typeface="Montserrat"/>
                <a:sym typeface="Montserrat"/>
              </a:rPr>
              <a:t>[“B“, “C”]</a:t>
            </a:r>
            <a:endParaRPr sz="30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26" name="Google Shape;526;p50"/>
          <p:cNvSpPr/>
          <p:nvPr/>
        </p:nvSpPr>
        <p:spPr>
          <a:xfrm rot="929536">
            <a:off x="3564558" y="2965574"/>
            <a:ext cx="953546" cy="1466892"/>
          </a:xfrm>
          <a:prstGeom prst="roundRect">
            <a:avLst>
              <a:gd name="adj" fmla="val 16667"/>
            </a:avLst>
          </a:prstGeom>
          <a:solidFill>
            <a:srgbClr val="F4CCCC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/>
              <a:t> W</a:t>
            </a:r>
            <a:endParaRPr sz="2100" b="1" dirty="0"/>
          </a:p>
        </p:txBody>
      </p:sp>
      <p:cxnSp>
        <p:nvCxnSpPr>
          <p:cNvPr id="527" name="Google Shape;527;p50"/>
          <p:cNvCxnSpPr>
            <a:stCxn id="526" idx="2"/>
            <a:endCxn id="519" idx="2"/>
          </p:cNvCxnSpPr>
          <p:nvPr/>
        </p:nvCxnSpPr>
        <p:spPr>
          <a:xfrm rot="5400000" flipH="1">
            <a:off x="2722381" y="3282770"/>
            <a:ext cx="184500" cy="2061600"/>
          </a:xfrm>
          <a:prstGeom prst="curvedConnector3">
            <a:avLst>
              <a:gd name="adj1" fmla="val -178232"/>
            </a:avLst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11" name="Imagen 4">
            <a:extLst>
              <a:ext uri="{FF2B5EF4-FFF2-40B4-BE49-F238E27FC236}">
                <a16:creationId xmlns:a16="http://schemas.microsoft.com/office/drawing/2014/main" id="{675C9929-D85C-4F95-86A3-A8BBE99B57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21" y="80962"/>
            <a:ext cx="809625" cy="8667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51"/>
          <p:cNvSpPr/>
          <p:nvPr/>
        </p:nvSpPr>
        <p:spPr>
          <a:xfrm rot="929536">
            <a:off x="1717233" y="3233774"/>
            <a:ext cx="953546" cy="1466892"/>
          </a:xfrm>
          <a:prstGeom prst="roundRect">
            <a:avLst>
              <a:gd name="adj" fmla="val 16667"/>
            </a:avLst>
          </a:prstGeom>
          <a:solidFill>
            <a:srgbClr val="F4CCCC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/>
              <a:t> W</a:t>
            </a:r>
            <a:endParaRPr sz="2100" b="1" dirty="0"/>
          </a:p>
        </p:txBody>
      </p:sp>
      <p:sp>
        <p:nvSpPr>
          <p:cNvPr id="533" name="Google Shape;533;p51"/>
          <p:cNvSpPr/>
          <p:nvPr/>
        </p:nvSpPr>
        <p:spPr>
          <a:xfrm rot="929536">
            <a:off x="1502883" y="2781124"/>
            <a:ext cx="953546" cy="1466892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/>
              <a:t> C</a:t>
            </a:r>
            <a:endParaRPr sz="2100" b="1" dirty="0"/>
          </a:p>
        </p:txBody>
      </p:sp>
      <p:sp>
        <p:nvSpPr>
          <p:cNvPr id="534" name="Google Shape;534;p51"/>
          <p:cNvSpPr/>
          <p:nvPr/>
        </p:nvSpPr>
        <p:spPr>
          <a:xfrm rot="929536">
            <a:off x="1302183" y="2357324"/>
            <a:ext cx="953546" cy="1466892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/>
              <a:t> B</a:t>
            </a:r>
            <a:endParaRPr sz="2100" b="1" dirty="0"/>
          </a:p>
        </p:txBody>
      </p:sp>
      <p:sp>
        <p:nvSpPr>
          <p:cNvPr id="535" name="Google Shape;535;p51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>
                <a:latin typeface="Montserrat"/>
                <a:ea typeface="Montserrat"/>
                <a:cs typeface="Montserrat"/>
                <a:sym typeface="Montserrat"/>
              </a:rPr>
              <a:t>Curso intensivo de práctica Python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36" name="Google Shape;536;p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84100" cy="100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Los jugadores agregarán cartas al "fondo" 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39" name="Google Shape;539;p51"/>
          <p:cNvSpPr txBox="1"/>
          <p:nvPr/>
        </p:nvSpPr>
        <p:spPr>
          <a:xfrm>
            <a:off x="5270275" y="2716650"/>
            <a:ext cx="3833400" cy="8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["B", "C", "W"]</a:t>
            </a:r>
            <a:endParaRPr sz="30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cards.append ("W")</a:t>
            </a:r>
            <a:endParaRPr sz="30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" name="Imagen 4">
            <a:extLst>
              <a:ext uri="{FF2B5EF4-FFF2-40B4-BE49-F238E27FC236}">
                <a16:creationId xmlns:a16="http://schemas.microsoft.com/office/drawing/2014/main" id="{C9DB3D8C-392C-45D2-830E-8F9BCB9289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21" y="80962"/>
            <a:ext cx="809625" cy="8667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>
                <a:latin typeface="Montserrat"/>
                <a:ea typeface="Montserrat"/>
                <a:cs typeface="Montserrat"/>
                <a:sym typeface="Montserrat"/>
              </a:rPr>
              <a:t>Curso intensivo de práctica Python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" name="Google Shape;87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Para calentar el segundo Proyecto Milestone recrearemos el juego de cartas llamado </a:t>
            </a:r>
            <a:r>
              <a:rPr lang="en" sz="2900" b="1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War</a:t>
            </a: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(“guerra” en </a:t>
            </a:r>
            <a:r>
              <a:rPr lang="es-MX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español</a:t>
            </a: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).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Echemos un vistazo rápido al juego.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371600" marR="0" lvl="1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 b="1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wikipedia.org/wiki/War_(card_game)</a:t>
            </a:r>
            <a:endParaRPr sz="2900" b="1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" name="Imagen 4">
            <a:extLst>
              <a:ext uri="{FF2B5EF4-FFF2-40B4-BE49-F238E27FC236}">
                <a16:creationId xmlns:a16="http://schemas.microsoft.com/office/drawing/2014/main" id="{43358420-FBE9-4903-9FC0-E801157871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21" y="80962"/>
            <a:ext cx="809625" cy="866775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52"/>
          <p:cNvSpPr/>
          <p:nvPr/>
        </p:nvSpPr>
        <p:spPr>
          <a:xfrm rot="929536">
            <a:off x="1502883" y="2781124"/>
            <a:ext cx="953546" cy="1466892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/>
              <a:t> C</a:t>
            </a:r>
            <a:endParaRPr sz="2100" b="1" dirty="0"/>
          </a:p>
        </p:txBody>
      </p:sp>
      <p:sp>
        <p:nvSpPr>
          <p:cNvPr id="545" name="Google Shape;545;p52"/>
          <p:cNvSpPr/>
          <p:nvPr/>
        </p:nvSpPr>
        <p:spPr>
          <a:xfrm rot="929536">
            <a:off x="1302183" y="2357324"/>
            <a:ext cx="953546" cy="1466892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/>
              <a:t> B</a:t>
            </a:r>
            <a:endParaRPr sz="2100" b="1" dirty="0"/>
          </a:p>
        </p:txBody>
      </p:sp>
      <p:sp>
        <p:nvSpPr>
          <p:cNvPr id="546" name="Google Shape;546;p52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>
                <a:latin typeface="Montserrat"/>
                <a:ea typeface="Montserrat"/>
                <a:cs typeface="Montserrat"/>
                <a:sym typeface="Montserrat"/>
              </a:rPr>
              <a:t>Curso intensivo de práctica Python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47" name="Google Shape;547;p5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84100" cy="100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El jugador que agrega varias cartas usa “</a:t>
            </a:r>
            <a:r>
              <a:rPr lang="en" sz="2900" b="1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extender ()</a:t>
            </a: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” (“extensor” en </a:t>
            </a:r>
            <a:r>
              <a:rPr lang="es-MX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español</a:t>
            </a: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)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0" name="Google Shape;550;p52"/>
          <p:cNvSpPr txBox="1"/>
          <p:nvPr/>
        </p:nvSpPr>
        <p:spPr>
          <a:xfrm>
            <a:off x="5554025" y="2716650"/>
            <a:ext cx="3531600" cy="8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latin typeface="Montserrat"/>
                <a:ea typeface="Montserrat"/>
                <a:cs typeface="Montserrat"/>
                <a:sym typeface="Montserrat"/>
              </a:rPr>
              <a:t>cartas = [ “B“, “C” ]</a:t>
            </a:r>
            <a:endParaRPr sz="30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latin typeface="Montserrat"/>
                <a:ea typeface="Montserrat"/>
                <a:cs typeface="Montserrat"/>
                <a:sym typeface="Montserrat"/>
              </a:rPr>
              <a:t>nuevo = ["X", "Z"]</a:t>
            </a:r>
            <a:endParaRPr sz="30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1" name="Google Shape;551;p52"/>
          <p:cNvSpPr/>
          <p:nvPr/>
        </p:nvSpPr>
        <p:spPr>
          <a:xfrm rot="929536">
            <a:off x="3588708" y="3031974"/>
            <a:ext cx="953546" cy="1466892"/>
          </a:xfrm>
          <a:prstGeom prst="roundRect">
            <a:avLst>
              <a:gd name="adj" fmla="val 16667"/>
            </a:avLst>
          </a:prstGeom>
          <a:solidFill>
            <a:srgbClr val="F4CCCC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/>
              <a:t> Z</a:t>
            </a:r>
            <a:endParaRPr sz="2100" b="1" dirty="0"/>
          </a:p>
        </p:txBody>
      </p:sp>
      <p:sp>
        <p:nvSpPr>
          <p:cNvPr id="552" name="Google Shape;552;p52"/>
          <p:cNvSpPr/>
          <p:nvPr/>
        </p:nvSpPr>
        <p:spPr>
          <a:xfrm rot="929536">
            <a:off x="3264183" y="2628974"/>
            <a:ext cx="953546" cy="1466892"/>
          </a:xfrm>
          <a:prstGeom prst="roundRect">
            <a:avLst>
              <a:gd name="adj" fmla="val 16667"/>
            </a:avLst>
          </a:prstGeom>
          <a:solidFill>
            <a:srgbClr val="F4CCCC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/>
              <a:t> X</a:t>
            </a:r>
            <a:endParaRPr sz="2100" b="1" dirty="0"/>
          </a:p>
        </p:txBody>
      </p:sp>
      <p:cxnSp>
        <p:nvCxnSpPr>
          <p:cNvPr id="553" name="Google Shape;553;p52"/>
          <p:cNvCxnSpPr>
            <a:stCxn id="551" idx="2"/>
          </p:cNvCxnSpPr>
          <p:nvPr/>
        </p:nvCxnSpPr>
        <p:spPr>
          <a:xfrm rot="5400000" flipH="1">
            <a:off x="2701231" y="3303870"/>
            <a:ext cx="250800" cy="2085900"/>
          </a:xfrm>
          <a:prstGeom prst="curvedConnector4">
            <a:avLst>
              <a:gd name="adj1" fmla="val -164147"/>
              <a:gd name="adj2" fmla="val 88846"/>
            </a:avLst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12" name="Imagen 4">
            <a:extLst>
              <a:ext uri="{FF2B5EF4-FFF2-40B4-BE49-F238E27FC236}">
                <a16:creationId xmlns:a16="http://schemas.microsoft.com/office/drawing/2014/main" id="{8CEF0628-976E-4B10-B5FD-A8AB4D58B1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21" y="80962"/>
            <a:ext cx="809625" cy="866775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53"/>
          <p:cNvSpPr/>
          <p:nvPr/>
        </p:nvSpPr>
        <p:spPr>
          <a:xfrm rot="929536">
            <a:off x="1463683" y="3134574"/>
            <a:ext cx="953546" cy="1466892"/>
          </a:xfrm>
          <a:prstGeom prst="roundRect">
            <a:avLst>
              <a:gd name="adj" fmla="val 16667"/>
            </a:avLst>
          </a:prstGeom>
          <a:solidFill>
            <a:srgbClr val="F4CCCC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/>
              <a:t> Z</a:t>
            </a:r>
            <a:endParaRPr sz="2100" b="1" dirty="0"/>
          </a:p>
        </p:txBody>
      </p:sp>
      <p:sp>
        <p:nvSpPr>
          <p:cNvPr id="559" name="Google Shape;559;p53"/>
          <p:cNvSpPr/>
          <p:nvPr/>
        </p:nvSpPr>
        <p:spPr>
          <a:xfrm rot="929536">
            <a:off x="1193508" y="2744774"/>
            <a:ext cx="953546" cy="1466892"/>
          </a:xfrm>
          <a:prstGeom prst="roundRect">
            <a:avLst>
              <a:gd name="adj" fmla="val 16667"/>
            </a:avLst>
          </a:prstGeom>
          <a:solidFill>
            <a:srgbClr val="F4CCCC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/>
              <a:t> X</a:t>
            </a:r>
            <a:endParaRPr sz="2100" b="1" dirty="0"/>
          </a:p>
        </p:txBody>
      </p:sp>
      <p:sp>
        <p:nvSpPr>
          <p:cNvPr id="560" name="Google Shape;560;p53"/>
          <p:cNvSpPr/>
          <p:nvPr/>
        </p:nvSpPr>
        <p:spPr>
          <a:xfrm rot="929536">
            <a:off x="935408" y="2358524"/>
            <a:ext cx="953546" cy="1466892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/>
              <a:t> C</a:t>
            </a:r>
            <a:endParaRPr sz="2100" b="1" dirty="0"/>
          </a:p>
        </p:txBody>
      </p:sp>
      <p:sp>
        <p:nvSpPr>
          <p:cNvPr id="561" name="Google Shape;561;p53"/>
          <p:cNvSpPr/>
          <p:nvPr/>
        </p:nvSpPr>
        <p:spPr>
          <a:xfrm rot="929536">
            <a:off x="734708" y="1934724"/>
            <a:ext cx="953546" cy="1466892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/>
              <a:t> B</a:t>
            </a:r>
            <a:endParaRPr sz="2100" b="1" dirty="0"/>
          </a:p>
        </p:txBody>
      </p:sp>
      <p:sp>
        <p:nvSpPr>
          <p:cNvPr id="562" name="Google Shape;562;p53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>
                <a:latin typeface="Montserrat"/>
                <a:ea typeface="Montserrat"/>
                <a:cs typeface="Montserrat"/>
                <a:sym typeface="Montserrat"/>
              </a:rPr>
              <a:t>Curso intensivo de práctica Python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63" name="Google Shape;563;p5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84100" cy="100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El jugador que agrega varias cartas usa “</a:t>
            </a:r>
            <a:r>
              <a:rPr lang="en" sz="2900" b="1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extender ()</a:t>
            </a: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” 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66" name="Google Shape;566;p53"/>
          <p:cNvSpPr txBox="1"/>
          <p:nvPr/>
        </p:nvSpPr>
        <p:spPr>
          <a:xfrm>
            <a:off x="5270275" y="2716650"/>
            <a:ext cx="3873900" cy="8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latin typeface="Montserrat"/>
                <a:ea typeface="Montserrat"/>
                <a:cs typeface="Montserrat"/>
                <a:sym typeface="Montserrat"/>
              </a:rPr>
              <a:t>cartas = ["B", "C"]</a:t>
            </a:r>
            <a:endParaRPr sz="30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latin typeface="Montserrat"/>
                <a:ea typeface="Montserrat"/>
                <a:cs typeface="Montserrat"/>
                <a:sym typeface="Montserrat"/>
              </a:rPr>
              <a:t>nuevo = ["X", "Z"]</a:t>
            </a:r>
            <a:endParaRPr sz="30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latin typeface="Montserrat"/>
                <a:ea typeface="Montserrat"/>
                <a:cs typeface="Montserrat"/>
                <a:sym typeface="Montserrat"/>
              </a:rPr>
              <a:t>cards.extend (nuevo)</a:t>
            </a:r>
            <a:endParaRPr sz="30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" name="Imagen 4">
            <a:extLst>
              <a:ext uri="{FF2B5EF4-FFF2-40B4-BE49-F238E27FC236}">
                <a16:creationId xmlns:a16="http://schemas.microsoft.com/office/drawing/2014/main" id="{E543DF9D-4708-441A-9F43-42B2EE39D2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21" y="80962"/>
            <a:ext cx="809625" cy="866775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54"/>
          <p:cNvSpPr/>
          <p:nvPr/>
        </p:nvSpPr>
        <p:spPr>
          <a:xfrm rot="929536">
            <a:off x="1463683" y="3134574"/>
            <a:ext cx="953546" cy="1466892"/>
          </a:xfrm>
          <a:prstGeom prst="roundRect">
            <a:avLst>
              <a:gd name="adj" fmla="val 16667"/>
            </a:avLst>
          </a:prstGeom>
          <a:solidFill>
            <a:srgbClr val="F4CCCC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/>
              <a:t> Z</a:t>
            </a:r>
            <a:endParaRPr sz="2100" b="1" dirty="0"/>
          </a:p>
        </p:txBody>
      </p:sp>
      <p:sp>
        <p:nvSpPr>
          <p:cNvPr id="572" name="Google Shape;572;p54"/>
          <p:cNvSpPr/>
          <p:nvPr/>
        </p:nvSpPr>
        <p:spPr>
          <a:xfrm rot="929536">
            <a:off x="1193508" y="2744774"/>
            <a:ext cx="953546" cy="1466892"/>
          </a:xfrm>
          <a:prstGeom prst="roundRect">
            <a:avLst>
              <a:gd name="adj" fmla="val 16667"/>
            </a:avLst>
          </a:prstGeom>
          <a:solidFill>
            <a:srgbClr val="F4CCCC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/>
              <a:t> X</a:t>
            </a:r>
            <a:endParaRPr sz="2100" b="1" dirty="0"/>
          </a:p>
        </p:txBody>
      </p:sp>
      <p:sp>
        <p:nvSpPr>
          <p:cNvPr id="573" name="Google Shape;573;p54"/>
          <p:cNvSpPr/>
          <p:nvPr/>
        </p:nvSpPr>
        <p:spPr>
          <a:xfrm rot="929536">
            <a:off x="935408" y="2358524"/>
            <a:ext cx="953546" cy="1466892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/>
              <a:t> C</a:t>
            </a:r>
            <a:endParaRPr sz="2100" b="1" dirty="0"/>
          </a:p>
        </p:txBody>
      </p:sp>
      <p:sp>
        <p:nvSpPr>
          <p:cNvPr id="574" name="Google Shape;574;p54"/>
          <p:cNvSpPr/>
          <p:nvPr/>
        </p:nvSpPr>
        <p:spPr>
          <a:xfrm rot="929536">
            <a:off x="734708" y="1934724"/>
            <a:ext cx="953546" cy="1466892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/>
              <a:t> B</a:t>
            </a:r>
            <a:endParaRPr sz="2100" b="1" dirty="0"/>
          </a:p>
        </p:txBody>
      </p:sp>
      <p:sp>
        <p:nvSpPr>
          <p:cNvPr id="575" name="Google Shape;575;p54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>
                <a:latin typeface="Montserrat"/>
                <a:ea typeface="Montserrat"/>
                <a:cs typeface="Montserrat"/>
                <a:sym typeface="Montserrat"/>
              </a:rPr>
              <a:t>Curso intensivo de práctica Python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76" name="Google Shape;576;p5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84100" cy="100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El jugador que agrega varias cartas usa “</a:t>
            </a:r>
            <a:r>
              <a:rPr lang="en" sz="2900" b="1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extender ()</a:t>
            </a: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” 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79" name="Google Shape;579;p54"/>
          <p:cNvSpPr txBox="1"/>
          <p:nvPr/>
        </p:nvSpPr>
        <p:spPr>
          <a:xfrm>
            <a:off x="4048025" y="2716650"/>
            <a:ext cx="5096100" cy="8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latin typeface="Montserrat"/>
                <a:ea typeface="Montserrat"/>
                <a:cs typeface="Montserrat"/>
                <a:sym typeface="Montserrat"/>
              </a:rPr>
              <a:t>cartas = ["B", "C", "X", "Z"]</a:t>
            </a:r>
            <a:endParaRPr sz="30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latin typeface="Montserrat"/>
                <a:ea typeface="Montserrat"/>
                <a:cs typeface="Montserrat"/>
                <a:sym typeface="Montserrat"/>
              </a:rPr>
              <a:t>cards.extend (nuevo)</a:t>
            </a:r>
            <a:endParaRPr sz="30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" name="Imagen 4">
            <a:extLst>
              <a:ext uri="{FF2B5EF4-FFF2-40B4-BE49-F238E27FC236}">
                <a16:creationId xmlns:a16="http://schemas.microsoft.com/office/drawing/2014/main" id="{77373758-FD14-42FC-AEC1-8E071EFA02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21" y="80962"/>
            <a:ext cx="809625" cy="866775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55"/>
          <p:cNvSpPr/>
          <p:nvPr/>
        </p:nvSpPr>
        <p:spPr>
          <a:xfrm rot="929536">
            <a:off x="1463683" y="3134574"/>
            <a:ext cx="953546" cy="1466892"/>
          </a:xfrm>
          <a:prstGeom prst="roundRect">
            <a:avLst>
              <a:gd name="adj" fmla="val 16667"/>
            </a:avLst>
          </a:prstGeom>
          <a:solidFill>
            <a:srgbClr val="F4CCCC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/>
              <a:t> Z</a:t>
            </a:r>
            <a:endParaRPr sz="2100" b="1" dirty="0"/>
          </a:p>
        </p:txBody>
      </p:sp>
      <p:sp>
        <p:nvSpPr>
          <p:cNvPr id="585" name="Google Shape;585;p55"/>
          <p:cNvSpPr/>
          <p:nvPr/>
        </p:nvSpPr>
        <p:spPr>
          <a:xfrm rot="929536">
            <a:off x="1193508" y="2744774"/>
            <a:ext cx="953546" cy="1466892"/>
          </a:xfrm>
          <a:prstGeom prst="roundRect">
            <a:avLst>
              <a:gd name="adj" fmla="val 16667"/>
            </a:avLst>
          </a:prstGeom>
          <a:solidFill>
            <a:srgbClr val="F4CCCC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/>
              <a:t> X</a:t>
            </a:r>
            <a:endParaRPr sz="2100" b="1" dirty="0"/>
          </a:p>
        </p:txBody>
      </p:sp>
      <p:sp>
        <p:nvSpPr>
          <p:cNvPr id="586" name="Google Shape;586;p55"/>
          <p:cNvSpPr/>
          <p:nvPr/>
        </p:nvSpPr>
        <p:spPr>
          <a:xfrm rot="929536">
            <a:off x="935408" y="2358524"/>
            <a:ext cx="953546" cy="1466892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/>
              <a:t> C</a:t>
            </a:r>
            <a:endParaRPr sz="2100" b="1" dirty="0"/>
          </a:p>
        </p:txBody>
      </p:sp>
      <p:sp>
        <p:nvSpPr>
          <p:cNvPr id="587" name="Google Shape;587;p55"/>
          <p:cNvSpPr/>
          <p:nvPr/>
        </p:nvSpPr>
        <p:spPr>
          <a:xfrm rot="929536">
            <a:off x="734708" y="1934724"/>
            <a:ext cx="953546" cy="1466892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/>
              <a:t> B</a:t>
            </a:r>
            <a:endParaRPr sz="2100" b="1" dirty="0"/>
          </a:p>
        </p:txBody>
      </p:sp>
      <p:sp>
        <p:nvSpPr>
          <p:cNvPr id="588" name="Google Shape;588;p55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>
                <a:latin typeface="Montserrat"/>
                <a:ea typeface="Montserrat"/>
                <a:cs typeface="Montserrat"/>
                <a:sym typeface="Montserrat"/>
              </a:rPr>
              <a:t>Curso intensivo de práctica Python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89" name="Google Shape;589;p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84100" cy="100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 dirty="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No use “append ()” </a:t>
            </a: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 las listas se anidan!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92" name="Google Shape;592;p55"/>
          <p:cNvSpPr txBox="1"/>
          <p:nvPr/>
        </p:nvSpPr>
        <p:spPr>
          <a:xfrm>
            <a:off x="3848950" y="2716650"/>
            <a:ext cx="5295300" cy="8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latin typeface="Montserrat"/>
                <a:ea typeface="Montserrat"/>
                <a:cs typeface="Montserrat"/>
                <a:sym typeface="Montserrat"/>
              </a:rPr>
              <a:t>cartas = ["B", "C", ["X", "Z"]]</a:t>
            </a:r>
            <a:endParaRPr sz="30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latin typeface="Montserrat"/>
                <a:ea typeface="Montserrat"/>
                <a:cs typeface="Montserrat"/>
                <a:sym typeface="Montserrat"/>
              </a:rPr>
              <a:t>cards.</a:t>
            </a:r>
            <a:r>
              <a:rPr lang="en" sz="3000" b="1" dirty="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append</a:t>
            </a:r>
            <a:r>
              <a:rPr lang="en" sz="3000" dirty="0">
                <a:latin typeface="Montserrat"/>
                <a:ea typeface="Montserrat"/>
                <a:cs typeface="Montserrat"/>
                <a:sym typeface="Montserrat"/>
              </a:rPr>
              <a:t>(nuevo)</a:t>
            </a:r>
            <a:endParaRPr sz="30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" name="Imagen 4">
            <a:extLst>
              <a:ext uri="{FF2B5EF4-FFF2-40B4-BE49-F238E27FC236}">
                <a16:creationId xmlns:a16="http://schemas.microsoft.com/office/drawing/2014/main" id="{B8499134-E42E-433B-BE09-3431F2BD5A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21" y="80962"/>
            <a:ext cx="809625" cy="866775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56"/>
          <p:cNvSpPr/>
          <p:nvPr/>
        </p:nvSpPr>
        <p:spPr>
          <a:xfrm rot="929536">
            <a:off x="1463683" y="3134574"/>
            <a:ext cx="953546" cy="1466892"/>
          </a:xfrm>
          <a:prstGeom prst="roundRect">
            <a:avLst>
              <a:gd name="adj" fmla="val 16667"/>
            </a:avLst>
          </a:prstGeom>
          <a:solidFill>
            <a:srgbClr val="F4CCCC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/>
              <a:t> Z</a:t>
            </a:r>
            <a:endParaRPr sz="2100" b="1" dirty="0"/>
          </a:p>
        </p:txBody>
      </p:sp>
      <p:sp>
        <p:nvSpPr>
          <p:cNvPr id="598" name="Google Shape;598;p56"/>
          <p:cNvSpPr/>
          <p:nvPr/>
        </p:nvSpPr>
        <p:spPr>
          <a:xfrm rot="929536">
            <a:off x="1193508" y="2744774"/>
            <a:ext cx="953546" cy="1466892"/>
          </a:xfrm>
          <a:prstGeom prst="roundRect">
            <a:avLst>
              <a:gd name="adj" fmla="val 16667"/>
            </a:avLst>
          </a:prstGeom>
          <a:solidFill>
            <a:srgbClr val="F4CCCC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/>
              <a:t> X</a:t>
            </a:r>
            <a:endParaRPr sz="2100" b="1" dirty="0"/>
          </a:p>
        </p:txBody>
      </p:sp>
      <p:sp>
        <p:nvSpPr>
          <p:cNvPr id="599" name="Google Shape;599;p56"/>
          <p:cNvSpPr/>
          <p:nvPr/>
        </p:nvSpPr>
        <p:spPr>
          <a:xfrm rot="929536">
            <a:off x="935408" y="2358524"/>
            <a:ext cx="953546" cy="1466892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/>
              <a:t> C</a:t>
            </a:r>
            <a:endParaRPr sz="2100" b="1" dirty="0"/>
          </a:p>
        </p:txBody>
      </p:sp>
      <p:sp>
        <p:nvSpPr>
          <p:cNvPr id="600" name="Google Shape;600;p56"/>
          <p:cNvSpPr/>
          <p:nvPr/>
        </p:nvSpPr>
        <p:spPr>
          <a:xfrm rot="929536">
            <a:off x="734708" y="1934724"/>
            <a:ext cx="953546" cy="1466892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/>
              <a:t> B</a:t>
            </a:r>
            <a:endParaRPr sz="2100" b="1" dirty="0"/>
          </a:p>
        </p:txBody>
      </p:sp>
      <p:sp>
        <p:nvSpPr>
          <p:cNvPr id="601" name="Google Shape;601;p56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>
                <a:latin typeface="Montserrat"/>
                <a:ea typeface="Montserrat"/>
                <a:cs typeface="Montserrat"/>
                <a:sym typeface="Montserrat"/>
              </a:rPr>
              <a:t>Curso intensivo de práctica Python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02" name="Google Shape;602;p5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84100" cy="100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¡No use append () o las listas se anidan!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05" name="Google Shape;605;p56"/>
          <p:cNvSpPr txBox="1"/>
          <p:nvPr/>
        </p:nvSpPr>
        <p:spPr>
          <a:xfrm>
            <a:off x="3848950" y="2716650"/>
            <a:ext cx="5295300" cy="8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latin typeface="Montserrat"/>
                <a:ea typeface="Montserrat"/>
                <a:cs typeface="Montserrat"/>
                <a:sym typeface="Montserrat"/>
              </a:rPr>
              <a:t>cartas = ["B", "C", ["X", "Z"]]</a:t>
            </a:r>
            <a:endParaRPr sz="30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latin typeface="Montserrat"/>
                <a:ea typeface="Montserrat"/>
                <a:cs typeface="Montserrat"/>
                <a:sym typeface="Montserrat"/>
              </a:rPr>
              <a:t>cards.append (nuevo)</a:t>
            </a:r>
            <a:endParaRPr sz="30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06" name="Google Shape;606;p56"/>
          <p:cNvSpPr/>
          <p:nvPr/>
        </p:nvSpPr>
        <p:spPr>
          <a:xfrm>
            <a:off x="5062575" y="1965925"/>
            <a:ext cx="3024600" cy="3024600"/>
          </a:xfrm>
          <a:prstGeom prst="noSmoking">
            <a:avLst>
              <a:gd name="adj" fmla="val 18750"/>
            </a:avLst>
          </a:prstGeom>
          <a:solidFill>
            <a:srgbClr val="FF2C2C">
              <a:alpha val="40450"/>
            </a:srgbClr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12" name="Imagen 4">
            <a:extLst>
              <a:ext uri="{FF2B5EF4-FFF2-40B4-BE49-F238E27FC236}">
                <a16:creationId xmlns:a16="http://schemas.microsoft.com/office/drawing/2014/main" id="{43018D8C-DA48-49D5-AF2B-19B74EF68D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21" y="80962"/>
            <a:ext cx="809625" cy="866775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57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¡Empecemos!</a:t>
            </a:r>
            <a:endParaRPr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A0A0256-B3F3-48D8-A1B5-44B9321510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21" y="80962"/>
            <a:ext cx="809625" cy="866775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58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Lógica del juego</a:t>
            </a:r>
            <a:endParaRPr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19" name="Google Shape;619;p58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PARTE UNO</a:t>
            </a:r>
            <a:endParaRPr dirty="0"/>
          </a:p>
        </p:txBody>
      </p:sp>
      <p:pic>
        <p:nvPicPr>
          <p:cNvPr id="6" name="Imagen 4">
            <a:extLst>
              <a:ext uri="{FF2B5EF4-FFF2-40B4-BE49-F238E27FC236}">
                <a16:creationId xmlns:a16="http://schemas.microsoft.com/office/drawing/2014/main" id="{91CA0574-BAA8-4686-886A-43F68D092B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21" y="80962"/>
            <a:ext cx="809625" cy="866775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59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>
                <a:latin typeface="Montserrat"/>
                <a:ea typeface="Montserrat"/>
                <a:cs typeface="Montserrat"/>
                <a:sym typeface="Montserrat"/>
              </a:rPr>
              <a:t>Curso intensivo de práctica Python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7" name="Google Shape;627;p5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¡Crear la lógica general es a menudo la parte más difícil de un proyecto como este!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Es importante tener en cuenta que planificamos las clases en torno a la lógica próxima, por lo que en una situación del mundo real, a menudo se piensa tanto en la lógica como en las estructuras de clase. simultaneamente. 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" name="Imagen 4">
            <a:extLst>
              <a:ext uri="{FF2B5EF4-FFF2-40B4-BE49-F238E27FC236}">
                <a16:creationId xmlns:a16="http://schemas.microsoft.com/office/drawing/2014/main" id="{EBDEA18D-3780-4ED2-93BC-42BDB63729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21" y="80962"/>
            <a:ext cx="809625" cy="866775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60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>
                <a:latin typeface="Montserrat"/>
                <a:ea typeface="Montserrat"/>
                <a:cs typeface="Montserrat"/>
                <a:sym typeface="Montserrat"/>
              </a:rPr>
              <a:t>Curso intensivo de práctica Python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5" name="Google Shape;635;p6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¡Resumamos nuestra lógica para el juego!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" name="Imagen 4">
            <a:extLst>
              <a:ext uri="{FF2B5EF4-FFF2-40B4-BE49-F238E27FC236}">
                <a16:creationId xmlns:a16="http://schemas.microsoft.com/office/drawing/2014/main" id="{2AAD3845-F0AF-461D-AEFC-904056FF21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21" y="80962"/>
            <a:ext cx="809625" cy="866775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p61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>
                <a:latin typeface="Montserrat"/>
                <a:ea typeface="Montserrat"/>
                <a:cs typeface="Montserrat"/>
                <a:sym typeface="Montserrat"/>
              </a:rPr>
              <a:t>Curso intensivo de práctica Python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43" name="Google Shape;643;p6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¡Resumamos nuestra lógica para el juego!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46" name="Google Shape;646;p61"/>
          <p:cNvSpPr/>
          <p:nvPr/>
        </p:nvSpPr>
        <p:spPr>
          <a:xfrm>
            <a:off x="1530850" y="1875025"/>
            <a:ext cx="1194300" cy="372300"/>
          </a:xfrm>
          <a:prstGeom prst="roundRect">
            <a:avLst>
              <a:gd name="adj" fmla="val 16667"/>
            </a:avLst>
          </a:prstGeom>
          <a:solidFill>
            <a:srgbClr val="F4CCCC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Jugador uno</a:t>
            </a:r>
            <a:endParaRPr dirty="0"/>
          </a:p>
        </p:txBody>
      </p:sp>
      <p:sp>
        <p:nvSpPr>
          <p:cNvPr id="647" name="Google Shape;647;p61"/>
          <p:cNvSpPr/>
          <p:nvPr/>
        </p:nvSpPr>
        <p:spPr>
          <a:xfrm>
            <a:off x="1530850" y="2342075"/>
            <a:ext cx="1194300" cy="372300"/>
          </a:xfrm>
          <a:prstGeom prst="roundRect">
            <a:avLst>
              <a:gd name="adj" fmla="val 16667"/>
            </a:avLst>
          </a:prstGeom>
          <a:solidFill>
            <a:srgbClr val="C9DAF8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Jugador dos</a:t>
            </a:r>
            <a:endParaRPr dirty="0"/>
          </a:p>
        </p:txBody>
      </p:sp>
      <p:pic>
        <p:nvPicPr>
          <p:cNvPr id="8" name="Imagen 4">
            <a:extLst>
              <a:ext uri="{FF2B5EF4-FFF2-40B4-BE49-F238E27FC236}">
                <a16:creationId xmlns:a16="http://schemas.microsoft.com/office/drawing/2014/main" id="{09EC93B0-2C6A-4192-B0BA-C5BCA96BE5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21" y="80962"/>
            <a:ext cx="809625" cy="8667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>
                <a:latin typeface="Montserrat"/>
                <a:ea typeface="Montserrat"/>
                <a:cs typeface="Montserrat"/>
                <a:sym typeface="Montserrat"/>
              </a:rPr>
              <a:t>Curso intensivo de práctica Python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8" name="Google Shape;98;p18"/>
          <p:cNvSpPr/>
          <p:nvPr/>
        </p:nvSpPr>
        <p:spPr>
          <a:xfrm>
            <a:off x="4011175" y="1777125"/>
            <a:ext cx="605400" cy="8595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9" name="Google Shape;99;p18"/>
          <p:cNvSpPr/>
          <p:nvPr/>
        </p:nvSpPr>
        <p:spPr>
          <a:xfrm>
            <a:off x="4063663" y="1804450"/>
            <a:ext cx="605400" cy="8595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0" name="Google Shape;100;p18"/>
          <p:cNvSpPr/>
          <p:nvPr/>
        </p:nvSpPr>
        <p:spPr>
          <a:xfrm>
            <a:off x="4119238" y="1865150"/>
            <a:ext cx="605400" cy="8595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1" name="Google Shape;101;p18"/>
          <p:cNvSpPr/>
          <p:nvPr/>
        </p:nvSpPr>
        <p:spPr>
          <a:xfrm>
            <a:off x="4210950" y="1937400"/>
            <a:ext cx="605400" cy="8595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2" name="Google Shape;102;p18"/>
          <p:cNvSpPr txBox="1"/>
          <p:nvPr/>
        </p:nvSpPr>
        <p:spPr>
          <a:xfrm>
            <a:off x="4163575" y="2157900"/>
            <a:ext cx="1137000" cy="41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/>
              <a:t>PLATAFORMA</a:t>
            </a:r>
            <a:endParaRPr sz="1000" b="1" dirty="0"/>
          </a:p>
        </p:txBody>
      </p:sp>
      <p:pic>
        <p:nvPicPr>
          <p:cNvPr id="11" name="Imagen 4">
            <a:extLst>
              <a:ext uri="{FF2B5EF4-FFF2-40B4-BE49-F238E27FC236}">
                <a16:creationId xmlns:a16="http://schemas.microsoft.com/office/drawing/2014/main" id="{07752002-FDD8-4FCD-AF3A-2296C0C4FC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21" y="80962"/>
            <a:ext cx="809625" cy="866775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62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>
                <a:latin typeface="Montserrat"/>
                <a:ea typeface="Montserrat"/>
                <a:cs typeface="Montserrat"/>
                <a:sym typeface="Montserrat"/>
              </a:rPr>
              <a:t>Curso intensivo de práctica Python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53" name="Google Shape;653;p6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¡Resumamos nuestra lógica para el juego!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56" name="Google Shape;656;p62"/>
          <p:cNvSpPr/>
          <p:nvPr/>
        </p:nvSpPr>
        <p:spPr>
          <a:xfrm>
            <a:off x="1530850" y="1875025"/>
            <a:ext cx="1194300" cy="372300"/>
          </a:xfrm>
          <a:prstGeom prst="roundRect">
            <a:avLst>
              <a:gd name="adj" fmla="val 16667"/>
            </a:avLst>
          </a:prstGeom>
          <a:solidFill>
            <a:srgbClr val="F4CCCC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Jugador uno</a:t>
            </a:r>
            <a:endParaRPr dirty="0"/>
          </a:p>
        </p:txBody>
      </p:sp>
      <p:sp>
        <p:nvSpPr>
          <p:cNvPr id="657" name="Google Shape;657;p62"/>
          <p:cNvSpPr/>
          <p:nvPr/>
        </p:nvSpPr>
        <p:spPr>
          <a:xfrm>
            <a:off x="1530850" y="2342075"/>
            <a:ext cx="1194300" cy="372300"/>
          </a:xfrm>
          <a:prstGeom prst="roundRect">
            <a:avLst>
              <a:gd name="adj" fmla="val 16667"/>
            </a:avLst>
          </a:prstGeom>
          <a:solidFill>
            <a:srgbClr val="C9DAF8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Jugador dos</a:t>
            </a:r>
            <a:endParaRPr dirty="0"/>
          </a:p>
        </p:txBody>
      </p:sp>
      <p:sp>
        <p:nvSpPr>
          <p:cNvPr id="658" name="Google Shape;658;p62"/>
          <p:cNvSpPr/>
          <p:nvPr/>
        </p:nvSpPr>
        <p:spPr>
          <a:xfrm>
            <a:off x="4340175" y="2077100"/>
            <a:ext cx="1194300" cy="372300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Nueva baraja</a:t>
            </a:r>
            <a:endParaRPr dirty="0"/>
          </a:p>
        </p:txBody>
      </p:sp>
      <p:pic>
        <p:nvPicPr>
          <p:cNvPr id="9" name="Imagen 4">
            <a:extLst>
              <a:ext uri="{FF2B5EF4-FFF2-40B4-BE49-F238E27FC236}">
                <a16:creationId xmlns:a16="http://schemas.microsoft.com/office/drawing/2014/main" id="{AB4C4322-D9DF-4C75-A2D6-574FFCB4D8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21" y="80962"/>
            <a:ext cx="809625" cy="866775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63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>
                <a:latin typeface="Montserrat"/>
                <a:ea typeface="Montserrat"/>
                <a:cs typeface="Montserrat"/>
                <a:sym typeface="Montserrat"/>
              </a:rPr>
              <a:t>Curso intensivo de práctica Python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64" name="Google Shape;664;p6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¡Resumamos nuestra lógica para el juego!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67" name="Google Shape;667;p63"/>
          <p:cNvSpPr/>
          <p:nvPr/>
        </p:nvSpPr>
        <p:spPr>
          <a:xfrm>
            <a:off x="1530850" y="1875025"/>
            <a:ext cx="1194300" cy="372300"/>
          </a:xfrm>
          <a:prstGeom prst="roundRect">
            <a:avLst>
              <a:gd name="adj" fmla="val 16667"/>
            </a:avLst>
          </a:prstGeom>
          <a:solidFill>
            <a:srgbClr val="F4CCCC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Jugador uno</a:t>
            </a:r>
            <a:endParaRPr dirty="0"/>
          </a:p>
        </p:txBody>
      </p:sp>
      <p:sp>
        <p:nvSpPr>
          <p:cNvPr id="668" name="Google Shape;668;p63"/>
          <p:cNvSpPr/>
          <p:nvPr/>
        </p:nvSpPr>
        <p:spPr>
          <a:xfrm>
            <a:off x="1530850" y="2342075"/>
            <a:ext cx="1194300" cy="372300"/>
          </a:xfrm>
          <a:prstGeom prst="roundRect">
            <a:avLst>
              <a:gd name="adj" fmla="val 16667"/>
            </a:avLst>
          </a:prstGeom>
          <a:solidFill>
            <a:srgbClr val="C9DAF8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Jugador dos</a:t>
            </a:r>
            <a:endParaRPr dirty="0"/>
          </a:p>
        </p:txBody>
      </p:sp>
      <p:sp>
        <p:nvSpPr>
          <p:cNvPr id="669" name="Google Shape;669;p63"/>
          <p:cNvSpPr/>
          <p:nvPr/>
        </p:nvSpPr>
        <p:spPr>
          <a:xfrm>
            <a:off x="4340175" y="2077100"/>
            <a:ext cx="1194300" cy="372300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Barajar</a:t>
            </a:r>
            <a:endParaRPr dirty="0"/>
          </a:p>
        </p:txBody>
      </p:sp>
      <p:pic>
        <p:nvPicPr>
          <p:cNvPr id="9" name="Imagen 4">
            <a:extLst>
              <a:ext uri="{FF2B5EF4-FFF2-40B4-BE49-F238E27FC236}">
                <a16:creationId xmlns:a16="http://schemas.microsoft.com/office/drawing/2014/main" id="{4E6F2213-DCB1-471F-8714-DDC52B7155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21" y="80962"/>
            <a:ext cx="809625" cy="866775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p64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>
                <a:latin typeface="Montserrat"/>
                <a:ea typeface="Montserrat"/>
                <a:cs typeface="Montserrat"/>
                <a:sym typeface="Montserrat"/>
              </a:rPr>
              <a:t>Curso intensivo de práctica Python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75" name="Google Shape;675;p6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¡Resumamos nuestra lógica para el juego!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78" name="Google Shape;678;p64"/>
          <p:cNvSpPr/>
          <p:nvPr/>
        </p:nvSpPr>
        <p:spPr>
          <a:xfrm>
            <a:off x="1530850" y="1875025"/>
            <a:ext cx="1194300" cy="372300"/>
          </a:xfrm>
          <a:prstGeom prst="roundRect">
            <a:avLst>
              <a:gd name="adj" fmla="val 16667"/>
            </a:avLst>
          </a:prstGeom>
          <a:solidFill>
            <a:srgbClr val="F4CCCC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Jugador uno</a:t>
            </a:r>
            <a:endParaRPr dirty="0"/>
          </a:p>
        </p:txBody>
      </p:sp>
      <p:sp>
        <p:nvSpPr>
          <p:cNvPr id="679" name="Google Shape;679;p64"/>
          <p:cNvSpPr/>
          <p:nvPr/>
        </p:nvSpPr>
        <p:spPr>
          <a:xfrm>
            <a:off x="1530850" y="2342075"/>
            <a:ext cx="1194300" cy="372300"/>
          </a:xfrm>
          <a:prstGeom prst="roundRect">
            <a:avLst>
              <a:gd name="adj" fmla="val 16667"/>
            </a:avLst>
          </a:prstGeom>
          <a:solidFill>
            <a:srgbClr val="C9DAF8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Jugador dos</a:t>
            </a:r>
            <a:endParaRPr dirty="0"/>
          </a:p>
        </p:txBody>
      </p:sp>
      <p:sp>
        <p:nvSpPr>
          <p:cNvPr id="680" name="Google Shape;680;p64"/>
          <p:cNvSpPr/>
          <p:nvPr/>
        </p:nvSpPr>
        <p:spPr>
          <a:xfrm>
            <a:off x="4340175" y="2077100"/>
            <a:ext cx="1194300" cy="372300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Separar</a:t>
            </a:r>
            <a:endParaRPr dirty="0"/>
          </a:p>
        </p:txBody>
      </p:sp>
      <p:cxnSp>
        <p:nvCxnSpPr>
          <p:cNvPr id="681" name="Google Shape;681;p64"/>
          <p:cNvCxnSpPr>
            <a:stCxn id="680" idx="1"/>
            <a:endCxn id="678" idx="3"/>
          </p:cNvCxnSpPr>
          <p:nvPr/>
        </p:nvCxnSpPr>
        <p:spPr>
          <a:xfrm rot="10800000">
            <a:off x="2725275" y="2061050"/>
            <a:ext cx="1614900" cy="202200"/>
          </a:xfrm>
          <a:prstGeom prst="curvedConnector3">
            <a:avLst>
              <a:gd name="adj1" fmla="val 50004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82" name="Google Shape;682;p64"/>
          <p:cNvCxnSpPr>
            <a:stCxn id="680" idx="1"/>
            <a:endCxn id="679" idx="3"/>
          </p:cNvCxnSpPr>
          <p:nvPr/>
        </p:nvCxnSpPr>
        <p:spPr>
          <a:xfrm flipH="1">
            <a:off x="2725275" y="2263250"/>
            <a:ext cx="1614900" cy="264900"/>
          </a:xfrm>
          <a:prstGeom prst="curvedConnector3">
            <a:avLst>
              <a:gd name="adj1" fmla="val 50004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11" name="Imagen 4">
            <a:extLst>
              <a:ext uri="{FF2B5EF4-FFF2-40B4-BE49-F238E27FC236}">
                <a16:creationId xmlns:a16="http://schemas.microsoft.com/office/drawing/2014/main" id="{1F2C67C8-AD4A-42C1-869A-0BECC7B7B7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21" y="80962"/>
            <a:ext cx="809625" cy="866775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65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>
                <a:latin typeface="Montserrat"/>
                <a:ea typeface="Montserrat"/>
                <a:cs typeface="Montserrat"/>
                <a:sym typeface="Montserrat"/>
              </a:rPr>
              <a:t>Curso intensivo de práctica Python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88" name="Google Shape;688;p6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¡Resumamos nuestra lógica para el juego!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91" name="Google Shape;691;p65"/>
          <p:cNvSpPr/>
          <p:nvPr/>
        </p:nvSpPr>
        <p:spPr>
          <a:xfrm>
            <a:off x="1530850" y="1875025"/>
            <a:ext cx="1194300" cy="372300"/>
          </a:xfrm>
          <a:prstGeom prst="roundRect">
            <a:avLst>
              <a:gd name="adj" fmla="val 16667"/>
            </a:avLst>
          </a:prstGeom>
          <a:solidFill>
            <a:srgbClr val="F4CCCC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Jugador uno</a:t>
            </a:r>
            <a:endParaRPr dirty="0"/>
          </a:p>
        </p:txBody>
      </p:sp>
      <p:sp>
        <p:nvSpPr>
          <p:cNvPr id="692" name="Google Shape;692;p65"/>
          <p:cNvSpPr/>
          <p:nvPr/>
        </p:nvSpPr>
        <p:spPr>
          <a:xfrm>
            <a:off x="1530850" y="2342075"/>
            <a:ext cx="1194300" cy="372300"/>
          </a:xfrm>
          <a:prstGeom prst="roundRect">
            <a:avLst>
              <a:gd name="adj" fmla="val 16667"/>
            </a:avLst>
          </a:prstGeom>
          <a:solidFill>
            <a:srgbClr val="C9DAF8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Jugador dos</a:t>
            </a:r>
            <a:endParaRPr dirty="0"/>
          </a:p>
        </p:txBody>
      </p:sp>
      <p:sp>
        <p:nvSpPr>
          <p:cNvPr id="693" name="Google Shape;693;p65"/>
          <p:cNvSpPr/>
          <p:nvPr/>
        </p:nvSpPr>
        <p:spPr>
          <a:xfrm>
            <a:off x="2725150" y="1875025"/>
            <a:ext cx="343500" cy="372300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94" name="Google Shape;694;p65"/>
          <p:cNvSpPr/>
          <p:nvPr/>
        </p:nvSpPr>
        <p:spPr>
          <a:xfrm>
            <a:off x="2725150" y="2342075"/>
            <a:ext cx="343500" cy="372300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95" name="Google Shape;695;p65"/>
          <p:cNvSpPr/>
          <p:nvPr/>
        </p:nvSpPr>
        <p:spPr>
          <a:xfrm>
            <a:off x="2864700" y="1757750"/>
            <a:ext cx="343500" cy="372300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96" name="Google Shape;696;p65"/>
          <p:cNvSpPr/>
          <p:nvPr/>
        </p:nvSpPr>
        <p:spPr>
          <a:xfrm>
            <a:off x="2972150" y="1667850"/>
            <a:ext cx="343500" cy="372300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97" name="Google Shape;697;p65"/>
          <p:cNvSpPr/>
          <p:nvPr/>
        </p:nvSpPr>
        <p:spPr>
          <a:xfrm>
            <a:off x="2864700" y="2443125"/>
            <a:ext cx="343500" cy="372300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98" name="Google Shape;698;p65"/>
          <p:cNvSpPr/>
          <p:nvPr/>
        </p:nvSpPr>
        <p:spPr>
          <a:xfrm>
            <a:off x="2972150" y="2545850"/>
            <a:ext cx="343500" cy="372300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14" name="Imagen 4">
            <a:extLst>
              <a:ext uri="{FF2B5EF4-FFF2-40B4-BE49-F238E27FC236}">
                <a16:creationId xmlns:a16="http://schemas.microsoft.com/office/drawing/2014/main" id="{EE26EF4A-DD34-4030-965C-6508CCF456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21" y="80962"/>
            <a:ext cx="809625" cy="866775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p66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>
                <a:latin typeface="Montserrat"/>
                <a:ea typeface="Montserrat"/>
                <a:cs typeface="Montserrat"/>
                <a:sym typeface="Montserrat"/>
              </a:rPr>
              <a:t>Curso intensivo de práctica Python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4" name="Google Shape;704;p6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¡Resumamos nuestra lógica para el juego!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7" name="Google Shape;707;p66"/>
          <p:cNvSpPr/>
          <p:nvPr/>
        </p:nvSpPr>
        <p:spPr>
          <a:xfrm>
            <a:off x="1530850" y="1875025"/>
            <a:ext cx="1194300" cy="372300"/>
          </a:xfrm>
          <a:prstGeom prst="roundRect">
            <a:avLst>
              <a:gd name="adj" fmla="val 16667"/>
            </a:avLst>
          </a:prstGeom>
          <a:solidFill>
            <a:srgbClr val="F4CCCC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Jugador uno</a:t>
            </a:r>
            <a:endParaRPr dirty="0"/>
          </a:p>
        </p:txBody>
      </p:sp>
      <p:sp>
        <p:nvSpPr>
          <p:cNvPr id="708" name="Google Shape;708;p66"/>
          <p:cNvSpPr/>
          <p:nvPr/>
        </p:nvSpPr>
        <p:spPr>
          <a:xfrm>
            <a:off x="1530850" y="2342075"/>
            <a:ext cx="1194300" cy="372300"/>
          </a:xfrm>
          <a:prstGeom prst="roundRect">
            <a:avLst>
              <a:gd name="adj" fmla="val 16667"/>
            </a:avLst>
          </a:prstGeom>
          <a:solidFill>
            <a:srgbClr val="C9DAF8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Jugador dos</a:t>
            </a:r>
            <a:endParaRPr dirty="0"/>
          </a:p>
        </p:txBody>
      </p:sp>
      <p:sp>
        <p:nvSpPr>
          <p:cNvPr id="709" name="Google Shape;709;p66"/>
          <p:cNvSpPr/>
          <p:nvPr/>
        </p:nvSpPr>
        <p:spPr>
          <a:xfrm>
            <a:off x="2725150" y="1875025"/>
            <a:ext cx="343500" cy="372300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10" name="Google Shape;710;p66"/>
          <p:cNvSpPr/>
          <p:nvPr/>
        </p:nvSpPr>
        <p:spPr>
          <a:xfrm>
            <a:off x="2725150" y="2342075"/>
            <a:ext cx="343500" cy="372300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11" name="Google Shape;711;p66"/>
          <p:cNvSpPr/>
          <p:nvPr/>
        </p:nvSpPr>
        <p:spPr>
          <a:xfrm>
            <a:off x="3068650" y="1875025"/>
            <a:ext cx="343500" cy="372300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12" name="Google Shape;712;p66"/>
          <p:cNvSpPr/>
          <p:nvPr/>
        </p:nvSpPr>
        <p:spPr>
          <a:xfrm>
            <a:off x="3412150" y="1875025"/>
            <a:ext cx="343500" cy="372300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13" name="Google Shape;713;p66"/>
          <p:cNvSpPr/>
          <p:nvPr/>
        </p:nvSpPr>
        <p:spPr>
          <a:xfrm>
            <a:off x="3068650" y="2342075"/>
            <a:ext cx="343500" cy="372300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14" name="Google Shape;714;p66"/>
          <p:cNvSpPr/>
          <p:nvPr/>
        </p:nvSpPr>
        <p:spPr>
          <a:xfrm>
            <a:off x="3412150" y="2342075"/>
            <a:ext cx="343500" cy="372300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15" name="Google Shape;715;p66"/>
          <p:cNvSpPr/>
          <p:nvPr/>
        </p:nvSpPr>
        <p:spPr>
          <a:xfrm>
            <a:off x="4340174" y="1947333"/>
            <a:ext cx="1391677" cy="595667"/>
          </a:xfrm>
          <a:prstGeom prst="roundRect">
            <a:avLst>
              <a:gd name="adj" fmla="val 16667"/>
            </a:avLst>
          </a:prstGeom>
          <a:solidFill>
            <a:srgbClr val="D9EAD3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Comprueba si hay 0 cartas</a:t>
            </a:r>
            <a:endParaRPr b="1" dirty="0"/>
          </a:p>
        </p:txBody>
      </p:sp>
      <p:cxnSp>
        <p:nvCxnSpPr>
          <p:cNvPr id="716" name="Google Shape;716;p66"/>
          <p:cNvCxnSpPr>
            <a:cxnSpLocks/>
            <a:stCxn id="715" idx="1"/>
            <a:endCxn id="712" idx="3"/>
          </p:cNvCxnSpPr>
          <p:nvPr/>
        </p:nvCxnSpPr>
        <p:spPr>
          <a:xfrm rot="10800000">
            <a:off x="3755650" y="2061175"/>
            <a:ext cx="584524" cy="183992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rgbClr val="38761D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717" name="Google Shape;717;p66"/>
          <p:cNvCxnSpPr>
            <a:cxnSpLocks/>
            <a:stCxn id="715" idx="1"/>
            <a:endCxn id="714" idx="3"/>
          </p:cNvCxnSpPr>
          <p:nvPr/>
        </p:nvCxnSpPr>
        <p:spPr>
          <a:xfrm rot="10800000" flipV="1">
            <a:off x="3755650" y="2245167"/>
            <a:ext cx="584524" cy="283058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rgbClr val="38761D"/>
            </a:solidFill>
            <a:prstDash val="solid"/>
            <a:round/>
            <a:headEnd type="none" w="med" len="med"/>
            <a:tailEnd type="oval" w="med" len="med"/>
          </a:ln>
        </p:spPr>
      </p:cxnSp>
      <p:pic>
        <p:nvPicPr>
          <p:cNvPr id="17" name="Imagen 4">
            <a:extLst>
              <a:ext uri="{FF2B5EF4-FFF2-40B4-BE49-F238E27FC236}">
                <a16:creationId xmlns:a16="http://schemas.microsoft.com/office/drawing/2014/main" id="{DD306B67-97BD-445A-97E6-C616300FB5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21" y="80962"/>
            <a:ext cx="809625" cy="866775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p67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>
                <a:latin typeface="Montserrat"/>
                <a:ea typeface="Montserrat"/>
                <a:cs typeface="Montserrat"/>
                <a:sym typeface="Montserrat"/>
              </a:rPr>
              <a:t>Curso intensivo de práctica Python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23" name="Google Shape;723;p6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¡Resumamos nuestra lógica para el juego!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26" name="Google Shape;726;p67"/>
          <p:cNvSpPr/>
          <p:nvPr/>
        </p:nvSpPr>
        <p:spPr>
          <a:xfrm>
            <a:off x="1530850" y="1875025"/>
            <a:ext cx="1194300" cy="372300"/>
          </a:xfrm>
          <a:prstGeom prst="roundRect">
            <a:avLst>
              <a:gd name="adj" fmla="val 16667"/>
            </a:avLst>
          </a:prstGeom>
          <a:solidFill>
            <a:srgbClr val="F4CCCC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Jugador uno</a:t>
            </a:r>
            <a:endParaRPr dirty="0"/>
          </a:p>
        </p:txBody>
      </p:sp>
      <p:sp>
        <p:nvSpPr>
          <p:cNvPr id="727" name="Google Shape;727;p67"/>
          <p:cNvSpPr/>
          <p:nvPr/>
        </p:nvSpPr>
        <p:spPr>
          <a:xfrm>
            <a:off x="1530850" y="2342075"/>
            <a:ext cx="1194300" cy="372300"/>
          </a:xfrm>
          <a:prstGeom prst="roundRect">
            <a:avLst>
              <a:gd name="adj" fmla="val 16667"/>
            </a:avLst>
          </a:prstGeom>
          <a:solidFill>
            <a:srgbClr val="C9DAF8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Jugador dos</a:t>
            </a:r>
            <a:endParaRPr dirty="0"/>
          </a:p>
        </p:txBody>
      </p:sp>
      <p:sp>
        <p:nvSpPr>
          <p:cNvPr id="728" name="Google Shape;728;p67"/>
          <p:cNvSpPr/>
          <p:nvPr/>
        </p:nvSpPr>
        <p:spPr>
          <a:xfrm>
            <a:off x="2725150" y="1875025"/>
            <a:ext cx="343500" cy="372300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29" name="Google Shape;729;p67"/>
          <p:cNvSpPr/>
          <p:nvPr/>
        </p:nvSpPr>
        <p:spPr>
          <a:xfrm>
            <a:off x="2725150" y="2342075"/>
            <a:ext cx="343500" cy="372300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30" name="Google Shape;730;p67"/>
          <p:cNvSpPr/>
          <p:nvPr/>
        </p:nvSpPr>
        <p:spPr>
          <a:xfrm>
            <a:off x="3068650" y="1875025"/>
            <a:ext cx="343500" cy="372300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31" name="Google Shape;731;p67"/>
          <p:cNvSpPr/>
          <p:nvPr/>
        </p:nvSpPr>
        <p:spPr>
          <a:xfrm>
            <a:off x="3412150" y="1875025"/>
            <a:ext cx="343500" cy="372300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32" name="Google Shape;732;p67"/>
          <p:cNvSpPr/>
          <p:nvPr/>
        </p:nvSpPr>
        <p:spPr>
          <a:xfrm>
            <a:off x="3068650" y="2342075"/>
            <a:ext cx="343500" cy="372300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33" name="Google Shape;733;p67"/>
          <p:cNvSpPr/>
          <p:nvPr/>
        </p:nvSpPr>
        <p:spPr>
          <a:xfrm>
            <a:off x="3412150" y="2342075"/>
            <a:ext cx="343500" cy="372300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34" name="Google Shape;734;p67"/>
          <p:cNvSpPr/>
          <p:nvPr/>
        </p:nvSpPr>
        <p:spPr>
          <a:xfrm>
            <a:off x="4340175" y="2077100"/>
            <a:ext cx="1279390" cy="465900"/>
          </a:xfrm>
          <a:prstGeom prst="roundRect">
            <a:avLst>
              <a:gd name="adj" fmla="val 16667"/>
            </a:avLst>
          </a:prstGeom>
          <a:solidFill>
            <a:srgbClr val="D9EAD3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000" b="1" dirty="0"/>
              <a:t>J</a:t>
            </a:r>
            <a:r>
              <a:rPr lang="en" sz="1000" b="1" dirty="0"/>
              <a:t>uego_continua = True</a:t>
            </a:r>
            <a:endParaRPr sz="1000" b="1" dirty="0"/>
          </a:p>
        </p:txBody>
      </p:sp>
      <p:cxnSp>
        <p:nvCxnSpPr>
          <p:cNvPr id="735" name="Google Shape;735;p67"/>
          <p:cNvCxnSpPr>
            <a:cxnSpLocks/>
            <a:stCxn id="734" idx="1"/>
            <a:endCxn id="731" idx="3"/>
          </p:cNvCxnSpPr>
          <p:nvPr/>
        </p:nvCxnSpPr>
        <p:spPr>
          <a:xfrm rot="10800000">
            <a:off x="3755651" y="2061176"/>
            <a:ext cx="584525" cy="248875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rgbClr val="38761D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736" name="Google Shape;736;p67"/>
          <p:cNvCxnSpPr>
            <a:cxnSpLocks/>
            <a:stCxn id="734" idx="1"/>
            <a:endCxn id="733" idx="3"/>
          </p:cNvCxnSpPr>
          <p:nvPr/>
        </p:nvCxnSpPr>
        <p:spPr>
          <a:xfrm rot="10800000" flipV="1">
            <a:off x="3755651" y="2310049"/>
            <a:ext cx="584525" cy="218175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rgbClr val="38761D"/>
            </a:solidFill>
            <a:prstDash val="solid"/>
            <a:round/>
            <a:headEnd type="none" w="med" len="med"/>
            <a:tailEnd type="oval" w="med" len="med"/>
          </a:ln>
        </p:spPr>
      </p:cxnSp>
      <p:pic>
        <p:nvPicPr>
          <p:cNvPr id="17" name="Imagen 4">
            <a:extLst>
              <a:ext uri="{FF2B5EF4-FFF2-40B4-BE49-F238E27FC236}">
                <a16:creationId xmlns:a16="http://schemas.microsoft.com/office/drawing/2014/main" id="{140A6FF3-01BA-4EA5-9109-61AC55EC2A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21" y="80962"/>
            <a:ext cx="809625" cy="866775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68"/>
          <p:cNvSpPr/>
          <p:nvPr/>
        </p:nvSpPr>
        <p:spPr>
          <a:xfrm>
            <a:off x="5208425" y="1922975"/>
            <a:ext cx="3199800" cy="3079200"/>
          </a:xfrm>
          <a:prstGeom prst="roundRect">
            <a:avLst>
              <a:gd name="adj" fmla="val 16667"/>
            </a:avLst>
          </a:prstGeom>
          <a:solidFill>
            <a:srgbClr val="D9EAD3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</p:txBody>
      </p:sp>
      <p:sp>
        <p:nvSpPr>
          <p:cNvPr id="742" name="Google Shape;742;p68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>
                <a:latin typeface="Montserrat"/>
                <a:ea typeface="Montserrat"/>
                <a:cs typeface="Montserrat"/>
                <a:sym typeface="Montserrat"/>
              </a:rPr>
              <a:t>Curso intensivo de práctica Python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43" name="Google Shape;743;p6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¡Resumamos nuestra lógica para el juego!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46" name="Google Shape;746;p68"/>
          <p:cNvSpPr/>
          <p:nvPr/>
        </p:nvSpPr>
        <p:spPr>
          <a:xfrm>
            <a:off x="1530850" y="1875025"/>
            <a:ext cx="1194300" cy="372300"/>
          </a:xfrm>
          <a:prstGeom prst="roundRect">
            <a:avLst>
              <a:gd name="adj" fmla="val 16667"/>
            </a:avLst>
          </a:prstGeom>
          <a:solidFill>
            <a:srgbClr val="F4CCCC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Jugador uno</a:t>
            </a:r>
            <a:endParaRPr dirty="0"/>
          </a:p>
        </p:txBody>
      </p:sp>
      <p:sp>
        <p:nvSpPr>
          <p:cNvPr id="747" name="Google Shape;747;p68"/>
          <p:cNvSpPr/>
          <p:nvPr/>
        </p:nvSpPr>
        <p:spPr>
          <a:xfrm>
            <a:off x="1530850" y="2342075"/>
            <a:ext cx="1194300" cy="372300"/>
          </a:xfrm>
          <a:prstGeom prst="roundRect">
            <a:avLst>
              <a:gd name="adj" fmla="val 16667"/>
            </a:avLst>
          </a:prstGeom>
          <a:solidFill>
            <a:srgbClr val="C9DAF8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Jugador dos</a:t>
            </a:r>
            <a:endParaRPr dirty="0"/>
          </a:p>
        </p:txBody>
      </p:sp>
      <p:sp>
        <p:nvSpPr>
          <p:cNvPr id="748" name="Google Shape;748;p68"/>
          <p:cNvSpPr txBox="1"/>
          <p:nvPr/>
        </p:nvSpPr>
        <p:spPr>
          <a:xfrm>
            <a:off x="5730235" y="3153411"/>
            <a:ext cx="22665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Montserrat"/>
                <a:ea typeface="Montserrat"/>
                <a:cs typeface="Montserrat"/>
                <a:sym typeface="Montserrat"/>
              </a:rPr>
              <a:t>while juego_continua</a:t>
            </a:r>
            <a:endParaRPr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49" name="Google Shape;749;p68"/>
          <p:cNvSpPr/>
          <p:nvPr/>
        </p:nvSpPr>
        <p:spPr>
          <a:xfrm>
            <a:off x="2725150" y="1875025"/>
            <a:ext cx="343500" cy="372300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50" name="Google Shape;750;p68"/>
          <p:cNvSpPr/>
          <p:nvPr/>
        </p:nvSpPr>
        <p:spPr>
          <a:xfrm>
            <a:off x="2725150" y="2342075"/>
            <a:ext cx="343500" cy="372300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51" name="Google Shape;751;p68"/>
          <p:cNvSpPr/>
          <p:nvPr/>
        </p:nvSpPr>
        <p:spPr>
          <a:xfrm>
            <a:off x="2864700" y="1757750"/>
            <a:ext cx="343500" cy="372300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52" name="Google Shape;752;p68"/>
          <p:cNvSpPr/>
          <p:nvPr/>
        </p:nvSpPr>
        <p:spPr>
          <a:xfrm>
            <a:off x="2972150" y="1667850"/>
            <a:ext cx="343500" cy="372300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53" name="Google Shape;753;p68"/>
          <p:cNvSpPr/>
          <p:nvPr/>
        </p:nvSpPr>
        <p:spPr>
          <a:xfrm>
            <a:off x="2864700" y="2443125"/>
            <a:ext cx="343500" cy="372300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54" name="Google Shape;754;p68"/>
          <p:cNvSpPr/>
          <p:nvPr/>
        </p:nvSpPr>
        <p:spPr>
          <a:xfrm>
            <a:off x="2972150" y="2545850"/>
            <a:ext cx="343500" cy="372300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16" name="Imagen 4">
            <a:extLst>
              <a:ext uri="{FF2B5EF4-FFF2-40B4-BE49-F238E27FC236}">
                <a16:creationId xmlns:a16="http://schemas.microsoft.com/office/drawing/2014/main" id="{A59F9740-6CCB-4B18-B36F-05B5AA7BB3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21" y="80962"/>
            <a:ext cx="809625" cy="866775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p69"/>
          <p:cNvSpPr/>
          <p:nvPr/>
        </p:nvSpPr>
        <p:spPr>
          <a:xfrm>
            <a:off x="5208425" y="1922975"/>
            <a:ext cx="3199800" cy="3079200"/>
          </a:xfrm>
          <a:prstGeom prst="roundRect">
            <a:avLst>
              <a:gd name="adj" fmla="val 16667"/>
            </a:avLst>
          </a:prstGeom>
          <a:solidFill>
            <a:srgbClr val="D9EAD3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</p:txBody>
      </p:sp>
      <p:sp>
        <p:nvSpPr>
          <p:cNvPr id="760" name="Google Shape;760;p69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>
                <a:latin typeface="Montserrat"/>
                <a:ea typeface="Montserrat"/>
                <a:cs typeface="Montserrat"/>
                <a:sym typeface="Montserrat"/>
              </a:rPr>
              <a:t>Curso intensivo de práctica Python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61" name="Google Shape;761;p6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¡Resumamos nuestra lógica para el juego!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64" name="Google Shape;764;p69"/>
          <p:cNvSpPr/>
          <p:nvPr/>
        </p:nvSpPr>
        <p:spPr>
          <a:xfrm>
            <a:off x="1530850" y="1875025"/>
            <a:ext cx="1194300" cy="372300"/>
          </a:xfrm>
          <a:prstGeom prst="roundRect">
            <a:avLst>
              <a:gd name="adj" fmla="val 16667"/>
            </a:avLst>
          </a:prstGeom>
          <a:solidFill>
            <a:srgbClr val="F4CCCC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Jugador uno</a:t>
            </a:r>
            <a:endParaRPr dirty="0"/>
          </a:p>
        </p:txBody>
      </p:sp>
      <p:sp>
        <p:nvSpPr>
          <p:cNvPr id="765" name="Google Shape;765;p69"/>
          <p:cNvSpPr/>
          <p:nvPr/>
        </p:nvSpPr>
        <p:spPr>
          <a:xfrm>
            <a:off x="1530850" y="2342075"/>
            <a:ext cx="1194300" cy="372300"/>
          </a:xfrm>
          <a:prstGeom prst="roundRect">
            <a:avLst>
              <a:gd name="adj" fmla="val 16667"/>
            </a:avLst>
          </a:prstGeom>
          <a:solidFill>
            <a:srgbClr val="C9DAF8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Jugador dos</a:t>
            </a:r>
            <a:endParaRPr dirty="0"/>
          </a:p>
        </p:txBody>
      </p:sp>
      <p:sp>
        <p:nvSpPr>
          <p:cNvPr id="766" name="Google Shape;766;p69"/>
          <p:cNvSpPr/>
          <p:nvPr/>
        </p:nvSpPr>
        <p:spPr>
          <a:xfrm>
            <a:off x="6064200" y="2464075"/>
            <a:ext cx="343500" cy="372300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67" name="Google Shape;767;p69"/>
          <p:cNvSpPr/>
          <p:nvPr/>
        </p:nvSpPr>
        <p:spPr>
          <a:xfrm>
            <a:off x="7220000" y="2464075"/>
            <a:ext cx="343500" cy="372300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68" name="Google Shape;768;p69"/>
          <p:cNvSpPr txBox="1"/>
          <p:nvPr/>
        </p:nvSpPr>
        <p:spPr>
          <a:xfrm>
            <a:off x="5614825" y="1875025"/>
            <a:ext cx="22665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Montserrat"/>
                <a:ea typeface="Montserrat"/>
                <a:cs typeface="Montserrat"/>
                <a:sym typeface="Montserrat"/>
              </a:rPr>
              <a:t>while juego_continua</a:t>
            </a:r>
            <a:endParaRPr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69" name="Google Shape;769;p69"/>
          <p:cNvSpPr/>
          <p:nvPr/>
        </p:nvSpPr>
        <p:spPr>
          <a:xfrm>
            <a:off x="2725150" y="1875025"/>
            <a:ext cx="343500" cy="372300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70" name="Google Shape;770;p69"/>
          <p:cNvSpPr/>
          <p:nvPr/>
        </p:nvSpPr>
        <p:spPr>
          <a:xfrm>
            <a:off x="2725150" y="2342075"/>
            <a:ext cx="343500" cy="372300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71" name="Google Shape;771;p69"/>
          <p:cNvSpPr/>
          <p:nvPr/>
        </p:nvSpPr>
        <p:spPr>
          <a:xfrm>
            <a:off x="2864700" y="1757750"/>
            <a:ext cx="343500" cy="372300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72" name="Google Shape;772;p69"/>
          <p:cNvSpPr/>
          <p:nvPr/>
        </p:nvSpPr>
        <p:spPr>
          <a:xfrm>
            <a:off x="2972150" y="1667850"/>
            <a:ext cx="343500" cy="372300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73" name="Google Shape;773;p69"/>
          <p:cNvSpPr/>
          <p:nvPr/>
        </p:nvSpPr>
        <p:spPr>
          <a:xfrm>
            <a:off x="2864700" y="2443125"/>
            <a:ext cx="343500" cy="372300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74" name="Google Shape;774;p69"/>
          <p:cNvSpPr/>
          <p:nvPr/>
        </p:nvSpPr>
        <p:spPr>
          <a:xfrm>
            <a:off x="2972150" y="2545850"/>
            <a:ext cx="343500" cy="372300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775" name="Google Shape;775;p69"/>
          <p:cNvCxnSpPr>
            <a:stCxn id="772" idx="3"/>
            <a:endCxn id="766" idx="1"/>
          </p:cNvCxnSpPr>
          <p:nvPr/>
        </p:nvCxnSpPr>
        <p:spPr>
          <a:xfrm>
            <a:off x="3315650" y="1854000"/>
            <a:ext cx="2748600" cy="796200"/>
          </a:xfrm>
          <a:prstGeom prst="curvedConnector3">
            <a:avLst>
              <a:gd name="adj1" fmla="val 49999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76" name="Google Shape;776;p69"/>
          <p:cNvCxnSpPr>
            <a:stCxn id="774" idx="3"/>
            <a:endCxn id="767" idx="2"/>
          </p:cNvCxnSpPr>
          <p:nvPr/>
        </p:nvCxnSpPr>
        <p:spPr>
          <a:xfrm>
            <a:off x="3315650" y="2732000"/>
            <a:ext cx="4076100" cy="104400"/>
          </a:xfrm>
          <a:prstGeom prst="curvedConnector4">
            <a:avLst>
              <a:gd name="adj1" fmla="val 30886"/>
              <a:gd name="adj2" fmla="val 495402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20" name="Imagen 4">
            <a:extLst>
              <a:ext uri="{FF2B5EF4-FFF2-40B4-BE49-F238E27FC236}">
                <a16:creationId xmlns:a16="http://schemas.microsoft.com/office/drawing/2014/main" id="{DBCE9E99-A4BB-4488-8F26-FB2EE4BEEF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21" y="80962"/>
            <a:ext cx="809625" cy="866775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p70"/>
          <p:cNvSpPr/>
          <p:nvPr/>
        </p:nvSpPr>
        <p:spPr>
          <a:xfrm>
            <a:off x="5208425" y="1922975"/>
            <a:ext cx="3199800" cy="3079200"/>
          </a:xfrm>
          <a:prstGeom prst="roundRect">
            <a:avLst>
              <a:gd name="adj" fmla="val 16667"/>
            </a:avLst>
          </a:prstGeom>
          <a:solidFill>
            <a:srgbClr val="D9EAD3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</p:txBody>
      </p:sp>
      <p:sp>
        <p:nvSpPr>
          <p:cNvPr id="782" name="Google Shape;782;p70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>
                <a:latin typeface="Montserrat"/>
                <a:ea typeface="Montserrat"/>
                <a:cs typeface="Montserrat"/>
                <a:sym typeface="Montserrat"/>
              </a:rPr>
              <a:t>Curso intensivo de práctica Python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83" name="Google Shape;783;p7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¡Resumamos nuestra lógica para el juego!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86" name="Google Shape;786;p70"/>
          <p:cNvSpPr/>
          <p:nvPr/>
        </p:nvSpPr>
        <p:spPr>
          <a:xfrm>
            <a:off x="1530850" y="1875025"/>
            <a:ext cx="1194300" cy="372300"/>
          </a:xfrm>
          <a:prstGeom prst="roundRect">
            <a:avLst>
              <a:gd name="adj" fmla="val 16667"/>
            </a:avLst>
          </a:prstGeom>
          <a:solidFill>
            <a:srgbClr val="F4CCCC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Jugador uno</a:t>
            </a:r>
            <a:endParaRPr dirty="0"/>
          </a:p>
        </p:txBody>
      </p:sp>
      <p:sp>
        <p:nvSpPr>
          <p:cNvPr id="787" name="Google Shape;787;p70"/>
          <p:cNvSpPr/>
          <p:nvPr/>
        </p:nvSpPr>
        <p:spPr>
          <a:xfrm>
            <a:off x="1530850" y="2342075"/>
            <a:ext cx="1194300" cy="372300"/>
          </a:xfrm>
          <a:prstGeom prst="roundRect">
            <a:avLst>
              <a:gd name="adj" fmla="val 16667"/>
            </a:avLst>
          </a:prstGeom>
          <a:solidFill>
            <a:srgbClr val="C9DAF8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Jugador dos</a:t>
            </a:r>
            <a:endParaRPr dirty="0"/>
          </a:p>
        </p:txBody>
      </p:sp>
      <p:sp>
        <p:nvSpPr>
          <p:cNvPr id="788" name="Google Shape;788;p70"/>
          <p:cNvSpPr/>
          <p:nvPr/>
        </p:nvSpPr>
        <p:spPr>
          <a:xfrm>
            <a:off x="6064200" y="2464075"/>
            <a:ext cx="343500" cy="372300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89" name="Google Shape;789;p70"/>
          <p:cNvSpPr/>
          <p:nvPr/>
        </p:nvSpPr>
        <p:spPr>
          <a:xfrm>
            <a:off x="7220000" y="2464075"/>
            <a:ext cx="343500" cy="372300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90" name="Google Shape;790;p70"/>
          <p:cNvSpPr txBox="1"/>
          <p:nvPr/>
        </p:nvSpPr>
        <p:spPr>
          <a:xfrm>
            <a:off x="6227225" y="2412675"/>
            <a:ext cx="11622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b="1">
                <a:latin typeface="Montserrat"/>
                <a:ea typeface="Montserrat"/>
                <a:cs typeface="Montserrat"/>
                <a:sym typeface="Montserrat"/>
              </a:rPr>
              <a:t>&lt;</a:t>
            </a:r>
            <a:endParaRPr sz="2300"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1" name="Google Shape;791;p70"/>
          <p:cNvSpPr txBox="1"/>
          <p:nvPr/>
        </p:nvSpPr>
        <p:spPr>
          <a:xfrm>
            <a:off x="5614825" y="1875025"/>
            <a:ext cx="22665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Montserrat"/>
                <a:ea typeface="Montserrat"/>
                <a:cs typeface="Montserrat"/>
                <a:sym typeface="Montserrat"/>
              </a:rPr>
              <a:t>while juego_continua</a:t>
            </a:r>
            <a:endParaRPr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2" name="Google Shape;792;p70"/>
          <p:cNvSpPr/>
          <p:nvPr/>
        </p:nvSpPr>
        <p:spPr>
          <a:xfrm>
            <a:off x="2725150" y="1875025"/>
            <a:ext cx="343500" cy="372300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93" name="Google Shape;793;p70"/>
          <p:cNvSpPr/>
          <p:nvPr/>
        </p:nvSpPr>
        <p:spPr>
          <a:xfrm>
            <a:off x="2725150" y="2342075"/>
            <a:ext cx="343500" cy="372300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94" name="Google Shape;794;p70"/>
          <p:cNvSpPr/>
          <p:nvPr/>
        </p:nvSpPr>
        <p:spPr>
          <a:xfrm>
            <a:off x="2864700" y="1757750"/>
            <a:ext cx="343500" cy="372300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95" name="Google Shape;795;p70"/>
          <p:cNvSpPr/>
          <p:nvPr/>
        </p:nvSpPr>
        <p:spPr>
          <a:xfrm>
            <a:off x="2972150" y="1667850"/>
            <a:ext cx="343500" cy="372300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96" name="Google Shape;796;p70"/>
          <p:cNvSpPr/>
          <p:nvPr/>
        </p:nvSpPr>
        <p:spPr>
          <a:xfrm>
            <a:off x="2864700" y="2443125"/>
            <a:ext cx="343500" cy="372300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97" name="Google Shape;797;p70"/>
          <p:cNvSpPr/>
          <p:nvPr/>
        </p:nvSpPr>
        <p:spPr>
          <a:xfrm>
            <a:off x="2972150" y="2545850"/>
            <a:ext cx="343500" cy="372300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19" name="Imagen 4">
            <a:extLst>
              <a:ext uri="{FF2B5EF4-FFF2-40B4-BE49-F238E27FC236}">
                <a16:creationId xmlns:a16="http://schemas.microsoft.com/office/drawing/2014/main" id="{997A0C14-1731-4A28-BCED-C7C57DC34D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21" y="80962"/>
            <a:ext cx="809625" cy="866775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p71"/>
          <p:cNvSpPr/>
          <p:nvPr/>
        </p:nvSpPr>
        <p:spPr>
          <a:xfrm>
            <a:off x="5208425" y="1922975"/>
            <a:ext cx="3199800" cy="3079200"/>
          </a:xfrm>
          <a:prstGeom prst="roundRect">
            <a:avLst>
              <a:gd name="adj" fmla="val 16667"/>
            </a:avLst>
          </a:prstGeom>
          <a:solidFill>
            <a:srgbClr val="D9EAD3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</p:txBody>
      </p:sp>
      <p:sp>
        <p:nvSpPr>
          <p:cNvPr id="803" name="Google Shape;803;p71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>
                <a:latin typeface="Montserrat"/>
                <a:ea typeface="Montserrat"/>
                <a:cs typeface="Montserrat"/>
                <a:sym typeface="Montserrat"/>
              </a:rPr>
              <a:t>Curso intensivo de práctica Python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04" name="Google Shape;804;p7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¡Resumamos nuestra lógica para el juego!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07" name="Google Shape;807;p71"/>
          <p:cNvSpPr/>
          <p:nvPr/>
        </p:nvSpPr>
        <p:spPr>
          <a:xfrm>
            <a:off x="1530850" y="1875025"/>
            <a:ext cx="1194300" cy="372300"/>
          </a:xfrm>
          <a:prstGeom prst="roundRect">
            <a:avLst>
              <a:gd name="adj" fmla="val 16667"/>
            </a:avLst>
          </a:prstGeom>
          <a:solidFill>
            <a:srgbClr val="F4CCCC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Jugador uno</a:t>
            </a:r>
            <a:endParaRPr dirty="0"/>
          </a:p>
        </p:txBody>
      </p:sp>
      <p:sp>
        <p:nvSpPr>
          <p:cNvPr id="808" name="Google Shape;808;p71"/>
          <p:cNvSpPr/>
          <p:nvPr/>
        </p:nvSpPr>
        <p:spPr>
          <a:xfrm>
            <a:off x="1530850" y="2342075"/>
            <a:ext cx="1194300" cy="372300"/>
          </a:xfrm>
          <a:prstGeom prst="roundRect">
            <a:avLst>
              <a:gd name="adj" fmla="val 16667"/>
            </a:avLst>
          </a:prstGeom>
          <a:solidFill>
            <a:srgbClr val="C9DAF8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Jugador dos</a:t>
            </a:r>
            <a:endParaRPr dirty="0"/>
          </a:p>
        </p:txBody>
      </p:sp>
      <p:sp>
        <p:nvSpPr>
          <p:cNvPr id="809" name="Google Shape;809;p71"/>
          <p:cNvSpPr txBox="1"/>
          <p:nvPr/>
        </p:nvSpPr>
        <p:spPr>
          <a:xfrm>
            <a:off x="5614825" y="3135653"/>
            <a:ext cx="22665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Montserrat"/>
                <a:ea typeface="Montserrat"/>
                <a:cs typeface="Montserrat"/>
                <a:sym typeface="Montserrat"/>
              </a:rPr>
              <a:t>while juego_continua</a:t>
            </a:r>
            <a:endParaRPr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10" name="Google Shape;810;p71"/>
          <p:cNvSpPr/>
          <p:nvPr/>
        </p:nvSpPr>
        <p:spPr>
          <a:xfrm>
            <a:off x="2725150" y="1875025"/>
            <a:ext cx="343500" cy="372300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11" name="Google Shape;811;p71"/>
          <p:cNvSpPr/>
          <p:nvPr/>
        </p:nvSpPr>
        <p:spPr>
          <a:xfrm>
            <a:off x="2725150" y="2342075"/>
            <a:ext cx="343500" cy="372300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12" name="Google Shape;812;p71"/>
          <p:cNvSpPr/>
          <p:nvPr/>
        </p:nvSpPr>
        <p:spPr>
          <a:xfrm>
            <a:off x="2864700" y="1757750"/>
            <a:ext cx="343500" cy="372300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13" name="Google Shape;813;p71"/>
          <p:cNvSpPr/>
          <p:nvPr/>
        </p:nvSpPr>
        <p:spPr>
          <a:xfrm>
            <a:off x="2972150" y="1667850"/>
            <a:ext cx="343500" cy="372300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14" name="Google Shape;814;p71"/>
          <p:cNvSpPr/>
          <p:nvPr/>
        </p:nvSpPr>
        <p:spPr>
          <a:xfrm>
            <a:off x="2864700" y="2443125"/>
            <a:ext cx="343500" cy="372300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15" name="Google Shape;815;p71"/>
          <p:cNvSpPr/>
          <p:nvPr/>
        </p:nvSpPr>
        <p:spPr>
          <a:xfrm>
            <a:off x="2972150" y="2545850"/>
            <a:ext cx="343500" cy="372300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16" name="Google Shape;816;p71"/>
          <p:cNvSpPr/>
          <p:nvPr/>
        </p:nvSpPr>
        <p:spPr>
          <a:xfrm>
            <a:off x="3068650" y="2674525"/>
            <a:ext cx="343500" cy="372300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17" name="Google Shape;817;p71"/>
          <p:cNvSpPr/>
          <p:nvPr/>
        </p:nvSpPr>
        <p:spPr>
          <a:xfrm>
            <a:off x="3169675" y="2815425"/>
            <a:ext cx="343500" cy="372300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18" name="Imagen 4">
            <a:extLst>
              <a:ext uri="{FF2B5EF4-FFF2-40B4-BE49-F238E27FC236}">
                <a16:creationId xmlns:a16="http://schemas.microsoft.com/office/drawing/2014/main" id="{1A04B83D-1993-43A2-AD51-7C8642BE22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21" y="80962"/>
            <a:ext cx="809625" cy="8667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>
                <a:latin typeface="Montserrat"/>
                <a:ea typeface="Montserrat"/>
                <a:cs typeface="Montserrat"/>
                <a:sym typeface="Montserrat"/>
              </a:rPr>
              <a:t>Curso intensivo de práctica Python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0" name="Google Shape;110;p19"/>
          <p:cNvSpPr/>
          <p:nvPr/>
        </p:nvSpPr>
        <p:spPr>
          <a:xfrm>
            <a:off x="1963275" y="3420850"/>
            <a:ext cx="605400" cy="859500"/>
          </a:xfrm>
          <a:prstGeom prst="roundRect">
            <a:avLst>
              <a:gd name="adj" fmla="val 16667"/>
            </a:avLst>
          </a:prstGeom>
          <a:solidFill>
            <a:srgbClr val="A4C2F4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1" name="Google Shape;111;p19"/>
          <p:cNvSpPr/>
          <p:nvPr/>
        </p:nvSpPr>
        <p:spPr>
          <a:xfrm>
            <a:off x="4011175" y="1777125"/>
            <a:ext cx="605400" cy="8595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2" name="Google Shape;112;p19"/>
          <p:cNvSpPr/>
          <p:nvPr/>
        </p:nvSpPr>
        <p:spPr>
          <a:xfrm>
            <a:off x="4063663" y="1804450"/>
            <a:ext cx="605400" cy="8595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3" name="Google Shape;113;p19"/>
          <p:cNvSpPr/>
          <p:nvPr/>
        </p:nvSpPr>
        <p:spPr>
          <a:xfrm>
            <a:off x="4119238" y="1865150"/>
            <a:ext cx="605400" cy="8595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4" name="Google Shape;114;p19"/>
          <p:cNvSpPr/>
          <p:nvPr/>
        </p:nvSpPr>
        <p:spPr>
          <a:xfrm>
            <a:off x="2044600" y="3510100"/>
            <a:ext cx="605400" cy="859500"/>
          </a:xfrm>
          <a:prstGeom prst="roundRect">
            <a:avLst>
              <a:gd name="adj" fmla="val 16667"/>
            </a:avLst>
          </a:prstGeom>
          <a:solidFill>
            <a:srgbClr val="A4C2F4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5" name="Google Shape;115;p19"/>
          <p:cNvSpPr/>
          <p:nvPr/>
        </p:nvSpPr>
        <p:spPr>
          <a:xfrm>
            <a:off x="2133825" y="3599350"/>
            <a:ext cx="605400" cy="859500"/>
          </a:xfrm>
          <a:prstGeom prst="roundRect">
            <a:avLst>
              <a:gd name="adj" fmla="val 16667"/>
            </a:avLst>
          </a:prstGeom>
          <a:solidFill>
            <a:srgbClr val="A4C2F4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/>
              <a:t>UNO</a:t>
            </a:r>
            <a:endParaRPr sz="1000" b="1" dirty="0"/>
          </a:p>
        </p:txBody>
      </p:sp>
      <p:sp>
        <p:nvSpPr>
          <p:cNvPr id="116" name="Google Shape;116;p19"/>
          <p:cNvSpPr/>
          <p:nvPr/>
        </p:nvSpPr>
        <p:spPr>
          <a:xfrm>
            <a:off x="4210950" y="1937400"/>
            <a:ext cx="605400" cy="8595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7" name="Google Shape;117;p19"/>
          <p:cNvSpPr txBox="1"/>
          <p:nvPr/>
        </p:nvSpPr>
        <p:spPr>
          <a:xfrm>
            <a:off x="4163575" y="2157900"/>
            <a:ext cx="1137000" cy="41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/>
              <a:t>PLATAFORMA</a:t>
            </a:r>
            <a:endParaRPr sz="1000" b="1" dirty="0"/>
          </a:p>
        </p:txBody>
      </p:sp>
      <p:sp>
        <p:nvSpPr>
          <p:cNvPr id="118" name="Google Shape;118;p19"/>
          <p:cNvSpPr/>
          <p:nvPr/>
        </p:nvSpPr>
        <p:spPr>
          <a:xfrm>
            <a:off x="5921725" y="3478500"/>
            <a:ext cx="605400" cy="859500"/>
          </a:xfrm>
          <a:prstGeom prst="roundRect">
            <a:avLst>
              <a:gd name="adj" fmla="val 16667"/>
            </a:avLst>
          </a:prstGeom>
          <a:solidFill>
            <a:srgbClr val="EA9999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9" name="Google Shape;119;p19"/>
          <p:cNvSpPr/>
          <p:nvPr/>
        </p:nvSpPr>
        <p:spPr>
          <a:xfrm>
            <a:off x="6003050" y="3567750"/>
            <a:ext cx="605400" cy="859500"/>
          </a:xfrm>
          <a:prstGeom prst="roundRect">
            <a:avLst>
              <a:gd name="adj" fmla="val 16667"/>
            </a:avLst>
          </a:prstGeom>
          <a:solidFill>
            <a:srgbClr val="EA9999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0" name="Google Shape;120;p19"/>
          <p:cNvSpPr/>
          <p:nvPr/>
        </p:nvSpPr>
        <p:spPr>
          <a:xfrm>
            <a:off x="6092275" y="3657000"/>
            <a:ext cx="641700" cy="859500"/>
          </a:xfrm>
          <a:prstGeom prst="roundRect">
            <a:avLst>
              <a:gd name="adj" fmla="val 16667"/>
            </a:avLst>
          </a:prstGeom>
          <a:solidFill>
            <a:srgbClr val="EA9999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/>
              <a:t>DOS</a:t>
            </a:r>
            <a:endParaRPr sz="1000" b="1" dirty="0"/>
          </a:p>
        </p:txBody>
      </p:sp>
      <p:cxnSp>
        <p:nvCxnSpPr>
          <p:cNvPr id="121" name="Google Shape;121;p19"/>
          <p:cNvCxnSpPr/>
          <p:nvPr/>
        </p:nvCxnSpPr>
        <p:spPr>
          <a:xfrm flipH="1">
            <a:off x="2867525" y="2787425"/>
            <a:ext cx="1055400" cy="6093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2" name="Google Shape;122;p19"/>
          <p:cNvCxnSpPr/>
          <p:nvPr/>
        </p:nvCxnSpPr>
        <p:spPr>
          <a:xfrm>
            <a:off x="4947650" y="2787425"/>
            <a:ext cx="1055400" cy="6093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18" name="Imagen 4">
            <a:extLst>
              <a:ext uri="{FF2B5EF4-FFF2-40B4-BE49-F238E27FC236}">
                <a16:creationId xmlns:a16="http://schemas.microsoft.com/office/drawing/2014/main" id="{721EAC84-67BF-4EAD-B81F-B37D6D3787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21" y="80962"/>
            <a:ext cx="809625" cy="866775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p72"/>
          <p:cNvSpPr/>
          <p:nvPr/>
        </p:nvSpPr>
        <p:spPr>
          <a:xfrm>
            <a:off x="5208425" y="1922975"/>
            <a:ext cx="3199800" cy="3079200"/>
          </a:xfrm>
          <a:prstGeom prst="roundRect">
            <a:avLst>
              <a:gd name="adj" fmla="val 16667"/>
            </a:avLst>
          </a:prstGeom>
          <a:solidFill>
            <a:srgbClr val="D9EAD3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</p:txBody>
      </p:sp>
      <p:sp>
        <p:nvSpPr>
          <p:cNvPr id="823" name="Google Shape;823;p72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>
                <a:latin typeface="Montserrat"/>
                <a:ea typeface="Montserrat"/>
                <a:cs typeface="Montserrat"/>
                <a:sym typeface="Montserrat"/>
              </a:rPr>
              <a:t>Curso intensivo de práctica Python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24" name="Google Shape;824;p7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¡Resumamos nuestra lógica para el juego!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27" name="Google Shape;827;p72"/>
          <p:cNvSpPr/>
          <p:nvPr/>
        </p:nvSpPr>
        <p:spPr>
          <a:xfrm>
            <a:off x="1530850" y="1875025"/>
            <a:ext cx="1194300" cy="372300"/>
          </a:xfrm>
          <a:prstGeom prst="roundRect">
            <a:avLst>
              <a:gd name="adj" fmla="val 16667"/>
            </a:avLst>
          </a:prstGeom>
          <a:solidFill>
            <a:srgbClr val="F4CCCC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Jugador uno</a:t>
            </a:r>
            <a:endParaRPr dirty="0"/>
          </a:p>
        </p:txBody>
      </p:sp>
      <p:sp>
        <p:nvSpPr>
          <p:cNvPr id="828" name="Google Shape;828;p72"/>
          <p:cNvSpPr/>
          <p:nvPr/>
        </p:nvSpPr>
        <p:spPr>
          <a:xfrm>
            <a:off x="1530850" y="2342075"/>
            <a:ext cx="1194300" cy="372300"/>
          </a:xfrm>
          <a:prstGeom prst="roundRect">
            <a:avLst>
              <a:gd name="adj" fmla="val 16667"/>
            </a:avLst>
          </a:prstGeom>
          <a:solidFill>
            <a:srgbClr val="C9DAF8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Jugador dos</a:t>
            </a:r>
            <a:endParaRPr dirty="0"/>
          </a:p>
        </p:txBody>
      </p:sp>
      <p:sp>
        <p:nvSpPr>
          <p:cNvPr id="829" name="Google Shape;829;p72"/>
          <p:cNvSpPr txBox="1"/>
          <p:nvPr/>
        </p:nvSpPr>
        <p:spPr>
          <a:xfrm>
            <a:off x="5614825" y="1875025"/>
            <a:ext cx="22665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Montserrat"/>
                <a:ea typeface="Montserrat"/>
                <a:cs typeface="Montserrat"/>
                <a:sym typeface="Montserrat"/>
              </a:rPr>
              <a:t>while juego_continua</a:t>
            </a:r>
            <a:endParaRPr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30" name="Google Shape;830;p72"/>
          <p:cNvSpPr/>
          <p:nvPr/>
        </p:nvSpPr>
        <p:spPr>
          <a:xfrm>
            <a:off x="2725150" y="1875025"/>
            <a:ext cx="343500" cy="372300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31" name="Google Shape;831;p72"/>
          <p:cNvSpPr/>
          <p:nvPr/>
        </p:nvSpPr>
        <p:spPr>
          <a:xfrm>
            <a:off x="2725150" y="2342075"/>
            <a:ext cx="343500" cy="372300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32" name="Google Shape;832;p72"/>
          <p:cNvSpPr/>
          <p:nvPr/>
        </p:nvSpPr>
        <p:spPr>
          <a:xfrm>
            <a:off x="2864700" y="1757750"/>
            <a:ext cx="343500" cy="372300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33" name="Google Shape;833;p72"/>
          <p:cNvSpPr/>
          <p:nvPr/>
        </p:nvSpPr>
        <p:spPr>
          <a:xfrm>
            <a:off x="7216650" y="2577825"/>
            <a:ext cx="343500" cy="372300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34" name="Google Shape;834;p72"/>
          <p:cNvSpPr/>
          <p:nvPr/>
        </p:nvSpPr>
        <p:spPr>
          <a:xfrm>
            <a:off x="2864700" y="2443125"/>
            <a:ext cx="343500" cy="372300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35" name="Google Shape;835;p72"/>
          <p:cNvSpPr/>
          <p:nvPr/>
        </p:nvSpPr>
        <p:spPr>
          <a:xfrm>
            <a:off x="2972150" y="2545850"/>
            <a:ext cx="343500" cy="372300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36" name="Google Shape;836;p72"/>
          <p:cNvSpPr/>
          <p:nvPr/>
        </p:nvSpPr>
        <p:spPr>
          <a:xfrm>
            <a:off x="3068650" y="2674525"/>
            <a:ext cx="343500" cy="372300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37" name="Google Shape;837;p72"/>
          <p:cNvSpPr/>
          <p:nvPr/>
        </p:nvSpPr>
        <p:spPr>
          <a:xfrm>
            <a:off x="5924450" y="2577825"/>
            <a:ext cx="343500" cy="372300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838" name="Google Shape;838;p72"/>
          <p:cNvCxnSpPr>
            <a:stCxn id="832" idx="3"/>
            <a:endCxn id="837" idx="1"/>
          </p:cNvCxnSpPr>
          <p:nvPr/>
        </p:nvCxnSpPr>
        <p:spPr>
          <a:xfrm>
            <a:off x="3208200" y="1943900"/>
            <a:ext cx="2716200" cy="820200"/>
          </a:xfrm>
          <a:prstGeom prst="curvedConnector3">
            <a:avLst>
              <a:gd name="adj1" fmla="val 50001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39" name="Google Shape;839;p72"/>
          <p:cNvCxnSpPr>
            <a:stCxn id="836" idx="3"/>
            <a:endCxn id="833" idx="2"/>
          </p:cNvCxnSpPr>
          <p:nvPr/>
        </p:nvCxnSpPr>
        <p:spPr>
          <a:xfrm>
            <a:off x="3412150" y="2860675"/>
            <a:ext cx="3976200" cy="89400"/>
          </a:xfrm>
          <a:prstGeom prst="curvedConnector4">
            <a:avLst>
              <a:gd name="adj1" fmla="val 36825"/>
              <a:gd name="adj2" fmla="val 642897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20" name="Imagen 4">
            <a:extLst>
              <a:ext uri="{FF2B5EF4-FFF2-40B4-BE49-F238E27FC236}">
                <a16:creationId xmlns:a16="http://schemas.microsoft.com/office/drawing/2014/main" id="{799B3014-2082-42D0-A9F2-F5E97A8B7D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21" y="80962"/>
            <a:ext cx="809625" cy="866775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Google Shape;844;p73"/>
          <p:cNvSpPr/>
          <p:nvPr/>
        </p:nvSpPr>
        <p:spPr>
          <a:xfrm>
            <a:off x="5208425" y="1922975"/>
            <a:ext cx="3199800" cy="3079200"/>
          </a:xfrm>
          <a:prstGeom prst="roundRect">
            <a:avLst>
              <a:gd name="adj" fmla="val 16667"/>
            </a:avLst>
          </a:prstGeom>
          <a:solidFill>
            <a:srgbClr val="D9EAD3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</p:txBody>
      </p:sp>
      <p:sp>
        <p:nvSpPr>
          <p:cNvPr id="845" name="Google Shape;845;p73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>
                <a:latin typeface="Montserrat"/>
                <a:ea typeface="Montserrat"/>
                <a:cs typeface="Montserrat"/>
                <a:sym typeface="Montserrat"/>
              </a:rPr>
              <a:t>Curso intensivo de práctica Python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46" name="Google Shape;846;p7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¡Resumamos nuestra lógica para el juego!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49" name="Google Shape;849;p73"/>
          <p:cNvSpPr/>
          <p:nvPr/>
        </p:nvSpPr>
        <p:spPr>
          <a:xfrm>
            <a:off x="1530850" y="1875025"/>
            <a:ext cx="1194300" cy="372300"/>
          </a:xfrm>
          <a:prstGeom prst="roundRect">
            <a:avLst>
              <a:gd name="adj" fmla="val 16667"/>
            </a:avLst>
          </a:prstGeom>
          <a:solidFill>
            <a:srgbClr val="F4CCCC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Jugador uno</a:t>
            </a:r>
            <a:endParaRPr dirty="0"/>
          </a:p>
        </p:txBody>
      </p:sp>
      <p:sp>
        <p:nvSpPr>
          <p:cNvPr id="850" name="Google Shape;850;p73"/>
          <p:cNvSpPr/>
          <p:nvPr/>
        </p:nvSpPr>
        <p:spPr>
          <a:xfrm>
            <a:off x="1530850" y="2342075"/>
            <a:ext cx="1194300" cy="372300"/>
          </a:xfrm>
          <a:prstGeom prst="roundRect">
            <a:avLst>
              <a:gd name="adj" fmla="val 16667"/>
            </a:avLst>
          </a:prstGeom>
          <a:solidFill>
            <a:srgbClr val="C9DAF8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Jugador dos</a:t>
            </a:r>
            <a:endParaRPr dirty="0"/>
          </a:p>
        </p:txBody>
      </p:sp>
      <p:sp>
        <p:nvSpPr>
          <p:cNvPr id="851" name="Google Shape;851;p73"/>
          <p:cNvSpPr txBox="1"/>
          <p:nvPr/>
        </p:nvSpPr>
        <p:spPr>
          <a:xfrm>
            <a:off x="5614825" y="1875025"/>
            <a:ext cx="22665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Montserrat"/>
                <a:ea typeface="Montserrat"/>
                <a:cs typeface="Montserrat"/>
                <a:sym typeface="Montserrat"/>
              </a:rPr>
              <a:t>while juego_continua</a:t>
            </a:r>
            <a:endParaRPr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52" name="Google Shape;852;p73"/>
          <p:cNvSpPr/>
          <p:nvPr/>
        </p:nvSpPr>
        <p:spPr>
          <a:xfrm>
            <a:off x="2725150" y="1875025"/>
            <a:ext cx="343500" cy="372300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53" name="Google Shape;853;p73"/>
          <p:cNvSpPr/>
          <p:nvPr/>
        </p:nvSpPr>
        <p:spPr>
          <a:xfrm>
            <a:off x="2725150" y="2342075"/>
            <a:ext cx="343500" cy="372300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54" name="Google Shape;854;p73"/>
          <p:cNvSpPr/>
          <p:nvPr/>
        </p:nvSpPr>
        <p:spPr>
          <a:xfrm>
            <a:off x="2864700" y="1757750"/>
            <a:ext cx="343500" cy="372300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55" name="Google Shape;855;p73"/>
          <p:cNvSpPr/>
          <p:nvPr/>
        </p:nvSpPr>
        <p:spPr>
          <a:xfrm>
            <a:off x="7216650" y="2577825"/>
            <a:ext cx="343500" cy="372300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56" name="Google Shape;856;p73"/>
          <p:cNvSpPr/>
          <p:nvPr/>
        </p:nvSpPr>
        <p:spPr>
          <a:xfrm>
            <a:off x="2864700" y="2443125"/>
            <a:ext cx="343500" cy="372300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57" name="Google Shape;857;p73"/>
          <p:cNvSpPr/>
          <p:nvPr/>
        </p:nvSpPr>
        <p:spPr>
          <a:xfrm>
            <a:off x="2972150" y="2545850"/>
            <a:ext cx="343500" cy="372300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58" name="Google Shape;858;p73"/>
          <p:cNvSpPr/>
          <p:nvPr/>
        </p:nvSpPr>
        <p:spPr>
          <a:xfrm>
            <a:off x="3068650" y="2674525"/>
            <a:ext cx="343500" cy="372300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59" name="Google Shape;859;p73"/>
          <p:cNvSpPr/>
          <p:nvPr/>
        </p:nvSpPr>
        <p:spPr>
          <a:xfrm>
            <a:off x="5924450" y="2577825"/>
            <a:ext cx="343500" cy="372300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60" name="Google Shape;860;p73"/>
          <p:cNvSpPr txBox="1"/>
          <p:nvPr/>
        </p:nvSpPr>
        <p:spPr>
          <a:xfrm>
            <a:off x="6166975" y="2509000"/>
            <a:ext cx="11622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b="1">
                <a:latin typeface="Montserrat"/>
                <a:ea typeface="Montserrat"/>
                <a:cs typeface="Montserrat"/>
                <a:sym typeface="Montserrat"/>
              </a:rPr>
              <a:t>==</a:t>
            </a:r>
            <a:endParaRPr sz="2300"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9" name="Imagen 4">
            <a:extLst>
              <a:ext uri="{FF2B5EF4-FFF2-40B4-BE49-F238E27FC236}">
                <a16:creationId xmlns:a16="http://schemas.microsoft.com/office/drawing/2014/main" id="{DDEBFD3C-FE96-4597-98B4-62F8F6C2D9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21" y="80962"/>
            <a:ext cx="809625" cy="866775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p74"/>
          <p:cNvSpPr/>
          <p:nvPr/>
        </p:nvSpPr>
        <p:spPr>
          <a:xfrm>
            <a:off x="5208425" y="1922975"/>
            <a:ext cx="3199800" cy="3079200"/>
          </a:xfrm>
          <a:prstGeom prst="roundRect">
            <a:avLst>
              <a:gd name="adj" fmla="val 16667"/>
            </a:avLst>
          </a:prstGeom>
          <a:solidFill>
            <a:srgbClr val="D9EAD3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</p:txBody>
      </p:sp>
      <p:sp>
        <p:nvSpPr>
          <p:cNvPr id="866" name="Google Shape;866;p74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>
                <a:latin typeface="Montserrat"/>
                <a:ea typeface="Montserrat"/>
                <a:cs typeface="Montserrat"/>
                <a:sym typeface="Montserrat"/>
              </a:rPr>
              <a:t>Curso intensivo de práctica Python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7" name="Google Shape;867;p7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¡Resumamos nuestra lógica para el juego!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0" name="Google Shape;870;p74"/>
          <p:cNvSpPr/>
          <p:nvPr/>
        </p:nvSpPr>
        <p:spPr>
          <a:xfrm>
            <a:off x="1530850" y="1875025"/>
            <a:ext cx="1194300" cy="372300"/>
          </a:xfrm>
          <a:prstGeom prst="roundRect">
            <a:avLst>
              <a:gd name="adj" fmla="val 16667"/>
            </a:avLst>
          </a:prstGeom>
          <a:solidFill>
            <a:srgbClr val="F4CCCC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Jugador uno</a:t>
            </a:r>
            <a:endParaRPr dirty="0"/>
          </a:p>
        </p:txBody>
      </p:sp>
      <p:sp>
        <p:nvSpPr>
          <p:cNvPr id="871" name="Google Shape;871;p74"/>
          <p:cNvSpPr/>
          <p:nvPr/>
        </p:nvSpPr>
        <p:spPr>
          <a:xfrm>
            <a:off x="1530850" y="2342075"/>
            <a:ext cx="1194300" cy="372300"/>
          </a:xfrm>
          <a:prstGeom prst="roundRect">
            <a:avLst>
              <a:gd name="adj" fmla="val 16667"/>
            </a:avLst>
          </a:prstGeom>
          <a:solidFill>
            <a:srgbClr val="C9DAF8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Jugador dos</a:t>
            </a:r>
            <a:endParaRPr dirty="0"/>
          </a:p>
        </p:txBody>
      </p:sp>
      <p:sp>
        <p:nvSpPr>
          <p:cNvPr id="872" name="Google Shape;872;p74"/>
          <p:cNvSpPr txBox="1"/>
          <p:nvPr/>
        </p:nvSpPr>
        <p:spPr>
          <a:xfrm>
            <a:off x="5614825" y="1812879"/>
            <a:ext cx="22665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Montserrat"/>
                <a:ea typeface="Montserrat"/>
                <a:cs typeface="Montserrat"/>
                <a:sym typeface="Montserrat"/>
              </a:rPr>
              <a:t>while juego_continua</a:t>
            </a:r>
            <a:endParaRPr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3" name="Google Shape;873;p74"/>
          <p:cNvSpPr/>
          <p:nvPr/>
        </p:nvSpPr>
        <p:spPr>
          <a:xfrm>
            <a:off x="2725150" y="1875025"/>
            <a:ext cx="343500" cy="372300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74" name="Google Shape;874;p74"/>
          <p:cNvSpPr/>
          <p:nvPr/>
        </p:nvSpPr>
        <p:spPr>
          <a:xfrm>
            <a:off x="2725150" y="2342075"/>
            <a:ext cx="343500" cy="372300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75" name="Google Shape;875;p74"/>
          <p:cNvSpPr/>
          <p:nvPr/>
        </p:nvSpPr>
        <p:spPr>
          <a:xfrm>
            <a:off x="2864700" y="1757750"/>
            <a:ext cx="343500" cy="372300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76" name="Google Shape;876;p74"/>
          <p:cNvSpPr/>
          <p:nvPr/>
        </p:nvSpPr>
        <p:spPr>
          <a:xfrm>
            <a:off x="7216650" y="2577825"/>
            <a:ext cx="343500" cy="372300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77" name="Google Shape;877;p74"/>
          <p:cNvSpPr/>
          <p:nvPr/>
        </p:nvSpPr>
        <p:spPr>
          <a:xfrm>
            <a:off x="2864700" y="2443125"/>
            <a:ext cx="343500" cy="372300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78" name="Google Shape;878;p74"/>
          <p:cNvSpPr/>
          <p:nvPr/>
        </p:nvSpPr>
        <p:spPr>
          <a:xfrm>
            <a:off x="2972150" y="2545850"/>
            <a:ext cx="343500" cy="372300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79" name="Google Shape;879;p74"/>
          <p:cNvSpPr/>
          <p:nvPr/>
        </p:nvSpPr>
        <p:spPr>
          <a:xfrm>
            <a:off x="3068650" y="2674525"/>
            <a:ext cx="343500" cy="372300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80" name="Google Shape;880;p74"/>
          <p:cNvSpPr/>
          <p:nvPr/>
        </p:nvSpPr>
        <p:spPr>
          <a:xfrm>
            <a:off x="5924450" y="2577825"/>
            <a:ext cx="343500" cy="372300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81" name="Google Shape;881;p74"/>
          <p:cNvSpPr txBox="1"/>
          <p:nvPr/>
        </p:nvSpPr>
        <p:spPr>
          <a:xfrm>
            <a:off x="6166975" y="2509000"/>
            <a:ext cx="11622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b="1">
                <a:latin typeface="Montserrat"/>
                <a:ea typeface="Montserrat"/>
                <a:cs typeface="Montserrat"/>
                <a:sym typeface="Montserrat"/>
              </a:rPr>
              <a:t>==</a:t>
            </a:r>
            <a:endParaRPr sz="2300"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82" name="Google Shape;882;p74"/>
          <p:cNvSpPr txBox="1"/>
          <p:nvPr/>
        </p:nvSpPr>
        <p:spPr>
          <a:xfrm>
            <a:off x="5715850" y="2205525"/>
            <a:ext cx="22665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Montserrat"/>
                <a:ea typeface="Montserrat"/>
                <a:cs typeface="Montserrat"/>
                <a:sym typeface="Montserrat"/>
              </a:rPr>
              <a:t>while en_guerra</a:t>
            </a:r>
            <a:endParaRPr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0" name="Imagen 4">
            <a:extLst>
              <a:ext uri="{FF2B5EF4-FFF2-40B4-BE49-F238E27FC236}">
                <a16:creationId xmlns:a16="http://schemas.microsoft.com/office/drawing/2014/main" id="{CDD929AF-20BC-42B5-9CE6-00874FA6CB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21" y="80962"/>
            <a:ext cx="809625" cy="866775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" name="Google Shape;887;p75"/>
          <p:cNvSpPr/>
          <p:nvPr/>
        </p:nvSpPr>
        <p:spPr>
          <a:xfrm>
            <a:off x="5208425" y="1922975"/>
            <a:ext cx="3199800" cy="3079200"/>
          </a:xfrm>
          <a:prstGeom prst="roundRect">
            <a:avLst>
              <a:gd name="adj" fmla="val 16667"/>
            </a:avLst>
          </a:prstGeom>
          <a:solidFill>
            <a:srgbClr val="D9EAD3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</p:txBody>
      </p:sp>
      <p:sp>
        <p:nvSpPr>
          <p:cNvPr id="888" name="Google Shape;888;p75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>
                <a:latin typeface="Montserrat"/>
                <a:ea typeface="Montserrat"/>
                <a:cs typeface="Montserrat"/>
                <a:sym typeface="Montserrat"/>
              </a:rPr>
              <a:t>Curso intensivo de práctica Python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89" name="Google Shape;889;p7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¡Resumamos nuestra lógica para el juego!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92" name="Google Shape;892;p75"/>
          <p:cNvSpPr/>
          <p:nvPr/>
        </p:nvSpPr>
        <p:spPr>
          <a:xfrm>
            <a:off x="1530850" y="1875025"/>
            <a:ext cx="1194300" cy="372300"/>
          </a:xfrm>
          <a:prstGeom prst="roundRect">
            <a:avLst>
              <a:gd name="adj" fmla="val 16667"/>
            </a:avLst>
          </a:prstGeom>
          <a:solidFill>
            <a:srgbClr val="F4CCCC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Jugador uno</a:t>
            </a:r>
            <a:endParaRPr dirty="0"/>
          </a:p>
        </p:txBody>
      </p:sp>
      <p:sp>
        <p:nvSpPr>
          <p:cNvPr id="893" name="Google Shape;893;p75"/>
          <p:cNvSpPr/>
          <p:nvPr/>
        </p:nvSpPr>
        <p:spPr>
          <a:xfrm>
            <a:off x="1530850" y="2342075"/>
            <a:ext cx="1194300" cy="372300"/>
          </a:xfrm>
          <a:prstGeom prst="roundRect">
            <a:avLst>
              <a:gd name="adj" fmla="val 16667"/>
            </a:avLst>
          </a:prstGeom>
          <a:solidFill>
            <a:srgbClr val="C9DAF8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Jugador dos</a:t>
            </a:r>
            <a:endParaRPr dirty="0"/>
          </a:p>
        </p:txBody>
      </p:sp>
      <p:sp>
        <p:nvSpPr>
          <p:cNvPr id="894" name="Google Shape;894;p75"/>
          <p:cNvSpPr txBox="1"/>
          <p:nvPr/>
        </p:nvSpPr>
        <p:spPr>
          <a:xfrm>
            <a:off x="5614825" y="1830635"/>
            <a:ext cx="22665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Montserrat"/>
                <a:ea typeface="Montserrat"/>
                <a:cs typeface="Montserrat"/>
                <a:sym typeface="Montserrat"/>
              </a:rPr>
              <a:t>while juego_continua</a:t>
            </a:r>
            <a:endParaRPr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95" name="Google Shape;895;p75"/>
          <p:cNvSpPr/>
          <p:nvPr/>
        </p:nvSpPr>
        <p:spPr>
          <a:xfrm>
            <a:off x="2725150" y="2342075"/>
            <a:ext cx="343500" cy="372300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96" name="Google Shape;896;p75"/>
          <p:cNvSpPr/>
          <p:nvPr/>
        </p:nvSpPr>
        <p:spPr>
          <a:xfrm>
            <a:off x="7216650" y="2577825"/>
            <a:ext cx="343500" cy="372300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97" name="Google Shape;897;p75"/>
          <p:cNvSpPr/>
          <p:nvPr/>
        </p:nvSpPr>
        <p:spPr>
          <a:xfrm>
            <a:off x="2864700" y="2443125"/>
            <a:ext cx="343500" cy="372300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98" name="Google Shape;898;p75"/>
          <p:cNvSpPr/>
          <p:nvPr/>
        </p:nvSpPr>
        <p:spPr>
          <a:xfrm>
            <a:off x="5924450" y="2577825"/>
            <a:ext cx="343500" cy="372300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99" name="Google Shape;899;p75"/>
          <p:cNvSpPr txBox="1"/>
          <p:nvPr/>
        </p:nvSpPr>
        <p:spPr>
          <a:xfrm>
            <a:off x="6166975" y="2509000"/>
            <a:ext cx="11622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b="1">
                <a:latin typeface="Montserrat"/>
                <a:ea typeface="Montserrat"/>
                <a:cs typeface="Montserrat"/>
                <a:sym typeface="Montserrat"/>
              </a:rPr>
              <a:t>&lt;</a:t>
            </a:r>
            <a:endParaRPr sz="2300"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00" name="Google Shape;900;p75"/>
          <p:cNvSpPr txBox="1"/>
          <p:nvPr/>
        </p:nvSpPr>
        <p:spPr>
          <a:xfrm>
            <a:off x="5715850" y="2205525"/>
            <a:ext cx="22665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Montserrat"/>
                <a:ea typeface="Montserrat"/>
                <a:cs typeface="Montserrat"/>
                <a:sym typeface="Montserrat"/>
              </a:rPr>
              <a:t>while en_guerra</a:t>
            </a:r>
            <a:endParaRPr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01" name="Google Shape;901;p75"/>
          <p:cNvSpPr/>
          <p:nvPr/>
        </p:nvSpPr>
        <p:spPr>
          <a:xfrm>
            <a:off x="7396475" y="3046825"/>
            <a:ext cx="343500" cy="372300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02" name="Google Shape;902;p75"/>
          <p:cNvSpPr/>
          <p:nvPr/>
        </p:nvSpPr>
        <p:spPr>
          <a:xfrm>
            <a:off x="7503925" y="3149550"/>
            <a:ext cx="343500" cy="372300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03" name="Google Shape;903;p75"/>
          <p:cNvSpPr/>
          <p:nvPr/>
        </p:nvSpPr>
        <p:spPr>
          <a:xfrm>
            <a:off x="7600425" y="3278225"/>
            <a:ext cx="343500" cy="372300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04" name="Google Shape;904;p75"/>
          <p:cNvSpPr/>
          <p:nvPr/>
        </p:nvSpPr>
        <p:spPr>
          <a:xfrm>
            <a:off x="5455500" y="3096475"/>
            <a:ext cx="343500" cy="372300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05" name="Google Shape;905;p75"/>
          <p:cNvSpPr/>
          <p:nvPr/>
        </p:nvSpPr>
        <p:spPr>
          <a:xfrm>
            <a:off x="5562950" y="3199200"/>
            <a:ext cx="343500" cy="372300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06" name="Google Shape;906;p75"/>
          <p:cNvSpPr/>
          <p:nvPr/>
        </p:nvSpPr>
        <p:spPr>
          <a:xfrm>
            <a:off x="5659450" y="3327875"/>
            <a:ext cx="343500" cy="372300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22" name="Imagen 4">
            <a:extLst>
              <a:ext uri="{FF2B5EF4-FFF2-40B4-BE49-F238E27FC236}">
                <a16:creationId xmlns:a16="http://schemas.microsoft.com/office/drawing/2014/main" id="{161AE86A-917A-4AA7-83ED-02967DAB38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21" y="80962"/>
            <a:ext cx="809625" cy="866775"/>
          </a:xfrm>
          <a:prstGeom prst="rect">
            <a:avLst/>
          </a:prstGeom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p76"/>
          <p:cNvSpPr/>
          <p:nvPr/>
        </p:nvSpPr>
        <p:spPr>
          <a:xfrm>
            <a:off x="5208425" y="1922975"/>
            <a:ext cx="3199800" cy="3079200"/>
          </a:xfrm>
          <a:prstGeom prst="roundRect">
            <a:avLst>
              <a:gd name="adj" fmla="val 16667"/>
            </a:avLst>
          </a:prstGeom>
          <a:solidFill>
            <a:srgbClr val="D9EAD3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</p:txBody>
      </p:sp>
      <p:sp>
        <p:nvSpPr>
          <p:cNvPr id="912" name="Google Shape;912;p76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>
                <a:latin typeface="Montserrat"/>
                <a:ea typeface="Montserrat"/>
                <a:cs typeface="Montserrat"/>
                <a:sym typeface="Montserrat"/>
              </a:rPr>
              <a:t>Curso intensivo de práctica Python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13" name="Google Shape;913;p7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¡Resumamos nuestra lógica para el juego!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16" name="Google Shape;916;p76"/>
          <p:cNvSpPr/>
          <p:nvPr/>
        </p:nvSpPr>
        <p:spPr>
          <a:xfrm>
            <a:off x="1530850" y="1875025"/>
            <a:ext cx="1194300" cy="372300"/>
          </a:xfrm>
          <a:prstGeom prst="roundRect">
            <a:avLst>
              <a:gd name="adj" fmla="val 16667"/>
            </a:avLst>
          </a:prstGeom>
          <a:solidFill>
            <a:srgbClr val="F4CCCC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Jugador uno</a:t>
            </a:r>
            <a:endParaRPr dirty="0"/>
          </a:p>
        </p:txBody>
      </p:sp>
      <p:sp>
        <p:nvSpPr>
          <p:cNvPr id="917" name="Google Shape;917;p76"/>
          <p:cNvSpPr/>
          <p:nvPr/>
        </p:nvSpPr>
        <p:spPr>
          <a:xfrm>
            <a:off x="1530850" y="2342075"/>
            <a:ext cx="1194300" cy="372300"/>
          </a:xfrm>
          <a:prstGeom prst="roundRect">
            <a:avLst>
              <a:gd name="adj" fmla="val 16667"/>
            </a:avLst>
          </a:prstGeom>
          <a:solidFill>
            <a:srgbClr val="C9DAF8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Jugador dos</a:t>
            </a:r>
            <a:endParaRPr dirty="0"/>
          </a:p>
        </p:txBody>
      </p:sp>
      <p:sp>
        <p:nvSpPr>
          <p:cNvPr id="918" name="Google Shape;918;p76"/>
          <p:cNvSpPr txBox="1"/>
          <p:nvPr/>
        </p:nvSpPr>
        <p:spPr>
          <a:xfrm>
            <a:off x="5774629" y="1875025"/>
            <a:ext cx="22665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Montserrat"/>
                <a:ea typeface="Montserrat"/>
                <a:cs typeface="Montserrat"/>
                <a:sym typeface="Montserrat"/>
              </a:rPr>
              <a:t>while juego_continua</a:t>
            </a:r>
            <a:endParaRPr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19" name="Google Shape;919;p76"/>
          <p:cNvSpPr/>
          <p:nvPr/>
        </p:nvSpPr>
        <p:spPr>
          <a:xfrm>
            <a:off x="2725150" y="2342075"/>
            <a:ext cx="343500" cy="372300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0" name="Google Shape;920;p76"/>
          <p:cNvSpPr/>
          <p:nvPr/>
        </p:nvSpPr>
        <p:spPr>
          <a:xfrm>
            <a:off x="2864700" y="2443125"/>
            <a:ext cx="343500" cy="372300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1" name="Google Shape;921;p76"/>
          <p:cNvSpPr/>
          <p:nvPr/>
        </p:nvSpPr>
        <p:spPr>
          <a:xfrm>
            <a:off x="2989900" y="2577825"/>
            <a:ext cx="343500" cy="372300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2" name="Google Shape;922;p76"/>
          <p:cNvSpPr txBox="1"/>
          <p:nvPr/>
        </p:nvSpPr>
        <p:spPr>
          <a:xfrm>
            <a:off x="6166975" y="2509000"/>
            <a:ext cx="11622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300"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23" name="Google Shape;923;p76"/>
          <p:cNvSpPr/>
          <p:nvPr/>
        </p:nvSpPr>
        <p:spPr>
          <a:xfrm>
            <a:off x="3142300" y="2730225"/>
            <a:ext cx="343500" cy="372300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4" name="Google Shape;924;p76"/>
          <p:cNvSpPr/>
          <p:nvPr/>
        </p:nvSpPr>
        <p:spPr>
          <a:xfrm>
            <a:off x="3294700" y="2882625"/>
            <a:ext cx="343500" cy="372300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5" name="Google Shape;925;p76"/>
          <p:cNvSpPr/>
          <p:nvPr/>
        </p:nvSpPr>
        <p:spPr>
          <a:xfrm>
            <a:off x="3447100" y="3035025"/>
            <a:ext cx="343500" cy="372300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6" name="Google Shape;926;p76"/>
          <p:cNvSpPr/>
          <p:nvPr/>
        </p:nvSpPr>
        <p:spPr>
          <a:xfrm>
            <a:off x="3599500" y="3187425"/>
            <a:ext cx="343500" cy="372300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7" name="Google Shape;927;p76"/>
          <p:cNvSpPr/>
          <p:nvPr/>
        </p:nvSpPr>
        <p:spPr>
          <a:xfrm>
            <a:off x="3751900" y="3339825"/>
            <a:ext cx="343500" cy="372300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8" name="Google Shape;928;p76"/>
          <p:cNvSpPr/>
          <p:nvPr/>
        </p:nvSpPr>
        <p:spPr>
          <a:xfrm>
            <a:off x="4572000" y="1922975"/>
            <a:ext cx="1308788" cy="575075"/>
          </a:xfrm>
          <a:prstGeom prst="roundRect">
            <a:avLst>
              <a:gd name="adj" fmla="val 16667"/>
            </a:avLst>
          </a:prstGeom>
          <a:solidFill>
            <a:srgbClr val="D9EAD3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Comprueba si hay 0 cartas</a:t>
            </a:r>
            <a:endParaRPr b="1" dirty="0"/>
          </a:p>
        </p:txBody>
      </p:sp>
      <p:cxnSp>
        <p:nvCxnSpPr>
          <p:cNvPr id="929" name="Google Shape;929;p76"/>
          <p:cNvCxnSpPr>
            <a:endCxn id="916" idx="3"/>
          </p:cNvCxnSpPr>
          <p:nvPr/>
        </p:nvCxnSpPr>
        <p:spPr>
          <a:xfrm rot="10800000">
            <a:off x="2725150" y="2061175"/>
            <a:ext cx="1961400" cy="204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rgbClr val="38761D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930" name="Google Shape;930;p76"/>
          <p:cNvCxnSpPr>
            <a:endCxn id="927" idx="3"/>
          </p:cNvCxnSpPr>
          <p:nvPr/>
        </p:nvCxnSpPr>
        <p:spPr>
          <a:xfrm rot="5400000">
            <a:off x="3760450" y="2600025"/>
            <a:ext cx="1260900" cy="591000"/>
          </a:xfrm>
          <a:prstGeom prst="curvedConnector2">
            <a:avLst/>
          </a:prstGeom>
          <a:noFill/>
          <a:ln w="28575" cap="flat" cmpd="sng">
            <a:solidFill>
              <a:srgbClr val="38761D"/>
            </a:solidFill>
            <a:prstDash val="solid"/>
            <a:round/>
            <a:headEnd type="none" w="med" len="med"/>
            <a:tailEnd type="oval" w="med" len="med"/>
          </a:ln>
        </p:spPr>
      </p:cxnSp>
      <p:pic>
        <p:nvPicPr>
          <p:cNvPr id="22" name="Imagen 4">
            <a:extLst>
              <a:ext uri="{FF2B5EF4-FFF2-40B4-BE49-F238E27FC236}">
                <a16:creationId xmlns:a16="http://schemas.microsoft.com/office/drawing/2014/main" id="{325F762B-A81D-4882-9832-596BD63984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21" y="80962"/>
            <a:ext cx="809625" cy="866775"/>
          </a:xfrm>
          <a:prstGeom prst="rect">
            <a:avLst/>
          </a:prstGeom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Google Shape;935;p77"/>
          <p:cNvSpPr/>
          <p:nvPr/>
        </p:nvSpPr>
        <p:spPr>
          <a:xfrm>
            <a:off x="5208425" y="1922975"/>
            <a:ext cx="3199800" cy="3079200"/>
          </a:xfrm>
          <a:prstGeom prst="roundRect">
            <a:avLst>
              <a:gd name="adj" fmla="val 16667"/>
            </a:avLst>
          </a:prstGeom>
          <a:solidFill>
            <a:srgbClr val="D9EAD3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</p:txBody>
      </p:sp>
      <p:sp>
        <p:nvSpPr>
          <p:cNvPr id="936" name="Google Shape;936;p77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>
                <a:latin typeface="Montserrat"/>
                <a:ea typeface="Montserrat"/>
                <a:cs typeface="Montserrat"/>
                <a:sym typeface="Montserrat"/>
              </a:rPr>
              <a:t>Curso intensivo de práctica Python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37" name="Google Shape;937;p7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¡Resumamos nuestra lógica para el juego!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40" name="Google Shape;940;p77"/>
          <p:cNvSpPr/>
          <p:nvPr/>
        </p:nvSpPr>
        <p:spPr>
          <a:xfrm>
            <a:off x="1530850" y="1875025"/>
            <a:ext cx="1194300" cy="372300"/>
          </a:xfrm>
          <a:prstGeom prst="roundRect">
            <a:avLst>
              <a:gd name="adj" fmla="val 16667"/>
            </a:avLst>
          </a:prstGeom>
          <a:solidFill>
            <a:srgbClr val="F4CCCC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Jugador uno</a:t>
            </a:r>
            <a:endParaRPr dirty="0"/>
          </a:p>
        </p:txBody>
      </p:sp>
      <p:sp>
        <p:nvSpPr>
          <p:cNvPr id="941" name="Google Shape;941;p77"/>
          <p:cNvSpPr/>
          <p:nvPr/>
        </p:nvSpPr>
        <p:spPr>
          <a:xfrm>
            <a:off x="1530850" y="2342075"/>
            <a:ext cx="1194300" cy="372300"/>
          </a:xfrm>
          <a:prstGeom prst="roundRect">
            <a:avLst>
              <a:gd name="adj" fmla="val 16667"/>
            </a:avLst>
          </a:prstGeom>
          <a:solidFill>
            <a:srgbClr val="C9DAF8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Jugador dos</a:t>
            </a:r>
            <a:endParaRPr dirty="0"/>
          </a:p>
        </p:txBody>
      </p:sp>
      <p:sp>
        <p:nvSpPr>
          <p:cNvPr id="942" name="Google Shape;942;p77"/>
          <p:cNvSpPr txBox="1"/>
          <p:nvPr/>
        </p:nvSpPr>
        <p:spPr>
          <a:xfrm>
            <a:off x="5863401" y="1875025"/>
            <a:ext cx="22665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Montserrat"/>
                <a:ea typeface="Montserrat"/>
                <a:cs typeface="Montserrat"/>
                <a:sym typeface="Montserrat"/>
              </a:rPr>
              <a:t>while juego_continua</a:t>
            </a:r>
            <a:endParaRPr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43" name="Google Shape;943;p77"/>
          <p:cNvSpPr/>
          <p:nvPr/>
        </p:nvSpPr>
        <p:spPr>
          <a:xfrm>
            <a:off x="2725150" y="2342075"/>
            <a:ext cx="343500" cy="372300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44" name="Google Shape;944;p77"/>
          <p:cNvSpPr/>
          <p:nvPr/>
        </p:nvSpPr>
        <p:spPr>
          <a:xfrm>
            <a:off x="2864700" y="2443125"/>
            <a:ext cx="343500" cy="372300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45" name="Google Shape;945;p77"/>
          <p:cNvSpPr/>
          <p:nvPr/>
        </p:nvSpPr>
        <p:spPr>
          <a:xfrm>
            <a:off x="2989900" y="2577825"/>
            <a:ext cx="343500" cy="372300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46" name="Google Shape;946;p77"/>
          <p:cNvSpPr txBox="1"/>
          <p:nvPr/>
        </p:nvSpPr>
        <p:spPr>
          <a:xfrm>
            <a:off x="6166975" y="2509000"/>
            <a:ext cx="11622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300"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47" name="Google Shape;947;p77"/>
          <p:cNvSpPr/>
          <p:nvPr/>
        </p:nvSpPr>
        <p:spPr>
          <a:xfrm>
            <a:off x="3142300" y="2730225"/>
            <a:ext cx="343500" cy="372300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48" name="Google Shape;948;p77"/>
          <p:cNvSpPr/>
          <p:nvPr/>
        </p:nvSpPr>
        <p:spPr>
          <a:xfrm>
            <a:off x="3294700" y="2882625"/>
            <a:ext cx="343500" cy="372300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49" name="Google Shape;949;p77"/>
          <p:cNvSpPr/>
          <p:nvPr/>
        </p:nvSpPr>
        <p:spPr>
          <a:xfrm>
            <a:off x="3447100" y="3035025"/>
            <a:ext cx="343500" cy="372300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50" name="Google Shape;950;p77"/>
          <p:cNvSpPr/>
          <p:nvPr/>
        </p:nvSpPr>
        <p:spPr>
          <a:xfrm>
            <a:off x="3599500" y="3187425"/>
            <a:ext cx="343500" cy="372300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51" name="Google Shape;951;p77"/>
          <p:cNvSpPr/>
          <p:nvPr/>
        </p:nvSpPr>
        <p:spPr>
          <a:xfrm>
            <a:off x="3751900" y="3339825"/>
            <a:ext cx="343500" cy="372300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52" name="Google Shape;952;p77"/>
          <p:cNvSpPr/>
          <p:nvPr/>
        </p:nvSpPr>
        <p:spPr>
          <a:xfrm>
            <a:off x="4686487" y="2032150"/>
            <a:ext cx="1271837" cy="465900"/>
          </a:xfrm>
          <a:prstGeom prst="roundRect">
            <a:avLst>
              <a:gd name="adj" fmla="val 16667"/>
            </a:avLst>
          </a:prstGeom>
          <a:solidFill>
            <a:srgbClr val="D9EAD3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000" b="1" dirty="0"/>
              <a:t>J</a:t>
            </a:r>
            <a:r>
              <a:rPr lang="en" sz="1000" b="1" dirty="0"/>
              <a:t>uego_continua = False</a:t>
            </a:r>
            <a:endParaRPr sz="1000" b="1" dirty="0"/>
          </a:p>
        </p:txBody>
      </p:sp>
      <p:cxnSp>
        <p:nvCxnSpPr>
          <p:cNvPr id="953" name="Google Shape;953;p77"/>
          <p:cNvCxnSpPr>
            <a:endCxn id="940" idx="3"/>
          </p:cNvCxnSpPr>
          <p:nvPr/>
        </p:nvCxnSpPr>
        <p:spPr>
          <a:xfrm rot="10800000">
            <a:off x="2725150" y="2061175"/>
            <a:ext cx="1961400" cy="204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rgbClr val="38761D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954" name="Google Shape;954;p77"/>
          <p:cNvCxnSpPr>
            <a:endCxn id="951" idx="3"/>
          </p:cNvCxnSpPr>
          <p:nvPr/>
        </p:nvCxnSpPr>
        <p:spPr>
          <a:xfrm rot="5400000">
            <a:off x="3760450" y="2600025"/>
            <a:ext cx="1260900" cy="591000"/>
          </a:xfrm>
          <a:prstGeom prst="curvedConnector2">
            <a:avLst/>
          </a:prstGeom>
          <a:noFill/>
          <a:ln w="28575" cap="flat" cmpd="sng">
            <a:solidFill>
              <a:srgbClr val="38761D"/>
            </a:solidFill>
            <a:prstDash val="solid"/>
            <a:round/>
            <a:headEnd type="none" w="med" len="med"/>
            <a:tailEnd type="oval" w="med" len="med"/>
          </a:ln>
        </p:spPr>
      </p:cxnSp>
      <p:pic>
        <p:nvPicPr>
          <p:cNvPr id="22" name="Imagen 4">
            <a:extLst>
              <a:ext uri="{FF2B5EF4-FFF2-40B4-BE49-F238E27FC236}">
                <a16:creationId xmlns:a16="http://schemas.microsoft.com/office/drawing/2014/main" id="{0FB93603-77EB-4C24-A1D2-F591CE7DA3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21" y="80962"/>
            <a:ext cx="809625" cy="866775"/>
          </a:xfrm>
          <a:prstGeom prst="rect">
            <a:avLst/>
          </a:prstGeom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" name="Google Shape;959;p78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>
                <a:latin typeface="Montserrat"/>
                <a:ea typeface="Montserrat"/>
                <a:cs typeface="Montserrat"/>
                <a:sym typeface="Montserrat"/>
              </a:rPr>
              <a:t>Curso intensivo de práctica Python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60" name="Google Shape;960;p7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¡Resumamos nuestra lógica para el juego!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63" name="Google Shape;963;p78"/>
          <p:cNvSpPr/>
          <p:nvPr/>
        </p:nvSpPr>
        <p:spPr>
          <a:xfrm>
            <a:off x="1530850" y="1875025"/>
            <a:ext cx="1194300" cy="372300"/>
          </a:xfrm>
          <a:prstGeom prst="roundRect">
            <a:avLst>
              <a:gd name="adj" fmla="val 16667"/>
            </a:avLst>
          </a:prstGeom>
          <a:solidFill>
            <a:srgbClr val="F4CCCC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Jugador uno</a:t>
            </a:r>
            <a:endParaRPr dirty="0"/>
          </a:p>
        </p:txBody>
      </p:sp>
      <p:sp>
        <p:nvSpPr>
          <p:cNvPr id="964" name="Google Shape;964;p78"/>
          <p:cNvSpPr/>
          <p:nvPr/>
        </p:nvSpPr>
        <p:spPr>
          <a:xfrm>
            <a:off x="1530850" y="2342075"/>
            <a:ext cx="1194300" cy="372300"/>
          </a:xfrm>
          <a:prstGeom prst="roundRect">
            <a:avLst>
              <a:gd name="adj" fmla="val 16667"/>
            </a:avLst>
          </a:prstGeom>
          <a:solidFill>
            <a:srgbClr val="C9DAF8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Jugador dos</a:t>
            </a:r>
            <a:endParaRPr dirty="0"/>
          </a:p>
        </p:txBody>
      </p:sp>
      <p:sp>
        <p:nvSpPr>
          <p:cNvPr id="965" name="Google Shape;965;p78"/>
          <p:cNvSpPr/>
          <p:nvPr/>
        </p:nvSpPr>
        <p:spPr>
          <a:xfrm>
            <a:off x="2725150" y="2342075"/>
            <a:ext cx="343500" cy="372300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66" name="Google Shape;966;p78"/>
          <p:cNvSpPr/>
          <p:nvPr/>
        </p:nvSpPr>
        <p:spPr>
          <a:xfrm>
            <a:off x="2864700" y="2443125"/>
            <a:ext cx="343500" cy="372300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67" name="Google Shape;967;p78"/>
          <p:cNvSpPr/>
          <p:nvPr/>
        </p:nvSpPr>
        <p:spPr>
          <a:xfrm>
            <a:off x="2989900" y="2577825"/>
            <a:ext cx="343500" cy="372300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68" name="Google Shape;968;p78"/>
          <p:cNvSpPr txBox="1"/>
          <p:nvPr/>
        </p:nvSpPr>
        <p:spPr>
          <a:xfrm>
            <a:off x="6166975" y="2509000"/>
            <a:ext cx="11622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300"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69" name="Google Shape;969;p78"/>
          <p:cNvSpPr/>
          <p:nvPr/>
        </p:nvSpPr>
        <p:spPr>
          <a:xfrm>
            <a:off x="3142300" y="2730225"/>
            <a:ext cx="343500" cy="372300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70" name="Google Shape;970;p78"/>
          <p:cNvSpPr/>
          <p:nvPr/>
        </p:nvSpPr>
        <p:spPr>
          <a:xfrm>
            <a:off x="3294700" y="2882625"/>
            <a:ext cx="343500" cy="372300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71" name="Google Shape;971;p78"/>
          <p:cNvSpPr/>
          <p:nvPr/>
        </p:nvSpPr>
        <p:spPr>
          <a:xfrm>
            <a:off x="3447100" y="3035025"/>
            <a:ext cx="343500" cy="372300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72" name="Google Shape;972;p78"/>
          <p:cNvSpPr/>
          <p:nvPr/>
        </p:nvSpPr>
        <p:spPr>
          <a:xfrm>
            <a:off x="3599500" y="3187425"/>
            <a:ext cx="343500" cy="372300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73" name="Google Shape;973;p78"/>
          <p:cNvSpPr/>
          <p:nvPr/>
        </p:nvSpPr>
        <p:spPr>
          <a:xfrm>
            <a:off x="3751900" y="3339825"/>
            <a:ext cx="343500" cy="372300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74" name="Google Shape;974;p78"/>
          <p:cNvSpPr/>
          <p:nvPr/>
        </p:nvSpPr>
        <p:spPr>
          <a:xfrm>
            <a:off x="4686488" y="2032150"/>
            <a:ext cx="1194300" cy="465900"/>
          </a:xfrm>
          <a:prstGeom prst="roundRect">
            <a:avLst>
              <a:gd name="adj" fmla="val 16667"/>
            </a:avLst>
          </a:prstGeom>
          <a:solidFill>
            <a:srgbClr val="D9EAD3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¡El jugador dos gana!</a:t>
            </a:r>
            <a:endParaRPr b="1" dirty="0"/>
          </a:p>
        </p:txBody>
      </p:sp>
      <p:cxnSp>
        <p:nvCxnSpPr>
          <p:cNvPr id="975" name="Google Shape;975;p78"/>
          <p:cNvCxnSpPr>
            <a:stCxn id="974" idx="2"/>
            <a:endCxn id="973" idx="3"/>
          </p:cNvCxnSpPr>
          <p:nvPr/>
        </p:nvCxnSpPr>
        <p:spPr>
          <a:xfrm rot="5400000">
            <a:off x="4175588" y="2417800"/>
            <a:ext cx="1027800" cy="1188300"/>
          </a:xfrm>
          <a:prstGeom prst="curvedConnector2">
            <a:avLst/>
          </a:prstGeom>
          <a:noFill/>
          <a:ln w="28575" cap="flat" cmpd="sng">
            <a:solidFill>
              <a:srgbClr val="38761D"/>
            </a:solidFill>
            <a:prstDash val="solid"/>
            <a:round/>
            <a:headEnd type="none" w="med" len="med"/>
            <a:tailEnd type="oval" w="med" len="med"/>
          </a:ln>
        </p:spPr>
      </p:cxnSp>
      <p:pic>
        <p:nvPicPr>
          <p:cNvPr id="19" name="Imagen 4">
            <a:extLst>
              <a:ext uri="{FF2B5EF4-FFF2-40B4-BE49-F238E27FC236}">
                <a16:creationId xmlns:a16="http://schemas.microsoft.com/office/drawing/2014/main" id="{10D46122-CD50-4C4A-A19F-55A96C18B5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21" y="80962"/>
            <a:ext cx="809625" cy="866775"/>
          </a:xfrm>
          <a:prstGeom prst="rect">
            <a:avLst/>
          </a:prstGeom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" name="Google Shape;980;p79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Lógica del juego</a:t>
            </a:r>
            <a:endParaRPr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81" name="Google Shape;981;p79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 SEGUNDA PARTE</a:t>
            </a:r>
            <a:endParaRPr dirty="0"/>
          </a:p>
        </p:txBody>
      </p:sp>
      <p:pic>
        <p:nvPicPr>
          <p:cNvPr id="6" name="Imagen 4">
            <a:extLst>
              <a:ext uri="{FF2B5EF4-FFF2-40B4-BE49-F238E27FC236}">
                <a16:creationId xmlns:a16="http://schemas.microsoft.com/office/drawing/2014/main" id="{A32C31F2-1E53-40B2-B607-6E28591562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21" y="80962"/>
            <a:ext cx="809625" cy="866775"/>
          </a:xfrm>
          <a:prstGeom prst="rect">
            <a:avLst/>
          </a:prstGeom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8" name="Google Shape;988;p8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Lógica del juego</a:t>
            </a:r>
            <a:endParaRPr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89" name="Google Shape;989;p80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PARTE TRES</a:t>
            </a:r>
            <a:endParaRPr dirty="0"/>
          </a:p>
        </p:txBody>
      </p:sp>
      <p:pic>
        <p:nvPicPr>
          <p:cNvPr id="6" name="Imagen 4">
            <a:extLst>
              <a:ext uri="{FF2B5EF4-FFF2-40B4-BE49-F238E27FC236}">
                <a16:creationId xmlns:a16="http://schemas.microsoft.com/office/drawing/2014/main" id="{5E2CA5A2-4687-41D1-86C3-A38F66AA9F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21" y="80962"/>
            <a:ext cx="809625" cy="866775"/>
          </a:xfrm>
          <a:prstGeom prst="rect">
            <a:avLst/>
          </a:prstGeom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" name="Google Shape;996;p81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>
                <a:latin typeface="Montserrat"/>
                <a:ea typeface="Montserrat"/>
                <a:cs typeface="Montserrat"/>
                <a:sym typeface="Montserrat"/>
              </a:rPr>
              <a:t>Curso intensivo de práctica Python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97" name="Google Shape;997;p8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Ahora es el momento de comparar las cartas del jugador entre sí. 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¡Hay muchas formas de hacerlo!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Tenemos 3 situaciones: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1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Jugador uno &gt;  Jugador dos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1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Jugador uno &lt;  Jugador dos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1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Jugador uno == Jugador dos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" name="Imagen 4">
            <a:extLst>
              <a:ext uri="{FF2B5EF4-FFF2-40B4-BE49-F238E27FC236}">
                <a16:creationId xmlns:a16="http://schemas.microsoft.com/office/drawing/2014/main" id="{B7F55E7B-8D59-4DF2-B896-152531A130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21" y="80962"/>
            <a:ext cx="809625" cy="8667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>
                <a:latin typeface="Montserrat"/>
                <a:ea typeface="Montserrat"/>
                <a:cs typeface="Montserrat"/>
                <a:sym typeface="Montserrat"/>
              </a:rPr>
              <a:t>Curso intensivo de práctica Python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0" name="Google Shape;130;p20"/>
          <p:cNvSpPr/>
          <p:nvPr/>
        </p:nvSpPr>
        <p:spPr>
          <a:xfrm>
            <a:off x="1963275" y="3420850"/>
            <a:ext cx="605400" cy="859500"/>
          </a:xfrm>
          <a:prstGeom prst="roundRect">
            <a:avLst>
              <a:gd name="adj" fmla="val 16667"/>
            </a:avLst>
          </a:prstGeom>
          <a:solidFill>
            <a:srgbClr val="A4C2F4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1" name="Google Shape;131;p20"/>
          <p:cNvSpPr/>
          <p:nvPr/>
        </p:nvSpPr>
        <p:spPr>
          <a:xfrm>
            <a:off x="2044600" y="3510100"/>
            <a:ext cx="605400" cy="859500"/>
          </a:xfrm>
          <a:prstGeom prst="roundRect">
            <a:avLst>
              <a:gd name="adj" fmla="val 16667"/>
            </a:avLst>
          </a:prstGeom>
          <a:solidFill>
            <a:srgbClr val="A4C2F4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2" name="Google Shape;132;p20"/>
          <p:cNvSpPr/>
          <p:nvPr/>
        </p:nvSpPr>
        <p:spPr>
          <a:xfrm>
            <a:off x="2133825" y="3599350"/>
            <a:ext cx="605400" cy="859500"/>
          </a:xfrm>
          <a:prstGeom prst="roundRect">
            <a:avLst>
              <a:gd name="adj" fmla="val 16667"/>
            </a:avLst>
          </a:prstGeom>
          <a:solidFill>
            <a:srgbClr val="A4C2F4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/>
              <a:t>UNO</a:t>
            </a:r>
            <a:endParaRPr sz="1000" b="1" dirty="0"/>
          </a:p>
        </p:txBody>
      </p:sp>
      <p:sp>
        <p:nvSpPr>
          <p:cNvPr id="133" name="Google Shape;133;p20"/>
          <p:cNvSpPr/>
          <p:nvPr/>
        </p:nvSpPr>
        <p:spPr>
          <a:xfrm>
            <a:off x="5921725" y="3478500"/>
            <a:ext cx="605400" cy="859500"/>
          </a:xfrm>
          <a:prstGeom prst="roundRect">
            <a:avLst>
              <a:gd name="adj" fmla="val 16667"/>
            </a:avLst>
          </a:prstGeom>
          <a:solidFill>
            <a:srgbClr val="EA9999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4" name="Google Shape;134;p20"/>
          <p:cNvSpPr/>
          <p:nvPr/>
        </p:nvSpPr>
        <p:spPr>
          <a:xfrm>
            <a:off x="6003050" y="3567750"/>
            <a:ext cx="605400" cy="859500"/>
          </a:xfrm>
          <a:prstGeom prst="roundRect">
            <a:avLst>
              <a:gd name="adj" fmla="val 16667"/>
            </a:avLst>
          </a:prstGeom>
          <a:solidFill>
            <a:srgbClr val="EA9999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5" name="Google Shape;135;p20"/>
          <p:cNvSpPr/>
          <p:nvPr/>
        </p:nvSpPr>
        <p:spPr>
          <a:xfrm>
            <a:off x="6092275" y="3657000"/>
            <a:ext cx="641700" cy="859500"/>
          </a:xfrm>
          <a:prstGeom prst="roundRect">
            <a:avLst>
              <a:gd name="adj" fmla="val 16667"/>
            </a:avLst>
          </a:prstGeom>
          <a:solidFill>
            <a:srgbClr val="EA9999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/>
              <a:t>DOS</a:t>
            </a:r>
            <a:endParaRPr sz="1000" b="1" dirty="0"/>
          </a:p>
        </p:txBody>
      </p:sp>
      <p:pic>
        <p:nvPicPr>
          <p:cNvPr id="11" name="Imagen 4">
            <a:extLst>
              <a:ext uri="{FF2B5EF4-FFF2-40B4-BE49-F238E27FC236}">
                <a16:creationId xmlns:a16="http://schemas.microsoft.com/office/drawing/2014/main" id="{42721148-9624-4A95-985F-8B16E660B1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21" y="80962"/>
            <a:ext cx="809625" cy="866775"/>
          </a:xfrm>
          <a:prstGeom prst="rect">
            <a:avLst/>
          </a:prstGeom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Google Shape;1004;p82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>
                <a:latin typeface="Montserrat"/>
                <a:ea typeface="Montserrat"/>
                <a:cs typeface="Montserrat"/>
                <a:sym typeface="Montserrat"/>
              </a:rPr>
              <a:t>Curso intensivo de práctica Python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05" name="Google Shape;1005;p8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La forma en que escribiremos esto es con un “</a:t>
            </a:r>
            <a:r>
              <a:rPr lang="en" sz="2900" b="1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if / elif / else</a:t>
            </a: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” dentro de un ciclo “</a:t>
            </a:r>
            <a:r>
              <a:rPr lang="en" sz="2900" b="1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while</a:t>
            </a: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” que asume que ha ocurrido una "guerra".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Daremos </a:t>
            </a:r>
            <a:r>
              <a:rPr lang="en" sz="2900" b="1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en_guerra = False</a:t>
            </a: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si los jugadores resuelven el emparejamiento en la primera carta robada; de lo contrario, agregaremos cartas a las cartas actuales en la mesa.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" name="Imagen 4">
            <a:extLst>
              <a:ext uri="{FF2B5EF4-FFF2-40B4-BE49-F238E27FC236}">
                <a16:creationId xmlns:a16="http://schemas.microsoft.com/office/drawing/2014/main" id="{62ED4F7B-76D5-4DE0-A030-D8E5512EBF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21" y="80962"/>
            <a:ext cx="809625" cy="866775"/>
          </a:xfrm>
          <a:prstGeom prst="rect">
            <a:avLst/>
          </a:prstGeom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2" name="Google Shape;1012;p83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>
                <a:latin typeface="Montserrat"/>
                <a:ea typeface="Montserrat"/>
                <a:cs typeface="Montserrat"/>
                <a:sym typeface="Montserrat"/>
              </a:rPr>
              <a:t>Curso intensivo de práctica Python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13" name="Google Shape;1013;p83"/>
          <p:cNvSpPr txBox="1">
            <a:spLocks noGrp="1"/>
          </p:cNvSpPr>
          <p:nvPr>
            <p:ph type="body" idx="1"/>
          </p:nvPr>
        </p:nvSpPr>
        <p:spPr>
          <a:xfrm>
            <a:off x="311700" y="1019306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Las reglas que usaremos en esta versión es que si hay un empate, cada jugador debe tomar 5 cartas adicionales.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También diremos que un jugador pierde si no tiene al menos 5 cartas para jugar la guerra.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Esta lógica se edita fácilmente para adaptarse a cualquier estructura de reglas que desee.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" name="Imagen 4">
            <a:extLst>
              <a:ext uri="{FF2B5EF4-FFF2-40B4-BE49-F238E27FC236}">
                <a16:creationId xmlns:a16="http://schemas.microsoft.com/office/drawing/2014/main" id="{9B85AEF0-3D0F-403B-BCE0-9C08123060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21" y="80962"/>
            <a:ext cx="809625" cy="866775"/>
          </a:xfrm>
          <a:prstGeom prst="rect">
            <a:avLst/>
          </a:prstGeom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0" name="Google Shape;1020;p84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>
                <a:latin typeface="Montserrat"/>
                <a:ea typeface="Montserrat"/>
                <a:cs typeface="Montserrat"/>
                <a:sym typeface="Montserrat"/>
              </a:rPr>
              <a:t>Curso intensivo de práctica Python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24" name="Google Shape;1024;p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37188" y="1011875"/>
            <a:ext cx="4000262" cy="3916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n 4">
            <a:extLst>
              <a:ext uri="{FF2B5EF4-FFF2-40B4-BE49-F238E27FC236}">
                <a16:creationId xmlns:a16="http://schemas.microsoft.com/office/drawing/2014/main" id="{DF3B5844-4D67-41D0-B24C-44ECFA6911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121" y="80962"/>
            <a:ext cx="809625" cy="866775"/>
          </a:xfrm>
          <a:prstGeom prst="rect">
            <a:avLst/>
          </a:prstGeom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Google Shape;1029;p85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>
                <a:latin typeface="Montserrat"/>
                <a:ea typeface="Montserrat"/>
                <a:cs typeface="Montserrat"/>
                <a:sym typeface="Montserrat"/>
              </a:rPr>
              <a:t>Curso intensivo de práctica Python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0" name="Google Shape;1030;p8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¡Exploremos rápidamente este bucle visualmente antes de codificarlo!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" name="Imagen 4">
            <a:extLst>
              <a:ext uri="{FF2B5EF4-FFF2-40B4-BE49-F238E27FC236}">
                <a16:creationId xmlns:a16="http://schemas.microsoft.com/office/drawing/2014/main" id="{5B5AB72F-51F5-4247-87F1-6D0126DC0A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21" y="80962"/>
            <a:ext cx="809625" cy="866775"/>
          </a:xfrm>
          <a:prstGeom prst="rect">
            <a:avLst/>
          </a:prstGeom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Google Shape;1037;p86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>
                <a:latin typeface="Montserrat"/>
                <a:ea typeface="Montserrat"/>
                <a:cs typeface="Montserrat"/>
                <a:sym typeface="Montserrat"/>
              </a:rPr>
              <a:t>Curso intensivo de práctica Python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8" name="Google Shape;1038;p8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Lógica del juego de comparación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41" name="Google Shape;1041;p86"/>
          <p:cNvSpPr/>
          <p:nvPr/>
        </p:nvSpPr>
        <p:spPr>
          <a:xfrm>
            <a:off x="2972100" y="1813825"/>
            <a:ext cx="3199800" cy="3079200"/>
          </a:xfrm>
          <a:prstGeom prst="roundRect">
            <a:avLst>
              <a:gd name="adj" fmla="val 16667"/>
            </a:avLst>
          </a:prstGeom>
          <a:solidFill>
            <a:srgbClr val="D9EAD3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</p:txBody>
      </p:sp>
      <p:sp>
        <p:nvSpPr>
          <p:cNvPr id="1042" name="Google Shape;1042;p86"/>
          <p:cNvSpPr txBox="1"/>
          <p:nvPr/>
        </p:nvSpPr>
        <p:spPr>
          <a:xfrm>
            <a:off x="3378500" y="1765875"/>
            <a:ext cx="22665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 dirty="0">
                <a:latin typeface="Montserrat"/>
                <a:ea typeface="Montserrat"/>
                <a:cs typeface="Montserrat"/>
                <a:sym typeface="Montserrat"/>
              </a:rPr>
              <a:t>while en_guerra</a:t>
            </a:r>
            <a:endParaRPr sz="1700"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" name="Imagen 4">
            <a:extLst>
              <a:ext uri="{FF2B5EF4-FFF2-40B4-BE49-F238E27FC236}">
                <a16:creationId xmlns:a16="http://schemas.microsoft.com/office/drawing/2014/main" id="{A3CB9130-E6BB-4EEA-911E-68F102D090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21" y="80962"/>
            <a:ext cx="809625" cy="866775"/>
          </a:xfrm>
          <a:prstGeom prst="rect">
            <a:avLst/>
          </a:prstGeom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" name="Google Shape;1047;p87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>
                <a:latin typeface="Montserrat"/>
                <a:ea typeface="Montserrat"/>
                <a:cs typeface="Montserrat"/>
                <a:sym typeface="Montserrat"/>
              </a:rPr>
              <a:t>Curso intensivo de práctica Python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50" name="Google Shape;1050;p87"/>
          <p:cNvSpPr/>
          <p:nvPr/>
        </p:nvSpPr>
        <p:spPr>
          <a:xfrm>
            <a:off x="2972100" y="1356625"/>
            <a:ext cx="3888600" cy="3444600"/>
          </a:xfrm>
          <a:prstGeom prst="roundRect">
            <a:avLst>
              <a:gd name="adj" fmla="val 16667"/>
            </a:avLst>
          </a:prstGeom>
          <a:solidFill>
            <a:srgbClr val="D9EAD3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</p:txBody>
      </p:sp>
      <p:sp>
        <p:nvSpPr>
          <p:cNvPr id="1051" name="Google Shape;1051;p87"/>
          <p:cNvSpPr txBox="1"/>
          <p:nvPr/>
        </p:nvSpPr>
        <p:spPr>
          <a:xfrm>
            <a:off x="3378500" y="2001134"/>
            <a:ext cx="22665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700" b="1" dirty="0">
                <a:latin typeface="Montserrat"/>
                <a:ea typeface="Montserrat"/>
                <a:cs typeface="Montserrat"/>
                <a:sym typeface="Montserrat"/>
              </a:rPr>
              <a:t>W</a:t>
            </a:r>
            <a:r>
              <a:rPr lang="en" sz="1700" b="1" dirty="0">
                <a:latin typeface="Montserrat"/>
                <a:ea typeface="Montserrat"/>
                <a:cs typeface="Montserrat"/>
                <a:sym typeface="Montserrat"/>
              </a:rPr>
              <a:t>hile en_guerra</a:t>
            </a:r>
            <a:endParaRPr sz="1700"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52" name="Google Shape;1052;p87"/>
          <p:cNvSpPr txBox="1"/>
          <p:nvPr/>
        </p:nvSpPr>
        <p:spPr>
          <a:xfrm>
            <a:off x="2770326" y="1605765"/>
            <a:ext cx="3816742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700" b="1" dirty="0">
                <a:latin typeface="Montserrat"/>
                <a:ea typeface="Montserrat"/>
                <a:cs typeface="Montserrat"/>
                <a:sym typeface="Montserrat"/>
              </a:rPr>
              <a:t>E</a:t>
            </a:r>
            <a:r>
              <a:rPr lang="en" sz="1700" b="1" dirty="0">
                <a:latin typeface="Montserrat"/>
                <a:ea typeface="Montserrat"/>
                <a:cs typeface="Montserrat"/>
                <a:sym typeface="Montserrat"/>
              </a:rPr>
              <a:t>n_guerra = True</a:t>
            </a:r>
            <a:endParaRPr sz="1700"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" name="Imagen 4">
            <a:extLst>
              <a:ext uri="{FF2B5EF4-FFF2-40B4-BE49-F238E27FC236}">
                <a16:creationId xmlns:a16="http://schemas.microsoft.com/office/drawing/2014/main" id="{DA4C9633-D6D8-42FC-BEEE-524F6D392C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21" y="80962"/>
            <a:ext cx="809625" cy="866775"/>
          </a:xfrm>
          <a:prstGeom prst="rect">
            <a:avLst/>
          </a:prstGeom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7" name="Google Shape;1057;p88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>
                <a:latin typeface="Montserrat"/>
                <a:ea typeface="Montserrat"/>
                <a:cs typeface="Montserrat"/>
                <a:sym typeface="Montserrat"/>
              </a:rPr>
              <a:t>Curso intensivo de práctica Python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60" name="Google Shape;1060;p88"/>
          <p:cNvSpPr/>
          <p:nvPr/>
        </p:nvSpPr>
        <p:spPr>
          <a:xfrm>
            <a:off x="2972100" y="1356625"/>
            <a:ext cx="3888600" cy="3444600"/>
          </a:xfrm>
          <a:prstGeom prst="roundRect">
            <a:avLst>
              <a:gd name="adj" fmla="val 16667"/>
            </a:avLst>
          </a:prstGeom>
          <a:solidFill>
            <a:srgbClr val="D9EAD3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</p:txBody>
      </p:sp>
      <p:sp>
        <p:nvSpPr>
          <p:cNvPr id="1061" name="Google Shape;1061;p88"/>
          <p:cNvSpPr txBox="1"/>
          <p:nvPr/>
        </p:nvSpPr>
        <p:spPr>
          <a:xfrm>
            <a:off x="3378500" y="1308675"/>
            <a:ext cx="22665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 dirty="0">
                <a:latin typeface="Montserrat"/>
                <a:ea typeface="Montserrat"/>
                <a:cs typeface="Montserrat"/>
                <a:sym typeface="Montserrat"/>
              </a:rPr>
              <a:t>while en_guerra</a:t>
            </a:r>
            <a:endParaRPr sz="1700"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62" name="Google Shape;1062;p88"/>
          <p:cNvSpPr txBox="1"/>
          <p:nvPr/>
        </p:nvSpPr>
        <p:spPr>
          <a:xfrm>
            <a:off x="3084246" y="896233"/>
            <a:ext cx="3164158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700" b="1" dirty="0">
                <a:latin typeface="Montserrat"/>
                <a:ea typeface="Montserrat"/>
                <a:cs typeface="Montserrat"/>
                <a:sym typeface="Montserrat"/>
              </a:rPr>
              <a:t>e</a:t>
            </a:r>
            <a:r>
              <a:rPr lang="en" sz="1700" b="1" dirty="0">
                <a:latin typeface="Montserrat"/>
                <a:ea typeface="Montserrat"/>
                <a:cs typeface="Montserrat"/>
                <a:sym typeface="Montserrat"/>
              </a:rPr>
              <a:t>n_guerra = True</a:t>
            </a:r>
            <a:endParaRPr sz="1700"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63" name="Google Shape;1063;p88"/>
          <p:cNvSpPr/>
          <p:nvPr/>
        </p:nvSpPr>
        <p:spPr>
          <a:xfrm>
            <a:off x="3675625" y="1680975"/>
            <a:ext cx="2376000" cy="1019100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b="1" dirty="0"/>
              <a:t>Uno&gt; dos</a:t>
            </a:r>
            <a:endParaRPr b="1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b="1" dirty="0"/>
              <a:t>Agregar cartas a uno</a:t>
            </a:r>
            <a:endParaRPr b="1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MX" b="1" dirty="0"/>
              <a:t>e</a:t>
            </a:r>
            <a:r>
              <a:rPr lang="en" b="1" dirty="0"/>
              <a:t>n_guerra = False</a:t>
            </a:r>
            <a:endParaRPr b="1" dirty="0"/>
          </a:p>
        </p:txBody>
      </p:sp>
      <p:sp>
        <p:nvSpPr>
          <p:cNvPr id="1064" name="Google Shape;1064;p88"/>
          <p:cNvSpPr txBox="1"/>
          <p:nvPr/>
        </p:nvSpPr>
        <p:spPr>
          <a:xfrm>
            <a:off x="3107075" y="1946575"/>
            <a:ext cx="5364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 dirty="0">
                <a:latin typeface="Montserrat"/>
                <a:ea typeface="Montserrat"/>
                <a:cs typeface="Montserrat"/>
                <a:sym typeface="Montserrat"/>
              </a:rPr>
              <a:t>if</a:t>
            </a:r>
            <a:endParaRPr sz="1700"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" name="Imagen 4">
            <a:extLst>
              <a:ext uri="{FF2B5EF4-FFF2-40B4-BE49-F238E27FC236}">
                <a16:creationId xmlns:a16="http://schemas.microsoft.com/office/drawing/2014/main" id="{A6284E8D-9216-4D2B-895F-55EFFEF93C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21" y="80962"/>
            <a:ext cx="809625" cy="866775"/>
          </a:xfrm>
          <a:prstGeom prst="rect">
            <a:avLst/>
          </a:prstGeom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" name="Google Shape;1069;p89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>
                <a:latin typeface="Montserrat"/>
                <a:ea typeface="Montserrat"/>
                <a:cs typeface="Montserrat"/>
                <a:sym typeface="Montserrat"/>
              </a:rPr>
              <a:t>Curso intensivo de práctica Python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72" name="Google Shape;1072;p89"/>
          <p:cNvSpPr/>
          <p:nvPr/>
        </p:nvSpPr>
        <p:spPr>
          <a:xfrm>
            <a:off x="2972100" y="1356625"/>
            <a:ext cx="3888600" cy="3444600"/>
          </a:xfrm>
          <a:prstGeom prst="roundRect">
            <a:avLst>
              <a:gd name="adj" fmla="val 16667"/>
            </a:avLst>
          </a:prstGeom>
          <a:solidFill>
            <a:srgbClr val="D9EAD3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</p:txBody>
      </p:sp>
      <p:sp>
        <p:nvSpPr>
          <p:cNvPr id="1073" name="Google Shape;1073;p89"/>
          <p:cNvSpPr txBox="1"/>
          <p:nvPr/>
        </p:nvSpPr>
        <p:spPr>
          <a:xfrm>
            <a:off x="3378500" y="1308675"/>
            <a:ext cx="22665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700" b="1" dirty="0">
                <a:latin typeface="Montserrat"/>
                <a:ea typeface="Montserrat"/>
                <a:cs typeface="Montserrat"/>
                <a:sym typeface="Montserrat"/>
              </a:rPr>
              <a:t>W</a:t>
            </a:r>
            <a:r>
              <a:rPr lang="en" sz="1700" b="1" dirty="0">
                <a:latin typeface="Montserrat"/>
                <a:ea typeface="Montserrat"/>
                <a:cs typeface="Montserrat"/>
                <a:sym typeface="Montserrat"/>
              </a:rPr>
              <a:t>hile en_guerra</a:t>
            </a:r>
            <a:endParaRPr sz="1700"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74" name="Google Shape;1074;p89"/>
          <p:cNvSpPr txBox="1"/>
          <p:nvPr/>
        </p:nvSpPr>
        <p:spPr>
          <a:xfrm>
            <a:off x="2694126" y="984325"/>
            <a:ext cx="3986075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700" b="1" dirty="0">
                <a:latin typeface="Montserrat"/>
                <a:ea typeface="Montserrat"/>
                <a:cs typeface="Montserrat"/>
                <a:sym typeface="Montserrat"/>
              </a:rPr>
              <a:t>e</a:t>
            </a:r>
            <a:r>
              <a:rPr lang="en" sz="1700" b="1" dirty="0">
                <a:latin typeface="Montserrat"/>
                <a:ea typeface="Montserrat"/>
                <a:cs typeface="Montserrat"/>
                <a:sym typeface="Montserrat"/>
              </a:rPr>
              <a:t>n_guerra = true</a:t>
            </a:r>
            <a:endParaRPr sz="1700"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75" name="Google Shape;1075;p89"/>
          <p:cNvSpPr/>
          <p:nvPr/>
        </p:nvSpPr>
        <p:spPr>
          <a:xfrm>
            <a:off x="3794163" y="1680975"/>
            <a:ext cx="2376000" cy="1019100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b="1" dirty="0"/>
              <a:t>Uno&gt; dos</a:t>
            </a:r>
            <a:endParaRPr b="1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b="1" dirty="0"/>
              <a:t>Agregar cartas a uno</a:t>
            </a:r>
            <a:endParaRPr b="1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MX" b="1" dirty="0"/>
              <a:t>e</a:t>
            </a:r>
            <a:r>
              <a:rPr lang="en" b="1" dirty="0"/>
              <a:t>n_guerra = False</a:t>
            </a:r>
            <a:endParaRPr b="1" dirty="0"/>
          </a:p>
        </p:txBody>
      </p:sp>
      <p:sp>
        <p:nvSpPr>
          <p:cNvPr id="1076" name="Google Shape;1076;p89"/>
          <p:cNvSpPr txBox="1"/>
          <p:nvPr/>
        </p:nvSpPr>
        <p:spPr>
          <a:xfrm>
            <a:off x="3107075" y="1946575"/>
            <a:ext cx="5364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 dirty="0">
                <a:latin typeface="Montserrat"/>
                <a:ea typeface="Montserrat"/>
                <a:cs typeface="Montserrat"/>
                <a:sym typeface="Montserrat"/>
              </a:rPr>
              <a:t>if</a:t>
            </a:r>
            <a:endParaRPr sz="1700"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77" name="Google Shape;1077;p89"/>
          <p:cNvSpPr/>
          <p:nvPr/>
        </p:nvSpPr>
        <p:spPr>
          <a:xfrm>
            <a:off x="3803743" y="2751625"/>
            <a:ext cx="2376000" cy="1019100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b="1" dirty="0"/>
              <a:t>Uno &lt;dos</a:t>
            </a:r>
            <a:endParaRPr b="1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b="1" dirty="0"/>
              <a:t>Agregar cartas a dos</a:t>
            </a:r>
            <a:endParaRPr b="1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MX" b="1" dirty="0"/>
              <a:t>e</a:t>
            </a:r>
            <a:r>
              <a:rPr lang="en" b="1" dirty="0"/>
              <a:t>n_guerra = False</a:t>
            </a:r>
            <a:endParaRPr b="1" dirty="0"/>
          </a:p>
        </p:txBody>
      </p:sp>
      <p:sp>
        <p:nvSpPr>
          <p:cNvPr id="1078" name="Google Shape;1078;p89"/>
          <p:cNvSpPr txBox="1"/>
          <p:nvPr/>
        </p:nvSpPr>
        <p:spPr>
          <a:xfrm>
            <a:off x="3099725" y="3017225"/>
            <a:ext cx="694438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 dirty="0">
                <a:latin typeface="Montserrat"/>
                <a:ea typeface="Montserrat"/>
                <a:cs typeface="Montserrat"/>
                <a:sym typeface="Montserrat"/>
              </a:rPr>
              <a:t>elif</a:t>
            </a:r>
            <a:endParaRPr sz="1700"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" name="Imagen 4">
            <a:extLst>
              <a:ext uri="{FF2B5EF4-FFF2-40B4-BE49-F238E27FC236}">
                <a16:creationId xmlns:a16="http://schemas.microsoft.com/office/drawing/2014/main" id="{05713079-0BD3-420E-B05E-9CADF11347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21" y="80962"/>
            <a:ext cx="809625" cy="866775"/>
          </a:xfrm>
          <a:prstGeom prst="rect">
            <a:avLst/>
          </a:prstGeom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3" name="Google Shape;1083;p90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>
                <a:latin typeface="Montserrat"/>
                <a:ea typeface="Montserrat"/>
                <a:cs typeface="Montserrat"/>
                <a:sym typeface="Montserrat"/>
              </a:rPr>
              <a:t>Curso intensivo de práctica Python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86" name="Google Shape;1086;p90"/>
          <p:cNvSpPr/>
          <p:nvPr/>
        </p:nvSpPr>
        <p:spPr>
          <a:xfrm>
            <a:off x="2972100" y="1356625"/>
            <a:ext cx="3888600" cy="3444600"/>
          </a:xfrm>
          <a:prstGeom prst="roundRect">
            <a:avLst>
              <a:gd name="adj" fmla="val 16667"/>
            </a:avLst>
          </a:prstGeom>
          <a:solidFill>
            <a:srgbClr val="D9EAD3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</p:txBody>
      </p:sp>
      <p:sp>
        <p:nvSpPr>
          <p:cNvPr id="1087" name="Google Shape;1087;p90"/>
          <p:cNvSpPr txBox="1"/>
          <p:nvPr/>
        </p:nvSpPr>
        <p:spPr>
          <a:xfrm>
            <a:off x="3378500" y="1308675"/>
            <a:ext cx="22665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 dirty="0">
                <a:latin typeface="Montserrat"/>
                <a:ea typeface="Montserrat"/>
                <a:cs typeface="Montserrat"/>
                <a:sym typeface="Montserrat"/>
              </a:rPr>
              <a:t>while en_guerra</a:t>
            </a:r>
            <a:endParaRPr sz="1700"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88" name="Google Shape;1088;p90"/>
          <p:cNvSpPr txBox="1"/>
          <p:nvPr/>
        </p:nvSpPr>
        <p:spPr>
          <a:xfrm>
            <a:off x="2854991" y="984325"/>
            <a:ext cx="3706675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700" b="1" dirty="0">
                <a:latin typeface="Montserrat"/>
                <a:ea typeface="Montserrat"/>
                <a:cs typeface="Montserrat"/>
                <a:sym typeface="Montserrat"/>
              </a:rPr>
              <a:t>e</a:t>
            </a:r>
            <a:r>
              <a:rPr lang="en" sz="1700" b="1" dirty="0">
                <a:latin typeface="Montserrat"/>
                <a:ea typeface="Montserrat"/>
                <a:cs typeface="Montserrat"/>
                <a:sym typeface="Montserrat"/>
              </a:rPr>
              <a:t>n_guerra = true</a:t>
            </a:r>
            <a:endParaRPr sz="1700"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89" name="Google Shape;1089;p90"/>
          <p:cNvSpPr/>
          <p:nvPr/>
        </p:nvSpPr>
        <p:spPr>
          <a:xfrm>
            <a:off x="3675625" y="1680975"/>
            <a:ext cx="2376000" cy="1019100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b="1" dirty="0"/>
              <a:t>Uno&gt; dos</a:t>
            </a:r>
            <a:endParaRPr b="1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b="1" dirty="0"/>
              <a:t>Agregar cartas a uno</a:t>
            </a:r>
            <a:endParaRPr b="1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MX" b="1" dirty="0"/>
              <a:t>e</a:t>
            </a:r>
            <a:r>
              <a:rPr lang="en" b="1" dirty="0"/>
              <a:t>n_guerra = False</a:t>
            </a:r>
            <a:endParaRPr b="1" dirty="0"/>
          </a:p>
        </p:txBody>
      </p:sp>
      <p:sp>
        <p:nvSpPr>
          <p:cNvPr id="1090" name="Google Shape;1090;p90"/>
          <p:cNvSpPr txBox="1"/>
          <p:nvPr/>
        </p:nvSpPr>
        <p:spPr>
          <a:xfrm>
            <a:off x="3107075" y="1946575"/>
            <a:ext cx="5364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 dirty="0">
                <a:latin typeface="Montserrat"/>
                <a:ea typeface="Montserrat"/>
                <a:cs typeface="Montserrat"/>
                <a:sym typeface="Montserrat"/>
              </a:rPr>
              <a:t>if</a:t>
            </a:r>
            <a:endParaRPr sz="1700"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91" name="Google Shape;1091;p90"/>
          <p:cNvSpPr/>
          <p:nvPr/>
        </p:nvSpPr>
        <p:spPr>
          <a:xfrm>
            <a:off x="3668275" y="2751625"/>
            <a:ext cx="2376000" cy="1019100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b="1" dirty="0"/>
              <a:t>Uno &lt;dos</a:t>
            </a:r>
            <a:endParaRPr b="1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b="1" dirty="0"/>
              <a:t>Agregar cartas a dos</a:t>
            </a:r>
            <a:endParaRPr b="1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MX" b="1" dirty="0"/>
              <a:t>e</a:t>
            </a:r>
            <a:r>
              <a:rPr lang="en" b="1" dirty="0"/>
              <a:t>n_guerra = False</a:t>
            </a:r>
            <a:endParaRPr b="1" dirty="0"/>
          </a:p>
        </p:txBody>
      </p:sp>
      <p:sp>
        <p:nvSpPr>
          <p:cNvPr id="1092" name="Google Shape;1092;p90"/>
          <p:cNvSpPr txBox="1"/>
          <p:nvPr/>
        </p:nvSpPr>
        <p:spPr>
          <a:xfrm>
            <a:off x="3099725" y="3017225"/>
            <a:ext cx="5364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latin typeface="Montserrat"/>
                <a:ea typeface="Montserrat"/>
                <a:cs typeface="Montserrat"/>
                <a:sym typeface="Montserrat"/>
              </a:rPr>
              <a:t>elif</a:t>
            </a:r>
            <a:endParaRPr sz="1700"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93" name="Google Shape;1093;p90"/>
          <p:cNvSpPr txBox="1"/>
          <p:nvPr/>
        </p:nvSpPr>
        <p:spPr>
          <a:xfrm>
            <a:off x="3065550" y="4010825"/>
            <a:ext cx="6744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 dirty="0">
                <a:latin typeface="Montserrat"/>
                <a:ea typeface="Montserrat"/>
                <a:cs typeface="Montserrat"/>
                <a:sym typeface="Montserrat"/>
              </a:rPr>
              <a:t>else</a:t>
            </a:r>
            <a:endParaRPr sz="1700"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94" name="Google Shape;1094;p90"/>
          <p:cNvSpPr/>
          <p:nvPr/>
        </p:nvSpPr>
        <p:spPr>
          <a:xfrm>
            <a:off x="3675625" y="3846775"/>
            <a:ext cx="2928000" cy="8595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b="1" dirty="0"/>
              <a:t>Comprueba si los jugadores tienen suficientes cartas.</a:t>
            </a:r>
            <a:endParaRPr b="1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b="1" dirty="0"/>
              <a:t>Toma cartas adicionales</a:t>
            </a:r>
            <a:endParaRPr b="1" dirty="0"/>
          </a:p>
        </p:txBody>
      </p:sp>
      <p:pic>
        <p:nvPicPr>
          <p:cNvPr id="14" name="Imagen 4">
            <a:extLst>
              <a:ext uri="{FF2B5EF4-FFF2-40B4-BE49-F238E27FC236}">
                <a16:creationId xmlns:a16="http://schemas.microsoft.com/office/drawing/2014/main" id="{37089CC8-1898-485D-8D88-DBE9A8B922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21" y="80962"/>
            <a:ext cx="809625" cy="866775"/>
          </a:xfrm>
          <a:prstGeom prst="rect">
            <a:avLst/>
          </a:prstGeom>
        </p:spPr>
      </p:pic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9" name="Google Shape;1099;p91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>
                <a:latin typeface="Montserrat"/>
                <a:ea typeface="Montserrat"/>
                <a:cs typeface="Montserrat"/>
                <a:sym typeface="Montserrat"/>
              </a:rPr>
              <a:t>Curso intensivo de práctica Python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02" name="Google Shape;1102;p91"/>
          <p:cNvSpPr/>
          <p:nvPr/>
        </p:nvSpPr>
        <p:spPr>
          <a:xfrm>
            <a:off x="2972100" y="1356625"/>
            <a:ext cx="3888600" cy="3444600"/>
          </a:xfrm>
          <a:prstGeom prst="roundRect">
            <a:avLst>
              <a:gd name="adj" fmla="val 16667"/>
            </a:avLst>
          </a:prstGeom>
          <a:solidFill>
            <a:srgbClr val="D9EAD3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</p:txBody>
      </p:sp>
      <p:sp>
        <p:nvSpPr>
          <p:cNvPr id="1103" name="Google Shape;1103;p91"/>
          <p:cNvSpPr txBox="1"/>
          <p:nvPr/>
        </p:nvSpPr>
        <p:spPr>
          <a:xfrm>
            <a:off x="3378500" y="1308675"/>
            <a:ext cx="22665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 dirty="0">
                <a:latin typeface="Montserrat"/>
                <a:ea typeface="Montserrat"/>
                <a:cs typeface="Montserrat"/>
                <a:sym typeface="Montserrat"/>
              </a:rPr>
              <a:t>while en_guerra</a:t>
            </a:r>
            <a:endParaRPr sz="1700"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04" name="Google Shape;1104;p91"/>
          <p:cNvSpPr txBox="1"/>
          <p:nvPr/>
        </p:nvSpPr>
        <p:spPr>
          <a:xfrm>
            <a:off x="2821126" y="984325"/>
            <a:ext cx="3672808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700" b="1" dirty="0">
                <a:latin typeface="Montserrat"/>
                <a:ea typeface="Montserrat"/>
                <a:cs typeface="Montserrat"/>
                <a:sym typeface="Montserrat"/>
              </a:rPr>
              <a:t>e</a:t>
            </a:r>
            <a:r>
              <a:rPr lang="en" sz="1700" b="1" dirty="0">
                <a:latin typeface="Montserrat"/>
                <a:ea typeface="Montserrat"/>
                <a:cs typeface="Montserrat"/>
                <a:sym typeface="Montserrat"/>
              </a:rPr>
              <a:t>n_guerra = True</a:t>
            </a:r>
            <a:endParaRPr sz="1700"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05" name="Google Shape;1105;p91"/>
          <p:cNvSpPr/>
          <p:nvPr/>
        </p:nvSpPr>
        <p:spPr>
          <a:xfrm>
            <a:off x="3675625" y="1680975"/>
            <a:ext cx="2376000" cy="1019100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b="1" dirty="0"/>
              <a:t>Uno&gt; dos</a:t>
            </a:r>
            <a:endParaRPr b="1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b="1" dirty="0"/>
              <a:t>Agregar cartas a uno</a:t>
            </a:r>
            <a:endParaRPr b="1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MX" b="1" dirty="0"/>
              <a:t>e</a:t>
            </a:r>
            <a:r>
              <a:rPr lang="en" b="1" dirty="0"/>
              <a:t>n_guerra = False</a:t>
            </a:r>
            <a:endParaRPr b="1" dirty="0"/>
          </a:p>
        </p:txBody>
      </p:sp>
      <p:sp>
        <p:nvSpPr>
          <p:cNvPr id="1106" name="Google Shape;1106;p91"/>
          <p:cNvSpPr txBox="1"/>
          <p:nvPr/>
        </p:nvSpPr>
        <p:spPr>
          <a:xfrm>
            <a:off x="3107075" y="1946575"/>
            <a:ext cx="5364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 dirty="0">
                <a:latin typeface="Montserrat"/>
                <a:ea typeface="Montserrat"/>
                <a:cs typeface="Montserrat"/>
                <a:sym typeface="Montserrat"/>
              </a:rPr>
              <a:t>if</a:t>
            </a:r>
            <a:endParaRPr sz="1700"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07" name="Google Shape;1107;p91"/>
          <p:cNvSpPr/>
          <p:nvPr/>
        </p:nvSpPr>
        <p:spPr>
          <a:xfrm>
            <a:off x="3668275" y="2751625"/>
            <a:ext cx="2376000" cy="1019100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b="1" dirty="0"/>
              <a:t>Uno &lt;dos</a:t>
            </a:r>
            <a:endParaRPr b="1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b="1" dirty="0"/>
              <a:t>Agregar cartas a dos</a:t>
            </a:r>
            <a:endParaRPr b="1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MX" b="1" dirty="0"/>
              <a:t>e</a:t>
            </a:r>
            <a:r>
              <a:rPr lang="en" b="1" dirty="0"/>
              <a:t>n_guerra = False</a:t>
            </a:r>
            <a:endParaRPr b="1" dirty="0"/>
          </a:p>
        </p:txBody>
      </p:sp>
      <p:sp>
        <p:nvSpPr>
          <p:cNvPr id="1108" name="Google Shape;1108;p91"/>
          <p:cNvSpPr txBox="1"/>
          <p:nvPr/>
        </p:nvSpPr>
        <p:spPr>
          <a:xfrm>
            <a:off x="3099725" y="3017225"/>
            <a:ext cx="5364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latin typeface="Montserrat"/>
                <a:ea typeface="Montserrat"/>
                <a:cs typeface="Montserrat"/>
                <a:sym typeface="Montserrat"/>
              </a:rPr>
              <a:t>elif</a:t>
            </a:r>
            <a:endParaRPr sz="1700"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09" name="Google Shape;1109;p91"/>
          <p:cNvSpPr txBox="1"/>
          <p:nvPr/>
        </p:nvSpPr>
        <p:spPr>
          <a:xfrm>
            <a:off x="3065550" y="4010825"/>
            <a:ext cx="6744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 dirty="0">
                <a:latin typeface="Montserrat"/>
                <a:ea typeface="Montserrat"/>
                <a:cs typeface="Montserrat"/>
                <a:sym typeface="Montserrat"/>
              </a:rPr>
              <a:t>else</a:t>
            </a:r>
            <a:endParaRPr sz="1700"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10" name="Google Shape;1110;p91"/>
          <p:cNvSpPr/>
          <p:nvPr/>
        </p:nvSpPr>
        <p:spPr>
          <a:xfrm>
            <a:off x="3675625" y="3846775"/>
            <a:ext cx="2928000" cy="8595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b="1" dirty="0"/>
              <a:t>Comprueba si los jugadores tienen suficientes cartas.</a:t>
            </a:r>
            <a:endParaRPr b="1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b="1" dirty="0"/>
              <a:t>Toma cartas adicionales</a:t>
            </a:r>
            <a:endParaRPr b="1" dirty="0"/>
          </a:p>
        </p:txBody>
      </p:sp>
      <p:cxnSp>
        <p:nvCxnSpPr>
          <p:cNvPr id="1111" name="Google Shape;1111;p91"/>
          <p:cNvCxnSpPr>
            <a:stCxn id="1110" idx="2"/>
          </p:cNvCxnSpPr>
          <p:nvPr/>
        </p:nvCxnSpPr>
        <p:spPr>
          <a:xfrm rot="5400000" flipH="1">
            <a:off x="3316225" y="2882875"/>
            <a:ext cx="3351300" cy="295500"/>
          </a:xfrm>
          <a:prstGeom prst="curvedConnector5">
            <a:avLst>
              <a:gd name="adj1" fmla="val -7105"/>
              <a:gd name="adj2" fmla="val -1034374"/>
              <a:gd name="adj3" fmla="val 112840"/>
            </a:avLst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15" name="Imagen 4">
            <a:extLst>
              <a:ext uri="{FF2B5EF4-FFF2-40B4-BE49-F238E27FC236}">
                <a16:creationId xmlns:a16="http://schemas.microsoft.com/office/drawing/2014/main" id="{03D1CA2A-F0A5-48F5-AD03-487233F3D7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21" y="80962"/>
            <a:ext cx="809625" cy="8667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1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>
                <a:latin typeface="Montserrat"/>
                <a:ea typeface="Montserrat"/>
                <a:cs typeface="Montserrat"/>
                <a:sym typeface="Montserrat"/>
              </a:rPr>
              <a:t>Curso intensivo de práctica Python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3" name="Google Shape;143;p21"/>
          <p:cNvSpPr/>
          <p:nvPr/>
        </p:nvSpPr>
        <p:spPr>
          <a:xfrm>
            <a:off x="2974025" y="1851850"/>
            <a:ext cx="605400" cy="859500"/>
          </a:xfrm>
          <a:prstGeom prst="roundRect">
            <a:avLst>
              <a:gd name="adj" fmla="val 16667"/>
            </a:avLst>
          </a:prstGeom>
          <a:solidFill>
            <a:srgbClr val="A4C2F4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900" b="1" dirty="0"/>
          </a:p>
        </p:txBody>
      </p:sp>
      <p:sp>
        <p:nvSpPr>
          <p:cNvPr id="144" name="Google Shape;144;p21"/>
          <p:cNvSpPr/>
          <p:nvPr/>
        </p:nvSpPr>
        <p:spPr>
          <a:xfrm>
            <a:off x="2044600" y="3510100"/>
            <a:ext cx="605400" cy="859500"/>
          </a:xfrm>
          <a:prstGeom prst="roundRect">
            <a:avLst>
              <a:gd name="adj" fmla="val 16667"/>
            </a:avLst>
          </a:prstGeom>
          <a:solidFill>
            <a:srgbClr val="A4C2F4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5" name="Google Shape;145;p21"/>
          <p:cNvSpPr/>
          <p:nvPr/>
        </p:nvSpPr>
        <p:spPr>
          <a:xfrm>
            <a:off x="2133825" y="3599350"/>
            <a:ext cx="605400" cy="859500"/>
          </a:xfrm>
          <a:prstGeom prst="roundRect">
            <a:avLst>
              <a:gd name="adj" fmla="val 16667"/>
            </a:avLst>
          </a:prstGeom>
          <a:solidFill>
            <a:srgbClr val="A4C2F4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/>
              <a:t>UNO</a:t>
            </a:r>
            <a:endParaRPr sz="1000" b="1" dirty="0"/>
          </a:p>
        </p:txBody>
      </p:sp>
      <p:sp>
        <p:nvSpPr>
          <p:cNvPr id="146" name="Google Shape;146;p21"/>
          <p:cNvSpPr/>
          <p:nvPr/>
        </p:nvSpPr>
        <p:spPr>
          <a:xfrm>
            <a:off x="4760975" y="1851850"/>
            <a:ext cx="605400" cy="859500"/>
          </a:xfrm>
          <a:prstGeom prst="roundRect">
            <a:avLst>
              <a:gd name="adj" fmla="val 16667"/>
            </a:avLst>
          </a:prstGeom>
          <a:solidFill>
            <a:srgbClr val="EA9999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7" name="Google Shape;147;p21"/>
          <p:cNvSpPr/>
          <p:nvPr/>
        </p:nvSpPr>
        <p:spPr>
          <a:xfrm>
            <a:off x="6003050" y="3567750"/>
            <a:ext cx="605400" cy="859500"/>
          </a:xfrm>
          <a:prstGeom prst="roundRect">
            <a:avLst>
              <a:gd name="adj" fmla="val 16667"/>
            </a:avLst>
          </a:prstGeom>
          <a:solidFill>
            <a:srgbClr val="EA9999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8" name="Google Shape;148;p21"/>
          <p:cNvSpPr/>
          <p:nvPr/>
        </p:nvSpPr>
        <p:spPr>
          <a:xfrm>
            <a:off x="6092275" y="3657000"/>
            <a:ext cx="641700" cy="859500"/>
          </a:xfrm>
          <a:prstGeom prst="roundRect">
            <a:avLst>
              <a:gd name="adj" fmla="val 16667"/>
            </a:avLst>
          </a:prstGeom>
          <a:solidFill>
            <a:srgbClr val="EA9999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/>
              <a:t>DOS</a:t>
            </a:r>
            <a:endParaRPr sz="1000" b="1" dirty="0"/>
          </a:p>
        </p:txBody>
      </p:sp>
      <p:sp>
        <p:nvSpPr>
          <p:cNvPr id="149" name="Google Shape;149;p21"/>
          <p:cNvSpPr txBox="1"/>
          <p:nvPr/>
        </p:nvSpPr>
        <p:spPr>
          <a:xfrm>
            <a:off x="2915791" y="2091548"/>
            <a:ext cx="994800" cy="4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/>
              <a:t>JACOBO</a:t>
            </a:r>
            <a:endParaRPr sz="1000" b="1" dirty="0"/>
          </a:p>
        </p:txBody>
      </p:sp>
      <p:sp>
        <p:nvSpPr>
          <p:cNvPr id="150" name="Google Shape;150;p21"/>
          <p:cNvSpPr txBox="1"/>
          <p:nvPr/>
        </p:nvSpPr>
        <p:spPr>
          <a:xfrm>
            <a:off x="4823121" y="2100426"/>
            <a:ext cx="994800" cy="4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/>
              <a:t>REY</a:t>
            </a:r>
            <a:endParaRPr sz="1000" b="1" dirty="0"/>
          </a:p>
        </p:txBody>
      </p:sp>
      <p:cxnSp>
        <p:nvCxnSpPr>
          <p:cNvPr id="151" name="Google Shape;151;p21"/>
          <p:cNvCxnSpPr>
            <a:endCxn id="143" idx="2"/>
          </p:cNvCxnSpPr>
          <p:nvPr/>
        </p:nvCxnSpPr>
        <p:spPr>
          <a:xfrm rot="10800000" flipH="1">
            <a:off x="2347325" y="2711350"/>
            <a:ext cx="929400" cy="798600"/>
          </a:xfrm>
          <a:prstGeom prst="curvedConnector2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2" name="Google Shape;152;p21"/>
          <p:cNvCxnSpPr>
            <a:stCxn id="147" idx="0"/>
            <a:endCxn id="146" idx="2"/>
          </p:cNvCxnSpPr>
          <p:nvPr/>
        </p:nvCxnSpPr>
        <p:spPr>
          <a:xfrm rot="5400000" flipH="1">
            <a:off x="5256500" y="2518500"/>
            <a:ext cx="856500" cy="1242000"/>
          </a:xfrm>
          <a:prstGeom prst="curvedConnector3">
            <a:avLst>
              <a:gd name="adj1" fmla="val 49994"/>
            </a:avLst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15" name="Imagen 4">
            <a:extLst>
              <a:ext uri="{FF2B5EF4-FFF2-40B4-BE49-F238E27FC236}">
                <a16:creationId xmlns:a16="http://schemas.microsoft.com/office/drawing/2014/main" id="{6EF2E993-9E9B-43D4-9DC3-C1A8CAD199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21" y="80962"/>
            <a:ext cx="809625" cy="866775"/>
          </a:xfrm>
          <a:prstGeom prst="rect">
            <a:avLst/>
          </a:prstGeom>
        </p:spPr>
      </p:pic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" name="Google Shape;1116;p92"/>
          <p:cNvSpPr txBox="1">
            <a:spLocks noGrp="1"/>
          </p:cNvSpPr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Montserrat"/>
                <a:ea typeface="Montserrat"/>
                <a:cs typeface="Montserrat"/>
                <a:sym typeface="Montserrat"/>
              </a:rPr>
              <a:t>Proyecto Hito 2</a:t>
            </a:r>
            <a:endParaRPr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2B2CF4D-5709-4D83-919F-9E1BEC2B6A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21" y="80962"/>
            <a:ext cx="809625" cy="866775"/>
          </a:xfrm>
          <a:prstGeom prst="rect">
            <a:avLst/>
          </a:prstGeom>
        </p:spPr>
      </p:pic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3" name="Google Shape;1123;p93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>
                <a:latin typeface="Montserrat"/>
                <a:ea typeface="Montserrat"/>
                <a:cs typeface="Montserrat"/>
                <a:sym typeface="Montserrat"/>
              </a:rPr>
              <a:t>Curso intensivo de práctica Python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24" name="Google Shape;1124;p93"/>
          <p:cNvSpPr txBox="1">
            <a:spLocks noGrp="1"/>
          </p:cNvSpPr>
          <p:nvPr>
            <p:ph type="body" idx="1"/>
          </p:nvPr>
        </p:nvSpPr>
        <p:spPr>
          <a:xfrm>
            <a:off x="311700" y="912777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¡Hemos aprendido lo suficiente como para iniciar un segundo proyecto importante!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Puede tratar este proyecto de varias formas: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371600" marR="0" lvl="1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Codifique junto con el proyecto con las soluciones.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371600" marR="0" lvl="1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Intente el proyecto por su cuenta.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371600" marR="0" lvl="1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Utilice el libro de trabajo como guía para el proyecto por su cuenta.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" name="Imagen 4">
            <a:extLst>
              <a:ext uri="{FF2B5EF4-FFF2-40B4-BE49-F238E27FC236}">
                <a16:creationId xmlns:a16="http://schemas.microsoft.com/office/drawing/2014/main" id="{73AD71C7-49F7-4B05-B5FB-4DF7109A9C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21" y="80962"/>
            <a:ext cx="809625" cy="866775"/>
          </a:xfrm>
          <a:prstGeom prst="rect">
            <a:avLst/>
          </a:prstGeom>
        </p:spPr>
      </p:pic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1" name="Google Shape;1131;p94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dirty="0">
                <a:latin typeface="Montserrat"/>
                <a:ea typeface="Montserrat"/>
                <a:cs typeface="Montserrat"/>
                <a:sym typeface="Montserrat"/>
              </a:rPr>
              <a:t>Curso intensivo de práctica Python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32" name="Google Shape;1132;p9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Para este proyecto, utilizará la programación orientada a objetos para crear un juego de BlackJack con Python.</a:t>
            </a:r>
            <a:endParaRPr sz="30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Repasemos rápidamente la idea principal del juego y discutamos cómo se debe usar la programación orientada a objetos para este proyecto.</a:t>
            </a:r>
            <a:endParaRPr sz="30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" name="Imagen 4">
            <a:extLst>
              <a:ext uri="{FF2B5EF4-FFF2-40B4-BE49-F238E27FC236}">
                <a16:creationId xmlns:a16="http://schemas.microsoft.com/office/drawing/2014/main" id="{3BF23DD2-4C6F-47C1-8BC9-DA06E63824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21" y="80962"/>
            <a:ext cx="809625" cy="866775"/>
          </a:xfrm>
          <a:prstGeom prst="rect">
            <a:avLst/>
          </a:prstGeom>
        </p:spPr>
      </p:pic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9" name="Google Shape;1139;p95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dirty="0">
                <a:latin typeface="Montserrat"/>
                <a:ea typeface="Montserrat"/>
                <a:cs typeface="Montserrat"/>
                <a:sym typeface="Montserrat"/>
              </a:rPr>
              <a:t>Curso intensivo de práctica Python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40" name="Google Shape;1140;p9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Para nuestra versión del juego solo tendremos un distribuidor de computadoras y un jugador humano.</a:t>
            </a:r>
            <a:endParaRPr sz="30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Comenzamos con una baraja de cartas normal, crearás una representación de una baraja con Python.</a:t>
            </a:r>
            <a:endParaRPr sz="30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" name="Imagen 4">
            <a:extLst>
              <a:ext uri="{FF2B5EF4-FFF2-40B4-BE49-F238E27FC236}">
                <a16:creationId xmlns:a16="http://schemas.microsoft.com/office/drawing/2014/main" id="{6FC4FBF0-A586-448A-BA2E-88A21717A6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21" y="80962"/>
            <a:ext cx="809625" cy="866775"/>
          </a:xfrm>
          <a:prstGeom prst="rect">
            <a:avLst/>
          </a:prstGeom>
        </p:spPr>
      </p:pic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7" name="Google Shape;1147;p96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dirty="0">
                <a:latin typeface="Montserrat"/>
                <a:ea typeface="Montserrat"/>
                <a:cs typeface="Montserrat"/>
                <a:sym typeface="Montserrat"/>
              </a:rPr>
              <a:t>Curso intensivo de práctica Python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48" name="Google Shape;1148;p96"/>
          <p:cNvSpPr txBox="1">
            <a:spLocks noGrp="1"/>
          </p:cNvSpPr>
          <p:nvPr>
            <p:ph type="body" idx="1"/>
          </p:nvPr>
        </p:nvSpPr>
        <p:spPr>
          <a:xfrm>
            <a:off x="2046425" y="868500"/>
            <a:ext cx="4738200" cy="65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0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DISTRIBUIDOR DE COMPUTADORAS</a:t>
            </a:r>
            <a:endParaRPr sz="3000" b="1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51" name="Google Shape;1151;p96"/>
          <p:cNvSpPr txBox="1">
            <a:spLocks noGrp="1"/>
          </p:cNvSpPr>
          <p:nvPr>
            <p:ph type="body" idx="1"/>
          </p:nvPr>
        </p:nvSpPr>
        <p:spPr>
          <a:xfrm>
            <a:off x="1963650" y="4281400"/>
            <a:ext cx="4675800" cy="65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0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JUGADOR HUMANO</a:t>
            </a:r>
            <a:endParaRPr sz="3000" b="1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52" name="Google Shape;1152;p96"/>
          <p:cNvSpPr/>
          <p:nvPr/>
        </p:nvSpPr>
        <p:spPr>
          <a:xfrm>
            <a:off x="242225" y="2345725"/>
            <a:ext cx="605400" cy="859500"/>
          </a:xfrm>
          <a:prstGeom prst="roundRect">
            <a:avLst>
              <a:gd name="adj" fmla="val 16667"/>
            </a:avLst>
          </a:prstGeom>
          <a:solidFill>
            <a:srgbClr val="E06666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53" name="Google Shape;1153;p96"/>
          <p:cNvSpPr/>
          <p:nvPr/>
        </p:nvSpPr>
        <p:spPr>
          <a:xfrm>
            <a:off x="294713" y="2373050"/>
            <a:ext cx="605400" cy="859500"/>
          </a:xfrm>
          <a:prstGeom prst="roundRect">
            <a:avLst>
              <a:gd name="adj" fmla="val 16667"/>
            </a:avLst>
          </a:prstGeom>
          <a:solidFill>
            <a:srgbClr val="E06666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54" name="Google Shape;1154;p96"/>
          <p:cNvSpPr/>
          <p:nvPr/>
        </p:nvSpPr>
        <p:spPr>
          <a:xfrm>
            <a:off x="362062" y="2373050"/>
            <a:ext cx="1043405" cy="859500"/>
          </a:xfrm>
          <a:prstGeom prst="roundRect">
            <a:avLst>
              <a:gd name="adj" fmla="val 16667"/>
            </a:avLst>
          </a:prstGeom>
          <a:solidFill>
            <a:srgbClr val="E06666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55" name="Google Shape;1155;p96"/>
          <p:cNvSpPr txBox="1"/>
          <p:nvPr/>
        </p:nvSpPr>
        <p:spPr>
          <a:xfrm>
            <a:off x="260225" y="2663938"/>
            <a:ext cx="1145242" cy="3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latin typeface="Montserrat"/>
                <a:ea typeface="Montserrat"/>
                <a:cs typeface="Montserrat"/>
                <a:sym typeface="Montserrat"/>
              </a:rPr>
              <a:t>PLATAFORMA</a:t>
            </a:r>
            <a:endParaRPr sz="1000"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" name="Imagen 4">
            <a:extLst>
              <a:ext uri="{FF2B5EF4-FFF2-40B4-BE49-F238E27FC236}">
                <a16:creationId xmlns:a16="http://schemas.microsoft.com/office/drawing/2014/main" id="{9B1E3931-DAFD-4899-96E3-EF557A3545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21" y="80962"/>
            <a:ext cx="809625" cy="866775"/>
          </a:xfrm>
          <a:prstGeom prst="rect">
            <a:avLst/>
          </a:prstGeom>
        </p:spPr>
      </p:pic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0" name="Google Shape;1160;p97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>
                <a:latin typeface="Montserrat"/>
                <a:ea typeface="Montserrat"/>
                <a:cs typeface="Montserrat"/>
                <a:sym typeface="Montserrat"/>
              </a:rPr>
              <a:t>Curso intensivo de práctica Python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61" name="Google Shape;1161;p97"/>
          <p:cNvSpPr txBox="1">
            <a:spLocks noGrp="1"/>
          </p:cNvSpPr>
          <p:nvPr>
            <p:ph type="body" idx="1"/>
          </p:nvPr>
        </p:nvSpPr>
        <p:spPr>
          <a:xfrm>
            <a:off x="2046425" y="868500"/>
            <a:ext cx="4738200" cy="65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0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DISTRIBUIDOR DE COMPUTADORAS</a:t>
            </a:r>
            <a:endParaRPr sz="3000" b="1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64" name="Google Shape;1164;p97"/>
          <p:cNvSpPr txBox="1">
            <a:spLocks noGrp="1"/>
          </p:cNvSpPr>
          <p:nvPr>
            <p:ph type="body" idx="1"/>
          </p:nvPr>
        </p:nvSpPr>
        <p:spPr>
          <a:xfrm>
            <a:off x="1963650" y="4281400"/>
            <a:ext cx="4675800" cy="65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000" b="1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JUGADOR HUMANO</a:t>
            </a:r>
            <a:endParaRPr sz="3000" b="1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65" name="Google Shape;1165;p97"/>
          <p:cNvSpPr/>
          <p:nvPr/>
        </p:nvSpPr>
        <p:spPr>
          <a:xfrm>
            <a:off x="242225" y="2345725"/>
            <a:ext cx="605400" cy="859500"/>
          </a:xfrm>
          <a:prstGeom prst="roundRect">
            <a:avLst>
              <a:gd name="adj" fmla="val 16667"/>
            </a:avLst>
          </a:prstGeom>
          <a:solidFill>
            <a:srgbClr val="E06666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66" name="Google Shape;1166;p97"/>
          <p:cNvSpPr/>
          <p:nvPr/>
        </p:nvSpPr>
        <p:spPr>
          <a:xfrm>
            <a:off x="294713" y="2373050"/>
            <a:ext cx="605400" cy="859500"/>
          </a:xfrm>
          <a:prstGeom prst="roundRect">
            <a:avLst>
              <a:gd name="adj" fmla="val 16667"/>
            </a:avLst>
          </a:prstGeom>
          <a:solidFill>
            <a:srgbClr val="E06666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67" name="Google Shape;1167;p97"/>
          <p:cNvSpPr/>
          <p:nvPr/>
        </p:nvSpPr>
        <p:spPr>
          <a:xfrm>
            <a:off x="362063" y="2373050"/>
            <a:ext cx="605400" cy="859500"/>
          </a:xfrm>
          <a:prstGeom prst="roundRect">
            <a:avLst>
              <a:gd name="adj" fmla="val 16667"/>
            </a:avLst>
          </a:prstGeom>
          <a:solidFill>
            <a:srgbClr val="E06666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68" name="Google Shape;1168;p97"/>
          <p:cNvSpPr txBox="1"/>
          <p:nvPr/>
        </p:nvSpPr>
        <p:spPr>
          <a:xfrm>
            <a:off x="260225" y="2663938"/>
            <a:ext cx="1160202" cy="3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latin typeface="Montserrat"/>
                <a:ea typeface="Montserrat"/>
                <a:cs typeface="Montserrat"/>
                <a:sym typeface="Montserrat"/>
              </a:rPr>
              <a:t>PLATAFORMA</a:t>
            </a:r>
            <a:endParaRPr sz="1000"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69" name="Google Shape;1169;p97"/>
          <p:cNvSpPr txBox="1"/>
          <p:nvPr/>
        </p:nvSpPr>
        <p:spPr>
          <a:xfrm>
            <a:off x="6064175" y="2069275"/>
            <a:ext cx="2914200" cy="311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EL JUGADOR HACE UNA APUESTA</a:t>
            </a:r>
            <a:endParaRPr sz="2400" dirty="0">
              <a:solidFill>
                <a:srgbClr val="38761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70" name="Google Shape;1170;p97"/>
          <p:cNvSpPr/>
          <p:nvPr/>
        </p:nvSpPr>
        <p:spPr>
          <a:xfrm>
            <a:off x="1574753" y="4017835"/>
            <a:ext cx="830700" cy="285300"/>
          </a:xfrm>
          <a:prstGeom prst="can">
            <a:avLst>
              <a:gd name="adj" fmla="val 25000"/>
            </a:avLst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71" name="Google Shape;1171;p97"/>
          <p:cNvSpPr/>
          <p:nvPr/>
        </p:nvSpPr>
        <p:spPr>
          <a:xfrm>
            <a:off x="1574753" y="3807285"/>
            <a:ext cx="830700" cy="285300"/>
          </a:xfrm>
          <a:prstGeom prst="can">
            <a:avLst>
              <a:gd name="adj" fmla="val 25000"/>
            </a:avLst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72" name="Google Shape;1172;p97"/>
          <p:cNvSpPr/>
          <p:nvPr/>
        </p:nvSpPr>
        <p:spPr>
          <a:xfrm>
            <a:off x="1830178" y="4149835"/>
            <a:ext cx="830700" cy="285300"/>
          </a:xfrm>
          <a:prstGeom prst="can">
            <a:avLst>
              <a:gd name="adj" fmla="val 25000"/>
            </a:avLst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15" name="Imagen 4">
            <a:extLst>
              <a:ext uri="{FF2B5EF4-FFF2-40B4-BE49-F238E27FC236}">
                <a16:creationId xmlns:a16="http://schemas.microsoft.com/office/drawing/2014/main" id="{5BE9B334-CDC1-4C62-8FCF-A121D7FA8C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21" y="80962"/>
            <a:ext cx="809625" cy="866775"/>
          </a:xfrm>
          <a:prstGeom prst="rect">
            <a:avLst/>
          </a:prstGeom>
        </p:spPr>
      </p:pic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" name="Google Shape;1177;p98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dirty="0">
                <a:latin typeface="Montserrat"/>
                <a:ea typeface="Montserrat"/>
                <a:cs typeface="Montserrat"/>
                <a:sym typeface="Montserrat"/>
              </a:rPr>
              <a:t>Curso intensivo de práctica Python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78" name="Google Shape;1178;p98"/>
          <p:cNvSpPr txBox="1">
            <a:spLocks noGrp="1"/>
          </p:cNvSpPr>
          <p:nvPr>
            <p:ph type="body" idx="1"/>
          </p:nvPr>
        </p:nvSpPr>
        <p:spPr>
          <a:xfrm>
            <a:off x="2046425" y="868500"/>
            <a:ext cx="4738200" cy="65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0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DISTRIBUIDOR DE COMPUTADORAS</a:t>
            </a:r>
            <a:endParaRPr sz="3000" b="1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81" name="Google Shape;1181;p98"/>
          <p:cNvSpPr txBox="1">
            <a:spLocks noGrp="1"/>
          </p:cNvSpPr>
          <p:nvPr>
            <p:ph type="body" idx="1"/>
          </p:nvPr>
        </p:nvSpPr>
        <p:spPr>
          <a:xfrm>
            <a:off x="1963650" y="4281400"/>
            <a:ext cx="4675800" cy="65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0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JUGADOR HUMANO</a:t>
            </a:r>
            <a:endParaRPr sz="3000" b="1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82" name="Google Shape;1182;p98"/>
          <p:cNvSpPr/>
          <p:nvPr/>
        </p:nvSpPr>
        <p:spPr>
          <a:xfrm>
            <a:off x="3589925" y="3465275"/>
            <a:ext cx="605400" cy="859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83" name="Google Shape;1183;p98"/>
          <p:cNvSpPr/>
          <p:nvPr/>
        </p:nvSpPr>
        <p:spPr>
          <a:xfrm>
            <a:off x="4407775" y="3465275"/>
            <a:ext cx="605400" cy="859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84" name="Google Shape;1184;p98"/>
          <p:cNvSpPr/>
          <p:nvPr/>
        </p:nvSpPr>
        <p:spPr>
          <a:xfrm>
            <a:off x="3589925" y="1486225"/>
            <a:ext cx="605400" cy="859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85" name="Google Shape;1185;p98"/>
          <p:cNvSpPr/>
          <p:nvPr/>
        </p:nvSpPr>
        <p:spPr>
          <a:xfrm>
            <a:off x="4407775" y="1486225"/>
            <a:ext cx="605400" cy="859500"/>
          </a:xfrm>
          <a:prstGeom prst="roundRect">
            <a:avLst>
              <a:gd name="adj" fmla="val 16667"/>
            </a:avLst>
          </a:prstGeom>
          <a:solidFill>
            <a:srgbClr val="E06666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86" name="Google Shape;1186;p98"/>
          <p:cNvSpPr txBox="1"/>
          <p:nvPr/>
        </p:nvSpPr>
        <p:spPr>
          <a:xfrm>
            <a:off x="575425" y="1518900"/>
            <a:ext cx="2531700" cy="93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Montserrat"/>
                <a:ea typeface="Montserrat"/>
                <a:cs typeface="Montserrat"/>
                <a:sym typeface="Montserrat"/>
              </a:rPr>
              <a:t>El distribuior comienza con 1 carta boca arriba y 1 carta boca abajo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87" name="Google Shape;1187;p98"/>
          <p:cNvSpPr txBox="1"/>
          <p:nvPr/>
        </p:nvSpPr>
        <p:spPr>
          <a:xfrm>
            <a:off x="642775" y="3350800"/>
            <a:ext cx="2531700" cy="93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El jugador comienza con 2 cartas boca arriba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88" name="Google Shape;1188;p98"/>
          <p:cNvSpPr/>
          <p:nvPr/>
        </p:nvSpPr>
        <p:spPr>
          <a:xfrm>
            <a:off x="242225" y="2345725"/>
            <a:ext cx="605400" cy="859500"/>
          </a:xfrm>
          <a:prstGeom prst="roundRect">
            <a:avLst>
              <a:gd name="adj" fmla="val 16667"/>
            </a:avLst>
          </a:prstGeom>
          <a:solidFill>
            <a:srgbClr val="E06666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89" name="Google Shape;1189;p98"/>
          <p:cNvSpPr/>
          <p:nvPr/>
        </p:nvSpPr>
        <p:spPr>
          <a:xfrm>
            <a:off x="294713" y="2373050"/>
            <a:ext cx="605400" cy="859500"/>
          </a:xfrm>
          <a:prstGeom prst="roundRect">
            <a:avLst>
              <a:gd name="adj" fmla="val 16667"/>
            </a:avLst>
          </a:prstGeom>
          <a:solidFill>
            <a:srgbClr val="E06666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90" name="Google Shape;1190;p98"/>
          <p:cNvSpPr/>
          <p:nvPr/>
        </p:nvSpPr>
        <p:spPr>
          <a:xfrm>
            <a:off x="362063" y="2373050"/>
            <a:ext cx="605400" cy="859500"/>
          </a:xfrm>
          <a:prstGeom prst="roundRect">
            <a:avLst>
              <a:gd name="adj" fmla="val 16667"/>
            </a:avLst>
          </a:prstGeom>
          <a:solidFill>
            <a:srgbClr val="E06666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91" name="Google Shape;1191;p98"/>
          <p:cNvSpPr txBox="1"/>
          <p:nvPr/>
        </p:nvSpPr>
        <p:spPr>
          <a:xfrm>
            <a:off x="260224" y="2663938"/>
            <a:ext cx="1204591" cy="3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latin typeface="Montserrat"/>
                <a:ea typeface="Montserrat"/>
                <a:cs typeface="Montserrat"/>
                <a:sym typeface="Montserrat"/>
              </a:rPr>
              <a:t>PLATAFORMA</a:t>
            </a:r>
            <a:endParaRPr sz="1000"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92" name="Google Shape;1192;p98"/>
          <p:cNvSpPr/>
          <p:nvPr/>
        </p:nvSpPr>
        <p:spPr>
          <a:xfrm>
            <a:off x="1308420" y="4142124"/>
            <a:ext cx="830700" cy="285300"/>
          </a:xfrm>
          <a:prstGeom prst="can">
            <a:avLst>
              <a:gd name="adj" fmla="val 25000"/>
            </a:avLst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93" name="Google Shape;1193;p98"/>
          <p:cNvSpPr/>
          <p:nvPr/>
        </p:nvSpPr>
        <p:spPr>
          <a:xfrm>
            <a:off x="1308420" y="3931574"/>
            <a:ext cx="830700" cy="285300"/>
          </a:xfrm>
          <a:prstGeom prst="can">
            <a:avLst>
              <a:gd name="adj" fmla="val 25000"/>
            </a:avLst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94" name="Google Shape;1194;p98"/>
          <p:cNvSpPr/>
          <p:nvPr/>
        </p:nvSpPr>
        <p:spPr>
          <a:xfrm>
            <a:off x="1563845" y="4274124"/>
            <a:ext cx="830700" cy="285300"/>
          </a:xfrm>
          <a:prstGeom prst="can">
            <a:avLst>
              <a:gd name="adj" fmla="val 25000"/>
            </a:avLst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20" name="Imagen 4">
            <a:extLst>
              <a:ext uri="{FF2B5EF4-FFF2-40B4-BE49-F238E27FC236}">
                <a16:creationId xmlns:a16="http://schemas.microsoft.com/office/drawing/2014/main" id="{0C4683D5-B59B-40AF-835C-7F29FA50DD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21" y="80962"/>
            <a:ext cx="809625" cy="866775"/>
          </a:xfrm>
          <a:prstGeom prst="rect">
            <a:avLst/>
          </a:prstGeom>
        </p:spPr>
      </p:pic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9" name="Google Shape;1199;p99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>
                <a:latin typeface="Montserrat"/>
                <a:ea typeface="Montserrat"/>
                <a:cs typeface="Montserrat"/>
                <a:sym typeface="Montserrat"/>
              </a:rPr>
              <a:t>Curso intensivo de práctica Python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00" name="Google Shape;1200;p99"/>
          <p:cNvSpPr txBox="1">
            <a:spLocks noGrp="1"/>
          </p:cNvSpPr>
          <p:nvPr>
            <p:ph type="body" idx="1"/>
          </p:nvPr>
        </p:nvSpPr>
        <p:spPr>
          <a:xfrm>
            <a:off x="2046425" y="868500"/>
            <a:ext cx="4738200" cy="65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0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DISTRIBUIDOR DE COMPUTADORAS</a:t>
            </a:r>
            <a:endParaRPr sz="3000" b="1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03" name="Google Shape;1203;p99"/>
          <p:cNvSpPr txBox="1">
            <a:spLocks noGrp="1"/>
          </p:cNvSpPr>
          <p:nvPr>
            <p:ph type="body" idx="1"/>
          </p:nvPr>
        </p:nvSpPr>
        <p:spPr>
          <a:xfrm>
            <a:off x="1963650" y="4281400"/>
            <a:ext cx="4675800" cy="65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0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JUGADOR HUMANO</a:t>
            </a:r>
            <a:endParaRPr sz="3000" b="1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04" name="Google Shape;1204;p99"/>
          <p:cNvSpPr/>
          <p:nvPr/>
        </p:nvSpPr>
        <p:spPr>
          <a:xfrm>
            <a:off x="3589925" y="3465275"/>
            <a:ext cx="605400" cy="859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05" name="Google Shape;1205;p99"/>
          <p:cNvSpPr/>
          <p:nvPr/>
        </p:nvSpPr>
        <p:spPr>
          <a:xfrm>
            <a:off x="4407775" y="3465275"/>
            <a:ext cx="605400" cy="859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06" name="Google Shape;1206;p99"/>
          <p:cNvSpPr/>
          <p:nvPr/>
        </p:nvSpPr>
        <p:spPr>
          <a:xfrm>
            <a:off x="3589925" y="1486225"/>
            <a:ext cx="605400" cy="859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07" name="Google Shape;1207;p99"/>
          <p:cNvSpPr/>
          <p:nvPr/>
        </p:nvSpPr>
        <p:spPr>
          <a:xfrm>
            <a:off x="4407775" y="1486225"/>
            <a:ext cx="605400" cy="859500"/>
          </a:xfrm>
          <a:prstGeom prst="roundRect">
            <a:avLst>
              <a:gd name="adj" fmla="val 16667"/>
            </a:avLst>
          </a:prstGeom>
          <a:solidFill>
            <a:srgbClr val="E06666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08" name="Google Shape;1208;p99"/>
          <p:cNvSpPr txBox="1"/>
          <p:nvPr/>
        </p:nvSpPr>
        <p:spPr>
          <a:xfrm>
            <a:off x="575425" y="1518900"/>
            <a:ext cx="2531700" cy="93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Montserrat"/>
                <a:ea typeface="Montserrat"/>
                <a:cs typeface="Montserrat"/>
                <a:sym typeface="Montserrat"/>
              </a:rPr>
              <a:t>El distribuidor comienza con 1 carta boca arriba y 1 carta boca abajo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09" name="Google Shape;1209;p99"/>
          <p:cNvSpPr txBox="1"/>
          <p:nvPr/>
        </p:nvSpPr>
        <p:spPr>
          <a:xfrm>
            <a:off x="642775" y="3350800"/>
            <a:ext cx="2531700" cy="93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El jugador comienza con 2 cartas boca arriba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10" name="Google Shape;1210;p99"/>
          <p:cNvSpPr txBox="1"/>
          <p:nvPr/>
        </p:nvSpPr>
        <p:spPr>
          <a:xfrm>
            <a:off x="6064175" y="2069275"/>
            <a:ext cx="2914200" cy="311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741B47"/>
                </a:solidFill>
                <a:latin typeface="Montserrat"/>
                <a:ea typeface="Montserrat"/>
                <a:cs typeface="Montserrat"/>
                <a:sym typeface="Montserrat"/>
              </a:rPr>
              <a:t>EL JUGADOR ES PRIMERO EN EL JUEGO</a:t>
            </a:r>
            <a:endParaRPr sz="2400" dirty="0">
              <a:solidFill>
                <a:srgbClr val="741B4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11" name="Google Shape;1211;p99"/>
          <p:cNvSpPr/>
          <p:nvPr/>
        </p:nvSpPr>
        <p:spPr>
          <a:xfrm>
            <a:off x="242225" y="2345725"/>
            <a:ext cx="605400" cy="859500"/>
          </a:xfrm>
          <a:prstGeom prst="roundRect">
            <a:avLst>
              <a:gd name="adj" fmla="val 16667"/>
            </a:avLst>
          </a:prstGeom>
          <a:solidFill>
            <a:srgbClr val="E06666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12" name="Google Shape;1212;p99"/>
          <p:cNvSpPr/>
          <p:nvPr/>
        </p:nvSpPr>
        <p:spPr>
          <a:xfrm>
            <a:off x="294713" y="2373050"/>
            <a:ext cx="605400" cy="859500"/>
          </a:xfrm>
          <a:prstGeom prst="roundRect">
            <a:avLst>
              <a:gd name="adj" fmla="val 16667"/>
            </a:avLst>
          </a:prstGeom>
          <a:solidFill>
            <a:srgbClr val="E06666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13" name="Google Shape;1213;p99"/>
          <p:cNvSpPr/>
          <p:nvPr/>
        </p:nvSpPr>
        <p:spPr>
          <a:xfrm>
            <a:off x="362063" y="2373050"/>
            <a:ext cx="605400" cy="859500"/>
          </a:xfrm>
          <a:prstGeom prst="roundRect">
            <a:avLst>
              <a:gd name="adj" fmla="val 16667"/>
            </a:avLst>
          </a:prstGeom>
          <a:solidFill>
            <a:srgbClr val="E06666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14" name="Google Shape;1214;p99"/>
          <p:cNvSpPr txBox="1"/>
          <p:nvPr/>
        </p:nvSpPr>
        <p:spPr>
          <a:xfrm>
            <a:off x="260224" y="2663938"/>
            <a:ext cx="1186835" cy="3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latin typeface="Montserrat"/>
                <a:ea typeface="Montserrat"/>
                <a:cs typeface="Montserrat"/>
                <a:sym typeface="Montserrat"/>
              </a:rPr>
              <a:t>PLATAFORMA</a:t>
            </a:r>
            <a:endParaRPr sz="1000"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15" name="Google Shape;1215;p99"/>
          <p:cNvSpPr/>
          <p:nvPr/>
        </p:nvSpPr>
        <p:spPr>
          <a:xfrm>
            <a:off x="1033216" y="4310800"/>
            <a:ext cx="830700" cy="285300"/>
          </a:xfrm>
          <a:prstGeom prst="can">
            <a:avLst>
              <a:gd name="adj" fmla="val 25000"/>
            </a:avLst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16" name="Google Shape;1216;p99"/>
          <p:cNvSpPr/>
          <p:nvPr/>
        </p:nvSpPr>
        <p:spPr>
          <a:xfrm>
            <a:off x="1033216" y="4100250"/>
            <a:ext cx="830700" cy="285300"/>
          </a:xfrm>
          <a:prstGeom prst="can">
            <a:avLst>
              <a:gd name="adj" fmla="val 25000"/>
            </a:avLst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17" name="Google Shape;1217;p99"/>
          <p:cNvSpPr/>
          <p:nvPr/>
        </p:nvSpPr>
        <p:spPr>
          <a:xfrm>
            <a:off x="1288641" y="4442800"/>
            <a:ext cx="830700" cy="285300"/>
          </a:xfrm>
          <a:prstGeom prst="can">
            <a:avLst>
              <a:gd name="adj" fmla="val 25000"/>
            </a:avLst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21" name="Imagen 4">
            <a:extLst>
              <a:ext uri="{FF2B5EF4-FFF2-40B4-BE49-F238E27FC236}">
                <a16:creationId xmlns:a16="http://schemas.microsoft.com/office/drawing/2014/main" id="{DAFC2375-787C-4952-BCC9-FF7208B664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21" y="80962"/>
            <a:ext cx="809625" cy="866775"/>
          </a:xfrm>
          <a:prstGeom prst="rect">
            <a:avLst/>
          </a:prstGeom>
        </p:spPr>
      </p:pic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2" name="Google Shape;1222;p100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dirty="0">
                <a:latin typeface="Montserrat"/>
                <a:ea typeface="Montserrat"/>
                <a:cs typeface="Montserrat"/>
                <a:sym typeface="Montserrat"/>
              </a:rPr>
              <a:t>Curso intensivo de práctica Python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23" name="Google Shape;1223;p100"/>
          <p:cNvSpPr txBox="1">
            <a:spLocks noGrp="1"/>
          </p:cNvSpPr>
          <p:nvPr>
            <p:ph type="body" idx="1"/>
          </p:nvPr>
        </p:nvSpPr>
        <p:spPr>
          <a:xfrm>
            <a:off x="2046425" y="868500"/>
            <a:ext cx="4738200" cy="65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0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DISTRIBUIDOR DE COMPUTADORAS</a:t>
            </a:r>
            <a:endParaRPr sz="3000" b="1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26" name="Google Shape;1226;p100"/>
          <p:cNvSpPr txBox="1">
            <a:spLocks noGrp="1"/>
          </p:cNvSpPr>
          <p:nvPr>
            <p:ph type="body" idx="1"/>
          </p:nvPr>
        </p:nvSpPr>
        <p:spPr>
          <a:xfrm>
            <a:off x="1963650" y="4281400"/>
            <a:ext cx="4675800" cy="65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0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JUGADOR HUMANO</a:t>
            </a:r>
            <a:endParaRPr sz="3000" b="1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27" name="Google Shape;1227;p100"/>
          <p:cNvSpPr/>
          <p:nvPr/>
        </p:nvSpPr>
        <p:spPr>
          <a:xfrm>
            <a:off x="3589925" y="3465275"/>
            <a:ext cx="605400" cy="859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28" name="Google Shape;1228;p100"/>
          <p:cNvSpPr/>
          <p:nvPr/>
        </p:nvSpPr>
        <p:spPr>
          <a:xfrm>
            <a:off x="4407775" y="3465275"/>
            <a:ext cx="605400" cy="859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29" name="Google Shape;1229;p100"/>
          <p:cNvSpPr/>
          <p:nvPr/>
        </p:nvSpPr>
        <p:spPr>
          <a:xfrm>
            <a:off x="3589925" y="1486225"/>
            <a:ext cx="605400" cy="859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30" name="Google Shape;1230;p100"/>
          <p:cNvSpPr/>
          <p:nvPr/>
        </p:nvSpPr>
        <p:spPr>
          <a:xfrm>
            <a:off x="4407775" y="1486225"/>
            <a:ext cx="605400" cy="859500"/>
          </a:xfrm>
          <a:prstGeom prst="roundRect">
            <a:avLst>
              <a:gd name="adj" fmla="val 16667"/>
            </a:avLst>
          </a:prstGeom>
          <a:solidFill>
            <a:srgbClr val="E06666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31" name="Google Shape;1231;p100"/>
          <p:cNvSpPr txBox="1"/>
          <p:nvPr/>
        </p:nvSpPr>
        <p:spPr>
          <a:xfrm>
            <a:off x="5703925" y="1423900"/>
            <a:ext cx="3394500" cy="317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latin typeface="Montserrat"/>
                <a:ea typeface="Montserrat"/>
                <a:cs typeface="Montserrat"/>
                <a:sym typeface="Montserrat"/>
              </a:rPr>
              <a:t>OBJETIVO DEL JUGADOR:</a:t>
            </a:r>
            <a:r>
              <a:rPr lang="en" sz="1600" dirty="0">
                <a:latin typeface="Montserrat"/>
                <a:ea typeface="Montserrat"/>
                <a:cs typeface="Montserrat"/>
                <a:sym typeface="Montserrat"/>
              </a:rPr>
              <a:t> Acérquese a un valor total de 21 mayor que el distribuidor.</a:t>
            </a:r>
            <a:endParaRPr sz="16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Montserrat"/>
                <a:ea typeface="Montserrat"/>
                <a:cs typeface="Montserrat"/>
                <a:sym typeface="Montserrat"/>
              </a:rPr>
              <a:t>Posibles acciones:</a:t>
            </a:r>
            <a:endParaRPr sz="16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30200" algn="ctr" rtl="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AutoNum type="arabicPeriod"/>
            </a:pPr>
            <a:r>
              <a:rPr lang="en" sz="1600" b="1" dirty="0">
                <a:latin typeface="Montserrat"/>
                <a:ea typeface="Montserrat"/>
                <a:cs typeface="Montserrat"/>
                <a:sym typeface="Montserrat"/>
              </a:rPr>
              <a:t>Apuesta</a:t>
            </a:r>
            <a:r>
              <a:rPr lang="en" sz="1600" dirty="0">
                <a:latin typeface="Montserrat"/>
                <a:ea typeface="Montserrat"/>
                <a:cs typeface="Montserrat"/>
                <a:sym typeface="Montserrat"/>
              </a:rPr>
              <a:t> (Recibir otra carta)</a:t>
            </a:r>
            <a:endParaRPr sz="16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30200" algn="ctr" rtl="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AutoNum type="arabicPeriod"/>
            </a:pPr>
            <a:r>
              <a:rPr lang="en" sz="1600" b="1" dirty="0">
                <a:latin typeface="Montserrat"/>
                <a:ea typeface="Montserrat"/>
                <a:cs typeface="Montserrat"/>
                <a:sym typeface="Montserrat"/>
              </a:rPr>
              <a:t>Quedarse</a:t>
            </a:r>
            <a:r>
              <a:rPr lang="en" sz="1600" dirty="0">
                <a:latin typeface="Montserrat"/>
                <a:ea typeface="Montserrat"/>
                <a:cs typeface="Montserrat"/>
                <a:sym typeface="Montserrat"/>
              </a:rPr>
              <a:t> (No mas cartas)</a:t>
            </a:r>
            <a:endParaRPr sz="16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Montserrat"/>
                <a:ea typeface="Montserrat"/>
                <a:cs typeface="Montserrat"/>
                <a:sym typeface="Montserrat"/>
              </a:rPr>
              <a:t>Ignoraremos acciones como "Seguro", "Dividir" o "Duplicar"</a:t>
            </a:r>
            <a:endParaRPr sz="16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32" name="Google Shape;1232;p100"/>
          <p:cNvSpPr/>
          <p:nvPr/>
        </p:nvSpPr>
        <p:spPr>
          <a:xfrm>
            <a:off x="242225" y="2345725"/>
            <a:ext cx="605400" cy="859500"/>
          </a:xfrm>
          <a:prstGeom prst="roundRect">
            <a:avLst>
              <a:gd name="adj" fmla="val 16667"/>
            </a:avLst>
          </a:prstGeom>
          <a:solidFill>
            <a:srgbClr val="E06666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33" name="Google Shape;1233;p100"/>
          <p:cNvSpPr/>
          <p:nvPr/>
        </p:nvSpPr>
        <p:spPr>
          <a:xfrm>
            <a:off x="294713" y="2373050"/>
            <a:ext cx="605400" cy="859500"/>
          </a:xfrm>
          <a:prstGeom prst="roundRect">
            <a:avLst>
              <a:gd name="adj" fmla="val 16667"/>
            </a:avLst>
          </a:prstGeom>
          <a:solidFill>
            <a:srgbClr val="E06666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34" name="Google Shape;1234;p100"/>
          <p:cNvSpPr/>
          <p:nvPr/>
        </p:nvSpPr>
        <p:spPr>
          <a:xfrm>
            <a:off x="362063" y="2373050"/>
            <a:ext cx="605400" cy="859500"/>
          </a:xfrm>
          <a:prstGeom prst="roundRect">
            <a:avLst>
              <a:gd name="adj" fmla="val 16667"/>
            </a:avLst>
          </a:prstGeom>
          <a:solidFill>
            <a:srgbClr val="E06666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35" name="Google Shape;1235;p100"/>
          <p:cNvSpPr txBox="1"/>
          <p:nvPr/>
        </p:nvSpPr>
        <p:spPr>
          <a:xfrm>
            <a:off x="260225" y="2663938"/>
            <a:ext cx="1185812" cy="3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latin typeface="Montserrat"/>
                <a:ea typeface="Montserrat"/>
                <a:cs typeface="Montserrat"/>
                <a:sym typeface="Montserrat"/>
              </a:rPr>
              <a:t>PLATAFORMA</a:t>
            </a:r>
            <a:endParaRPr sz="1000"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36" name="Google Shape;1236;p100"/>
          <p:cNvSpPr/>
          <p:nvPr/>
        </p:nvSpPr>
        <p:spPr>
          <a:xfrm>
            <a:off x="1024338" y="4310800"/>
            <a:ext cx="830700" cy="285300"/>
          </a:xfrm>
          <a:prstGeom prst="can">
            <a:avLst>
              <a:gd name="adj" fmla="val 25000"/>
            </a:avLst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37" name="Google Shape;1237;p100"/>
          <p:cNvSpPr/>
          <p:nvPr/>
        </p:nvSpPr>
        <p:spPr>
          <a:xfrm>
            <a:off x="1024338" y="4100250"/>
            <a:ext cx="830700" cy="285300"/>
          </a:xfrm>
          <a:prstGeom prst="can">
            <a:avLst>
              <a:gd name="adj" fmla="val 25000"/>
            </a:avLst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38" name="Google Shape;1238;p100"/>
          <p:cNvSpPr/>
          <p:nvPr/>
        </p:nvSpPr>
        <p:spPr>
          <a:xfrm>
            <a:off x="1279763" y="4442800"/>
            <a:ext cx="830700" cy="285300"/>
          </a:xfrm>
          <a:prstGeom prst="can">
            <a:avLst>
              <a:gd name="adj" fmla="val 25000"/>
            </a:avLst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1239" name="Google Shape;1239;p100"/>
          <p:cNvCxnSpPr/>
          <p:nvPr/>
        </p:nvCxnSpPr>
        <p:spPr>
          <a:xfrm>
            <a:off x="1220875" y="2979900"/>
            <a:ext cx="1931400" cy="6504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40" name="Google Shape;1240;p100"/>
          <p:cNvSpPr txBox="1"/>
          <p:nvPr/>
        </p:nvSpPr>
        <p:spPr>
          <a:xfrm>
            <a:off x="1565875" y="2543500"/>
            <a:ext cx="1764000" cy="3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Montserrat"/>
                <a:ea typeface="Montserrat"/>
                <a:cs typeface="Montserrat"/>
                <a:sym typeface="Montserrat"/>
              </a:rPr>
              <a:t>Apuesta para obtener más cartas de baraja</a:t>
            </a:r>
            <a:endParaRPr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1" name="Imagen 4">
            <a:extLst>
              <a:ext uri="{FF2B5EF4-FFF2-40B4-BE49-F238E27FC236}">
                <a16:creationId xmlns:a16="http://schemas.microsoft.com/office/drawing/2014/main" id="{F7974C88-8436-4245-8E64-CDA7016389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21" y="80962"/>
            <a:ext cx="809625" cy="866775"/>
          </a:xfrm>
          <a:prstGeom prst="rect">
            <a:avLst/>
          </a:prstGeom>
        </p:spPr>
      </p:pic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5" name="Google Shape;1245;p101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>
                <a:latin typeface="Montserrat"/>
                <a:ea typeface="Montserrat"/>
                <a:cs typeface="Montserrat"/>
                <a:sym typeface="Montserrat"/>
              </a:rPr>
              <a:t>Curso intensivo de práctica Python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46" name="Google Shape;1246;p101"/>
          <p:cNvSpPr txBox="1">
            <a:spLocks noGrp="1"/>
          </p:cNvSpPr>
          <p:nvPr>
            <p:ph type="body" idx="1"/>
          </p:nvPr>
        </p:nvSpPr>
        <p:spPr>
          <a:xfrm>
            <a:off x="2046425" y="868500"/>
            <a:ext cx="4738200" cy="65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0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DISTRIBUIDOR DE COMPUTADORAS</a:t>
            </a:r>
            <a:endParaRPr sz="3000" b="1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49" name="Google Shape;1249;p101"/>
          <p:cNvSpPr txBox="1">
            <a:spLocks noGrp="1"/>
          </p:cNvSpPr>
          <p:nvPr>
            <p:ph type="body" idx="1"/>
          </p:nvPr>
        </p:nvSpPr>
        <p:spPr>
          <a:xfrm>
            <a:off x="1963650" y="4281400"/>
            <a:ext cx="4675800" cy="65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0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JUGADOR HUMANO</a:t>
            </a:r>
            <a:endParaRPr sz="3000" b="1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50" name="Google Shape;1250;p101"/>
          <p:cNvSpPr/>
          <p:nvPr/>
        </p:nvSpPr>
        <p:spPr>
          <a:xfrm>
            <a:off x="3589925" y="3465275"/>
            <a:ext cx="605400" cy="859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51" name="Google Shape;1251;p101"/>
          <p:cNvSpPr/>
          <p:nvPr/>
        </p:nvSpPr>
        <p:spPr>
          <a:xfrm>
            <a:off x="4407775" y="3465275"/>
            <a:ext cx="605400" cy="859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52" name="Google Shape;1252;p101"/>
          <p:cNvSpPr/>
          <p:nvPr/>
        </p:nvSpPr>
        <p:spPr>
          <a:xfrm>
            <a:off x="3589925" y="1486225"/>
            <a:ext cx="605400" cy="859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53" name="Google Shape;1253;p101"/>
          <p:cNvSpPr/>
          <p:nvPr/>
        </p:nvSpPr>
        <p:spPr>
          <a:xfrm>
            <a:off x="4407775" y="1486225"/>
            <a:ext cx="605400" cy="859500"/>
          </a:xfrm>
          <a:prstGeom prst="roundRect">
            <a:avLst>
              <a:gd name="adj" fmla="val 16667"/>
            </a:avLst>
          </a:prstGeom>
          <a:solidFill>
            <a:srgbClr val="E06666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54" name="Google Shape;1254;p101"/>
          <p:cNvSpPr txBox="1"/>
          <p:nvPr/>
        </p:nvSpPr>
        <p:spPr>
          <a:xfrm>
            <a:off x="5703925" y="1423900"/>
            <a:ext cx="3394500" cy="317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latin typeface="Montserrat"/>
                <a:ea typeface="Montserrat"/>
                <a:cs typeface="Montserrat"/>
                <a:sym typeface="Montserrat"/>
              </a:rPr>
              <a:t>OBJETIVO DEL JUGADOR:</a:t>
            </a:r>
            <a:r>
              <a:rPr lang="en" sz="1600" dirty="0">
                <a:latin typeface="Montserrat"/>
                <a:ea typeface="Montserrat"/>
                <a:cs typeface="Montserrat"/>
                <a:sym typeface="Montserrat"/>
              </a:rPr>
              <a:t> Acérquese a un valor total de 21 mayor que el distribuidor.</a:t>
            </a:r>
            <a:endParaRPr sz="16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Montserrat"/>
                <a:ea typeface="Montserrat"/>
                <a:cs typeface="Montserrat"/>
                <a:sym typeface="Montserrat"/>
              </a:rPr>
              <a:t>Posibles acciones:</a:t>
            </a:r>
            <a:endParaRPr sz="16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30200" algn="ctr" rtl="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AutoNum type="arabicPeriod"/>
            </a:pPr>
            <a:r>
              <a:rPr lang="en" sz="1600" b="1" dirty="0">
                <a:latin typeface="Montserrat"/>
                <a:ea typeface="Montserrat"/>
                <a:cs typeface="Montserrat"/>
                <a:sym typeface="Montserrat"/>
              </a:rPr>
              <a:t>Apuesta</a:t>
            </a:r>
            <a:r>
              <a:rPr lang="en" sz="1600" dirty="0">
                <a:latin typeface="Montserrat"/>
                <a:ea typeface="Montserrat"/>
                <a:cs typeface="Montserrat"/>
                <a:sym typeface="Montserrat"/>
              </a:rPr>
              <a:t> (Reciba otra carta)</a:t>
            </a:r>
            <a:endParaRPr sz="16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30200" algn="ctr" rtl="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AutoNum type="arabicPeriod"/>
            </a:pPr>
            <a:r>
              <a:rPr lang="en" sz="1600" b="1" dirty="0">
                <a:latin typeface="Montserrat"/>
                <a:ea typeface="Montserrat"/>
                <a:cs typeface="Montserrat"/>
                <a:sym typeface="Montserrat"/>
              </a:rPr>
              <a:t>Quedarse</a:t>
            </a:r>
            <a:r>
              <a:rPr lang="en" sz="1600" dirty="0">
                <a:latin typeface="Montserrat"/>
                <a:ea typeface="Montserrat"/>
                <a:cs typeface="Montserrat"/>
                <a:sym typeface="Montserrat"/>
              </a:rPr>
              <a:t> (No mas cartas)</a:t>
            </a:r>
            <a:endParaRPr sz="16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Montserrat"/>
                <a:ea typeface="Montserrat"/>
                <a:cs typeface="Montserrat"/>
                <a:sym typeface="Montserrat"/>
              </a:rPr>
              <a:t>Ignoraremos acciones como "Seguro", "Dividir" o "Duplicar"</a:t>
            </a:r>
            <a:endParaRPr sz="16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55" name="Google Shape;1255;p101"/>
          <p:cNvSpPr/>
          <p:nvPr/>
        </p:nvSpPr>
        <p:spPr>
          <a:xfrm>
            <a:off x="242225" y="2345725"/>
            <a:ext cx="605400" cy="859500"/>
          </a:xfrm>
          <a:prstGeom prst="roundRect">
            <a:avLst>
              <a:gd name="adj" fmla="val 16667"/>
            </a:avLst>
          </a:prstGeom>
          <a:solidFill>
            <a:srgbClr val="E06666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56" name="Google Shape;1256;p101"/>
          <p:cNvSpPr/>
          <p:nvPr/>
        </p:nvSpPr>
        <p:spPr>
          <a:xfrm>
            <a:off x="294713" y="2373050"/>
            <a:ext cx="605400" cy="859500"/>
          </a:xfrm>
          <a:prstGeom prst="roundRect">
            <a:avLst>
              <a:gd name="adj" fmla="val 16667"/>
            </a:avLst>
          </a:prstGeom>
          <a:solidFill>
            <a:srgbClr val="E06666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57" name="Google Shape;1257;p101"/>
          <p:cNvSpPr/>
          <p:nvPr/>
        </p:nvSpPr>
        <p:spPr>
          <a:xfrm>
            <a:off x="362063" y="2373050"/>
            <a:ext cx="605400" cy="859500"/>
          </a:xfrm>
          <a:prstGeom prst="roundRect">
            <a:avLst>
              <a:gd name="adj" fmla="val 16667"/>
            </a:avLst>
          </a:prstGeom>
          <a:solidFill>
            <a:srgbClr val="E06666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58" name="Google Shape;1258;p101"/>
          <p:cNvSpPr txBox="1"/>
          <p:nvPr/>
        </p:nvSpPr>
        <p:spPr>
          <a:xfrm>
            <a:off x="260225" y="2663938"/>
            <a:ext cx="1185812" cy="3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latin typeface="Montserrat"/>
                <a:ea typeface="Montserrat"/>
                <a:cs typeface="Montserrat"/>
                <a:sym typeface="Montserrat"/>
              </a:rPr>
              <a:t>PLATAFORMA</a:t>
            </a:r>
            <a:endParaRPr sz="1000"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59" name="Google Shape;1259;p101"/>
          <p:cNvSpPr/>
          <p:nvPr/>
        </p:nvSpPr>
        <p:spPr>
          <a:xfrm>
            <a:off x="1050970" y="4310800"/>
            <a:ext cx="830700" cy="285300"/>
          </a:xfrm>
          <a:prstGeom prst="can">
            <a:avLst>
              <a:gd name="adj" fmla="val 25000"/>
            </a:avLst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60" name="Google Shape;1260;p101"/>
          <p:cNvSpPr/>
          <p:nvPr/>
        </p:nvSpPr>
        <p:spPr>
          <a:xfrm>
            <a:off x="1050970" y="4100250"/>
            <a:ext cx="830700" cy="285300"/>
          </a:xfrm>
          <a:prstGeom prst="can">
            <a:avLst>
              <a:gd name="adj" fmla="val 25000"/>
            </a:avLst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61" name="Google Shape;1261;p101"/>
          <p:cNvSpPr/>
          <p:nvPr/>
        </p:nvSpPr>
        <p:spPr>
          <a:xfrm>
            <a:off x="1306395" y="4442800"/>
            <a:ext cx="830700" cy="285300"/>
          </a:xfrm>
          <a:prstGeom prst="can">
            <a:avLst>
              <a:gd name="adj" fmla="val 25000"/>
            </a:avLst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1262" name="Google Shape;1262;p101"/>
          <p:cNvCxnSpPr/>
          <p:nvPr/>
        </p:nvCxnSpPr>
        <p:spPr>
          <a:xfrm>
            <a:off x="1220875" y="2979900"/>
            <a:ext cx="1931400" cy="6504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63" name="Google Shape;1263;p101"/>
          <p:cNvSpPr txBox="1"/>
          <p:nvPr/>
        </p:nvSpPr>
        <p:spPr>
          <a:xfrm>
            <a:off x="1565875" y="2543500"/>
            <a:ext cx="1764000" cy="3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Montserrat"/>
                <a:ea typeface="Montserrat"/>
                <a:cs typeface="Montserrat"/>
                <a:sym typeface="Montserrat"/>
              </a:rPr>
              <a:t>Apuesta para obtener más cartas de baraja</a:t>
            </a:r>
            <a:endParaRPr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64" name="Google Shape;1264;p101"/>
          <p:cNvSpPr/>
          <p:nvPr/>
        </p:nvSpPr>
        <p:spPr>
          <a:xfrm>
            <a:off x="5198438" y="3465275"/>
            <a:ext cx="605400" cy="859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22" name="Imagen 4">
            <a:extLst>
              <a:ext uri="{FF2B5EF4-FFF2-40B4-BE49-F238E27FC236}">
                <a16:creationId xmlns:a16="http://schemas.microsoft.com/office/drawing/2014/main" id="{6AB668F4-013C-4F05-8183-E17BF24DDC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21" y="80962"/>
            <a:ext cx="809625" cy="86677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2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>
                <a:latin typeface="Montserrat"/>
                <a:ea typeface="Montserrat"/>
                <a:cs typeface="Montserrat"/>
                <a:sym typeface="Montserrat"/>
              </a:rPr>
              <a:t>Curso intensivo de práctica Python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0" name="Google Shape;160;p22"/>
          <p:cNvSpPr/>
          <p:nvPr/>
        </p:nvSpPr>
        <p:spPr>
          <a:xfrm>
            <a:off x="2974025" y="1851850"/>
            <a:ext cx="605400" cy="859500"/>
          </a:xfrm>
          <a:prstGeom prst="roundRect">
            <a:avLst>
              <a:gd name="adj" fmla="val 16667"/>
            </a:avLst>
          </a:prstGeom>
          <a:solidFill>
            <a:srgbClr val="A4C2F4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900" b="1" dirty="0"/>
          </a:p>
        </p:txBody>
      </p:sp>
      <p:sp>
        <p:nvSpPr>
          <p:cNvPr id="161" name="Google Shape;161;p22"/>
          <p:cNvSpPr/>
          <p:nvPr/>
        </p:nvSpPr>
        <p:spPr>
          <a:xfrm>
            <a:off x="2044600" y="3510100"/>
            <a:ext cx="605400" cy="859500"/>
          </a:xfrm>
          <a:prstGeom prst="roundRect">
            <a:avLst>
              <a:gd name="adj" fmla="val 16667"/>
            </a:avLst>
          </a:prstGeom>
          <a:solidFill>
            <a:srgbClr val="A4C2F4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2" name="Google Shape;162;p22"/>
          <p:cNvSpPr/>
          <p:nvPr/>
        </p:nvSpPr>
        <p:spPr>
          <a:xfrm>
            <a:off x="2133825" y="3599350"/>
            <a:ext cx="605400" cy="859500"/>
          </a:xfrm>
          <a:prstGeom prst="roundRect">
            <a:avLst>
              <a:gd name="adj" fmla="val 16667"/>
            </a:avLst>
          </a:prstGeom>
          <a:solidFill>
            <a:srgbClr val="A4C2F4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/>
              <a:t>UNO</a:t>
            </a:r>
            <a:endParaRPr sz="1000" b="1" dirty="0"/>
          </a:p>
        </p:txBody>
      </p:sp>
      <p:sp>
        <p:nvSpPr>
          <p:cNvPr id="163" name="Google Shape;163;p22"/>
          <p:cNvSpPr/>
          <p:nvPr/>
        </p:nvSpPr>
        <p:spPr>
          <a:xfrm>
            <a:off x="4760975" y="1851850"/>
            <a:ext cx="605400" cy="859500"/>
          </a:xfrm>
          <a:prstGeom prst="roundRect">
            <a:avLst>
              <a:gd name="adj" fmla="val 16667"/>
            </a:avLst>
          </a:prstGeom>
          <a:solidFill>
            <a:srgbClr val="EA9999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4" name="Google Shape;164;p22"/>
          <p:cNvSpPr/>
          <p:nvPr/>
        </p:nvSpPr>
        <p:spPr>
          <a:xfrm>
            <a:off x="6003050" y="3567750"/>
            <a:ext cx="605400" cy="859500"/>
          </a:xfrm>
          <a:prstGeom prst="roundRect">
            <a:avLst>
              <a:gd name="adj" fmla="val 16667"/>
            </a:avLst>
          </a:prstGeom>
          <a:solidFill>
            <a:srgbClr val="EA9999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5" name="Google Shape;165;p22"/>
          <p:cNvSpPr/>
          <p:nvPr/>
        </p:nvSpPr>
        <p:spPr>
          <a:xfrm>
            <a:off x="6092275" y="3657000"/>
            <a:ext cx="641700" cy="859500"/>
          </a:xfrm>
          <a:prstGeom prst="roundRect">
            <a:avLst>
              <a:gd name="adj" fmla="val 16667"/>
            </a:avLst>
          </a:prstGeom>
          <a:solidFill>
            <a:srgbClr val="EA9999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/>
              <a:t>DOS</a:t>
            </a:r>
            <a:endParaRPr sz="1000" b="1" dirty="0"/>
          </a:p>
        </p:txBody>
      </p:sp>
      <p:sp>
        <p:nvSpPr>
          <p:cNvPr id="166" name="Google Shape;166;p22"/>
          <p:cNvSpPr txBox="1"/>
          <p:nvPr/>
        </p:nvSpPr>
        <p:spPr>
          <a:xfrm>
            <a:off x="2915791" y="2091545"/>
            <a:ext cx="994800" cy="4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/>
              <a:t>JACOBO</a:t>
            </a:r>
            <a:endParaRPr sz="1000" b="1" dirty="0"/>
          </a:p>
        </p:txBody>
      </p:sp>
      <p:sp>
        <p:nvSpPr>
          <p:cNvPr id="167" name="Google Shape;167;p22"/>
          <p:cNvSpPr txBox="1"/>
          <p:nvPr/>
        </p:nvSpPr>
        <p:spPr>
          <a:xfrm>
            <a:off x="4831999" y="2127059"/>
            <a:ext cx="994800" cy="4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/>
              <a:t>REY</a:t>
            </a:r>
            <a:endParaRPr sz="1000" b="1" dirty="0"/>
          </a:p>
        </p:txBody>
      </p:sp>
      <p:pic>
        <p:nvPicPr>
          <p:cNvPr id="13" name="Imagen 4">
            <a:extLst>
              <a:ext uri="{FF2B5EF4-FFF2-40B4-BE49-F238E27FC236}">
                <a16:creationId xmlns:a16="http://schemas.microsoft.com/office/drawing/2014/main" id="{3AFF86B1-7590-4C53-BD75-9E98FA5DB0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21" y="80962"/>
            <a:ext cx="809625" cy="866775"/>
          </a:xfrm>
          <a:prstGeom prst="rect">
            <a:avLst/>
          </a:prstGeom>
        </p:spPr>
      </p:pic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" name="Google Shape;1269;p102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>
                <a:latin typeface="Montserrat"/>
                <a:ea typeface="Montserrat"/>
                <a:cs typeface="Montserrat"/>
                <a:sym typeface="Montserrat"/>
              </a:rPr>
              <a:t>Curso intensivo de práctica Python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70" name="Google Shape;1270;p102"/>
          <p:cNvSpPr txBox="1">
            <a:spLocks noGrp="1"/>
          </p:cNvSpPr>
          <p:nvPr>
            <p:ph type="body" idx="1"/>
          </p:nvPr>
        </p:nvSpPr>
        <p:spPr>
          <a:xfrm>
            <a:off x="2046425" y="868500"/>
            <a:ext cx="4738200" cy="65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0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DISTRIBUIDOR DE COMPUTADORAS</a:t>
            </a:r>
            <a:endParaRPr sz="3000" b="1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73" name="Google Shape;1273;p102"/>
          <p:cNvSpPr txBox="1">
            <a:spLocks noGrp="1"/>
          </p:cNvSpPr>
          <p:nvPr>
            <p:ph type="body" idx="1"/>
          </p:nvPr>
        </p:nvSpPr>
        <p:spPr>
          <a:xfrm>
            <a:off x="1963650" y="4281400"/>
            <a:ext cx="4675800" cy="65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0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JUGADOR HUMANO</a:t>
            </a:r>
            <a:endParaRPr sz="3000" b="1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74" name="Google Shape;1274;p102"/>
          <p:cNvSpPr/>
          <p:nvPr/>
        </p:nvSpPr>
        <p:spPr>
          <a:xfrm>
            <a:off x="3589925" y="3465275"/>
            <a:ext cx="605400" cy="859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5" name="Google Shape;1275;p102"/>
          <p:cNvSpPr/>
          <p:nvPr/>
        </p:nvSpPr>
        <p:spPr>
          <a:xfrm>
            <a:off x="4407775" y="3465275"/>
            <a:ext cx="605400" cy="859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6" name="Google Shape;1276;p102"/>
          <p:cNvSpPr/>
          <p:nvPr/>
        </p:nvSpPr>
        <p:spPr>
          <a:xfrm>
            <a:off x="3589925" y="1486225"/>
            <a:ext cx="605400" cy="859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7" name="Google Shape;1277;p102"/>
          <p:cNvSpPr/>
          <p:nvPr/>
        </p:nvSpPr>
        <p:spPr>
          <a:xfrm>
            <a:off x="4407775" y="1486225"/>
            <a:ext cx="605400" cy="859500"/>
          </a:xfrm>
          <a:prstGeom prst="roundRect">
            <a:avLst>
              <a:gd name="adj" fmla="val 16667"/>
            </a:avLst>
          </a:prstGeom>
          <a:solidFill>
            <a:srgbClr val="E06666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8" name="Google Shape;1278;p102"/>
          <p:cNvSpPr txBox="1"/>
          <p:nvPr/>
        </p:nvSpPr>
        <p:spPr>
          <a:xfrm>
            <a:off x="6039150" y="1518900"/>
            <a:ext cx="2914200" cy="311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 dirty="0">
                <a:latin typeface="Montserrat"/>
                <a:ea typeface="Montserrat"/>
                <a:cs typeface="Montserrat"/>
                <a:sym typeface="Montserrat"/>
              </a:rPr>
              <a:t>DESPUÉS DEL TURNO DE JUGADOR:</a:t>
            </a:r>
            <a:endParaRPr sz="1700" b="1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latin typeface="Montserrat"/>
                <a:ea typeface="Montserrat"/>
                <a:cs typeface="Montserrat"/>
                <a:sym typeface="Montserrat"/>
              </a:rPr>
              <a:t>2. Si el jugador tiene menos de 21, el distribuidor apuesta hasta que el gana o el distribuidor pierde.</a:t>
            </a:r>
            <a:endParaRPr sz="17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79" name="Google Shape;1279;p102"/>
          <p:cNvSpPr/>
          <p:nvPr/>
        </p:nvSpPr>
        <p:spPr>
          <a:xfrm>
            <a:off x="242225" y="2345725"/>
            <a:ext cx="605400" cy="859500"/>
          </a:xfrm>
          <a:prstGeom prst="roundRect">
            <a:avLst>
              <a:gd name="adj" fmla="val 16667"/>
            </a:avLst>
          </a:prstGeom>
          <a:solidFill>
            <a:srgbClr val="E06666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80" name="Google Shape;1280;p102"/>
          <p:cNvSpPr/>
          <p:nvPr/>
        </p:nvSpPr>
        <p:spPr>
          <a:xfrm>
            <a:off x="294713" y="2373050"/>
            <a:ext cx="605400" cy="859500"/>
          </a:xfrm>
          <a:prstGeom prst="roundRect">
            <a:avLst>
              <a:gd name="adj" fmla="val 16667"/>
            </a:avLst>
          </a:prstGeom>
          <a:solidFill>
            <a:srgbClr val="E06666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81" name="Google Shape;1281;p102"/>
          <p:cNvSpPr/>
          <p:nvPr/>
        </p:nvSpPr>
        <p:spPr>
          <a:xfrm>
            <a:off x="362063" y="2373050"/>
            <a:ext cx="605400" cy="859500"/>
          </a:xfrm>
          <a:prstGeom prst="roundRect">
            <a:avLst>
              <a:gd name="adj" fmla="val 16667"/>
            </a:avLst>
          </a:prstGeom>
          <a:solidFill>
            <a:srgbClr val="E06666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82" name="Google Shape;1282;p102"/>
          <p:cNvSpPr txBox="1"/>
          <p:nvPr/>
        </p:nvSpPr>
        <p:spPr>
          <a:xfrm>
            <a:off x="260225" y="2663938"/>
            <a:ext cx="1185812" cy="3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latin typeface="Montserrat"/>
                <a:ea typeface="Montserrat"/>
                <a:cs typeface="Montserrat"/>
                <a:sym typeface="Montserrat"/>
              </a:rPr>
              <a:t>PLATAFORMA</a:t>
            </a:r>
            <a:endParaRPr sz="1000"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83" name="Google Shape;1283;p102"/>
          <p:cNvSpPr/>
          <p:nvPr/>
        </p:nvSpPr>
        <p:spPr>
          <a:xfrm>
            <a:off x="1059848" y="4310800"/>
            <a:ext cx="830700" cy="285300"/>
          </a:xfrm>
          <a:prstGeom prst="can">
            <a:avLst>
              <a:gd name="adj" fmla="val 25000"/>
            </a:avLst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84" name="Google Shape;1284;p102"/>
          <p:cNvSpPr/>
          <p:nvPr/>
        </p:nvSpPr>
        <p:spPr>
          <a:xfrm>
            <a:off x="1059848" y="4100250"/>
            <a:ext cx="830700" cy="285300"/>
          </a:xfrm>
          <a:prstGeom prst="can">
            <a:avLst>
              <a:gd name="adj" fmla="val 25000"/>
            </a:avLst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85" name="Google Shape;1285;p102"/>
          <p:cNvSpPr/>
          <p:nvPr/>
        </p:nvSpPr>
        <p:spPr>
          <a:xfrm>
            <a:off x="1315273" y="4442800"/>
            <a:ext cx="830700" cy="285300"/>
          </a:xfrm>
          <a:prstGeom prst="can">
            <a:avLst>
              <a:gd name="adj" fmla="val 25000"/>
            </a:avLst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86" name="Google Shape;1286;p102"/>
          <p:cNvSpPr/>
          <p:nvPr/>
        </p:nvSpPr>
        <p:spPr>
          <a:xfrm>
            <a:off x="5198438" y="3465275"/>
            <a:ext cx="605400" cy="859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1287" name="Google Shape;1287;p102"/>
          <p:cNvCxnSpPr/>
          <p:nvPr/>
        </p:nvCxnSpPr>
        <p:spPr>
          <a:xfrm rot="10800000" flipH="1">
            <a:off x="1220875" y="2089200"/>
            <a:ext cx="2021400" cy="8907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88" name="Google Shape;1288;p102"/>
          <p:cNvSpPr txBox="1"/>
          <p:nvPr/>
        </p:nvSpPr>
        <p:spPr>
          <a:xfrm>
            <a:off x="1565875" y="2638575"/>
            <a:ext cx="1764000" cy="3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Montserrat"/>
                <a:ea typeface="Montserrat"/>
                <a:cs typeface="Montserrat"/>
                <a:sym typeface="Montserrat"/>
              </a:rPr>
              <a:t>Distribuidor apuesta para obtener más cartas de baraja</a:t>
            </a:r>
            <a:endParaRPr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2" name="Imagen 4">
            <a:extLst>
              <a:ext uri="{FF2B5EF4-FFF2-40B4-BE49-F238E27FC236}">
                <a16:creationId xmlns:a16="http://schemas.microsoft.com/office/drawing/2014/main" id="{CCF78275-F2BF-4990-8FB1-11EB1551EC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21" y="80962"/>
            <a:ext cx="809625" cy="866775"/>
          </a:xfrm>
          <a:prstGeom prst="rect">
            <a:avLst/>
          </a:prstGeom>
        </p:spPr>
      </p:pic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3" name="Google Shape;1293;p103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FIN DEL JUEGO: BUSTOS DEL JUGADOR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94" name="Google Shape;1294;p103"/>
          <p:cNvSpPr txBox="1">
            <a:spLocks noGrp="1"/>
          </p:cNvSpPr>
          <p:nvPr>
            <p:ph type="body" idx="1"/>
          </p:nvPr>
        </p:nvSpPr>
        <p:spPr>
          <a:xfrm>
            <a:off x="2046425" y="868500"/>
            <a:ext cx="4738200" cy="65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0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DISTRIBUIDOR DE COMPUTADORAS</a:t>
            </a:r>
            <a:endParaRPr sz="3000" b="1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97" name="Google Shape;1297;p103"/>
          <p:cNvSpPr txBox="1">
            <a:spLocks noGrp="1"/>
          </p:cNvSpPr>
          <p:nvPr>
            <p:ph type="body" idx="1"/>
          </p:nvPr>
        </p:nvSpPr>
        <p:spPr>
          <a:xfrm>
            <a:off x="1963650" y="4281400"/>
            <a:ext cx="4675800" cy="65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0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JUGADOR HUMANO</a:t>
            </a:r>
            <a:endParaRPr sz="3000" b="1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98" name="Google Shape;1298;p103"/>
          <p:cNvSpPr/>
          <p:nvPr/>
        </p:nvSpPr>
        <p:spPr>
          <a:xfrm>
            <a:off x="3589925" y="3465275"/>
            <a:ext cx="605400" cy="859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99" name="Google Shape;1299;p103"/>
          <p:cNvSpPr/>
          <p:nvPr/>
        </p:nvSpPr>
        <p:spPr>
          <a:xfrm>
            <a:off x="4407775" y="3465275"/>
            <a:ext cx="605400" cy="859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00" name="Google Shape;1300;p103"/>
          <p:cNvSpPr/>
          <p:nvPr/>
        </p:nvSpPr>
        <p:spPr>
          <a:xfrm>
            <a:off x="3589925" y="1486225"/>
            <a:ext cx="605400" cy="859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01" name="Google Shape;1301;p103"/>
          <p:cNvSpPr/>
          <p:nvPr/>
        </p:nvSpPr>
        <p:spPr>
          <a:xfrm>
            <a:off x="4407775" y="1486225"/>
            <a:ext cx="605400" cy="859500"/>
          </a:xfrm>
          <a:prstGeom prst="roundRect">
            <a:avLst>
              <a:gd name="adj" fmla="val 16667"/>
            </a:avLst>
          </a:prstGeom>
          <a:solidFill>
            <a:srgbClr val="E06666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02" name="Google Shape;1302;p103"/>
          <p:cNvSpPr txBox="1"/>
          <p:nvPr/>
        </p:nvSpPr>
        <p:spPr>
          <a:xfrm>
            <a:off x="6039150" y="1518900"/>
            <a:ext cx="2914200" cy="311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 dirty="0">
                <a:latin typeface="Montserrat"/>
                <a:ea typeface="Montserrat"/>
                <a:cs typeface="Montserrat"/>
                <a:sym typeface="Montserrat"/>
              </a:rPr>
              <a:t>DESPUÉS DEL TURNO DE JUGADOR:</a:t>
            </a:r>
            <a:endParaRPr sz="1700" b="1" dirty="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Font typeface="Montserrat"/>
              <a:buAutoNum type="arabicPeriod"/>
            </a:pPr>
            <a:r>
              <a:rPr lang="en" sz="1700" dirty="0">
                <a:latin typeface="Montserrat"/>
                <a:ea typeface="Montserrat"/>
                <a:cs typeface="Montserrat"/>
                <a:sym typeface="Montserrat"/>
              </a:rPr>
              <a:t>Si el jugador sigue acertando y supera los 21, ¡fracasa y pierde la apuesta!</a:t>
            </a:r>
            <a:endParaRPr sz="17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latin typeface="Montserrat"/>
                <a:ea typeface="Montserrat"/>
                <a:cs typeface="Montserrat"/>
                <a:sym typeface="Montserrat"/>
              </a:rPr>
              <a:t>El juego termina y el distribuidor recoge el dinero.</a:t>
            </a:r>
            <a:endParaRPr sz="17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03" name="Google Shape;1303;p103"/>
          <p:cNvSpPr/>
          <p:nvPr/>
        </p:nvSpPr>
        <p:spPr>
          <a:xfrm>
            <a:off x="242225" y="2345725"/>
            <a:ext cx="605400" cy="859500"/>
          </a:xfrm>
          <a:prstGeom prst="roundRect">
            <a:avLst>
              <a:gd name="adj" fmla="val 16667"/>
            </a:avLst>
          </a:prstGeom>
          <a:solidFill>
            <a:srgbClr val="E06666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04" name="Google Shape;1304;p103"/>
          <p:cNvSpPr/>
          <p:nvPr/>
        </p:nvSpPr>
        <p:spPr>
          <a:xfrm>
            <a:off x="294713" y="2373050"/>
            <a:ext cx="605400" cy="859500"/>
          </a:xfrm>
          <a:prstGeom prst="roundRect">
            <a:avLst>
              <a:gd name="adj" fmla="val 16667"/>
            </a:avLst>
          </a:prstGeom>
          <a:solidFill>
            <a:srgbClr val="E06666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05" name="Google Shape;1305;p103"/>
          <p:cNvSpPr/>
          <p:nvPr/>
        </p:nvSpPr>
        <p:spPr>
          <a:xfrm>
            <a:off x="362063" y="2373050"/>
            <a:ext cx="605400" cy="859500"/>
          </a:xfrm>
          <a:prstGeom prst="roundRect">
            <a:avLst>
              <a:gd name="adj" fmla="val 16667"/>
            </a:avLst>
          </a:prstGeom>
          <a:solidFill>
            <a:srgbClr val="E06666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06" name="Google Shape;1306;p103"/>
          <p:cNvSpPr txBox="1"/>
          <p:nvPr/>
        </p:nvSpPr>
        <p:spPr>
          <a:xfrm>
            <a:off x="260225" y="2663938"/>
            <a:ext cx="1124692" cy="3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latin typeface="Montserrat"/>
                <a:ea typeface="Montserrat"/>
                <a:cs typeface="Montserrat"/>
                <a:sym typeface="Montserrat"/>
              </a:rPr>
              <a:t>PLATAFORMA</a:t>
            </a:r>
            <a:endParaRPr sz="1000"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07" name="Google Shape;1307;p103"/>
          <p:cNvSpPr/>
          <p:nvPr/>
        </p:nvSpPr>
        <p:spPr>
          <a:xfrm>
            <a:off x="1565875" y="4310800"/>
            <a:ext cx="830700" cy="285300"/>
          </a:xfrm>
          <a:prstGeom prst="can">
            <a:avLst>
              <a:gd name="adj" fmla="val 25000"/>
            </a:avLst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08" name="Google Shape;1308;p103"/>
          <p:cNvSpPr/>
          <p:nvPr/>
        </p:nvSpPr>
        <p:spPr>
          <a:xfrm>
            <a:off x="1565875" y="4100250"/>
            <a:ext cx="830700" cy="285300"/>
          </a:xfrm>
          <a:prstGeom prst="can">
            <a:avLst>
              <a:gd name="adj" fmla="val 25000"/>
            </a:avLst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09" name="Google Shape;1309;p103"/>
          <p:cNvSpPr/>
          <p:nvPr/>
        </p:nvSpPr>
        <p:spPr>
          <a:xfrm>
            <a:off x="1821300" y="4442800"/>
            <a:ext cx="830700" cy="285300"/>
          </a:xfrm>
          <a:prstGeom prst="can">
            <a:avLst>
              <a:gd name="adj" fmla="val 25000"/>
            </a:avLst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10" name="Google Shape;1310;p103"/>
          <p:cNvSpPr/>
          <p:nvPr/>
        </p:nvSpPr>
        <p:spPr>
          <a:xfrm>
            <a:off x="1491050" y="4055650"/>
            <a:ext cx="748500" cy="720600"/>
          </a:xfrm>
          <a:prstGeom prst="noSmoking">
            <a:avLst>
              <a:gd name="adj" fmla="val 18750"/>
            </a:avLst>
          </a:prstGeom>
          <a:solidFill>
            <a:srgbClr val="CC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11" name="Google Shape;1311;p103"/>
          <p:cNvSpPr/>
          <p:nvPr/>
        </p:nvSpPr>
        <p:spPr>
          <a:xfrm>
            <a:off x="5223463" y="3465275"/>
            <a:ext cx="605400" cy="859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12" name="Google Shape;1312;p103"/>
          <p:cNvSpPr txBox="1"/>
          <p:nvPr/>
        </p:nvSpPr>
        <p:spPr>
          <a:xfrm>
            <a:off x="3464725" y="3713638"/>
            <a:ext cx="809100" cy="3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SUMA</a:t>
            </a:r>
            <a:endParaRPr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13" name="Google Shape;1313;p103"/>
          <p:cNvSpPr txBox="1"/>
          <p:nvPr/>
        </p:nvSpPr>
        <p:spPr>
          <a:xfrm>
            <a:off x="4304850" y="3713638"/>
            <a:ext cx="809100" cy="3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latin typeface="Montserrat"/>
                <a:ea typeface="Montserrat"/>
                <a:cs typeface="Montserrat"/>
                <a:sym typeface="Montserrat"/>
              </a:rPr>
              <a:t>SOBRE</a:t>
            </a:r>
            <a:endParaRPr sz="1000"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14" name="Google Shape;1314;p103"/>
          <p:cNvSpPr txBox="1"/>
          <p:nvPr/>
        </p:nvSpPr>
        <p:spPr>
          <a:xfrm>
            <a:off x="5121600" y="3713638"/>
            <a:ext cx="809100" cy="3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21</a:t>
            </a:r>
            <a:endParaRPr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15" name="Google Shape;1315;p103"/>
          <p:cNvSpPr txBox="1"/>
          <p:nvPr/>
        </p:nvSpPr>
        <p:spPr>
          <a:xfrm>
            <a:off x="4007775" y="3920550"/>
            <a:ext cx="28821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25" name="Imagen 4">
            <a:extLst>
              <a:ext uri="{FF2B5EF4-FFF2-40B4-BE49-F238E27FC236}">
                <a16:creationId xmlns:a16="http://schemas.microsoft.com/office/drawing/2014/main" id="{2BAA902C-F52E-4004-B3D6-02F3059B86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21" y="80962"/>
            <a:ext cx="809625" cy="866775"/>
          </a:xfrm>
          <a:prstGeom prst="rect">
            <a:avLst/>
          </a:prstGeom>
        </p:spPr>
      </p:pic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" name="Google Shape;1320;p104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FIN DEL JUEGO: Computer Beats Player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21" name="Google Shape;1321;p104"/>
          <p:cNvSpPr txBox="1">
            <a:spLocks noGrp="1"/>
          </p:cNvSpPr>
          <p:nvPr>
            <p:ph type="body" idx="1"/>
          </p:nvPr>
        </p:nvSpPr>
        <p:spPr>
          <a:xfrm>
            <a:off x="2046425" y="868500"/>
            <a:ext cx="4738200" cy="65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0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DISTRIBUIDOR DE COMPUTADORAS</a:t>
            </a:r>
            <a:endParaRPr sz="3000" b="1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24" name="Google Shape;1324;p104"/>
          <p:cNvSpPr txBox="1">
            <a:spLocks noGrp="1"/>
          </p:cNvSpPr>
          <p:nvPr>
            <p:ph type="body" idx="1"/>
          </p:nvPr>
        </p:nvSpPr>
        <p:spPr>
          <a:xfrm>
            <a:off x="1963650" y="4281400"/>
            <a:ext cx="4675800" cy="65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0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JUGADOR HUMANO</a:t>
            </a:r>
            <a:endParaRPr sz="3000" b="1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25" name="Google Shape;1325;p104"/>
          <p:cNvSpPr/>
          <p:nvPr/>
        </p:nvSpPr>
        <p:spPr>
          <a:xfrm>
            <a:off x="3589925" y="3465275"/>
            <a:ext cx="605400" cy="859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26" name="Google Shape;1326;p104"/>
          <p:cNvSpPr/>
          <p:nvPr/>
        </p:nvSpPr>
        <p:spPr>
          <a:xfrm>
            <a:off x="4407775" y="3465275"/>
            <a:ext cx="605400" cy="859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27" name="Google Shape;1327;p104"/>
          <p:cNvSpPr/>
          <p:nvPr/>
        </p:nvSpPr>
        <p:spPr>
          <a:xfrm>
            <a:off x="3589925" y="1486225"/>
            <a:ext cx="605400" cy="859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28" name="Google Shape;1328;p104"/>
          <p:cNvSpPr txBox="1"/>
          <p:nvPr/>
        </p:nvSpPr>
        <p:spPr>
          <a:xfrm>
            <a:off x="6039150" y="1518900"/>
            <a:ext cx="2914200" cy="311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 dirty="0">
                <a:latin typeface="Montserrat"/>
                <a:ea typeface="Montserrat"/>
                <a:cs typeface="Montserrat"/>
                <a:sym typeface="Montserrat"/>
              </a:rPr>
              <a:t>DESPUÉS DEL TURNO DE JUGADOR:</a:t>
            </a:r>
            <a:endParaRPr sz="1700" b="1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latin typeface="Montserrat"/>
                <a:ea typeface="Montserrat"/>
                <a:cs typeface="Montserrat"/>
                <a:sym typeface="Montserrat"/>
              </a:rPr>
              <a:t>2. Si el jugador tiene menos de 21, el distribuidor apuesta hasta que el gana o el distribuidor pierde.</a:t>
            </a:r>
            <a:endParaRPr sz="17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29" name="Google Shape;1329;p104"/>
          <p:cNvSpPr/>
          <p:nvPr/>
        </p:nvSpPr>
        <p:spPr>
          <a:xfrm>
            <a:off x="242225" y="2345725"/>
            <a:ext cx="605400" cy="859500"/>
          </a:xfrm>
          <a:prstGeom prst="roundRect">
            <a:avLst>
              <a:gd name="adj" fmla="val 16667"/>
            </a:avLst>
          </a:prstGeom>
          <a:solidFill>
            <a:srgbClr val="E06666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30" name="Google Shape;1330;p104"/>
          <p:cNvSpPr/>
          <p:nvPr/>
        </p:nvSpPr>
        <p:spPr>
          <a:xfrm>
            <a:off x="294713" y="2373050"/>
            <a:ext cx="605400" cy="859500"/>
          </a:xfrm>
          <a:prstGeom prst="roundRect">
            <a:avLst>
              <a:gd name="adj" fmla="val 16667"/>
            </a:avLst>
          </a:prstGeom>
          <a:solidFill>
            <a:srgbClr val="E06666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31" name="Google Shape;1331;p104"/>
          <p:cNvSpPr/>
          <p:nvPr/>
        </p:nvSpPr>
        <p:spPr>
          <a:xfrm>
            <a:off x="362063" y="2373050"/>
            <a:ext cx="605400" cy="859500"/>
          </a:xfrm>
          <a:prstGeom prst="roundRect">
            <a:avLst>
              <a:gd name="adj" fmla="val 16667"/>
            </a:avLst>
          </a:prstGeom>
          <a:solidFill>
            <a:srgbClr val="E06666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32" name="Google Shape;1332;p104"/>
          <p:cNvSpPr txBox="1"/>
          <p:nvPr/>
        </p:nvSpPr>
        <p:spPr>
          <a:xfrm>
            <a:off x="260224" y="2663938"/>
            <a:ext cx="1142447" cy="3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latin typeface="Montserrat"/>
                <a:ea typeface="Montserrat"/>
                <a:cs typeface="Montserrat"/>
                <a:sym typeface="Montserrat"/>
              </a:rPr>
              <a:t>PLATAFORMA</a:t>
            </a:r>
            <a:endParaRPr sz="1000"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33" name="Google Shape;1333;p104"/>
          <p:cNvSpPr/>
          <p:nvPr/>
        </p:nvSpPr>
        <p:spPr>
          <a:xfrm>
            <a:off x="1565875" y="4310800"/>
            <a:ext cx="830700" cy="285300"/>
          </a:xfrm>
          <a:prstGeom prst="can">
            <a:avLst>
              <a:gd name="adj" fmla="val 25000"/>
            </a:avLst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34" name="Google Shape;1334;p104"/>
          <p:cNvSpPr/>
          <p:nvPr/>
        </p:nvSpPr>
        <p:spPr>
          <a:xfrm>
            <a:off x="1565875" y="4100250"/>
            <a:ext cx="830700" cy="285300"/>
          </a:xfrm>
          <a:prstGeom prst="can">
            <a:avLst>
              <a:gd name="adj" fmla="val 25000"/>
            </a:avLst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35" name="Google Shape;1335;p104"/>
          <p:cNvSpPr/>
          <p:nvPr/>
        </p:nvSpPr>
        <p:spPr>
          <a:xfrm>
            <a:off x="1821300" y="4442800"/>
            <a:ext cx="830700" cy="285300"/>
          </a:xfrm>
          <a:prstGeom prst="can">
            <a:avLst>
              <a:gd name="adj" fmla="val 25000"/>
            </a:avLst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36" name="Google Shape;1336;p104"/>
          <p:cNvSpPr/>
          <p:nvPr/>
        </p:nvSpPr>
        <p:spPr>
          <a:xfrm>
            <a:off x="5198438" y="3465275"/>
            <a:ext cx="605400" cy="859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37" name="Google Shape;1337;p104"/>
          <p:cNvSpPr/>
          <p:nvPr/>
        </p:nvSpPr>
        <p:spPr>
          <a:xfrm>
            <a:off x="4375050" y="1486225"/>
            <a:ext cx="605400" cy="859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38" name="Google Shape;1338;p104"/>
          <p:cNvSpPr/>
          <p:nvPr/>
        </p:nvSpPr>
        <p:spPr>
          <a:xfrm>
            <a:off x="5127850" y="1486225"/>
            <a:ext cx="605400" cy="859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39" name="Google Shape;1339;p104"/>
          <p:cNvSpPr txBox="1"/>
          <p:nvPr/>
        </p:nvSpPr>
        <p:spPr>
          <a:xfrm>
            <a:off x="1128100" y="1426125"/>
            <a:ext cx="2315700" cy="15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latin typeface="Montserrat"/>
                <a:ea typeface="Montserrat"/>
                <a:cs typeface="Montserrat"/>
                <a:sym typeface="Montserrat"/>
              </a:rPr>
              <a:t>Suma de computadora mayor que la suma del jugador </a:t>
            </a:r>
            <a:r>
              <a:rPr lang="en" sz="1700" b="1" dirty="0">
                <a:latin typeface="Montserrat"/>
                <a:ea typeface="Montserrat"/>
                <a:cs typeface="Montserrat"/>
                <a:sym typeface="Montserrat"/>
              </a:rPr>
              <a:t>y </a:t>
            </a:r>
            <a:r>
              <a:rPr lang="en" sz="1700" dirty="0">
                <a:latin typeface="Montserrat"/>
                <a:ea typeface="Montserrat"/>
                <a:cs typeface="Montserrat"/>
                <a:sym typeface="Montserrat"/>
              </a:rPr>
              <a:t>todavía menor de 21.</a:t>
            </a:r>
            <a:endParaRPr sz="17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40" name="Google Shape;1340;p104"/>
          <p:cNvSpPr/>
          <p:nvPr/>
        </p:nvSpPr>
        <p:spPr>
          <a:xfrm>
            <a:off x="1491050" y="4055650"/>
            <a:ext cx="748500" cy="720600"/>
          </a:xfrm>
          <a:prstGeom prst="noSmoking">
            <a:avLst>
              <a:gd name="adj" fmla="val 18750"/>
            </a:avLst>
          </a:prstGeom>
          <a:solidFill>
            <a:srgbClr val="CC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41" name="Google Shape;1341;p104"/>
          <p:cNvSpPr txBox="1"/>
          <p:nvPr/>
        </p:nvSpPr>
        <p:spPr>
          <a:xfrm>
            <a:off x="4292338" y="3563538"/>
            <a:ext cx="809100" cy="3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SUMA</a:t>
            </a:r>
            <a:endParaRPr b="1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19</a:t>
            </a:r>
            <a:endParaRPr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42" name="Google Shape;1342;p104"/>
          <p:cNvSpPr txBox="1"/>
          <p:nvPr/>
        </p:nvSpPr>
        <p:spPr>
          <a:xfrm>
            <a:off x="4257025" y="1609513"/>
            <a:ext cx="809100" cy="3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SUMA</a:t>
            </a:r>
            <a:endParaRPr b="1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20</a:t>
            </a:r>
            <a:endParaRPr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5" name="Imagen 4">
            <a:extLst>
              <a:ext uri="{FF2B5EF4-FFF2-40B4-BE49-F238E27FC236}">
                <a16:creationId xmlns:a16="http://schemas.microsoft.com/office/drawing/2014/main" id="{CBA6947B-6C52-49E4-A9C0-3D818ECABF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21" y="80962"/>
            <a:ext cx="809625" cy="866775"/>
          </a:xfrm>
          <a:prstGeom prst="rect">
            <a:avLst/>
          </a:prstGeom>
        </p:spPr>
      </p:pic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7" name="Google Shape;1347;p105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FIN DEL JUEGO: EL JUGADOR GANA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48" name="Google Shape;1348;p105"/>
          <p:cNvSpPr txBox="1">
            <a:spLocks noGrp="1"/>
          </p:cNvSpPr>
          <p:nvPr>
            <p:ph type="body" idx="1"/>
          </p:nvPr>
        </p:nvSpPr>
        <p:spPr>
          <a:xfrm>
            <a:off x="2046425" y="868500"/>
            <a:ext cx="4738200" cy="65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0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DISTRIBUIDOR DE COMPUTADORAS</a:t>
            </a:r>
            <a:endParaRPr sz="3000" b="1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51" name="Google Shape;1351;p105"/>
          <p:cNvSpPr txBox="1">
            <a:spLocks noGrp="1"/>
          </p:cNvSpPr>
          <p:nvPr>
            <p:ph type="body" idx="1"/>
          </p:nvPr>
        </p:nvSpPr>
        <p:spPr>
          <a:xfrm>
            <a:off x="1963650" y="4281400"/>
            <a:ext cx="4675800" cy="65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0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JUGADOR HUMANO</a:t>
            </a:r>
            <a:endParaRPr sz="3000" b="1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52" name="Google Shape;1352;p105"/>
          <p:cNvSpPr/>
          <p:nvPr/>
        </p:nvSpPr>
        <p:spPr>
          <a:xfrm>
            <a:off x="3589925" y="3465275"/>
            <a:ext cx="605400" cy="859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53" name="Google Shape;1353;p105"/>
          <p:cNvSpPr/>
          <p:nvPr/>
        </p:nvSpPr>
        <p:spPr>
          <a:xfrm>
            <a:off x="4407775" y="3465275"/>
            <a:ext cx="605400" cy="859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54" name="Google Shape;1354;p105"/>
          <p:cNvSpPr txBox="1"/>
          <p:nvPr/>
        </p:nvSpPr>
        <p:spPr>
          <a:xfrm>
            <a:off x="6039150" y="1518900"/>
            <a:ext cx="2914200" cy="311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 dirty="0">
                <a:latin typeface="Montserrat"/>
                <a:ea typeface="Montserrat"/>
                <a:cs typeface="Montserrat"/>
                <a:sym typeface="Montserrat"/>
              </a:rPr>
              <a:t>DESPUÉS DEL TURNO DE JUGADOR:</a:t>
            </a:r>
            <a:endParaRPr sz="1700" b="1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latin typeface="Montserrat"/>
                <a:ea typeface="Montserrat"/>
                <a:cs typeface="Montserrat"/>
                <a:sym typeface="Montserrat"/>
              </a:rPr>
              <a:t>2. Si el jugador tiene menos de 21, el distribuidor apuesta hasta que el gana o el distribuidor pierde.</a:t>
            </a:r>
            <a:endParaRPr sz="17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55" name="Google Shape;1355;p105"/>
          <p:cNvSpPr/>
          <p:nvPr/>
        </p:nvSpPr>
        <p:spPr>
          <a:xfrm>
            <a:off x="242225" y="2345725"/>
            <a:ext cx="605400" cy="859500"/>
          </a:xfrm>
          <a:prstGeom prst="roundRect">
            <a:avLst>
              <a:gd name="adj" fmla="val 16667"/>
            </a:avLst>
          </a:prstGeom>
          <a:solidFill>
            <a:srgbClr val="E06666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56" name="Google Shape;1356;p105"/>
          <p:cNvSpPr/>
          <p:nvPr/>
        </p:nvSpPr>
        <p:spPr>
          <a:xfrm>
            <a:off x="294713" y="2373050"/>
            <a:ext cx="605400" cy="859500"/>
          </a:xfrm>
          <a:prstGeom prst="roundRect">
            <a:avLst>
              <a:gd name="adj" fmla="val 16667"/>
            </a:avLst>
          </a:prstGeom>
          <a:solidFill>
            <a:srgbClr val="E06666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57" name="Google Shape;1357;p105"/>
          <p:cNvSpPr/>
          <p:nvPr/>
        </p:nvSpPr>
        <p:spPr>
          <a:xfrm>
            <a:off x="362063" y="2373050"/>
            <a:ext cx="605400" cy="859500"/>
          </a:xfrm>
          <a:prstGeom prst="roundRect">
            <a:avLst>
              <a:gd name="adj" fmla="val 16667"/>
            </a:avLst>
          </a:prstGeom>
          <a:solidFill>
            <a:srgbClr val="E06666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58" name="Google Shape;1358;p105"/>
          <p:cNvSpPr txBox="1"/>
          <p:nvPr/>
        </p:nvSpPr>
        <p:spPr>
          <a:xfrm>
            <a:off x="260224" y="2663938"/>
            <a:ext cx="1133569" cy="3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latin typeface="Montserrat"/>
                <a:ea typeface="Montserrat"/>
                <a:cs typeface="Montserrat"/>
                <a:sym typeface="Montserrat"/>
              </a:rPr>
              <a:t>PLATAFORMA</a:t>
            </a:r>
            <a:endParaRPr sz="1000"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59" name="Google Shape;1359;p105"/>
          <p:cNvSpPr/>
          <p:nvPr/>
        </p:nvSpPr>
        <p:spPr>
          <a:xfrm>
            <a:off x="1565875" y="4310800"/>
            <a:ext cx="830700" cy="285300"/>
          </a:xfrm>
          <a:prstGeom prst="can">
            <a:avLst>
              <a:gd name="adj" fmla="val 25000"/>
            </a:avLst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60" name="Google Shape;1360;p105"/>
          <p:cNvSpPr/>
          <p:nvPr/>
        </p:nvSpPr>
        <p:spPr>
          <a:xfrm>
            <a:off x="1565875" y="4100250"/>
            <a:ext cx="830700" cy="285300"/>
          </a:xfrm>
          <a:prstGeom prst="can">
            <a:avLst>
              <a:gd name="adj" fmla="val 25000"/>
            </a:avLst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61" name="Google Shape;1361;p105"/>
          <p:cNvSpPr/>
          <p:nvPr/>
        </p:nvSpPr>
        <p:spPr>
          <a:xfrm>
            <a:off x="1821300" y="4442800"/>
            <a:ext cx="830700" cy="285300"/>
          </a:xfrm>
          <a:prstGeom prst="can">
            <a:avLst>
              <a:gd name="adj" fmla="val 25000"/>
            </a:avLst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62" name="Google Shape;1362;p105"/>
          <p:cNvSpPr/>
          <p:nvPr/>
        </p:nvSpPr>
        <p:spPr>
          <a:xfrm>
            <a:off x="5198438" y="3465275"/>
            <a:ext cx="605400" cy="859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63" name="Google Shape;1363;p105"/>
          <p:cNvSpPr/>
          <p:nvPr/>
        </p:nvSpPr>
        <p:spPr>
          <a:xfrm>
            <a:off x="3509875" y="1518900"/>
            <a:ext cx="605400" cy="859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64" name="Google Shape;1364;p105"/>
          <p:cNvSpPr/>
          <p:nvPr/>
        </p:nvSpPr>
        <p:spPr>
          <a:xfrm>
            <a:off x="4327725" y="1518900"/>
            <a:ext cx="605400" cy="859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65" name="Google Shape;1365;p105"/>
          <p:cNvSpPr/>
          <p:nvPr/>
        </p:nvSpPr>
        <p:spPr>
          <a:xfrm>
            <a:off x="5143413" y="1518900"/>
            <a:ext cx="605400" cy="859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66" name="Google Shape;1366;p105"/>
          <p:cNvSpPr txBox="1"/>
          <p:nvPr/>
        </p:nvSpPr>
        <p:spPr>
          <a:xfrm>
            <a:off x="3384675" y="1767263"/>
            <a:ext cx="809100" cy="3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SUMA</a:t>
            </a:r>
            <a:endParaRPr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67" name="Google Shape;1367;p105"/>
          <p:cNvSpPr txBox="1"/>
          <p:nvPr/>
        </p:nvSpPr>
        <p:spPr>
          <a:xfrm>
            <a:off x="4224800" y="1767263"/>
            <a:ext cx="809100" cy="3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latin typeface="Montserrat"/>
                <a:ea typeface="Montserrat"/>
                <a:cs typeface="Montserrat"/>
                <a:sym typeface="Montserrat"/>
              </a:rPr>
              <a:t>SOBRE</a:t>
            </a:r>
            <a:endParaRPr sz="1000"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68" name="Google Shape;1368;p105"/>
          <p:cNvSpPr txBox="1"/>
          <p:nvPr/>
        </p:nvSpPr>
        <p:spPr>
          <a:xfrm>
            <a:off x="5041550" y="1767263"/>
            <a:ext cx="809100" cy="3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21</a:t>
            </a:r>
            <a:endParaRPr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69" name="Google Shape;1369;p105"/>
          <p:cNvSpPr/>
          <p:nvPr/>
        </p:nvSpPr>
        <p:spPr>
          <a:xfrm>
            <a:off x="479750" y="4310800"/>
            <a:ext cx="830700" cy="285300"/>
          </a:xfrm>
          <a:prstGeom prst="can">
            <a:avLst>
              <a:gd name="adj" fmla="val 25000"/>
            </a:avLst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70" name="Google Shape;1370;p105"/>
          <p:cNvSpPr/>
          <p:nvPr/>
        </p:nvSpPr>
        <p:spPr>
          <a:xfrm>
            <a:off x="479750" y="4100250"/>
            <a:ext cx="830700" cy="285300"/>
          </a:xfrm>
          <a:prstGeom prst="can">
            <a:avLst>
              <a:gd name="adj" fmla="val 25000"/>
            </a:avLst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71" name="Google Shape;1371;p105"/>
          <p:cNvSpPr/>
          <p:nvPr/>
        </p:nvSpPr>
        <p:spPr>
          <a:xfrm>
            <a:off x="735175" y="4442800"/>
            <a:ext cx="830700" cy="285300"/>
          </a:xfrm>
          <a:prstGeom prst="can">
            <a:avLst>
              <a:gd name="adj" fmla="val 25000"/>
            </a:avLst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72" name="Google Shape;1372;p105"/>
          <p:cNvSpPr/>
          <p:nvPr/>
        </p:nvSpPr>
        <p:spPr>
          <a:xfrm>
            <a:off x="6084125" y="4235200"/>
            <a:ext cx="700500" cy="700500"/>
          </a:xfrm>
          <a:prstGeom prst="smileyFace">
            <a:avLst>
              <a:gd name="adj" fmla="val 4653"/>
            </a:avLst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28" name="Imagen 4">
            <a:extLst>
              <a:ext uri="{FF2B5EF4-FFF2-40B4-BE49-F238E27FC236}">
                <a16:creationId xmlns:a16="http://schemas.microsoft.com/office/drawing/2014/main" id="{81F0B82B-3BE0-482E-A4E4-5F57B298D9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21" y="80962"/>
            <a:ext cx="809625" cy="866775"/>
          </a:xfrm>
          <a:prstGeom prst="rect">
            <a:avLst/>
          </a:prstGeom>
        </p:spPr>
      </p:pic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7" name="Google Shape;1377;p106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>
                <a:latin typeface="Montserrat"/>
                <a:ea typeface="Montserrat"/>
                <a:cs typeface="Montserrat"/>
                <a:sym typeface="Montserrat"/>
              </a:rPr>
              <a:t>Curso intensivo de práctica Python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78" name="Google Shape;1378;p10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Reglas especiales:</a:t>
            </a:r>
            <a:endParaRPr sz="30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1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Las Face Cards (Jack, Queen, King) cuentan como un valor de 10.</a:t>
            </a:r>
            <a:endParaRPr sz="30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1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Los ases pueden contar como 1 u 11, el valor que prefiera el jugador.</a:t>
            </a:r>
            <a:endParaRPr sz="30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" name="Imagen 4">
            <a:extLst>
              <a:ext uri="{FF2B5EF4-FFF2-40B4-BE49-F238E27FC236}">
                <a16:creationId xmlns:a16="http://schemas.microsoft.com/office/drawing/2014/main" id="{903F2DC4-D502-40AF-A96C-432390F386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21" y="80962"/>
            <a:ext cx="809625" cy="866775"/>
          </a:xfrm>
          <a:prstGeom prst="rect">
            <a:avLst/>
          </a:prstGeom>
        </p:spPr>
      </p:pic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5" name="Google Shape;1385;p107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>
                <a:latin typeface="Montserrat"/>
                <a:ea typeface="Montserrat"/>
                <a:cs typeface="Montserrat"/>
                <a:sym typeface="Montserrat"/>
              </a:rPr>
              <a:t>Curso intensivo de práctica Python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86" name="Google Shape;1386;p10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Consulte los enlaces de recursos para ver otras explicaciones de BlackJack para obtener más información.</a:t>
            </a:r>
            <a:endParaRPr sz="30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¡Exploremos ahora el proyecto en sí y el libro de trabajo!</a:t>
            </a:r>
            <a:endParaRPr sz="30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" name="Imagen 4">
            <a:extLst>
              <a:ext uri="{FF2B5EF4-FFF2-40B4-BE49-F238E27FC236}">
                <a16:creationId xmlns:a16="http://schemas.microsoft.com/office/drawing/2014/main" id="{DE55F8A9-107B-4641-9495-734B9CA8B8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21" y="80962"/>
            <a:ext cx="809625" cy="866775"/>
          </a:xfrm>
          <a:prstGeom prst="rect">
            <a:avLst/>
          </a:prstGeom>
        </p:spPr>
      </p:pic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3" name="Google Shape;1393;p108"/>
          <p:cNvSpPr txBox="1">
            <a:spLocks noGrp="1"/>
          </p:cNvSpPr>
          <p:nvPr>
            <p:ph type="ctrTitle"/>
          </p:nvPr>
        </p:nvSpPr>
        <p:spPr>
          <a:xfrm>
            <a:off x="311700" y="2229031"/>
            <a:ext cx="8520600" cy="140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Montserrat"/>
                <a:ea typeface="Montserrat"/>
                <a:cs typeface="Montserrat"/>
                <a:sym typeface="Montserrat"/>
              </a:rPr>
              <a:t>Solución </a:t>
            </a:r>
            <a:br>
              <a:rPr lang="en" b="1" dirty="0"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 b="1" dirty="0">
                <a:latin typeface="Montserrat"/>
                <a:ea typeface="Montserrat"/>
                <a:cs typeface="Montserrat"/>
                <a:sym typeface="Montserrat"/>
              </a:rPr>
              <a:t>Proyecto Hito 2</a:t>
            </a:r>
            <a:endParaRPr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978A219-34C9-47B7-8A7C-6DAC27A7F7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21" y="80962"/>
            <a:ext cx="809625" cy="8667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2511</Words>
  <Application>Microsoft Office PowerPoint</Application>
  <PresentationFormat>On-screen Show (16:9)</PresentationFormat>
  <Paragraphs>628</Paragraphs>
  <Slides>96</Slides>
  <Notes>96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96</vt:i4>
      </vt:variant>
    </vt:vector>
  </HeadingPairs>
  <TitlesOfParts>
    <vt:vector size="99" baseType="lpstr">
      <vt:lpstr>Arial</vt:lpstr>
      <vt:lpstr>Montserrat</vt:lpstr>
      <vt:lpstr>Simple Light</vt:lpstr>
      <vt:lpstr>Proyecto Milestone 2</vt:lpstr>
      <vt:lpstr>Curso intensivo de práctica Python</vt:lpstr>
      <vt:lpstr>PROYECTO DE CALENTAMIENTO</vt:lpstr>
      <vt:lpstr>Curso intensivo de práctica Python</vt:lpstr>
      <vt:lpstr>Curso intensivo de práctica Python</vt:lpstr>
      <vt:lpstr>Curso intensivo de práctica Python</vt:lpstr>
      <vt:lpstr>Curso intensivo de práctica Python</vt:lpstr>
      <vt:lpstr>Curso intensivo de práctica Python</vt:lpstr>
      <vt:lpstr>Curso intensivo de práctica Python</vt:lpstr>
      <vt:lpstr>Curso intensivo de práctica Python</vt:lpstr>
      <vt:lpstr>Curso intensivo de práctica Python</vt:lpstr>
      <vt:lpstr>Curso intensivo de práctica Python</vt:lpstr>
      <vt:lpstr>Curso intensivo de práctica Python</vt:lpstr>
      <vt:lpstr>Curso intensivo de práctica Python</vt:lpstr>
      <vt:lpstr>Curso intensivo de práctica Python</vt:lpstr>
      <vt:lpstr>Curso intensivo de práctica Python</vt:lpstr>
      <vt:lpstr>Curso intensivo de práctica Python</vt:lpstr>
      <vt:lpstr>Curso intensivo de práctica Python</vt:lpstr>
      <vt:lpstr>Curso intensivo de práctica Python</vt:lpstr>
      <vt:lpstr>Curso intensivo de práctica Python</vt:lpstr>
      <vt:lpstr>¡Empecemos!</vt:lpstr>
      <vt:lpstr>Clase  carta</vt:lpstr>
      <vt:lpstr>Clase baraja</vt:lpstr>
      <vt:lpstr>Curso intensivo de práctica Python</vt:lpstr>
      <vt:lpstr>Curso intensivo de práctica Python</vt:lpstr>
      <vt:lpstr>Curso intensivo de práctica Python</vt:lpstr>
      <vt:lpstr>Clase jugador</vt:lpstr>
      <vt:lpstr>Curso intensivo de práctica Python</vt:lpstr>
      <vt:lpstr>Curso intensivo de práctica Python</vt:lpstr>
      <vt:lpstr>Curso intensivo de práctica Python</vt:lpstr>
      <vt:lpstr>Curso intensivo de práctica Python</vt:lpstr>
      <vt:lpstr>Curso intensivo de práctica Python</vt:lpstr>
      <vt:lpstr>Curso intensivo de práctica Python</vt:lpstr>
      <vt:lpstr>Curso intensivo de práctica Python</vt:lpstr>
      <vt:lpstr>Curso intensivo de práctica Python</vt:lpstr>
      <vt:lpstr>Curso intensivo de práctica Python</vt:lpstr>
      <vt:lpstr>Curso intensivo de práctica Python</vt:lpstr>
      <vt:lpstr>Curso intensivo de práctica Python</vt:lpstr>
      <vt:lpstr>Curso intensivo de práctica Python</vt:lpstr>
      <vt:lpstr>Curso intensivo de práctica Python</vt:lpstr>
      <vt:lpstr>Curso intensivo de práctica Python</vt:lpstr>
      <vt:lpstr>Curso intensivo de práctica Python</vt:lpstr>
      <vt:lpstr>Curso intensivo de práctica Python</vt:lpstr>
      <vt:lpstr>Curso intensivo de práctica Python</vt:lpstr>
      <vt:lpstr>¡Empecemos!</vt:lpstr>
      <vt:lpstr>Lógica del juego</vt:lpstr>
      <vt:lpstr>Curso intensivo de práctica Python</vt:lpstr>
      <vt:lpstr>Curso intensivo de práctica Python</vt:lpstr>
      <vt:lpstr>Curso intensivo de práctica Python</vt:lpstr>
      <vt:lpstr>Curso intensivo de práctica Python</vt:lpstr>
      <vt:lpstr>Curso intensivo de práctica Python</vt:lpstr>
      <vt:lpstr>Curso intensivo de práctica Python</vt:lpstr>
      <vt:lpstr>Curso intensivo de práctica Python</vt:lpstr>
      <vt:lpstr>Curso intensivo de práctica Python</vt:lpstr>
      <vt:lpstr>Curso intensivo de práctica Python</vt:lpstr>
      <vt:lpstr>Curso intensivo de práctica Python</vt:lpstr>
      <vt:lpstr>Curso intensivo de práctica Python</vt:lpstr>
      <vt:lpstr>Curso intensivo de práctica Python</vt:lpstr>
      <vt:lpstr>Curso intensivo de práctica Python</vt:lpstr>
      <vt:lpstr>Curso intensivo de práctica Python</vt:lpstr>
      <vt:lpstr>Curso intensivo de práctica Python</vt:lpstr>
      <vt:lpstr>Curso intensivo de práctica Python</vt:lpstr>
      <vt:lpstr>Curso intensivo de práctica Python</vt:lpstr>
      <vt:lpstr>Curso intensivo de práctica Python</vt:lpstr>
      <vt:lpstr>Curso intensivo de práctica Python</vt:lpstr>
      <vt:lpstr>Curso intensivo de práctica Python</vt:lpstr>
      <vt:lpstr>Lógica del juego</vt:lpstr>
      <vt:lpstr>Lógica del juego</vt:lpstr>
      <vt:lpstr>Curso intensivo de práctica Python</vt:lpstr>
      <vt:lpstr>Curso intensivo de práctica Python</vt:lpstr>
      <vt:lpstr>Curso intensivo de práctica Python</vt:lpstr>
      <vt:lpstr>Curso intensivo de práctica Python</vt:lpstr>
      <vt:lpstr>Curso intensivo de práctica Python</vt:lpstr>
      <vt:lpstr>Curso intensivo de práctica Python</vt:lpstr>
      <vt:lpstr>Curso intensivo de práctica Python</vt:lpstr>
      <vt:lpstr>Curso intensivo de práctica Python</vt:lpstr>
      <vt:lpstr>Curso intensivo de práctica Python</vt:lpstr>
      <vt:lpstr>Curso intensivo de práctica Python</vt:lpstr>
      <vt:lpstr>Curso intensivo de práctica Python</vt:lpstr>
      <vt:lpstr>Proyecto Hito 2</vt:lpstr>
      <vt:lpstr>Curso intensivo de práctica Python</vt:lpstr>
      <vt:lpstr>Curso intensivo de práctica Python </vt:lpstr>
      <vt:lpstr>Curso intensivo de práctica Python </vt:lpstr>
      <vt:lpstr>Curso intensivo de práctica Python </vt:lpstr>
      <vt:lpstr>Curso intensivo de práctica Python </vt:lpstr>
      <vt:lpstr>Curso intensivo de práctica Python </vt:lpstr>
      <vt:lpstr>Curso intensivo de práctica Python </vt:lpstr>
      <vt:lpstr>Curso intensivo de práctica Python </vt:lpstr>
      <vt:lpstr>Curso intensivo de práctica Python </vt:lpstr>
      <vt:lpstr>Curso intensivo de práctica Python </vt:lpstr>
      <vt:lpstr>FIN DEL JUEGO: BUSTOS DEL JUGADOR</vt:lpstr>
      <vt:lpstr>FIN DEL JUEGO: Computer Beats Player</vt:lpstr>
      <vt:lpstr>FIN DEL JUEGO: EL JUGADOR GANA</vt:lpstr>
      <vt:lpstr>Curso intensivo de práctica Python </vt:lpstr>
      <vt:lpstr>Curso intensivo de práctica Python </vt:lpstr>
      <vt:lpstr>Solución  Proyecto Hito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Milestone 2</dc:title>
  <cp:lastModifiedBy>Sergio</cp:lastModifiedBy>
  <cp:revision>19</cp:revision>
  <dcterms:modified xsi:type="dcterms:W3CDTF">2022-01-25T18:57:07Z</dcterms:modified>
</cp:coreProperties>
</file>