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86a91ea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86a91ea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14f9e96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14f9e96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a14f9e96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a14f9e96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23f4454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923f4454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923f4454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923f4454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14f9e96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14f9e96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14f9e96b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14f9e96b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7c152e11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7c152e11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a14f9e96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a14f9e96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14f9e96b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14f9e96b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a14f9e96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a14f9e96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923f445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923f445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923f445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923f445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a14f9e96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a14f9e96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23f4454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23f4454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t="-59000" b="-59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13621"/>
            <a:ext cx="8520600" cy="140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Correos electrónicos con Python</a:t>
            </a:r>
            <a:endParaRPr b="1" dirty="0">
              <a:latin typeface="Montserrat"/>
              <a:ea typeface="Montserrat"/>
              <a:cs typeface="Montserrat"/>
              <a:sym typeface="Montserrat"/>
            </a:endParaRPr>
          </a:p>
        </p:txBody>
      </p:sp>
      <p:pic>
        <p:nvPicPr>
          <p:cNvPr id="7" name="Imagen 4">
            <a:extLst>
              <a:ext uri="{FF2B5EF4-FFF2-40B4-BE49-F238E27FC236}">
                <a16:creationId xmlns:a16="http://schemas.microsoft.com/office/drawing/2014/main" id="{8A6212AA-70A9-426A-8357-0734E53553CE}"/>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26" name="Google Shape;126;p22"/>
          <p:cNvSpPr txBox="1">
            <a:spLocks noGrp="1"/>
          </p:cNvSpPr>
          <p:nvPr>
            <p:ph type="body" idx="1"/>
          </p:nvPr>
        </p:nvSpPr>
        <p:spPr>
          <a:xfrm>
            <a:off x="311700" y="788490"/>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Repasaremos este proceso con una cuenta de Gmail.</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Para los usuarios de Gmail, deberá generar una contraseña de aplicación en lugar de su contraseña normal.</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Esto le permite a Gmail saber que la secuencia de comandos de Python que intenta acceder a su cuenta está autorizada por usted.</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2AE003FC-8577-40DD-A826-F3CC21ECC987}"/>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34" name="Google Shape;134;p23"/>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Exploremos todo este proceso.</a:t>
            </a: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0"/>
              </a:spcAft>
              <a:buClr>
                <a:schemeClr val="dk1"/>
              </a:buClr>
              <a:buSzPts val="1100"/>
              <a:buFont typeface="Arial"/>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FD7528D4-0050-49B2-A64F-93067C1F27CB}"/>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ctrTitle"/>
          </p:nvPr>
        </p:nvSpPr>
        <p:spPr>
          <a:xfrm>
            <a:off x="311700" y="2007089"/>
            <a:ext cx="8520600" cy="140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Recepción correos electrónicos</a:t>
            </a:r>
            <a:endParaRPr b="1" dirty="0">
              <a:latin typeface="Montserrat"/>
              <a:ea typeface="Montserrat"/>
              <a:cs typeface="Montserrat"/>
              <a:sym typeface="Montserrat"/>
            </a:endParaRPr>
          </a:p>
        </p:txBody>
      </p:sp>
      <p:pic>
        <p:nvPicPr>
          <p:cNvPr id="5" name="Imagen 4">
            <a:extLst>
              <a:ext uri="{FF2B5EF4-FFF2-40B4-BE49-F238E27FC236}">
                <a16:creationId xmlns:a16="http://schemas.microsoft.com/office/drawing/2014/main" id="{EC153802-75B8-4992-B38A-9E587958FDAB}"/>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49" name="Google Shape;149;p25"/>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Para confirmar recibió correos electrónicos con Python, podemos usar las </a:t>
            </a:r>
            <a:r>
              <a:rPr lang="es-MX" sz="2900" dirty="0">
                <a:solidFill>
                  <a:srgbClr val="434343"/>
                </a:solidFill>
                <a:latin typeface="Montserrat"/>
                <a:ea typeface="Montserrat"/>
                <a:cs typeface="Montserrat"/>
                <a:sym typeface="Montserrat"/>
              </a:rPr>
              <a:t>librerías</a:t>
            </a:r>
            <a:r>
              <a:rPr lang="en" sz="2900" dirty="0">
                <a:solidFill>
                  <a:srgbClr val="434343"/>
                </a:solidFill>
                <a:latin typeface="Montserrat"/>
                <a:ea typeface="Montserrat"/>
                <a:cs typeface="Montserrat"/>
                <a:sym typeface="Montserrat"/>
              </a:rPr>
              <a:t> de correo electrónico e “</a:t>
            </a:r>
            <a:r>
              <a:rPr lang="en" sz="2900" b="1" dirty="0">
                <a:solidFill>
                  <a:srgbClr val="434343"/>
                </a:solidFill>
                <a:latin typeface="Montserrat"/>
                <a:ea typeface="Montserrat"/>
                <a:cs typeface="Montserrat"/>
                <a:sym typeface="Montserrat"/>
              </a:rPr>
              <a:t>imaplib</a:t>
            </a:r>
            <a:r>
              <a:rPr lang="en" sz="2900" dirty="0">
                <a:solidFill>
                  <a:srgbClr val="434343"/>
                </a:solidFill>
                <a:latin typeface="Montserrat"/>
                <a:ea typeface="Montserrat"/>
                <a:cs typeface="Montserrat"/>
                <a:sym typeface="Montserrat"/>
              </a:rPr>
              <a:t>” integradas en Python.</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La biblioteca imaplib tiene una sintaxis especial para buscar en su bandeja de entrada.</a:t>
            </a: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0"/>
              </a:spcAft>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83E477A2-B4A8-405C-BCBC-DC659B2E73FC}"/>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90800" y="940325"/>
            <a:ext cx="8681101" cy="4132155"/>
          </a:xfrm>
          <a:prstGeom prst="rect">
            <a:avLst/>
          </a:prstGeom>
          <a:noFill/>
          <a:ln>
            <a:noFill/>
          </a:ln>
        </p:spPr>
      </p:pic>
      <p:sp>
        <p:nvSpPr>
          <p:cNvPr id="157" name="Google Shape;157;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58" name="Google Shape;158;p26"/>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BB7CCE91-43EB-4CD4-90E3-4E655310AE13}"/>
              </a:ext>
            </a:extLst>
          </p:cNvPr>
          <p:cNvPicPr>
            <a:picLocks noChangeAspect="1"/>
          </p:cNvPicPr>
          <p:nvPr/>
        </p:nvPicPr>
        <p:blipFill>
          <a:blip r:embed="rId4"/>
          <a:stretch>
            <a:fillRect/>
          </a:stretch>
        </p:blipFill>
        <p:spPr>
          <a:xfrm>
            <a:off x="120121" y="80962"/>
            <a:ext cx="809625" cy="866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65" name="Google Shape;165;p27"/>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Antes de comenzar esta discusión, envíese un correo electrónico de prueba con una línea de asunto única que podrá recordar y buscar usando Python.</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Comencemos a explorar la verificación de los correos electrónicos recibidos con Python.</a:t>
            </a: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0"/>
              </a:spcAft>
              <a:buClr>
                <a:schemeClr val="dk1"/>
              </a:buClr>
              <a:buSzPts val="1100"/>
              <a:buFont typeface="Arial"/>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939167AC-82C8-4C61-8841-2C29C2A7CCC3}"/>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62" name="Google Shape;62;p14"/>
          <p:cNvSpPr txBox="1">
            <a:spLocks noGrp="1"/>
          </p:cNvSpPr>
          <p:nvPr>
            <p:ph type="body" idx="1"/>
          </p:nvPr>
        </p:nvSpPr>
        <p:spPr>
          <a:xfrm>
            <a:off x="311700" y="983799"/>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En esta sección, exploraremos cómo enviar correos electrónicos con Python y cómo revisar nuestra bandeja de entrada para ver si hay mensajes recibidos.</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Tenga en cuenta que este proceso depende en gran medida del administrador. privilegios tanto en su computadora local, su Internet y su correo electrónico.</a:t>
            </a: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E8EE8040-B66E-430E-814E-68DA071A76DE}"/>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70" name="Google Shape;70;p15"/>
          <p:cNvSpPr txBox="1">
            <a:spLocks noGrp="1"/>
          </p:cNvSpPr>
          <p:nvPr>
            <p:ph type="body" idx="1"/>
          </p:nvPr>
        </p:nvSpPr>
        <p:spPr>
          <a:xfrm>
            <a:off x="311700" y="939410"/>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Es muy probable que en una red corporativa, computadora de trabajo o correo electrónico del trabajo estos métodos estén bloqueados por razones de seguridad.</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Si tiene problemas debido a esto, comuníquese con su departamento de TI, ya que no es un problema que podamos solucionar por nuestra parte.</a:t>
            </a: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DD736894-4104-4E9B-A4FF-BADF18DE61D9}"/>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78" name="Google Shape;78;p16"/>
          <p:cNvSpPr txBox="1">
            <a:spLocks noGrp="1"/>
          </p:cNvSpPr>
          <p:nvPr>
            <p:ph type="body" idx="1"/>
          </p:nvPr>
        </p:nvSpPr>
        <p:spPr>
          <a:xfrm>
            <a:off x="311700" y="788490"/>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Por último, no existe un ejercicio completo para estos temas de lecturas, ya que no existe una forma real de que podamos crear verdaderas autoevaluaciones para una dirección de correo electrónico personal.</a:t>
            </a:r>
            <a:endParaRPr sz="2900" dirty="0">
              <a:solidFill>
                <a:srgbClr val="434343"/>
              </a:solidFill>
              <a:latin typeface="Montserrat"/>
              <a:ea typeface="Montserrat"/>
              <a:cs typeface="Montserrat"/>
              <a:sym typeface="Montserrat"/>
            </a:endParaRPr>
          </a:p>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Sin embargo, le proporcionamos un cuaderno con algunas ideas para que las explore, ¡le animamos a que sea creativo!</a:t>
            </a: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CAB8EEFF-1B05-41EE-8112-B24F0C65D2BA}"/>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86" name="Google Shape;86;p17"/>
          <p:cNvSpPr txBox="1">
            <a:spLocks noGrp="1"/>
          </p:cNvSpPr>
          <p:nvPr>
            <p:ph type="body" idx="1"/>
          </p:nvPr>
        </p:nvSpPr>
        <p:spPr>
          <a:xfrm>
            <a:off x="303750" y="1351200"/>
            <a:ext cx="8684100" cy="2258100"/>
          </a:xfrm>
          <a:prstGeom prst="rect">
            <a:avLst/>
          </a:prstGeom>
        </p:spPr>
        <p:txBody>
          <a:bodyPr spcFirstLastPara="1" wrap="square" lIns="91425" tIns="91425" rIns="91425" bIns="91425" anchor="t" anchorCtr="0">
            <a:noAutofit/>
          </a:bodyPr>
          <a:lstStyle/>
          <a:p>
            <a:pPr marL="457200" marR="0" lvl="0" indent="0" algn="ctr" rtl="0">
              <a:lnSpc>
                <a:spcPct val="100000"/>
              </a:lnSpc>
              <a:spcBef>
                <a:spcPts val="0"/>
              </a:spcBef>
              <a:spcAft>
                <a:spcPts val="0"/>
              </a:spcAft>
              <a:buNone/>
            </a:pPr>
            <a:endParaRPr sz="4300" b="1" dirty="0">
              <a:solidFill>
                <a:srgbClr val="434343"/>
              </a:solidFill>
              <a:latin typeface="Montserrat"/>
              <a:ea typeface="Montserrat"/>
              <a:cs typeface="Montserrat"/>
              <a:sym typeface="Montserrat"/>
            </a:endParaRPr>
          </a:p>
          <a:p>
            <a:pPr marL="0" marR="0" lvl="0" indent="0" algn="ctr" rtl="0">
              <a:lnSpc>
                <a:spcPct val="100000"/>
              </a:lnSpc>
              <a:spcBef>
                <a:spcPts val="1600"/>
              </a:spcBef>
              <a:spcAft>
                <a:spcPts val="1600"/>
              </a:spcAft>
              <a:buNone/>
            </a:pPr>
            <a:r>
              <a:rPr lang="en" sz="4300" b="1">
                <a:solidFill>
                  <a:srgbClr val="434343"/>
                </a:solidFill>
                <a:latin typeface="Montserrat"/>
                <a:ea typeface="Montserrat"/>
                <a:cs typeface="Montserrat"/>
                <a:sym typeface="Montserrat"/>
              </a:rPr>
              <a:t>¡Empecemos!</a:t>
            </a:r>
            <a:endParaRPr sz="4300" b="1"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33EA5006-DD18-4D25-B3C6-5EE83B930E45}"/>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ctrTitle"/>
          </p:nvPr>
        </p:nvSpPr>
        <p:spPr>
          <a:xfrm>
            <a:off x="311700" y="1873925"/>
            <a:ext cx="8520600" cy="140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Mandando correos electrónicos</a:t>
            </a:r>
            <a:endParaRPr b="1" dirty="0">
              <a:latin typeface="Montserrat"/>
              <a:ea typeface="Montserrat"/>
              <a:cs typeface="Montserrat"/>
              <a:sym typeface="Montserrat"/>
            </a:endParaRPr>
          </a:p>
        </p:txBody>
      </p:sp>
      <p:pic>
        <p:nvPicPr>
          <p:cNvPr id="5" name="Imagen 4">
            <a:extLst>
              <a:ext uri="{FF2B5EF4-FFF2-40B4-BE49-F238E27FC236}">
                <a16:creationId xmlns:a16="http://schemas.microsoft.com/office/drawing/2014/main" id="{8040DB8E-29CD-4DC8-B924-EED3E0EDF659}"/>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01" name="Google Shape;101;p19"/>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Para enviar correos electrónicos con Python, debemos seguir manualmente los pasos para conectarse a un servidor de correo electrónico, confirmar la conexión, establecer un protocolo, iniciar sesión y enviar el mensaje.</a:t>
            </a: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0"/>
              </a:spcAft>
              <a:buClr>
                <a:schemeClr val="dk1"/>
              </a:buClr>
              <a:buSzPts val="1100"/>
              <a:buFont typeface="Arial"/>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E6BAFB16-46CB-407F-9218-35FA64431696}"/>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09" name="Google Shape;109;p20"/>
          <p:cNvSpPr txBox="1">
            <a:spLocks noGrp="1"/>
          </p:cNvSpPr>
          <p:nvPr>
            <p:ph type="body" idx="1"/>
          </p:nvPr>
        </p:nvSpPr>
        <p:spPr>
          <a:xfrm>
            <a:off x="311700" y="1152475"/>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Afortunadamente, la biblioteca “</a:t>
            </a:r>
            <a:r>
              <a:rPr lang="en" sz="2900" b="1" dirty="0">
                <a:solidFill>
                  <a:srgbClr val="434343"/>
                </a:solidFill>
                <a:latin typeface="Montserrat"/>
                <a:ea typeface="Montserrat"/>
                <a:cs typeface="Montserrat"/>
                <a:sym typeface="Montserrat"/>
              </a:rPr>
              <a:t>smtplib</a:t>
            </a:r>
            <a:r>
              <a:rPr lang="en" sz="2900" dirty="0">
                <a:solidFill>
                  <a:srgbClr val="434343"/>
                </a:solidFill>
                <a:latin typeface="Montserrat"/>
                <a:ea typeface="Montserrat"/>
                <a:cs typeface="Montserrat"/>
                <a:sym typeface="Montserrat"/>
              </a:rPr>
              <a:t>” incorporada en Python hace que estos pasos sean simples llamadas a funciones.</a:t>
            </a: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0"/>
              </a:spcAft>
              <a:buNone/>
            </a:pPr>
            <a:endParaRPr sz="2900" dirty="0">
              <a:solidFill>
                <a:srgbClr val="434343"/>
              </a:solidFill>
              <a:latin typeface="Montserrat"/>
              <a:ea typeface="Montserrat"/>
              <a:cs typeface="Montserrat"/>
              <a:sym typeface="Montserrat"/>
            </a:endParaRPr>
          </a:p>
          <a:p>
            <a:pPr marL="457200" marR="0" lvl="0" indent="0" algn="l" rtl="0">
              <a:lnSpc>
                <a:spcPct val="100000"/>
              </a:lnSpc>
              <a:spcBef>
                <a:spcPts val="1600"/>
              </a:spcBef>
              <a:spcAft>
                <a:spcPts val="1600"/>
              </a:spcAft>
              <a:buNone/>
            </a:pPr>
            <a:endParaRPr sz="2900" dirty="0">
              <a:solidFill>
                <a:srgbClr val="434343"/>
              </a:solidFill>
              <a:latin typeface="Montserrat"/>
              <a:ea typeface="Montserrat"/>
              <a:cs typeface="Montserrat"/>
              <a:sym typeface="Montserrat"/>
            </a:endParaRPr>
          </a:p>
        </p:txBody>
      </p:sp>
      <p:pic>
        <p:nvPicPr>
          <p:cNvPr id="6" name="Imagen 4">
            <a:extLst>
              <a:ext uri="{FF2B5EF4-FFF2-40B4-BE49-F238E27FC236}">
                <a16:creationId xmlns:a16="http://schemas.microsoft.com/office/drawing/2014/main" id="{5A3FD1A7-D421-41C9-8C25-A60ECDD8F55A}"/>
              </a:ext>
            </a:extLst>
          </p:cNvPr>
          <p:cNvPicPr>
            <a:picLocks noChangeAspect="1"/>
          </p:cNvPicPr>
          <p:nvPr/>
        </p:nvPicPr>
        <p:blipFill>
          <a:blip r:embed="rId3"/>
          <a:stretch>
            <a:fillRect/>
          </a:stretch>
        </p:blipFill>
        <p:spPr>
          <a:xfrm>
            <a:off x="120121" y="80962"/>
            <a:ext cx="809625" cy="866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latin typeface="Montserrat"/>
                <a:ea typeface="Montserrat"/>
                <a:cs typeface="Montserrat"/>
                <a:sym typeface="Montserrat"/>
              </a:rPr>
              <a:t>Campo de Entrenamiento Python 3</a:t>
            </a:r>
            <a:endParaRPr dirty="0">
              <a:latin typeface="Montserrat"/>
              <a:ea typeface="Montserrat"/>
              <a:cs typeface="Montserrat"/>
              <a:sym typeface="Montserrat"/>
            </a:endParaRPr>
          </a:p>
        </p:txBody>
      </p:sp>
      <p:sp>
        <p:nvSpPr>
          <p:cNvPr id="117" name="Google Shape;117;p21"/>
          <p:cNvSpPr txBox="1">
            <a:spLocks noGrp="1"/>
          </p:cNvSpPr>
          <p:nvPr>
            <p:ph type="body" idx="1"/>
          </p:nvPr>
        </p:nvSpPr>
        <p:spPr>
          <a:xfrm>
            <a:off x="311700" y="779612"/>
            <a:ext cx="8684100" cy="3416400"/>
          </a:xfrm>
          <a:prstGeom prst="rect">
            <a:avLst/>
          </a:prstGeom>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Clr>
                <a:srgbClr val="434343"/>
              </a:buClr>
              <a:buSzPts val="2900"/>
              <a:buFont typeface="Montserrat"/>
              <a:buChar char="●"/>
            </a:pPr>
            <a:r>
              <a:rPr lang="en" sz="2900" dirty="0">
                <a:solidFill>
                  <a:srgbClr val="434343"/>
                </a:solidFill>
                <a:latin typeface="Montserrat"/>
                <a:ea typeface="Montserrat"/>
                <a:cs typeface="Montserrat"/>
                <a:sym typeface="Montserrat"/>
              </a:rPr>
              <a:t>Cada uno de los principales proveedores de correo electrónico tiene su propio servidor SMTP (Protocolo simple de transferencia de correo).</a:t>
            </a:r>
            <a:endParaRPr sz="2900" dirty="0">
              <a:solidFill>
                <a:srgbClr val="434343"/>
              </a:solidFill>
              <a:latin typeface="Montserrat"/>
              <a:ea typeface="Montserrat"/>
              <a:cs typeface="Montserrat"/>
              <a:sym typeface="Montserrat"/>
            </a:endParaRPr>
          </a:p>
        </p:txBody>
      </p:sp>
      <p:pic>
        <p:nvPicPr>
          <p:cNvPr id="120" name="Google Shape;120;p21"/>
          <p:cNvPicPr preferRelativeResize="0"/>
          <p:nvPr/>
        </p:nvPicPr>
        <p:blipFill>
          <a:blip r:embed="rId3">
            <a:alphaModFix/>
          </a:blip>
          <a:stretch>
            <a:fillRect/>
          </a:stretch>
        </p:blipFill>
        <p:spPr>
          <a:xfrm>
            <a:off x="3125962" y="2292606"/>
            <a:ext cx="5304875" cy="2632100"/>
          </a:xfrm>
          <a:prstGeom prst="rect">
            <a:avLst/>
          </a:prstGeom>
          <a:noFill/>
          <a:ln>
            <a:noFill/>
          </a:ln>
        </p:spPr>
      </p:pic>
      <p:pic>
        <p:nvPicPr>
          <p:cNvPr id="7" name="Imagen 4">
            <a:extLst>
              <a:ext uri="{FF2B5EF4-FFF2-40B4-BE49-F238E27FC236}">
                <a16:creationId xmlns:a16="http://schemas.microsoft.com/office/drawing/2014/main" id="{D1C17CCC-F0F3-4FCF-8F27-F090C914C73A}"/>
              </a:ext>
            </a:extLst>
          </p:cNvPr>
          <p:cNvPicPr>
            <a:picLocks noChangeAspect="1"/>
          </p:cNvPicPr>
          <p:nvPr/>
        </p:nvPicPr>
        <p:blipFill>
          <a:blip r:embed="rId4"/>
          <a:stretch>
            <a:fillRect/>
          </a:stretch>
        </p:blipFill>
        <p:spPr>
          <a:xfrm>
            <a:off x="120121" y="80962"/>
            <a:ext cx="809625" cy="8667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448</Words>
  <Application>Microsoft Office PowerPoint</Application>
  <PresentationFormat>On-screen Show (16:9)</PresentationFormat>
  <Paragraphs>34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Montserrat</vt:lpstr>
      <vt:lpstr>Simple Light</vt:lpstr>
      <vt:lpstr>Correos electrónicos con Python</vt:lpstr>
      <vt:lpstr>Campo de Entrenamiento Python 3</vt:lpstr>
      <vt:lpstr>Campo de Entrenamiento Python 3</vt:lpstr>
      <vt:lpstr>Campo de Entrenamiento Python 3</vt:lpstr>
      <vt:lpstr>Campo de Entrenamiento Python 3</vt:lpstr>
      <vt:lpstr>Mandando correos electrónicos</vt:lpstr>
      <vt:lpstr>Campo de Entrenamiento Python 3</vt:lpstr>
      <vt:lpstr>Campo de Entrenamiento Python 3</vt:lpstr>
      <vt:lpstr>Campo de Entrenamiento Python 3</vt:lpstr>
      <vt:lpstr>Campo de Entrenamiento Python 3</vt:lpstr>
      <vt:lpstr>Campo de Entrenamiento Python 3</vt:lpstr>
      <vt:lpstr>Recepción correos electrónicos</vt:lpstr>
      <vt:lpstr>Campo de Entrenamiento Python 3</vt:lpstr>
      <vt:lpstr>Campo de Entrenamiento Python 3</vt:lpstr>
      <vt:lpstr>Campo de Entrenamiento Python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Correos electrónicos con Python</dc:title>
  <cp:lastModifiedBy>Sergio</cp:lastModifiedBy>
  <cp:revision>3</cp:revision>
  <dcterms:modified xsi:type="dcterms:W3CDTF">2021-12-08T00:11:13Z</dcterms:modified>
</cp:coreProperties>
</file>