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peMYh5jvfLmTWRThAU6L/FBit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E2400D-2CD8-4E5A-85CF-85040CABC2D6}">
  <a:tblStyle styleId="{EFE2400D-2CD8-4E5A-85CF-85040CABC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26C31330-98C6-9735-31A1-9AE3E0396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>
            <a:extLst>
              <a:ext uri="{FF2B5EF4-FFF2-40B4-BE49-F238E27FC236}">
                <a16:creationId xmlns:a16="http://schemas.microsoft.com/office/drawing/2014/main" id="{AC414B79-3AC1-6443-4510-056A69E88E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>
            <a:extLst>
              <a:ext uri="{FF2B5EF4-FFF2-40B4-BE49-F238E27FC236}">
                <a16:creationId xmlns:a16="http://schemas.microsoft.com/office/drawing/2014/main" id="{31AFBED2-F073-9A27-A85F-794C282E09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16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C5BC021B-7342-563B-10C4-B0712C235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>
            <a:extLst>
              <a:ext uri="{FF2B5EF4-FFF2-40B4-BE49-F238E27FC236}">
                <a16:creationId xmlns:a16="http://schemas.microsoft.com/office/drawing/2014/main" id="{F4FBF0F3-DAEB-BC28-CA73-68195B19FF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>
            <a:extLst>
              <a:ext uri="{FF2B5EF4-FFF2-40B4-BE49-F238E27FC236}">
                <a16:creationId xmlns:a16="http://schemas.microsoft.com/office/drawing/2014/main" id="{D1713990-4234-3B41-37C0-B65B2A2C9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12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CB5EC116-2E08-607D-4747-234CD92E6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>
            <a:extLst>
              <a:ext uri="{FF2B5EF4-FFF2-40B4-BE49-F238E27FC236}">
                <a16:creationId xmlns:a16="http://schemas.microsoft.com/office/drawing/2014/main" id="{07EAB0E9-E100-2A10-7DF2-65D49C95BA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>
            <a:extLst>
              <a:ext uri="{FF2B5EF4-FFF2-40B4-BE49-F238E27FC236}">
                <a16:creationId xmlns:a16="http://schemas.microsoft.com/office/drawing/2014/main" id="{4C66E757-CE1C-EC9F-F75A-AD71E2A4F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88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Presentación Portafolio Título</a:t>
            </a:r>
            <a:br>
              <a:rPr lang="es-CL"/>
            </a:br>
            <a:r>
              <a:rPr lang="es-CL" sz="3200"/>
              <a:t>“Nombre del proyecto”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[Insertar Sede]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19258250-8B80-0685-17A9-0A90413DE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7AD3BA43-DD6A-CE8F-7703-B40E3BFF9D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603652D-1894-6A58-0AE2-F1E0AB673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65934"/>
              </p:ext>
            </p:extLst>
          </p:nvPr>
        </p:nvGraphicFramePr>
        <p:xfrm>
          <a:off x="182880" y="1993392"/>
          <a:ext cx="11843004" cy="34415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8178">
                  <a:extLst>
                    <a:ext uri="{9D8B030D-6E8A-4147-A177-3AD203B41FA5}">
                      <a16:colId xmlns:a16="http://schemas.microsoft.com/office/drawing/2014/main" val="87544795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2898789887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1060793412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1196962978"/>
                    </a:ext>
                  </a:extLst>
                </a:gridCol>
              </a:tblGrid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Actores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9133"/>
                  </a:ext>
                </a:extLst>
              </a:tr>
              <a:tr h="681618">
                <a:tc>
                  <a:txBody>
                    <a:bodyPr/>
                    <a:lstStyle/>
                    <a:p>
                      <a:r>
                        <a:rPr lang="es-ES" dirty="0"/>
                        <a:t>Validación de formulario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Todos los actores involucrados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Validar campos obligatorios, formatos y rangos para evitar datos incompletos o erróneos.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21454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Respaldo y recuperación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Dev / Administrador DBA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Backups periódicos y procedimiento de restauración de la base de datos.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6015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Bitacora de acciones de usuarios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Admin / Auditoria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Registrar auditoría de inicio de sesión, cambios de configuración y administración de usuarios/roles.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02561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12172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0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76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graphicFrame>
        <p:nvGraphicFramePr>
          <p:cNvPr id="155" name="Google Shape;155;p10"/>
          <p:cNvGraphicFramePr/>
          <p:nvPr/>
        </p:nvGraphicFramePr>
        <p:xfrm>
          <a:off x="1708434" y="2356863"/>
          <a:ext cx="7525225" cy="221494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  <a:tableStyleId>{EFE2400D-2CD8-4E5A-85CF-85040CABC2D6}</a:tableStyleId>
              </a:tblPr>
              <a:tblGrid>
                <a:gridCol w="321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b="1" u="none" strike="noStrike" cap="none">
                          <a:solidFill>
                            <a:schemeClr val="dk1"/>
                          </a:solidFill>
                        </a:rPr>
                        <a:t>Nombre Fase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b="1" u="none" strike="noStrike" cap="none">
                          <a:solidFill>
                            <a:schemeClr val="dk1"/>
                          </a:solidFill>
                        </a:rPr>
                        <a:t>Fechas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6CFEE78-CB51-4D4C-5001-93FA14DA5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27856"/>
              </p:ext>
            </p:extLst>
          </p:nvPr>
        </p:nvGraphicFramePr>
        <p:xfrm>
          <a:off x="834136" y="1945640"/>
          <a:ext cx="10778744" cy="1925320"/>
        </p:xfrm>
        <a:graphic>
          <a:graphicData uri="http://schemas.openxmlformats.org/drawingml/2006/table">
            <a:tbl>
              <a:tblPr firstRow="1" bandRow="1">
                <a:tableStyleId>{EFE2400D-2CD8-4E5A-85CF-85040CABC2D6}</a:tableStyleId>
              </a:tblPr>
              <a:tblGrid>
                <a:gridCol w="2694686">
                  <a:extLst>
                    <a:ext uri="{9D8B030D-6E8A-4147-A177-3AD203B41FA5}">
                      <a16:colId xmlns:a16="http://schemas.microsoft.com/office/drawing/2014/main" val="995313079"/>
                    </a:ext>
                  </a:extLst>
                </a:gridCol>
                <a:gridCol w="2694686">
                  <a:extLst>
                    <a:ext uri="{9D8B030D-6E8A-4147-A177-3AD203B41FA5}">
                      <a16:colId xmlns:a16="http://schemas.microsoft.com/office/drawing/2014/main" val="3458537074"/>
                    </a:ext>
                  </a:extLst>
                </a:gridCol>
                <a:gridCol w="2694686">
                  <a:extLst>
                    <a:ext uri="{9D8B030D-6E8A-4147-A177-3AD203B41FA5}">
                      <a16:colId xmlns:a16="http://schemas.microsoft.com/office/drawing/2014/main" val="612499055"/>
                    </a:ext>
                  </a:extLst>
                </a:gridCol>
                <a:gridCol w="2694686">
                  <a:extLst>
                    <a:ext uri="{9D8B030D-6E8A-4147-A177-3AD203B41FA5}">
                      <a16:colId xmlns:a16="http://schemas.microsoft.com/office/drawing/2014/main" val="1478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FASE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DESCRIPCION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COSTO PRINCIPAL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MONTO ESTIMADO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85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Fase 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Documentación y planificación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Análisis, diseño, horas de equipo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8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Fase 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Desarrollo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Licencia de Gemini pro, Hosting, horas de equipo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7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Fase 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Prueba y despliegue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Servidores de producción, horas de equipo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00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 dirty="0"/>
              <a:t>Tecnologías del Desarrollo</a:t>
            </a:r>
            <a:endParaRPr dirty="0"/>
          </a:p>
        </p:txBody>
      </p:sp>
      <p:sp>
        <p:nvSpPr>
          <p:cNvPr id="167" name="Google Shape;167;p12"/>
          <p:cNvSpPr txBox="1"/>
          <p:nvPr/>
        </p:nvSpPr>
        <p:spPr>
          <a:xfrm>
            <a:off x="549812" y="2472192"/>
            <a:ext cx="10861319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Django / Flask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HTML + JS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 MySql / Sql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Inteligencia artificial: Gemini Pro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Librerias y Frameworks: Pandas(para reportes) / Pytest (para pruebas)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diseño: Canva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082926" y="1382434"/>
            <a:ext cx="6781017" cy="4590224"/>
            <a:chOff x="0" y="0"/>
            <a:chExt cx="6781017" cy="4590224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1017" cy="106749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2" y="0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Eduardo Gonzalez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749" y="106749"/>
              <a:ext cx="1356203" cy="853995"/>
            </a:xfrm>
            <a:prstGeom prst="roundRect">
              <a:avLst>
                <a:gd name="adj" fmla="val 10000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174243"/>
              <a:ext cx="6781017" cy="106749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62952" y="1174243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Manuel Varela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6749" y="1280992"/>
              <a:ext cx="1356203" cy="853995"/>
            </a:xfrm>
            <a:prstGeom prst="roundRect">
              <a:avLst>
                <a:gd name="adj" fmla="val 10000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348487"/>
              <a:ext cx="6781017" cy="106749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62952" y="2348487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Bruno Villarroel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749" y="2455236"/>
              <a:ext cx="1356203" cy="853995"/>
            </a:xfrm>
            <a:prstGeom prst="roundRect">
              <a:avLst>
                <a:gd name="adj" fmla="val 10000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3522730"/>
              <a:ext cx="6781017" cy="106749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462952" y="3522730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6749" y="3629480"/>
              <a:ext cx="1356203" cy="853995"/>
            </a:xfrm>
            <a:prstGeom prst="roundRect">
              <a:avLst>
                <a:gd name="adj" fmla="val 10000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800" dirty="0"/>
              <a:t>Las empresas enfrentan un alto flujo de datos y un gran número de incidencias que, si no se gestionan de manera centralizada, organizada y eficaz, pueden desacelerar la resolución de problemas, lo que afecta la productividad y eficiencia operativa.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912079" y="2177325"/>
            <a:ext cx="4641292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800" dirty="0"/>
              <a:t>Crear una herramienta tecnológica que mejore la gestión de incidencias, aportando orden, trazabilidad y eficiencia. Esto permitirá reducir los tiempos de respuesta, optimizar la asignación de recursos y aumentar la continuidad operativa. La solución incluirá inteligencia artificial para interpretar y clasificar incidencias de manera más inteligente.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s-ES" sz="1800" dirty="0"/>
              <a:t>Desarrollar una ticketera inteligente que permita a las empresas gestionar sus incidencias de manera centralizada y eficiente, incorporando funcionalidades de registro, clasificación, asignación y seguimiento. El sistema incluirá un módulo de IA basado en Gemini Pro para apoyar la priorización y análisis de la información.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14515" y="4656207"/>
            <a:ext cx="10962967" cy="20189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una app web para la gestión de tickets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app de escritorio para la administración de roles y usuarios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y configurar una BDA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un modulo de IA Gemini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Incorporar medidas de seguridad como autenticación de roles y manejo de sesiones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reportes exportables a pdf y/o xls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26997" y="3812834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14374" y="1664801"/>
            <a:ext cx="1007294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registrar, clasificar, asignar y dar seguimiento a tickets de incidencia.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usuarios, roles,, categorías y prioridades.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el texto de los tickets automáticamente para sugerir su clasificación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 reportes de gestión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DF933A-E1B9-DF85-2040-1EACECD3E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40518"/>
              </p:ext>
            </p:extLst>
          </p:nvPr>
        </p:nvGraphicFramePr>
        <p:xfrm>
          <a:off x="164592" y="2039112"/>
          <a:ext cx="11859768" cy="44999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64942">
                  <a:extLst>
                    <a:ext uri="{9D8B030D-6E8A-4147-A177-3AD203B41FA5}">
                      <a16:colId xmlns:a16="http://schemas.microsoft.com/office/drawing/2014/main" val="87544795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2898789887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1060793412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1196962978"/>
                    </a:ext>
                  </a:extLst>
                </a:gridCol>
              </a:tblGrid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Actores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9133"/>
                  </a:ext>
                </a:extLst>
              </a:tr>
              <a:tr h="681618">
                <a:tc>
                  <a:txBody>
                    <a:bodyPr/>
                    <a:lstStyle/>
                    <a:p>
                      <a:r>
                        <a:rPr lang="es-ES" dirty="0"/>
                        <a:t>Gestión de tickets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Todos los involucrados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debe permitir crear, ver, asignar, actualizar y cerrar tickets de incidencias.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21454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CL" dirty="0"/>
                        <a:t>Clasificación con 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Analista / Soporte /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debe usar un módulo de IA para analizar el contenido del ticket y sugerir área, categoría y prioridad.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6015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Administración de usuarios y roles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Scrum Master/Desarrollador /Q.A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app de escritorio debe permitir administrar usuarios, roles, permisos, categorías, estados, prioridades y configuraciones.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02561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CL" dirty="0"/>
                        <a:t>Generación de reportes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Equipos de soporte / 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debe generar reportes con filtros, exportables a CSV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12172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CL" dirty="0"/>
                        <a:t>Autenticación segura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Todos los actores que interactúen con el sistema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debe implementar autenticación basada en roles y gestión de sesiones; claves cifradas.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043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3A387505-AE5C-811B-FD1D-6D5C4E4BF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ADE134B4-4D41-0DB7-28C3-1748196AB4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C80B267-E7DC-7D3D-1F59-597B9034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46127"/>
              </p:ext>
            </p:extLst>
          </p:nvPr>
        </p:nvGraphicFramePr>
        <p:xfrm>
          <a:off x="166116" y="1993392"/>
          <a:ext cx="11859768" cy="428662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64942">
                  <a:extLst>
                    <a:ext uri="{9D8B030D-6E8A-4147-A177-3AD203B41FA5}">
                      <a16:colId xmlns:a16="http://schemas.microsoft.com/office/drawing/2014/main" val="87544795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2898789887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1060793412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1196962978"/>
                    </a:ext>
                  </a:extLst>
                </a:gridCol>
              </a:tblGrid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Actores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9133"/>
                  </a:ext>
                </a:extLst>
              </a:tr>
              <a:tr h="681618">
                <a:tc>
                  <a:txBody>
                    <a:bodyPr/>
                    <a:lstStyle/>
                    <a:p>
                      <a:r>
                        <a:rPr lang="es-ES" dirty="0"/>
                        <a:t>Gestión de BDA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Desarrollador / Analista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debe almacenar y organizar de forma segura y eficiente tickets, usuarios y reportes.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21454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Rendimiento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Todos los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Operaciones frecuentes deben responder en ≤  10s (creación, consulta y actualización de tickets).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6015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Seguridad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Todos los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Protección de datos (encriptación en tránsito), control de acceso, sesiones seguras.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02561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Usabilidad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Todos los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Interfaces intuitivas y consistentes para Web y Escritorio; validaciones de formularios (ver R.16).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12172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Accesibilidad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Todos los usuarios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Acceso desde múltiples dispositivos y navegadores; web responsiva.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0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36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6333012E-BDB9-ACA7-7FEA-5BCFF277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E464E89A-7A65-7810-A364-B51C8CE91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CC53B95-1268-27A3-8A8B-95D1C5ECD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1738"/>
              </p:ext>
            </p:extLst>
          </p:nvPr>
        </p:nvGraphicFramePr>
        <p:xfrm>
          <a:off x="166116" y="1993392"/>
          <a:ext cx="11859768" cy="44999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64942">
                  <a:extLst>
                    <a:ext uri="{9D8B030D-6E8A-4147-A177-3AD203B41FA5}">
                      <a16:colId xmlns:a16="http://schemas.microsoft.com/office/drawing/2014/main" val="87544795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2898789887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1060793412"/>
                    </a:ext>
                  </a:extLst>
                </a:gridCol>
                <a:gridCol w="2964942">
                  <a:extLst>
                    <a:ext uri="{9D8B030D-6E8A-4147-A177-3AD203B41FA5}">
                      <a16:colId xmlns:a16="http://schemas.microsoft.com/office/drawing/2014/main" val="1196962978"/>
                    </a:ext>
                  </a:extLst>
                </a:gridCol>
              </a:tblGrid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Actores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9133"/>
                  </a:ext>
                </a:extLst>
              </a:tr>
              <a:tr h="681618">
                <a:tc>
                  <a:txBody>
                    <a:bodyPr/>
                    <a:lstStyle/>
                    <a:p>
                      <a:r>
                        <a:rPr lang="es-ES" dirty="0"/>
                        <a:t>Hardware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Desarrollador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Ejecutable en equipos estándar (≥ i5 / 4–8 GB RAM) para web y escritorio.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21454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Software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Desarrollador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requiere una base de datos (MySQL), frameworks de programación (Django/Flask), y librerías (p.ej., Pandas), licencia Gemini Pro.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6015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Compatibilidad del software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Desarrollador /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aplicación de escritorio debe ser compatible con los sistemas operativos de uso común, como Windows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02561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Historial de tickets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Todos los actores que interactúen con el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Registrar historial completo de actividades y cambios por ticket.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12172"/>
                  </a:ext>
                </a:extLst>
              </a:tr>
              <a:tr h="415662">
                <a:tc>
                  <a:txBody>
                    <a:bodyPr/>
                    <a:lstStyle/>
                    <a:p>
                      <a:r>
                        <a:rPr lang="es-ES" dirty="0"/>
                        <a:t>Notificaciones automáticas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Usuarios / Analista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Enviar notificaciones por correo al crear, asignar, actualizar o cerrar tickets.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0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733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875</Words>
  <Application>Microsoft Office PowerPoint</Application>
  <PresentationFormat>Panorámica</PresentationFormat>
  <Paragraphs>188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de Office</vt:lpstr>
      <vt:lpstr>Presentación Portafolio Título “Nombre del proyecto”</vt:lpstr>
      <vt:lpstr>Presentación de PowerPoint</vt:lpstr>
      <vt:lpstr>Descripción del Proyecto</vt:lpstr>
      <vt:lpstr>Presentación de PowerPoint</vt:lpstr>
      <vt:lpstr>Alcances</vt:lpstr>
      <vt:lpstr>Usuarios</vt:lpstr>
      <vt:lpstr>Lista de Requerimientos</vt:lpstr>
      <vt:lpstr>Lista de Requerimientos</vt:lpstr>
      <vt:lpstr>Lista de Requerimientos</vt:lpstr>
      <vt:lpstr>Lista de Requerimientos</vt:lpstr>
      <vt:lpstr>Mockups del Sistema</vt:lpstr>
      <vt:lpstr>Mockups del Sistema</vt:lpstr>
      <vt:lpstr>Hitos Importantes </vt:lpstr>
      <vt:lpstr>Costos por Fase </vt:lpstr>
      <vt:lpstr>Tecnologías del Desarrollo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Sala_</dc:creator>
  <cp:lastModifiedBy>EDUARDO . GONZALEZ ROJAS</cp:lastModifiedBy>
  <cp:revision>2</cp:revision>
  <dcterms:created xsi:type="dcterms:W3CDTF">2015-07-01T15:45:01Z</dcterms:created>
  <dcterms:modified xsi:type="dcterms:W3CDTF">2025-08-27T20:06:44Z</dcterms:modified>
</cp:coreProperties>
</file>