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80" r:id="rId9"/>
    <p:sldId id="281" r:id="rId10"/>
    <p:sldId id="283" r:id="rId11"/>
    <p:sldId id="282" r:id="rId12"/>
    <p:sldId id="265" r:id="rId13"/>
    <p:sldId id="266" r:id="rId14"/>
    <p:sldId id="284" r:id="rId15"/>
    <p:sldId id="285" r:id="rId16"/>
    <p:sldId id="286" r:id="rId17"/>
    <p:sldId id="278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9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69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2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5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28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83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7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2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9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73FD-3C2C-478B-A21B-4903CDB60BB6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22E12-03A8-4D2C-8E50-A3AC0235C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3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nxmnpg.lemoda.net/1/history" TargetMode="External"/><Relationship Id="rId13" Type="http://schemas.openxmlformats.org/officeDocument/2006/relationships/hyperlink" Target="http://nxmnpg.lemoda.net/1/less" TargetMode="External"/><Relationship Id="rId3" Type="http://schemas.openxmlformats.org/officeDocument/2006/relationships/hyperlink" Target="http://nxmnpg.lemoda.net/1/pwd" TargetMode="External"/><Relationship Id="rId7" Type="http://schemas.openxmlformats.org/officeDocument/2006/relationships/hyperlink" Target="http://nxmnpg.lemoda.net/1/ls" TargetMode="External"/><Relationship Id="rId12" Type="http://schemas.openxmlformats.org/officeDocument/2006/relationships/hyperlink" Target="http://nxmnpg.lemoda.net/1/more" TargetMode="External"/><Relationship Id="rId2" Type="http://schemas.openxmlformats.org/officeDocument/2006/relationships/hyperlink" Target="http://nxmnpg.lemoda.net/1/cd" TargetMode="External"/><Relationship Id="rId16" Type="http://schemas.openxmlformats.org/officeDocument/2006/relationships/hyperlink" Target="http://nxmnpg.lemoda.net/1/en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xmnpg.lemoda.net/1/rm" TargetMode="External"/><Relationship Id="rId11" Type="http://schemas.openxmlformats.org/officeDocument/2006/relationships/hyperlink" Target="http://nxmnpg.lemoda.net/1/mkdir" TargetMode="External"/><Relationship Id="rId5" Type="http://schemas.openxmlformats.org/officeDocument/2006/relationships/hyperlink" Target="http://nxmnpg.lemoda.net/1/cp" TargetMode="External"/><Relationship Id="rId15" Type="http://schemas.openxmlformats.org/officeDocument/2006/relationships/hyperlink" Target="http://nxmnpg.lemoda.net/1/rmdir" TargetMode="External"/><Relationship Id="rId10" Type="http://schemas.openxmlformats.org/officeDocument/2006/relationships/hyperlink" Target="http://nxmnpg.lemoda.net/1/man" TargetMode="External"/><Relationship Id="rId4" Type="http://schemas.openxmlformats.org/officeDocument/2006/relationships/hyperlink" Target="http://nxmnpg.lemoda.net/1/clear" TargetMode="External"/><Relationship Id="rId9" Type="http://schemas.openxmlformats.org/officeDocument/2006/relationships/hyperlink" Target="http://nxmnpg.lemoda.net/1/exit" TargetMode="External"/><Relationship Id="rId14" Type="http://schemas.openxmlformats.org/officeDocument/2006/relationships/hyperlink" Target="http://nxmnpg.lemoda.net/1/mv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Topic Modelling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3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Topic modelling in action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065019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" name="Rectangle 5"/>
          <p:cNvSpPr/>
          <p:nvPr/>
        </p:nvSpPr>
        <p:spPr>
          <a:xfrm>
            <a:off x="1161466" y="3407740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shot</a:t>
            </a:r>
            <a:endParaRPr lang="en-GB" sz="1400"/>
          </a:p>
        </p:txBody>
      </p:sp>
      <p:sp>
        <p:nvSpPr>
          <p:cNvPr id="7" name="Rectangle 6"/>
          <p:cNvSpPr/>
          <p:nvPr/>
        </p:nvSpPr>
        <p:spPr>
          <a:xfrm>
            <a:off x="1275033" y="4013689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5880" y="4522954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score</a:t>
            </a:r>
            <a:endParaRPr lang="en-GB" sz="1400"/>
          </a:p>
        </p:txBody>
      </p:sp>
      <p:sp>
        <p:nvSpPr>
          <p:cNvPr id="9" name="Rectangle 8"/>
          <p:cNvSpPr/>
          <p:nvPr/>
        </p:nvSpPr>
        <p:spPr>
          <a:xfrm>
            <a:off x="1179306" y="5107936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7021" y="5711160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ball</a:t>
            </a:r>
            <a:endParaRPr lang="en-GB" sz="1400"/>
          </a:p>
        </p:txBody>
      </p:sp>
      <p:sp>
        <p:nvSpPr>
          <p:cNvPr id="23" name="Rectangle 22"/>
          <p:cNvSpPr/>
          <p:nvPr/>
        </p:nvSpPr>
        <p:spPr>
          <a:xfrm>
            <a:off x="2037022" y="3503751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61465" y="5599755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83042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8" name="Rectangle 27"/>
          <p:cNvSpPr/>
          <p:nvPr/>
        </p:nvSpPr>
        <p:spPr>
          <a:xfrm>
            <a:off x="3158706" y="341702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4365" y="3865359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great</a:t>
            </a:r>
            <a:endParaRPr lang="en-GB" sz="1400"/>
          </a:p>
        </p:txBody>
      </p:sp>
      <p:sp>
        <p:nvSpPr>
          <p:cNvPr id="30" name="Rectangle 29"/>
          <p:cNvSpPr/>
          <p:nvPr/>
        </p:nvSpPr>
        <p:spPr>
          <a:xfrm>
            <a:off x="3228495" y="4453952"/>
            <a:ext cx="65410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score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72234" y="5021281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blah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56512" y="5784078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play</a:t>
            </a:r>
            <a:endParaRPr lang="en-GB" sz="1400"/>
          </a:p>
        </p:txBody>
      </p:sp>
      <p:sp>
        <p:nvSpPr>
          <p:cNvPr id="33" name="Rectangle 32"/>
          <p:cNvSpPr/>
          <p:nvPr/>
        </p:nvSpPr>
        <p:spPr>
          <a:xfrm>
            <a:off x="4075764" y="3849395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9906" y="5554428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1065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Rectangle 35"/>
          <p:cNvSpPr/>
          <p:nvPr/>
        </p:nvSpPr>
        <p:spPr>
          <a:xfrm>
            <a:off x="5202927" y="3450961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last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98561" y="4064577"/>
            <a:ext cx="828450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monarch</a:t>
            </a:r>
            <a:endParaRPr lang="en-GB" sz="1400"/>
          </a:p>
        </p:txBody>
      </p:sp>
      <p:sp>
        <p:nvSpPr>
          <p:cNvPr id="38" name="Rectangle 37"/>
          <p:cNvSpPr/>
          <p:nvPr/>
        </p:nvSpPr>
        <p:spPr>
          <a:xfrm>
            <a:off x="5607492" y="4507476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  <a:endParaRPr lang="en-GB" sz="1400"/>
          </a:p>
        </p:txBody>
      </p:sp>
      <p:sp>
        <p:nvSpPr>
          <p:cNvPr id="39" name="Rectangle 38"/>
          <p:cNvSpPr/>
          <p:nvPr/>
        </p:nvSpPr>
        <p:spPr>
          <a:xfrm>
            <a:off x="5246919" y="5016122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40" name="Rectangle 39"/>
          <p:cNvSpPr/>
          <p:nvPr/>
        </p:nvSpPr>
        <p:spPr>
          <a:xfrm>
            <a:off x="6103172" y="5815823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55148" y="3552730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8561" y="5447978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12610" y="4453952"/>
            <a:ext cx="782716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century</a:t>
            </a:r>
            <a:endParaRPr lang="en-GB" sz="1400"/>
          </a:p>
        </p:txBody>
      </p:sp>
      <p:sp>
        <p:nvSpPr>
          <p:cNvPr id="44" name="Rectangle 43"/>
          <p:cNvSpPr/>
          <p:nvPr/>
        </p:nvSpPr>
        <p:spPr>
          <a:xfrm>
            <a:off x="7119088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5" name="Rectangle 44"/>
          <p:cNvSpPr/>
          <p:nvPr/>
        </p:nvSpPr>
        <p:spPr>
          <a:xfrm>
            <a:off x="7272781" y="3417025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20th</a:t>
            </a:r>
            <a:endParaRPr lang="en-GB" sz="1400"/>
          </a:p>
        </p:txBody>
      </p:sp>
      <p:sp>
        <p:nvSpPr>
          <p:cNvPr id="46" name="Rectangle 45"/>
          <p:cNvSpPr/>
          <p:nvPr/>
        </p:nvSpPr>
        <p:spPr>
          <a:xfrm>
            <a:off x="7355481" y="3903580"/>
            <a:ext cx="85393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monarch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28802" y="4800111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  <a:endParaRPr lang="en-GB" sz="1400"/>
          </a:p>
        </p:txBody>
      </p:sp>
      <p:sp>
        <p:nvSpPr>
          <p:cNvPr id="48" name="Rectangle 47"/>
          <p:cNvSpPr/>
          <p:nvPr/>
        </p:nvSpPr>
        <p:spPr>
          <a:xfrm>
            <a:off x="7590998" y="5244837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26630" y="573618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26631" y="3406307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century</a:t>
            </a:r>
            <a:endParaRPr lang="en-GB" sz="1400"/>
          </a:p>
        </p:txBody>
      </p:sp>
      <p:sp>
        <p:nvSpPr>
          <p:cNvPr id="51" name="Rectangle 50"/>
          <p:cNvSpPr/>
          <p:nvPr/>
        </p:nvSpPr>
        <p:spPr>
          <a:xfrm>
            <a:off x="7228405" y="5736187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52" name="Rectangle 51"/>
          <p:cNvSpPr/>
          <p:nvPr/>
        </p:nvSpPr>
        <p:spPr>
          <a:xfrm>
            <a:off x="8126631" y="4325572"/>
            <a:ext cx="666907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68078" y="3318260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4" name="Rectangle 53"/>
          <p:cNvSpPr/>
          <p:nvPr/>
        </p:nvSpPr>
        <p:spPr>
          <a:xfrm>
            <a:off x="9290804" y="3417025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19th</a:t>
            </a:r>
            <a:endParaRPr lang="en-GB" sz="1400"/>
          </a:p>
        </p:txBody>
      </p:sp>
      <p:sp>
        <p:nvSpPr>
          <p:cNvPr id="55" name="Rectangle 54"/>
          <p:cNvSpPr/>
          <p:nvPr/>
        </p:nvSpPr>
        <p:spPr>
          <a:xfrm>
            <a:off x="9246428" y="4041584"/>
            <a:ext cx="85393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monarch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246825" y="4800111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score</a:t>
            </a:r>
            <a:endParaRPr lang="en-GB" sz="1400"/>
          </a:p>
        </p:txBody>
      </p:sp>
      <p:sp>
        <p:nvSpPr>
          <p:cNvPr id="57" name="Rectangle 56"/>
          <p:cNvSpPr/>
          <p:nvPr/>
        </p:nvSpPr>
        <p:spPr>
          <a:xfrm>
            <a:off x="9609021" y="5244837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144653" y="573618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blah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144654" y="3406307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246428" y="5736187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61" name="Rectangle 60"/>
          <p:cNvSpPr/>
          <p:nvPr/>
        </p:nvSpPr>
        <p:spPr>
          <a:xfrm>
            <a:off x="10144654" y="4325572"/>
            <a:ext cx="666907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play</a:t>
            </a:r>
            <a:endParaRPr lang="en-GB" sz="1400"/>
          </a:p>
        </p:txBody>
      </p:sp>
      <p:sp>
        <p:nvSpPr>
          <p:cNvPr id="62" name="Rectangle 61"/>
          <p:cNvSpPr/>
          <p:nvPr/>
        </p:nvSpPr>
        <p:spPr>
          <a:xfrm>
            <a:off x="5243674" y="1666314"/>
            <a:ext cx="47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smtClean="0"/>
              <a:t>How </a:t>
            </a:r>
            <a:r>
              <a:rPr lang="en-GB"/>
              <a:t>prevalent </a:t>
            </a:r>
            <a:r>
              <a:rPr lang="en-GB" smtClean="0"/>
              <a:t>is the topic in </a:t>
            </a:r>
            <a:r>
              <a:rPr lang="en-GB"/>
              <a:t>the document?</a:t>
            </a:r>
          </a:p>
        </p:txBody>
      </p:sp>
    </p:spTree>
    <p:extLst>
      <p:ext uri="{BB962C8B-B14F-4D97-AF65-F5344CB8AC3E}">
        <p14:creationId xmlns:p14="http://schemas.microsoft.com/office/powerpoint/2010/main" val="25638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Topic modelling in action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065019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" name="Rectangle 5"/>
          <p:cNvSpPr/>
          <p:nvPr/>
        </p:nvSpPr>
        <p:spPr>
          <a:xfrm>
            <a:off x="1161466" y="3407740"/>
            <a:ext cx="740281" cy="363519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033" y="4013689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5880" y="4522954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score</a:t>
            </a:r>
            <a:endParaRPr lang="en-GB" sz="1400"/>
          </a:p>
        </p:txBody>
      </p:sp>
      <p:sp>
        <p:nvSpPr>
          <p:cNvPr id="9" name="Rectangle 8"/>
          <p:cNvSpPr/>
          <p:nvPr/>
        </p:nvSpPr>
        <p:spPr>
          <a:xfrm>
            <a:off x="1179306" y="5107936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7021" y="5711160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ball</a:t>
            </a:r>
            <a:endParaRPr lang="en-GB" sz="1400"/>
          </a:p>
        </p:txBody>
      </p:sp>
      <p:sp>
        <p:nvSpPr>
          <p:cNvPr id="22" name="TextBox 21"/>
          <p:cNvSpPr txBox="1"/>
          <p:nvPr/>
        </p:nvSpPr>
        <p:spPr>
          <a:xfrm>
            <a:off x="443294" y="1515284"/>
            <a:ext cx="125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Pick a word</a:t>
            </a:r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037022" y="3503751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61465" y="5599755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83042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8" name="Rectangle 27"/>
          <p:cNvSpPr/>
          <p:nvPr/>
        </p:nvSpPr>
        <p:spPr>
          <a:xfrm>
            <a:off x="3158706" y="341702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4365" y="3865359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great</a:t>
            </a:r>
            <a:endParaRPr lang="en-GB" sz="1400"/>
          </a:p>
        </p:txBody>
      </p:sp>
      <p:sp>
        <p:nvSpPr>
          <p:cNvPr id="30" name="Rectangle 29"/>
          <p:cNvSpPr/>
          <p:nvPr/>
        </p:nvSpPr>
        <p:spPr>
          <a:xfrm>
            <a:off x="3228495" y="4453952"/>
            <a:ext cx="65410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score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72234" y="5021281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blah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56512" y="5784078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play</a:t>
            </a:r>
            <a:endParaRPr lang="en-GB" sz="1400"/>
          </a:p>
        </p:txBody>
      </p:sp>
      <p:sp>
        <p:nvSpPr>
          <p:cNvPr id="33" name="Rectangle 32"/>
          <p:cNvSpPr/>
          <p:nvPr/>
        </p:nvSpPr>
        <p:spPr>
          <a:xfrm>
            <a:off x="4075764" y="3849395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9906" y="5554428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1065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Rectangle 35"/>
          <p:cNvSpPr/>
          <p:nvPr/>
        </p:nvSpPr>
        <p:spPr>
          <a:xfrm>
            <a:off x="5202927" y="3450961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last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98561" y="4064577"/>
            <a:ext cx="828450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monarch</a:t>
            </a:r>
            <a:endParaRPr lang="en-GB" sz="1400"/>
          </a:p>
        </p:txBody>
      </p:sp>
      <p:sp>
        <p:nvSpPr>
          <p:cNvPr id="38" name="Rectangle 37"/>
          <p:cNvSpPr/>
          <p:nvPr/>
        </p:nvSpPr>
        <p:spPr>
          <a:xfrm>
            <a:off x="5607492" y="4507476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  <a:endParaRPr lang="en-GB" sz="1400"/>
          </a:p>
        </p:txBody>
      </p:sp>
      <p:sp>
        <p:nvSpPr>
          <p:cNvPr id="39" name="Rectangle 38"/>
          <p:cNvSpPr/>
          <p:nvPr/>
        </p:nvSpPr>
        <p:spPr>
          <a:xfrm>
            <a:off x="5246919" y="5016122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40" name="Rectangle 39"/>
          <p:cNvSpPr/>
          <p:nvPr/>
        </p:nvSpPr>
        <p:spPr>
          <a:xfrm>
            <a:off x="6103172" y="5815823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55148" y="3552730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8561" y="5447978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12610" y="4453952"/>
            <a:ext cx="782716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century</a:t>
            </a:r>
            <a:endParaRPr lang="en-GB" sz="1400"/>
          </a:p>
        </p:txBody>
      </p:sp>
      <p:sp>
        <p:nvSpPr>
          <p:cNvPr id="44" name="Rectangle 43"/>
          <p:cNvSpPr/>
          <p:nvPr/>
        </p:nvSpPr>
        <p:spPr>
          <a:xfrm>
            <a:off x="7119088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5" name="Rectangle 44"/>
          <p:cNvSpPr/>
          <p:nvPr/>
        </p:nvSpPr>
        <p:spPr>
          <a:xfrm>
            <a:off x="7272781" y="3417025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20th</a:t>
            </a:r>
            <a:endParaRPr lang="en-GB" sz="1400"/>
          </a:p>
        </p:txBody>
      </p:sp>
      <p:sp>
        <p:nvSpPr>
          <p:cNvPr id="46" name="Rectangle 45"/>
          <p:cNvSpPr/>
          <p:nvPr/>
        </p:nvSpPr>
        <p:spPr>
          <a:xfrm>
            <a:off x="7355481" y="3903580"/>
            <a:ext cx="85393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monarch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28802" y="4800111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  <a:endParaRPr lang="en-GB" sz="1400"/>
          </a:p>
        </p:txBody>
      </p:sp>
      <p:sp>
        <p:nvSpPr>
          <p:cNvPr id="48" name="Rectangle 47"/>
          <p:cNvSpPr/>
          <p:nvPr/>
        </p:nvSpPr>
        <p:spPr>
          <a:xfrm>
            <a:off x="7590998" y="5244837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26630" y="573618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26631" y="3406307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century</a:t>
            </a:r>
            <a:endParaRPr lang="en-GB" sz="1400"/>
          </a:p>
        </p:txBody>
      </p:sp>
      <p:sp>
        <p:nvSpPr>
          <p:cNvPr id="51" name="Rectangle 50"/>
          <p:cNvSpPr/>
          <p:nvPr/>
        </p:nvSpPr>
        <p:spPr>
          <a:xfrm>
            <a:off x="7228405" y="5736187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52" name="Rectangle 51"/>
          <p:cNvSpPr/>
          <p:nvPr/>
        </p:nvSpPr>
        <p:spPr>
          <a:xfrm>
            <a:off x="8126631" y="4325572"/>
            <a:ext cx="666907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68078" y="3318260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4" name="Rectangle 53"/>
          <p:cNvSpPr/>
          <p:nvPr/>
        </p:nvSpPr>
        <p:spPr>
          <a:xfrm>
            <a:off x="9290804" y="3417025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19th</a:t>
            </a:r>
            <a:endParaRPr lang="en-GB" sz="1400"/>
          </a:p>
        </p:txBody>
      </p:sp>
      <p:sp>
        <p:nvSpPr>
          <p:cNvPr id="55" name="Rectangle 54"/>
          <p:cNvSpPr/>
          <p:nvPr/>
        </p:nvSpPr>
        <p:spPr>
          <a:xfrm>
            <a:off x="9246428" y="4041584"/>
            <a:ext cx="85393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monarch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246825" y="4800111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score</a:t>
            </a:r>
            <a:endParaRPr lang="en-GB" sz="1400"/>
          </a:p>
        </p:txBody>
      </p:sp>
      <p:sp>
        <p:nvSpPr>
          <p:cNvPr id="57" name="Rectangle 56"/>
          <p:cNvSpPr/>
          <p:nvPr/>
        </p:nvSpPr>
        <p:spPr>
          <a:xfrm>
            <a:off x="9609021" y="5244837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144653" y="573618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blah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144654" y="3406307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246428" y="5736187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61" name="Rectangle 60"/>
          <p:cNvSpPr/>
          <p:nvPr/>
        </p:nvSpPr>
        <p:spPr>
          <a:xfrm>
            <a:off x="10144654" y="4325572"/>
            <a:ext cx="666907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play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0840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Output of a topic model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628350" y="2422208"/>
            <a:ext cx="1362271" cy="4012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score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07901" y="3257532"/>
            <a:ext cx="1362271" cy="4012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century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107901" y="2426744"/>
            <a:ext cx="1362271" cy="4012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ball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28350" y="3256217"/>
            <a:ext cx="1362271" cy="4012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monarch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84217" y="2422208"/>
            <a:ext cx="604935" cy="4012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A: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84216" y="3256216"/>
            <a:ext cx="604935" cy="4012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B: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Document breakdown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430013"/>
            <a:ext cx="43243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3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Mallet output – top words per topic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/>
              <a:t>0       1       hand long night room looked</a:t>
            </a:r>
          </a:p>
          <a:p>
            <a:r>
              <a:rPr lang="en-GB" sz="2000"/>
              <a:t>1       1       thought good life man felt</a:t>
            </a:r>
          </a:p>
          <a:p>
            <a:r>
              <a:rPr lang="en-GB" sz="2000"/>
              <a:t>2       1       miss mrs thing emma harriet</a:t>
            </a:r>
          </a:p>
          <a:p>
            <a:r>
              <a:rPr lang="en-GB" sz="2000"/>
              <a:t>3       1       madame time monsieur english white</a:t>
            </a:r>
          </a:p>
          <a:p>
            <a:r>
              <a:rPr lang="en-GB" sz="2000"/>
              <a:t>4       1       mrs time elinor elizabeth day</a:t>
            </a:r>
          </a:p>
          <a:p>
            <a:endParaRPr lang="en-GB" sz="2000" smtClean="0"/>
          </a:p>
          <a:p>
            <a:r>
              <a:rPr lang="en-GB" sz="2000"/>
              <a:t>0       1       night room don't sir life rochester heard heart asked voice</a:t>
            </a:r>
          </a:p>
          <a:p>
            <a:r>
              <a:rPr lang="en-GB" sz="2000"/>
              <a:t>1       1       mrs miss emma thing elinor dear great marianne good harriet</a:t>
            </a:r>
          </a:p>
          <a:p>
            <a:r>
              <a:rPr lang="en-GB" sz="2000"/>
              <a:t>2       1       elizabeth lady mother felt letter sister man make good feelings</a:t>
            </a:r>
          </a:p>
          <a:p>
            <a:r>
              <a:rPr lang="en-GB" sz="2000"/>
              <a:t>3       1       long time day looked found house made place mind evening</a:t>
            </a:r>
          </a:p>
          <a:p>
            <a:r>
              <a:rPr lang="en-GB" sz="2000"/>
              <a:t>4       1       madame monsieur english thought bretton graham eyes eye knew paul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65429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Topic for each word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94 1034 scramble 1</a:t>
            </a:r>
          </a:p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95 638 education 2</a:t>
            </a:r>
          </a:p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96 88 danger 2</a:t>
            </a:r>
          </a:p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97 333 coming 3</a:t>
            </a:r>
          </a:p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98 425 back 1</a:t>
            </a:r>
          </a:p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99 1035 prodigies 2</a:t>
            </a:r>
          </a:p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100 203 mrs 1</a:t>
            </a:r>
          </a:p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101 1036 goddard's 1</a:t>
            </a:r>
          </a:p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102 1037 school 3</a:t>
            </a:r>
          </a:p>
          <a:p>
            <a:r>
              <a:rPr lang="en-GB"/>
              <a:t>5 </a:t>
            </a:r>
            <a:r>
              <a:rPr lang="en-GB" smtClean="0"/>
              <a:t>austen-brontë-split/Austen_Emma0005.txt </a:t>
            </a:r>
            <a:r>
              <a:rPr lang="en-GB"/>
              <a:t>103 1038 high 3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5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Topics per document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/>
              <a:t>0       </a:t>
            </a:r>
            <a:r>
              <a:rPr lang="en-GB" sz="2000" smtClean="0"/>
              <a:t>austen-brontë-split/Austen_Emma0000.txt    0.0354     0.293     0.352    0.312      0.007</a:t>
            </a:r>
          </a:p>
          <a:p>
            <a:r>
              <a:rPr lang="en-GB" sz="2000" smtClean="0"/>
              <a:t>1       austen-brontë-split/Austen_Emma0001.txt    0.031     0.629      0.140    0.196     0.003</a:t>
            </a:r>
            <a:endParaRPr lang="en-GB" sz="2000"/>
          </a:p>
          <a:p>
            <a:r>
              <a:rPr lang="en-GB" sz="2000"/>
              <a:t>2       </a:t>
            </a:r>
            <a:r>
              <a:rPr lang="en-GB" sz="2000" smtClean="0"/>
              <a:t>austen-brontë-split/Austen_Emma0002.txt    0.0085    </a:t>
            </a:r>
            <a:r>
              <a:rPr lang="en-GB" sz="2000"/>
              <a:t>0.625   </a:t>
            </a:r>
            <a:r>
              <a:rPr lang="en-GB" sz="2000" smtClean="0"/>
              <a:t>0.269   0.088      0.008</a:t>
            </a:r>
            <a:endParaRPr lang="en-GB" sz="2000"/>
          </a:p>
          <a:p>
            <a:r>
              <a:rPr lang="en-GB" sz="2000"/>
              <a:t>3       </a:t>
            </a:r>
            <a:r>
              <a:rPr lang="en-GB" sz="2000" smtClean="0"/>
              <a:t>austen-brontë-split/Austen_Emma0003.txt    0.0317     0.339     0.342     0.273     0.0122</a:t>
            </a:r>
            <a:endParaRPr lang="en-GB" sz="2000"/>
          </a:p>
          <a:p>
            <a:r>
              <a:rPr lang="en-GB" sz="2000"/>
              <a:t>4       </a:t>
            </a:r>
            <a:r>
              <a:rPr lang="en-GB" sz="2000" smtClean="0"/>
              <a:t>austen-brontë-split/Austen_Emma0004.txt    0.0169     0.384     0.363    0.232      0.0024</a:t>
            </a:r>
            <a:endParaRPr lang="en-GB" sz="2000"/>
          </a:p>
          <a:p>
            <a:r>
              <a:rPr lang="en-GB" sz="2000"/>
              <a:t>5       </a:t>
            </a:r>
            <a:r>
              <a:rPr lang="en-GB" sz="2000" smtClean="0"/>
              <a:t>austen-brontë-split/Austen_Emma0005.txt    0.0422    0.335     0.233    0.317     0.071</a:t>
            </a:r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05166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The Command Line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0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 to the Command Line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6" y="2038144"/>
            <a:ext cx="8073159" cy="4581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223" y="1385462"/>
            <a:ext cx="382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There was a time before Windows….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3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open the Command Prompt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4416"/>
          </a:xfrm>
        </p:spPr>
        <p:txBody>
          <a:bodyPr>
            <a:normAutofit fontScale="85000" lnSpcReduction="20000"/>
          </a:bodyPr>
          <a:lstStyle/>
          <a:p>
            <a:r>
              <a:rPr lang="en-GB" smtClean="0"/>
              <a:t>Windows</a:t>
            </a:r>
          </a:p>
          <a:p>
            <a:pPr lvl="1"/>
            <a:r>
              <a:rPr lang="en-GB" smtClean="0"/>
              <a:t>Press Windows Key + R at same time to open Run window.</a:t>
            </a:r>
          </a:p>
          <a:p>
            <a:pPr lvl="1"/>
            <a:r>
              <a:rPr lang="en-GB" smtClean="0"/>
              <a:t>Type cmd into the search and hit Enter/Return or click OK</a:t>
            </a:r>
          </a:p>
          <a:p>
            <a:pPr lvl="1"/>
            <a:r>
              <a:rPr lang="en-GB" smtClean="0"/>
              <a:t>The command prompt window should open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927" y="5988734"/>
            <a:ext cx="9735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https://www.digitalcitizen.life/7-ways-launch-command-prompt-windows-7-windows-8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6" y="3457864"/>
            <a:ext cx="15144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872" y="3439822"/>
            <a:ext cx="3107312" cy="1855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43" y="3241268"/>
            <a:ext cx="3851565" cy="218579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07491" y="4100945"/>
            <a:ext cx="1154545" cy="517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6894946" y="4109043"/>
            <a:ext cx="1154545" cy="517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3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Word Cloud – Supreme Court Divorce records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198137"/>
            <a:ext cx="5038725" cy="3581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01311" y="6286986"/>
            <a:ext cx="6725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Source data - http://discovery.nationalarchives.gov.uk/details/r/C9685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open the Command Prompt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1430"/>
          </a:xfrm>
        </p:spPr>
        <p:txBody>
          <a:bodyPr>
            <a:noAutofit/>
          </a:bodyPr>
          <a:lstStyle/>
          <a:p>
            <a:r>
              <a:rPr lang="en-GB" smtClean="0"/>
              <a:t>Mac</a:t>
            </a:r>
          </a:p>
          <a:p>
            <a:pPr lvl="1"/>
            <a:r>
              <a:rPr lang="en-GB" sz="2000" i="1"/>
              <a:t>Mac OS X is built on a version of Unix called </a:t>
            </a:r>
            <a:r>
              <a:rPr lang="en-GB" sz="2000" i="1" smtClean="0"/>
              <a:t>Darwin.</a:t>
            </a:r>
          </a:p>
          <a:p>
            <a:pPr lvl="1"/>
            <a:r>
              <a:rPr lang="en-GB" sz="2000" i="1" smtClean="0"/>
              <a:t>Use Finder to go to the Applications Folder</a:t>
            </a:r>
          </a:p>
          <a:p>
            <a:pPr lvl="1"/>
            <a:r>
              <a:rPr lang="en-GB" sz="2000" i="1" smtClean="0"/>
              <a:t>From there go to the Utilities folder</a:t>
            </a:r>
          </a:p>
          <a:p>
            <a:pPr lvl="1"/>
            <a:r>
              <a:rPr lang="en-GB" sz="2000" i="1" smtClean="0"/>
              <a:t>Open the Terminal application</a:t>
            </a:r>
            <a:endParaRPr lang="en-GB" sz="2000" smtClean="0"/>
          </a:p>
        </p:txBody>
      </p:sp>
      <p:sp>
        <p:nvSpPr>
          <p:cNvPr id="5" name="Rectangle 4"/>
          <p:cNvSpPr/>
          <p:nvPr/>
        </p:nvSpPr>
        <p:spPr>
          <a:xfrm>
            <a:off x="387927" y="5988734"/>
            <a:ext cx="9735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https://www.wikihow.com/Get-to-the-Command-Line-on-a-Mac</a:t>
            </a:r>
          </a:p>
        </p:txBody>
      </p:sp>
    </p:spTree>
    <p:extLst>
      <p:ext uri="{BB962C8B-B14F-4D97-AF65-F5344CB8AC3E}">
        <p14:creationId xmlns:p14="http://schemas.microsoft.com/office/powerpoint/2010/main" val="197626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open the Command Prompt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4416"/>
          </a:xfrm>
        </p:spPr>
        <p:txBody>
          <a:bodyPr>
            <a:normAutofit/>
          </a:bodyPr>
          <a:lstStyle/>
          <a:p>
            <a:r>
              <a:rPr lang="en-GB" smtClean="0"/>
              <a:t>Linux</a:t>
            </a:r>
          </a:p>
          <a:p>
            <a:pPr lvl="1"/>
            <a:r>
              <a:rPr lang="en-GB" i="1" smtClean="0"/>
              <a:t>You probably already know this</a:t>
            </a:r>
          </a:p>
          <a:p>
            <a:pPr lvl="1"/>
            <a:r>
              <a:rPr lang="en-GB" i="1" smtClean="0"/>
              <a:t>In Ubuntu press </a:t>
            </a:r>
            <a:r>
              <a:rPr lang="en-GB"/>
              <a:t>Ctrl </a:t>
            </a:r>
            <a:r>
              <a:rPr lang="en-GB" smtClean="0"/>
              <a:t>+ </a:t>
            </a:r>
            <a:r>
              <a:rPr lang="en-GB"/>
              <a:t>Alt + T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190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Common commands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30306"/>
              </p:ext>
            </p:extLst>
          </p:nvPr>
        </p:nvGraphicFramePr>
        <p:xfrm>
          <a:off x="173736" y="1471232"/>
          <a:ext cx="11814047" cy="51947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84062">
                  <a:extLst>
                    <a:ext uri="{9D8B030D-6E8A-4147-A177-3AD203B41FA5}">
                      <a16:colId xmlns:a16="http://schemas.microsoft.com/office/drawing/2014/main" val="801859118"/>
                    </a:ext>
                  </a:extLst>
                </a:gridCol>
                <a:gridCol w="1359229">
                  <a:extLst>
                    <a:ext uri="{9D8B030D-6E8A-4147-A177-3AD203B41FA5}">
                      <a16:colId xmlns:a16="http://schemas.microsoft.com/office/drawing/2014/main" val="3000478859"/>
                    </a:ext>
                  </a:extLst>
                </a:gridCol>
                <a:gridCol w="8870756">
                  <a:extLst>
                    <a:ext uri="{9D8B030D-6E8A-4147-A177-3AD203B41FA5}">
                      <a16:colId xmlns:a16="http://schemas.microsoft.com/office/drawing/2014/main" val="3038594266"/>
                    </a:ext>
                  </a:extLst>
                </a:gridCol>
              </a:tblGrid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Windows command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Unix command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Notes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181283"/>
                  </a:ext>
                </a:extLst>
              </a:tr>
              <a:tr h="366769">
                <a:tc>
                  <a:txBody>
                    <a:bodyPr/>
                    <a:lstStyle/>
                    <a:p>
                      <a:r>
                        <a:rPr lang="en-GB" sz="1200"/>
                        <a:t>cd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2"/>
                        </a:rPr>
                        <a:t>cd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On Windows, cd alone prints the current directory, but on Unix cd alone returns the user to his home directory.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6710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cd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3"/>
                        </a:rPr>
                        <a:t>pwd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On Windows, cd alone prints the current directory.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976021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cls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4"/>
                        </a:rPr>
                        <a:t>clear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Clear the terminal screen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433481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copy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5"/>
                        </a:rPr>
                        <a:t>cp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3395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del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6"/>
                        </a:rPr>
                        <a:t>rm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5122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dir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7"/>
                        </a:rPr>
                        <a:t>ls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"dir" also works on some versions of Unix.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81834"/>
                  </a:ext>
                </a:extLst>
              </a:tr>
              <a:tr h="403323">
                <a:tc>
                  <a:txBody>
                    <a:bodyPr/>
                    <a:lstStyle/>
                    <a:p>
                      <a:r>
                        <a:rPr lang="en-GB" sz="1200"/>
                        <a:t>doskey /h</a:t>
                      </a:r>
                      <a:br>
                        <a:rPr lang="en-GB" sz="1200"/>
                      </a:br>
                      <a:r>
                        <a:rPr lang="en-GB" sz="1200"/>
                        <a:t>F7 key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8"/>
                        </a:rPr>
                        <a:t>history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The Unix history is part of the Bash shell.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122935"/>
                  </a:ext>
                </a:extLst>
              </a:tr>
              <a:tr h="598863">
                <a:tc>
                  <a:txBody>
                    <a:bodyPr/>
                    <a:lstStyle/>
                    <a:p>
                      <a:r>
                        <a:rPr lang="en-GB" sz="1200"/>
                        <a:t>edit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vi</a:t>
                      </a:r>
                      <a:br>
                        <a:rPr lang="en-GB" sz="1200"/>
                      </a:br>
                      <a:r>
                        <a:rPr lang="en-GB" sz="1200"/>
                        <a:t>emacs</a:t>
                      </a:r>
                      <a:br>
                        <a:rPr lang="en-GB" sz="1200"/>
                      </a:br>
                      <a:r>
                        <a:rPr lang="en-GB" sz="1200"/>
                        <a:t>etc.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edit brings up a simple text editor in Windows. On Unix, the environment variable EDITOR should be set to the user's preferred editor.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302188"/>
                  </a:ext>
                </a:extLst>
              </a:tr>
              <a:tr h="403323">
                <a:tc>
                  <a:txBody>
                    <a:bodyPr/>
                    <a:lstStyle/>
                    <a:p>
                      <a:r>
                        <a:rPr lang="en-GB" sz="1200"/>
                        <a:t>exit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9"/>
                        </a:rPr>
                        <a:t>exit</a:t>
                      </a:r>
                      <a:r>
                        <a:rPr lang="en-GB" sz="1200"/>
                        <a:t/>
                      </a:r>
                      <a:br>
                        <a:rPr lang="en-GB" sz="1200"/>
                      </a:br>
                      <a:r>
                        <a:rPr lang="en-GB" sz="1200"/>
                        <a:t>Control-D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On Unix, pressing the control key and D simultaneously logs the user out of the shell.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75518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help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10"/>
                        </a:rPr>
                        <a:t>man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"help" by itself prints all the commands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31545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mkdir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11"/>
                        </a:rPr>
                        <a:t>mkdir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594953"/>
                  </a:ext>
                </a:extLst>
              </a:tr>
              <a:tr h="403323">
                <a:tc>
                  <a:txBody>
                    <a:bodyPr/>
                    <a:lstStyle/>
                    <a:p>
                      <a:r>
                        <a:rPr lang="en-GB" sz="1200"/>
                        <a:t>more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12"/>
                        </a:rPr>
                        <a:t>more</a:t>
                      </a:r>
                      <a:r>
                        <a:rPr lang="en-GB" sz="1200"/>
                        <a:t/>
                      </a:r>
                      <a:br>
                        <a:rPr lang="en-GB" sz="1200"/>
                      </a:br>
                      <a:r>
                        <a:rPr lang="en-GB" sz="1200">
                          <a:hlinkClick r:id="rId13"/>
                        </a:rPr>
                        <a:t>less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680336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move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14"/>
                        </a:rPr>
                        <a:t>mv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680412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rmdir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15"/>
                        </a:rPr>
                        <a:t>rmdir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247326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r>
                        <a:rPr lang="en-GB" sz="1200"/>
                        <a:t>rmdir /s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6"/>
                        </a:rPr>
                        <a:t>rm</a:t>
                      </a:r>
                      <a:r>
                        <a:rPr lang="en-GB" sz="1200"/>
                        <a:t> -r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Windows has a y/n prompt. To get the prompt with Unix, use rm -i. The i means "interactive".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906025"/>
                  </a:ext>
                </a:extLst>
              </a:tr>
              <a:tr h="451405">
                <a:tc>
                  <a:txBody>
                    <a:bodyPr/>
                    <a:lstStyle/>
                    <a:p>
                      <a:r>
                        <a:rPr lang="en-GB" sz="1200"/>
                        <a:t>set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hlinkClick r:id="rId16"/>
                        </a:rPr>
                        <a:t>env</a:t>
                      </a:r>
                      <a:endParaRPr lang="en-GB" sz="1200"/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Set on Windows prints a list of all environment variables. For individual environment variables, set &lt;variable&gt; is the same as echo $&lt;variable&gt; on Unix. 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477217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r>
                        <a:rPr lang="en-GB" sz="1200"/>
                        <a:t>set Path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echo $PATH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Print the value of the environment variable using set in Windows.</a:t>
                      </a:r>
                    </a:p>
                  </a:txBody>
                  <a:tcPr marL="11451" marR="11451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88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7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Navigating on the command line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Where am I?:</a:t>
            </a:r>
          </a:p>
          <a:p>
            <a:pPr lvl="1"/>
            <a:r>
              <a:rPr lang="en-GB" smtClean="0"/>
              <a:t>Windows: cd</a:t>
            </a:r>
          </a:p>
          <a:p>
            <a:pPr lvl="1"/>
            <a:r>
              <a:rPr lang="en-GB" smtClean="0"/>
              <a:t>Linux: pwd</a:t>
            </a:r>
          </a:p>
          <a:p>
            <a:r>
              <a:rPr lang="en-GB" smtClean="0"/>
              <a:t>What is here?</a:t>
            </a:r>
          </a:p>
          <a:p>
            <a:pPr lvl="1"/>
            <a:r>
              <a:rPr lang="en-GB" smtClean="0"/>
              <a:t>Windows: dir</a:t>
            </a:r>
          </a:p>
          <a:p>
            <a:pPr lvl="1"/>
            <a:r>
              <a:rPr lang="en-GB" smtClean="0"/>
              <a:t>Linux: ls</a:t>
            </a:r>
          </a:p>
          <a:p>
            <a:r>
              <a:rPr lang="en-GB" smtClean="0"/>
              <a:t>Go to a folder here: cd &lt;folder name&gt;</a:t>
            </a:r>
          </a:p>
          <a:p>
            <a:r>
              <a:rPr lang="en-GB" smtClean="0"/>
              <a:t>Go backwards: cd ..</a:t>
            </a:r>
          </a:p>
          <a:p>
            <a:r>
              <a:rPr lang="en-GB" smtClean="0"/>
              <a:t>Go to a specific folder: </a:t>
            </a:r>
          </a:p>
          <a:p>
            <a:pPr lvl="1"/>
            <a:r>
              <a:rPr lang="en-GB" smtClean="0"/>
              <a:t>Windows: cd c:\&lt;level 1&gt;\&lt;level 2&gt;\ etc.</a:t>
            </a:r>
          </a:p>
          <a:p>
            <a:pPr lvl="1"/>
            <a:r>
              <a:rPr lang="en-GB" smtClean="0"/>
              <a:t>Linux: cd /&lt;level 1&gt;/&lt;level 2&gt;/ etc.</a:t>
            </a:r>
          </a:p>
          <a:p>
            <a:pPr lvl="1"/>
            <a:r>
              <a:rPr lang="en-GB" smtClean="0"/>
              <a:t>Handy trick: Use Tab to autocomplete folders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8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Running Programs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To run a program just type its name</a:t>
            </a:r>
          </a:p>
          <a:p>
            <a:endParaRPr lang="en-GB"/>
          </a:p>
          <a:p>
            <a:r>
              <a:rPr lang="en-GB" smtClean="0"/>
              <a:t>What is its name?</a:t>
            </a:r>
          </a:p>
          <a:p>
            <a:r>
              <a:rPr lang="en-GB" smtClean="0"/>
              <a:t>It depends….</a:t>
            </a:r>
          </a:p>
          <a:p>
            <a:pPr lvl="1"/>
            <a:r>
              <a:rPr lang="en-GB" smtClean="0"/>
              <a:t>If you’re in the folder where it resides then its name is its name</a:t>
            </a:r>
          </a:p>
          <a:p>
            <a:pPr lvl="1"/>
            <a:r>
              <a:rPr lang="en-GB" smtClean="0"/>
              <a:t>If you’re in a different folder you may need to include its full path</a:t>
            </a:r>
          </a:p>
          <a:p>
            <a:pPr marL="914400" lvl="2" indent="0">
              <a:buNone/>
            </a:pPr>
            <a:r>
              <a:rPr lang="en-GB" smtClean="0"/>
              <a:t>(the folder hierarchy separated by / or \)</a:t>
            </a:r>
          </a:p>
          <a:p>
            <a:pPr lvl="1"/>
            <a:r>
              <a:rPr lang="en-GB" smtClean="0"/>
              <a:t>If there is an environment variable pointing to that folder then you don’t need to refer to it</a:t>
            </a:r>
          </a:p>
          <a:p>
            <a:r>
              <a:rPr lang="en-GB" smtClean="0"/>
              <a:t>That isn’t quite everything….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42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Programs have parameters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Parameters are either information the program needs, or instructions for how to perform its task</a:t>
            </a:r>
          </a:p>
          <a:p>
            <a:r>
              <a:rPr lang="en-GB" smtClean="0"/>
              <a:t>They take two main forms – named and unnamed</a:t>
            </a:r>
          </a:p>
          <a:p>
            <a:r>
              <a:rPr lang="en-GB" smtClean="0"/>
              <a:t>For unnamed parameters just type values after the program name</a:t>
            </a:r>
          </a:p>
          <a:p>
            <a:r>
              <a:rPr lang="en-GB" smtClean="0"/>
              <a:t>For named parameters put the name of the parameter, often preceded with one or two hyphens, before the value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mtClean="0"/>
              <a:t>Examples to follow….</a:t>
            </a:r>
          </a:p>
        </p:txBody>
      </p:sp>
    </p:spTree>
    <p:extLst>
      <p:ext uri="{BB962C8B-B14F-4D97-AF65-F5344CB8AC3E}">
        <p14:creationId xmlns:p14="http://schemas.microsoft.com/office/powerpoint/2010/main" val="117882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1 – Linux ls command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/>
          <a:lstStyle/>
          <a:p>
            <a:r>
              <a:rPr lang="en-GB" smtClean="0"/>
              <a:t>ls lists the contents of a folder</a:t>
            </a:r>
          </a:p>
          <a:p>
            <a:r>
              <a:rPr lang="en-GB" smtClean="0"/>
              <a:t>It is built into the Linux environment so is called without needing to refer to the path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384047" y="201168"/>
            <a:ext cx="557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</a:t>
            </a:r>
            <a:r>
              <a:rPr lang="en-GB" smtClean="0"/>
              <a:t>s on its own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 flipH="1">
            <a:off x="384047" y="1374369"/>
            <a:ext cx="557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</a:t>
            </a:r>
            <a:r>
              <a:rPr lang="en-GB" smtClean="0"/>
              <a:t>s with the –l parameter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9" y="636358"/>
            <a:ext cx="11546205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99" y="1743701"/>
            <a:ext cx="7419975" cy="2552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" y="5226367"/>
            <a:ext cx="7610475" cy="885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384046" y="4636512"/>
            <a:ext cx="557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</a:t>
            </a:r>
            <a:r>
              <a:rPr lang="en-GB" smtClean="0"/>
              <a:t>s with the –l parameter and a folder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3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- Mallet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7" y="1690688"/>
            <a:ext cx="11722990" cy="485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08" y="3008376"/>
            <a:ext cx="11676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smtClean="0"/>
              <a:t>Command = bin/mallet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smtClean="0"/>
              <a:t>Mallet function = import-dir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smtClean="0"/>
              <a:t>Input file location; named parameter = --input &lt;file path&gt;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5050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Word Cloud – Prerogative Court of Cantebury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32" y="1454604"/>
            <a:ext cx="5076825" cy="4600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9463" y="6314106"/>
            <a:ext cx="6842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Source data - http://discovery.nationalarchives.gov.uk/details/r/C12122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Word Cloud - Combined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80" y="1828412"/>
            <a:ext cx="5068757" cy="4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4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Grouping documents by subject</a:t>
            </a:r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1624966" y="3448425"/>
            <a:ext cx="1497676" cy="1438101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ocument 8"/>
          <p:cNvSpPr/>
          <p:nvPr/>
        </p:nvSpPr>
        <p:spPr>
          <a:xfrm>
            <a:off x="4413378" y="1996015"/>
            <a:ext cx="1166326" cy="1156996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ocument 9"/>
          <p:cNvSpPr/>
          <p:nvPr/>
        </p:nvSpPr>
        <p:spPr>
          <a:xfrm>
            <a:off x="4413378" y="3588978"/>
            <a:ext cx="1166326" cy="1156996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ocument 10"/>
          <p:cNvSpPr/>
          <p:nvPr/>
        </p:nvSpPr>
        <p:spPr>
          <a:xfrm>
            <a:off x="4413378" y="5220450"/>
            <a:ext cx="1166326" cy="1156996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 flipV="1">
            <a:off x="3122642" y="2574513"/>
            <a:ext cx="1290736" cy="15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>
            <a:off x="3122642" y="4167476"/>
            <a:ext cx="1290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1" idx="1"/>
          </p:cNvCxnSpPr>
          <p:nvPr/>
        </p:nvCxnSpPr>
        <p:spPr>
          <a:xfrm>
            <a:off x="3122642" y="4167476"/>
            <a:ext cx="1290736" cy="163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ocument 27"/>
          <p:cNvSpPr/>
          <p:nvPr/>
        </p:nvSpPr>
        <p:spPr>
          <a:xfrm>
            <a:off x="6870440" y="2869927"/>
            <a:ext cx="1166326" cy="1156996"/>
          </a:xfrm>
          <a:prstGeom prst="flowChartDocument">
            <a:avLst/>
          </a:prstGeom>
          <a:gradFill>
            <a:gsLst>
              <a:gs pos="0">
                <a:srgbClr val="00B050"/>
              </a:gs>
              <a:gs pos="100000">
                <a:schemeClr val="accent2"/>
              </a:gs>
            </a:gsLst>
            <a:lin ang="5400000" scaled="1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ocument 28"/>
          <p:cNvSpPr/>
          <p:nvPr/>
        </p:nvSpPr>
        <p:spPr>
          <a:xfrm>
            <a:off x="6870440" y="4641952"/>
            <a:ext cx="1166326" cy="1156996"/>
          </a:xfrm>
          <a:prstGeom prst="flowChartDocument">
            <a:avLst/>
          </a:prstGeom>
          <a:gradFill>
            <a:gsLst>
              <a:gs pos="0">
                <a:schemeClr val="accent2"/>
              </a:gs>
              <a:gs pos="100000">
                <a:srgbClr val="FFFF00"/>
              </a:gs>
            </a:gsLst>
            <a:lin ang="5400000" scaled="1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Document 29"/>
          <p:cNvSpPr/>
          <p:nvPr/>
        </p:nvSpPr>
        <p:spPr>
          <a:xfrm>
            <a:off x="9178211" y="3588978"/>
            <a:ext cx="1166326" cy="1156996"/>
          </a:xfrm>
          <a:prstGeom prst="flowChartDocument">
            <a:avLst/>
          </a:prstGeom>
          <a:gradFill>
            <a:gsLst>
              <a:gs pos="50000">
                <a:schemeClr val="accent2"/>
              </a:gs>
              <a:gs pos="0">
                <a:srgbClr val="00B050"/>
              </a:gs>
              <a:gs pos="100000">
                <a:srgbClr val="FFFF00"/>
              </a:gs>
            </a:gsLst>
            <a:lin ang="5400000" scaled="1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topic modelling views the world</a:t>
            </a:r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1091681" y="4002833"/>
            <a:ext cx="9310390" cy="2752535"/>
            <a:chOff x="578492" y="2911157"/>
            <a:chExt cx="11185849" cy="3806891"/>
          </a:xfrm>
        </p:grpSpPr>
        <p:sp>
          <p:nvSpPr>
            <p:cNvPr id="17" name="Rectangle 16"/>
            <p:cNvSpPr/>
            <p:nvPr/>
          </p:nvSpPr>
          <p:spPr>
            <a:xfrm>
              <a:off x="578492" y="2911157"/>
              <a:ext cx="11185849" cy="38068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ube 4"/>
            <p:cNvSpPr/>
            <p:nvPr/>
          </p:nvSpPr>
          <p:spPr>
            <a:xfrm>
              <a:off x="1045023" y="3666937"/>
              <a:ext cx="2286000" cy="272454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Science</a:t>
              </a:r>
              <a:endParaRPr lang="en-GB"/>
            </a:p>
          </p:txBody>
        </p:sp>
        <p:sp>
          <p:nvSpPr>
            <p:cNvPr id="6" name="Cube 5"/>
            <p:cNvSpPr/>
            <p:nvPr/>
          </p:nvSpPr>
          <p:spPr>
            <a:xfrm>
              <a:off x="4892346" y="3666937"/>
              <a:ext cx="2286000" cy="272453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Sport</a:t>
              </a:r>
              <a:endParaRPr lang="en-GB"/>
            </a:p>
          </p:txBody>
        </p:sp>
        <p:sp>
          <p:nvSpPr>
            <p:cNvPr id="7" name="Cube 6"/>
            <p:cNvSpPr/>
            <p:nvPr/>
          </p:nvSpPr>
          <p:spPr>
            <a:xfrm>
              <a:off x="8888959" y="3666936"/>
              <a:ext cx="2286000" cy="272453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History</a:t>
              </a:r>
              <a:endParaRPr lang="en-GB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1250136" y="3755878"/>
              <a:ext cx="1922200" cy="466531"/>
            </a:xfrm>
            <a:prstGeom prst="parallelogram">
              <a:avLst>
                <a:gd name="adj" fmla="val 9693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 rot="18500182">
              <a:off x="1161565" y="3442507"/>
              <a:ext cx="1381920" cy="443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>
                  <a:ln w="3175">
                    <a:noFill/>
                  </a:ln>
                  <a:solidFill>
                    <a:srgbClr val="00B050"/>
                  </a:solidFill>
                </a:rPr>
                <a:t>measure</a:t>
              </a:r>
              <a:endParaRPr lang="en-GB">
                <a:ln w="3175">
                  <a:noFill/>
                </a:ln>
                <a:solidFill>
                  <a:srgbClr val="00B05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7393498">
              <a:off x="1676585" y="3416308"/>
              <a:ext cx="1373318" cy="443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n w="3175">
                    <a:solidFill>
                      <a:schemeClr val="accent1">
                        <a:shade val="50000"/>
                      </a:schemeClr>
                    </a:solidFill>
                  </a:ln>
                  <a:solidFill>
                    <a:srgbClr val="00B050"/>
                  </a:solidFill>
                </a:defRPr>
              </a:lvl1pPr>
            </a:lstStyle>
            <a:p>
              <a:r>
                <a:rPr lang="en-GB">
                  <a:ln w="3175">
                    <a:noFill/>
                  </a:ln>
                </a:rPr>
                <a:t>pressure</a:t>
              </a:r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5049161" y="3768313"/>
              <a:ext cx="1963958" cy="466531"/>
            </a:xfrm>
            <a:prstGeom prst="parallelogram">
              <a:avLst>
                <a:gd name="adj" fmla="val 9693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 rot="17104986">
              <a:off x="5102930" y="3652675"/>
              <a:ext cx="723196" cy="443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>
                  <a:ln w="3175">
                    <a:noFill/>
                  </a:ln>
                  <a:solidFill>
                    <a:schemeClr val="accent2"/>
                  </a:solidFill>
                </a:rPr>
                <a:t>ball</a:t>
              </a:r>
              <a:endParaRPr lang="en-GB">
                <a:ln w="3175">
                  <a:noFill/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7393498">
              <a:off x="5747068" y="3524597"/>
              <a:ext cx="1054775" cy="443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>
                  <a:solidFill>
                    <a:schemeClr val="accent2"/>
                  </a:solidFill>
                </a:rPr>
                <a:t>player</a:t>
              </a: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9056980" y="3749743"/>
              <a:ext cx="1991791" cy="466531"/>
            </a:xfrm>
            <a:prstGeom prst="parallelogram">
              <a:avLst>
                <a:gd name="adj" fmla="val 9693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 rot="17393498">
              <a:off x="9198379" y="3559233"/>
              <a:ext cx="901850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>
                  <a:solidFill>
                    <a:srgbClr val="FFFF00"/>
                  </a:solidFill>
                </a:rPr>
                <a:t>century</a:t>
              </a:r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8806461">
              <a:off x="10052035" y="3559233"/>
              <a:ext cx="581249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>
                  <a:solidFill>
                    <a:srgbClr val="FFFF00"/>
                  </a:solidFill>
                </a:rPr>
                <a:t>past</a:t>
              </a:r>
              <a:endParaRPr lang="en-GB">
                <a:solidFill>
                  <a:srgbClr val="FFFF00"/>
                </a:solidFill>
              </a:endParaRPr>
            </a:p>
          </p:txBody>
        </p:sp>
      </p:grpSp>
      <p:sp>
        <p:nvSpPr>
          <p:cNvPr id="19" name="Vertical Scroll 18"/>
          <p:cNvSpPr/>
          <p:nvPr/>
        </p:nvSpPr>
        <p:spPr>
          <a:xfrm rot="10800000">
            <a:off x="4879909" y="1632849"/>
            <a:ext cx="1642188" cy="189411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134686" y="1747307"/>
            <a:ext cx="1116824" cy="749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134686" y="2530419"/>
            <a:ext cx="1116824" cy="255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134686" y="2811079"/>
            <a:ext cx="1116824" cy="401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 rot="17393498">
            <a:off x="5731700" y="4294993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century</a:t>
            </a:r>
          </a:p>
        </p:txBody>
      </p:sp>
      <p:sp>
        <p:nvSpPr>
          <p:cNvPr id="25" name="TextBox 24"/>
          <p:cNvSpPr txBox="1"/>
          <p:nvPr/>
        </p:nvSpPr>
        <p:spPr>
          <a:xfrm rot="17393498">
            <a:off x="5055331" y="422785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36496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Reverse engineer </a:t>
            </a:r>
            <a:r>
              <a:rPr lang="en-GB" smtClean="0"/>
              <a:t>the </a:t>
            </a:r>
            <a:r>
              <a:rPr lang="en-GB" smtClean="0"/>
              <a:t>process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065019" y="2168433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" name="Rectangle 5"/>
          <p:cNvSpPr/>
          <p:nvPr/>
        </p:nvSpPr>
        <p:spPr>
          <a:xfrm>
            <a:off x="1161466" y="2243961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shot</a:t>
            </a:r>
            <a:endParaRPr lang="en-GB" sz="1400"/>
          </a:p>
        </p:txBody>
      </p:sp>
      <p:sp>
        <p:nvSpPr>
          <p:cNvPr id="7" name="Rectangle 6"/>
          <p:cNvSpPr/>
          <p:nvPr/>
        </p:nvSpPr>
        <p:spPr>
          <a:xfrm>
            <a:off x="1275033" y="2849910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ball</a:t>
            </a:r>
            <a:endParaRPr lang="en-GB" sz="1400"/>
          </a:p>
        </p:txBody>
      </p:sp>
      <p:sp>
        <p:nvSpPr>
          <p:cNvPr id="8" name="Rectangle 7"/>
          <p:cNvSpPr/>
          <p:nvPr/>
        </p:nvSpPr>
        <p:spPr>
          <a:xfrm>
            <a:off x="1435880" y="3359175"/>
            <a:ext cx="931734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score</a:t>
            </a:r>
            <a:endParaRPr lang="en-GB" sz="1400"/>
          </a:p>
        </p:txBody>
      </p:sp>
      <p:sp>
        <p:nvSpPr>
          <p:cNvPr id="9" name="Rectangle 8"/>
          <p:cNvSpPr/>
          <p:nvPr/>
        </p:nvSpPr>
        <p:spPr>
          <a:xfrm>
            <a:off x="1179306" y="3944157"/>
            <a:ext cx="931734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rules</a:t>
            </a:r>
            <a:endParaRPr lang="en-GB" sz="1400"/>
          </a:p>
        </p:txBody>
      </p:sp>
      <p:sp>
        <p:nvSpPr>
          <p:cNvPr id="18" name="Rectangle 17"/>
          <p:cNvSpPr/>
          <p:nvPr/>
        </p:nvSpPr>
        <p:spPr>
          <a:xfrm>
            <a:off x="2037021" y="4547381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ball</a:t>
            </a:r>
            <a:endParaRPr lang="en-GB" sz="1400"/>
          </a:p>
        </p:txBody>
      </p:sp>
      <p:sp>
        <p:nvSpPr>
          <p:cNvPr id="22" name="TextBox 21"/>
          <p:cNvSpPr txBox="1"/>
          <p:nvPr/>
        </p:nvSpPr>
        <p:spPr>
          <a:xfrm>
            <a:off x="443294" y="1515284"/>
            <a:ext cx="360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Find two </a:t>
            </a:r>
            <a:r>
              <a:rPr lang="en-GB" smtClean="0"/>
              <a:t>topics, two words per topic</a:t>
            </a:r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037022" y="2339972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61465" y="4435976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83042" y="2168433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8" name="Rectangle 27"/>
          <p:cNvSpPr/>
          <p:nvPr/>
        </p:nvSpPr>
        <p:spPr>
          <a:xfrm>
            <a:off x="3158706" y="2253247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ball</a:t>
            </a:r>
            <a:endParaRPr lang="en-GB" sz="1400"/>
          </a:p>
        </p:txBody>
      </p:sp>
      <p:sp>
        <p:nvSpPr>
          <p:cNvPr id="29" name="Rectangle 28"/>
          <p:cNvSpPr/>
          <p:nvPr/>
        </p:nvSpPr>
        <p:spPr>
          <a:xfrm>
            <a:off x="3194365" y="2701580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great</a:t>
            </a:r>
            <a:endParaRPr lang="en-GB" sz="1400"/>
          </a:p>
        </p:txBody>
      </p:sp>
      <p:sp>
        <p:nvSpPr>
          <p:cNvPr id="30" name="Rectangle 29"/>
          <p:cNvSpPr/>
          <p:nvPr/>
        </p:nvSpPr>
        <p:spPr>
          <a:xfrm>
            <a:off x="3228495" y="3290173"/>
            <a:ext cx="654109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score</a:t>
            </a:r>
            <a:endParaRPr lang="en-GB" sz="1400"/>
          </a:p>
        </p:txBody>
      </p:sp>
      <p:sp>
        <p:nvSpPr>
          <p:cNvPr id="31" name="Rectangle 30"/>
          <p:cNvSpPr/>
          <p:nvPr/>
        </p:nvSpPr>
        <p:spPr>
          <a:xfrm>
            <a:off x="3472234" y="3857502"/>
            <a:ext cx="931734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blah</a:t>
            </a:r>
            <a:endParaRPr lang="en-GB" sz="1400"/>
          </a:p>
        </p:txBody>
      </p:sp>
      <p:sp>
        <p:nvSpPr>
          <p:cNvPr id="32" name="Rectangle 31"/>
          <p:cNvSpPr/>
          <p:nvPr/>
        </p:nvSpPr>
        <p:spPr>
          <a:xfrm>
            <a:off x="3956512" y="4620299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play</a:t>
            </a:r>
            <a:endParaRPr lang="en-GB" sz="1400"/>
          </a:p>
        </p:txBody>
      </p:sp>
      <p:sp>
        <p:nvSpPr>
          <p:cNvPr id="33" name="Rectangle 32"/>
          <p:cNvSpPr/>
          <p:nvPr/>
        </p:nvSpPr>
        <p:spPr>
          <a:xfrm>
            <a:off x="4075764" y="2685616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shot</a:t>
            </a:r>
            <a:endParaRPr lang="en-GB" sz="1400"/>
          </a:p>
        </p:txBody>
      </p:sp>
      <p:sp>
        <p:nvSpPr>
          <p:cNvPr id="34" name="Rectangle 33"/>
          <p:cNvSpPr/>
          <p:nvPr/>
        </p:nvSpPr>
        <p:spPr>
          <a:xfrm>
            <a:off x="3129906" y="4390649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01065" y="2168433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Rectangle 35"/>
          <p:cNvSpPr/>
          <p:nvPr/>
        </p:nvSpPr>
        <p:spPr>
          <a:xfrm>
            <a:off x="5202927" y="2287182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last</a:t>
            </a:r>
            <a:endParaRPr lang="en-GB" sz="1400"/>
          </a:p>
        </p:txBody>
      </p:sp>
      <p:sp>
        <p:nvSpPr>
          <p:cNvPr id="37" name="Rectangle 36"/>
          <p:cNvSpPr/>
          <p:nvPr/>
        </p:nvSpPr>
        <p:spPr>
          <a:xfrm>
            <a:off x="5298561" y="2900798"/>
            <a:ext cx="828450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monarch</a:t>
            </a:r>
            <a:endParaRPr lang="en-GB" sz="1400"/>
          </a:p>
        </p:txBody>
      </p:sp>
      <p:sp>
        <p:nvSpPr>
          <p:cNvPr id="38" name="Rectangle 37"/>
          <p:cNvSpPr/>
          <p:nvPr/>
        </p:nvSpPr>
        <p:spPr>
          <a:xfrm>
            <a:off x="5607492" y="3343697"/>
            <a:ext cx="931734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blah</a:t>
            </a:r>
            <a:endParaRPr lang="en-GB" sz="1400"/>
          </a:p>
        </p:txBody>
      </p:sp>
      <p:sp>
        <p:nvSpPr>
          <p:cNvPr id="39" name="Rectangle 38"/>
          <p:cNvSpPr/>
          <p:nvPr/>
        </p:nvSpPr>
        <p:spPr>
          <a:xfrm>
            <a:off x="5246919" y="3852343"/>
            <a:ext cx="931734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past</a:t>
            </a:r>
            <a:endParaRPr lang="en-GB" sz="1400"/>
          </a:p>
        </p:txBody>
      </p:sp>
      <p:sp>
        <p:nvSpPr>
          <p:cNvPr id="40" name="Rectangle 39"/>
          <p:cNvSpPr/>
          <p:nvPr/>
        </p:nvSpPr>
        <p:spPr>
          <a:xfrm>
            <a:off x="6103172" y="4652044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rule</a:t>
            </a:r>
            <a:endParaRPr lang="en-GB" sz="1400"/>
          </a:p>
        </p:txBody>
      </p:sp>
      <p:sp>
        <p:nvSpPr>
          <p:cNvPr id="41" name="Rectangle 40"/>
          <p:cNvSpPr/>
          <p:nvPr/>
        </p:nvSpPr>
        <p:spPr>
          <a:xfrm>
            <a:off x="6055148" y="2388951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century</a:t>
            </a:r>
            <a:endParaRPr lang="en-GB" sz="1400"/>
          </a:p>
        </p:txBody>
      </p:sp>
      <p:sp>
        <p:nvSpPr>
          <p:cNvPr id="42" name="Rectangle 41"/>
          <p:cNvSpPr/>
          <p:nvPr/>
        </p:nvSpPr>
        <p:spPr>
          <a:xfrm>
            <a:off x="5298561" y="4284199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12610" y="3290173"/>
            <a:ext cx="782716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century</a:t>
            </a:r>
            <a:endParaRPr lang="en-GB" sz="1400"/>
          </a:p>
        </p:txBody>
      </p:sp>
      <p:sp>
        <p:nvSpPr>
          <p:cNvPr id="44" name="Rectangle 43"/>
          <p:cNvSpPr/>
          <p:nvPr/>
        </p:nvSpPr>
        <p:spPr>
          <a:xfrm>
            <a:off x="7119088" y="2168433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5" name="Rectangle 44"/>
          <p:cNvSpPr/>
          <p:nvPr/>
        </p:nvSpPr>
        <p:spPr>
          <a:xfrm>
            <a:off x="7272781" y="2253246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20th</a:t>
            </a:r>
            <a:endParaRPr lang="en-GB" sz="1400"/>
          </a:p>
        </p:txBody>
      </p:sp>
      <p:sp>
        <p:nvSpPr>
          <p:cNvPr id="46" name="Rectangle 45"/>
          <p:cNvSpPr/>
          <p:nvPr/>
        </p:nvSpPr>
        <p:spPr>
          <a:xfrm>
            <a:off x="7355481" y="2739801"/>
            <a:ext cx="853939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monarch</a:t>
            </a:r>
            <a:endParaRPr lang="en-GB" sz="1400"/>
          </a:p>
        </p:txBody>
      </p:sp>
      <p:sp>
        <p:nvSpPr>
          <p:cNvPr id="47" name="Rectangle 46"/>
          <p:cNvSpPr/>
          <p:nvPr/>
        </p:nvSpPr>
        <p:spPr>
          <a:xfrm>
            <a:off x="7228802" y="3636332"/>
            <a:ext cx="931734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blah</a:t>
            </a:r>
            <a:endParaRPr lang="en-GB" sz="1400"/>
          </a:p>
        </p:txBody>
      </p:sp>
      <p:sp>
        <p:nvSpPr>
          <p:cNvPr id="48" name="Rectangle 47"/>
          <p:cNvSpPr/>
          <p:nvPr/>
        </p:nvSpPr>
        <p:spPr>
          <a:xfrm>
            <a:off x="7590998" y="4081058"/>
            <a:ext cx="931734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rule</a:t>
            </a:r>
            <a:endParaRPr lang="en-GB" sz="1400"/>
          </a:p>
        </p:txBody>
      </p:sp>
      <p:sp>
        <p:nvSpPr>
          <p:cNvPr id="49" name="Rectangle 48"/>
          <p:cNvSpPr/>
          <p:nvPr/>
        </p:nvSpPr>
        <p:spPr>
          <a:xfrm>
            <a:off x="8126630" y="4572407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century</a:t>
            </a:r>
            <a:endParaRPr lang="en-GB" sz="1400"/>
          </a:p>
        </p:txBody>
      </p:sp>
      <p:sp>
        <p:nvSpPr>
          <p:cNvPr id="50" name="Rectangle 49"/>
          <p:cNvSpPr/>
          <p:nvPr/>
        </p:nvSpPr>
        <p:spPr>
          <a:xfrm>
            <a:off x="8126631" y="2242528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century</a:t>
            </a:r>
            <a:endParaRPr lang="en-GB" sz="1400"/>
          </a:p>
        </p:txBody>
      </p:sp>
      <p:sp>
        <p:nvSpPr>
          <p:cNvPr id="51" name="Rectangle 50"/>
          <p:cNvSpPr/>
          <p:nvPr/>
        </p:nvSpPr>
        <p:spPr>
          <a:xfrm>
            <a:off x="7228405" y="4572408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past</a:t>
            </a:r>
            <a:endParaRPr lang="en-GB" sz="1400"/>
          </a:p>
        </p:txBody>
      </p:sp>
      <p:sp>
        <p:nvSpPr>
          <p:cNvPr id="52" name="Rectangle 51"/>
          <p:cNvSpPr/>
          <p:nvPr/>
        </p:nvSpPr>
        <p:spPr>
          <a:xfrm>
            <a:off x="8126631" y="3161793"/>
            <a:ext cx="666907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shot</a:t>
            </a:r>
            <a:endParaRPr lang="en-GB" sz="1400"/>
          </a:p>
        </p:txBody>
      </p:sp>
      <p:sp>
        <p:nvSpPr>
          <p:cNvPr id="53" name="Rectangle 52"/>
          <p:cNvSpPr/>
          <p:nvPr/>
        </p:nvSpPr>
        <p:spPr>
          <a:xfrm>
            <a:off x="9168078" y="2154481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4" name="Rectangle 53"/>
          <p:cNvSpPr/>
          <p:nvPr/>
        </p:nvSpPr>
        <p:spPr>
          <a:xfrm>
            <a:off x="9290804" y="2253246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19th</a:t>
            </a:r>
            <a:endParaRPr lang="en-GB" sz="1400"/>
          </a:p>
        </p:txBody>
      </p:sp>
      <p:sp>
        <p:nvSpPr>
          <p:cNvPr id="55" name="Rectangle 54"/>
          <p:cNvSpPr/>
          <p:nvPr/>
        </p:nvSpPr>
        <p:spPr>
          <a:xfrm>
            <a:off x="9246428" y="2877805"/>
            <a:ext cx="853939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monarch</a:t>
            </a:r>
            <a:endParaRPr lang="en-GB" sz="1400"/>
          </a:p>
        </p:txBody>
      </p:sp>
      <p:sp>
        <p:nvSpPr>
          <p:cNvPr id="56" name="Rectangle 55"/>
          <p:cNvSpPr/>
          <p:nvPr/>
        </p:nvSpPr>
        <p:spPr>
          <a:xfrm>
            <a:off x="9246825" y="3636332"/>
            <a:ext cx="931734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score</a:t>
            </a:r>
            <a:endParaRPr lang="en-GB" sz="1400"/>
          </a:p>
        </p:txBody>
      </p:sp>
      <p:sp>
        <p:nvSpPr>
          <p:cNvPr id="57" name="Rectangle 56"/>
          <p:cNvSpPr/>
          <p:nvPr/>
        </p:nvSpPr>
        <p:spPr>
          <a:xfrm>
            <a:off x="9609021" y="4081058"/>
            <a:ext cx="931734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ball</a:t>
            </a:r>
            <a:endParaRPr lang="en-GB" sz="1400"/>
          </a:p>
        </p:txBody>
      </p:sp>
      <p:sp>
        <p:nvSpPr>
          <p:cNvPr id="58" name="Rectangle 57"/>
          <p:cNvSpPr/>
          <p:nvPr/>
        </p:nvSpPr>
        <p:spPr>
          <a:xfrm>
            <a:off x="10144653" y="4572407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blah</a:t>
            </a:r>
            <a:endParaRPr lang="en-GB" sz="1400"/>
          </a:p>
        </p:txBody>
      </p:sp>
      <p:sp>
        <p:nvSpPr>
          <p:cNvPr id="59" name="Rectangle 58"/>
          <p:cNvSpPr/>
          <p:nvPr/>
        </p:nvSpPr>
        <p:spPr>
          <a:xfrm>
            <a:off x="10144654" y="2242528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century</a:t>
            </a:r>
            <a:endParaRPr lang="en-GB" sz="1400"/>
          </a:p>
        </p:txBody>
      </p:sp>
      <p:sp>
        <p:nvSpPr>
          <p:cNvPr id="60" name="Rectangle 59"/>
          <p:cNvSpPr/>
          <p:nvPr/>
        </p:nvSpPr>
        <p:spPr>
          <a:xfrm>
            <a:off x="9246428" y="4572408"/>
            <a:ext cx="740281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past</a:t>
            </a:r>
            <a:endParaRPr lang="en-GB" sz="1400"/>
          </a:p>
        </p:txBody>
      </p:sp>
      <p:sp>
        <p:nvSpPr>
          <p:cNvPr id="61" name="Rectangle 60"/>
          <p:cNvSpPr/>
          <p:nvPr/>
        </p:nvSpPr>
        <p:spPr>
          <a:xfrm>
            <a:off x="10144654" y="3161793"/>
            <a:ext cx="666907" cy="3635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play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5366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Topic modelling in action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065019" y="2168433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" name="Rectangle 5"/>
          <p:cNvSpPr/>
          <p:nvPr/>
        </p:nvSpPr>
        <p:spPr>
          <a:xfrm>
            <a:off x="1161466" y="2243961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shot</a:t>
            </a:r>
            <a:endParaRPr lang="en-GB" sz="1400"/>
          </a:p>
        </p:txBody>
      </p:sp>
      <p:sp>
        <p:nvSpPr>
          <p:cNvPr id="7" name="Rectangle 6"/>
          <p:cNvSpPr/>
          <p:nvPr/>
        </p:nvSpPr>
        <p:spPr>
          <a:xfrm>
            <a:off x="1275033" y="2849910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5880" y="3359175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score</a:t>
            </a:r>
            <a:endParaRPr lang="en-GB" sz="1400"/>
          </a:p>
        </p:txBody>
      </p:sp>
      <p:sp>
        <p:nvSpPr>
          <p:cNvPr id="9" name="Rectangle 8"/>
          <p:cNvSpPr/>
          <p:nvPr/>
        </p:nvSpPr>
        <p:spPr>
          <a:xfrm>
            <a:off x="1179306" y="3944157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7021" y="4547381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ball</a:t>
            </a:r>
            <a:endParaRPr lang="en-GB" sz="1400"/>
          </a:p>
        </p:txBody>
      </p:sp>
      <p:sp>
        <p:nvSpPr>
          <p:cNvPr id="22" name="TextBox 21"/>
          <p:cNvSpPr txBox="1"/>
          <p:nvPr/>
        </p:nvSpPr>
        <p:spPr>
          <a:xfrm>
            <a:off x="443294" y="1515284"/>
            <a:ext cx="23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Randomly assign topics</a:t>
            </a:r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037022" y="2339972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61465" y="443597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83042" y="2168433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8" name="Rectangle 27"/>
          <p:cNvSpPr/>
          <p:nvPr/>
        </p:nvSpPr>
        <p:spPr>
          <a:xfrm>
            <a:off x="3158706" y="2253247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4365" y="2701580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great</a:t>
            </a:r>
            <a:endParaRPr lang="en-GB" sz="1400"/>
          </a:p>
        </p:txBody>
      </p:sp>
      <p:sp>
        <p:nvSpPr>
          <p:cNvPr id="30" name="Rectangle 29"/>
          <p:cNvSpPr/>
          <p:nvPr/>
        </p:nvSpPr>
        <p:spPr>
          <a:xfrm>
            <a:off x="3228495" y="3290173"/>
            <a:ext cx="65410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score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72234" y="3857502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blah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56512" y="4620299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play</a:t>
            </a:r>
            <a:endParaRPr lang="en-GB" sz="1400"/>
          </a:p>
        </p:txBody>
      </p:sp>
      <p:sp>
        <p:nvSpPr>
          <p:cNvPr id="33" name="Rectangle 32"/>
          <p:cNvSpPr/>
          <p:nvPr/>
        </p:nvSpPr>
        <p:spPr>
          <a:xfrm>
            <a:off x="4075764" y="268561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9906" y="4390649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01065" y="2168433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Rectangle 35"/>
          <p:cNvSpPr/>
          <p:nvPr/>
        </p:nvSpPr>
        <p:spPr>
          <a:xfrm>
            <a:off x="5202927" y="2287182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last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98561" y="2900798"/>
            <a:ext cx="828450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monarch</a:t>
            </a:r>
            <a:endParaRPr lang="en-GB" sz="1400"/>
          </a:p>
        </p:txBody>
      </p:sp>
      <p:sp>
        <p:nvSpPr>
          <p:cNvPr id="38" name="Rectangle 37"/>
          <p:cNvSpPr/>
          <p:nvPr/>
        </p:nvSpPr>
        <p:spPr>
          <a:xfrm>
            <a:off x="5607492" y="3343697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  <a:endParaRPr lang="en-GB" sz="1400"/>
          </a:p>
        </p:txBody>
      </p:sp>
      <p:sp>
        <p:nvSpPr>
          <p:cNvPr id="39" name="Rectangle 38"/>
          <p:cNvSpPr/>
          <p:nvPr/>
        </p:nvSpPr>
        <p:spPr>
          <a:xfrm>
            <a:off x="5246919" y="3852343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40" name="Rectangle 39"/>
          <p:cNvSpPr/>
          <p:nvPr/>
        </p:nvSpPr>
        <p:spPr>
          <a:xfrm>
            <a:off x="6103172" y="4652044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55148" y="2388951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8561" y="4284199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12610" y="3290173"/>
            <a:ext cx="782716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century</a:t>
            </a:r>
            <a:endParaRPr lang="en-GB" sz="1400"/>
          </a:p>
        </p:txBody>
      </p:sp>
      <p:sp>
        <p:nvSpPr>
          <p:cNvPr id="44" name="Rectangle 43"/>
          <p:cNvSpPr/>
          <p:nvPr/>
        </p:nvSpPr>
        <p:spPr>
          <a:xfrm>
            <a:off x="7119088" y="2168433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5" name="Rectangle 44"/>
          <p:cNvSpPr/>
          <p:nvPr/>
        </p:nvSpPr>
        <p:spPr>
          <a:xfrm>
            <a:off x="7272781" y="2253246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20th</a:t>
            </a:r>
            <a:endParaRPr lang="en-GB" sz="1400"/>
          </a:p>
        </p:txBody>
      </p:sp>
      <p:sp>
        <p:nvSpPr>
          <p:cNvPr id="46" name="Rectangle 45"/>
          <p:cNvSpPr/>
          <p:nvPr/>
        </p:nvSpPr>
        <p:spPr>
          <a:xfrm>
            <a:off x="7355481" y="2739801"/>
            <a:ext cx="85393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monarch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28802" y="3636332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  <a:endParaRPr lang="en-GB" sz="1400"/>
          </a:p>
        </p:txBody>
      </p:sp>
      <p:sp>
        <p:nvSpPr>
          <p:cNvPr id="48" name="Rectangle 47"/>
          <p:cNvSpPr/>
          <p:nvPr/>
        </p:nvSpPr>
        <p:spPr>
          <a:xfrm>
            <a:off x="7590998" y="4081058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26630" y="4572407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26631" y="2242528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century</a:t>
            </a:r>
            <a:endParaRPr lang="en-GB" sz="1400"/>
          </a:p>
        </p:txBody>
      </p:sp>
      <p:sp>
        <p:nvSpPr>
          <p:cNvPr id="51" name="Rectangle 50"/>
          <p:cNvSpPr/>
          <p:nvPr/>
        </p:nvSpPr>
        <p:spPr>
          <a:xfrm>
            <a:off x="7228405" y="4572408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52" name="Rectangle 51"/>
          <p:cNvSpPr/>
          <p:nvPr/>
        </p:nvSpPr>
        <p:spPr>
          <a:xfrm>
            <a:off x="8126631" y="3161793"/>
            <a:ext cx="666907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68078" y="2154481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4" name="Rectangle 53"/>
          <p:cNvSpPr/>
          <p:nvPr/>
        </p:nvSpPr>
        <p:spPr>
          <a:xfrm>
            <a:off x="9290804" y="2253246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19th</a:t>
            </a:r>
            <a:endParaRPr lang="en-GB" sz="1400"/>
          </a:p>
        </p:txBody>
      </p:sp>
      <p:sp>
        <p:nvSpPr>
          <p:cNvPr id="55" name="Rectangle 54"/>
          <p:cNvSpPr/>
          <p:nvPr/>
        </p:nvSpPr>
        <p:spPr>
          <a:xfrm>
            <a:off x="9246428" y="2877805"/>
            <a:ext cx="85393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monarch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246825" y="3636332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score</a:t>
            </a:r>
            <a:endParaRPr lang="en-GB" sz="1400"/>
          </a:p>
        </p:txBody>
      </p:sp>
      <p:sp>
        <p:nvSpPr>
          <p:cNvPr id="57" name="Rectangle 56"/>
          <p:cNvSpPr/>
          <p:nvPr/>
        </p:nvSpPr>
        <p:spPr>
          <a:xfrm>
            <a:off x="9609021" y="4081058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144653" y="4572407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blah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144654" y="2242528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246428" y="4572408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61" name="Rectangle 60"/>
          <p:cNvSpPr/>
          <p:nvPr/>
        </p:nvSpPr>
        <p:spPr>
          <a:xfrm>
            <a:off x="10144654" y="3161793"/>
            <a:ext cx="666907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play</a:t>
            </a:r>
            <a:endParaRPr lang="en-GB" sz="1400"/>
          </a:p>
        </p:txBody>
      </p:sp>
      <p:sp>
        <p:nvSpPr>
          <p:cNvPr id="62" name="Rectangle 61"/>
          <p:cNvSpPr/>
          <p:nvPr/>
        </p:nvSpPr>
        <p:spPr>
          <a:xfrm>
            <a:off x="962984" y="5435645"/>
            <a:ext cx="4239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Pick a word</a:t>
            </a:r>
          </a:p>
          <a:p>
            <a:r>
              <a:rPr lang="en-GB" smtClean="0"/>
              <a:t>How </a:t>
            </a:r>
            <a:r>
              <a:rPr lang="en-GB"/>
              <a:t>prevalent is that word across topics?</a:t>
            </a:r>
          </a:p>
          <a:p>
            <a:r>
              <a:rPr lang="en-GB"/>
              <a:t>How prevalent are topics in the document?</a:t>
            </a:r>
          </a:p>
        </p:txBody>
      </p:sp>
    </p:spTree>
    <p:extLst>
      <p:ext uri="{BB962C8B-B14F-4D97-AF65-F5344CB8AC3E}">
        <p14:creationId xmlns:p14="http://schemas.microsoft.com/office/powerpoint/2010/main" val="32652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Topic modelling in action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065019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" name="Rectangle 5"/>
          <p:cNvSpPr/>
          <p:nvPr/>
        </p:nvSpPr>
        <p:spPr>
          <a:xfrm>
            <a:off x="1161466" y="3407740"/>
            <a:ext cx="740281" cy="363519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shot</a:t>
            </a:r>
            <a:endParaRPr lang="en-GB" sz="1400"/>
          </a:p>
        </p:txBody>
      </p:sp>
      <p:sp>
        <p:nvSpPr>
          <p:cNvPr id="7" name="Rectangle 6"/>
          <p:cNvSpPr/>
          <p:nvPr/>
        </p:nvSpPr>
        <p:spPr>
          <a:xfrm>
            <a:off x="1275033" y="4013689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5880" y="4522954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score</a:t>
            </a:r>
            <a:endParaRPr lang="en-GB" sz="1400"/>
          </a:p>
        </p:txBody>
      </p:sp>
      <p:sp>
        <p:nvSpPr>
          <p:cNvPr id="9" name="Rectangle 8"/>
          <p:cNvSpPr/>
          <p:nvPr/>
        </p:nvSpPr>
        <p:spPr>
          <a:xfrm>
            <a:off x="1179306" y="5107936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rules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7021" y="5711160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ball</a:t>
            </a:r>
            <a:endParaRPr lang="en-GB" sz="1400"/>
          </a:p>
        </p:txBody>
      </p:sp>
      <p:sp>
        <p:nvSpPr>
          <p:cNvPr id="22" name="TextBox 21"/>
          <p:cNvSpPr txBox="1"/>
          <p:nvPr/>
        </p:nvSpPr>
        <p:spPr>
          <a:xfrm>
            <a:off x="443294" y="1515284"/>
            <a:ext cx="125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Pick a word</a:t>
            </a:r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037022" y="3503751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61465" y="5599755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83042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8" name="Rectangle 27"/>
          <p:cNvSpPr/>
          <p:nvPr/>
        </p:nvSpPr>
        <p:spPr>
          <a:xfrm>
            <a:off x="3158706" y="341702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4365" y="3865359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great</a:t>
            </a:r>
            <a:endParaRPr lang="en-GB" sz="1400"/>
          </a:p>
        </p:txBody>
      </p:sp>
      <p:sp>
        <p:nvSpPr>
          <p:cNvPr id="30" name="Rectangle 29"/>
          <p:cNvSpPr/>
          <p:nvPr/>
        </p:nvSpPr>
        <p:spPr>
          <a:xfrm>
            <a:off x="3228495" y="4453952"/>
            <a:ext cx="65410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score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72234" y="5021281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blah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56512" y="5784078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play</a:t>
            </a:r>
            <a:endParaRPr lang="en-GB" sz="1400"/>
          </a:p>
        </p:txBody>
      </p:sp>
      <p:sp>
        <p:nvSpPr>
          <p:cNvPr id="33" name="Rectangle 32"/>
          <p:cNvSpPr/>
          <p:nvPr/>
        </p:nvSpPr>
        <p:spPr>
          <a:xfrm>
            <a:off x="4075764" y="3849395"/>
            <a:ext cx="740281" cy="363519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9906" y="5554428"/>
            <a:ext cx="740281" cy="363519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1065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Rectangle 35"/>
          <p:cNvSpPr/>
          <p:nvPr/>
        </p:nvSpPr>
        <p:spPr>
          <a:xfrm>
            <a:off x="5202927" y="3450961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last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98561" y="4064577"/>
            <a:ext cx="828450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monarch</a:t>
            </a:r>
            <a:endParaRPr lang="en-GB" sz="1400"/>
          </a:p>
        </p:txBody>
      </p:sp>
      <p:sp>
        <p:nvSpPr>
          <p:cNvPr id="38" name="Rectangle 37"/>
          <p:cNvSpPr/>
          <p:nvPr/>
        </p:nvSpPr>
        <p:spPr>
          <a:xfrm>
            <a:off x="5607492" y="4507476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  <a:endParaRPr lang="en-GB" sz="1400"/>
          </a:p>
        </p:txBody>
      </p:sp>
      <p:sp>
        <p:nvSpPr>
          <p:cNvPr id="39" name="Rectangle 38"/>
          <p:cNvSpPr/>
          <p:nvPr/>
        </p:nvSpPr>
        <p:spPr>
          <a:xfrm>
            <a:off x="5246919" y="5016122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40" name="Rectangle 39"/>
          <p:cNvSpPr/>
          <p:nvPr/>
        </p:nvSpPr>
        <p:spPr>
          <a:xfrm>
            <a:off x="6103172" y="5815823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55148" y="3552730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8561" y="5447978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blah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12610" y="4453952"/>
            <a:ext cx="782716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century</a:t>
            </a:r>
            <a:endParaRPr lang="en-GB" sz="1400"/>
          </a:p>
        </p:txBody>
      </p:sp>
      <p:sp>
        <p:nvSpPr>
          <p:cNvPr id="44" name="Rectangle 43"/>
          <p:cNvSpPr/>
          <p:nvPr/>
        </p:nvSpPr>
        <p:spPr>
          <a:xfrm>
            <a:off x="7119088" y="3332212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5" name="Rectangle 44"/>
          <p:cNvSpPr/>
          <p:nvPr/>
        </p:nvSpPr>
        <p:spPr>
          <a:xfrm>
            <a:off x="7272781" y="3417025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20th</a:t>
            </a:r>
            <a:endParaRPr lang="en-GB" sz="1400"/>
          </a:p>
        </p:txBody>
      </p:sp>
      <p:sp>
        <p:nvSpPr>
          <p:cNvPr id="46" name="Rectangle 45"/>
          <p:cNvSpPr/>
          <p:nvPr/>
        </p:nvSpPr>
        <p:spPr>
          <a:xfrm>
            <a:off x="7355481" y="3903580"/>
            <a:ext cx="85393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monarch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28802" y="4800111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blah</a:t>
            </a:r>
            <a:endParaRPr lang="en-GB" sz="1400"/>
          </a:p>
        </p:txBody>
      </p:sp>
      <p:sp>
        <p:nvSpPr>
          <p:cNvPr id="48" name="Rectangle 47"/>
          <p:cNvSpPr/>
          <p:nvPr/>
        </p:nvSpPr>
        <p:spPr>
          <a:xfrm>
            <a:off x="7590998" y="5244837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rule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26630" y="573618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26631" y="3406307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century</a:t>
            </a:r>
            <a:endParaRPr lang="en-GB" sz="1400"/>
          </a:p>
        </p:txBody>
      </p:sp>
      <p:sp>
        <p:nvSpPr>
          <p:cNvPr id="51" name="Rectangle 50"/>
          <p:cNvSpPr/>
          <p:nvPr/>
        </p:nvSpPr>
        <p:spPr>
          <a:xfrm>
            <a:off x="7228405" y="5736187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52" name="Rectangle 51"/>
          <p:cNvSpPr/>
          <p:nvPr/>
        </p:nvSpPr>
        <p:spPr>
          <a:xfrm>
            <a:off x="8126631" y="4325572"/>
            <a:ext cx="666907" cy="363519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shot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68078" y="3318260"/>
            <a:ext cx="1787948" cy="2885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4" name="Rectangle 53"/>
          <p:cNvSpPr/>
          <p:nvPr/>
        </p:nvSpPr>
        <p:spPr>
          <a:xfrm>
            <a:off x="9290804" y="3417025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19th</a:t>
            </a:r>
            <a:endParaRPr lang="en-GB" sz="1400"/>
          </a:p>
        </p:txBody>
      </p:sp>
      <p:sp>
        <p:nvSpPr>
          <p:cNvPr id="55" name="Rectangle 54"/>
          <p:cNvSpPr/>
          <p:nvPr/>
        </p:nvSpPr>
        <p:spPr>
          <a:xfrm>
            <a:off x="9246428" y="4041584"/>
            <a:ext cx="853939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monarch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246825" y="4800111"/>
            <a:ext cx="931734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score</a:t>
            </a:r>
            <a:endParaRPr lang="en-GB" sz="1400"/>
          </a:p>
        </p:txBody>
      </p:sp>
      <p:sp>
        <p:nvSpPr>
          <p:cNvPr id="57" name="Rectangle 56"/>
          <p:cNvSpPr/>
          <p:nvPr/>
        </p:nvSpPr>
        <p:spPr>
          <a:xfrm>
            <a:off x="9609021" y="5244837"/>
            <a:ext cx="931734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ball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144653" y="5736186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blah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144654" y="3406307"/>
            <a:ext cx="740281" cy="3635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century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246428" y="5736187"/>
            <a:ext cx="740281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past</a:t>
            </a:r>
            <a:endParaRPr lang="en-GB" sz="1400"/>
          </a:p>
        </p:txBody>
      </p:sp>
      <p:sp>
        <p:nvSpPr>
          <p:cNvPr id="61" name="Rectangle 60"/>
          <p:cNvSpPr/>
          <p:nvPr/>
        </p:nvSpPr>
        <p:spPr>
          <a:xfrm>
            <a:off x="10144654" y="4325572"/>
            <a:ext cx="666907" cy="363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play</a:t>
            </a:r>
            <a:endParaRPr lang="en-GB" sz="1400"/>
          </a:p>
        </p:txBody>
      </p:sp>
      <p:sp>
        <p:nvSpPr>
          <p:cNvPr id="62" name="Rectangle 61"/>
          <p:cNvSpPr/>
          <p:nvPr/>
        </p:nvSpPr>
        <p:spPr>
          <a:xfrm>
            <a:off x="5243674" y="1666314"/>
            <a:ext cx="434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For each topic:</a:t>
            </a:r>
          </a:p>
          <a:p>
            <a:pPr marL="342900" indent="-342900">
              <a:buFont typeface="+mj-lt"/>
              <a:buAutoNum type="arabicPeriod"/>
            </a:pPr>
            <a:r>
              <a:rPr lang="en-GB" smtClean="0"/>
              <a:t>How </a:t>
            </a:r>
            <a:r>
              <a:rPr lang="en-GB"/>
              <a:t>prevalent is that word across </a:t>
            </a:r>
            <a:r>
              <a:rPr lang="en-GB" smtClean="0"/>
              <a:t>topic?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1185</Words>
  <Application>Microsoft Office PowerPoint</Application>
  <PresentationFormat>Widescreen</PresentationFormat>
  <Paragraphs>371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Topic Modelling</vt:lpstr>
      <vt:lpstr>Word Cloud – Supreme Court Divorce records</vt:lpstr>
      <vt:lpstr>Word Cloud – Prerogative Court of Cantebury</vt:lpstr>
      <vt:lpstr>Word Cloud - Combined</vt:lpstr>
      <vt:lpstr>Grouping documents by subject</vt:lpstr>
      <vt:lpstr>How topic modelling views the world</vt:lpstr>
      <vt:lpstr>Reverse engineer the process</vt:lpstr>
      <vt:lpstr>Topic modelling in action</vt:lpstr>
      <vt:lpstr>Topic modelling in action</vt:lpstr>
      <vt:lpstr>Topic modelling in action</vt:lpstr>
      <vt:lpstr>Topic modelling in action</vt:lpstr>
      <vt:lpstr>Output of a topic model</vt:lpstr>
      <vt:lpstr>Document breakdown</vt:lpstr>
      <vt:lpstr>Mallet output – top words per topic</vt:lpstr>
      <vt:lpstr>Topic for each word</vt:lpstr>
      <vt:lpstr>Topics per document</vt:lpstr>
      <vt:lpstr>The Command Line</vt:lpstr>
      <vt:lpstr>Introduction to the Command Line</vt:lpstr>
      <vt:lpstr>How to open the Command Prompt</vt:lpstr>
      <vt:lpstr>How to open the Command Prompt</vt:lpstr>
      <vt:lpstr>How to open the Command Prompt</vt:lpstr>
      <vt:lpstr>Common commands</vt:lpstr>
      <vt:lpstr>Navigating on the command line</vt:lpstr>
      <vt:lpstr>Running Programs</vt:lpstr>
      <vt:lpstr>Programs have parameters</vt:lpstr>
      <vt:lpstr>Example 1 – Linux ls command</vt:lpstr>
      <vt:lpstr>PowerPoint Presentation</vt:lpstr>
      <vt:lpstr>Example - Mallet</vt:lpstr>
    </vt:vector>
  </TitlesOfParts>
  <Company>The National Archives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</dc:title>
  <dc:creator>Bell, Mark</dc:creator>
  <cp:lastModifiedBy>Bell, Mark</cp:lastModifiedBy>
  <cp:revision>45</cp:revision>
  <dcterms:created xsi:type="dcterms:W3CDTF">2018-02-19T15:21:35Z</dcterms:created>
  <dcterms:modified xsi:type="dcterms:W3CDTF">2018-02-22T17:03:41Z</dcterms:modified>
</cp:coreProperties>
</file>