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95" r:id="rId5"/>
    <p:sldId id="277" r:id="rId6"/>
    <p:sldId id="262" r:id="rId7"/>
    <p:sldId id="296" r:id="rId8"/>
    <p:sldId id="297" r:id="rId9"/>
    <p:sldId id="299" r:id="rId10"/>
    <p:sldId id="300" r:id="rId11"/>
    <p:sldId id="301" r:id="rId12"/>
    <p:sldId id="302" r:id="rId13"/>
    <p:sldId id="303" r:id="rId14"/>
    <p:sldId id="264"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8CCB05-EB18-402F-8AD5-07EE4AD3A447}" v="2" dt="2023-11-26T17:20:19.620"/>
    <p1510:client id="{A8B8CEB4-8F0C-44DB-95AC-A2FD66D71203}" v="3990" dt="2023-11-26T19:54:01.29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p:scale>
          <a:sx n="100" d="100"/>
          <a:sy n="100" d="100"/>
        </p:scale>
        <p:origin x="-53" y="-5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5.xml.rels><?xml version="1.0" encoding="UTF-8" standalone="yes"?>
<Relationships xmlns="http://schemas.openxmlformats.org/package/2006/relationships"><Relationship Id="rId2" Type="http://schemas.openxmlformats.org/officeDocument/2006/relationships/hyperlink" Target="https://www.cs.cmu.edu/~biglou/resources/bad-words.tx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BDFC-D74B-129C-8EEF-4E861961F68D}"/>
              </a:ext>
            </a:extLst>
          </p:cNvPr>
          <p:cNvSpPr>
            <a:spLocks noGrp="1"/>
          </p:cNvSpPr>
          <p:nvPr>
            <p:ph type="title"/>
          </p:nvPr>
        </p:nvSpPr>
        <p:spPr>
          <a:xfrm>
            <a:off x="887680" y="1671410"/>
            <a:ext cx="10515600" cy="1325563"/>
          </a:xfrm>
        </p:spPr>
        <p:txBody>
          <a:bodyPr>
            <a:normAutofit/>
          </a:bodyPr>
          <a:lstStyle/>
          <a:p>
            <a:r>
              <a:rPr lang="en-US" sz="3200">
                <a:solidFill>
                  <a:srgbClr val="404040"/>
                </a:solidFill>
                <a:latin typeface="Tenorite"/>
              </a:rPr>
              <a:t>Szövegelemzés</a:t>
            </a:r>
            <a:endParaRPr lang="en-US" sz="3200"/>
          </a:p>
        </p:txBody>
      </p:sp>
      <p:sp>
        <p:nvSpPr>
          <p:cNvPr id="3" name="Date Placeholder 2">
            <a:extLst>
              <a:ext uri="{FF2B5EF4-FFF2-40B4-BE49-F238E27FC236}">
                <a16:creationId xmlns:a16="http://schemas.microsoft.com/office/drawing/2014/main" id="{61FFF857-55FC-9323-D674-2C137390CCEF}"/>
              </a:ext>
            </a:extLst>
          </p:cNvPr>
          <p:cNvSpPr>
            <a:spLocks noGrp="1"/>
          </p:cNvSpPr>
          <p:nvPr>
            <p:ph type="dt" sz="half" idx="10"/>
          </p:nvPr>
        </p:nvSpPr>
        <p:spPr/>
        <p:txBody>
          <a:bodyPr/>
          <a:lstStyle/>
          <a:p>
            <a:r>
              <a:rPr lang="en-US" dirty="0"/>
              <a:t>20XX</a:t>
            </a:r>
          </a:p>
        </p:txBody>
      </p:sp>
      <p:sp>
        <p:nvSpPr>
          <p:cNvPr id="5" name="Slide Number Placeholder 4">
            <a:extLst>
              <a:ext uri="{FF2B5EF4-FFF2-40B4-BE49-F238E27FC236}">
                <a16:creationId xmlns:a16="http://schemas.microsoft.com/office/drawing/2014/main" id="{881B0B71-75AE-0553-1598-88A185BF183E}"/>
              </a:ext>
            </a:extLst>
          </p:cNvPr>
          <p:cNvSpPr>
            <a:spLocks noGrp="1"/>
          </p:cNvSpPr>
          <p:nvPr>
            <p:ph type="sldNum" sz="quarter" idx="12"/>
          </p:nvPr>
        </p:nvSpPr>
        <p:spPr>
          <a:xfrm>
            <a:off x="8660081" y="6356350"/>
            <a:ext cx="2743200" cy="365125"/>
          </a:xfrm>
        </p:spPr>
        <p:txBody>
          <a:bodyPr/>
          <a:lstStyle/>
          <a:p>
            <a:fld id="{B5CEABB6-07DC-46E8-9B57-56EC44A396E5}" type="slidenum">
              <a:rPr lang="en-US" smtClean="0"/>
              <a:t>1</a:t>
            </a:fld>
            <a:endParaRPr lang="en-US" dirty="0"/>
          </a:p>
        </p:txBody>
      </p:sp>
      <p:sp>
        <p:nvSpPr>
          <p:cNvPr id="8" name="Title 1">
            <a:extLst>
              <a:ext uri="{FF2B5EF4-FFF2-40B4-BE49-F238E27FC236}">
                <a16:creationId xmlns:a16="http://schemas.microsoft.com/office/drawing/2014/main" id="{47DC3C57-76E8-9EF4-9AF7-73C05FD5DF31}"/>
              </a:ext>
            </a:extLst>
          </p:cNvPr>
          <p:cNvSpPr txBox="1">
            <a:spLocks/>
          </p:cNvSpPr>
          <p:nvPr/>
        </p:nvSpPr>
        <p:spPr>
          <a:xfrm>
            <a:off x="881742" y="300144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US" sz="2400" err="1">
                <a:latin typeface="Calibri"/>
                <a:cs typeface="Calibri"/>
              </a:rPr>
              <a:t>Trágár</a:t>
            </a:r>
            <a:r>
              <a:rPr lang="en-US" sz="2400">
                <a:latin typeface="Calibri"/>
                <a:cs typeface="Calibri"/>
              </a:rPr>
              <a:t> </a:t>
            </a:r>
            <a:r>
              <a:rPr lang="en-US" sz="2400" err="1">
                <a:latin typeface="Calibri"/>
                <a:cs typeface="Calibri"/>
              </a:rPr>
              <a:t>szavak</a:t>
            </a:r>
            <a:r>
              <a:rPr lang="en-US" sz="2400">
                <a:latin typeface="Calibri"/>
                <a:cs typeface="Calibri"/>
              </a:rPr>
              <a:t> </a:t>
            </a:r>
            <a:r>
              <a:rPr lang="en-US" sz="2400" err="1">
                <a:latin typeface="Calibri"/>
                <a:cs typeface="Calibri"/>
              </a:rPr>
              <a:t>szűrése</a:t>
            </a:r>
            <a:r>
              <a:rPr lang="en-US" sz="2400">
                <a:latin typeface="Calibri"/>
                <a:cs typeface="Calibri"/>
              </a:rPr>
              <a:t>, érzelmek, kulcsszavak kinyerése</a:t>
            </a:r>
          </a:p>
        </p:txBody>
      </p:sp>
      <p:sp>
        <p:nvSpPr>
          <p:cNvPr id="9" name="TextBox 8">
            <a:extLst>
              <a:ext uri="{FF2B5EF4-FFF2-40B4-BE49-F238E27FC236}">
                <a16:creationId xmlns:a16="http://schemas.microsoft.com/office/drawing/2014/main" id="{F709123B-FD6D-B759-9D86-AEC2AB3F7232}"/>
              </a:ext>
            </a:extLst>
          </p:cNvPr>
          <p:cNvSpPr txBox="1"/>
          <p:nvPr/>
        </p:nvSpPr>
        <p:spPr>
          <a:xfrm>
            <a:off x="8609610" y="4799611"/>
            <a:ext cx="324097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t>Hosszú Szilárd József</a:t>
            </a:r>
          </a:p>
          <a:p>
            <a:pPr algn="r"/>
            <a:r>
              <a:rPr lang="en-US" dirty="0"/>
              <a:t>G8AP71</a:t>
            </a:r>
          </a:p>
          <a:p>
            <a:pPr algn="r"/>
            <a:r>
              <a:rPr lang="en-US" dirty="0"/>
              <a:t>DE-IK PTI MSC</a:t>
            </a:r>
          </a:p>
        </p:txBody>
      </p:sp>
      <p:pic>
        <p:nvPicPr>
          <p:cNvPr id="11" name="Picture 10" descr="A green and yellow logo&#10;&#10;Description automatically generated">
            <a:extLst>
              <a:ext uri="{FF2B5EF4-FFF2-40B4-BE49-F238E27FC236}">
                <a16:creationId xmlns:a16="http://schemas.microsoft.com/office/drawing/2014/main" id="{8C5AA4CD-012E-A17D-411D-F07D11EB0801}"/>
              </a:ext>
            </a:extLst>
          </p:cNvPr>
          <p:cNvPicPr>
            <a:picLocks noChangeAspect="1"/>
          </p:cNvPicPr>
          <p:nvPr/>
        </p:nvPicPr>
        <p:blipFill>
          <a:blip r:embed="rId2"/>
          <a:stretch>
            <a:fillRect/>
          </a:stretch>
        </p:blipFill>
        <p:spPr>
          <a:xfrm>
            <a:off x="410688" y="145373"/>
            <a:ext cx="3621975" cy="1916086"/>
          </a:xfrm>
          <a:prstGeom prst="rect">
            <a:avLst/>
          </a:prstGeom>
        </p:spPr>
      </p:pic>
    </p:spTree>
    <p:extLst>
      <p:ext uri="{BB962C8B-B14F-4D97-AF65-F5344CB8AC3E}">
        <p14:creationId xmlns:p14="http://schemas.microsoft.com/office/powerpoint/2010/main" val="2944361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42546"/>
            <a:ext cx="8421688" cy="702109"/>
          </a:xfrm>
        </p:spPr>
        <p:txBody>
          <a:bodyPr/>
          <a:lstStyle/>
          <a:p>
            <a:r>
              <a:rPr lang="en-US">
                <a:latin typeface="Calibri"/>
                <a:cs typeface="Calibri"/>
              </a:rPr>
              <a:t>4.  </a:t>
            </a:r>
            <a:r>
              <a:rPr lang="en-US" err="1">
                <a:latin typeface="Calibri"/>
                <a:cs typeface="Calibri"/>
              </a:rPr>
              <a:t>Kulcsszavak</a:t>
            </a:r>
            <a:r>
              <a:rPr lang="en-US">
                <a:latin typeface="Calibri"/>
                <a:cs typeface="Calibri"/>
              </a:rPr>
              <a:t> </a:t>
            </a:r>
            <a:r>
              <a:rPr lang="en-US" err="1">
                <a:latin typeface="Calibri"/>
                <a:cs typeface="Calibri"/>
              </a:rPr>
              <a:t>kinyerése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5" name="TextBox 4">
            <a:extLst>
              <a:ext uri="{FF2B5EF4-FFF2-40B4-BE49-F238E27FC236}">
                <a16:creationId xmlns:a16="http://schemas.microsoft.com/office/drawing/2014/main" id="{08CCADD4-1011-9CC9-21B6-62A61E5017BC}"/>
              </a:ext>
            </a:extLst>
          </p:cNvPr>
          <p:cNvSpPr txBox="1"/>
          <p:nvPr/>
        </p:nvSpPr>
        <p:spPr>
          <a:xfrm>
            <a:off x="1191171" y="1063831"/>
            <a:ext cx="842405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Calibri"/>
                <a:cs typeface="Calibri"/>
              </a:rPr>
              <a:t>Kulcsszavak</a:t>
            </a:r>
            <a:r>
              <a:rPr lang="en-US" sz="2000" dirty="0">
                <a:latin typeface="Calibri"/>
                <a:cs typeface="Calibri"/>
              </a:rPr>
              <a:t> </a:t>
            </a:r>
            <a:r>
              <a:rPr lang="en-US" sz="2000" err="1">
                <a:latin typeface="Calibri"/>
                <a:cs typeface="Calibri"/>
              </a:rPr>
              <a:t>kinyerése</a:t>
            </a:r>
            <a:r>
              <a:rPr lang="en-US" sz="2000" dirty="0">
                <a:latin typeface="Calibri"/>
                <a:cs typeface="Calibri"/>
              </a:rPr>
              <a:t> LDA (Latent Dirichlet Allocation)</a:t>
            </a:r>
          </a:p>
          <a:p>
            <a:endParaRPr lang="en-US" sz="2800" dirty="0">
              <a:latin typeface="Calibri"/>
              <a:cs typeface="Calibri"/>
            </a:endParaRPr>
          </a:p>
          <a:p>
            <a:r>
              <a:rPr lang="en-US" dirty="0">
                <a:latin typeface="Calibri"/>
                <a:ea typeface="+mn-lt"/>
                <a:cs typeface="+mn-lt"/>
              </a:rPr>
              <a:t>Az LDA </a:t>
            </a:r>
            <a:r>
              <a:rPr lang="en-US" err="1">
                <a:latin typeface="Calibri"/>
                <a:ea typeface="+mn-lt"/>
                <a:cs typeface="+mn-lt"/>
              </a:rPr>
              <a:t>egy</a:t>
            </a:r>
            <a:r>
              <a:rPr lang="en-US" dirty="0">
                <a:latin typeface="Calibri"/>
                <a:ea typeface="+mn-lt"/>
                <a:cs typeface="+mn-lt"/>
              </a:rPr>
              <a:t> </a:t>
            </a:r>
            <a:r>
              <a:rPr lang="en-US" err="1">
                <a:latin typeface="Calibri"/>
                <a:ea typeface="+mn-lt"/>
                <a:cs typeface="+mn-lt"/>
              </a:rPr>
              <a:t>generatív</a:t>
            </a:r>
            <a:r>
              <a:rPr lang="en-US" dirty="0">
                <a:latin typeface="Calibri"/>
                <a:ea typeface="+mn-lt"/>
                <a:cs typeface="+mn-lt"/>
              </a:rPr>
              <a:t> </a:t>
            </a:r>
            <a:r>
              <a:rPr lang="en-US" err="1">
                <a:latin typeface="Calibri"/>
                <a:ea typeface="+mn-lt"/>
                <a:cs typeface="+mn-lt"/>
              </a:rPr>
              <a:t>valószínűségi</a:t>
            </a:r>
            <a:r>
              <a:rPr lang="en-US" dirty="0">
                <a:latin typeface="Calibri"/>
                <a:ea typeface="+mn-lt"/>
                <a:cs typeface="+mn-lt"/>
              </a:rPr>
              <a:t> </a:t>
            </a:r>
            <a:r>
              <a:rPr lang="en-US" err="1">
                <a:latin typeface="Calibri"/>
                <a:ea typeface="+mn-lt"/>
                <a:cs typeface="+mn-lt"/>
              </a:rPr>
              <a:t>modell</a:t>
            </a:r>
            <a:r>
              <a:rPr lang="en-US" dirty="0">
                <a:latin typeface="Calibri"/>
                <a:ea typeface="+mn-lt"/>
                <a:cs typeface="+mn-lt"/>
              </a:rPr>
              <a:t>, </a:t>
            </a:r>
            <a:r>
              <a:rPr lang="en-US" err="1">
                <a:latin typeface="Calibri"/>
                <a:ea typeface="+mn-lt"/>
                <a:cs typeface="+mn-lt"/>
              </a:rPr>
              <a:t>amely</a:t>
            </a:r>
            <a:r>
              <a:rPr lang="en-US" dirty="0">
                <a:latin typeface="Calibri"/>
                <a:ea typeface="+mn-lt"/>
                <a:cs typeface="+mn-lt"/>
              </a:rPr>
              <a:t> </a:t>
            </a:r>
            <a:r>
              <a:rPr lang="en-US" err="1">
                <a:latin typeface="Calibri"/>
                <a:ea typeface="+mn-lt"/>
                <a:cs typeface="+mn-lt"/>
              </a:rPr>
              <a:t>azt</a:t>
            </a:r>
            <a:r>
              <a:rPr lang="en-US" dirty="0">
                <a:latin typeface="Calibri"/>
                <a:ea typeface="+mn-lt"/>
                <a:cs typeface="+mn-lt"/>
              </a:rPr>
              <a:t> </a:t>
            </a:r>
            <a:r>
              <a:rPr lang="en-US" err="1">
                <a:latin typeface="Calibri"/>
                <a:ea typeface="+mn-lt"/>
                <a:cs typeface="+mn-lt"/>
              </a:rPr>
              <a:t>feltételezi</a:t>
            </a:r>
            <a:r>
              <a:rPr lang="en-US" dirty="0">
                <a:latin typeface="Calibri"/>
                <a:ea typeface="+mn-lt"/>
                <a:cs typeface="+mn-lt"/>
              </a:rPr>
              <a:t>, </a:t>
            </a:r>
            <a:r>
              <a:rPr lang="en-US" err="1">
                <a:latin typeface="Calibri"/>
                <a:ea typeface="+mn-lt"/>
                <a:cs typeface="+mn-lt"/>
              </a:rPr>
              <a:t>hogy</a:t>
            </a:r>
            <a:r>
              <a:rPr lang="en-US" dirty="0">
                <a:latin typeface="Calibri"/>
                <a:ea typeface="+mn-lt"/>
                <a:cs typeface="+mn-lt"/>
              </a:rPr>
              <a:t> </a:t>
            </a:r>
            <a:r>
              <a:rPr lang="en-US" err="1">
                <a:latin typeface="Calibri"/>
                <a:ea typeface="+mn-lt"/>
                <a:cs typeface="+mn-lt"/>
              </a:rPr>
              <a:t>minden</a:t>
            </a:r>
            <a:r>
              <a:rPr lang="en-US" dirty="0">
                <a:latin typeface="Calibri"/>
                <a:ea typeface="+mn-lt"/>
                <a:cs typeface="+mn-lt"/>
              </a:rPr>
              <a:t> </a:t>
            </a:r>
            <a:r>
              <a:rPr lang="en-US" err="1">
                <a:latin typeface="Calibri"/>
                <a:ea typeface="+mn-lt"/>
                <a:cs typeface="+mn-lt"/>
              </a:rPr>
              <a:t>dokumentum</a:t>
            </a:r>
            <a:r>
              <a:rPr lang="en-US" dirty="0">
                <a:latin typeface="Calibri"/>
                <a:ea typeface="+mn-lt"/>
                <a:cs typeface="+mn-lt"/>
              </a:rPr>
              <a:t> </a:t>
            </a:r>
            <a:r>
              <a:rPr lang="en-US" err="1">
                <a:latin typeface="Calibri"/>
                <a:ea typeface="+mn-lt"/>
                <a:cs typeface="+mn-lt"/>
              </a:rPr>
              <a:t>egy</a:t>
            </a:r>
            <a:r>
              <a:rPr lang="en-US" dirty="0">
                <a:latin typeface="Calibri"/>
                <a:ea typeface="+mn-lt"/>
                <a:cs typeface="+mn-lt"/>
              </a:rPr>
              <a:t> </a:t>
            </a:r>
            <a:r>
              <a:rPr lang="en-US" err="1">
                <a:latin typeface="Calibri"/>
                <a:ea typeface="+mn-lt"/>
                <a:cs typeface="+mn-lt"/>
              </a:rPr>
              <a:t>vagy</a:t>
            </a:r>
            <a:r>
              <a:rPr lang="en-US" dirty="0">
                <a:latin typeface="Calibri"/>
                <a:ea typeface="+mn-lt"/>
                <a:cs typeface="+mn-lt"/>
              </a:rPr>
              <a:t> </a:t>
            </a:r>
            <a:r>
              <a:rPr lang="en-US" err="1">
                <a:latin typeface="Calibri"/>
                <a:ea typeface="+mn-lt"/>
                <a:cs typeface="+mn-lt"/>
              </a:rPr>
              <a:t>több</a:t>
            </a:r>
            <a:r>
              <a:rPr lang="en-US" dirty="0">
                <a:latin typeface="Calibri"/>
                <a:ea typeface="+mn-lt"/>
                <a:cs typeface="+mn-lt"/>
              </a:rPr>
              <a:t> "</a:t>
            </a:r>
            <a:r>
              <a:rPr lang="en-US" err="1">
                <a:latin typeface="Calibri"/>
                <a:ea typeface="+mn-lt"/>
                <a:cs typeface="+mn-lt"/>
              </a:rPr>
              <a:t>témát</a:t>
            </a:r>
            <a:r>
              <a:rPr lang="en-US" dirty="0">
                <a:latin typeface="Calibri"/>
                <a:ea typeface="+mn-lt"/>
                <a:cs typeface="+mn-lt"/>
              </a:rPr>
              <a:t>" </a:t>
            </a:r>
            <a:r>
              <a:rPr lang="en-US" err="1">
                <a:latin typeface="Calibri"/>
                <a:ea typeface="+mn-lt"/>
                <a:cs typeface="+mn-lt"/>
              </a:rPr>
              <a:t>tartalmaz</a:t>
            </a:r>
            <a:r>
              <a:rPr lang="en-US" dirty="0">
                <a:latin typeface="Calibri"/>
                <a:ea typeface="+mn-lt"/>
                <a:cs typeface="+mn-lt"/>
              </a:rPr>
              <a:t>, </a:t>
            </a:r>
            <a:r>
              <a:rPr lang="en-US" err="1">
                <a:latin typeface="Calibri"/>
                <a:ea typeface="+mn-lt"/>
                <a:cs typeface="+mn-lt"/>
              </a:rPr>
              <a:t>és</a:t>
            </a:r>
            <a:r>
              <a:rPr lang="en-US" dirty="0">
                <a:latin typeface="Calibri"/>
                <a:ea typeface="+mn-lt"/>
                <a:cs typeface="+mn-lt"/>
              </a:rPr>
              <a:t> </a:t>
            </a:r>
            <a:r>
              <a:rPr lang="en-US" err="1">
                <a:latin typeface="Calibri"/>
                <a:ea typeface="+mn-lt"/>
                <a:cs typeface="+mn-lt"/>
              </a:rPr>
              <a:t>ezek</a:t>
            </a:r>
            <a:r>
              <a:rPr lang="en-US" dirty="0">
                <a:latin typeface="Calibri"/>
                <a:ea typeface="+mn-lt"/>
                <a:cs typeface="+mn-lt"/>
              </a:rPr>
              <a:t> a </a:t>
            </a:r>
            <a:r>
              <a:rPr lang="en-US" err="1">
                <a:latin typeface="Calibri"/>
                <a:ea typeface="+mn-lt"/>
                <a:cs typeface="+mn-lt"/>
              </a:rPr>
              <a:t>témák</a:t>
            </a:r>
            <a:r>
              <a:rPr lang="en-US" dirty="0">
                <a:latin typeface="Calibri"/>
                <a:ea typeface="+mn-lt"/>
                <a:cs typeface="+mn-lt"/>
              </a:rPr>
              <a:t> </a:t>
            </a:r>
            <a:r>
              <a:rPr lang="en-US" err="1">
                <a:latin typeface="Calibri"/>
                <a:ea typeface="+mn-lt"/>
                <a:cs typeface="+mn-lt"/>
              </a:rPr>
              <a:t>felelősek</a:t>
            </a:r>
            <a:r>
              <a:rPr lang="en-US" dirty="0">
                <a:latin typeface="Calibri"/>
                <a:ea typeface="+mn-lt"/>
                <a:cs typeface="+mn-lt"/>
              </a:rPr>
              <a:t> a </a:t>
            </a:r>
            <a:r>
              <a:rPr lang="en-US" err="1">
                <a:latin typeface="Calibri"/>
                <a:ea typeface="+mn-lt"/>
                <a:cs typeface="+mn-lt"/>
              </a:rPr>
              <a:t>dokumentumban</a:t>
            </a:r>
            <a:r>
              <a:rPr lang="en-US" dirty="0">
                <a:latin typeface="Calibri"/>
                <a:ea typeface="+mn-lt"/>
                <a:cs typeface="+mn-lt"/>
              </a:rPr>
              <a:t> </a:t>
            </a:r>
            <a:r>
              <a:rPr lang="en-US" err="1">
                <a:latin typeface="Calibri"/>
                <a:ea typeface="+mn-lt"/>
                <a:cs typeface="+mn-lt"/>
              </a:rPr>
              <a:t>található</a:t>
            </a:r>
            <a:r>
              <a:rPr lang="en-US" dirty="0">
                <a:latin typeface="Calibri"/>
                <a:ea typeface="+mn-lt"/>
                <a:cs typeface="+mn-lt"/>
              </a:rPr>
              <a:t> </a:t>
            </a:r>
            <a:r>
              <a:rPr lang="en-US" err="1">
                <a:latin typeface="Calibri"/>
                <a:ea typeface="+mn-lt"/>
                <a:cs typeface="+mn-lt"/>
              </a:rPr>
              <a:t>szavak</a:t>
            </a:r>
            <a:r>
              <a:rPr lang="en-US" dirty="0">
                <a:latin typeface="Calibri"/>
                <a:ea typeface="+mn-lt"/>
                <a:cs typeface="+mn-lt"/>
              </a:rPr>
              <a:t> </a:t>
            </a:r>
            <a:r>
              <a:rPr lang="en-US" err="1">
                <a:latin typeface="Calibri"/>
                <a:ea typeface="+mn-lt"/>
                <a:cs typeface="+mn-lt"/>
              </a:rPr>
              <a:t>előfordulásáért</a:t>
            </a:r>
            <a:endParaRPr lang="en-US">
              <a:latin typeface="Calibri"/>
              <a:ea typeface="+mn-lt"/>
              <a:cs typeface="+mn-lt"/>
            </a:endParaRPr>
          </a:p>
          <a:p>
            <a:endParaRPr lang="en-US" dirty="0">
              <a:latin typeface="Calibri"/>
              <a:cs typeface="Calibri"/>
            </a:endParaRPr>
          </a:p>
          <a:p>
            <a:r>
              <a:rPr lang="en-US" err="1">
                <a:latin typeface="Calibri"/>
                <a:cs typeface="Calibri"/>
              </a:rPr>
              <a:t>Tehát</a:t>
            </a:r>
            <a:r>
              <a:rPr lang="en-US" dirty="0">
                <a:latin typeface="Calibri"/>
                <a:cs typeface="Calibri"/>
              </a:rPr>
              <a:t> </a:t>
            </a:r>
            <a:r>
              <a:rPr lang="en-US" err="1">
                <a:latin typeface="Calibri"/>
                <a:cs typeface="Calibri"/>
              </a:rPr>
              <a:t>minden</a:t>
            </a:r>
            <a:r>
              <a:rPr lang="en-US" dirty="0">
                <a:latin typeface="Calibri"/>
                <a:cs typeface="Calibri"/>
              </a:rPr>
              <a:t> </a:t>
            </a:r>
            <a:r>
              <a:rPr lang="en-US" err="1">
                <a:latin typeface="Calibri"/>
                <a:cs typeface="Calibri"/>
              </a:rPr>
              <a:t>szó</a:t>
            </a:r>
            <a:r>
              <a:rPr lang="en-US" dirty="0">
                <a:latin typeface="Calibri"/>
                <a:cs typeface="Calibri"/>
              </a:rPr>
              <a:t> </a:t>
            </a:r>
            <a:r>
              <a:rPr lang="en-US" err="1">
                <a:latin typeface="Calibri"/>
                <a:cs typeface="Calibri"/>
              </a:rPr>
              <a:t>témákhoz</a:t>
            </a:r>
            <a:r>
              <a:rPr lang="en-US" dirty="0">
                <a:latin typeface="Calibri"/>
                <a:cs typeface="Calibri"/>
              </a:rPr>
              <a:t> </a:t>
            </a:r>
            <a:r>
              <a:rPr lang="en-US" err="1">
                <a:latin typeface="Calibri"/>
                <a:cs typeface="Calibri"/>
              </a:rPr>
              <a:t>tartozik</a:t>
            </a:r>
            <a:r>
              <a:rPr lang="en-US" dirty="0">
                <a:latin typeface="Calibri"/>
                <a:cs typeface="Calibri"/>
              </a:rPr>
              <a:t> -&gt; </a:t>
            </a:r>
            <a:r>
              <a:rPr lang="en-US" err="1">
                <a:latin typeface="Calibri"/>
                <a:cs typeface="Calibri"/>
              </a:rPr>
              <a:t>Ezek</a:t>
            </a:r>
            <a:r>
              <a:rPr lang="en-US" dirty="0">
                <a:latin typeface="Calibri"/>
                <a:cs typeface="Calibri"/>
              </a:rPr>
              <a:t> </a:t>
            </a:r>
            <a:r>
              <a:rPr lang="en-US" err="1">
                <a:latin typeface="Calibri"/>
                <a:cs typeface="Calibri"/>
              </a:rPr>
              <a:t>alapján</a:t>
            </a:r>
            <a:r>
              <a:rPr lang="en-US" dirty="0">
                <a:latin typeface="Calibri"/>
                <a:cs typeface="Calibri"/>
              </a:rPr>
              <a:t> a </a:t>
            </a:r>
            <a:r>
              <a:rPr lang="en-US" err="1">
                <a:latin typeface="Calibri"/>
                <a:cs typeface="Calibri"/>
              </a:rPr>
              <a:t>meghatározó</a:t>
            </a:r>
            <a:r>
              <a:rPr lang="en-US" dirty="0">
                <a:latin typeface="Calibri"/>
                <a:cs typeface="Calibri"/>
              </a:rPr>
              <a:t> </a:t>
            </a:r>
            <a:r>
              <a:rPr lang="en-US" err="1">
                <a:latin typeface="Calibri"/>
                <a:cs typeface="Calibri"/>
              </a:rPr>
              <a:t>témákat</a:t>
            </a:r>
            <a:r>
              <a:rPr lang="en-US" dirty="0">
                <a:latin typeface="Calibri"/>
                <a:cs typeface="Calibri"/>
              </a:rPr>
              <a:t> ki </a:t>
            </a:r>
            <a:r>
              <a:rPr lang="en-US" err="1">
                <a:latin typeface="Calibri"/>
                <a:cs typeface="Calibri"/>
              </a:rPr>
              <a:t>lehet</a:t>
            </a:r>
            <a:r>
              <a:rPr lang="en-US" dirty="0">
                <a:latin typeface="Calibri"/>
                <a:cs typeface="Calibri"/>
              </a:rPr>
              <a:t> </a:t>
            </a:r>
            <a:r>
              <a:rPr lang="en-US" err="1">
                <a:latin typeface="Calibri"/>
                <a:cs typeface="Calibri"/>
              </a:rPr>
              <a:t>nyerni</a:t>
            </a:r>
            <a:r>
              <a:rPr lang="en-US" dirty="0">
                <a:latin typeface="Calibri"/>
                <a:cs typeface="Calibri"/>
              </a:rPr>
              <a:t> a </a:t>
            </a:r>
            <a:r>
              <a:rPr lang="en-US" err="1">
                <a:latin typeface="Calibri"/>
                <a:cs typeface="Calibri"/>
              </a:rPr>
              <a:t>szóelőfordulások</a:t>
            </a:r>
            <a:r>
              <a:rPr lang="en-US" dirty="0">
                <a:latin typeface="Calibri"/>
                <a:cs typeface="Calibri"/>
              </a:rPr>
              <a:t> </a:t>
            </a:r>
            <a:r>
              <a:rPr lang="en-US" err="1">
                <a:latin typeface="Calibri"/>
                <a:cs typeface="Calibri"/>
              </a:rPr>
              <a:t>segítségével</a:t>
            </a:r>
            <a:r>
              <a:rPr lang="en-US" dirty="0">
                <a:latin typeface="Calibri"/>
                <a:cs typeface="Calibri"/>
              </a:rPr>
              <a:t>.</a:t>
            </a:r>
          </a:p>
          <a:p>
            <a:endParaRPr lang="en-US" dirty="0">
              <a:latin typeface="Calibri"/>
              <a:cs typeface="Calibri"/>
            </a:endParaRPr>
          </a:p>
          <a:p>
            <a:r>
              <a:rPr lang="en-US" dirty="0">
                <a:latin typeface="Calibri"/>
                <a:cs typeface="Calibri"/>
              </a:rPr>
              <a:t>LDA </a:t>
            </a:r>
            <a:r>
              <a:rPr lang="en-US" err="1">
                <a:latin typeface="Calibri"/>
                <a:cs typeface="Calibri"/>
              </a:rPr>
              <a:t>folyamata</a:t>
            </a:r>
            <a:r>
              <a:rPr lang="en-US" dirty="0">
                <a:latin typeface="Calibri"/>
                <a:cs typeface="Calibri"/>
              </a:rPr>
              <a:t>:</a:t>
            </a:r>
          </a:p>
          <a:p>
            <a:pPr marL="285750" indent="-285750">
              <a:buFont typeface="Calibri"/>
              <a:buChar char="-"/>
            </a:pPr>
            <a:r>
              <a:rPr lang="en-US" dirty="0" err="1">
                <a:latin typeface="Calibri"/>
                <a:cs typeface="Calibri"/>
              </a:rPr>
              <a:t>Szöveg</a:t>
            </a:r>
            <a:r>
              <a:rPr lang="en-US" dirty="0">
                <a:latin typeface="Calibri"/>
                <a:cs typeface="Calibri"/>
              </a:rPr>
              <a:t> </a:t>
            </a:r>
            <a:r>
              <a:rPr lang="en-US" dirty="0" err="1">
                <a:latin typeface="Calibri"/>
                <a:cs typeface="Calibri"/>
              </a:rPr>
              <a:t>szótárrá</a:t>
            </a:r>
            <a:r>
              <a:rPr lang="en-US" dirty="0">
                <a:latin typeface="Calibri"/>
                <a:cs typeface="Calibri"/>
              </a:rPr>
              <a:t> </a:t>
            </a:r>
            <a:r>
              <a:rPr lang="en-US" dirty="0" err="1">
                <a:latin typeface="Calibri"/>
                <a:cs typeface="Calibri"/>
              </a:rPr>
              <a:t>alakítása</a:t>
            </a:r>
            <a:endParaRPr lang="en-US" dirty="0">
              <a:latin typeface="Calibri"/>
              <a:cs typeface="Calibri"/>
            </a:endParaRPr>
          </a:p>
          <a:p>
            <a:pPr marL="285750" indent="-285750">
              <a:buFont typeface="Calibri"/>
              <a:buChar char="-"/>
            </a:pPr>
            <a:r>
              <a:rPr lang="en-US" dirty="0">
                <a:latin typeface="Calibri"/>
                <a:cs typeface="Calibri"/>
              </a:rPr>
              <a:t>"Corpus" </a:t>
            </a:r>
            <a:r>
              <a:rPr lang="en-US" err="1">
                <a:latin typeface="Calibri"/>
                <a:cs typeface="Calibri"/>
              </a:rPr>
              <a:t>létrehozása</a:t>
            </a:r>
            <a:r>
              <a:rPr lang="en-US" dirty="0">
                <a:latin typeface="Calibri"/>
                <a:cs typeface="Calibri"/>
              </a:rPr>
              <a:t>: </a:t>
            </a:r>
            <a:r>
              <a:rPr lang="en-US" err="1">
                <a:latin typeface="Calibri"/>
                <a:cs typeface="Calibri"/>
              </a:rPr>
              <a:t>szótár</a:t>
            </a:r>
            <a:r>
              <a:rPr lang="en-US" dirty="0">
                <a:latin typeface="Calibri"/>
                <a:cs typeface="Calibri"/>
              </a:rPr>
              <a:t> </a:t>
            </a:r>
            <a:r>
              <a:rPr lang="en-US" err="1">
                <a:latin typeface="Calibri"/>
                <a:cs typeface="Calibri"/>
              </a:rPr>
              <a:t>alapján</a:t>
            </a:r>
            <a:r>
              <a:rPr lang="en-US" dirty="0">
                <a:latin typeface="Calibri"/>
                <a:cs typeface="Calibri"/>
              </a:rPr>
              <a:t>: Tuple </a:t>
            </a:r>
            <a:r>
              <a:rPr lang="en-US" err="1">
                <a:latin typeface="Calibri"/>
                <a:cs typeface="Calibri"/>
              </a:rPr>
              <a:t>lista</a:t>
            </a:r>
            <a:r>
              <a:rPr lang="en-US" dirty="0">
                <a:latin typeface="Calibri"/>
                <a:cs typeface="Calibri"/>
              </a:rPr>
              <a:t> (</a:t>
            </a:r>
            <a:r>
              <a:rPr lang="en-US" err="1">
                <a:latin typeface="Calibri"/>
                <a:cs typeface="Calibri"/>
              </a:rPr>
              <a:t>token_id</a:t>
            </a:r>
            <a:r>
              <a:rPr lang="en-US" dirty="0">
                <a:latin typeface="Calibri"/>
                <a:cs typeface="Calibri"/>
              </a:rPr>
              <a:t>, </a:t>
            </a:r>
            <a:r>
              <a:rPr lang="en-US" err="1">
                <a:latin typeface="Calibri"/>
                <a:cs typeface="Calibri"/>
              </a:rPr>
              <a:t>token_count</a:t>
            </a:r>
            <a:r>
              <a:rPr lang="en-US" dirty="0">
                <a:latin typeface="Calibri"/>
                <a:cs typeface="Calibri"/>
              </a:rPr>
              <a:t>) </a:t>
            </a:r>
            <a:r>
              <a:rPr lang="en-US" err="1">
                <a:latin typeface="Calibri"/>
                <a:cs typeface="Calibri"/>
              </a:rPr>
              <a:t>alakban</a:t>
            </a:r>
            <a:endParaRPr lang="en-US">
              <a:solidFill>
                <a:srgbClr val="000000"/>
              </a:solidFill>
              <a:latin typeface="Calibri"/>
              <a:cs typeface="Calibri"/>
            </a:endParaRPr>
          </a:p>
          <a:p>
            <a:pPr marL="285750" indent="-285750">
              <a:buFont typeface="Calibri"/>
              <a:buChar char="-"/>
            </a:pPr>
            <a:r>
              <a:rPr lang="en-US" dirty="0">
                <a:latin typeface="Calibri"/>
                <a:cs typeface="Calibri"/>
              </a:rPr>
              <a:t>LDA </a:t>
            </a:r>
            <a:r>
              <a:rPr lang="en-US" dirty="0" err="1">
                <a:latin typeface="Calibri"/>
                <a:cs typeface="Calibri"/>
              </a:rPr>
              <a:t>modell</a:t>
            </a:r>
            <a:r>
              <a:rPr lang="en-US" dirty="0">
                <a:latin typeface="Calibri"/>
                <a:cs typeface="Calibri"/>
              </a:rPr>
              <a:t> </a:t>
            </a:r>
            <a:r>
              <a:rPr lang="en-US" dirty="0" err="1">
                <a:latin typeface="Calibri"/>
                <a:cs typeface="Calibri"/>
              </a:rPr>
              <a:t>számolása</a:t>
            </a:r>
            <a:r>
              <a:rPr lang="en-US" dirty="0">
                <a:latin typeface="Calibri"/>
                <a:cs typeface="Calibri"/>
              </a:rPr>
              <a:t>: </a:t>
            </a:r>
            <a:r>
              <a:rPr lang="en-US" dirty="0" err="1">
                <a:latin typeface="Calibri"/>
                <a:cs typeface="Calibri"/>
              </a:rPr>
              <a:t>témák</a:t>
            </a:r>
            <a:r>
              <a:rPr lang="en-US" dirty="0">
                <a:latin typeface="Calibri"/>
                <a:cs typeface="Calibri"/>
              </a:rPr>
              <a:t> </a:t>
            </a:r>
            <a:r>
              <a:rPr lang="en-US" dirty="0" err="1">
                <a:latin typeface="Calibri"/>
                <a:cs typeface="Calibri"/>
              </a:rPr>
              <a:t>száma</a:t>
            </a:r>
            <a:r>
              <a:rPr lang="en-US" dirty="0">
                <a:latin typeface="Calibri"/>
                <a:cs typeface="Calibri"/>
              </a:rPr>
              <a:t>, </a:t>
            </a:r>
            <a:r>
              <a:rPr lang="en-US" dirty="0" err="1">
                <a:latin typeface="Calibri"/>
                <a:cs typeface="Calibri"/>
              </a:rPr>
              <a:t>lépések</a:t>
            </a:r>
            <a:r>
              <a:rPr lang="en-US" dirty="0">
                <a:latin typeface="Calibri"/>
                <a:cs typeface="Calibri"/>
              </a:rPr>
              <a:t> </a:t>
            </a:r>
            <a:r>
              <a:rPr lang="en-US" dirty="0" err="1">
                <a:latin typeface="Calibri"/>
                <a:cs typeface="Calibri"/>
              </a:rPr>
              <a:t>száma</a:t>
            </a:r>
            <a:r>
              <a:rPr lang="en-US" dirty="0">
                <a:latin typeface="Calibri"/>
                <a:cs typeface="Calibri"/>
              </a:rPr>
              <a:t>, </a:t>
            </a:r>
            <a:r>
              <a:rPr lang="en-US" dirty="0" err="1">
                <a:latin typeface="Calibri"/>
                <a:cs typeface="Calibri"/>
              </a:rPr>
              <a:t>szavak</a:t>
            </a:r>
            <a:r>
              <a:rPr lang="en-US" dirty="0">
                <a:latin typeface="Calibri"/>
                <a:cs typeface="Calibri"/>
              </a:rPr>
              <a:t> / </a:t>
            </a:r>
            <a:r>
              <a:rPr lang="en-US" dirty="0" err="1">
                <a:latin typeface="Calibri"/>
                <a:cs typeface="Calibri"/>
              </a:rPr>
              <a:t>témák</a:t>
            </a:r>
            <a:endParaRPr lang="en-US" dirty="0">
              <a:latin typeface="Calibri"/>
              <a:cs typeface="Calibri"/>
            </a:endParaRPr>
          </a:p>
          <a:p>
            <a:endParaRPr lang="en-US" dirty="0">
              <a:latin typeface="Calibri"/>
              <a:cs typeface="Calibri"/>
            </a:endParaRPr>
          </a:p>
          <a:p>
            <a:r>
              <a:rPr lang="en-US" dirty="0" err="1">
                <a:latin typeface="Calibri"/>
                <a:cs typeface="Calibri"/>
              </a:rPr>
              <a:t>Trágárabb</a:t>
            </a:r>
            <a:r>
              <a:rPr lang="en-US" dirty="0">
                <a:latin typeface="Calibri"/>
                <a:cs typeface="Calibri"/>
              </a:rPr>
              <a:t> </a:t>
            </a:r>
            <a:r>
              <a:rPr lang="en-US" dirty="0" err="1">
                <a:latin typeface="Calibri"/>
                <a:cs typeface="Calibri"/>
              </a:rPr>
              <a:t>szövegből</a:t>
            </a:r>
            <a:r>
              <a:rPr lang="en-US" dirty="0">
                <a:latin typeface="Calibri"/>
                <a:cs typeface="Calibri"/>
              </a:rPr>
              <a:t> a </a:t>
            </a:r>
            <a:r>
              <a:rPr lang="en-US" dirty="0" err="1">
                <a:latin typeface="Calibri"/>
                <a:cs typeface="Calibri"/>
              </a:rPr>
              <a:t>következő</a:t>
            </a:r>
            <a:r>
              <a:rPr lang="en-US" dirty="0">
                <a:latin typeface="Calibri"/>
                <a:cs typeface="Calibri"/>
              </a:rPr>
              <a:t> </a:t>
            </a:r>
            <a:r>
              <a:rPr lang="en-US" dirty="0" err="1">
                <a:latin typeface="Calibri"/>
                <a:cs typeface="Calibri"/>
              </a:rPr>
              <a:t>kulcsszavakat</a:t>
            </a:r>
            <a:r>
              <a:rPr lang="en-US" dirty="0">
                <a:latin typeface="Calibri"/>
                <a:cs typeface="Calibri"/>
              </a:rPr>
              <a:t> </a:t>
            </a:r>
            <a:r>
              <a:rPr lang="en-US" dirty="0" err="1">
                <a:latin typeface="Calibri"/>
                <a:cs typeface="Calibri"/>
              </a:rPr>
              <a:t>nyertük</a:t>
            </a:r>
            <a:r>
              <a:rPr lang="en-US" dirty="0">
                <a:latin typeface="Calibri"/>
                <a:cs typeface="Calibri"/>
              </a:rPr>
              <a:t> ki:</a:t>
            </a:r>
          </a:p>
          <a:p>
            <a:pPr marL="285750" indent="-285750">
              <a:buFont typeface="Calibri"/>
              <a:buChar char="-"/>
            </a:pPr>
            <a:endParaRPr lang="en-US" sz="1600" dirty="0">
              <a:latin typeface="Calibri"/>
              <a:cs typeface="Calibri"/>
            </a:endParaRPr>
          </a:p>
          <a:p>
            <a:endParaRPr lang="en-US" sz="1600" dirty="0">
              <a:latin typeface="Calibri"/>
              <a:cs typeface="Calibri"/>
            </a:endParaRPr>
          </a:p>
          <a:p>
            <a:pPr marL="285750" indent="-285750">
              <a:buFont typeface="Calibri"/>
              <a:buChar char="-"/>
            </a:pPr>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a:p>
            <a:endParaRPr lang="en-US" sz="1600" dirty="0">
              <a:latin typeface="Calibri"/>
              <a:cs typeface="Calibri"/>
            </a:endParaRPr>
          </a:p>
        </p:txBody>
      </p:sp>
      <p:pic>
        <p:nvPicPr>
          <p:cNvPr id="6" name="Picture 5" descr="A black background with white text&#10;&#10;Description automatically generated">
            <a:extLst>
              <a:ext uri="{FF2B5EF4-FFF2-40B4-BE49-F238E27FC236}">
                <a16:creationId xmlns:a16="http://schemas.microsoft.com/office/drawing/2014/main" id="{6E123725-8638-EEA9-C9B7-305AA0784AC3}"/>
              </a:ext>
            </a:extLst>
          </p:cNvPr>
          <p:cNvPicPr>
            <a:picLocks noChangeAspect="1"/>
          </p:cNvPicPr>
          <p:nvPr/>
        </p:nvPicPr>
        <p:blipFill>
          <a:blip r:embed="rId2"/>
          <a:stretch>
            <a:fillRect/>
          </a:stretch>
        </p:blipFill>
        <p:spPr>
          <a:xfrm>
            <a:off x="1355068" y="5616642"/>
            <a:ext cx="9571510" cy="661542"/>
          </a:xfrm>
          <a:prstGeom prst="rect">
            <a:avLst/>
          </a:prstGeom>
        </p:spPr>
      </p:pic>
    </p:spTree>
    <p:extLst>
      <p:ext uri="{BB962C8B-B14F-4D97-AF65-F5344CB8AC3E}">
        <p14:creationId xmlns:p14="http://schemas.microsoft.com/office/powerpoint/2010/main" val="127107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81928" y="506227"/>
            <a:ext cx="5111750" cy="1204912"/>
          </a:xfrm>
        </p:spPr>
        <p:txBody>
          <a:bodyPr/>
          <a:lstStyle/>
          <a:p>
            <a:r>
              <a:rPr lang="en-US"/>
              <a:t>összefoglaló</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913840" y="2439333"/>
            <a:ext cx="6232337" cy="2747029"/>
          </a:xfrm>
        </p:spPr>
        <p:txBody>
          <a:bodyPr vert="horz" lIns="91440" tIns="45720" rIns="91440" bIns="45720" rtlCol="0" anchor="t">
            <a:noAutofit/>
          </a:bodyPr>
          <a:lstStyle/>
          <a:p>
            <a:r>
              <a:rPr lang="en-US" sz="2000" dirty="0">
                <a:latin typeface="Calibri"/>
                <a:cs typeface="Calibri"/>
              </a:rPr>
              <a:t>A </a:t>
            </a:r>
            <a:r>
              <a:rPr lang="en-US" sz="2000" err="1">
                <a:latin typeface="Calibri"/>
                <a:cs typeface="Calibri"/>
              </a:rPr>
              <a:t>projekt</a:t>
            </a:r>
            <a:r>
              <a:rPr lang="en-US" sz="2000" dirty="0">
                <a:latin typeface="Calibri"/>
                <a:cs typeface="Calibri"/>
              </a:rPr>
              <a:t> </a:t>
            </a:r>
            <a:r>
              <a:rPr lang="en-US" sz="2000" err="1">
                <a:latin typeface="Calibri"/>
                <a:cs typeface="Calibri"/>
              </a:rPr>
              <a:t>egy</a:t>
            </a:r>
            <a:r>
              <a:rPr lang="en-US" sz="2000" dirty="0">
                <a:latin typeface="Calibri"/>
                <a:cs typeface="Calibri"/>
              </a:rPr>
              <a:t> </a:t>
            </a:r>
            <a:r>
              <a:rPr lang="en-US" sz="2000" err="1">
                <a:latin typeface="Calibri"/>
                <a:cs typeface="Calibri"/>
              </a:rPr>
              <a:t>szövegelemző</a:t>
            </a:r>
            <a:r>
              <a:rPr lang="en-US" sz="2000" dirty="0">
                <a:latin typeface="Calibri"/>
                <a:cs typeface="Calibri"/>
              </a:rPr>
              <a:t> </a:t>
            </a:r>
            <a:r>
              <a:rPr lang="en-US" sz="2000" err="1">
                <a:latin typeface="Calibri"/>
                <a:cs typeface="Calibri"/>
              </a:rPr>
              <a:t>alkalmazás</a:t>
            </a:r>
            <a:r>
              <a:rPr lang="en-US" sz="2000" dirty="0">
                <a:latin typeface="Calibri"/>
                <a:cs typeface="Calibri"/>
              </a:rPr>
              <a:t>, </a:t>
            </a:r>
            <a:r>
              <a:rPr lang="en-US" sz="2000" err="1">
                <a:latin typeface="Calibri"/>
                <a:cs typeface="Calibri"/>
              </a:rPr>
              <a:t>mely</a:t>
            </a:r>
            <a:r>
              <a:rPr lang="en-US" sz="2000" dirty="0">
                <a:latin typeface="Calibri"/>
                <a:cs typeface="Calibri"/>
              </a:rPr>
              <a:t> </a:t>
            </a:r>
            <a:r>
              <a:rPr lang="en-US" sz="2000" err="1">
                <a:latin typeface="Calibri"/>
                <a:cs typeface="Calibri"/>
              </a:rPr>
              <a:t>segít</a:t>
            </a:r>
            <a:r>
              <a:rPr lang="en-US" sz="2000" dirty="0">
                <a:latin typeface="Calibri"/>
                <a:cs typeface="Calibri"/>
              </a:rPr>
              <a:t> </a:t>
            </a:r>
            <a:r>
              <a:rPr lang="en-US" sz="2000" err="1">
                <a:latin typeface="Calibri"/>
                <a:cs typeface="Calibri"/>
              </a:rPr>
              <a:t>egy</a:t>
            </a:r>
            <a:r>
              <a:rPr lang="en-US" sz="2000" dirty="0">
                <a:latin typeface="Calibri"/>
                <a:cs typeface="Calibri"/>
              </a:rPr>
              <a:t> </a:t>
            </a:r>
            <a:r>
              <a:rPr lang="en-US" sz="2000" err="1">
                <a:latin typeface="Calibri"/>
                <a:cs typeface="Calibri"/>
              </a:rPr>
              <a:t>szöveg</a:t>
            </a:r>
            <a:r>
              <a:rPr lang="en-US" sz="2000" dirty="0">
                <a:latin typeface="Calibri"/>
                <a:cs typeface="Calibri"/>
              </a:rPr>
              <a:t> </a:t>
            </a:r>
            <a:r>
              <a:rPr lang="en-US" sz="2000" err="1">
                <a:latin typeface="Calibri"/>
                <a:cs typeface="Calibri"/>
              </a:rPr>
              <a:t>megtisztításában</a:t>
            </a:r>
            <a:r>
              <a:rPr lang="en-US" sz="2000" dirty="0">
                <a:latin typeface="Calibri"/>
                <a:cs typeface="Calibri"/>
              </a:rPr>
              <a:t>, </a:t>
            </a:r>
            <a:r>
              <a:rPr lang="en-US" sz="2000" err="1">
                <a:latin typeface="Calibri"/>
                <a:cs typeface="Calibri"/>
              </a:rPr>
              <a:t>és</a:t>
            </a:r>
            <a:r>
              <a:rPr lang="en-US" sz="2000" dirty="0">
                <a:latin typeface="Calibri"/>
                <a:cs typeface="Calibri"/>
              </a:rPr>
              <a:t> </a:t>
            </a:r>
            <a:r>
              <a:rPr lang="en-US" sz="2000" err="1">
                <a:latin typeface="Calibri"/>
                <a:cs typeface="Calibri"/>
              </a:rPr>
              <a:t>néhány</a:t>
            </a:r>
            <a:r>
              <a:rPr lang="en-US" sz="2000" dirty="0">
                <a:latin typeface="Calibri"/>
                <a:cs typeface="Calibri"/>
              </a:rPr>
              <a:t> </a:t>
            </a:r>
            <a:r>
              <a:rPr lang="en-US" sz="2000" err="1">
                <a:latin typeface="Calibri"/>
                <a:cs typeface="Calibri"/>
              </a:rPr>
              <a:t>adatot</a:t>
            </a:r>
            <a:r>
              <a:rPr lang="en-US" sz="2000" dirty="0">
                <a:latin typeface="Calibri"/>
                <a:cs typeface="Calibri"/>
              </a:rPr>
              <a:t> </a:t>
            </a:r>
            <a:r>
              <a:rPr lang="en-US" sz="2000" err="1">
                <a:latin typeface="Calibri"/>
                <a:cs typeface="Calibri"/>
              </a:rPr>
              <a:t>tud</a:t>
            </a:r>
            <a:r>
              <a:rPr lang="en-US" sz="2000" dirty="0">
                <a:latin typeface="Calibri"/>
                <a:cs typeface="Calibri"/>
              </a:rPr>
              <a:t> </a:t>
            </a:r>
            <a:r>
              <a:rPr lang="en-US" sz="2000" err="1">
                <a:latin typeface="Calibri"/>
                <a:cs typeface="Calibri"/>
              </a:rPr>
              <a:t>kimutatni</a:t>
            </a:r>
            <a:r>
              <a:rPr lang="en-US" sz="2000" dirty="0">
                <a:latin typeface="Calibri"/>
                <a:cs typeface="Calibri"/>
              </a:rPr>
              <a:t> </a:t>
            </a:r>
            <a:r>
              <a:rPr lang="en-US" sz="2000" err="1">
                <a:latin typeface="Calibri"/>
                <a:cs typeface="Calibri"/>
              </a:rPr>
              <a:t>róla</a:t>
            </a:r>
            <a:r>
              <a:rPr lang="en-US" sz="2000" dirty="0">
                <a:latin typeface="Calibri"/>
                <a:cs typeface="Calibri"/>
              </a:rPr>
              <a:t>.</a:t>
            </a:r>
          </a:p>
          <a:p>
            <a:endParaRPr lang="en-US" sz="2000" dirty="0">
              <a:latin typeface="Calibri"/>
              <a:cs typeface="Calibri"/>
            </a:endParaRPr>
          </a:p>
          <a:p>
            <a:r>
              <a:rPr lang="en-US" sz="2000" err="1">
                <a:latin typeface="Calibri"/>
                <a:cs typeface="Calibri"/>
              </a:rPr>
              <a:t>Elképzelhető</a:t>
            </a:r>
            <a:r>
              <a:rPr lang="en-US" sz="2000" dirty="0">
                <a:latin typeface="Calibri"/>
                <a:cs typeface="Calibri"/>
              </a:rPr>
              <a:t> </a:t>
            </a:r>
            <a:r>
              <a:rPr lang="en-US" sz="2000" err="1">
                <a:latin typeface="Calibri"/>
                <a:cs typeface="Calibri"/>
              </a:rPr>
              <a:t>alkalmazása</a:t>
            </a:r>
            <a:r>
              <a:rPr lang="en-US" sz="2000" dirty="0">
                <a:latin typeface="Calibri"/>
                <a:cs typeface="Calibri"/>
              </a:rPr>
              <a:t>: </a:t>
            </a:r>
            <a:r>
              <a:rPr lang="en-US" sz="2000" err="1">
                <a:latin typeface="Calibri"/>
                <a:cs typeface="Calibri"/>
              </a:rPr>
              <a:t>Cikkgyártás</a:t>
            </a:r>
            <a:r>
              <a:rPr lang="en-US" sz="2000" dirty="0">
                <a:latin typeface="Calibri"/>
                <a:cs typeface="Calibri"/>
              </a:rPr>
              <a:t>: </a:t>
            </a:r>
            <a:r>
              <a:rPr lang="en-US" sz="2000" err="1">
                <a:latin typeface="Calibri"/>
                <a:cs typeface="Calibri"/>
              </a:rPr>
              <a:t>Használhatjuk</a:t>
            </a:r>
            <a:r>
              <a:rPr lang="en-US" sz="2000" dirty="0">
                <a:latin typeface="Calibri"/>
                <a:cs typeface="Calibri"/>
              </a:rPr>
              <a:t> </a:t>
            </a:r>
            <a:r>
              <a:rPr lang="en-US" sz="2000" err="1">
                <a:latin typeface="Calibri"/>
                <a:cs typeface="Calibri"/>
              </a:rPr>
              <a:t>cikkek</a:t>
            </a:r>
            <a:r>
              <a:rPr lang="en-US" sz="2000" dirty="0">
                <a:latin typeface="Calibri"/>
                <a:cs typeface="Calibri"/>
              </a:rPr>
              <a:t> </a:t>
            </a:r>
            <a:r>
              <a:rPr lang="en-US" sz="2000" err="1">
                <a:latin typeface="Calibri"/>
                <a:cs typeface="Calibri"/>
              </a:rPr>
              <a:t>írásához</a:t>
            </a:r>
            <a:r>
              <a:rPr lang="en-US" sz="2000" dirty="0">
                <a:latin typeface="Calibri"/>
                <a:cs typeface="Calibri"/>
              </a:rPr>
              <a:t> </a:t>
            </a:r>
            <a:r>
              <a:rPr lang="en-US" sz="2000" err="1">
                <a:latin typeface="Calibri"/>
                <a:cs typeface="Calibri"/>
              </a:rPr>
              <a:t>egy</a:t>
            </a:r>
            <a:r>
              <a:rPr lang="en-US" sz="2000" dirty="0">
                <a:latin typeface="Calibri"/>
                <a:cs typeface="Calibri"/>
              </a:rPr>
              <a:t> </a:t>
            </a:r>
            <a:r>
              <a:rPr lang="en-US" sz="2000" err="1">
                <a:latin typeface="Calibri"/>
                <a:cs typeface="Calibri"/>
              </a:rPr>
              <a:t>nyersebb</a:t>
            </a:r>
            <a:r>
              <a:rPr lang="en-US" sz="2000" dirty="0">
                <a:latin typeface="Calibri"/>
                <a:cs typeface="Calibri"/>
              </a:rPr>
              <a:t> </a:t>
            </a:r>
            <a:r>
              <a:rPr lang="en-US" sz="2000" err="1">
                <a:latin typeface="Calibri"/>
                <a:cs typeface="Calibri"/>
              </a:rPr>
              <a:t>szöveg</a:t>
            </a:r>
            <a:r>
              <a:rPr lang="en-US" sz="2000" dirty="0">
                <a:latin typeface="Calibri"/>
                <a:cs typeface="Calibri"/>
              </a:rPr>
              <a:t> </a:t>
            </a:r>
            <a:r>
              <a:rPr lang="en-US" sz="2000" err="1">
                <a:latin typeface="Calibri"/>
                <a:cs typeface="Calibri"/>
              </a:rPr>
              <a:t>alapján</a:t>
            </a:r>
            <a:r>
              <a:rPr lang="en-US" sz="2000" dirty="0">
                <a:latin typeface="Calibri"/>
                <a:cs typeface="Calibri"/>
              </a:rPr>
              <a:t>. Ebben a </a:t>
            </a:r>
            <a:r>
              <a:rPr lang="en-US" sz="2000" err="1">
                <a:latin typeface="Calibri"/>
                <a:cs typeface="Calibri"/>
              </a:rPr>
              <a:t>szűrés</a:t>
            </a:r>
            <a:r>
              <a:rPr lang="en-US" sz="2000" dirty="0">
                <a:latin typeface="Calibri"/>
                <a:cs typeface="Calibri"/>
              </a:rPr>
              <a:t>, a </a:t>
            </a:r>
            <a:r>
              <a:rPr lang="en-US" sz="2000" err="1">
                <a:latin typeface="Calibri"/>
                <a:cs typeface="Calibri"/>
              </a:rPr>
              <a:t>kulcsszavak</a:t>
            </a:r>
            <a:r>
              <a:rPr lang="en-US" sz="2000" dirty="0">
                <a:latin typeface="Calibri"/>
                <a:cs typeface="Calibri"/>
              </a:rPr>
              <a:t> </a:t>
            </a:r>
            <a:r>
              <a:rPr lang="en-US" sz="2000" err="1">
                <a:latin typeface="Calibri"/>
                <a:cs typeface="Calibri"/>
              </a:rPr>
              <a:t>kinyerése</a:t>
            </a:r>
            <a:r>
              <a:rPr lang="en-US" sz="2000" dirty="0">
                <a:latin typeface="Calibri"/>
                <a:cs typeface="Calibri"/>
              </a:rPr>
              <a:t> </a:t>
            </a:r>
            <a:r>
              <a:rPr lang="en-US" sz="2000" err="1">
                <a:latin typeface="Calibri"/>
                <a:cs typeface="Calibri"/>
              </a:rPr>
              <a:t>sokat</a:t>
            </a:r>
            <a:r>
              <a:rPr lang="en-US" sz="2000" dirty="0">
                <a:latin typeface="Calibri"/>
                <a:cs typeface="Calibri"/>
              </a:rPr>
              <a:t> </a:t>
            </a:r>
            <a:r>
              <a:rPr lang="en-US" sz="2000" err="1">
                <a:latin typeface="Calibri"/>
                <a:cs typeface="Calibri"/>
              </a:rPr>
              <a:t>segít</a:t>
            </a:r>
            <a:r>
              <a:rPr lang="en-US" sz="2000" dirty="0">
                <a:latin typeface="Calibri"/>
                <a:cs typeface="Calibri"/>
              </a:rPr>
              <a:t>.</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762936" y="1716589"/>
            <a:ext cx="5658745" cy="1524735"/>
          </a:xfrm>
        </p:spPr>
        <p:txBody>
          <a:bodyPr/>
          <a:lstStyle/>
          <a:p>
            <a:r>
              <a:rPr lang="en-US" dirty="0" err="1"/>
              <a:t>Köszönöm</a:t>
            </a:r>
            <a:r>
              <a:rPr lang="en-US" dirty="0"/>
              <a:t> a </a:t>
            </a:r>
            <a:r>
              <a:rPr lang="en-US" dirty="0" err="1"/>
              <a:t>figyelmet</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343889" y="2033526"/>
            <a:ext cx="7664655" cy="4320453"/>
          </a:xfrm>
        </p:spPr>
        <p:txBody>
          <a:bodyPr vert="horz" lIns="91440" tIns="45720" rIns="91440" bIns="45720" rtlCol="0" anchor="t">
            <a:normAutofit/>
          </a:bodyPr>
          <a:lstStyle/>
          <a:p>
            <a:r>
              <a:rPr lang="en-US" sz="1800" dirty="0">
                <a:latin typeface="Calibri"/>
                <a:cs typeface="Calibri"/>
              </a:rPr>
              <a:t>A </a:t>
            </a:r>
            <a:r>
              <a:rPr lang="en-US" sz="1800" err="1">
                <a:latin typeface="Calibri"/>
                <a:cs typeface="Calibri"/>
              </a:rPr>
              <a:t>projekt</a:t>
            </a:r>
            <a:r>
              <a:rPr lang="en-US" sz="1800" dirty="0">
                <a:latin typeface="Calibri"/>
                <a:cs typeface="Calibri"/>
              </a:rPr>
              <a:t> </a:t>
            </a:r>
            <a:r>
              <a:rPr lang="en-US" sz="1800" err="1">
                <a:latin typeface="Calibri"/>
                <a:cs typeface="Calibri"/>
              </a:rPr>
              <a:t>egy</a:t>
            </a:r>
            <a:r>
              <a:rPr lang="en-US" sz="1800" dirty="0">
                <a:latin typeface="Calibri"/>
                <a:cs typeface="Calibri"/>
              </a:rPr>
              <a:t> </a:t>
            </a:r>
            <a:r>
              <a:rPr lang="en-US" sz="1800" err="1">
                <a:latin typeface="Calibri"/>
                <a:cs typeface="Calibri"/>
              </a:rPr>
              <a:t>szövegfeldolgozó</a:t>
            </a:r>
            <a:r>
              <a:rPr lang="en-US" sz="1800" dirty="0">
                <a:latin typeface="Calibri"/>
                <a:cs typeface="Calibri"/>
              </a:rPr>
              <a:t> </a:t>
            </a:r>
            <a:r>
              <a:rPr lang="en-US" sz="1800" err="1">
                <a:latin typeface="Calibri"/>
                <a:cs typeface="Calibri"/>
              </a:rPr>
              <a:t>és</a:t>
            </a:r>
            <a:r>
              <a:rPr lang="en-US" sz="1800" dirty="0">
                <a:latin typeface="Calibri"/>
                <a:cs typeface="Calibri"/>
              </a:rPr>
              <a:t> </a:t>
            </a:r>
            <a:r>
              <a:rPr lang="en-US" sz="1800" err="1">
                <a:latin typeface="Calibri"/>
                <a:cs typeface="Calibri"/>
              </a:rPr>
              <a:t>elemző</a:t>
            </a:r>
            <a:r>
              <a:rPr lang="en-US" sz="1800" dirty="0">
                <a:latin typeface="Calibri"/>
                <a:cs typeface="Calibri"/>
              </a:rPr>
              <a:t> </a:t>
            </a:r>
            <a:r>
              <a:rPr lang="en-US" sz="1800" err="1">
                <a:latin typeface="Calibri"/>
                <a:cs typeface="Calibri"/>
              </a:rPr>
              <a:t>alkalmazás</a:t>
            </a:r>
            <a:r>
              <a:rPr lang="en-US" sz="1800" dirty="0">
                <a:latin typeface="Calibri"/>
                <a:cs typeface="Calibri"/>
              </a:rPr>
              <a:t>.</a:t>
            </a:r>
          </a:p>
          <a:p>
            <a:r>
              <a:rPr lang="en-US" sz="1600" err="1">
                <a:latin typeface="Calibri"/>
                <a:cs typeface="Calibri"/>
              </a:rPr>
              <a:t>Funckiók</a:t>
            </a:r>
            <a:r>
              <a:rPr lang="en-US" sz="1600" dirty="0">
                <a:latin typeface="Calibri"/>
                <a:cs typeface="Calibri"/>
              </a:rPr>
              <a:t>:</a:t>
            </a:r>
          </a:p>
          <a:p>
            <a:r>
              <a:rPr lang="en-US" sz="1600" err="1">
                <a:latin typeface="Calibri"/>
                <a:cs typeface="Calibri"/>
              </a:rPr>
              <a:t>Trágár</a:t>
            </a:r>
            <a:r>
              <a:rPr lang="en-US" sz="1600" dirty="0">
                <a:latin typeface="Calibri"/>
                <a:cs typeface="Calibri"/>
              </a:rPr>
              <a:t> </a:t>
            </a:r>
            <a:r>
              <a:rPr lang="en-US" sz="1600" err="1">
                <a:latin typeface="Calibri"/>
                <a:cs typeface="Calibri"/>
              </a:rPr>
              <a:t>szavak</a:t>
            </a:r>
            <a:r>
              <a:rPr lang="en-US" sz="1600" dirty="0">
                <a:latin typeface="Calibri"/>
                <a:cs typeface="Calibri"/>
              </a:rPr>
              <a:t> </a:t>
            </a:r>
            <a:r>
              <a:rPr lang="en-US" sz="1600" err="1">
                <a:latin typeface="Calibri"/>
                <a:cs typeface="Calibri"/>
              </a:rPr>
              <a:t>kinyerése</a:t>
            </a:r>
            <a:r>
              <a:rPr lang="en-US" sz="1600" dirty="0">
                <a:latin typeface="Calibri"/>
                <a:cs typeface="Calibri"/>
              </a:rPr>
              <a:t>, </a:t>
            </a:r>
            <a:r>
              <a:rPr lang="en-US" sz="1600" err="1">
                <a:latin typeface="Calibri"/>
                <a:cs typeface="Calibri"/>
              </a:rPr>
              <a:t>szűrése</a:t>
            </a:r>
            <a:endParaRPr lang="en-US" sz="1600">
              <a:latin typeface="Calibri"/>
              <a:cs typeface="Calibri"/>
            </a:endParaRPr>
          </a:p>
          <a:p>
            <a:r>
              <a:rPr lang="en-US" sz="1600" err="1">
                <a:latin typeface="Calibri"/>
                <a:cs typeface="Calibri"/>
              </a:rPr>
              <a:t>Szöveg</a:t>
            </a:r>
            <a:r>
              <a:rPr lang="en-US" sz="1600" dirty="0">
                <a:latin typeface="Calibri"/>
                <a:cs typeface="Calibri"/>
              </a:rPr>
              <a:t> </a:t>
            </a:r>
            <a:r>
              <a:rPr lang="en-US" sz="1600" err="1">
                <a:latin typeface="Calibri"/>
                <a:cs typeface="Calibri"/>
              </a:rPr>
              <a:t>átlalános</a:t>
            </a:r>
            <a:r>
              <a:rPr lang="en-US" sz="1600" dirty="0">
                <a:latin typeface="Calibri"/>
                <a:cs typeface="Calibri"/>
              </a:rPr>
              <a:t> </a:t>
            </a:r>
            <a:r>
              <a:rPr lang="en-US" sz="1600" err="1">
                <a:latin typeface="Calibri"/>
                <a:cs typeface="Calibri"/>
              </a:rPr>
              <a:t>érzelmének</a:t>
            </a:r>
            <a:r>
              <a:rPr lang="en-US" sz="1600" dirty="0">
                <a:latin typeface="Calibri"/>
                <a:cs typeface="Calibri"/>
              </a:rPr>
              <a:t> </a:t>
            </a:r>
            <a:r>
              <a:rPr lang="en-US" sz="1600" err="1">
                <a:latin typeface="Calibri"/>
                <a:cs typeface="Calibri"/>
              </a:rPr>
              <a:t>megállapítása</a:t>
            </a:r>
            <a:endParaRPr lang="en-US" sz="1600">
              <a:latin typeface="Calibri"/>
              <a:cs typeface="Calibri"/>
            </a:endParaRPr>
          </a:p>
          <a:p>
            <a:r>
              <a:rPr lang="en-US" sz="1600" err="1">
                <a:latin typeface="Calibri"/>
                <a:cs typeface="Calibri"/>
              </a:rPr>
              <a:t>Kulcsszavak</a:t>
            </a:r>
            <a:r>
              <a:rPr lang="en-US" sz="1600" dirty="0">
                <a:latin typeface="Calibri"/>
                <a:cs typeface="Calibri"/>
              </a:rPr>
              <a:t> </a:t>
            </a:r>
            <a:r>
              <a:rPr lang="en-US" sz="1600" err="1">
                <a:latin typeface="Calibri"/>
                <a:cs typeface="Calibri"/>
              </a:rPr>
              <a:t>kinyerése</a:t>
            </a:r>
            <a:endParaRPr lang="en-US" sz="1600">
              <a:latin typeface="Calibri"/>
              <a:cs typeface="Calibri"/>
            </a:endParaRPr>
          </a:p>
          <a:p>
            <a:endParaRPr lang="en-US" sz="1600" dirty="0">
              <a:latin typeface="Calibri"/>
              <a:cs typeface="Calibri"/>
            </a:endParaRPr>
          </a:p>
          <a:p>
            <a:r>
              <a:rPr lang="en-US" sz="1600" err="1">
                <a:latin typeface="Calibri"/>
                <a:cs typeface="Calibri"/>
              </a:rPr>
              <a:t>Célja</a:t>
            </a:r>
            <a:r>
              <a:rPr lang="en-US" sz="1600" dirty="0">
                <a:latin typeface="Calibri"/>
                <a:cs typeface="Calibri"/>
              </a:rPr>
              <a:t>:</a:t>
            </a:r>
          </a:p>
          <a:p>
            <a:r>
              <a:rPr lang="en-US" sz="1600" dirty="0">
                <a:latin typeface="Calibri"/>
                <a:cs typeface="Calibri"/>
              </a:rPr>
              <a:t>Egy </a:t>
            </a:r>
            <a:r>
              <a:rPr lang="en-US" sz="1600" err="1">
                <a:latin typeface="Calibri"/>
                <a:cs typeface="Calibri"/>
              </a:rPr>
              <a:t>szöveg</a:t>
            </a:r>
            <a:r>
              <a:rPr lang="en-US" sz="1600" dirty="0">
                <a:latin typeface="Calibri"/>
                <a:cs typeface="Calibri"/>
              </a:rPr>
              <a:t> </a:t>
            </a:r>
            <a:r>
              <a:rPr lang="en-US" sz="1600" err="1">
                <a:latin typeface="Calibri"/>
                <a:cs typeface="Calibri"/>
              </a:rPr>
              <a:t>megszabadítása</a:t>
            </a:r>
            <a:r>
              <a:rPr lang="en-US" sz="1600" dirty="0">
                <a:latin typeface="Calibri"/>
                <a:cs typeface="Calibri"/>
              </a:rPr>
              <a:t> </a:t>
            </a:r>
            <a:r>
              <a:rPr lang="en-US" sz="1600" err="1">
                <a:latin typeface="Calibri"/>
                <a:cs typeface="Calibri"/>
              </a:rPr>
              <a:t>az</a:t>
            </a:r>
            <a:r>
              <a:rPr lang="en-US" sz="1600" dirty="0">
                <a:latin typeface="Calibri"/>
                <a:cs typeface="Calibri"/>
              </a:rPr>
              <a:t> </a:t>
            </a:r>
            <a:r>
              <a:rPr lang="en-US" sz="1600" err="1">
                <a:latin typeface="Calibri"/>
                <a:cs typeface="Calibri"/>
              </a:rPr>
              <a:t>obszcén</a:t>
            </a:r>
            <a:r>
              <a:rPr lang="en-US" sz="1600" dirty="0">
                <a:latin typeface="Calibri"/>
                <a:cs typeface="Calibri"/>
              </a:rPr>
              <a:t> </a:t>
            </a:r>
            <a:r>
              <a:rPr lang="en-US" sz="1600" err="1">
                <a:latin typeface="Calibri"/>
                <a:cs typeface="Calibri"/>
              </a:rPr>
              <a:t>szavaktól</a:t>
            </a:r>
            <a:r>
              <a:rPr lang="en-US" sz="1600" dirty="0">
                <a:latin typeface="Calibri"/>
                <a:cs typeface="Calibri"/>
              </a:rPr>
              <a:t>.</a:t>
            </a:r>
          </a:p>
          <a:p>
            <a:r>
              <a:rPr lang="en-US" sz="1600" err="1">
                <a:solidFill>
                  <a:srgbClr val="404040"/>
                </a:solidFill>
                <a:latin typeface="Calibri"/>
                <a:cs typeface="Arial"/>
              </a:rPr>
              <a:t>Segít</a:t>
            </a:r>
            <a:r>
              <a:rPr lang="en-US" sz="1600" dirty="0">
                <a:solidFill>
                  <a:srgbClr val="404040"/>
                </a:solidFill>
                <a:latin typeface="Calibri"/>
                <a:cs typeface="Arial"/>
              </a:rPr>
              <a:t> a </a:t>
            </a:r>
            <a:r>
              <a:rPr lang="en-US" sz="1600" err="1">
                <a:solidFill>
                  <a:srgbClr val="404040"/>
                </a:solidFill>
                <a:latin typeface="Calibri"/>
                <a:cs typeface="Arial"/>
              </a:rPr>
              <a:t>szöveg</a:t>
            </a:r>
            <a:r>
              <a:rPr lang="en-US" sz="1600" dirty="0">
                <a:solidFill>
                  <a:srgbClr val="404040"/>
                </a:solidFill>
                <a:latin typeface="Calibri"/>
                <a:cs typeface="Arial"/>
              </a:rPr>
              <a:t> </a:t>
            </a:r>
            <a:r>
              <a:rPr lang="en-US" sz="1600" err="1">
                <a:solidFill>
                  <a:srgbClr val="404040"/>
                </a:solidFill>
                <a:latin typeface="Calibri"/>
                <a:cs typeface="Arial"/>
              </a:rPr>
              <a:t>kategorizálásában</a:t>
            </a:r>
            <a:r>
              <a:rPr lang="en-US" sz="1600" dirty="0">
                <a:solidFill>
                  <a:srgbClr val="404040"/>
                </a:solidFill>
                <a:latin typeface="Calibri"/>
                <a:cs typeface="Arial"/>
              </a:rPr>
              <a:t> a </a:t>
            </a:r>
            <a:r>
              <a:rPr lang="en-US" sz="1600" err="1">
                <a:solidFill>
                  <a:srgbClr val="404040"/>
                </a:solidFill>
                <a:latin typeface="Calibri"/>
                <a:cs typeface="Arial"/>
              </a:rPr>
              <a:t>kulcsszavak</a:t>
            </a:r>
            <a:r>
              <a:rPr lang="en-US" sz="1600" dirty="0">
                <a:solidFill>
                  <a:srgbClr val="404040"/>
                </a:solidFill>
                <a:latin typeface="Calibri"/>
                <a:cs typeface="Arial"/>
              </a:rPr>
              <a:t> / </a:t>
            </a:r>
            <a:r>
              <a:rPr lang="en-US" sz="1600" err="1">
                <a:solidFill>
                  <a:srgbClr val="404040"/>
                </a:solidFill>
                <a:latin typeface="Calibri"/>
                <a:cs typeface="Arial"/>
              </a:rPr>
              <a:t>témák</a:t>
            </a:r>
            <a:r>
              <a:rPr lang="en-US" sz="1600" dirty="0">
                <a:solidFill>
                  <a:srgbClr val="404040"/>
                </a:solidFill>
                <a:latin typeface="Calibri"/>
                <a:cs typeface="Arial"/>
              </a:rPr>
              <a:t> </a:t>
            </a:r>
            <a:r>
              <a:rPr lang="en-US" sz="1600" err="1">
                <a:solidFill>
                  <a:srgbClr val="404040"/>
                </a:solidFill>
                <a:latin typeface="Calibri"/>
                <a:cs typeface="Arial"/>
              </a:rPr>
              <a:t>megállapításával</a:t>
            </a:r>
            <a:r>
              <a:rPr lang="en-US" sz="1600" dirty="0">
                <a:solidFill>
                  <a:srgbClr val="404040"/>
                </a:solidFill>
                <a:latin typeface="Calibri"/>
                <a:cs typeface="Arial"/>
              </a:rPr>
              <a:t>.</a:t>
            </a:r>
          </a:p>
          <a:p>
            <a:r>
              <a:rPr lang="en-US" sz="1600" err="1">
                <a:solidFill>
                  <a:srgbClr val="404040"/>
                </a:solidFill>
                <a:latin typeface="Calibri"/>
                <a:cs typeface="Arial"/>
              </a:rPr>
              <a:t>Statisztika</a:t>
            </a:r>
            <a:r>
              <a:rPr lang="en-US" sz="1600" dirty="0">
                <a:solidFill>
                  <a:srgbClr val="404040"/>
                </a:solidFill>
                <a:latin typeface="Calibri"/>
                <a:cs typeface="Arial"/>
              </a:rPr>
              <a:t> </a:t>
            </a:r>
            <a:r>
              <a:rPr lang="en-US" sz="1600" err="1">
                <a:solidFill>
                  <a:srgbClr val="404040"/>
                </a:solidFill>
                <a:latin typeface="Calibri"/>
                <a:cs typeface="Arial"/>
              </a:rPr>
              <a:t>készítése</a:t>
            </a:r>
            <a:r>
              <a:rPr lang="en-US" sz="1600" dirty="0">
                <a:solidFill>
                  <a:srgbClr val="404040"/>
                </a:solidFill>
                <a:latin typeface="Calibri"/>
                <a:cs typeface="Arial"/>
              </a:rPr>
              <a:t> a </a:t>
            </a:r>
            <a:r>
              <a:rPr lang="en-US" sz="1600" err="1">
                <a:solidFill>
                  <a:srgbClr val="404040"/>
                </a:solidFill>
                <a:latin typeface="Calibri"/>
                <a:cs typeface="Arial"/>
              </a:rPr>
              <a:t>leggyakrabban</a:t>
            </a:r>
            <a:r>
              <a:rPr lang="en-US" sz="1600" dirty="0">
                <a:solidFill>
                  <a:srgbClr val="404040"/>
                </a:solidFill>
                <a:latin typeface="Calibri"/>
                <a:cs typeface="Arial"/>
              </a:rPr>
              <a:t> </a:t>
            </a:r>
            <a:r>
              <a:rPr lang="en-US" sz="1600" err="1">
                <a:solidFill>
                  <a:srgbClr val="404040"/>
                </a:solidFill>
                <a:latin typeface="Calibri"/>
                <a:cs typeface="Arial"/>
              </a:rPr>
              <a:t>előforduló</a:t>
            </a:r>
            <a:r>
              <a:rPr lang="en-US" sz="1600" dirty="0">
                <a:solidFill>
                  <a:srgbClr val="404040"/>
                </a:solidFill>
                <a:latin typeface="Calibri"/>
                <a:cs typeface="Arial"/>
              </a:rPr>
              <a:t> </a:t>
            </a:r>
            <a:r>
              <a:rPr lang="en-US" sz="1600" err="1">
                <a:solidFill>
                  <a:srgbClr val="404040"/>
                </a:solidFill>
                <a:latin typeface="Calibri"/>
                <a:cs typeface="Arial"/>
              </a:rPr>
              <a:t>szavak</a:t>
            </a:r>
            <a:r>
              <a:rPr lang="en-US" sz="1600" dirty="0">
                <a:solidFill>
                  <a:srgbClr val="404040"/>
                </a:solidFill>
                <a:latin typeface="Calibri"/>
                <a:cs typeface="Arial"/>
              </a:rPr>
              <a:t> </a:t>
            </a:r>
            <a:r>
              <a:rPr lang="en-US" sz="1600" err="1">
                <a:solidFill>
                  <a:srgbClr val="404040"/>
                </a:solidFill>
                <a:latin typeface="Calibri"/>
                <a:cs typeface="Arial"/>
              </a:rPr>
              <a:t>és</a:t>
            </a:r>
            <a:r>
              <a:rPr lang="en-US" sz="1600" dirty="0">
                <a:solidFill>
                  <a:srgbClr val="404040"/>
                </a:solidFill>
                <a:latin typeface="Calibri"/>
                <a:cs typeface="Arial"/>
              </a:rPr>
              <a:t> </a:t>
            </a:r>
            <a:r>
              <a:rPr lang="en-US" sz="1600" err="1">
                <a:solidFill>
                  <a:srgbClr val="404040"/>
                </a:solidFill>
                <a:latin typeface="Calibri"/>
                <a:cs typeface="Arial"/>
              </a:rPr>
              <a:t>trágár</a:t>
            </a:r>
            <a:r>
              <a:rPr lang="en-US" sz="1600" dirty="0">
                <a:solidFill>
                  <a:srgbClr val="404040"/>
                </a:solidFill>
                <a:latin typeface="Calibri"/>
                <a:cs typeface="Arial"/>
              </a:rPr>
              <a:t> </a:t>
            </a:r>
            <a:r>
              <a:rPr lang="en-US" sz="1600" err="1">
                <a:solidFill>
                  <a:srgbClr val="404040"/>
                </a:solidFill>
                <a:latin typeface="Calibri"/>
                <a:cs typeface="Arial"/>
              </a:rPr>
              <a:t>szavak</a:t>
            </a:r>
            <a:r>
              <a:rPr lang="en-US" sz="1600" dirty="0">
                <a:solidFill>
                  <a:srgbClr val="404040"/>
                </a:solidFill>
                <a:latin typeface="Calibri"/>
                <a:cs typeface="Arial"/>
              </a:rPr>
              <a:t> </a:t>
            </a:r>
            <a:r>
              <a:rPr lang="en-US" sz="1600" err="1">
                <a:solidFill>
                  <a:srgbClr val="404040"/>
                </a:solidFill>
                <a:latin typeface="Calibri"/>
                <a:cs typeface="Arial"/>
              </a:rPr>
              <a:t>alapján</a:t>
            </a:r>
            <a:endParaRPr lang="en-US" sz="1600">
              <a:solidFill>
                <a:srgbClr val="404040"/>
              </a:solidFill>
              <a:latin typeface="Calibri"/>
              <a:cs typeface="Arial"/>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10573421" y="6435519"/>
            <a:ext cx="987552" cy="365125"/>
          </a:xfrm>
        </p:spPr>
        <p:txBody>
          <a:bodyPr/>
          <a:lstStyle/>
          <a:p>
            <a:fld id="{19B51A1E-902D-48AF-9020-955120F399B6}" type="slidenum">
              <a:rPr lang="en-US" smtClean="0"/>
              <a:pPr/>
              <a:t>2</a:t>
            </a:fld>
            <a:endParaRPr lang="en-US" dirty="0"/>
          </a:p>
        </p:txBody>
      </p:sp>
      <p:sp>
        <p:nvSpPr>
          <p:cNvPr id="8" name="Title 1">
            <a:extLst>
              <a:ext uri="{FF2B5EF4-FFF2-40B4-BE49-F238E27FC236}">
                <a16:creationId xmlns:a16="http://schemas.microsoft.com/office/drawing/2014/main" id="{AEEA8758-FEA4-F4F5-F853-B03D7697EA2D}"/>
              </a:ext>
            </a:extLst>
          </p:cNvPr>
          <p:cNvSpPr txBox="1">
            <a:spLocks/>
          </p:cNvSpPr>
          <p:nvPr/>
        </p:nvSpPr>
        <p:spPr>
          <a:xfrm>
            <a:off x="561108" y="632318"/>
            <a:ext cx="10515600" cy="67242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n-US" dirty="0" err="1">
                <a:solidFill>
                  <a:srgbClr val="404040"/>
                </a:solidFill>
                <a:latin typeface="Calibri"/>
                <a:cs typeface="Calibri"/>
              </a:rPr>
              <a:t>Szövegelemző</a:t>
            </a:r>
            <a:r>
              <a:rPr lang="en-US" dirty="0">
                <a:solidFill>
                  <a:srgbClr val="404040"/>
                </a:solidFill>
                <a:latin typeface="Calibri"/>
                <a:cs typeface="Calibri"/>
              </a:rPr>
              <a:t> </a:t>
            </a:r>
            <a:r>
              <a:rPr lang="en-US" dirty="0" err="1">
                <a:solidFill>
                  <a:srgbClr val="404040"/>
                </a:solidFill>
                <a:latin typeface="Calibri"/>
                <a:cs typeface="Calibri"/>
              </a:rPr>
              <a:t>Alkalmazás</a:t>
            </a:r>
            <a:endParaRPr lang="en-US" sz="3200" dirty="0" err="1">
              <a:latin typeface="Calibri"/>
              <a:cs typeface="Calibri"/>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pPr marL="514350" indent="-514350">
              <a:buAutoNum type="arabicPeriod"/>
            </a:pPr>
            <a:r>
              <a:rPr lang="en-US" err="1">
                <a:latin typeface="Calibri"/>
                <a:cs typeface="Calibri"/>
              </a:rPr>
              <a:t>Lépés</a:t>
            </a:r>
            <a:r>
              <a:rPr lang="en-US">
                <a:latin typeface="Calibri"/>
                <a:cs typeface="Calibri"/>
              </a:rPr>
              <a:t>: előfeldolgozás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27" name="TextBox 26">
            <a:extLst>
              <a:ext uri="{FF2B5EF4-FFF2-40B4-BE49-F238E27FC236}">
                <a16:creationId xmlns:a16="http://schemas.microsoft.com/office/drawing/2014/main" id="{4E7CA72F-17AF-E2C8-907A-A1C891131615}"/>
              </a:ext>
            </a:extLst>
          </p:cNvPr>
          <p:cNvSpPr txBox="1"/>
          <p:nvPr/>
        </p:nvSpPr>
        <p:spPr>
          <a:xfrm>
            <a:off x="907967" y="2508662"/>
            <a:ext cx="1014350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cs typeface="Calibri"/>
              </a:rPr>
              <a:t>Első</a:t>
            </a:r>
            <a:r>
              <a:rPr lang="en-US" dirty="0">
                <a:latin typeface="Calibri"/>
                <a:cs typeface="Calibri"/>
              </a:rPr>
              <a:t> </a:t>
            </a:r>
            <a:r>
              <a:rPr lang="en-US" err="1">
                <a:latin typeface="Calibri"/>
                <a:cs typeface="Calibri"/>
              </a:rPr>
              <a:t>lépésként</a:t>
            </a:r>
            <a:r>
              <a:rPr lang="en-US" dirty="0">
                <a:latin typeface="Calibri"/>
                <a:cs typeface="Calibri"/>
              </a:rPr>
              <a:t> </a:t>
            </a:r>
            <a:r>
              <a:rPr lang="en-US" err="1">
                <a:latin typeface="Calibri"/>
                <a:cs typeface="Calibri"/>
              </a:rPr>
              <a:t>az</a:t>
            </a:r>
            <a:r>
              <a:rPr lang="en-US" dirty="0">
                <a:latin typeface="Calibri"/>
                <a:cs typeface="Calibri"/>
              </a:rPr>
              <a:t> </a:t>
            </a:r>
            <a:r>
              <a:rPr lang="en-US" err="1">
                <a:latin typeface="Calibri"/>
                <a:cs typeface="Calibri"/>
              </a:rPr>
              <a:t>előfeldolgozás</a:t>
            </a:r>
            <a:r>
              <a:rPr lang="en-US" dirty="0">
                <a:latin typeface="Calibri"/>
                <a:cs typeface="Calibri"/>
              </a:rPr>
              <a:t> (preprocessing) </a:t>
            </a:r>
            <a:r>
              <a:rPr lang="en-US" err="1">
                <a:latin typeface="Calibri"/>
                <a:cs typeface="Calibri"/>
              </a:rPr>
              <a:t>folyamatát</a:t>
            </a:r>
            <a:r>
              <a:rPr lang="en-US" dirty="0">
                <a:latin typeface="Calibri"/>
                <a:cs typeface="Calibri"/>
              </a:rPr>
              <a:t> </a:t>
            </a:r>
            <a:r>
              <a:rPr lang="en-US" err="1">
                <a:latin typeface="Calibri"/>
                <a:cs typeface="Calibri"/>
              </a:rPr>
              <a:t>használtam</a:t>
            </a:r>
            <a:r>
              <a:rPr lang="en-US" dirty="0">
                <a:latin typeface="Calibri"/>
                <a:cs typeface="Calibri"/>
              </a:rPr>
              <a:t>.</a:t>
            </a:r>
          </a:p>
          <a:p>
            <a:endParaRPr lang="en-US" dirty="0">
              <a:latin typeface="Calibri"/>
              <a:cs typeface="Calibri"/>
            </a:endParaRPr>
          </a:p>
          <a:p>
            <a:r>
              <a:rPr lang="en-US" err="1">
                <a:latin typeface="Calibri"/>
                <a:cs typeface="Calibri"/>
              </a:rPr>
              <a:t>Jelentősége</a:t>
            </a:r>
            <a:r>
              <a:rPr lang="en-US" dirty="0">
                <a:latin typeface="Calibri"/>
                <a:cs typeface="Calibri"/>
              </a:rPr>
              <a:t>: </a:t>
            </a:r>
          </a:p>
          <a:p>
            <a:endParaRPr lang="en-US" dirty="0">
              <a:latin typeface="Calibri"/>
              <a:cs typeface="Calibri"/>
            </a:endParaRPr>
          </a:p>
          <a:p>
            <a:pPr marL="285750" indent="-285750">
              <a:buFont typeface="Calibri"/>
              <a:buChar char="-"/>
            </a:pPr>
            <a:r>
              <a:rPr lang="en-US" dirty="0">
                <a:latin typeface="Calibri"/>
                <a:cs typeface="Calibri"/>
              </a:rPr>
              <a:t>A </a:t>
            </a:r>
            <a:r>
              <a:rPr lang="en-US" err="1">
                <a:latin typeface="Calibri"/>
                <a:cs typeface="Calibri"/>
              </a:rPr>
              <a:t>szöveg</a:t>
            </a:r>
            <a:r>
              <a:rPr lang="en-US" dirty="0">
                <a:latin typeface="Calibri"/>
                <a:cs typeface="Calibri"/>
              </a:rPr>
              <a:t> </a:t>
            </a:r>
            <a:r>
              <a:rPr lang="en-US" err="1">
                <a:latin typeface="Calibri"/>
                <a:cs typeface="Calibri"/>
              </a:rPr>
              <a:t>feldolgozhatóbb</a:t>
            </a:r>
            <a:r>
              <a:rPr lang="en-US" dirty="0">
                <a:latin typeface="Calibri"/>
                <a:cs typeface="Calibri"/>
              </a:rPr>
              <a:t> </a:t>
            </a:r>
            <a:r>
              <a:rPr lang="en-US" err="1">
                <a:latin typeface="Calibri"/>
                <a:cs typeface="Calibri"/>
              </a:rPr>
              <a:t>formára</a:t>
            </a:r>
            <a:r>
              <a:rPr lang="en-US" dirty="0">
                <a:latin typeface="Calibri"/>
                <a:cs typeface="Calibri"/>
              </a:rPr>
              <a:t> </a:t>
            </a:r>
            <a:r>
              <a:rPr lang="en-US" err="1">
                <a:latin typeface="Calibri"/>
                <a:cs typeface="Calibri"/>
              </a:rPr>
              <a:t>hozása</a:t>
            </a:r>
            <a:endParaRPr lang="en-US">
              <a:latin typeface="Calibri"/>
              <a:cs typeface="Calibri"/>
            </a:endParaRPr>
          </a:p>
          <a:p>
            <a:endParaRPr lang="en-US" dirty="0">
              <a:latin typeface="Calibri"/>
              <a:cs typeface="Calibri"/>
            </a:endParaRPr>
          </a:p>
          <a:p>
            <a:r>
              <a:rPr lang="en-US" err="1">
                <a:latin typeface="Calibri"/>
                <a:cs typeface="Calibri"/>
              </a:rPr>
              <a:t>Folyamata</a:t>
            </a:r>
            <a:r>
              <a:rPr lang="en-US" dirty="0">
                <a:latin typeface="Calibri"/>
                <a:cs typeface="Calibri"/>
              </a:rPr>
              <a:t>:</a:t>
            </a:r>
          </a:p>
          <a:p>
            <a:endParaRPr lang="en-US" dirty="0">
              <a:latin typeface="Calibri"/>
              <a:cs typeface="Calibri"/>
            </a:endParaRPr>
          </a:p>
          <a:p>
            <a:pPr marL="285750" indent="-285750">
              <a:buFont typeface="Calibri"/>
              <a:buChar char="-"/>
            </a:pPr>
            <a:r>
              <a:rPr lang="en-US" err="1">
                <a:latin typeface="Calibri"/>
                <a:cs typeface="Calibri"/>
              </a:rPr>
              <a:t>Tokenizálás</a:t>
            </a:r>
            <a:r>
              <a:rPr lang="en-US" dirty="0">
                <a:latin typeface="Calibri"/>
                <a:cs typeface="Calibri"/>
              </a:rPr>
              <a:t>: </a:t>
            </a:r>
            <a:r>
              <a:rPr lang="en-US" err="1">
                <a:latin typeface="Calibri"/>
                <a:cs typeface="Calibri"/>
              </a:rPr>
              <a:t>Szöveg</a:t>
            </a:r>
            <a:r>
              <a:rPr lang="en-US" dirty="0">
                <a:latin typeface="Calibri"/>
                <a:cs typeface="Calibri"/>
              </a:rPr>
              <a:t> </a:t>
            </a:r>
            <a:r>
              <a:rPr lang="en-US" err="1">
                <a:latin typeface="Calibri"/>
                <a:cs typeface="Calibri"/>
              </a:rPr>
              <a:t>szavakra</a:t>
            </a:r>
            <a:r>
              <a:rPr lang="en-US" dirty="0">
                <a:latin typeface="Calibri"/>
                <a:cs typeface="Calibri"/>
              </a:rPr>
              <a:t> </a:t>
            </a:r>
            <a:r>
              <a:rPr lang="en-US" err="1">
                <a:latin typeface="Calibri"/>
                <a:cs typeface="Calibri"/>
              </a:rPr>
              <a:t>bontása</a:t>
            </a:r>
            <a:endParaRPr lang="en-US">
              <a:latin typeface="Calibri"/>
              <a:cs typeface="Calibri"/>
            </a:endParaRPr>
          </a:p>
          <a:p>
            <a:pPr marL="285750" indent="-285750">
              <a:buFont typeface="Calibri"/>
              <a:buChar char="-"/>
            </a:pPr>
            <a:r>
              <a:rPr lang="en-US" err="1">
                <a:latin typeface="Calibri"/>
                <a:cs typeface="Calibri"/>
              </a:rPr>
              <a:t>Kisbetűssé</a:t>
            </a:r>
            <a:r>
              <a:rPr lang="en-US" dirty="0">
                <a:latin typeface="Calibri"/>
                <a:cs typeface="Calibri"/>
              </a:rPr>
              <a:t> </a:t>
            </a:r>
            <a:r>
              <a:rPr lang="en-US" err="1">
                <a:latin typeface="Calibri"/>
                <a:cs typeface="Calibri"/>
              </a:rPr>
              <a:t>alakítás</a:t>
            </a:r>
            <a:endParaRPr lang="en-US">
              <a:latin typeface="Calibri"/>
              <a:cs typeface="Calibri"/>
            </a:endParaRPr>
          </a:p>
          <a:p>
            <a:pPr marL="285750" indent="-285750">
              <a:buFont typeface="Calibri"/>
              <a:buChar char="-"/>
            </a:pPr>
            <a:r>
              <a:rPr lang="en-US" dirty="0">
                <a:latin typeface="Calibri"/>
                <a:cs typeface="Calibri"/>
              </a:rPr>
              <a:t>Stemmed tokenization: </a:t>
            </a:r>
            <a:r>
              <a:rPr lang="en-US" err="1">
                <a:latin typeface="Calibri"/>
                <a:cs typeface="Calibri"/>
              </a:rPr>
              <a:t>Szavak</a:t>
            </a:r>
            <a:r>
              <a:rPr lang="en-US" dirty="0">
                <a:latin typeface="Calibri"/>
                <a:cs typeface="Calibri"/>
              </a:rPr>
              <a:t> </a:t>
            </a:r>
            <a:r>
              <a:rPr lang="en-US" err="1">
                <a:latin typeface="Calibri"/>
                <a:cs typeface="Calibri"/>
              </a:rPr>
              <a:t>szógyökre</a:t>
            </a:r>
            <a:r>
              <a:rPr lang="en-US" dirty="0">
                <a:latin typeface="Calibri"/>
                <a:cs typeface="Calibri"/>
              </a:rPr>
              <a:t> </a:t>
            </a:r>
            <a:r>
              <a:rPr lang="en-US" err="1">
                <a:latin typeface="Calibri"/>
                <a:cs typeface="Calibri"/>
              </a:rPr>
              <a:t>hozása</a:t>
            </a:r>
            <a:endParaRPr lang="en-US">
              <a:latin typeface="Calibri"/>
              <a:cs typeface="Calibri"/>
            </a:endParaRP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88515"/>
            <a:ext cx="8421688" cy="712005"/>
          </a:xfrm>
        </p:spPr>
        <p:txBody>
          <a:bodyPr/>
          <a:lstStyle/>
          <a:p>
            <a:pPr marL="514350" indent="-514350">
              <a:buAutoNum type="arabicPeriod"/>
            </a:pPr>
            <a:r>
              <a:rPr lang="en-US" err="1">
                <a:latin typeface="Calibri"/>
                <a:cs typeface="Calibri"/>
              </a:rPr>
              <a:t>Lépés</a:t>
            </a:r>
            <a:r>
              <a:rPr lang="en-US">
                <a:latin typeface="Calibri"/>
                <a:cs typeface="Calibri"/>
              </a:rPr>
              <a:t>: </a:t>
            </a:r>
            <a:r>
              <a:rPr lang="en-US" err="1">
                <a:latin typeface="Calibri"/>
                <a:cs typeface="Calibri"/>
              </a:rPr>
              <a:t>előfeldolgozás</a:t>
            </a:r>
            <a:endParaRPr lang="en-US">
              <a:latin typeface="Calibri"/>
              <a:cs typeface="Calibri"/>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4" name="TextBox 3">
            <a:extLst>
              <a:ext uri="{FF2B5EF4-FFF2-40B4-BE49-F238E27FC236}">
                <a16:creationId xmlns:a16="http://schemas.microsoft.com/office/drawing/2014/main" id="{3914706E-111B-D972-97DB-391285AAAAFF}"/>
              </a:ext>
            </a:extLst>
          </p:cNvPr>
          <p:cNvSpPr txBox="1"/>
          <p:nvPr/>
        </p:nvSpPr>
        <p:spPr>
          <a:xfrm>
            <a:off x="1420091" y="1254330"/>
            <a:ext cx="945077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alibri"/>
                <a:ea typeface="JetBrains Mono"/>
                <a:cs typeface="JetBrains Mono"/>
              </a:rPr>
              <a:t>Summer is the best season because I have a lot of free time. The best days are those when I play with my friends in the park. We run, play basketball, play football, or just talk. Then we can go swimming in the lake or go to the beach. When we get home, we are always very tired, but we are happy.</a:t>
            </a:r>
            <a:br>
              <a:rPr lang="en-US" sz="1600" dirty="0">
                <a:latin typeface="Calibri"/>
                <a:ea typeface="JetBrains Mono"/>
                <a:cs typeface="JetBrains Mono"/>
              </a:rPr>
            </a:br>
            <a:r>
              <a:rPr lang="en-US" sz="1600" dirty="0">
                <a:latin typeface="Calibri"/>
                <a:ea typeface="JetBrains Mono"/>
                <a:cs typeface="JetBrains Mono"/>
              </a:rPr>
              <a:t>One of my best summer experiences was when my friends and I went to Lake Balaton. We were there for a week and had a great time. We swam, sunbathed, and walked along the beach. My water gun worked perfectly. One day we even went on a boat trip. It was very exciting, and we saw many interesting things.</a:t>
            </a:r>
            <a:br>
              <a:rPr lang="en-US" sz="1600" dirty="0">
                <a:latin typeface="Calibri"/>
                <a:ea typeface="JetBrains Mono"/>
                <a:cs typeface="JetBrains Mono"/>
              </a:rPr>
            </a:br>
            <a:r>
              <a:rPr lang="en-US" sz="1600" dirty="0">
                <a:latin typeface="Calibri"/>
                <a:ea typeface="JetBrains Mono"/>
                <a:cs typeface="JetBrains Mono"/>
              </a:rPr>
              <a:t>Summer is always full of experiences, and I love this season very much. </a:t>
            </a:r>
            <a:endParaRPr lang="en-US" sz="1600"/>
          </a:p>
        </p:txBody>
      </p:sp>
      <p:pic>
        <p:nvPicPr>
          <p:cNvPr id="5" name="Picture 4" descr="A black background with white text&#10;&#10;Description automatically generated">
            <a:extLst>
              <a:ext uri="{FF2B5EF4-FFF2-40B4-BE49-F238E27FC236}">
                <a16:creationId xmlns:a16="http://schemas.microsoft.com/office/drawing/2014/main" id="{E45B0B52-3964-BE76-5429-73570817D037}"/>
              </a:ext>
            </a:extLst>
          </p:cNvPr>
          <p:cNvPicPr>
            <a:picLocks noChangeAspect="1"/>
          </p:cNvPicPr>
          <p:nvPr/>
        </p:nvPicPr>
        <p:blipFill>
          <a:blip r:embed="rId2"/>
          <a:stretch>
            <a:fillRect/>
          </a:stretch>
        </p:blipFill>
        <p:spPr>
          <a:xfrm>
            <a:off x="2567049" y="3985841"/>
            <a:ext cx="8948057" cy="1973901"/>
          </a:xfrm>
          <a:prstGeom prst="rect">
            <a:avLst/>
          </a:prstGeom>
        </p:spPr>
      </p:pic>
      <p:sp>
        <p:nvSpPr>
          <p:cNvPr id="6" name="TextBox 5">
            <a:extLst>
              <a:ext uri="{FF2B5EF4-FFF2-40B4-BE49-F238E27FC236}">
                <a16:creationId xmlns:a16="http://schemas.microsoft.com/office/drawing/2014/main" id="{5A811A78-119B-90C5-92B6-20FAA105FC51}"/>
              </a:ext>
            </a:extLst>
          </p:cNvPr>
          <p:cNvSpPr txBox="1"/>
          <p:nvPr/>
        </p:nvSpPr>
        <p:spPr>
          <a:xfrm>
            <a:off x="1194954" y="4319649"/>
            <a:ext cx="16823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t>Tokenizált</a:t>
            </a:r>
          </a:p>
        </p:txBody>
      </p:sp>
      <p:sp>
        <p:nvSpPr>
          <p:cNvPr id="7" name="TextBox 6">
            <a:extLst>
              <a:ext uri="{FF2B5EF4-FFF2-40B4-BE49-F238E27FC236}">
                <a16:creationId xmlns:a16="http://schemas.microsoft.com/office/drawing/2014/main" id="{4D009236-C91D-E87D-DBA5-D80CE4BC1458}"/>
              </a:ext>
            </a:extLst>
          </p:cNvPr>
          <p:cNvSpPr txBox="1"/>
          <p:nvPr/>
        </p:nvSpPr>
        <p:spPr>
          <a:xfrm>
            <a:off x="1034141" y="5405746"/>
            <a:ext cx="1632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Szógyök</a:t>
            </a:r>
            <a:r>
              <a:rPr lang="en-US" dirty="0"/>
              <a:t> </a:t>
            </a:r>
            <a:r>
              <a:rPr lang="en-US" dirty="0" err="1"/>
              <a:t>alak</a:t>
            </a:r>
          </a:p>
        </p:txBody>
      </p:sp>
      <p:pic>
        <p:nvPicPr>
          <p:cNvPr id="9" name="Graphic 8" descr="Line arrow: Straight with solid fill">
            <a:extLst>
              <a:ext uri="{FF2B5EF4-FFF2-40B4-BE49-F238E27FC236}">
                <a16:creationId xmlns:a16="http://schemas.microsoft.com/office/drawing/2014/main" id="{C056EB6E-7857-46FA-4013-517D3FE0FA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762501" y="3036124"/>
            <a:ext cx="666998" cy="914400"/>
          </a:xfrm>
          <a:prstGeom prst="rect">
            <a:avLst/>
          </a:prstGeom>
        </p:spPr>
      </p:pic>
    </p:spTree>
    <p:extLst>
      <p:ext uri="{BB962C8B-B14F-4D97-AF65-F5344CB8AC3E}">
        <p14:creationId xmlns:p14="http://schemas.microsoft.com/office/powerpoint/2010/main" val="36687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latin typeface="Calibri"/>
                <a:cs typeface="Calibri"/>
              </a:rPr>
              <a:t>2.  </a:t>
            </a:r>
            <a:r>
              <a:rPr lang="en-US" err="1">
                <a:latin typeface="Calibri"/>
                <a:cs typeface="Calibri"/>
              </a:rPr>
              <a:t>Lépés</a:t>
            </a:r>
            <a:r>
              <a:rPr lang="en-US">
                <a:latin typeface="Calibri"/>
                <a:cs typeface="Calibri"/>
              </a:rPr>
              <a:t>: </a:t>
            </a:r>
            <a:r>
              <a:rPr lang="en-US" err="1">
                <a:latin typeface="Calibri"/>
                <a:cs typeface="Calibri"/>
              </a:rPr>
              <a:t>obszcén</a:t>
            </a:r>
            <a:r>
              <a:rPr lang="en-US">
                <a:latin typeface="Calibri"/>
                <a:cs typeface="Calibri"/>
              </a:rPr>
              <a:t> </a:t>
            </a:r>
            <a:r>
              <a:rPr lang="en-US" err="1">
                <a:latin typeface="Calibri"/>
                <a:cs typeface="Calibri"/>
              </a:rPr>
              <a:t>szavak</a:t>
            </a:r>
            <a:r>
              <a:rPr lang="en-US">
                <a:latin typeface="Calibri"/>
                <a:cs typeface="Calibri"/>
              </a:rPr>
              <a:t> </a:t>
            </a:r>
            <a:r>
              <a:rPr lang="en-US" err="1">
                <a:latin typeface="Calibri"/>
                <a:cs typeface="Calibri"/>
              </a:rPr>
              <a:t>szűrése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27" name="TextBox 26">
            <a:extLst>
              <a:ext uri="{FF2B5EF4-FFF2-40B4-BE49-F238E27FC236}">
                <a16:creationId xmlns:a16="http://schemas.microsoft.com/office/drawing/2014/main" id="{4E7CA72F-17AF-E2C8-907A-A1C891131615}"/>
              </a:ext>
            </a:extLst>
          </p:cNvPr>
          <p:cNvSpPr txBox="1"/>
          <p:nvPr/>
        </p:nvSpPr>
        <p:spPr>
          <a:xfrm>
            <a:off x="907967" y="2508662"/>
            <a:ext cx="1014350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alibri"/>
                <a:cs typeface="Calibri"/>
              </a:rPr>
              <a:t>Második</a:t>
            </a:r>
            <a:r>
              <a:rPr lang="en-US" dirty="0">
                <a:latin typeface="Calibri"/>
                <a:cs typeface="Calibri"/>
              </a:rPr>
              <a:t> </a:t>
            </a:r>
            <a:r>
              <a:rPr lang="en-US" dirty="0" err="1">
                <a:latin typeface="Calibri"/>
                <a:cs typeface="Calibri"/>
              </a:rPr>
              <a:t>lépésben</a:t>
            </a:r>
            <a:r>
              <a:rPr lang="en-US" dirty="0">
                <a:latin typeface="Calibri"/>
                <a:cs typeface="Calibri"/>
              </a:rPr>
              <a:t> </a:t>
            </a:r>
            <a:r>
              <a:rPr lang="en-US" dirty="0" err="1">
                <a:latin typeface="Calibri"/>
                <a:cs typeface="Calibri"/>
              </a:rPr>
              <a:t>az</a:t>
            </a:r>
            <a:r>
              <a:rPr lang="en-US" dirty="0">
                <a:latin typeface="Calibri"/>
                <a:cs typeface="Calibri"/>
              </a:rPr>
              <a:t> </a:t>
            </a:r>
            <a:r>
              <a:rPr lang="en-US" dirty="0" err="1">
                <a:latin typeface="Calibri"/>
                <a:cs typeface="Calibri"/>
              </a:rPr>
              <a:t>obszcén</a:t>
            </a:r>
            <a:r>
              <a:rPr lang="en-US" dirty="0">
                <a:latin typeface="Calibri"/>
                <a:cs typeface="Calibri"/>
              </a:rPr>
              <a:t> </a:t>
            </a:r>
            <a:r>
              <a:rPr lang="en-US" dirty="0" err="1">
                <a:latin typeface="Calibri"/>
                <a:cs typeface="Calibri"/>
              </a:rPr>
              <a:t>szavak</a:t>
            </a:r>
            <a:r>
              <a:rPr lang="en-US" dirty="0">
                <a:latin typeface="Calibri"/>
                <a:cs typeface="Calibri"/>
              </a:rPr>
              <a:t> </a:t>
            </a:r>
            <a:r>
              <a:rPr lang="en-US" dirty="0" err="1">
                <a:latin typeface="Calibri"/>
                <a:cs typeface="Calibri"/>
              </a:rPr>
              <a:t>szűrését</a:t>
            </a:r>
            <a:r>
              <a:rPr lang="en-US" dirty="0">
                <a:latin typeface="Calibri"/>
                <a:cs typeface="Calibri"/>
              </a:rPr>
              <a:t> </a:t>
            </a:r>
            <a:r>
              <a:rPr lang="en-US" dirty="0" err="1">
                <a:latin typeface="Calibri"/>
                <a:cs typeface="Calibri"/>
              </a:rPr>
              <a:t>végeztem</a:t>
            </a:r>
            <a:r>
              <a:rPr lang="en-US" dirty="0">
                <a:latin typeface="Calibri"/>
                <a:cs typeface="Calibri"/>
              </a:rPr>
              <a:t> el.</a:t>
            </a:r>
          </a:p>
          <a:p>
            <a:endParaRPr lang="en-US" dirty="0">
              <a:latin typeface="Calibri"/>
              <a:cs typeface="Calibri"/>
            </a:endParaRPr>
          </a:p>
          <a:p>
            <a:r>
              <a:rPr lang="en-US" dirty="0" err="1">
                <a:latin typeface="Calibri"/>
                <a:cs typeface="Calibri"/>
              </a:rPr>
              <a:t>Trágár</a:t>
            </a:r>
            <a:r>
              <a:rPr lang="en-US" dirty="0">
                <a:latin typeface="Calibri"/>
                <a:cs typeface="Calibri"/>
              </a:rPr>
              <a:t> </a:t>
            </a:r>
            <a:r>
              <a:rPr lang="en-US" dirty="0" err="1">
                <a:latin typeface="Calibri"/>
                <a:cs typeface="Calibri"/>
              </a:rPr>
              <a:t>szavak</a:t>
            </a:r>
            <a:r>
              <a:rPr lang="en-US" dirty="0">
                <a:latin typeface="Calibri"/>
                <a:cs typeface="Calibri"/>
              </a:rPr>
              <a:t> </a:t>
            </a:r>
            <a:r>
              <a:rPr lang="en-US" dirty="0" err="1">
                <a:latin typeface="Calibri"/>
                <a:cs typeface="Calibri"/>
              </a:rPr>
              <a:t>listájának</a:t>
            </a:r>
            <a:r>
              <a:rPr lang="en-US" dirty="0">
                <a:latin typeface="Calibri"/>
                <a:cs typeface="Calibri"/>
              </a:rPr>
              <a:t> </a:t>
            </a:r>
            <a:r>
              <a:rPr lang="en-US" dirty="0" err="1">
                <a:latin typeface="Calibri"/>
                <a:cs typeface="Calibri"/>
              </a:rPr>
              <a:t>begyűjtése</a:t>
            </a:r>
            <a:r>
              <a:rPr lang="en-US" dirty="0">
                <a:latin typeface="Calibri"/>
                <a:cs typeface="Calibri"/>
              </a:rPr>
              <a:t>: </a:t>
            </a:r>
            <a:r>
              <a:rPr lang="en-US" dirty="0">
                <a:latin typeface="Calibri"/>
                <a:ea typeface="+mn-lt"/>
                <a:cs typeface="+mn-lt"/>
                <a:hlinkClick r:id="rId2"/>
              </a:rPr>
              <a:t>https://www.cs.cmu.edu/~biglou/resources/bad-words.txt</a:t>
            </a:r>
            <a:endParaRPr lang="en-US">
              <a:latin typeface="Calibri"/>
              <a:ea typeface="+mn-lt"/>
              <a:cs typeface="+mn-lt"/>
            </a:endParaRPr>
          </a:p>
          <a:p>
            <a:r>
              <a:rPr lang="en-US" err="1">
                <a:latin typeface="Calibri"/>
                <a:ea typeface="+mn-lt"/>
                <a:cs typeface="+mn-lt"/>
              </a:rPr>
              <a:t>Ez</a:t>
            </a:r>
            <a:r>
              <a:rPr lang="en-US" dirty="0">
                <a:latin typeface="Calibri"/>
                <a:ea typeface="+mn-lt"/>
                <a:cs typeface="+mn-lt"/>
              </a:rPr>
              <a:t> </a:t>
            </a:r>
            <a:r>
              <a:rPr lang="en-US" err="1">
                <a:latin typeface="Calibri"/>
                <a:ea typeface="+mn-lt"/>
                <a:cs typeface="+mn-lt"/>
              </a:rPr>
              <a:t>egy</a:t>
            </a:r>
            <a:r>
              <a:rPr lang="en-US" dirty="0">
                <a:latin typeface="Calibri"/>
                <a:ea typeface="+mn-lt"/>
                <a:cs typeface="+mn-lt"/>
              </a:rPr>
              <a:t> </a:t>
            </a:r>
            <a:r>
              <a:rPr lang="en-US" err="1">
                <a:latin typeface="Calibri"/>
                <a:ea typeface="+mn-lt"/>
                <a:cs typeface="+mn-lt"/>
              </a:rPr>
              <a:t>nagy</a:t>
            </a:r>
            <a:r>
              <a:rPr lang="en-US" dirty="0">
                <a:latin typeface="Calibri"/>
                <a:ea typeface="+mn-lt"/>
                <a:cs typeface="+mn-lt"/>
              </a:rPr>
              <a:t> </a:t>
            </a:r>
            <a:r>
              <a:rPr lang="en-US" err="1">
                <a:latin typeface="Calibri"/>
                <a:ea typeface="+mn-lt"/>
                <a:cs typeface="+mn-lt"/>
              </a:rPr>
              <a:t>lista</a:t>
            </a:r>
            <a:r>
              <a:rPr lang="en-US" dirty="0">
                <a:latin typeface="Calibri"/>
                <a:ea typeface="+mn-lt"/>
                <a:cs typeface="+mn-lt"/>
              </a:rPr>
              <a:t>, </a:t>
            </a:r>
            <a:r>
              <a:rPr lang="en-US" err="1">
                <a:latin typeface="Calibri"/>
                <a:ea typeface="+mn-lt"/>
                <a:cs typeface="+mn-lt"/>
              </a:rPr>
              <a:t>mely</a:t>
            </a:r>
            <a:r>
              <a:rPr lang="en-US" dirty="0">
                <a:latin typeface="Calibri"/>
                <a:ea typeface="+mn-lt"/>
                <a:cs typeface="+mn-lt"/>
              </a:rPr>
              <a:t> </a:t>
            </a:r>
            <a:r>
              <a:rPr lang="en-US" err="1">
                <a:latin typeface="Calibri"/>
                <a:ea typeface="+mn-lt"/>
                <a:cs typeface="+mn-lt"/>
              </a:rPr>
              <a:t>számos</a:t>
            </a:r>
            <a:r>
              <a:rPr lang="en-US" dirty="0">
                <a:latin typeface="Calibri"/>
                <a:ea typeface="+mn-lt"/>
                <a:cs typeface="+mn-lt"/>
              </a:rPr>
              <a:t> </a:t>
            </a:r>
            <a:r>
              <a:rPr lang="en-US" err="1">
                <a:latin typeface="Calibri"/>
                <a:ea typeface="+mn-lt"/>
                <a:cs typeface="+mn-lt"/>
              </a:rPr>
              <a:t>angol</a:t>
            </a:r>
            <a:r>
              <a:rPr lang="en-US" dirty="0">
                <a:latin typeface="Calibri"/>
                <a:ea typeface="+mn-lt"/>
                <a:cs typeface="+mn-lt"/>
              </a:rPr>
              <a:t> </a:t>
            </a:r>
            <a:r>
              <a:rPr lang="en-US" err="1">
                <a:latin typeface="Calibri"/>
                <a:ea typeface="+mn-lt"/>
                <a:cs typeface="+mn-lt"/>
              </a:rPr>
              <a:t>nyelvű</a:t>
            </a:r>
            <a:r>
              <a:rPr lang="en-US" dirty="0">
                <a:latin typeface="Calibri"/>
                <a:ea typeface="+mn-lt"/>
                <a:cs typeface="+mn-lt"/>
              </a:rPr>
              <a:t> </a:t>
            </a:r>
            <a:r>
              <a:rPr lang="en-US" err="1">
                <a:latin typeface="Calibri"/>
                <a:ea typeface="+mn-lt"/>
                <a:cs typeface="+mn-lt"/>
              </a:rPr>
              <a:t>obszcén</a:t>
            </a:r>
            <a:r>
              <a:rPr lang="en-US" dirty="0">
                <a:latin typeface="Calibri"/>
                <a:ea typeface="+mn-lt"/>
                <a:cs typeface="+mn-lt"/>
              </a:rPr>
              <a:t> </a:t>
            </a:r>
            <a:r>
              <a:rPr lang="en-US" err="1">
                <a:latin typeface="Calibri"/>
                <a:ea typeface="+mn-lt"/>
                <a:cs typeface="+mn-lt"/>
              </a:rPr>
              <a:t>szavakat</a:t>
            </a:r>
            <a:r>
              <a:rPr lang="en-US" dirty="0">
                <a:latin typeface="Calibri"/>
                <a:ea typeface="+mn-lt"/>
                <a:cs typeface="+mn-lt"/>
              </a:rPr>
              <a:t> </a:t>
            </a:r>
            <a:r>
              <a:rPr lang="en-US" err="1">
                <a:latin typeface="Calibri"/>
                <a:ea typeface="+mn-lt"/>
                <a:cs typeface="+mn-lt"/>
              </a:rPr>
              <a:t>tartalmaz</a:t>
            </a:r>
            <a:r>
              <a:rPr lang="en-US" dirty="0">
                <a:latin typeface="Calibri"/>
                <a:ea typeface="+mn-lt"/>
                <a:cs typeface="+mn-lt"/>
              </a:rPr>
              <a:t>.</a:t>
            </a:r>
          </a:p>
          <a:p>
            <a:endParaRPr lang="en-US" dirty="0">
              <a:latin typeface="Calibri"/>
              <a:ea typeface="+mn-lt"/>
              <a:cs typeface="+mn-lt"/>
            </a:endParaRPr>
          </a:p>
          <a:p>
            <a:r>
              <a:rPr lang="en-US" dirty="0">
                <a:latin typeface="Calibri"/>
                <a:ea typeface="+mn-lt"/>
                <a:cs typeface="+mn-lt"/>
              </a:rPr>
              <a:t>A </a:t>
            </a:r>
            <a:r>
              <a:rPr lang="en-US" err="1">
                <a:latin typeface="Calibri"/>
                <a:ea typeface="+mn-lt"/>
                <a:cs typeface="+mn-lt"/>
              </a:rPr>
              <a:t>már</a:t>
            </a:r>
            <a:r>
              <a:rPr lang="en-US" dirty="0">
                <a:latin typeface="Calibri"/>
                <a:ea typeface="+mn-lt"/>
                <a:cs typeface="+mn-lt"/>
              </a:rPr>
              <a:t> </a:t>
            </a:r>
            <a:r>
              <a:rPr lang="en-US" err="1">
                <a:latin typeface="Calibri"/>
                <a:ea typeface="+mn-lt"/>
                <a:cs typeface="+mn-lt"/>
              </a:rPr>
              <a:t>előfeldolgozott</a:t>
            </a:r>
            <a:r>
              <a:rPr lang="en-US" dirty="0">
                <a:latin typeface="Calibri"/>
                <a:ea typeface="+mn-lt"/>
                <a:cs typeface="+mn-lt"/>
              </a:rPr>
              <a:t> </a:t>
            </a:r>
            <a:r>
              <a:rPr lang="en-US" err="1">
                <a:latin typeface="Calibri"/>
                <a:ea typeface="+mn-lt"/>
                <a:cs typeface="+mn-lt"/>
              </a:rPr>
              <a:t>szövegen</a:t>
            </a:r>
            <a:r>
              <a:rPr lang="en-US" dirty="0">
                <a:latin typeface="Calibri"/>
                <a:ea typeface="+mn-lt"/>
                <a:cs typeface="+mn-lt"/>
              </a:rPr>
              <a:t> </a:t>
            </a:r>
            <a:r>
              <a:rPr lang="en-US" err="1">
                <a:latin typeface="Calibri"/>
                <a:ea typeface="+mn-lt"/>
                <a:cs typeface="+mn-lt"/>
              </a:rPr>
              <a:t>egy</a:t>
            </a:r>
            <a:r>
              <a:rPr lang="en-US" dirty="0">
                <a:latin typeface="Calibri"/>
                <a:ea typeface="+mn-lt"/>
                <a:cs typeface="+mn-lt"/>
              </a:rPr>
              <a:t> </a:t>
            </a:r>
            <a:r>
              <a:rPr lang="en-US" err="1">
                <a:latin typeface="Calibri"/>
                <a:ea typeface="+mn-lt"/>
                <a:cs typeface="+mn-lt"/>
              </a:rPr>
              <a:t>analizálás</a:t>
            </a:r>
            <a:r>
              <a:rPr lang="en-US" dirty="0">
                <a:latin typeface="Calibri"/>
                <a:ea typeface="+mn-lt"/>
                <a:cs typeface="+mn-lt"/>
              </a:rPr>
              <a:t> </a:t>
            </a:r>
            <a:r>
              <a:rPr lang="en-US" err="1">
                <a:latin typeface="Calibri"/>
                <a:ea typeface="+mn-lt"/>
                <a:cs typeface="+mn-lt"/>
              </a:rPr>
              <a:t>elvégzése</a:t>
            </a:r>
            <a:r>
              <a:rPr lang="en-US" dirty="0">
                <a:latin typeface="Calibri"/>
                <a:ea typeface="+mn-lt"/>
                <a:cs typeface="+mn-lt"/>
              </a:rPr>
              <a:t>:</a:t>
            </a:r>
          </a:p>
          <a:p>
            <a:pPr marL="285750" indent="-285750">
              <a:buFont typeface="Calibri"/>
              <a:buChar char="-"/>
            </a:pPr>
            <a:r>
              <a:rPr lang="en-US" err="1">
                <a:latin typeface="Calibri"/>
                <a:ea typeface="+mn-lt"/>
                <a:cs typeface="+mn-lt"/>
              </a:rPr>
              <a:t>Mondatokra</a:t>
            </a:r>
            <a:r>
              <a:rPr lang="en-US" dirty="0">
                <a:latin typeface="Calibri"/>
                <a:ea typeface="+mn-lt"/>
                <a:cs typeface="+mn-lt"/>
              </a:rPr>
              <a:t> </a:t>
            </a:r>
            <a:r>
              <a:rPr lang="en-US" err="1">
                <a:latin typeface="Calibri"/>
                <a:ea typeface="+mn-lt"/>
                <a:cs typeface="+mn-lt"/>
              </a:rPr>
              <a:t>bontás</a:t>
            </a:r>
            <a:endParaRPr lang="en-US">
              <a:latin typeface="Calibri"/>
              <a:ea typeface="+mn-lt"/>
              <a:cs typeface="+mn-lt"/>
            </a:endParaRPr>
          </a:p>
          <a:p>
            <a:pPr marL="285750" indent="-285750">
              <a:buFont typeface="Calibri"/>
              <a:buChar char="-"/>
            </a:pPr>
            <a:r>
              <a:rPr lang="en-US" err="1">
                <a:latin typeface="Calibri"/>
                <a:ea typeface="+mn-lt"/>
                <a:cs typeface="+mn-lt"/>
              </a:rPr>
              <a:t>Trágár</a:t>
            </a:r>
            <a:r>
              <a:rPr lang="en-US" dirty="0">
                <a:latin typeface="Calibri"/>
                <a:ea typeface="+mn-lt"/>
                <a:cs typeface="+mn-lt"/>
              </a:rPr>
              <a:t> </a:t>
            </a:r>
            <a:r>
              <a:rPr lang="en-US" err="1">
                <a:latin typeface="Calibri"/>
                <a:ea typeface="+mn-lt"/>
                <a:cs typeface="+mn-lt"/>
              </a:rPr>
              <a:t>szavak</a:t>
            </a:r>
            <a:r>
              <a:rPr lang="en-US" dirty="0">
                <a:latin typeface="Calibri"/>
                <a:ea typeface="+mn-lt"/>
                <a:cs typeface="+mn-lt"/>
              </a:rPr>
              <a:t> </a:t>
            </a:r>
            <a:r>
              <a:rPr lang="en-US" err="1">
                <a:latin typeface="Calibri"/>
                <a:ea typeface="+mn-lt"/>
                <a:cs typeface="+mn-lt"/>
              </a:rPr>
              <a:t>számolása</a:t>
            </a:r>
            <a:endParaRPr lang="en-US">
              <a:latin typeface="Calibri"/>
              <a:ea typeface="+mn-lt"/>
              <a:cs typeface="+mn-lt"/>
            </a:endParaRPr>
          </a:p>
          <a:p>
            <a:pPr marL="285750" indent="-285750">
              <a:buFont typeface="Calibri"/>
              <a:buChar char="-"/>
            </a:pPr>
            <a:r>
              <a:rPr lang="en-US" err="1">
                <a:latin typeface="Calibri"/>
                <a:ea typeface="+mn-lt"/>
                <a:cs typeface="+mn-lt"/>
              </a:rPr>
              <a:t>Találatok</a:t>
            </a:r>
            <a:r>
              <a:rPr lang="en-US" dirty="0">
                <a:latin typeface="Calibri"/>
                <a:ea typeface="+mn-lt"/>
                <a:cs typeface="+mn-lt"/>
              </a:rPr>
              <a:t> </a:t>
            </a:r>
            <a:r>
              <a:rPr lang="en-US" err="1">
                <a:latin typeface="Calibri"/>
                <a:ea typeface="+mn-lt"/>
                <a:cs typeface="+mn-lt"/>
              </a:rPr>
              <a:t>kicsillagozása</a:t>
            </a:r>
            <a:r>
              <a:rPr lang="en-US" dirty="0">
                <a:latin typeface="Calibri"/>
                <a:ea typeface="+mn-lt"/>
                <a:cs typeface="+mn-lt"/>
              </a:rPr>
              <a:t> a </a:t>
            </a:r>
            <a:r>
              <a:rPr lang="en-US" err="1">
                <a:latin typeface="Calibri"/>
                <a:ea typeface="+mn-lt"/>
                <a:cs typeface="+mn-lt"/>
              </a:rPr>
              <a:t>mondatokból</a:t>
            </a:r>
            <a:endParaRPr lang="en-US">
              <a:latin typeface="Calibri"/>
              <a:ea typeface="+mn-lt"/>
              <a:cs typeface="+mn-lt"/>
            </a:endParaRPr>
          </a:p>
          <a:p>
            <a:pPr marL="285750" indent="-285750">
              <a:buFont typeface="Calibri"/>
              <a:buChar char="-"/>
            </a:pPr>
            <a:r>
              <a:rPr lang="en-US" err="1">
                <a:latin typeface="Calibri"/>
                <a:ea typeface="+mn-lt"/>
                <a:cs typeface="+mn-lt"/>
              </a:rPr>
              <a:t>Gyakori</a:t>
            </a:r>
            <a:r>
              <a:rPr lang="en-US" dirty="0">
                <a:latin typeface="Calibri"/>
                <a:ea typeface="+mn-lt"/>
                <a:cs typeface="+mn-lt"/>
              </a:rPr>
              <a:t> </a:t>
            </a:r>
            <a:r>
              <a:rPr lang="en-US" err="1">
                <a:latin typeface="Calibri"/>
                <a:ea typeface="+mn-lt"/>
                <a:cs typeface="+mn-lt"/>
              </a:rPr>
              <a:t>szavak</a:t>
            </a:r>
            <a:r>
              <a:rPr lang="en-US" dirty="0">
                <a:latin typeface="Calibri"/>
                <a:ea typeface="+mn-lt"/>
                <a:cs typeface="+mn-lt"/>
              </a:rPr>
              <a:t> </a:t>
            </a:r>
            <a:r>
              <a:rPr lang="en-US" err="1">
                <a:latin typeface="Calibri"/>
                <a:ea typeface="+mn-lt"/>
                <a:cs typeface="+mn-lt"/>
              </a:rPr>
              <a:t>listájának</a:t>
            </a:r>
            <a:r>
              <a:rPr lang="en-US" dirty="0">
                <a:latin typeface="Calibri"/>
                <a:ea typeface="+mn-lt"/>
                <a:cs typeface="+mn-lt"/>
              </a:rPr>
              <a:t> </a:t>
            </a:r>
            <a:r>
              <a:rPr lang="en-US" err="1">
                <a:latin typeface="Calibri"/>
                <a:ea typeface="+mn-lt"/>
                <a:cs typeface="+mn-lt"/>
              </a:rPr>
              <a:t>frissítése</a:t>
            </a:r>
            <a:endParaRPr lang="en-US" dirty="0">
              <a:latin typeface="Calibri"/>
              <a:ea typeface="+mn-lt"/>
              <a:cs typeface="+mn-lt"/>
            </a:endParaRPr>
          </a:p>
          <a:p>
            <a:pPr marL="285750" indent="-285750">
              <a:buFont typeface="Calibri"/>
              <a:buChar char="-"/>
            </a:pPr>
            <a:r>
              <a:rPr lang="en-US" err="1">
                <a:latin typeface="Calibri"/>
                <a:ea typeface="+mn-lt"/>
                <a:cs typeface="+mn-lt"/>
              </a:rPr>
              <a:t>Szűrt</a:t>
            </a:r>
            <a:r>
              <a:rPr lang="en-US" dirty="0">
                <a:latin typeface="Calibri"/>
                <a:ea typeface="+mn-lt"/>
                <a:cs typeface="+mn-lt"/>
              </a:rPr>
              <a:t> </a:t>
            </a:r>
            <a:r>
              <a:rPr lang="en-US" err="1">
                <a:latin typeface="Calibri"/>
                <a:ea typeface="+mn-lt"/>
                <a:cs typeface="+mn-lt"/>
              </a:rPr>
              <a:t>szöveg</a:t>
            </a:r>
            <a:r>
              <a:rPr lang="en-US" dirty="0">
                <a:latin typeface="Calibri"/>
                <a:ea typeface="+mn-lt"/>
                <a:cs typeface="+mn-lt"/>
              </a:rPr>
              <a:t> </a:t>
            </a:r>
            <a:r>
              <a:rPr lang="en-US" err="1">
                <a:latin typeface="Calibri"/>
                <a:ea typeface="+mn-lt"/>
                <a:cs typeface="+mn-lt"/>
              </a:rPr>
              <a:t>építése</a:t>
            </a:r>
            <a:endParaRPr lang="en-US">
              <a:latin typeface="Calibri"/>
              <a:ea typeface="+mn-lt"/>
              <a:cs typeface="+mn-lt"/>
            </a:endParaRPr>
          </a:p>
          <a:p>
            <a:pPr marL="285750" indent="-285750">
              <a:buFont typeface="Calibri"/>
              <a:buChar char="-"/>
            </a:pP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82730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4" name="Picture 3" descr="A comparison of a graph&#10;&#10;Description automatically generated">
            <a:extLst>
              <a:ext uri="{FF2B5EF4-FFF2-40B4-BE49-F238E27FC236}">
                <a16:creationId xmlns:a16="http://schemas.microsoft.com/office/drawing/2014/main" id="{E079D8AE-BC73-5707-BB0D-122A1EB7BB5A}"/>
              </a:ext>
            </a:extLst>
          </p:cNvPr>
          <p:cNvPicPr>
            <a:picLocks noChangeAspect="1"/>
          </p:cNvPicPr>
          <p:nvPr/>
        </p:nvPicPr>
        <p:blipFill>
          <a:blip r:embed="rId2"/>
          <a:stretch>
            <a:fillRect/>
          </a:stretch>
        </p:blipFill>
        <p:spPr>
          <a:xfrm>
            <a:off x="132609" y="599744"/>
            <a:ext cx="11926781" cy="5866328"/>
          </a:xfrm>
          <a:prstGeom prst="rect">
            <a:avLst/>
          </a:prstGeom>
        </p:spPr>
      </p:pic>
      <p:sp>
        <p:nvSpPr>
          <p:cNvPr id="13" name="Title 1">
            <a:extLst>
              <a:ext uri="{FF2B5EF4-FFF2-40B4-BE49-F238E27FC236}">
                <a16:creationId xmlns:a16="http://schemas.microsoft.com/office/drawing/2014/main" id="{543F5E55-C360-6B78-28AA-1E8592B5E332}"/>
              </a:ext>
            </a:extLst>
          </p:cNvPr>
          <p:cNvSpPr>
            <a:spLocks noGrp="1"/>
          </p:cNvSpPr>
          <p:nvPr/>
        </p:nvSpPr>
        <p:spPr>
          <a:xfrm>
            <a:off x="1934637" y="70800"/>
            <a:ext cx="8421688" cy="74169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US">
                <a:latin typeface="Calibri"/>
                <a:cs typeface="Calibri"/>
              </a:rPr>
              <a:t>2.  </a:t>
            </a:r>
            <a:r>
              <a:rPr lang="en-US" err="1">
                <a:latin typeface="Calibri"/>
                <a:cs typeface="Calibri"/>
              </a:rPr>
              <a:t>Lépés</a:t>
            </a:r>
            <a:r>
              <a:rPr lang="en-US">
                <a:latin typeface="Calibri"/>
                <a:cs typeface="Calibri"/>
              </a:rPr>
              <a:t>: </a:t>
            </a:r>
            <a:r>
              <a:rPr lang="en-US" err="1">
                <a:latin typeface="Calibri"/>
                <a:cs typeface="Calibri"/>
              </a:rPr>
              <a:t>obszcén</a:t>
            </a:r>
            <a:r>
              <a:rPr lang="en-US">
                <a:latin typeface="Calibri"/>
                <a:cs typeface="Calibri"/>
              </a:rPr>
              <a:t> </a:t>
            </a:r>
            <a:r>
              <a:rPr lang="en-US" err="1">
                <a:latin typeface="Calibri"/>
                <a:cs typeface="Calibri"/>
              </a:rPr>
              <a:t>szavak</a:t>
            </a:r>
            <a:r>
              <a:rPr lang="en-US">
                <a:latin typeface="Calibri"/>
                <a:cs typeface="Calibri"/>
              </a:rPr>
              <a:t> </a:t>
            </a:r>
            <a:r>
              <a:rPr lang="en-US" err="1">
                <a:latin typeface="Calibri"/>
                <a:cs typeface="Calibri"/>
              </a:rPr>
              <a:t>szűrése</a:t>
            </a:r>
          </a:p>
        </p:txBody>
      </p:sp>
    </p:spTree>
    <p:extLst>
      <p:ext uri="{BB962C8B-B14F-4D97-AF65-F5344CB8AC3E}">
        <p14:creationId xmlns:p14="http://schemas.microsoft.com/office/powerpoint/2010/main" val="429010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latin typeface="Calibri"/>
                <a:cs typeface="Calibri"/>
              </a:rPr>
              <a:t>3</a:t>
            </a:r>
            <a:r>
              <a:rPr lang="en-US" dirty="0">
                <a:latin typeface="Calibri"/>
                <a:cs typeface="Calibri"/>
              </a:rPr>
              <a:t>.  </a:t>
            </a:r>
            <a:r>
              <a:rPr lang="en-US" err="1">
                <a:latin typeface="Calibri"/>
                <a:cs typeface="Calibri"/>
              </a:rPr>
              <a:t>Érzelem</a:t>
            </a:r>
            <a:r>
              <a:rPr lang="en-US">
                <a:latin typeface="Calibri"/>
                <a:cs typeface="Calibri"/>
              </a:rPr>
              <a:t> </a:t>
            </a:r>
            <a:r>
              <a:rPr lang="en-US" err="1">
                <a:latin typeface="Calibri"/>
                <a:cs typeface="Calibri"/>
              </a:rPr>
              <a:t>kinyerése</a:t>
            </a:r>
            <a:endParaRPr lang="en-US" dirty="0" err="1">
              <a:latin typeface="Calibri"/>
              <a:cs typeface="Calibri"/>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
        <p:nvSpPr>
          <p:cNvPr id="27" name="TextBox 26">
            <a:extLst>
              <a:ext uri="{FF2B5EF4-FFF2-40B4-BE49-F238E27FC236}">
                <a16:creationId xmlns:a16="http://schemas.microsoft.com/office/drawing/2014/main" id="{4E7CA72F-17AF-E2C8-907A-A1C891131615}"/>
              </a:ext>
            </a:extLst>
          </p:cNvPr>
          <p:cNvSpPr txBox="1"/>
          <p:nvPr/>
        </p:nvSpPr>
        <p:spPr>
          <a:xfrm>
            <a:off x="907967" y="2508662"/>
            <a:ext cx="10143506"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alibri"/>
                <a:cs typeface="Calibri"/>
              </a:rPr>
              <a:t>Harmadik</a:t>
            </a:r>
            <a:r>
              <a:rPr lang="en-US" sz="2000" dirty="0">
                <a:latin typeface="Calibri"/>
                <a:cs typeface="Calibri"/>
              </a:rPr>
              <a:t> </a:t>
            </a:r>
            <a:r>
              <a:rPr lang="en-US" sz="2000" dirty="0" err="1">
                <a:latin typeface="Calibri"/>
                <a:cs typeface="Calibri"/>
              </a:rPr>
              <a:t>lépésben</a:t>
            </a:r>
            <a:r>
              <a:rPr lang="en-US" sz="2000" dirty="0">
                <a:latin typeface="Calibri"/>
                <a:cs typeface="Calibri"/>
              </a:rPr>
              <a:t> a </a:t>
            </a:r>
            <a:r>
              <a:rPr lang="en-US" sz="2000" dirty="0" err="1">
                <a:latin typeface="Calibri"/>
                <a:cs typeface="Calibri"/>
              </a:rPr>
              <a:t>szöveg</a:t>
            </a:r>
            <a:r>
              <a:rPr lang="en-US" sz="2000" dirty="0">
                <a:latin typeface="Calibri"/>
                <a:cs typeface="Calibri"/>
              </a:rPr>
              <a:t> </a:t>
            </a:r>
            <a:r>
              <a:rPr lang="en-US" sz="2000" dirty="0" err="1">
                <a:latin typeface="Calibri"/>
                <a:cs typeface="Calibri"/>
              </a:rPr>
              <a:t>meghatározó</a:t>
            </a:r>
            <a:r>
              <a:rPr lang="en-US" sz="2000" dirty="0">
                <a:latin typeface="Calibri"/>
                <a:cs typeface="Calibri"/>
              </a:rPr>
              <a:t> </a:t>
            </a:r>
            <a:r>
              <a:rPr lang="en-US" sz="2000" dirty="0" err="1">
                <a:latin typeface="Calibri"/>
                <a:cs typeface="Calibri"/>
              </a:rPr>
              <a:t>érzelmét</a:t>
            </a:r>
            <a:r>
              <a:rPr lang="en-US" sz="2000" dirty="0">
                <a:latin typeface="Calibri"/>
                <a:cs typeface="Calibri"/>
              </a:rPr>
              <a:t> </a:t>
            </a:r>
            <a:r>
              <a:rPr lang="en-US" sz="2000" dirty="0" err="1">
                <a:latin typeface="Calibri"/>
                <a:cs typeface="Calibri"/>
              </a:rPr>
              <a:t>soroltam</a:t>
            </a:r>
            <a:r>
              <a:rPr lang="en-US" sz="2000" dirty="0">
                <a:latin typeface="Calibri"/>
                <a:cs typeface="Calibri"/>
              </a:rPr>
              <a:t> be.</a:t>
            </a:r>
            <a:endParaRPr lang="en-US" sz="2000" dirty="0">
              <a:latin typeface="Calibri"/>
              <a:ea typeface="+mn-lt"/>
              <a:cs typeface="Calibri"/>
            </a:endParaRPr>
          </a:p>
          <a:p>
            <a:endParaRPr lang="en-US" sz="2000" dirty="0">
              <a:latin typeface="Calibri"/>
              <a:ea typeface="+mn-lt"/>
              <a:cs typeface="Calibri"/>
            </a:endParaRPr>
          </a:p>
          <a:p>
            <a:r>
              <a:rPr lang="en-US" sz="2000" dirty="0" err="1">
                <a:latin typeface="Calibri"/>
                <a:ea typeface="+mn-lt"/>
                <a:cs typeface="Calibri"/>
              </a:rPr>
              <a:t>Pozitív</a:t>
            </a:r>
            <a:r>
              <a:rPr lang="en-US" sz="2000" dirty="0">
                <a:latin typeface="Calibri"/>
                <a:ea typeface="+mn-lt"/>
                <a:cs typeface="Calibri"/>
              </a:rPr>
              <a:t> - </a:t>
            </a:r>
            <a:r>
              <a:rPr lang="en-US" sz="2000" dirty="0" err="1">
                <a:latin typeface="Calibri"/>
                <a:ea typeface="+mn-lt"/>
                <a:cs typeface="Calibri"/>
              </a:rPr>
              <a:t>Semleges</a:t>
            </a:r>
            <a:r>
              <a:rPr lang="en-US" sz="2000" dirty="0">
                <a:latin typeface="Calibri"/>
                <a:ea typeface="+mn-lt"/>
                <a:cs typeface="Calibri"/>
              </a:rPr>
              <a:t> - </a:t>
            </a:r>
            <a:r>
              <a:rPr lang="en-US" sz="2000" dirty="0" err="1">
                <a:latin typeface="Calibri"/>
                <a:ea typeface="+mn-lt"/>
                <a:cs typeface="Calibri"/>
              </a:rPr>
              <a:t>Negatív</a:t>
            </a:r>
            <a:endParaRPr lang="en-US" sz="2000" dirty="0">
              <a:latin typeface="Calibri"/>
              <a:ea typeface="+mn-lt"/>
              <a:cs typeface="Calibri"/>
            </a:endParaRPr>
          </a:p>
          <a:p>
            <a:pPr marL="285750" indent="-285750">
              <a:buFont typeface="Calibri"/>
              <a:buChar char="-"/>
            </a:pPr>
            <a:endParaRPr lang="en-US" sz="2000" dirty="0">
              <a:latin typeface="Calibri"/>
              <a:ea typeface="+mn-lt"/>
              <a:cs typeface="+mn-lt"/>
            </a:endParaRPr>
          </a:p>
          <a:p>
            <a:pPr marL="285750" indent="-285750">
              <a:buFont typeface="Calibri"/>
              <a:buChar char="-"/>
            </a:pPr>
            <a:r>
              <a:rPr lang="en-US" sz="2000" dirty="0">
                <a:latin typeface="Calibri"/>
                <a:ea typeface="+mn-lt"/>
                <a:cs typeface="+mn-lt"/>
              </a:rPr>
              <a:t>Compound score </a:t>
            </a:r>
            <a:r>
              <a:rPr lang="en-US" sz="2000" dirty="0" err="1">
                <a:latin typeface="Calibri"/>
                <a:ea typeface="+mn-lt"/>
                <a:cs typeface="+mn-lt"/>
              </a:rPr>
              <a:t>alapján</a:t>
            </a:r>
            <a:r>
              <a:rPr lang="en-US" sz="2000" dirty="0">
                <a:latin typeface="Calibri"/>
                <a:ea typeface="+mn-lt"/>
                <a:cs typeface="+mn-lt"/>
              </a:rPr>
              <a:t> -&gt; </a:t>
            </a:r>
            <a:r>
              <a:rPr lang="en-US" sz="2000" dirty="0" err="1">
                <a:latin typeface="Calibri"/>
                <a:ea typeface="+mn-lt"/>
                <a:cs typeface="+mn-lt"/>
              </a:rPr>
              <a:t>Érzelem</a:t>
            </a:r>
            <a:r>
              <a:rPr lang="en-US" sz="2000" dirty="0">
                <a:latin typeface="Calibri"/>
                <a:ea typeface="+mn-lt"/>
                <a:cs typeface="+mn-lt"/>
              </a:rPr>
              <a:t> </a:t>
            </a:r>
            <a:r>
              <a:rPr lang="en-US" sz="2000" dirty="0" err="1">
                <a:latin typeface="Calibri"/>
                <a:ea typeface="+mn-lt"/>
                <a:cs typeface="+mn-lt"/>
              </a:rPr>
              <a:t>mértékegysége</a:t>
            </a:r>
            <a:r>
              <a:rPr lang="en-US" sz="2000" dirty="0">
                <a:latin typeface="Calibri"/>
                <a:ea typeface="+mn-lt"/>
                <a:cs typeface="+mn-lt"/>
              </a:rPr>
              <a:t> (-1, 1) </a:t>
            </a:r>
            <a:r>
              <a:rPr lang="en-US" sz="2000" dirty="0" err="1">
                <a:latin typeface="Calibri"/>
                <a:ea typeface="+mn-lt"/>
                <a:cs typeface="+mn-lt"/>
              </a:rPr>
              <a:t>intervallumra</a:t>
            </a:r>
            <a:r>
              <a:rPr lang="en-US" sz="2000" dirty="0">
                <a:latin typeface="Calibri"/>
                <a:ea typeface="+mn-lt"/>
                <a:cs typeface="+mn-lt"/>
              </a:rPr>
              <a:t> </a:t>
            </a:r>
            <a:r>
              <a:rPr lang="en-US" sz="2000" dirty="0" err="1">
                <a:latin typeface="Calibri"/>
                <a:ea typeface="+mn-lt"/>
                <a:cs typeface="+mn-lt"/>
              </a:rPr>
              <a:t>leképezve</a:t>
            </a:r>
            <a:endParaRPr lang="en-US" sz="2000" dirty="0">
              <a:latin typeface="Calibri"/>
              <a:ea typeface="+mn-lt"/>
              <a:cs typeface="+mn-lt"/>
            </a:endParaRPr>
          </a:p>
          <a:p>
            <a:pPr marL="285750" indent="-285750">
              <a:buFont typeface="Calibri"/>
              <a:buChar char="-"/>
            </a:pPr>
            <a:r>
              <a:rPr lang="en-US" sz="2000" err="1">
                <a:latin typeface="Calibri"/>
                <a:ea typeface="+mn-lt"/>
                <a:cs typeface="+mn-lt"/>
              </a:rPr>
              <a:t>Negatív</a:t>
            </a:r>
            <a:r>
              <a:rPr lang="en-US" sz="2000" dirty="0">
                <a:latin typeface="Calibri"/>
                <a:ea typeface="+mn-lt"/>
                <a:cs typeface="+mn-lt"/>
              </a:rPr>
              <a:t>: -1 </a:t>
            </a:r>
            <a:r>
              <a:rPr lang="en-US" sz="2000" err="1">
                <a:latin typeface="Calibri"/>
                <a:ea typeface="+mn-lt"/>
                <a:cs typeface="+mn-lt"/>
              </a:rPr>
              <a:t>től</a:t>
            </a:r>
            <a:r>
              <a:rPr lang="en-US" sz="2000" dirty="0">
                <a:latin typeface="Calibri"/>
                <a:ea typeface="+mn-lt"/>
                <a:cs typeface="+mn-lt"/>
              </a:rPr>
              <a:t> -0.05-ig</a:t>
            </a:r>
          </a:p>
          <a:p>
            <a:pPr marL="285750" indent="-285750">
              <a:buFont typeface="Calibri"/>
              <a:buChar char="-"/>
            </a:pPr>
            <a:r>
              <a:rPr lang="en-US" sz="2000" err="1">
                <a:latin typeface="Calibri"/>
                <a:ea typeface="+mn-lt"/>
                <a:cs typeface="+mn-lt"/>
              </a:rPr>
              <a:t>Semleges</a:t>
            </a:r>
            <a:r>
              <a:rPr lang="en-US" sz="2000" dirty="0">
                <a:latin typeface="Calibri"/>
                <a:ea typeface="+mn-lt"/>
                <a:cs typeface="+mn-lt"/>
              </a:rPr>
              <a:t>: -0.05 -</a:t>
            </a:r>
            <a:r>
              <a:rPr lang="en-US" sz="2000" err="1">
                <a:latin typeface="Calibri"/>
                <a:ea typeface="+mn-lt"/>
                <a:cs typeface="+mn-lt"/>
              </a:rPr>
              <a:t>től</a:t>
            </a:r>
            <a:r>
              <a:rPr lang="en-US" sz="2000" dirty="0">
                <a:latin typeface="Calibri"/>
                <a:ea typeface="+mn-lt"/>
                <a:cs typeface="+mn-lt"/>
              </a:rPr>
              <a:t> 0.05-ig</a:t>
            </a:r>
          </a:p>
          <a:p>
            <a:pPr marL="285750" indent="-285750">
              <a:buFont typeface="Calibri"/>
              <a:buChar char="-"/>
            </a:pPr>
            <a:r>
              <a:rPr lang="en-US" sz="2000" err="1">
                <a:latin typeface="Calibri"/>
                <a:ea typeface="+mn-lt"/>
                <a:cs typeface="+mn-lt"/>
              </a:rPr>
              <a:t>Pozitív</a:t>
            </a:r>
            <a:r>
              <a:rPr lang="en-US" sz="2000" dirty="0">
                <a:latin typeface="Calibri"/>
                <a:ea typeface="+mn-lt"/>
                <a:cs typeface="+mn-lt"/>
              </a:rPr>
              <a:t>: 0.05-től 1-ig</a:t>
            </a:r>
          </a:p>
          <a:p>
            <a:pPr marL="285750" indent="-285750">
              <a:buFont typeface="Calibri"/>
              <a:buChar char="-"/>
            </a:pPr>
            <a:endParaRPr lang="en-US" sz="2000" dirty="0">
              <a:latin typeface="Calibri"/>
              <a:ea typeface="+mn-lt"/>
              <a:cs typeface="+mn-lt"/>
            </a:endParaRPr>
          </a:p>
          <a:p>
            <a:pPr marL="285750" indent="-285750">
              <a:buFont typeface="Arial"/>
              <a:buChar char="•"/>
            </a:pPr>
            <a:r>
              <a:rPr lang="en-US" sz="2000" dirty="0" err="1">
                <a:latin typeface="Calibri"/>
                <a:ea typeface="+mn-lt"/>
                <a:cs typeface="+mn-lt"/>
              </a:rPr>
              <a:t>Használt</a:t>
            </a:r>
            <a:r>
              <a:rPr lang="en-US" sz="2000" dirty="0">
                <a:latin typeface="Calibri"/>
                <a:ea typeface="+mn-lt"/>
                <a:cs typeface="+mn-lt"/>
              </a:rPr>
              <a:t> </a:t>
            </a:r>
            <a:r>
              <a:rPr lang="en-US" sz="2000" dirty="0" err="1">
                <a:latin typeface="Calibri"/>
                <a:ea typeface="+mn-lt"/>
                <a:cs typeface="+mn-lt"/>
              </a:rPr>
              <a:t>könyvtár</a:t>
            </a:r>
            <a:r>
              <a:rPr lang="en-US" sz="2000" dirty="0">
                <a:latin typeface="Calibri"/>
                <a:ea typeface="+mn-lt"/>
                <a:cs typeface="+mn-lt"/>
              </a:rPr>
              <a:t>: </a:t>
            </a:r>
            <a:r>
              <a:rPr lang="en-US" sz="2000" dirty="0" err="1">
                <a:latin typeface="Calibri"/>
                <a:ea typeface="+mn-lt"/>
                <a:cs typeface="+mn-lt"/>
              </a:rPr>
              <a:t>nltk</a:t>
            </a:r>
            <a:r>
              <a:rPr lang="en-US" sz="2000" dirty="0">
                <a:latin typeface="Calibri"/>
                <a:ea typeface="+mn-lt"/>
                <a:cs typeface="+mn-lt"/>
              </a:rPr>
              <a:t> (natural language toolkit) </a:t>
            </a:r>
            <a:r>
              <a:rPr lang="en-US" sz="2000" dirty="0">
                <a:solidFill>
                  <a:srgbClr val="000000"/>
                </a:solidFill>
                <a:latin typeface="Calibri"/>
                <a:ea typeface="+mn-lt"/>
                <a:cs typeface="+mn-lt"/>
              </a:rPr>
              <a:t>- </a:t>
            </a:r>
            <a:r>
              <a:rPr lang="en-US" sz="2000" dirty="0" err="1">
                <a:solidFill>
                  <a:srgbClr val="000000"/>
                </a:solidFill>
                <a:latin typeface="Calibri"/>
                <a:ea typeface="+mn-lt"/>
                <a:cs typeface="+mn-lt"/>
              </a:rPr>
              <a:t>SentimentIntensityAnalyzer</a:t>
            </a:r>
            <a:endParaRPr lang="en-US" sz="2000" dirty="0">
              <a:solidFill>
                <a:srgbClr val="000000"/>
              </a:solidFill>
              <a:latin typeface="Calibri"/>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204236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latin typeface="Calibri"/>
                <a:cs typeface="Calibri"/>
              </a:rPr>
              <a:t>3</a:t>
            </a:r>
            <a:r>
              <a:rPr lang="en-US" dirty="0">
                <a:latin typeface="Calibri"/>
                <a:cs typeface="Calibri"/>
              </a:rPr>
              <a:t>.  </a:t>
            </a:r>
            <a:r>
              <a:rPr lang="en-US" err="1">
                <a:latin typeface="Calibri"/>
                <a:cs typeface="Calibri"/>
              </a:rPr>
              <a:t>Érzelem</a:t>
            </a:r>
            <a:r>
              <a:rPr lang="en-US">
                <a:latin typeface="Calibri"/>
                <a:cs typeface="Calibri"/>
              </a:rPr>
              <a:t> </a:t>
            </a:r>
            <a:r>
              <a:rPr lang="en-US" err="1">
                <a:latin typeface="Calibri"/>
                <a:cs typeface="Calibri"/>
              </a:rPr>
              <a:t>kinyerése</a:t>
            </a:r>
            <a:endParaRPr lang="en-US" dirty="0" err="1">
              <a:latin typeface="Calibri"/>
              <a:cs typeface="Calibri"/>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27" name="TextBox 26">
            <a:extLst>
              <a:ext uri="{FF2B5EF4-FFF2-40B4-BE49-F238E27FC236}">
                <a16:creationId xmlns:a16="http://schemas.microsoft.com/office/drawing/2014/main" id="{4E7CA72F-17AF-E2C8-907A-A1C891131615}"/>
              </a:ext>
            </a:extLst>
          </p:cNvPr>
          <p:cNvSpPr txBox="1"/>
          <p:nvPr/>
        </p:nvSpPr>
        <p:spPr>
          <a:xfrm>
            <a:off x="907967" y="2508662"/>
            <a:ext cx="10143506"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Calibri"/>
                <a:cs typeface="Calibri"/>
              </a:rPr>
              <a:t>Harmadik</a:t>
            </a:r>
            <a:r>
              <a:rPr lang="en-US" sz="2000" dirty="0">
                <a:latin typeface="Calibri"/>
                <a:cs typeface="Calibri"/>
              </a:rPr>
              <a:t> </a:t>
            </a:r>
            <a:r>
              <a:rPr lang="en-US" sz="2000" err="1">
                <a:latin typeface="Calibri"/>
                <a:cs typeface="Calibri"/>
              </a:rPr>
              <a:t>lépésben</a:t>
            </a:r>
            <a:r>
              <a:rPr lang="en-US" sz="2000" dirty="0">
                <a:latin typeface="Calibri"/>
                <a:cs typeface="Calibri"/>
              </a:rPr>
              <a:t> a </a:t>
            </a:r>
            <a:r>
              <a:rPr lang="en-US" sz="2000" err="1">
                <a:latin typeface="Calibri"/>
                <a:cs typeface="Calibri"/>
              </a:rPr>
              <a:t>szöveg</a:t>
            </a:r>
            <a:r>
              <a:rPr lang="en-US" sz="2000" dirty="0">
                <a:latin typeface="Calibri"/>
                <a:cs typeface="Calibri"/>
              </a:rPr>
              <a:t> </a:t>
            </a:r>
            <a:r>
              <a:rPr lang="en-US" sz="2000" err="1">
                <a:latin typeface="Calibri"/>
                <a:cs typeface="Calibri"/>
              </a:rPr>
              <a:t>meghatározó</a:t>
            </a:r>
            <a:r>
              <a:rPr lang="en-US" sz="2000" dirty="0">
                <a:latin typeface="Calibri"/>
                <a:cs typeface="Calibri"/>
              </a:rPr>
              <a:t> </a:t>
            </a:r>
            <a:r>
              <a:rPr lang="en-US" sz="2000" err="1">
                <a:latin typeface="Calibri"/>
                <a:cs typeface="Calibri"/>
              </a:rPr>
              <a:t>érzelmét</a:t>
            </a:r>
            <a:r>
              <a:rPr lang="en-US" sz="2000" dirty="0">
                <a:latin typeface="Calibri"/>
                <a:cs typeface="Calibri"/>
              </a:rPr>
              <a:t> </a:t>
            </a:r>
            <a:r>
              <a:rPr lang="en-US" sz="2000" err="1">
                <a:latin typeface="Calibri"/>
                <a:cs typeface="Calibri"/>
              </a:rPr>
              <a:t>soroltam</a:t>
            </a:r>
            <a:r>
              <a:rPr lang="en-US" sz="2000" dirty="0">
                <a:latin typeface="Calibri"/>
                <a:cs typeface="Calibri"/>
              </a:rPr>
              <a:t> be.</a:t>
            </a:r>
            <a:endParaRPr lang="en-US" sz="2000" dirty="0">
              <a:latin typeface="Calibri"/>
              <a:ea typeface="+mn-lt"/>
              <a:cs typeface="Calibri"/>
            </a:endParaRPr>
          </a:p>
          <a:p>
            <a:endParaRPr lang="en-US" sz="2000" dirty="0">
              <a:latin typeface="Calibri"/>
              <a:ea typeface="+mn-lt"/>
              <a:cs typeface="Calibri"/>
            </a:endParaRPr>
          </a:p>
          <a:p>
            <a:r>
              <a:rPr lang="en-US" sz="2000" err="1">
                <a:latin typeface="Calibri"/>
                <a:ea typeface="+mn-lt"/>
                <a:cs typeface="Calibri"/>
              </a:rPr>
              <a:t>Pozitív</a:t>
            </a:r>
            <a:r>
              <a:rPr lang="en-US" sz="2000" dirty="0">
                <a:latin typeface="Calibri"/>
                <a:ea typeface="+mn-lt"/>
                <a:cs typeface="Calibri"/>
              </a:rPr>
              <a:t> - </a:t>
            </a:r>
            <a:r>
              <a:rPr lang="en-US" sz="2000" err="1">
                <a:latin typeface="Calibri"/>
                <a:ea typeface="+mn-lt"/>
                <a:cs typeface="Calibri"/>
              </a:rPr>
              <a:t>Semleges</a:t>
            </a:r>
            <a:r>
              <a:rPr lang="en-US" sz="2000" dirty="0">
                <a:latin typeface="Calibri"/>
                <a:ea typeface="+mn-lt"/>
                <a:cs typeface="Calibri"/>
              </a:rPr>
              <a:t> - </a:t>
            </a:r>
            <a:r>
              <a:rPr lang="en-US" sz="2000" err="1">
                <a:latin typeface="Calibri"/>
                <a:ea typeface="+mn-lt"/>
                <a:cs typeface="Calibri"/>
              </a:rPr>
              <a:t>Negatív</a:t>
            </a:r>
            <a:endParaRPr lang="en-US" sz="2000">
              <a:latin typeface="Calibri"/>
              <a:ea typeface="+mn-lt"/>
              <a:cs typeface="Calibri"/>
            </a:endParaRPr>
          </a:p>
          <a:p>
            <a:pPr marL="285750" indent="-285750">
              <a:buFont typeface="Calibri"/>
              <a:buChar char="-"/>
            </a:pPr>
            <a:endParaRPr lang="en-US" sz="2000" dirty="0">
              <a:latin typeface="Calibri"/>
              <a:ea typeface="+mn-lt"/>
              <a:cs typeface="+mn-lt"/>
            </a:endParaRPr>
          </a:p>
          <a:p>
            <a:pPr marL="285750" indent="-285750">
              <a:buFont typeface="Calibri"/>
              <a:buChar char="-"/>
            </a:pPr>
            <a:r>
              <a:rPr lang="en-US" sz="2000" dirty="0">
                <a:latin typeface="Calibri"/>
                <a:ea typeface="+mn-lt"/>
                <a:cs typeface="+mn-lt"/>
              </a:rPr>
              <a:t>Compound score </a:t>
            </a:r>
            <a:r>
              <a:rPr lang="en-US" sz="2000" dirty="0" err="1">
                <a:latin typeface="Calibri"/>
                <a:ea typeface="+mn-lt"/>
                <a:cs typeface="+mn-lt"/>
              </a:rPr>
              <a:t>alapján</a:t>
            </a:r>
            <a:r>
              <a:rPr lang="en-US" sz="2000" dirty="0">
                <a:latin typeface="Calibri"/>
                <a:ea typeface="+mn-lt"/>
                <a:cs typeface="+mn-lt"/>
              </a:rPr>
              <a:t> -&gt; </a:t>
            </a:r>
            <a:r>
              <a:rPr lang="en-US" sz="2000" dirty="0" err="1">
                <a:latin typeface="Calibri"/>
                <a:ea typeface="+mn-lt"/>
                <a:cs typeface="+mn-lt"/>
              </a:rPr>
              <a:t>Érzelem</a:t>
            </a:r>
            <a:r>
              <a:rPr lang="en-US" sz="2000" dirty="0">
                <a:latin typeface="Calibri"/>
                <a:ea typeface="+mn-lt"/>
                <a:cs typeface="+mn-lt"/>
              </a:rPr>
              <a:t> </a:t>
            </a:r>
            <a:r>
              <a:rPr lang="en-US" sz="2000" dirty="0" err="1">
                <a:latin typeface="Calibri"/>
                <a:ea typeface="+mn-lt"/>
                <a:cs typeface="+mn-lt"/>
              </a:rPr>
              <a:t>mértékegysége</a:t>
            </a:r>
            <a:r>
              <a:rPr lang="en-US" sz="2000" dirty="0">
                <a:latin typeface="Calibri"/>
                <a:ea typeface="+mn-lt"/>
                <a:cs typeface="+mn-lt"/>
              </a:rPr>
              <a:t> (-1, 1) </a:t>
            </a:r>
            <a:r>
              <a:rPr lang="en-US" sz="2000" dirty="0" err="1">
                <a:latin typeface="Calibri"/>
                <a:ea typeface="+mn-lt"/>
                <a:cs typeface="+mn-lt"/>
              </a:rPr>
              <a:t>intervallumra</a:t>
            </a:r>
            <a:r>
              <a:rPr lang="en-US" sz="2000" dirty="0">
                <a:latin typeface="Calibri"/>
                <a:ea typeface="+mn-lt"/>
                <a:cs typeface="+mn-lt"/>
              </a:rPr>
              <a:t> </a:t>
            </a:r>
            <a:r>
              <a:rPr lang="en-US" sz="2000" dirty="0" err="1">
                <a:latin typeface="Calibri"/>
                <a:ea typeface="+mn-lt"/>
                <a:cs typeface="+mn-lt"/>
              </a:rPr>
              <a:t>leképezve</a:t>
            </a:r>
            <a:endParaRPr lang="en-US" sz="2000" dirty="0">
              <a:latin typeface="Calibri"/>
              <a:ea typeface="+mn-lt"/>
              <a:cs typeface="+mn-lt"/>
            </a:endParaRPr>
          </a:p>
          <a:p>
            <a:pPr marL="285750" indent="-285750">
              <a:buFont typeface="Calibri"/>
              <a:buChar char="-"/>
            </a:pPr>
            <a:r>
              <a:rPr lang="en-US" sz="2000" err="1">
                <a:latin typeface="Calibri"/>
                <a:ea typeface="+mn-lt"/>
                <a:cs typeface="+mn-lt"/>
              </a:rPr>
              <a:t>Negatív</a:t>
            </a:r>
            <a:r>
              <a:rPr lang="en-US" sz="2000" dirty="0">
                <a:latin typeface="Calibri"/>
                <a:ea typeface="+mn-lt"/>
                <a:cs typeface="+mn-lt"/>
              </a:rPr>
              <a:t>: -1 </a:t>
            </a:r>
            <a:r>
              <a:rPr lang="en-US" sz="2000" err="1">
                <a:latin typeface="Calibri"/>
                <a:ea typeface="+mn-lt"/>
                <a:cs typeface="+mn-lt"/>
              </a:rPr>
              <a:t>től</a:t>
            </a:r>
            <a:r>
              <a:rPr lang="en-US" sz="2000" dirty="0">
                <a:latin typeface="Calibri"/>
                <a:ea typeface="+mn-lt"/>
                <a:cs typeface="+mn-lt"/>
              </a:rPr>
              <a:t> -0.05-ig</a:t>
            </a:r>
          </a:p>
          <a:p>
            <a:pPr marL="285750" indent="-285750">
              <a:buFont typeface="Calibri"/>
              <a:buChar char="-"/>
            </a:pPr>
            <a:r>
              <a:rPr lang="en-US" sz="2000" err="1">
                <a:latin typeface="Calibri"/>
                <a:ea typeface="+mn-lt"/>
                <a:cs typeface="+mn-lt"/>
              </a:rPr>
              <a:t>Semleges</a:t>
            </a:r>
            <a:r>
              <a:rPr lang="en-US" sz="2000" dirty="0">
                <a:latin typeface="Calibri"/>
                <a:ea typeface="+mn-lt"/>
                <a:cs typeface="+mn-lt"/>
              </a:rPr>
              <a:t>: -0.05 -</a:t>
            </a:r>
            <a:r>
              <a:rPr lang="en-US" sz="2000" err="1">
                <a:latin typeface="Calibri"/>
                <a:ea typeface="+mn-lt"/>
                <a:cs typeface="+mn-lt"/>
              </a:rPr>
              <a:t>től</a:t>
            </a:r>
            <a:r>
              <a:rPr lang="en-US" sz="2000" dirty="0">
                <a:latin typeface="Calibri"/>
                <a:ea typeface="+mn-lt"/>
                <a:cs typeface="+mn-lt"/>
              </a:rPr>
              <a:t> 0.05-ig</a:t>
            </a:r>
          </a:p>
          <a:p>
            <a:pPr marL="285750" indent="-285750">
              <a:buFont typeface="Calibri"/>
              <a:buChar char="-"/>
            </a:pPr>
            <a:r>
              <a:rPr lang="en-US" sz="2000" err="1">
                <a:latin typeface="Calibri"/>
                <a:ea typeface="+mn-lt"/>
                <a:cs typeface="+mn-lt"/>
              </a:rPr>
              <a:t>Pozitív</a:t>
            </a:r>
            <a:r>
              <a:rPr lang="en-US" sz="2000" dirty="0">
                <a:latin typeface="Calibri"/>
                <a:ea typeface="+mn-lt"/>
                <a:cs typeface="+mn-lt"/>
              </a:rPr>
              <a:t>: 0.05-től 1-ig</a:t>
            </a:r>
          </a:p>
          <a:p>
            <a:pPr marL="285750" indent="-285750">
              <a:buFont typeface="Calibri"/>
              <a:buChar char="-"/>
            </a:pPr>
            <a:endParaRPr lang="en-US" sz="2000" dirty="0">
              <a:latin typeface="Calibri"/>
              <a:ea typeface="+mn-lt"/>
              <a:cs typeface="+mn-lt"/>
            </a:endParaRPr>
          </a:p>
          <a:p>
            <a:pPr marL="285750" indent="-285750">
              <a:buFont typeface="Arial"/>
              <a:buChar char="•"/>
            </a:pPr>
            <a:r>
              <a:rPr lang="en-US" sz="2000" err="1">
                <a:latin typeface="Calibri"/>
                <a:ea typeface="+mn-lt"/>
                <a:cs typeface="+mn-lt"/>
              </a:rPr>
              <a:t>Használt</a:t>
            </a:r>
            <a:r>
              <a:rPr lang="en-US" sz="2000" dirty="0">
                <a:latin typeface="Calibri"/>
                <a:ea typeface="+mn-lt"/>
                <a:cs typeface="+mn-lt"/>
              </a:rPr>
              <a:t> </a:t>
            </a:r>
            <a:r>
              <a:rPr lang="en-US" sz="2000" err="1">
                <a:latin typeface="Calibri"/>
                <a:ea typeface="+mn-lt"/>
                <a:cs typeface="+mn-lt"/>
              </a:rPr>
              <a:t>könyvtár</a:t>
            </a:r>
            <a:r>
              <a:rPr lang="en-US" sz="2000" dirty="0">
                <a:latin typeface="Calibri"/>
                <a:ea typeface="+mn-lt"/>
                <a:cs typeface="+mn-lt"/>
              </a:rPr>
              <a:t>: </a:t>
            </a:r>
            <a:r>
              <a:rPr lang="en-US" sz="2000" err="1">
                <a:latin typeface="Calibri"/>
                <a:ea typeface="+mn-lt"/>
                <a:cs typeface="+mn-lt"/>
              </a:rPr>
              <a:t>nltk</a:t>
            </a:r>
            <a:r>
              <a:rPr lang="en-US" sz="2000" dirty="0">
                <a:latin typeface="Calibri"/>
                <a:ea typeface="+mn-lt"/>
                <a:cs typeface="+mn-lt"/>
              </a:rPr>
              <a:t> (natural language toolkit) </a:t>
            </a:r>
            <a:r>
              <a:rPr lang="en-US" sz="2000" dirty="0">
                <a:solidFill>
                  <a:srgbClr val="000000"/>
                </a:solidFill>
                <a:latin typeface="Calibri"/>
                <a:ea typeface="+mn-lt"/>
                <a:cs typeface="+mn-lt"/>
              </a:rPr>
              <a:t>- </a:t>
            </a:r>
            <a:r>
              <a:rPr lang="en-US" sz="2000" err="1">
                <a:solidFill>
                  <a:srgbClr val="000000"/>
                </a:solidFill>
                <a:latin typeface="Calibri"/>
                <a:ea typeface="+mn-lt"/>
                <a:cs typeface="+mn-lt"/>
              </a:rPr>
              <a:t>SentimentIntensityAnalyzer</a:t>
            </a:r>
            <a:endParaRPr lang="en-US" sz="2000">
              <a:solidFill>
                <a:srgbClr val="000000"/>
              </a:solidFill>
              <a:latin typeface="Calibri"/>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155748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latin typeface="Calibri"/>
                <a:cs typeface="Calibri"/>
              </a:rPr>
              <a:t>3</a:t>
            </a:r>
            <a:r>
              <a:rPr lang="en-US" dirty="0">
                <a:latin typeface="Calibri"/>
                <a:cs typeface="Calibri"/>
              </a:rPr>
              <a:t>.  </a:t>
            </a:r>
            <a:r>
              <a:rPr lang="en-US" err="1">
                <a:latin typeface="Calibri"/>
                <a:cs typeface="Calibri"/>
              </a:rPr>
              <a:t>Érzelem</a:t>
            </a:r>
            <a:r>
              <a:rPr lang="en-US">
                <a:latin typeface="Calibri"/>
                <a:cs typeface="Calibri"/>
              </a:rPr>
              <a:t> </a:t>
            </a:r>
            <a:r>
              <a:rPr lang="en-US" err="1">
                <a:latin typeface="Calibri"/>
                <a:cs typeface="Calibri"/>
              </a:rPr>
              <a:t>kinyerése</a:t>
            </a:r>
            <a:endParaRPr lang="en-US" dirty="0" err="1">
              <a:latin typeface="Calibri"/>
              <a:cs typeface="Calibri"/>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3" name="TextBox 2">
            <a:extLst>
              <a:ext uri="{FF2B5EF4-FFF2-40B4-BE49-F238E27FC236}">
                <a16:creationId xmlns:a16="http://schemas.microsoft.com/office/drawing/2014/main" id="{AC2F1E1B-9D9B-2FED-6F8D-CD59E10F8132}"/>
              </a:ext>
            </a:extLst>
          </p:cNvPr>
          <p:cNvSpPr txBox="1"/>
          <p:nvPr/>
        </p:nvSpPr>
        <p:spPr>
          <a:xfrm>
            <a:off x="343889" y="2800596"/>
            <a:ext cx="582138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Calibri"/>
                <a:ea typeface="+mn-lt"/>
                <a:cs typeface="+mn-lt"/>
              </a:rPr>
              <a:t>Első</a:t>
            </a:r>
            <a:r>
              <a:rPr lang="en-US" sz="2000" dirty="0">
                <a:latin typeface="Calibri"/>
                <a:ea typeface="+mn-lt"/>
                <a:cs typeface="+mn-lt"/>
              </a:rPr>
              <a:t>, </a:t>
            </a:r>
            <a:r>
              <a:rPr lang="en-US" sz="2000" err="1">
                <a:latin typeface="Calibri"/>
                <a:ea typeface="+mn-lt"/>
                <a:cs typeface="+mn-lt"/>
              </a:rPr>
              <a:t>trágárabb</a:t>
            </a:r>
            <a:r>
              <a:rPr lang="en-US" sz="2000" dirty="0">
                <a:latin typeface="Calibri"/>
                <a:ea typeface="+mn-lt"/>
                <a:cs typeface="+mn-lt"/>
              </a:rPr>
              <a:t>, </a:t>
            </a:r>
            <a:r>
              <a:rPr lang="en-US" sz="2000" err="1">
                <a:latin typeface="Calibri"/>
                <a:ea typeface="+mn-lt"/>
                <a:cs typeface="+mn-lt"/>
              </a:rPr>
              <a:t>negatívabb</a:t>
            </a:r>
            <a:r>
              <a:rPr lang="en-US" sz="2000" dirty="0">
                <a:latin typeface="Calibri"/>
                <a:ea typeface="+mn-lt"/>
                <a:cs typeface="+mn-lt"/>
              </a:rPr>
              <a:t> </a:t>
            </a:r>
            <a:r>
              <a:rPr lang="en-US" sz="2000" err="1">
                <a:latin typeface="Calibri"/>
                <a:ea typeface="+mn-lt"/>
                <a:cs typeface="+mn-lt"/>
              </a:rPr>
              <a:t>szöveg</a:t>
            </a:r>
            <a:r>
              <a:rPr lang="en-US" sz="2000" dirty="0">
                <a:latin typeface="Calibri"/>
                <a:ea typeface="+mn-lt"/>
                <a:cs typeface="+mn-lt"/>
              </a:rPr>
              <a:t> </a:t>
            </a:r>
            <a:r>
              <a:rPr lang="en-US" sz="2000" err="1">
                <a:latin typeface="Calibri"/>
                <a:ea typeface="+mn-lt"/>
                <a:cs typeface="+mn-lt"/>
              </a:rPr>
              <a:t>alapján</a:t>
            </a:r>
            <a:r>
              <a:rPr lang="en-US" sz="2000" dirty="0">
                <a:latin typeface="Calibri"/>
                <a:ea typeface="+mn-lt"/>
                <a:cs typeface="+mn-lt"/>
              </a:rPr>
              <a:t> (teenager </a:t>
            </a:r>
            <a:r>
              <a:rPr lang="en-US" sz="2000" err="1">
                <a:latin typeface="Calibri"/>
                <a:ea typeface="+mn-lt"/>
                <a:cs typeface="+mn-lt"/>
              </a:rPr>
              <a:t>szövege</a:t>
            </a:r>
            <a:r>
              <a:rPr lang="en-US" sz="2000" dirty="0">
                <a:latin typeface="Calibri"/>
                <a:ea typeface="+mn-lt"/>
                <a:cs typeface="+mn-lt"/>
              </a:rPr>
              <a:t>):</a:t>
            </a:r>
          </a:p>
          <a:p>
            <a:endParaRPr lang="en-US" sz="2000" dirty="0">
              <a:latin typeface="Calibri"/>
              <a:ea typeface="+mn-lt"/>
              <a:cs typeface="+mn-lt"/>
            </a:endParaRPr>
          </a:p>
          <a:p>
            <a:r>
              <a:rPr lang="en-US" sz="2000" err="1">
                <a:latin typeface="Calibri"/>
                <a:ea typeface="+mn-lt"/>
                <a:cs typeface="+mn-lt"/>
              </a:rPr>
              <a:t>Érzelmi</a:t>
            </a:r>
            <a:r>
              <a:rPr lang="en-US" sz="2000" dirty="0">
                <a:latin typeface="Calibri"/>
                <a:ea typeface="+mn-lt"/>
                <a:cs typeface="+mn-lt"/>
              </a:rPr>
              <a:t> </a:t>
            </a:r>
            <a:r>
              <a:rPr lang="en-US" sz="2000" err="1">
                <a:latin typeface="Calibri"/>
                <a:ea typeface="+mn-lt"/>
                <a:cs typeface="+mn-lt"/>
              </a:rPr>
              <a:t>értékelés</a:t>
            </a:r>
            <a:r>
              <a:rPr lang="en-US" sz="2000" dirty="0">
                <a:latin typeface="Calibri"/>
                <a:ea typeface="+mn-lt"/>
                <a:cs typeface="+mn-lt"/>
              </a:rPr>
              <a:t>:</a:t>
            </a:r>
            <a:endParaRPr lang="en-US" sz="2000">
              <a:latin typeface="Calibri"/>
              <a:cs typeface="Calibri"/>
            </a:endParaRPr>
          </a:p>
          <a:p>
            <a:r>
              <a:rPr lang="en-US" sz="2000" dirty="0">
                <a:latin typeface="Calibri"/>
                <a:ea typeface="+mn-lt"/>
                <a:cs typeface="+mn-lt"/>
              </a:rPr>
              <a:t>Compound </a:t>
            </a:r>
            <a:r>
              <a:rPr lang="en-US" sz="2000" err="1">
                <a:latin typeface="Calibri"/>
                <a:ea typeface="+mn-lt"/>
                <a:cs typeface="+mn-lt"/>
              </a:rPr>
              <a:t>pontszám</a:t>
            </a:r>
            <a:r>
              <a:rPr lang="en-US" sz="2000" dirty="0">
                <a:latin typeface="Calibri"/>
                <a:ea typeface="+mn-lt"/>
                <a:cs typeface="+mn-lt"/>
              </a:rPr>
              <a:t>: -0.9934</a:t>
            </a:r>
            <a:endParaRPr lang="en-US" sz="2000">
              <a:latin typeface="Calibri"/>
              <a:cs typeface="Calibri"/>
            </a:endParaRPr>
          </a:p>
          <a:p>
            <a:r>
              <a:rPr lang="en-US" sz="2000" err="1">
                <a:latin typeface="Calibri"/>
                <a:ea typeface="+mn-lt"/>
                <a:cs typeface="+mn-lt"/>
              </a:rPr>
              <a:t>Értelmezés</a:t>
            </a:r>
            <a:r>
              <a:rPr lang="en-US" sz="2000" dirty="0">
                <a:latin typeface="Calibri"/>
                <a:ea typeface="+mn-lt"/>
                <a:cs typeface="+mn-lt"/>
              </a:rPr>
              <a:t>: A </a:t>
            </a:r>
            <a:r>
              <a:rPr lang="en-US" sz="2000" err="1">
                <a:latin typeface="Calibri"/>
                <a:ea typeface="+mn-lt"/>
                <a:cs typeface="+mn-lt"/>
              </a:rPr>
              <a:t>szöveg</a:t>
            </a:r>
            <a:r>
              <a:rPr lang="en-US" sz="2000" dirty="0">
                <a:latin typeface="Calibri"/>
                <a:ea typeface="+mn-lt"/>
                <a:cs typeface="+mn-lt"/>
              </a:rPr>
              <a:t> </a:t>
            </a:r>
            <a:r>
              <a:rPr lang="en-US" sz="2000" err="1">
                <a:latin typeface="Calibri"/>
                <a:ea typeface="+mn-lt"/>
                <a:cs typeface="+mn-lt"/>
              </a:rPr>
              <a:t>általánosan</a:t>
            </a:r>
            <a:r>
              <a:rPr lang="en-US" sz="2000" dirty="0">
                <a:latin typeface="Calibri"/>
                <a:ea typeface="+mn-lt"/>
                <a:cs typeface="+mn-lt"/>
              </a:rPr>
              <a:t> </a:t>
            </a:r>
            <a:r>
              <a:rPr lang="en-US" sz="2000" err="1">
                <a:latin typeface="Calibri"/>
                <a:ea typeface="+mn-lt"/>
                <a:cs typeface="+mn-lt"/>
              </a:rPr>
              <a:t>Negatív</a:t>
            </a:r>
            <a:r>
              <a:rPr lang="en-US" sz="2000" dirty="0">
                <a:latin typeface="Calibri"/>
                <a:ea typeface="+mn-lt"/>
                <a:cs typeface="+mn-lt"/>
              </a:rPr>
              <a:t> </a:t>
            </a:r>
            <a:r>
              <a:rPr lang="en-US" sz="2000" err="1">
                <a:latin typeface="Calibri"/>
                <a:ea typeface="+mn-lt"/>
                <a:cs typeface="+mn-lt"/>
              </a:rPr>
              <a:t>érzelmeket</a:t>
            </a:r>
            <a:r>
              <a:rPr lang="en-US" sz="2000" dirty="0">
                <a:latin typeface="Calibri"/>
                <a:ea typeface="+mn-lt"/>
                <a:cs typeface="+mn-lt"/>
              </a:rPr>
              <a:t> </a:t>
            </a:r>
            <a:r>
              <a:rPr lang="en-US" sz="2000" err="1">
                <a:latin typeface="Calibri"/>
                <a:ea typeface="+mn-lt"/>
                <a:cs typeface="+mn-lt"/>
              </a:rPr>
              <a:t>tartalmaz</a:t>
            </a:r>
            <a:endParaRPr lang="en-US" sz="2000" err="1">
              <a:latin typeface="Calibri"/>
            </a:endParaRPr>
          </a:p>
        </p:txBody>
      </p:sp>
      <p:sp>
        <p:nvSpPr>
          <p:cNvPr id="4" name="TextBox 3">
            <a:extLst>
              <a:ext uri="{FF2B5EF4-FFF2-40B4-BE49-F238E27FC236}">
                <a16:creationId xmlns:a16="http://schemas.microsoft.com/office/drawing/2014/main" id="{2C66D706-CD50-EE24-B15A-696953892E49}"/>
              </a:ext>
            </a:extLst>
          </p:cNvPr>
          <p:cNvSpPr txBox="1"/>
          <p:nvPr/>
        </p:nvSpPr>
        <p:spPr>
          <a:xfrm>
            <a:off x="6484421" y="2800596"/>
            <a:ext cx="563088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Calibri"/>
                <a:ea typeface="+mn-lt"/>
                <a:cs typeface="+mn-lt"/>
              </a:rPr>
              <a:t>Második</a:t>
            </a:r>
            <a:r>
              <a:rPr lang="en-US" sz="2000" dirty="0">
                <a:latin typeface="Calibri"/>
                <a:ea typeface="+mn-lt"/>
                <a:cs typeface="+mn-lt"/>
              </a:rPr>
              <a:t>, </a:t>
            </a:r>
            <a:r>
              <a:rPr lang="en-US" sz="2000" err="1">
                <a:latin typeface="Calibri"/>
                <a:ea typeface="+mn-lt"/>
                <a:cs typeface="+mn-lt"/>
              </a:rPr>
              <a:t>szebb</a:t>
            </a:r>
            <a:r>
              <a:rPr lang="en-US" sz="2000" dirty="0">
                <a:latin typeface="Calibri"/>
                <a:ea typeface="+mn-lt"/>
                <a:cs typeface="+mn-lt"/>
              </a:rPr>
              <a:t>, </a:t>
            </a:r>
            <a:r>
              <a:rPr lang="en-US" sz="2000" err="1">
                <a:latin typeface="Calibri"/>
                <a:ea typeface="+mn-lt"/>
                <a:cs typeface="+mn-lt"/>
              </a:rPr>
              <a:t>pozitívabb</a:t>
            </a:r>
            <a:r>
              <a:rPr lang="en-US" sz="2000" dirty="0">
                <a:latin typeface="Calibri"/>
                <a:ea typeface="+mn-lt"/>
                <a:cs typeface="+mn-lt"/>
              </a:rPr>
              <a:t> </a:t>
            </a:r>
            <a:r>
              <a:rPr lang="en-US" sz="2000" err="1">
                <a:latin typeface="Calibri"/>
                <a:ea typeface="+mn-lt"/>
                <a:cs typeface="+mn-lt"/>
              </a:rPr>
              <a:t>szöveg</a:t>
            </a:r>
            <a:r>
              <a:rPr lang="en-US" sz="2000" dirty="0">
                <a:latin typeface="Calibri"/>
                <a:ea typeface="+mn-lt"/>
                <a:cs typeface="+mn-lt"/>
              </a:rPr>
              <a:t> </a:t>
            </a:r>
            <a:r>
              <a:rPr lang="en-US" sz="2000" err="1">
                <a:latin typeface="Calibri"/>
                <a:ea typeface="+mn-lt"/>
                <a:cs typeface="+mn-lt"/>
              </a:rPr>
              <a:t>alapján</a:t>
            </a:r>
            <a:r>
              <a:rPr lang="en-US" sz="2000" dirty="0">
                <a:latin typeface="Calibri"/>
                <a:ea typeface="+mn-lt"/>
                <a:cs typeface="+mn-lt"/>
              </a:rPr>
              <a:t> (</a:t>
            </a:r>
            <a:r>
              <a:rPr lang="en-US" sz="2000" err="1">
                <a:latin typeface="Calibri"/>
                <a:ea typeface="+mn-lt"/>
                <a:cs typeface="+mn-lt"/>
              </a:rPr>
              <a:t>gyerek</a:t>
            </a:r>
            <a:r>
              <a:rPr lang="en-US" sz="2000" dirty="0">
                <a:latin typeface="Calibri"/>
                <a:ea typeface="+mn-lt"/>
                <a:cs typeface="+mn-lt"/>
              </a:rPr>
              <a:t> </a:t>
            </a:r>
            <a:r>
              <a:rPr lang="en-US" sz="2000" err="1">
                <a:latin typeface="Calibri"/>
                <a:ea typeface="+mn-lt"/>
                <a:cs typeface="+mn-lt"/>
              </a:rPr>
              <a:t>szövege</a:t>
            </a:r>
            <a:r>
              <a:rPr lang="en-US" sz="2000" dirty="0">
                <a:latin typeface="Calibri"/>
                <a:ea typeface="+mn-lt"/>
                <a:cs typeface="+mn-lt"/>
              </a:rPr>
              <a:t>):</a:t>
            </a:r>
          </a:p>
          <a:p>
            <a:endParaRPr lang="en-US" sz="2000" dirty="0">
              <a:latin typeface="Calibri"/>
              <a:ea typeface="+mn-lt"/>
              <a:cs typeface="+mn-lt"/>
            </a:endParaRPr>
          </a:p>
          <a:p>
            <a:r>
              <a:rPr lang="en-US" sz="2000" err="1">
                <a:latin typeface="Calibri"/>
                <a:ea typeface="+mn-lt"/>
                <a:cs typeface="+mn-lt"/>
              </a:rPr>
              <a:t>Érzelmi</a:t>
            </a:r>
            <a:r>
              <a:rPr lang="en-US" sz="2000" dirty="0">
                <a:latin typeface="Calibri"/>
                <a:ea typeface="+mn-lt"/>
                <a:cs typeface="+mn-lt"/>
              </a:rPr>
              <a:t> </a:t>
            </a:r>
            <a:r>
              <a:rPr lang="en-US" sz="2000" err="1">
                <a:latin typeface="Calibri"/>
                <a:ea typeface="+mn-lt"/>
                <a:cs typeface="+mn-lt"/>
              </a:rPr>
              <a:t>értékelés</a:t>
            </a:r>
            <a:r>
              <a:rPr lang="en-US" sz="2000" dirty="0">
                <a:latin typeface="Calibri"/>
                <a:ea typeface="+mn-lt"/>
                <a:cs typeface="+mn-lt"/>
              </a:rPr>
              <a:t>:</a:t>
            </a:r>
          </a:p>
          <a:p>
            <a:r>
              <a:rPr lang="en-US" sz="2000" dirty="0">
                <a:latin typeface="Calibri"/>
                <a:ea typeface="+mn-lt"/>
                <a:cs typeface="+mn-lt"/>
              </a:rPr>
              <a:t>Compound </a:t>
            </a:r>
            <a:r>
              <a:rPr lang="en-US" sz="2000" dirty="0" err="1">
                <a:latin typeface="Calibri"/>
                <a:ea typeface="+mn-lt"/>
                <a:cs typeface="+mn-lt"/>
              </a:rPr>
              <a:t>pontszám</a:t>
            </a:r>
            <a:r>
              <a:rPr lang="en-US" sz="2000" dirty="0">
                <a:latin typeface="Calibri"/>
                <a:ea typeface="+mn-lt"/>
                <a:cs typeface="+mn-lt"/>
              </a:rPr>
              <a:t>: 0.9891</a:t>
            </a:r>
            <a:endParaRPr lang="en-US" sz="2000">
              <a:latin typeface="Calibri"/>
              <a:cs typeface="Calibri"/>
            </a:endParaRPr>
          </a:p>
          <a:p>
            <a:r>
              <a:rPr lang="en-US" sz="2000" err="1">
                <a:latin typeface="Calibri"/>
                <a:ea typeface="+mn-lt"/>
                <a:cs typeface="+mn-lt"/>
              </a:rPr>
              <a:t>Értelmezés</a:t>
            </a:r>
            <a:r>
              <a:rPr lang="en-US" sz="2000" dirty="0">
                <a:latin typeface="Calibri"/>
                <a:ea typeface="+mn-lt"/>
                <a:cs typeface="+mn-lt"/>
              </a:rPr>
              <a:t>: A </a:t>
            </a:r>
            <a:r>
              <a:rPr lang="en-US" sz="2000" err="1">
                <a:latin typeface="Calibri"/>
                <a:ea typeface="+mn-lt"/>
                <a:cs typeface="+mn-lt"/>
              </a:rPr>
              <a:t>szöveg</a:t>
            </a:r>
            <a:r>
              <a:rPr lang="en-US" sz="2000" dirty="0">
                <a:latin typeface="Calibri"/>
                <a:ea typeface="+mn-lt"/>
                <a:cs typeface="+mn-lt"/>
              </a:rPr>
              <a:t> </a:t>
            </a:r>
            <a:r>
              <a:rPr lang="en-US" sz="2000" err="1">
                <a:latin typeface="Calibri"/>
                <a:ea typeface="+mn-lt"/>
                <a:cs typeface="+mn-lt"/>
              </a:rPr>
              <a:t>általánosan</a:t>
            </a:r>
            <a:r>
              <a:rPr lang="en-US" sz="2000" dirty="0">
                <a:latin typeface="Calibri"/>
                <a:ea typeface="+mn-lt"/>
                <a:cs typeface="+mn-lt"/>
              </a:rPr>
              <a:t> </a:t>
            </a:r>
            <a:r>
              <a:rPr lang="en-US" sz="2000" err="1">
                <a:latin typeface="Calibri"/>
                <a:ea typeface="+mn-lt"/>
                <a:cs typeface="+mn-lt"/>
              </a:rPr>
              <a:t>Pozitív</a:t>
            </a:r>
            <a:r>
              <a:rPr lang="en-US" sz="2000" dirty="0">
                <a:latin typeface="Calibri"/>
                <a:ea typeface="+mn-lt"/>
                <a:cs typeface="+mn-lt"/>
              </a:rPr>
              <a:t> </a:t>
            </a:r>
            <a:r>
              <a:rPr lang="en-US" sz="2000" err="1">
                <a:latin typeface="Calibri"/>
                <a:ea typeface="+mn-lt"/>
                <a:cs typeface="+mn-lt"/>
              </a:rPr>
              <a:t>érzelmeket</a:t>
            </a:r>
            <a:r>
              <a:rPr lang="en-US" sz="2000" dirty="0">
                <a:latin typeface="Calibri"/>
                <a:ea typeface="+mn-lt"/>
                <a:cs typeface="+mn-lt"/>
              </a:rPr>
              <a:t> </a:t>
            </a:r>
            <a:r>
              <a:rPr lang="en-US" sz="2000" err="1">
                <a:latin typeface="Calibri"/>
                <a:ea typeface="+mn-lt"/>
                <a:cs typeface="+mn-lt"/>
              </a:rPr>
              <a:t>tartalmaz</a:t>
            </a:r>
            <a:endParaRPr lang="en-US" sz="2000">
              <a:latin typeface="Calibri"/>
              <a:ea typeface="+mn-lt"/>
              <a:cs typeface="+mn-lt"/>
            </a:endParaRPr>
          </a:p>
        </p:txBody>
      </p:sp>
    </p:spTree>
    <p:extLst>
      <p:ext uri="{BB962C8B-B14F-4D97-AF65-F5344CB8AC3E}">
        <p14:creationId xmlns:p14="http://schemas.microsoft.com/office/powerpoint/2010/main" val="380960479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805</Words>
  <Application>Microsoft Office PowerPoint</Application>
  <PresentationFormat>Widescreen</PresentationFormat>
  <Paragraphs>290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Monoline</vt:lpstr>
      <vt:lpstr>Szövegelemzés</vt:lpstr>
      <vt:lpstr>PowerPoint Presentation</vt:lpstr>
      <vt:lpstr>Lépés: előfeldolgozás</vt:lpstr>
      <vt:lpstr>Lépés: előfeldolgozás</vt:lpstr>
      <vt:lpstr>2.  Lépés: obszcén szavak szűrése</vt:lpstr>
      <vt:lpstr>PowerPoint Presentation</vt:lpstr>
      <vt:lpstr>3.  Érzelem kinyerése</vt:lpstr>
      <vt:lpstr>3.  Érzelem kinyerése</vt:lpstr>
      <vt:lpstr>3.  Érzelem kinyerése</vt:lpstr>
      <vt:lpstr>4.  Kulcsszavak kinyerése</vt:lpstr>
      <vt:lpstr>összefoglaló</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440</cp:revision>
  <dcterms:created xsi:type="dcterms:W3CDTF">2023-11-26T17:19:59Z</dcterms:created>
  <dcterms:modified xsi:type="dcterms:W3CDTF">2023-11-27T07:26:52Z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