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Roboto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20" Type="http://schemas.openxmlformats.org/officeDocument/2006/relationships/slide" Target="slides/slide15.xml"/><Relationship Id="rId42" Type="http://schemas.openxmlformats.org/officeDocument/2006/relationships/font" Target="fonts/RobotoMedium-boldItalic.fntdata"/><Relationship Id="rId41" Type="http://schemas.openxmlformats.org/officeDocument/2006/relationships/font" Target="fonts/RobotoMedium-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RobotoMedium-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9735e223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9735e223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735e223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735e223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9735e223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9735e223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9735e223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9735e223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9735e223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9735e223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9735e223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9735e223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9735e223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9735e223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9735e223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9735e223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9735e223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9735e223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9735e223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9735e223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735e223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735e22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9735e223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9735e223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9735e223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9735e223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9735e223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9735e223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9735e223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9735e223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735e223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735e223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9735e223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9735e223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735e223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735e223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9735e223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9735e223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9735e223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9735e223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9735e223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9735e223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9735e223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9735e22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9735e22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9735e22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9735e223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9735e223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9735e22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9735e22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9735e223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9735e223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9735e22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9735e22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735e223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735e223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Day 01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1832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and Scoping in JS</a:t>
            </a:r>
            <a:endParaRPr/>
          </a:p>
        </p:txBody>
      </p:sp>
      <p:sp>
        <p:nvSpPr>
          <p:cNvPr id="104" name="Google Shape;104;p22"/>
          <p:cNvSpPr txBox="1"/>
          <p:nvPr>
            <p:ph idx="1" type="body"/>
          </p:nvPr>
        </p:nvSpPr>
        <p:spPr>
          <a:xfrm>
            <a:off x="236725" y="6492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solidFill>
                  <a:schemeClr val="dk1"/>
                </a:solidFill>
              </a:rPr>
              <a:t>Scoping refers to the visibility and accessibility of variables within different parts of a program. In JavaScript, there are three main ways to declare variables: var, let, and const. Each of these has different scoping rules and behaviors.</a:t>
            </a:r>
            <a:endParaRPr sz="1400">
              <a:solidFill>
                <a:schemeClr val="dk1"/>
              </a:solidFill>
            </a:endParaRPr>
          </a:p>
          <a:p>
            <a:pPr indent="0" lvl="0" marL="0" rtl="0" algn="l">
              <a:lnSpc>
                <a:spcPct val="155000"/>
              </a:lnSpc>
              <a:spcBef>
                <a:spcPts val="1500"/>
              </a:spcBef>
              <a:spcAft>
                <a:spcPts val="0"/>
              </a:spcAft>
              <a:buSzPts val="770"/>
              <a:buNone/>
            </a:pPr>
            <a:r>
              <a:rPr lang="en" sz="1400">
                <a:solidFill>
                  <a:schemeClr val="dk1"/>
                </a:solidFill>
                <a:latin typeface="Roboto"/>
                <a:ea typeface="Roboto"/>
                <a:cs typeface="Roboto"/>
                <a:sym typeface="Roboto"/>
              </a:rPr>
              <a:t>It's important to note that </a:t>
            </a:r>
            <a:r>
              <a:rPr lang="en" sz="1400">
                <a:solidFill>
                  <a:schemeClr val="dk1"/>
                </a:solidFill>
                <a:latin typeface="Courier New"/>
                <a:ea typeface="Courier New"/>
                <a:cs typeface="Courier New"/>
                <a:sym typeface="Courier New"/>
              </a:rPr>
              <a:t>var</a:t>
            </a:r>
            <a:r>
              <a:rPr lang="en" sz="1400">
                <a:solidFill>
                  <a:schemeClr val="dk1"/>
                </a:solidFill>
                <a:latin typeface="Roboto"/>
                <a:ea typeface="Roboto"/>
                <a:cs typeface="Roboto"/>
                <a:sym typeface="Roboto"/>
              </a:rPr>
              <a:t> variables are function-scoped, while </a:t>
            </a:r>
            <a:r>
              <a:rPr lang="en" sz="1400">
                <a:solidFill>
                  <a:schemeClr val="dk1"/>
                </a:solidFill>
                <a:latin typeface="Courier New"/>
                <a:ea typeface="Courier New"/>
                <a:cs typeface="Courier New"/>
                <a:sym typeface="Courier New"/>
              </a:rPr>
              <a:t>let</a:t>
            </a:r>
            <a:r>
              <a:rPr lang="en" sz="1400">
                <a:solidFill>
                  <a:schemeClr val="dk1"/>
                </a:solidFill>
                <a:latin typeface="Roboto"/>
                <a:ea typeface="Roboto"/>
                <a:cs typeface="Roboto"/>
                <a:sym typeface="Roboto"/>
              </a:rPr>
              <a:t> and </a:t>
            </a:r>
            <a:r>
              <a:rPr lang="en" sz="1400">
                <a:solidFill>
                  <a:schemeClr val="dk1"/>
                </a:solidFill>
                <a:latin typeface="Courier New"/>
                <a:ea typeface="Courier New"/>
                <a:cs typeface="Courier New"/>
                <a:sym typeface="Courier New"/>
              </a:rPr>
              <a:t>const</a:t>
            </a:r>
            <a:r>
              <a:rPr lang="en" sz="1400">
                <a:solidFill>
                  <a:schemeClr val="dk1"/>
                </a:solidFill>
                <a:latin typeface="Roboto"/>
                <a:ea typeface="Roboto"/>
                <a:cs typeface="Roboto"/>
                <a:sym typeface="Roboto"/>
              </a:rPr>
              <a:t> variables are block-scoped. Block-scoping allows for better control and prevents variable hoisting and unintended variable sharing. It's generally recommended to use </a:t>
            </a:r>
            <a:r>
              <a:rPr lang="en" sz="1400">
                <a:solidFill>
                  <a:schemeClr val="dk1"/>
                </a:solidFill>
                <a:latin typeface="Courier New"/>
                <a:ea typeface="Courier New"/>
                <a:cs typeface="Courier New"/>
                <a:sym typeface="Courier New"/>
              </a:rPr>
              <a:t>let</a:t>
            </a:r>
            <a:r>
              <a:rPr lang="en" sz="1400">
                <a:solidFill>
                  <a:schemeClr val="dk1"/>
                </a:solidFill>
                <a:latin typeface="Roboto"/>
                <a:ea typeface="Roboto"/>
                <a:cs typeface="Roboto"/>
                <a:sym typeface="Roboto"/>
              </a:rPr>
              <a:t> and </a:t>
            </a:r>
            <a:r>
              <a:rPr lang="en" sz="1400">
                <a:solidFill>
                  <a:schemeClr val="dk1"/>
                </a:solidFill>
                <a:latin typeface="Courier New"/>
                <a:ea typeface="Courier New"/>
                <a:cs typeface="Courier New"/>
                <a:sym typeface="Courier New"/>
              </a:rPr>
              <a:t>const</a:t>
            </a:r>
            <a:r>
              <a:rPr lang="en" sz="1400">
                <a:solidFill>
                  <a:schemeClr val="dk1"/>
                </a:solidFill>
                <a:latin typeface="Roboto"/>
                <a:ea typeface="Roboto"/>
                <a:cs typeface="Roboto"/>
                <a:sym typeface="Roboto"/>
              </a:rPr>
              <a:t> instead of </a:t>
            </a:r>
            <a:r>
              <a:rPr lang="en" sz="1400">
                <a:solidFill>
                  <a:schemeClr val="dk1"/>
                </a:solidFill>
                <a:latin typeface="Courier New"/>
                <a:ea typeface="Courier New"/>
                <a:cs typeface="Courier New"/>
                <a:sym typeface="Courier New"/>
              </a:rPr>
              <a:t>var</a:t>
            </a:r>
            <a:r>
              <a:rPr lang="en" sz="1400">
                <a:solidFill>
                  <a:schemeClr val="dk1"/>
                </a:solidFill>
                <a:latin typeface="Roboto"/>
                <a:ea typeface="Roboto"/>
                <a:cs typeface="Roboto"/>
                <a:sym typeface="Roboto"/>
              </a:rPr>
              <a:t> to avoid potential issues and make code more predictable and maintainable.</a:t>
            </a:r>
            <a:endParaRPr sz="1400">
              <a:solidFill>
                <a:schemeClr val="dk1"/>
              </a:solidFill>
              <a:latin typeface="Roboto"/>
              <a:ea typeface="Roboto"/>
              <a:cs typeface="Roboto"/>
              <a:sym typeface="Roboto"/>
            </a:endParaRPr>
          </a:p>
          <a:p>
            <a:pPr indent="0" lvl="0" marL="0" rtl="0" algn="l">
              <a:lnSpc>
                <a:spcPct val="155000"/>
              </a:lnSpc>
              <a:spcBef>
                <a:spcPts val="0"/>
              </a:spcBef>
              <a:spcAft>
                <a:spcPts val="0"/>
              </a:spcAft>
              <a:buSzPts val="770"/>
              <a:buNone/>
            </a:pPr>
            <a:r>
              <a:t/>
            </a:r>
            <a:endParaRPr sz="1400">
              <a:solidFill>
                <a:schemeClr val="dk1"/>
              </a:solidFill>
              <a:latin typeface="Roboto"/>
              <a:ea typeface="Roboto"/>
              <a:cs typeface="Roboto"/>
              <a:sym typeface="Roboto"/>
            </a:endParaRPr>
          </a:p>
          <a:p>
            <a:pPr indent="0" lvl="0" marL="0" rtl="0" algn="l">
              <a:lnSpc>
                <a:spcPct val="95000"/>
              </a:lnSpc>
              <a:spcBef>
                <a:spcPts val="0"/>
              </a:spcBef>
              <a:spcAft>
                <a:spcPts val="0"/>
              </a:spcAft>
              <a:buSzPts val="770"/>
              <a:buNone/>
            </a:pPr>
            <a:r>
              <a:t/>
            </a:r>
            <a:endParaRPr sz="1400">
              <a:solidFill>
                <a:schemeClr val="dk1"/>
              </a:solidFill>
            </a:endParaRPr>
          </a:p>
          <a:p>
            <a:pPr indent="-317500" lvl="0" marL="457200" rtl="0" algn="l">
              <a:lnSpc>
                <a:spcPct val="95000"/>
              </a:lnSpc>
              <a:spcBef>
                <a:spcPts val="1200"/>
              </a:spcBef>
              <a:spcAft>
                <a:spcPts val="0"/>
              </a:spcAft>
              <a:buClr>
                <a:schemeClr val="dk1"/>
              </a:buClr>
              <a:buSzPts val="1400"/>
              <a:buAutoNum type="arabicPeriod"/>
            </a:pPr>
            <a:r>
              <a:rPr lang="en" sz="1400">
                <a:solidFill>
                  <a:schemeClr val="dk1"/>
                </a:solidFill>
              </a:rPr>
              <a:t>var:</a:t>
            </a:r>
            <a:endParaRPr sz="1400">
              <a:solidFill>
                <a:schemeClr val="dk1"/>
              </a:solidFill>
            </a:endParaRPr>
          </a:p>
          <a:p>
            <a:pPr indent="0" lvl="0" marL="0" rtl="0" algn="l">
              <a:lnSpc>
                <a:spcPct val="95000"/>
              </a:lnSpc>
              <a:spcBef>
                <a:spcPts val="1200"/>
              </a:spcBef>
              <a:spcAft>
                <a:spcPts val="0"/>
              </a:spcAft>
              <a:buSzPts val="770"/>
              <a:buNone/>
            </a:pPr>
            <a:r>
              <a:rPr lang="en" sz="1400">
                <a:solidFill>
                  <a:schemeClr val="dk1"/>
                </a:solidFill>
              </a:rPr>
              <a:t>In ES5 and earlier versions, the var keyword was used to declare variables. Variables declared with var have function-level scope, meaning they are accessible throughout the entire function in which they are declared. If var is used outside of any function, the variable becomes globally scoped.</a:t>
            </a:r>
            <a:endParaRPr sz="1400">
              <a:solidFill>
                <a:schemeClr val="dk1"/>
              </a:solidFill>
              <a:highlight>
                <a:srgbClr val="444654"/>
              </a:highlight>
              <a:latin typeface="Roboto"/>
              <a:ea typeface="Roboto"/>
              <a:cs typeface="Roboto"/>
              <a:sym typeface="Roboto"/>
            </a:endParaRPr>
          </a:p>
          <a:p>
            <a:pPr indent="0" lvl="0" marL="0" rtl="0" algn="l">
              <a:lnSpc>
                <a:spcPct val="95000"/>
              </a:lnSpc>
              <a:spcBef>
                <a:spcPts val="1200"/>
              </a:spcBef>
              <a:spcAft>
                <a:spcPts val="0"/>
              </a:spcAft>
              <a:buSzPts val="770"/>
              <a:buNone/>
            </a:pPr>
            <a:r>
              <a:t/>
            </a:r>
            <a:endParaRPr sz="1400">
              <a:solidFill>
                <a:schemeClr val="dk1"/>
              </a:solidFill>
              <a:highlight>
                <a:srgbClr val="444654"/>
              </a:highlight>
              <a:latin typeface="Roboto"/>
              <a:ea typeface="Roboto"/>
              <a:cs typeface="Roboto"/>
              <a:sym typeface="Roboto"/>
            </a:endParaRPr>
          </a:p>
          <a:p>
            <a:pPr indent="0" lvl="0" marL="0" rtl="0" algn="l">
              <a:lnSpc>
                <a:spcPct val="95000"/>
              </a:lnSpc>
              <a:spcBef>
                <a:spcPts val="1500"/>
              </a:spcBef>
              <a:spcAft>
                <a:spcPts val="0"/>
              </a:spcAft>
              <a:buSzPts val="770"/>
              <a:buNone/>
            </a:pPr>
            <a:r>
              <a:t/>
            </a:r>
            <a:endParaRPr sz="1400">
              <a:solidFill>
                <a:schemeClr val="dk1"/>
              </a:solidFill>
            </a:endParaRPr>
          </a:p>
          <a:p>
            <a:pPr indent="0" lvl="0" marL="0" rtl="0" algn="l">
              <a:lnSpc>
                <a:spcPct val="95000"/>
              </a:lnSpc>
              <a:spcBef>
                <a:spcPts val="0"/>
              </a:spcBef>
              <a:spcAft>
                <a:spcPts val="1200"/>
              </a:spcAft>
              <a:buSzPts val="770"/>
              <a:buNone/>
            </a:pPr>
            <a: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In the example, both x and y are accessible within the example function, even though y is declared inside an if block. The variable x is not accessible outside the function.</a:t>
            </a:r>
            <a:endParaRPr sz="1800"/>
          </a:p>
        </p:txBody>
      </p:sp>
      <p:pic>
        <p:nvPicPr>
          <p:cNvPr id="110" name="Google Shape;110;p23"/>
          <p:cNvPicPr preferRelativeResize="0"/>
          <p:nvPr/>
        </p:nvPicPr>
        <p:blipFill>
          <a:blip r:embed="rId3">
            <a:alphaModFix/>
          </a:blip>
          <a:stretch>
            <a:fillRect/>
          </a:stretch>
        </p:blipFill>
        <p:spPr>
          <a:xfrm>
            <a:off x="388300" y="1419375"/>
            <a:ext cx="4183710" cy="328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290275" y="449700"/>
            <a:ext cx="8040000" cy="663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startAt="2"/>
            </a:pPr>
            <a:r>
              <a:rPr lang="en">
                <a:solidFill>
                  <a:schemeClr val="dk1"/>
                </a:solidFill>
              </a:rPr>
              <a:t>let:</a:t>
            </a:r>
            <a:endParaRPr>
              <a:solidFill>
                <a:schemeClr val="dk1"/>
              </a:solidFill>
            </a:endParaRPr>
          </a:p>
          <a:p>
            <a:pPr indent="0" lvl="0" marL="0" rtl="0" algn="l">
              <a:spcBef>
                <a:spcPts val="0"/>
              </a:spcBef>
              <a:spcAft>
                <a:spcPts val="0"/>
              </a:spcAft>
              <a:buSzPts val="523"/>
              <a:buNone/>
            </a:pPr>
            <a:r>
              <a:rPr lang="en"/>
              <a:t>I</a:t>
            </a:r>
            <a:r>
              <a:rPr lang="en" sz="1400">
                <a:solidFill>
                  <a:schemeClr val="dk1"/>
                </a:solidFill>
                <a:highlight>
                  <a:schemeClr val="lt1"/>
                </a:highlight>
              </a:rPr>
              <a:t>ntroduced in ES6, the let keyword allows block-level scoping. Variables declared with let are only accessible within the block in which they are defined, including any nested blocks.</a:t>
            </a:r>
            <a:endParaRPr sz="1400">
              <a:solidFill>
                <a:schemeClr val="dk1"/>
              </a:solidFill>
              <a:highlight>
                <a:schemeClr val="lt1"/>
              </a:highlight>
            </a:endParaRPr>
          </a:p>
          <a:p>
            <a:pPr indent="0" lvl="0" marL="0" rtl="0" algn="l">
              <a:spcBef>
                <a:spcPts val="0"/>
              </a:spcBef>
              <a:spcAft>
                <a:spcPts val="0"/>
              </a:spcAft>
              <a:buSzPts val="523"/>
              <a:buNone/>
            </a:pPr>
            <a:r>
              <a:t/>
            </a:r>
            <a:endParaRPr/>
          </a:p>
        </p:txBody>
      </p:sp>
      <p:pic>
        <p:nvPicPr>
          <p:cNvPr id="116" name="Google Shape;116;p24"/>
          <p:cNvPicPr preferRelativeResize="0"/>
          <p:nvPr/>
        </p:nvPicPr>
        <p:blipFill>
          <a:blip r:embed="rId3">
            <a:alphaModFix/>
          </a:blip>
          <a:stretch>
            <a:fillRect/>
          </a:stretch>
        </p:blipFill>
        <p:spPr>
          <a:xfrm>
            <a:off x="152400" y="1266000"/>
            <a:ext cx="4860632" cy="3725100"/>
          </a:xfrm>
          <a:prstGeom prst="rect">
            <a:avLst/>
          </a:prstGeom>
          <a:noFill/>
          <a:ln>
            <a:noFill/>
          </a:ln>
        </p:spPr>
      </p:pic>
      <p:sp>
        <p:nvSpPr>
          <p:cNvPr id="117" name="Google Shape;117;p24"/>
          <p:cNvSpPr txBox="1"/>
          <p:nvPr/>
        </p:nvSpPr>
        <p:spPr>
          <a:xfrm>
            <a:off x="5492825" y="1391950"/>
            <a:ext cx="278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In this example, x is accessible within the example function, but y is only accessible within the if block. Trying to access y outside the block results in an error.</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247475" y="86875"/>
            <a:ext cx="7654500" cy="1240800"/>
          </a:xfrm>
          <a:prstGeom prst="rect">
            <a:avLst/>
          </a:prstGeom>
        </p:spPr>
        <p:txBody>
          <a:bodyPr anchorCtr="0" anchor="ctr" bIns="91425" lIns="91425" spcFirstLastPara="1" rIns="91425" wrap="square" tIns="91425">
            <a:noAutofit/>
          </a:bodyPr>
          <a:lstStyle/>
          <a:p>
            <a:pPr indent="-317500" lvl="0" marL="457200" rtl="0" algn="l">
              <a:lnSpc>
                <a:spcPct val="80000"/>
              </a:lnSpc>
              <a:spcBef>
                <a:spcPts val="0"/>
              </a:spcBef>
              <a:spcAft>
                <a:spcPts val="0"/>
              </a:spcAft>
              <a:buClr>
                <a:schemeClr val="dk1"/>
              </a:buClr>
              <a:buSzPts val="1400"/>
              <a:buFont typeface="Roboto"/>
              <a:buAutoNum type="arabicPeriod" startAt="3"/>
            </a:pPr>
            <a:r>
              <a:rPr lang="en" sz="1400">
                <a:solidFill>
                  <a:schemeClr val="dk1"/>
                </a:solidFill>
                <a:latin typeface="Roboto"/>
                <a:ea typeface="Roboto"/>
                <a:cs typeface="Roboto"/>
                <a:sym typeface="Roboto"/>
              </a:rPr>
              <a:t>c</a:t>
            </a:r>
            <a:r>
              <a:rPr lang="en" sz="1400">
                <a:solidFill>
                  <a:schemeClr val="dk1"/>
                </a:solidFill>
                <a:latin typeface="Roboto"/>
                <a:ea typeface="Roboto"/>
                <a:cs typeface="Roboto"/>
                <a:sym typeface="Roboto"/>
              </a:rPr>
              <a:t>onst:</a:t>
            </a:r>
            <a:endParaRPr sz="1400">
              <a:solidFill>
                <a:schemeClr val="dk1"/>
              </a:solidFill>
              <a:latin typeface="Roboto"/>
              <a:ea typeface="Roboto"/>
              <a:cs typeface="Roboto"/>
              <a:sym typeface="Roboto"/>
            </a:endParaRPr>
          </a:p>
          <a:p>
            <a:pPr indent="0" lvl="0" marL="457200" rtl="0" algn="l">
              <a:lnSpc>
                <a:spcPct val="80000"/>
              </a:lnSpc>
              <a:spcBef>
                <a:spcPts val="0"/>
              </a:spcBef>
              <a:spcAft>
                <a:spcPts val="0"/>
              </a:spcAft>
              <a:buNone/>
            </a:pPr>
            <a:r>
              <a:t/>
            </a:r>
            <a:endParaRPr sz="1400">
              <a:solidFill>
                <a:schemeClr val="dk1"/>
              </a:solidFill>
              <a:latin typeface="Roboto"/>
              <a:ea typeface="Roboto"/>
              <a:cs typeface="Roboto"/>
              <a:sym typeface="Roboto"/>
            </a:endParaRPr>
          </a:p>
          <a:p>
            <a:pPr indent="0" lvl="0" marL="0" rtl="0" algn="l">
              <a:lnSpc>
                <a:spcPct val="80000"/>
              </a:lnSpc>
              <a:spcBef>
                <a:spcPts val="0"/>
              </a:spcBef>
              <a:spcAft>
                <a:spcPts val="0"/>
              </a:spcAft>
              <a:buSzPts val="523"/>
              <a:buNone/>
            </a:pPr>
            <a:r>
              <a:rPr lang="en" sz="1400">
                <a:solidFill>
                  <a:schemeClr val="dk1"/>
                </a:solidFill>
                <a:latin typeface="Roboto"/>
                <a:ea typeface="Roboto"/>
                <a:cs typeface="Roboto"/>
                <a:sym typeface="Roboto"/>
              </a:rPr>
              <a:t>The const keyword is also introduced in ES6 and is used to declare constants. Variables declared with const are block-scoped and have a read-only value. Once assigned, the value of a const variable cannot be changed.</a:t>
            </a:r>
            <a:endParaRPr sz="1400">
              <a:solidFill>
                <a:schemeClr val="dk1"/>
              </a:solidFill>
              <a:latin typeface="Roboto"/>
              <a:ea typeface="Roboto"/>
              <a:cs typeface="Roboto"/>
              <a:sym typeface="Roboto"/>
            </a:endParaRPr>
          </a:p>
          <a:p>
            <a:pPr indent="0" lvl="0" marL="0" rtl="0" algn="l">
              <a:lnSpc>
                <a:spcPct val="80000"/>
              </a:lnSpc>
              <a:spcBef>
                <a:spcPts val="0"/>
              </a:spcBef>
              <a:spcAft>
                <a:spcPts val="0"/>
              </a:spcAft>
              <a:buSzPts val="523"/>
              <a:buNone/>
            </a:pPr>
            <a:r>
              <a:t/>
            </a:r>
            <a:endParaRPr sz="1355">
              <a:solidFill>
                <a:schemeClr val="dk1"/>
              </a:solidFill>
            </a:endParaRPr>
          </a:p>
        </p:txBody>
      </p:sp>
      <p:pic>
        <p:nvPicPr>
          <p:cNvPr id="123" name="Google Shape;123;p25"/>
          <p:cNvPicPr preferRelativeResize="0"/>
          <p:nvPr/>
        </p:nvPicPr>
        <p:blipFill>
          <a:blip r:embed="rId3">
            <a:alphaModFix/>
          </a:blip>
          <a:stretch>
            <a:fillRect/>
          </a:stretch>
        </p:blipFill>
        <p:spPr>
          <a:xfrm>
            <a:off x="152400" y="1584675"/>
            <a:ext cx="5066601" cy="3406426"/>
          </a:xfrm>
          <a:prstGeom prst="rect">
            <a:avLst/>
          </a:prstGeom>
          <a:noFill/>
          <a:ln>
            <a:noFill/>
          </a:ln>
        </p:spPr>
      </p:pic>
      <p:sp>
        <p:nvSpPr>
          <p:cNvPr id="124" name="Google Shape;124;p25"/>
          <p:cNvSpPr txBox="1"/>
          <p:nvPr/>
        </p:nvSpPr>
        <p:spPr>
          <a:xfrm>
            <a:off x="5524950" y="1263450"/>
            <a:ext cx="3383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chemeClr val="lt1"/>
                </a:highlight>
                <a:latin typeface="Roboto"/>
                <a:ea typeface="Roboto"/>
                <a:cs typeface="Roboto"/>
                <a:sym typeface="Roboto"/>
              </a:rPr>
              <a:t>In this example, </a:t>
            </a:r>
            <a:r>
              <a:rPr lang="en" sz="1550">
                <a:solidFill>
                  <a:schemeClr val="dk1"/>
                </a:solidFill>
                <a:highlight>
                  <a:schemeClr val="lt1"/>
                </a:highlight>
                <a:latin typeface="Courier New"/>
                <a:ea typeface="Courier New"/>
                <a:cs typeface="Courier New"/>
                <a:sym typeface="Courier New"/>
              </a:rPr>
              <a:t>x</a:t>
            </a:r>
            <a:r>
              <a:rPr lang="en" sz="1800">
                <a:solidFill>
                  <a:schemeClr val="dk1"/>
                </a:solidFill>
                <a:highlight>
                  <a:schemeClr val="lt1"/>
                </a:highlight>
                <a:latin typeface="Roboto"/>
                <a:ea typeface="Roboto"/>
                <a:cs typeface="Roboto"/>
                <a:sym typeface="Roboto"/>
              </a:rPr>
              <a:t> is a constant variable accessible within the </a:t>
            </a:r>
            <a:r>
              <a:rPr lang="en" sz="1550">
                <a:solidFill>
                  <a:schemeClr val="dk1"/>
                </a:solidFill>
                <a:highlight>
                  <a:schemeClr val="lt1"/>
                </a:highlight>
                <a:latin typeface="Courier New"/>
                <a:ea typeface="Courier New"/>
                <a:cs typeface="Courier New"/>
                <a:sym typeface="Courier New"/>
              </a:rPr>
              <a:t>example</a:t>
            </a:r>
            <a:r>
              <a:rPr lang="en" sz="1800">
                <a:solidFill>
                  <a:schemeClr val="dk1"/>
                </a:solidFill>
                <a:highlight>
                  <a:schemeClr val="lt1"/>
                </a:highlight>
                <a:latin typeface="Roboto"/>
                <a:ea typeface="Roboto"/>
                <a:cs typeface="Roboto"/>
                <a:sym typeface="Roboto"/>
              </a:rPr>
              <a:t> function. However, attempting to assign a new value to </a:t>
            </a:r>
            <a:r>
              <a:rPr lang="en" sz="1550">
                <a:solidFill>
                  <a:schemeClr val="dk1"/>
                </a:solidFill>
                <a:highlight>
                  <a:schemeClr val="lt1"/>
                </a:highlight>
                <a:latin typeface="Courier New"/>
                <a:ea typeface="Courier New"/>
                <a:cs typeface="Courier New"/>
                <a:sym typeface="Courier New"/>
              </a:rPr>
              <a:t>y</a:t>
            </a:r>
            <a:r>
              <a:rPr lang="en" sz="1800">
                <a:solidFill>
                  <a:schemeClr val="dk1"/>
                </a:solidFill>
                <a:highlight>
                  <a:schemeClr val="lt1"/>
                </a:highlight>
                <a:latin typeface="Roboto"/>
                <a:ea typeface="Roboto"/>
                <a:cs typeface="Roboto"/>
                <a:sym typeface="Roboto"/>
              </a:rPr>
              <a:t> results in an error.</a:t>
            </a:r>
            <a:endParaRPr sz="20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226050" y="1071950"/>
            <a:ext cx="8500500" cy="26541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sz="1700">
                <a:solidFill>
                  <a:schemeClr val="dk1"/>
                </a:solidFill>
              </a:rPr>
              <a:t>The this keyword in JavaScript is a special keyword that refers to the context in which a function is called. It allows access to the object that owns the executing code. The behavior of this can be a bit complex and depends on how the function is invoked.</a:t>
            </a:r>
            <a:endParaRPr sz="1700">
              <a:solidFill>
                <a:schemeClr val="dk1"/>
              </a:solidFill>
            </a:endParaRPr>
          </a:p>
          <a:p>
            <a:pPr indent="0" lvl="0" marL="0" rtl="0" algn="l">
              <a:lnSpc>
                <a:spcPct val="95000"/>
              </a:lnSpc>
              <a:spcBef>
                <a:spcPts val="0"/>
              </a:spcBef>
              <a:spcAft>
                <a:spcPts val="0"/>
              </a:spcAft>
              <a:buNone/>
            </a:pPr>
            <a:r>
              <a:rPr lang="en" sz="1700">
                <a:solidFill>
                  <a:schemeClr val="dk1"/>
                </a:solidFill>
              </a:rPr>
              <a:t>In JavaScript, this is determined by the execution context, which can be:</a:t>
            </a:r>
            <a:endParaRPr sz="1700">
              <a:solidFill>
                <a:schemeClr val="dk1"/>
              </a:solidFill>
            </a:endParaRPr>
          </a:p>
          <a:p>
            <a:pPr indent="0" lvl="0" marL="0" rtl="0" algn="l">
              <a:lnSpc>
                <a:spcPct val="95000"/>
              </a:lnSpc>
              <a:spcBef>
                <a:spcPts val="0"/>
              </a:spcBef>
              <a:spcAft>
                <a:spcPts val="0"/>
              </a:spcAft>
              <a:buNone/>
            </a:pPr>
            <a:r>
              <a:t/>
            </a:r>
            <a:endParaRPr sz="1700">
              <a:solidFill>
                <a:schemeClr val="dk1"/>
              </a:solidFill>
            </a:endParaRPr>
          </a:p>
          <a:p>
            <a:pPr indent="-336550" lvl="0" marL="457200" rtl="0" algn="l">
              <a:lnSpc>
                <a:spcPct val="95000"/>
              </a:lnSpc>
              <a:spcBef>
                <a:spcPts val="0"/>
              </a:spcBef>
              <a:spcAft>
                <a:spcPts val="0"/>
              </a:spcAft>
              <a:buClr>
                <a:schemeClr val="dk1"/>
              </a:buClr>
              <a:buSzPts val="1700"/>
              <a:buAutoNum type="arabicPeriod"/>
            </a:pPr>
            <a:r>
              <a:rPr lang="en" sz="1700">
                <a:solidFill>
                  <a:schemeClr val="dk1"/>
                </a:solidFill>
              </a:rPr>
              <a:t>Global Scope:</a:t>
            </a:r>
            <a:endParaRPr sz="1700">
              <a:solidFill>
                <a:schemeClr val="dk1"/>
              </a:solidFill>
            </a:endParaRPr>
          </a:p>
          <a:p>
            <a:pPr indent="0" lvl="0" marL="0" rtl="0" algn="l">
              <a:lnSpc>
                <a:spcPct val="95000"/>
              </a:lnSpc>
              <a:spcBef>
                <a:spcPts val="0"/>
              </a:spcBef>
              <a:spcAft>
                <a:spcPts val="0"/>
              </a:spcAft>
              <a:buNone/>
            </a:pPr>
            <a:r>
              <a:rPr lang="en" sz="1700">
                <a:solidFill>
                  <a:schemeClr val="dk1"/>
                </a:solidFill>
              </a:rPr>
              <a:t>When this is used in the global scope (outside any function), it refers to the global object. In a web browser, the global object is the window object.</a:t>
            </a:r>
            <a:endParaRPr sz="1700">
              <a:solidFill>
                <a:schemeClr val="dk1"/>
              </a:solidFill>
            </a:endParaRPr>
          </a:p>
          <a:p>
            <a:pPr indent="0" lvl="0" marL="0" rtl="0" algn="l">
              <a:lnSpc>
                <a:spcPct val="95000"/>
              </a:lnSpc>
              <a:spcBef>
                <a:spcPts val="0"/>
              </a:spcBef>
              <a:spcAft>
                <a:spcPts val="0"/>
              </a:spcAft>
              <a:buNone/>
            </a:pPr>
            <a:r>
              <a:rPr lang="en" sz="1700">
                <a:solidFill>
                  <a:schemeClr val="dk1"/>
                </a:solidFill>
              </a:rPr>
              <a:t>Javascript</a:t>
            </a:r>
            <a:endParaRPr sz="17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95000"/>
              </a:lnSpc>
              <a:spcBef>
                <a:spcPts val="0"/>
              </a:spcBef>
              <a:spcAft>
                <a:spcPts val="0"/>
              </a:spcAft>
              <a:buNone/>
            </a:pPr>
            <a:r>
              <a:t/>
            </a:r>
            <a:endParaRPr sz="1400">
              <a:solidFill>
                <a:schemeClr val="dk1"/>
              </a:solidFill>
            </a:endParaRPr>
          </a:p>
        </p:txBody>
      </p:sp>
      <p:pic>
        <p:nvPicPr>
          <p:cNvPr id="130" name="Google Shape;130;p26"/>
          <p:cNvPicPr preferRelativeResize="0"/>
          <p:nvPr/>
        </p:nvPicPr>
        <p:blipFill>
          <a:blip r:embed="rId3">
            <a:alphaModFix/>
          </a:blip>
          <a:stretch>
            <a:fillRect/>
          </a:stretch>
        </p:blipFill>
        <p:spPr>
          <a:xfrm>
            <a:off x="366575" y="3175512"/>
            <a:ext cx="3963725" cy="312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729275" y="2382275"/>
            <a:ext cx="3688525" cy="1801150"/>
          </a:xfrm>
          <a:prstGeom prst="rect">
            <a:avLst/>
          </a:prstGeom>
          <a:noFill/>
          <a:ln>
            <a:noFill/>
          </a:ln>
        </p:spPr>
      </p:pic>
      <p:sp>
        <p:nvSpPr>
          <p:cNvPr id="136" name="Google Shape;136;p27"/>
          <p:cNvSpPr txBox="1"/>
          <p:nvPr/>
        </p:nvSpPr>
        <p:spPr>
          <a:xfrm>
            <a:off x="117775" y="299800"/>
            <a:ext cx="8373000" cy="2068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startAt="2"/>
            </a:pPr>
            <a:r>
              <a:rPr lang="en" sz="1800">
                <a:solidFill>
                  <a:schemeClr val="dk1"/>
                </a:solidFill>
              </a:rPr>
              <a:t>Object Method:</a:t>
            </a:r>
            <a:endParaRPr sz="1800">
              <a:solidFill>
                <a:schemeClr val="dk1"/>
              </a:solidFill>
            </a:endParaRPr>
          </a:p>
          <a:p>
            <a:pPr indent="0" lvl="0" marL="0" rtl="0" algn="l">
              <a:spcBef>
                <a:spcPts val="0"/>
              </a:spcBef>
              <a:spcAft>
                <a:spcPts val="0"/>
              </a:spcAft>
              <a:buNone/>
            </a:pPr>
            <a:r>
              <a:rPr lang="en" sz="1800">
                <a:solidFill>
                  <a:schemeClr val="dk1"/>
                </a:solidFill>
              </a:rPr>
              <a:t>When this is used inside a method of an object, it refers to the object itself. The value of this is dynamically determined at the time of method invocation.</a:t>
            </a:r>
            <a:endParaRPr sz="1800">
              <a:solidFill>
                <a:schemeClr val="dk1"/>
              </a:solidFill>
            </a:endParaRPr>
          </a:p>
          <a:p>
            <a:pPr indent="0" lvl="0" marL="0" rtl="0" algn="l">
              <a:spcBef>
                <a:spcPts val="0"/>
              </a:spcBef>
              <a:spcAft>
                <a:spcPts val="0"/>
              </a:spcAft>
              <a:buNone/>
            </a:pPr>
            <a:r>
              <a:rPr lang="en" sz="1800">
                <a:solidFill>
                  <a:schemeClr val="dk1"/>
                </a:solidFill>
              </a:rPr>
              <a:t>Javascript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 sz="1600">
                <a:solidFill>
                  <a:schemeClr val="dk1"/>
                </a:solidFill>
              </a:rPr>
              <a:t>In the example, this inside the sayHello method refers to the person object.</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08610" lvl="0" marL="457200" rtl="0" algn="l">
              <a:lnSpc>
                <a:spcPct val="115000"/>
              </a:lnSpc>
              <a:spcBef>
                <a:spcPts val="0"/>
              </a:spcBef>
              <a:spcAft>
                <a:spcPts val="0"/>
              </a:spcAft>
              <a:buClr>
                <a:schemeClr val="dk1"/>
              </a:buClr>
              <a:buSzPct val="100000"/>
              <a:buAutoNum type="arabicPeriod" startAt="3"/>
            </a:pPr>
            <a:r>
              <a:rPr b="1" lang="en" sz="1400"/>
              <a:t>Event Handlers:</a:t>
            </a:r>
            <a:endParaRPr b="1" sz="1400"/>
          </a:p>
          <a:p>
            <a:pPr indent="0" lvl="0" marL="0" rtl="0" algn="l">
              <a:spcBef>
                <a:spcPts val="1200"/>
              </a:spcBef>
              <a:spcAft>
                <a:spcPts val="0"/>
              </a:spcAft>
              <a:buNone/>
            </a:pPr>
            <a:r>
              <a:t/>
            </a:r>
            <a:endParaRPr/>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When this is used in an event handler, it typically refers to the element that triggered the event.</a:t>
            </a:r>
            <a:endParaRPr b="1" sz="1400">
              <a:solidFill>
                <a:schemeClr val="dk1"/>
              </a:solidFill>
            </a:endParaRPr>
          </a:p>
          <a:p>
            <a:pPr indent="0" lvl="0" marL="0" rtl="0" algn="l">
              <a:spcBef>
                <a:spcPts val="1200"/>
              </a:spcBef>
              <a:spcAft>
                <a:spcPts val="0"/>
              </a:spcAft>
              <a:buNone/>
            </a:pPr>
            <a:r>
              <a:rPr b="1" lang="en" sz="1400">
                <a:solidFill>
                  <a:schemeClr val="dk1"/>
                </a:solidFill>
              </a:rPr>
              <a:t>html</a:t>
            </a:r>
            <a:endParaRPr b="1" sz="1400">
              <a:solidFill>
                <a:schemeClr val="dk1"/>
              </a:solidFill>
            </a:endParaRPr>
          </a:p>
          <a:p>
            <a:pPr indent="0" lvl="0" marL="0" rtl="0" algn="l">
              <a:spcBef>
                <a:spcPts val="1200"/>
              </a:spcBef>
              <a:spcAft>
                <a:spcPts val="0"/>
              </a:spcAft>
              <a:buNone/>
            </a:pPr>
            <a:r>
              <a:rPr b="1" lang="en" sz="1400">
                <a:solidFill>
                  <a:schemeClr val="dk1"/>
                </a:solidFill>
              </a:rPr>
              <a:t> </a:t>
            </a:r>
            <a:endParaRPr b="1" sz="1400">
              <a:solidFill>
                <a:schemeClr val="dk1"/>
              </a:solidFill>
            </a:endParaRPr>
          </a:p>
          <a:p>
            <a:pPr indent="0" lvl="0" marL="0" rtl="0" algn="l">
              <a:spcBef>
                <a:spcPts val="1200"/>
              </a:spcBef>
              <a:spcAft>
                <a:spcPts val="0"/>
              </a:spcAft>
              <a:buNone/>
            </a:pPr>
            <a:r>
              <a:rPr b="1" lang="en" sz="1400">
                <a:solidFill>
                  <a:schemeClr val="dk1"/>
                </a:solidFill>
                <a:highlight>
                  <a:schemeClr val="lt2"/>
                </a:highlight>
              </a:rPr>
              <a:t>&lt;button onclick="console.log(this)"&gt;Click me&lt;/button&gt;</a:t>
            </a:r>
            <a:endParaRPr b="1" sz="1400">
              <a:solidFill>
                <a:schemeClr val="dk1"/>
              </a:solidFill>
              <a:highlight>
                <a:schemeClr val="lt2"/>
              </a:highlight>
            </a:endParaRPr>
          </a:p>
          <a:p>
            <a:pPr indent="0" lvl="0" marL="0" rtl="0" algn="l">
              <a:spcBef>
                <a:spcPts val="1200"/>
              </a:spcBef>
              <a:spcAft>
                <a:spcPts val="1200"/>
              </a:spcAft>
              <a:buNone/>
            </a:pPr>
            <a:r>
              <a:rPr b="1" lang="en" sz="1400">
                <a:solidFill>
                  <a:schemeClr val="dk1"/>
                </a:solidFill>
              </a:rPr>
              <a:t>In this case, this refers to the button element that was clicked.</a:t>
            </a:r>
            <a:endParaRPr b="1"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nvSpPr>
        <p:spPr>
          <a:xfrm>
            <a:off x="321225" y="128475"/>
            <a:ext cx="82017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AutoNum type="arabicPeriod" startAt="4"/>
            </a:pPr>
            <a:r>
              <a:rPr lang="en">
                <a:solidFill>
                  <a:schemeClr val="dk1"/>
                </a:solidFill>
              </a:rPr>
              <a:t>Function Context:</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this is used in a regular function (not an arrow function), its value depends on how the function is called. If the function is called with a context object using dot notation, this refers to that object.</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In the example, the call method is used to invoke the greet function with the person object as the context.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It's important to note that arrow functions do not have their own this value. Instead, they inherit this from the surrounding lexical scope.</a:t>
            </a:r>
            <a:endParaRPr>
              <a:solidFill>
                <a:schemeClr val="dk1"/>
              </a:solidFill>
            </a:endParaRPr>
          </a:p>
          <a:p>
            <a:pPr indent="0" lvl="0" marL="0" rtl="0" algn="l">
              <a:lnSpc>
                <a:spcPct val="115000"/>
              </a:lnSpc>
              <a:spcBef>
                <a:spcPts val="0"/>
              </a:spcBef>
              <a:spcAft>
                <a:spcPts val="0"/>
              </a:spcAft>
              <a:buNone/>
            </a:pPr>
            <a:r>
              <a:rPr lang="en">
                <a:solidFill>
                  <a:schemeClr val="dk1"/>
                </a:solidFill>
              </a:rPr>
              <a:t>Understanding the context of this is crucial for proper function invocation and accessing the correct object properties. It allows for dynamic behavior based on the execution context and enables code reuse through object methods.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pic>
        <p:nvPicPr>
          <p:cNvPr id="148" name="Google Shape;148;p29"/>
          <p:cNvPicPr preferRelativeResize="0"/>
          <p:nvPr/>
        </p:nvPicPr>
        <p:blipFill>
          <a:blip r:embed="rId3">
            <a:alphaModFix/>
          </a:blip>
          <a:stretch>
            <a:fillRect/>
          </a:stretch>
        </p:blipFill>
        <p:spPr>
          <a:xfrm>
            <a:off x="3854100" y="3311350"/>
            <a:ext cx="3209524" cy="169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nvSpPr>
        <p:spPr>
          <a:xfrm>
            <a:off x="353350" y="246275"/>
            <a:ext cx="7816200" cy="281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Arrow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Arrow functions were introduced in ES6 as a more concise syntax for writing JavaScript functions. They have a shorter syntax compared to regular functions and offer some unique features.</a:t>
            </a:r>
            <a:endParaRPr>
              <a:solidFill>
                <a:schemeClr val="dk1"/>
              </a:solidFill>
            </a:endParaRPr>
          </a:p>
          <a:p>
            <a:pPr indent="0" lvl="0" marL="0" rtl="0" algn="l">
              <a:lnSpc>
                <a:spcPct val="115000"/>
              </a:lnSpc>
              <a:spcBef>
                <a:spcPts val="0"/>
              </a:spcBef>
              <a:spcAft>
                <a:spcPts val="0"/>
              </a:spcAft>
              <a:buNone/>
            </a:pPr>
            <a:r>
              <a:rPr lang="en">
                <a:solidFill>
                  <a:schemeClr val="dk1"/>
                </a:solidFill>
              </a:rPr>
              <a:t>Key features of arrow functions: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Arrow functions do not have their own this value. They inherit the this value from the surrounding lexical scope, which eliminates the need to use the bind, call, or apply methods to preserve this context.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Arrow functions do not have their own arguments object. However, you can still access the arguments passed to the enclosing function using the rest parameter syntax (...args).</a:t>
            </a:r>
            <a:endParaRPr>
              <a:solidFill>
                <a:schemeClr val="dk1"/>
              </a:solidFill>
            </a:endParaRPr>
          </a:p>
        </p:txBody>
      </p:sp>
      <p:pic>
        <p:nvPicPr>
          <p:cNvPr id="154" name="Google Shape;154;p30"/>
          <p:cNvPicPr preferRelativeResize="0"/>
          <p:nvPr/>
        </p:nvPicPr>
        <p:blipFill>
          <a:blip r:embed="rId3">
            <a:alphaModFix/>
          </a:blip>
          <a:stretch>
            <a:fillRect/>
          </a:stretch>
        </p:blipFill>
        <p:spPr>
          <a:xfrm>
            <a:off x="2503675" y="3059975"/>
            <a:ext cx="2678625" cy="180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nvSpPr>
        <p:spPr>
          <a:xfrm>
            <a:off x="224850" y="107075"/>
            <a:ext cx="87156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AutoNum type="arabicPeriod" startAt="2"/>
            </a:pPr>
            <a:r>
              <a:rPr lang="en">
                <a:solidFill>
                  <a:schemeClr val="dk1"/>
                </a:solidFill>
              </a:rPr>
              <a:t>Template Literals:</a:t>
            </a:r>
            <a:endParaRPr>
              <a:solidFill>
                <a:schemeClr val="dk1"/>
              </a:solidFill>
            </a:endParaRPr>
          </a:p>
          <a:p>
            <a:pPr indent="0" lvl="0" marL="0" rtl="0" algn="l">
              <a:lnSpc>
                <a:spcPct val="115000"/>
              </a:lnSpc>
              <a:spcBef>
                <a:spcPts val="0"/>
              </a:spcBef>
              <a:spcAft>
                <a:spcPts val="0"/>
              </a:spcAft>
              <a:buNone/>
            </a:pPr>
            <a:r>
              <a:rPr lang="en">
                <a:solidFill>
                  <a:schemeClr val="dk1"/>
                </a:solidFill>
              </a:rPr>
              <a:t>Template literals provide an improved way to work with strings in JavaScript. They use backticks (`) instead of single or double quotes and allow for easy string interpolation and multiline strings.</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rPr lang="en">
                <a:solidFill>
                  <a:schemeClr val="dk1"/>
                </a:solidFill>
              </a:rPr>
              <a:t>Key features of template literals: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Template literals support string interpolation, allowing variables and expressions to be embedded directly within the string using ${} syntax.</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Multiline strings can be easily created without the need for escape characters or concatenation.</a:t>
            </a:r>
            <a:endParaRPr>
              <a:solidFill>
                <a:schemeClr val="dk1"/>
              </a:solidFill>
            </a:endParaRPr>
          </a:p>
        </p:txBody>
      </p:sp>
      <p:pic>
        <p:nvPicPr>
          <p:cNvPr id="160" name="Google Shape;160;p31"/>
          <p:cNvPicPr preferRelativeResize="0"/>
          <p:nvPr/>
        </p:nvPicPr>
        <p:blipFill>
          <a:blip r:embed="rId3">
            <a:alphaModFix/>
          </a:blip>
          <a:stretch>
            <a:fillRect/>
          </a:stretch>
        </p:blipFill>
        <p:spPr>
          <a:xfrm>
            <a:off x="1148175" y="2500200"/>
            <a:ext cx="5972151" cy="198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solidFill>
                  <a:srgbClr val="ECECF1"/>
                </a:solidFill>
                <a:highlight>
                  <a:srgbClr val="343541"/>
                </a:highlight>
                <a:latin typeface="Roboto"/>
                <a:ea typeface="Roboto"/>
                <a:cs typeface="Roboto"/>
                <a:sym typeface="Roboto"/>
              </a:rPr>
              <a:t>ES5 vs Es6</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Scoping - var vs let vs const</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arrow functions</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use of this keyword(lexical scoping)</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template literals</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spread &amp; rest parameter</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array &amp; object destructure</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property shorthand</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0"/>
              </a:spcAft>
              <a:buNone/>
            </a:pPr>
            <a:r>
              <a:rPr b="1" lang="en" sz="1500">
                <a:solidFill>
                  <a:srgbClr val="ECECF1"/>
                </a:solidFill>
                <a:highlight>
                  <a:srgbClr val="343541"/>
                </a:highlight>
                <a:latin typeface="Roboto"/>
                <a:ea typeface="Roboto"/>
                <a:cs typeface="Roboto"/>
                <a:sym typeface="Roboto"/>
              </a:rPr>
              <a:t>module import &amp; export</a:t>
            </a:r>
            <a:endParaRPr b="1" sz="1500">
              <a:solidFill>
                <a:srgbClr val="ECECF1"/>
              </a:solidFill>
              <a:highlight>
                <a:srgbClr val="343541"/>
              </a:highlight>
              <a:latin typeface="Roboto"/>
              <a:ea typeface="Roboto"/>
              <a:cs typeface="Roboto"/>
              <a:sym typeface="Roboto"/>
            </a:endParaRPr>
          </a:p>
          <a:p>
            <a:pPr indent="0" lvl="0" marL="0" rtl="0" algn="l">
              <a:lnSpc>
                <a:spcPct val="95000"/>
              </a:lnSpc>
              <a:spcBef>
                <a:spcPts val="1200"/>
              </a:spcBef>
              <a:spcAft>
                <a:spcPts val="1200"/>
              </a:spcAft>
              <a:buNone/>
            </a:pPr>
            <a:r>
              <a:rPr b="1" lang="en" sz="1500">
                <a:solidFill>
                  <a:srgbClr val="ECECF1"/>
                </a:solidFill>
                <a:highlight>
                  <a:srgbClr val="343541"/>
                </a:highlight>
                <a:latin typeface="Roboto"/>
                <a:ea typeface="Roboto"/>
                <a:cs typeface="Roboto"/>
                <a:sym typeface="Roboto"/>
              </a:rPr>
              <a:t>Class in Javascript</a:t>
            </a:r>
            <a:endParaRPr b="1"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267675" y="149900"/>
            <a:ext cx="85872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AutoNum type="arabicPeriod" startAt="3"/>
            </a:pPr>
            <a:r>
              <a:rPr lang="en">
                <a:solidFill>
                  <a:schemeClr val="dk1"/>
                </a:solidFill>
              </a:rPr>
              <a:t>Spread &amp; Rest Operator:</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spread and rest operators were introduced in ES6 and provide a convenient way to work with arrays and objects.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Spread Operator (...): The spread operator allows an array or object to be expanded into individual elements. It is used to make copies, merge arrays, or pass multiple arguments to a function.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p:txBody>
      </p:sp>
      <p:pic>
        <p:nvPicPr>
          <p:cNvPr id="166" name="Google Shape;166;p32"/>
          <p:cNvPicPr preferRelativeResize="0"/>
          <p:nvPr/>
        </p:nvPicPr>
        <p:blipFill>
          <a:blip r:embed="rId3">
            <a:alphaModFix/>
          </a:blip>
          <a:stretch>
            <a:fillRect/>
          </a:stretch>
        </p:blipFill>
        <p:spPr>
          <a:xfrm>
            <a:off x="1330200" y="1909375"/>
            <a:ext cx="4402342" cy="3049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267675" y="117775"/>
            <a:ext cx="84801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Rest Parameter (...): The rest parameter allows us to represent an indefinite number of arguments as an array. It is used in function definitions to collect multiple arguments into a single array.</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In the example, the rest parameter ...numbers collects all the arguments passed to the sum function into an array.</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spread and rest operators provide powerful capabilities for working with arrays and objects, making code more concise and expressive. They are widely used in modern JavaScript development to simplify common tasks and improve code readability.</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72" name="Google Shape;172;p33"/>
          <p:cNvPicPr preferRelativeResize="0"/>
          <p:nvPr/>
        </p:nvPicPr>
        <p:blipFill>
          <a:blip r:embed="rId3">
            <a:alphaModFix/>
          </a:blip>
          <a:stretch>
            <a:fillRect/>
          </a:stretch>
        </p:blipFill>
        <p:spPr>
          <a:xfrm>
            <a:off x="355850" y="2825575"/>
            <a:ext cx="6111351" cy="172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214150" y="160600"/>
            <a:ext cx="86835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Array and object destructuring is a feature introduced in ES6 that provides a concise way to extract values from arrays and objects into individual variables. It allows you to unpack values from complex data structures, making code more readable and eliminating the need for repetitive variable assignments.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Array Destructuring:</a:t>
            </a:r>
            <a:endParaRPr>
              <a:solidFill>
                <a:schemeClr val="dk1"/>
              </a:solidFill>
            </a:endParaRPr>
          </a:p>
          <a:p>
            <a:pPr indent="0" lvl="0" marL="0" rtl="0" algn="l">
              <a:lnSpc>
                <a:spcPct val="115000"/>
              </a:lnSpc>
              <a:spcBef>
                <a:spcPts val="0"/>
              </a:spcBef>
              <a:spcAft>
                <a:spcPts val="0"/>
              </a:spcAft>
              <a:buNone/>
            </a:pPr>
            <a:r>
              <a:rPr lang="en">
                <a:solidFill>
                  <a:schemeClr val="dk1"/>
                </a:solidFill>
              </a:rPr>
              <a:t>Array destructuring allows you to extract values from an array and assign them to variables in a single line of code.</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rPr lang="en">
                <a:solidFill>
                  <a:schemeClr val="dk1"/>
                </a:solidFill>
              </a:rPr>
              <a:t>In the example , a and b are assigned the first two values from the numbers array, while the rest of the values are collected in the rest array using the rest parameter syntax (...).</a:t>
            </a:r>
            <a:endParaRPr>
              <a:solidFill>
                <a:schemeClr val="dk1"/>
              </a:solidFill>
            </a:endParaRPr>
          </a:p>
        </p:txBody>
      </p:sp>
      <p:pic>
        <p:nvPicPr>
          <p:cNvPr id="178" name="Google Shape;178;p34"/>
          <p:cNvPicPr preferRelativeResize="0"/>
          <p:nvPr/>
        </p:nvPicPr>
        <p:blipFill>
          <a:blip r:embed="rId3">
            <a:alphaModFix/>
          </a:blip>
          <a:stretch>
            <a:fillRect/>
          </a:stretch>
        </p:blipFill>
        <p:spPr>
          <a:xfrm>
            <a:off x="152400" y="2695600"/>
            <a:ext cx="4488407" cy="229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nvSpPr>
        <p:spPr>
          <a:xfrm>
            <a:off x="331925" y="107075"/>
            <a:ext cx="85122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startAt="2"/>
            </a:pPr>
            <a:r>
              <a:rPr lang="en">
                <a:solidFill>
                  <a:schemeClr val="dk1"/>
                </a:solidFill>
              </a:rPr>
              <a:t>Object Destructuring:</a:t>
            </a:r>
            <a:endParaRPr>
              <a:solidFill>
                <a:schemeClr val="dk1"/>
              </a:solidFill>
            </a:endParaRPr>
          </a:p>
          <a:p>
            <a:pPr indent="0" lvl="0" marL="0" rtl="0" algn="l">
              <a:lnSpc>
                <a:spcPct val="115000"/>
              </a:lnSpc>
              <a:spcBef>
                <a:spcPts val="0"/>
              </a:spcBef>
              <a:spcAft>
                <a:spcPts val="0"/>
              </a:spcAft>
              <a:buNone/>
            </a:pPr>
            <a:r>
              <a:rPr lang="en">
                <a:solidFill>
                  <a:schemeClr val="dk1"/>
                </a:solidFill>
              </a:rPr>
              <a:t>Object destructuring allows you to extract values from an object and assign them to variables with the same names as the object's properties.</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rPr lang="en">
                <a:solidFill>
                  <a:schemeClr val="dk1"/>
                </a:solidFill>
              </a:rPr>
              <a:t>In the example, the variables name, age, and city are assigned the corresponding values from the person object. The nested property address.city is accessed using the syntax address: { city }.</a:t>
            </a:r>
            <a:endParaRPr>
              <a:solidFill>
                <a:schemeClr val="dk1"/>
              </a:solidFill>
            </a:endParaRPr>
          </a:p>
        </p:txBody>
      </p:sp>
      <p:pic>
        <p:nvPicPr>
          <p:cNvPr id="184" name="Google Shape;184;p35"/>
          <p:cNvPicPr preferRelativeResize="0"/>
          <p:nvPr/>
        </p:nvPicPr>
        <p:blipFill>
          <a:blip r:embed="rId3">
            <a:alphaModFix/>
          </a:blip>
          <a:stretch>
            <a:fillRect/>
          </a:stretch>
        </p:blipFill>
        <p:spPr>
          <a:xfrm>
            <a:off x="152400" y="2146475"/>
            <a:ext cx="3327349" cy="284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nvSpPr>
        <p:spPr>
          <a:xfrm>
            <a:off x="256975" y="107075"/>
            <a:ext cx="86943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AutoNum type="arabicPeriod" startAt="3"/>
            </a:pPr>
            <a:r>
              <a:rPr lang="en">
                <a:solidFill>
                  <a:schemeClr val="dk1"/>
                </a:solidFill>
              </a:rPr>
              <a:t>Default Values:</a:t>
            </a:r>
            <a:endParaRPr>
              <a:solidFill>
                <a:schemeClr val="dk1"/>
              </a:solidFill>
            </a:endParaRPr>
          </a:p>
          <a:p>
            <a:pPr indent="0" lvl="0" marL="0" rtl="0" algn="l">
              <a:lnSpc>
                <a:spcPct val="115000"/>
              </a:lnSpc>
              <a:spcBef>
                <a:spcPts val="0"/>
              </a:spcBef>
              <a:spcAft>
                <a:spcPts val="0"/>
              </a:spcAft>
              <a:buNone/>
            </a:pPr>
            <a:r>
              <a:rPr lang="en">
                <a:solidFill>
                  <a:schemeClr val="dk1"/>
                </a:solidFill>
              </a:rPr>
              <a:t>Destructuring also allows you to provide default values for variables in case the corresponding value is undefined.</a:t>
            </a:r>
            <a:endParaRPr>
              <a:solidFill>
                <a:schemeClr val="dk1"/>
              </a:solidFill>
            </a:endParaRPr>
          </a:p>
          <a:p>
            <a:pPr indent="0" lvl="0" marL="0" rtl="0" algn="l">
              <a:lnSpc>
                <a:spcPct val="115000"/>
              </a:lnSpc>
              <a:spcBef>
                <a:spcPts val="0"/>
              </a:spcBef>
              <a:spcAft>
                <a:spcPts val="0"/>
              </a:spcAft>
              <a:buNone/>
            </a:pPr>
            <a:r>
              <a:rPr lang="en">
                <a:solidFill>
                  <a:schemeClr val="dk1"/>
                </a:solidFill>
              </a:rPr>
              <a:t>javascript</a:t>
            </a:r>
            <a:endParaRPr>
              <a:solidFill>
                <a:schemeClr val="dk1"/>
              </a:solidFill>
            </a:endParaRPr>
          </a:p>
          <a:p>
            <a:pPr indent="0" lvl="0" marL="0" rtl="0" algn="l">
              <a:lnSpc>
                <a:spcPct val="115000"/>
              </a:lnSpc>
              <a:spcBef>
                <a:spcPts val="0"/>
              </a:spcBef>
              <a:spcAft>
                <a:spcPts val="0"/>
              </a:spcAft>
              <a:buNone/>
            </a:pPr>
            <a:r>
              <a:rPr lang="en">
                <a:solidFill>
                  <a:schemeClr val="dk1"/>
                </a:solidFill>
              </a:rPr>
              <a:t>In the example, the variable city is assigned the default value 'Unknown' since the person object does not have a city property.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Array and object destructuring provides a concise and convenient way to extract values from arrays and objects. It simplifies code by reducing the need for manual value assignment and improves code readability by clearly expressing the intended structure of the data being manipulated.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90" name="Google Shape;190;p36"/>
          <p:cNvPicPr preferRelativeResize="0"/>
          <p:nvPr/>
        </p:nvPicPr>
        <p:blipFill>
          <a:blip r:embed="rId3">
            <a:alphaModFix/>
          </a:blip>
          <a:stretch>
            <a:fillRect/>
          </a:stretch>
        </p:blipFill>
        <p:spPr>
          <a:xfrm>
            <a:off x="152400" y="2698225"/>
            <a:ext cx="3791301" cy="2292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nvSpPr>
        <p:spPr>
          <a:xfrm>
            <a:off x="267675" y="139200"/>
            <a:ext cx="8630100" cy="486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Module Import and Export:</a:t>
            </a:r>
            <a:endParaRPr>
              <a:solidFill>
                <a:schemeClr val="dk1"/>
              </a:solidFill>
            </a:endParaRPr>
          </a:p>
          <a:p>
            <a:pPr indent="0" lvl="0" marL="0" rtl="0" algn="l">
              <a:lnSpc>
                <a:spcPct val="115000"/>
              </a:lnSpc>
              <a:spcBef>
                <a:spcPts val="0"/>
              </a:spcBef>
              <a:spcAft>
                <a:spcPts val="0"/>
              </a:spcAft>
              <a:buNone/>
            </a:pPr>
            <a:r>
              <a:rPr lang="en">
                <a:solidFill>
                  <a:schemeClr val="dk1"/>
                </a:solidFill>
              </a:rPr>
              <a:t>Module import and export is a feature introduced in ES6 that allows JavaScript code to be organized into modular pieces, making it easier to manage dependencies and reuse code across different files.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Exporting from a Module:</a:t>
            </a:r>
            <a:endParaRPr>
              <a:solidFill>
                <a:schemeClr val="dk1"/>
              </a:solidFill>
            </a:endParaRPr>
          </a:p>
          <a:p>
            <a:pPr indent="0" lvl="0" marL="0" rtl="0" algn="l">
              <a:lnSpc>
                <a:spcPct val="115000"/>
              </a:lnSpc>
              <a:spcBef>
                <a:spcPts val="0"/>
              </a:spcBef>
              <a:spcAft>
                <a:spcPts val="0"/>
              </a:spcAft>
              <a:buNone/>
            </a:pPr>
            <a:r>
              <a:rPr lang="en">
                <a:solidFill>
                  <a:schemeClr val="dk1"/>
                </a:solidFill>
              </a:rPr>
              <a:t>To export a value or a set of values from a module, you can use the export keyword. There are different ways to export: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Named Exports: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Default Export: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highlight>
                <a:schemeClr val="lt2"/>
              </a:highlight>
            </a:endParaRPr>
          </a:p>
          <a:p>
            <a:pPr indent="0" lvl="0" marL="0" rtl="0" algn="l">
              <a:lnSpc>
                <a:spcPct val="115000"/>
              </a:lnSpc>
              <a:spcBef>
                <a:spcPts val="0"/>
              </a:spcBef>
              <a:spcAft>
                <a:spcPts val="0"/>
              </a:spcAft>
              <a:buNone/>
            </a:pPr>
            <a:r>
              <a:t/>
            </a:r>
            <a:endParaRPr>
              <a:solidFill>
                <a:schemeClr val="dk1"/>
              </a:solidFill>
              <a:highlight>
                <a:schemeClr val="lt2"/>
              </a:highlight>
            </a:endParaRPr>
          </a:p>
          <a:p>
            <a:pPr indent="0" lvl="0" marL="0" rtl="0" algn="l">
              <a:lnSpc>
                <a:spcPct val="115000"/>
              </a:lnSpc>
              <a:spcBef>
                <a:spcPts val="0"/>
              </a:spcBef>
              <a:spcAft>
                <a:spcPts val="0"/>
              </a:spcAft>
              <a:buNone/>
            </a:pPr>
            <a:r>
              <a:t/>
            </a:r>
            <a:endParaRPr>
              <a:solidFill>
                <a:schemeClr val="dk1"/>
              </a:solidFill>
              <a:highlight>
                <a:schemeClr val="lt2"/>
              </a:highlight>
            </a:endParaRPr>
          </a:p>
          <a:p>
            <a:pPr indent="0" lvl="0" marL="0" rtl="0" algn="l">
              <a:lnSpc>
                <a:spcPct val="115000"/>
              </a:lnSpc>
              <a:spcBef>
                <a:spcPts val="0"/>
              </a:spcBef>
              <a:spcAft>
                <a:spcPts val="0"/>
              </a:spcAft>
              <a:buNone/>
            </a:pPr>
            <a:r>
              <a:t/>
            </a:r>
            <a:endParaRPr>
              <a:solidFill>
                <a:schemeClr val="dk1"/>
              </a:solidFill>
              <a:highlight>
                <a:schemeClr val="lt2"/>
              </a:highlight>
            </a:endParaRPr>
          </a:p>
        </p:txBody>
      </p:sp>
      <p:pic>
        <p:nvPicPr>
          <p:cNvPr id="196" name="Google Shape;196;p37"/>
          <p:cNvPicPr preferRelativeResize="0"/>
          <p:nvPr/>
        </p:nvPicPr>
        <p:blipFill>
          <a:blip r:embed="rId3">
            <a:alphaModFix/>
          </a:blip>
          <a:stretch>
            <a:fillRect/>
          </a:stretch>
        </p:blipFill>
        <p:spPr>
          <a:xfrm>
            <a:off x="4914600" y="1467750"/>
            <a:ext cx="2634025" cy="3348524"/>
          </a:xfrm>
          <a:prstGeom prst="rect">
            <a:avLst/>
          </a:prstGeom>
          <a:noFill/>
          <a:ln>
            <a:noFill/>
          </a:ln>
        </p:spPr>
      </p:pic>
      <p:pic>
        <p:nvPicPr>
          <p:cNvPr id="197" name="Google Shape;197;p37"/>
          <p:cNvPicPr preferRelativeResize="0"/>
          <p:nvPr/>
        </p:nvPicPr>
        <p:blipFill>
          <a:blip r:embed="rId4">
            <a:alphaModFix/>
          </a:blip>
          <a:stretch>
            <a:fillRect/>
          </a:stretch>
        </p:blipFill>
        <p:spPr>
          <a:xfrm>
            <a:off x="487825" y="3718925"/>
            <a:ext cx="3334675" cy="109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nvSpPr>
        <p:spPr>
          <a:xfrm>
            <a:off x="256975" y="85650"/>
            <a:ext cx="84696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startAt="2"/>
            </a:pPr>
            <a:r>
              <a:rPr lang="en">
                <a:solidFill>
                  <a:schemeClr val="dk1"/>
                </a:solidFill>
              </a:rPr>
              <a:t>Importing in a Module:</a:t>
            </a:r>
            <a:endParaRPr>
              <a:solidFill>
                <a:schemeClr val="dk1"/>
              </a:solidFill>
            </a:endParaRPr>
          </a:p>
          <a:p>
            <a:pPr indent="0" lvl="0" marL="0" rtl="0" algn="l">
              <a:spcBef>
                <a:spcPts val="0"/>
              </a:spcBef>
              <a:spcAft>
                <a:spcPts val="0"/>
              </a:spcAft>
              <a:buNone/>
            </a:pPr>
            <a:r>
              <a:rPr lang="en">
                <a:solidFill>
                  <a:schemeClr val="dk1"/>
                </a:solidFill>
              </a:rPr>
              <a:t>To use values exported from another module, you need to import them using the import keyword.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Named Imports: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Default Import: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03" name="Google Shape;203;p38"/>
          <p:cNvPicPr preferRelativeResize="0"/>
          <p:nvPr/>
        </p:nvPicPr>
        <p:blipFill>
          <a:blip r:embed="rId3">
            <a:alphaModFix/>
          </a:blip>
          <a:stretch>
            <a:fillRect/>
          </a:stretch>
        </p:blipFill>
        <p:spPr>
          <a:xfrm>
            <a:off x="256975" y="1017175"/>
            <a:ext cx="3280276" cy="1918125"/>
          </a:xfrm>
          <a:prstGeom prst="rect">
            <a:avLst/>
          </a:prstGeom>
          <a:noFill/>
          <a:ln>
            <a:noFill/>
          </a:ln>
        </p:spPr>
      </p:pic>
      <p:pic>
        <p:nvPicPr>
          <p:cNvPr id="204" name="Google Shape;204;p38"/>
          <p:cNvPicPr preferRelativeResize="0"/>
          <p:nvPr/>
        </p:nvPicPr>
        <p:blipFill>
          <a:blip r:embed="rId4">
            <a:alphaModFix/>
          </a:blip>
          <a:stretch>
            <a:fillRect/>
          </a:stretch>
        </p:blipFill>
        <p:spPr>
          <a:xfrm>
            <a:off x="1589575" y="3543675"/>
            <a:ext cx="3228700" cy="1214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nvSpPr>
        <p:spPr>
          <a:xfrm>
            <a:off x="321225" y="171325"/>
            <a:ext cx="7655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startAt="3"/>
            </a:pPr>
            <a:r>
              <a:rPr lang="en">
                <a:solidFill>
                  <a:schemeClr val="dk1"/>
                </a:solidFill>
              </a:rPr>
              <a:t>Combining Named and Default Exports: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module can have both named and default exports. Module import and export enable code organization and encapsulation, preventing global scope pollution and allowing for better code maintainability and reusability.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10" name="Google Shape;210;p39"/>
          <p:cNvPicPr preferRelativeResize="0"/>
          <p:nvPr/>
        </p:nvPicPr>
        <p:blipFill>
          <a:blip r:embed="rId3">
            <a:alphaModFix/>
          </a:blip>
          <a:stretch>
            <a:fillRect/>
          </a:stretch>
        </p:blipFill>
        <p:spPr>
          <a:xfrm>
            <a:off x="238050" y="1537038"/>
            <a:ext cx="3347267" cy="2069425"/>
          </a:xfrm>
          <a:prstGeom prst="rect">
            <a:avLst/>
          </a:prstGeom>
          <a:noFill/>
          <a:ln>
            <a:noFill/>
          </a:ln>
        </p:spPr>
      </p:pic>
      <p:pic>
        <p:nvPicPr>
          <p:cNvPr id="211" name="Google Shape;211;p39"/>
          <p:cNvPicPr preferRelativeResize="0"/>
          <p:nvPr/>
        </p:nvPicPr>
        <p:blipFill>
          <a:blip r:embed="rId4">
            <a:alphaModFix/>
          </a:blip>
          <a:stretch>
            <a:fillRect/>
          </a:stretch>
        </p:blipFill>
        <p:spPr>
          <a:xfrm>
            <a:off x="152400" y="3629925"/>
            <a:ext cx="4612324" cy="1361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nvSpPr>
        <p:spPr>
          <a:xfrm>
            <a:off x="278400" y="149900"/>
            <a:ext cx="8747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Class in JavaScript:</a:t>
            </a:r>
            <a:endParaRPr>
              <a:solidFill>
                <a:schemeClr val="dk1"/>
              </a:solidFill>
            </a:endParaRPr>
          </a:p>
          <a:p>
            <a:pPr indent="0" lvl="0" marL="0" rtl="0" algn="l">
              <a:spcBef>
                <a:spcPts val="0"/>
              </a:spcBef>
              <a:spcAft>
                <a:spcPts val="0"/>
              </a:spcAft>
              <a:buNone/>
            </a:pPr>
            <a:r>
              <a:rPr lang="en">
                <a:solidFill>
                  <a:schemeClr val="dk1"/>
                </a:solidFill>
              </a:rPr>
              <a:t>Classes in JavaScript are a way to create objects based on a blueprint, known as a class. They provide a more structured and object-oriented approach to defining and creating objects.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Class Declaration:</a:t>
            </a:r>
            <a:endParaRPr>
              <a:solidFill>
                <a:schemeClr val="dk1"/>
              </a:solidFill>
            </a:endParaRPr>
          </a:p>
          <a:p>
            <a:pPr indent="0" lvl="0" marL="0" rtl="0" algn="l">
              <a:spcBef>
                <a:spcPts val="0"/>
              </a:spcBef>
              <a:spcAft>
                <a:spcPts val="0"/>
              </a:spcAft>
              <a:buNone/>
            </a:pPr>
            <a:r>
              <a:rPr lang="en">
                <a:solidFill>
                  <a:schemeClr val="dk1"/>
                </a:solidFill>
              </a:rPr>
              <a:t>In the example, the Rectangle class is declared using the class keyword. It has a constructor method that is called when an instance of the class is created. The class also has a getArea method that calculates and returns the area of the rectangle.</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17" name="Google Shape;217;p40"/>
          <p:cNvPicPr preferRelativeResize="0"/>
          <p:nvPr/>
        </p:nvPicPr>
        <p:blipFill>
          <a:blip r:embed="rId3">
            <a:alphaModFix/>
          </a:blip>
          <a:stretch>
            <a:fillRect/>
          </a:stretch>
        </p:blipFill>
        <p:spPr>
          <a:xfrm>
            <a:off x="2529400" y="2368300"/>
            <a:ext cx="3488075" cy="273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nvSpPr>
        <p:spPr>
          <a:xfrm>
            <a:off x="503250" y="96375"/>
            <a:ext cx="84159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startAt="2"/>
            </a:pPr>
            <a:r>
              <a:rPr lang="en">
                <a:solidFill>
                  <a:schemeClr val="dk1"/>
                </a:solidFill>
              </a:rPr>
              <a:t>Creating Instances: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Instances of a class are created using the new keyword followed by the class name. In the example above, a new Rectangle object is created with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23" name="Google Shape;223;p41"/>
          <p:cNvPicPr preferRelativeResize="0"/>
          <p:nvPr/>
        </p:nvPicPr>
        <p:blipFill>
          <a:blip r:embed="rId3">
            <a:alphaModFix/>
          </a:blip>
          <a:stretch>
            <a:fillRect/>
          </a:stretch>
        </p:blipFill>
        <p:spPr>
          <a:xfrm>
            <a:off x="377250" y="1856725"/>
            <a:ext cx="72390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8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highlight>
                  <a:schemeClr val="dk2"/>
                </a:highlight>
                <a:latin typeface="Roboto"/>
                <a:ea typeface="Roboto"/>
                <a:cs typeface="Roboto"/>
                <a:sym typeface="Roboto"/>
              </a:rPr>
              <a:t>Topic: ES5 vs ES6</a:t>
            </a:r>
            <a:endParaRPr sz="1400">
              <a:highlight>
                <a:schemeClr val="dk2"/>
              </a:highlight>
              <a:latin typeface="Roboto"/>
              <a:ea typeface="Roboto"/>
              <a:cs typeface="Roboto"/>
              <a:sym typeface="Roboto"/>
            </a:endParaRPr>
          </a:p>
          <a:p>
            <a:pPr indent="0" lvl="0" marL="0" rtl="0" algn="l">
              <a:spcBef>
                <a:spcPts val="0"/>
              </a:spcBef>
              <a:spcAft>
                <a:spcPts val="0"/>
              </a:spcAft>
              <a:buSzPts val="990"/>
              <a:buNone/>
            </a:pPr>
            <a:r>
              <a:t/>
            </a:r>
            <a:endParaRPr sz="1400">
              <a:highlight>
                <a:schemeClr val="dk2"/>
              </a:highlight>
              <a:latin typeface="Roboto"/>
              <a:ea typeface="Roboto"/>
              <a:cs typeface="Roboto"/>
              <a:sym typeface="Roboto"/>
            </a:endParaRPr>
          </a:p>
          <a:p>
            <a:pPr indent="0" lvl="0" marL="0" rtl="0" algn="l">
              <a:lnSpc>
                <a:spcPct val="115000"/>
              </a:lnSpc>
              <a:spcBef>
                <a:spcPts val="1500"/>
              </a:spcBef>
              <a:spcAft>
                <a:spcPts val="0"/>
              </a:spcAft>
              <a:buSzPts val="990"/>
              <a:buNone/>
            </a:pPr>
            <a:r>
              <a:rPr lang="en" sz="1400">
                <a:highlight>
                  <a:schemeClr val="dk2"/>
                </a:highlight>
                <a:latin typeface="Roboto"/>
                <a:ea typeface="Roboto"/>
                <a:cs typeface="Roboto"/>
                <a:sym typeface="Roboto"/>
              </a:rPr>
              <a:t>ES5 (ECMAScript 5) and ES6 (ECMAScript 2015) are two different versions of the ECMAScript standard, which is the specification that JavaScript is based on. ES6 introduced several new features and syntax enhancements that make JavaScript code more concise, readable, and maintainable.</a:t>
            </a:r>
            <a:endParaRPr sz="1400">
              <a:highlight>
                <a:schemeClr val="dk2"/>
              </a:highlight>
              <a:latin typeface="Roboto"/>
              <a:ea typeface="Roboto"/>
              <a:cs typeface="Roboto"/>
              <a:sym typeface="Roboto"/>
            </a:endParaRPr>
          </a:p>
          <a:p>
            <a:pPr indent="0" lvl="0" marL="0" rtl="0" algn="l">
              <a:lnSpc>
                <a:spcPct val="115000"/>
              </a:lnSpc>
              <a:spcBef>
                <a:spcPts val="1500"/>
              </a:spcBef>
              <a:spcAft>
                <a:spcPts val="0"/>
              </a:spcAft>
              <a:buSzPts val="990"/>
              <a:buNone/>
            </a:pPr>
            <a:r>
              <a:rPr lang="en" sz="1400">
                <a:highlight>
                  <a:schemeClr val="dk2"/>
                </a:highlight>
                <a:latin typeface="Roboto"/>
                <a:ea typeface="Roboto"/>
                <a:cs typeface="Roboto"/>
                <a:sym typeface="Roboto"/>
              </a:rPr>
              <a:t>ES5 was widely used before ES6 and is still supported by all modern browsers. It includes features such as functions, objects, arrays, and prototypes. Here's an example of ES5 code:</a:t>
            </a:r>
            <a:endParaRPr sz="1400">
              <a:highlight>
                <a:schemeClr val="dk2"/>
              </a:highlight>
              <a:latin typeface="Roboto"/>
              <a:ea typeface="Roboto"/>
              <a:cs typeface="Roboto"/>
              <a:sym typeface="Roboto"/>
            </a:endParaRPr>
          </a:p>
          <a:p>
            <a:pPr indent="0" lvl="0" marL="0" rtl="0" algn="l">
              <a:spcBef>
                <a:spcPts val="1500"/>
              </a:spcBef>
              <a:spcAft>
                <a:spcPts val="0"/>
              </a:spcAft>
              <a:buSzPts val="990"/>
              <a:buNone/>
            </a:pPr>
            <a:r>
              <a:rPr lang="en" sz="1245">
                <a:highlight>
                  <a:schemeClr val="lt2"/>
                </a:highlight>
                <a:latin typeface="Roboto"/>
                <a:ea typeface="Roboto"/>
                <a:cs typeface="Roboto"/>
                <a:sym typeface="Roboto"/>
              </a:rPr>
              <a:t>// ES5 function declaration</a:t>
            </a:r>
            <a:endParaRPr sz="1245">
              <a:highlight>
                <a:schemeClr val="lt2"/>
              </a:highlight>
              <a:latin typeface="Roboto"/>
              <a:ea typeface="Roboto"/>
              <a:cs typeface="Roboto"/>
              <a:sym typeface="Roboto"/>
            </a:endParaRPr>
          </a:p>
          <a:p>
            <a:pPr indent="0" lvl="0" marL="0" rtl="0" algn="l">
              <a:spcBef>
                <a:spcPts val="0"/>
              </a:spcBef>
              <a:spcAft>
                <a:spcPts val="0"/>
              </a:spcAft>
              <a:buSzPts val="990"/>
              <a:buNone/>
            </a:pPr>
            <a:r>
              <a:rPr lang="en" sz="1245">
                <a:solidFill>
                  <a:srgbClr val="2E95D3"/>
                </a:solidFill>
                <a:highlight>
                  <a:srgbClr val="000000"/>
                </a:highlight>
                <a:latin typeface="Roboto"/>
                <a:ea typeface="Roboto"/>
                <a:cs typeface="Roboto"/>
                <a:sym typeface="Roboto"/>
              </a:rPr>
              <a:t>function</a:t>
            </a:r>
            <a:r>
              <a:rPr lang="en" sz="1245">
                <a:solidFill>
                  <a:srgbClr val="FFFFFF"/>
                </a:solidFill>
                <a:highlight>
                  <a:srgbClr val="000000"/>
                </a:highlight>
                <a:latin typeface="Roboto"/>
                <a:ea typeface="Roboto"/>
                <a:cs typeface="Roboto"/>
                <a:sym typeface="Roboto"/>
              </a:rPr>
              <a:t> </a:t>
            </a:r>
            <a:r>
              <a:rPr lang="en" sz="1245">
                <a:solidFill>
                  <a:srgbClr val="F22C3D"/>
                </a:solidFill>
                <a:highlight>
                  <a:srgbClr val="000000"/>
                </a:highlight>
                <a:latin typeface="Roboto"/>
                <a:ea typeface="Roboto"/>
                <a:cs typeface="Roboto"/>
                <a:sym typeface="Roboto"/>
              </a:rPr>
              <a:t>greet</a:t>
            </a:r>
            <a:r>
              <a:rPr lang="en" sz="1245">
                <a:solidFill>
                  <a:srgbClr val="FFFFFF"/>
                </a:solidFill>
                <a:highlight>
                  <a:srgbClr val="000000"/>
                </a:highlight>
                <a:latin typeface="Roboto"/>
                <a:ea typeface="Roboto"/>
                <a:cs typeface="Roboto"/>
                <a:sym typeface="Roboto"/>
              </a:rPr>
              <a:t>(name) {</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console</a:t>
            </a:r>
            <a:r>
              <a:rPr lang="en" sz="1245">
                <a:solidFill>
                  <a:srgbClr val="FFFFFF"/>
                </a:solidFill>
                <a:highlight>
                  <a:srgbClr val="000000"/>
                </a:highlight>
                <a:latin typeface="Roboto"/>
                <a:ea typeface="Roboto"/>
                <a:cs typeface="Roboto"/>
                <a:sym typeface="Roboto"/>
              </a:rPr>
              <a:t>.</a:t>
            </a:r>
            <a:r>
              <a:rPr lang="en" sz="1245">
                <a:solidFill>
                  <a:srgbClr val="F22C3D"/>
                </a:solidFill>
                <a:highlight>
                  <a:srgbClr val="000000"/>
                </a:highlight>
                <a:latin typeface="Roboto"/>
                <a:ea typeface="Roboto"/>
                <a:cs typeface="Roboto"/>
                <a:sym typeface="Roboto"/>
              </a:rPr>
              <a:t>log</a:t>
            </a:r>
            <a:r>
              <a:rPr lang="en" sz="1245">
                <a:solidFill>
                  <a:srgbClr val="FFFFFF"/>
                </a:solidFill>
                <a:highlight>
                  <a:srgbClr val="000000"/>
                </a:highlight>
                <a:latin typeface="Roboto"/>
                <a:ea typeface="Roboto"/>
                <a:cs typeface="Roboto"/>
                <a:sym typeface="Roboto"/>
              </a:rPr>
              <a:t>(</a:t>
            </a:r>
            <a:r>
              <a:rPr lang="en" sz="1245">
                <a:solidFill>
                  <a:srgbClr val="00A67D"/>
                </a:solidFill>
                <a:highlight>
                  <a:srgbClr val="000000"/>
                </a:highlight>
                <a:latin typeface="Roboto"/>
                <a:ea typeface="Roboto"/>
                <a:cs typeface="Roboto"/>
                <a:sym typeface="Roboto"/>
              </a:rPr>
              <a:t>'Hello, '</a:t>
            </a:r>
            <a:r>
              <a:rPr lang="en" sz="1245">
                <a:solidFill>
                  <a:srgbClr val="FFFFFF"/>
                </a:solidFill>
                <a:highlight>
                  <a:srgbClr val="000000"/>
                </a:highlight>
                <a:latin typeface="Roboto"/>
                <a:ea typeface="Roboto"/>
                <a:cs typeface="Roboto"/>
                <a:sym typeface="Roboto"/>
              </a:rPr>
              <a:t> + name + </a:t>
            </a:r>
            <a:r>
              <a:rPr lang="en" sz="1245">
                <a:solidFill>
                  <a:srgbClr val="00A67D"/>
                </a:solidFill>
                <a:highlight>
                  <a:srgbClr val="000000"/>
                </a:highlight>
                <a:latin typeface="Roboto"/>
                <a:ea typeface="Roboto"/>
                <a:cs typeface="Roboto"/>
                <a:sym typeface="Roboto"/>
              </a:rPr>
              <a:t>'!'</a:t>
            </a:r>
            <a:r>
              <a:rPr lang="en" sz="1245">
                <a:solidFill>
                  <a:srgbClr val="FFFFFF"/>
                </a:solidFill>
                <a:highlight>
                  <a:srgbClr val="000000"/>
                </a:highlight>
                <a:latin typeface="Roboto"/>
                <a:ea typeface="Roboto"/>
                <a:cs typeface="Roboto"/>
                <a:sym typeface="Roboto"/>
              </a:rPr>
              <a:t>);</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000000"/>
                </a:solidFill>
                <a:highlight>
                  <a:srgbClr val="000000"/>
                </a:highlight>
                <a:latin typeface="Roboto"/>
                <a:ea typeface="Roboto"/>
                <a:cs typeface="Roboto"/>
                <a:sym typeface="Roboto"/>
              </a:rPr>
              <a:t>// ES5 object liter</a:t>
            </a:r>
            <a:r>
              <a:rPr lang="en" sz="1245">
                <a:solidFill>
                  <a:srgbClr val="000000"/>
                </a:solidFill>
                <a:highlight>
                  <a:srgbClr val="000000"/>
                </a:highlight>
                <a:latin typeface="Roboto"/>
                <a:ea typeface="Roboto"/>
                <a:cs typeface="Roboto"/>
                <a:sym typeface="Roboto"/>
              </a:rPr>
              <a:t>al</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2E95D3"/>
                </a:solidFill>
                <a:highlight>
                  <a:srgbClr val="000000"/>
                </a:highlight>
                <a:latin typeface="Roboto"/>
                <a:ea typeface="Roboto"/>
                <a:cs typeface="Roboto"/>
                <a:sym typeface="Roboto"/>
              </a:rPr>
              <a:t>var</a:t>
            </a:r>
            <a:r>
              <a:rPr lang="en" sz="1245">
                <a:solidFill>
                  <a:srgbClr val="FFFFFF"/>
                </a:solidFill>
                <a:highlight>
                  <a:srgbClr val="000000"/>
                </a:highlight>
                <a:latin typeface="Roboto"/>
                <a:ea typeface="Roboto"/>
                <a:cs typeface="Roboto"/>
                <a:sym typeface="Roboto"/>
              </a:rPr>
              <a:t> person = {</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name</a:t>
            </a:r>
            <a:r>
              <a:rPr lang="en" sz="1245">
                <a:solidFill>
                  <a:srgbClr val="FFFFFF"/>
                </a:solidFill>
                <a:highlight>
                  <a:srgbClr val="000000"/>
                </a:highlight>
                <a:latin typeface="Roboto"/>
                <a:ea typeface="Roboto"/>
                <a:cs typeface="Roboto"/>
                <a:sym typeface="Roboto"/>
              </a:rPr>
              <a:t>: </a:t>
            </a:r>
            <a:r>
              <a:rPr lang="en" sz="1245">
                <a:solidFill>
                  <a:srgbClr val="00A67D"/>
                </a:solidFill>
                <a:highlight>
                  <a:srgbClr val="000000"/>
                </a:highlight>
                <a:latin typeface="Roboto"/>
                <a:ea typeface="Roboto"/>
                <a:cs typeface="Roboto"/>
                <a:sym typeface="Roboto"/>
              </a:rPr>
              <a:t>'John'</a:t>
            </a:r>
            <a:r>
              <a:rPr lang="en" sz="1245">
                <a:solidFill>
                  <a:srgbClr val="FFFFFF"/>
                </a:solidFill>
                <a:highlight>
                  <a:srgbClr val="000000"/>
                </a:highlight>
                <a:latin typeface="Roboto"/>
                <a:ea typeface="Roboto"/>
                <a:cs typeface="Roboto"/>
                <a:sym typeface="Roboto"/>
              </a:rPr>
              <a:t>,</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age</a:t>
            </a: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30</a:t>
            </a:r>
            <a:r>
              <a:rPr lang="en" sz="1245">
                <a:solidFill>
                  <a:srgbClr val="FFFFFF"/>
                </a:solidFill>
                <a:highlight>
                  <a:srgbClr val="000000"/>
                </a:highlight>
                <a:latin typeface="Roboto"/>
                <a:ea typeface="Roboto"/>
                <a:cs typeface="Roboto"/>
                <a:sym typeface="Roboto"/>
              </a:rPr>
              <a:t>,</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greet</a:t>
            </a:r>
            <a:r>
              <a:rPr lang="en" sz="1245">
                <a:solidFill>
                  <a:srgbClr val="FFFFFF"/>
                </a:solidFill>
                <a:highlight>
                  <a:srgbClr val="000000"/>
                </a:highlight>
                <a:latin typeface="Roboto"/>
                <a:ea typeface="Roboto"/>
                <a:cs typeface="Roboto"/>
                <a:sym typeface="Roboto"/>
              </a:rPr>
              <a:t>: </a:t>
            </a:r>
            <a:r>
              <a:rPr lang="en" sz="1245">
                <a:solidFill>
                  <a:srgbClr val="2E95D3"/>
                </a:solidFill>
                <a:highlight>
                  <a:srgbClr val="000000"/>
                </a:highlight>
                <a:latin typeface="Roboto"/>
                <a:ea typeface="Roboto"/>
                <a:cs typeface="Roboto"/>
                <a:sym typeface="Roboto"/>
              </a:rPr>
              <a:t>function</a:t>
            </a:r>
            <a:r>
              <a:rPr lang="en" sz="1245">
                <a:solidFill>
                  <a:srgbClr val="FFFFFF"/>
                </a:solidFill>
                <a:highlight>
                  <a:srgbClr val="000000"/>
                </a:highlight>
                <a:latin typeface="Roboto"/>
                <a:ea typeface="Roboto"/>
                <a:cs typeface="Roboto"/>
                <a:sym typeface="Roboto"/>
              </a:rPr>
              <a:t>() {</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r>
              <a:rPr lang="en" sz="1245">
                <a:solidFill>
                  <a:srgbClr val="DF3079"/>
                </a:solidFill>
                <a:highlight>
                  <a:srgbClr val="000000"/>
                </a:highlight>
                <a:latin typeface="Roboto"/>
                <a:ea typeface="Roboto"/>
                <a:cs typeface="Roboto"/>
                <a:sym typeface="Roboto"/>
              </a:rPr>
              <a:t>console</a:t>
            </a:r>
            <a:r>
              <a:rPr lang="en" sz="1245">
                <a:solidFill>
                  <a:srgbClr val="FFFFFF"/>
                </a:solidFill>
                <a:highlight>
                  <a:srgbClr val="000000"/>
                </a:highlight>
                <a:latin typeface="Roboto"/>
                <a:ea typeface="Roboto"/>
                <a:cs typeface="Roboto"/>
                <a:sym typeface="Roboto"/>
              </a:rPr>
              <a:t>.</a:t>
            </a:r>
            <a:r>
              <a:rPr lang="en" sz="1245">
                <a:solidFill>
                  <a:srgbClr val="F22C3D"/>
                </a:solidFill>
                <a:highlight>
                  <a:srgbClr val="000000"/>
                </a:highlight>
                <a:latin typeface="Roboto"/>
                <a:ea typeface="Roboto"/>
                <a:cs typeface="Roboto"/>
                <a:sym typeface="Roboto"/>
              </a:rPr>
              <a:t>log</a:t>
            </a:r>
            <a:r>
              <a:rPr lang="en" sz="1245">
                <a:solidFill>
                  <a:srgbClr val="FFFFFF"/>
                </a:solidFill>
                <a:highlight>
                  <a:srgbClr val="000000"/>
                </a:highlight>
                <a:latin typeface="Roboto"/>
                <a:ea typeface="Roboto"/>
                <a:cs typeface="Roboto"/>
                <a:sym typeface="Roboto"/>
              </a:rPr>
              <a:t>(</a:t>
            </a:r>
            <a:r>
              <a:rPr lang="en" sz="1245">
                <a:solidFill>
                  <a:srgbClr val="00A67D"/>
                </a:solidFill>
                <a:highlight>
                  <a:srgbClr val="000000"/>
                </a:highlight>
                <a:latin typeface="Roboto"/>
                <a:ea typeface="Roboto"/>
                <a:cs typeface="Roboto"/>
                <a:sym typeface="Roboto"/>
              </a:rPr>
              <a:t>'Hello, my name is '</a:t>
            </a:r>
            <a:r>
              <a:rPr lang="en" sz="1245">
                <a:solidFill>
                  <a:srgbClr val="FFFFFF"/>
                </a:solidFill>
                <a:highlight>
                  <a:srgbClr val="000000"/>
                </a:highlight>
                <a:latin typeface="Roboto"/>
                <a:ea typeface="Roboto"/>
                <a:cs typeface="Roboto"/>
                <a:sym typeface="Roboto"/>
              </a:rPr>
              <a:t> + </a:t>
            </a:r>
            <a:r>
              <a:rPr lang="en" sz="1245">
                <a:solidFill>
                  <a:srgbClr val="DF3079"/>
                </a:solidFill>
                <a:highlight>
                  <a:srgbClr val="000000"/>
                </a:highlight>
                <a:latin typeface="Roboto"/>
                <a:ea typeface="Roboto"/>
                <a:cs typeface="Roboto"/>
                <a:sym typeface="Roboto"/>
              </a:rPr>
              <a:t>this</a:t>
            </a:r>
            <a:r>
              <a:rPr lang="en" sz="1245">
                <a:solidFill>
                  <a:srgbClr val="FFFFFF"/>
                </a:solidFill>
                <a:highlight>
                  <a:srgbClr val="000000"/>
                </a:highlight>
                <a:latin typeface="Roboto"/>
                <a:ea typeface="Roboto"/>
                <a:cs typeface="Roboto"/>
                <a:sym typeface="Roboto"/>
              </a:rPr>
              <a:t>.name + </a:t>
            </a:r>
            <a:r>
              <a:rPr lang="en" sz="1245">
                <a:solidFill>
                  <a:srgbClr val="00A67D"/>
                </a:solidFill>
                <a:highlight>
                  <a:srgbClr val="000000"/>
                </a:highlight>
                <a:latin typeface="Roboto"/>
                <a:ea typeface="Roboto"/>
                <a:cs typeface="Roboto"/>
                <a:sym typeface="Roboto"/>
              </a:rPr>
              <a:t>'.'</a:t>
            </a:r>
            <a:r>
              <a:rPr lang="en" sz="1245">
                <a:solidFill>
                  <a:srgbClr val="FFFFFF"/>
                </a:solidFill>
                <a:highlight>
                  <a:srgbClr val="000000"/>
                </a:highlight>
                <a:latin typeface="Roboto"/>
                <a:ea typeface="Roboto"/>
                <a:cs typeface="Roboto"/>
                <a:sym typeface="Roboto"/>
              </a:rPr>
              <a:t>);</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  }</a:t>
            </a:r>
            <a:endParaRPr sz="1245">
              <a:solidFill>
                <a:srgbClr val="FFFFFF"/>
              </a:solidFill>
              <a:highlight>
                <a:srgbClr val="000000"/>
              </a:highlight>
              <a:latin typeface="Roboto"/>
              <a:ea typeface="Roboto"/>
              <a:cs typeface="Roboto"/>
              <a:sym typeface="Roboto"/>
            </a:endParaRPr>
          </a:p>
          <a:p>
            <a:pPr indent="0" lvl="0" marL="0" rtl="0" algn="l">
              <a:spcBef>
                <a:spcPts val="0"/>
              </a:spcBef>
              <a:spcAft>
                <a:spcPts val="0"/>
              </a:spcAft>
              <a:buSzPts val="990"/>
              <a:buNone/>
            </a:pPr>
            <a:r>
              <a:rPr lang="en" sz="1245">
                <a:solidFill>
                  <a:srgbClr val="FFFFFF"/>
                </a:solidFill>
                <a:highlight>
                  <a:srgbClr val="000000"/>
                </a:highlight>
                <a:latin typeface="Roboto"/>
                <a:ea typeface="Roboto"/>
                <a:cs typeface="Roboto"/>
                <a:sym typeface="Roboto"/>
              </a:rPr>
              <a:t>};</a:t>
            </a:r>
            <a:endParaRPr sz="1380">
              <a:solidFill>
                <a:srgbClr val="D1D5DB"/>
              </a:solidFill>
              <a:highlight>
                <a:srgbClr val="444654"/>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39200"/>
            <a:ext cx="8520600" cy="1392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990"/>
              <a:buNone/>
            </a:pPr>
            <a:r>
              <a:rPr lang="en" sz="1400">
                <a:highlight>
                  <a:schemeClr val="dk2"/>
                </a:highlight>
                <a:latin typeface="Roboto Medium"/>
                <a:ea typeface="Roboto Medium"/>
                <a:cs typeface="Roboto Medium"/>
                <a:sym typeface="Roboto Medium"/>
              </a:rPr>
              <a:t>ES6 introduced several new features, including arrow functions, block-scoped variables, template literals, and classes. These features enhance code readability and provide more efficient ways to write JavaScript applications. Here's an example of ES6 code:</a:t>
            </a:r>
            <a:endParaRPr sz="1400">
              <a:highlight>
                <a:schemeClr val="dk2"/>
              </a:highlight>
              <a:latin typeface="Roboto Medium"/>
              <a:ea typeface="Roboto Medium"/>
              <a:cs typeface="Roboto Medium"/>
              <a:sym typeface="Roboto Medium"/>
            </a:endParaRPr>
          </a:p>
          <a:p>
            <a:pPr indent="0" lvl="0" marL="0" rtl="0" algn="l">
              <a:spcBef>
                <a:spcPts val="1500"/>
              </a:spcBef>
              <a:spcAft>
                <a:spcPts val="0"/>
              </a:spcAft>
              <a:buSzPts val="990"/>
              <a:buNone/>
            </a:pPr>
            <a:r>
              <a:rPr lang="en" sz="1045">
                <a:solidFill>
                  <a:srgbClr val="000000"/>
                </a:solidFill>
                <a:highlight>
                  <a:schemeClr val="lt2"/>
                </a:highlight>
                <a:latin typeface="Roboto Medium"/>
                <a:ea typeface="Roboto Medium"/>
                <a:cs typeface="Roboto Medium"/>
                <a:sym typeface="Roboto Medium"/>
              </a:rPr>
              <a:t>// ES6 arrow function</a:t>
            </a:r>
            <a:endParaRPr sz="1045">
              <a:solidFill>
                <a:srgbClr val="FFFFFF"/>
              </a:solidFill>
              <a:highlight>
                <a:schemeClr val="lt2"/>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2E95D3"/>
                </a:solidFill>
                <a:highlight>
                  <a:srgbClr val="000000"/>
                </a:highlight>
                <a:latin typeface="Roboto Medium"/>
                <a:ea typeface="Roboto Medium"/>
                <a:cs typeface="Roboto Medium"/>
                <a:sym typeface="Roboto Medium"/>
              </a:rPr>
              <a:t>const</a:t>
            </a:r>
            <a:r>
              <a:rPr lang="en" sz="1045">
                <a:solidFill>
                  <a:srgbClr val="FFFFFF"/>
                </a:solidFill>
                <a:highlight>
                  <a:srgbClr val="000000"/>
                </a:highlight>
                <a:latin typeface="Roboto Medium"/>
                <a:ea typeface="Roboto Medium"/>
                <a:cs typeface="Roboto Medium"/>
                <a:sym typeface="Roboto Medium"/>
              </a:rPr>
              <a:t> </a:t>
            </a:r>
            <a:r>
              <a:rPr lang="en" sz="1045">
                <a:solidFill>
                  <a:srgbClr val="F22C3D"/>
                </a:solidFill>
                <a:highlight>
                  <a:srgbClr val="000000"/>
                </a:highlight>
                <a:latin typeface="Roboto Medium"/>
                <a:ea typeface="Roboto Medium"/>
                <a:cs typeface="Roboto Medium"/>
                <a:sym typeface="Roboto Medium"/>
              </a:rPr>
              <a:t>greet</a:t>
            </a:r>
            <a:r>
              <a:rPr lang="en" sz="1045">
                <a:solidFill>
                  <a:srgbClr val="FFFFFF"/>
                </a:solidFill>
                <a:highlight>
                  <a:srgbClr val="000000"/>
                </a:highlight>
                <a:latin typeface="Roboto Medium"/>
                <a:ea typeface="Roboto Medium"/>
                <a:cs typeface="Roboto Medium"/>
                <a:sym typeface="Roboto Medium"/>
              </a:rPr>
              <a:t> = (name) =&gt; {</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a:t>
            </a:r>
            <a:r>
              <a:rPr lang="en" sz="1045">
                <a:solidFill>
                  <a:srgbClr val="DF3079"/>
                </a:solidFill>
                <a:highlight>
                  <a:srgbClr val="000000"/>
                </a:highlight>
                <a:latin typeface="Roboto Medium"/>
                <a:ea typeface="Roboto Medium"/>
                <a:cs typeface="Roboto Medium"/>
                <a:sym typeface="Roboto Medium"/>
              </a:rPr>
              <a:t>console</a:t>
            </a:r>
            <a:r>
              <a:rPr lang="en" sz="1045">
                <a:solidFill>
                  <a:srgbClr val="FFFFFF"/>
                </a:solidFill>
                <a:highlight>
                  <a:srgbClr val="000000"/>
                </a:highlight>
                <a:latin typeface="Roboto Medium"/>
                <a:ea typeface="Roboto Medium"/>
                <a:cs typeface="Roboto Medium"/>
                <a:sym typeface="Roboto Medium"/>
              </a:rPr>
              <a:t>.</a:t>
            </a:r>
            <a:r>
              <a:rPr lang="en" sz="1045">
                <a:solidFill>
                  <a:srgbClr val="F22C3D"/>
                </a:solidFill>
                <a:highlight>
                  <a:srgbClr val="000000"/>
                </a:highlight>
                <a:latin typeface="Roboto Medium"/>
                <a:ea typeface="Roboto Medium"/>
                <a:cs typeface="Roboto Medium"/>
                <a:sym typeface="Roboto Medium"/>
              </a:rPr>
              <a:t>log</a:t>
            </a:r>
            <a:r>
              <a:rPr lang="en" sz="1045">
                <a:solidFill>
                  <a:srgbClr val="FFFFFF"/>
                </a:solidFill>
                <a:highlight>
                  <a:srgbClr val="000000"/>
                </a:highlight>
                <a:latin typeface="Roboto Medium"/>
                <a:ea typeface="Roboto Medium"/>
                <a:cs typeface="Roboto Medium"/>
                <a:sym typeface="Roboto Medium"/>
              </a:rPr>
              <a:t>(</a:t>
            </a:r>
            <a:r>
              <a:rPr lang="en" sz="1045">
                <a:solidFill>
                  <a:srgbClr val="00A67D"/>
                </a:solidFill>
                <a:highlight>
                  <a:srgbClr val="000000"/>
                </a:highlight>
                <a:latin typeface="Roboto Medium"/>
                <a:ea typeface="Roboto Medium"/>
                <a:cs typeface="Roboto Medium"/>
                <a:sym typeface="Roboto Medium"/>
              </a:rPr>
              <a:t>`Hello, ${name}!`</a:t>
            </a: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000000"/>
                </a:solidFill>
                <a:highlight>
                  <a:schemeClr val="lt2"/>
                </a:highlight>
                <a:latin typeface="Roboto Medium"/>
                <a:ea typeface="Roboto Medium"/>
                <a:cs typeface="Roboto Medium"/>
                <a:sym typeface="Roboto Medium"/>
              </a:rPr>
              <a:t>// ES6 object literal shorthand</a:t>
            </a:r>
            <a:endParaRPr sz="1045">
              <a:solidFill>
                <a:srgbClr val="FFFFFF"/>
              </a:solidFill>
              <a:highlight>
                <a:schemeClr val="lt2"/>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2E95D3"/>
                </a:solidFill>
                <a:highlight>
                  <a:srgbClr val="000000"/>
                </a:highlight>
                <a:latin typeface="Roboto Medium"/>
                <a:ea typeface="Roboto Medium"/>
                <a:cs typeface="Roboto Medium"/>
                <a:sym typeface="Roboto Medium"/>
              </a:rPr>
              <a:t>const</a:t>
            </a:r>
            <a:r>
              <a:rPr lang="en" sz="1045">
                <a:solidFill>
                  <a:srgbClr val="FFFFFF"/>
                </a:solidFill>
                <a:highlight>
                  <a:srgbClr val="000000"/>
                </a:highlight>
                <a:latin typeface="Roboto Medium"/>
                <a:ea typeface="Roboto Medium"/>
                <a:cs typeface="Roboto Medium"/>
                <a:sym typeface="Roboto Medium"/>
              </a:rPr>
              <a:t> name = </a:t>
            </a:r>
            <a:r>
              <a:rPr lang="en" sz="1045">
                <a:solidFill>
                  <a:srgbClr val="00A67D"/>
                </a:solidFill>
                <a:highlight>
                  <a:srgbClr val="000000"/>
                </a:highlight>
                <a:latin typeface="Roboto Medium"/>
                <a:ea typeface="Roboto Medium"/>
                <a:cs typeface="Roboto Medium"/>
                <a:sym typeface="Roboto Medium"/>
              </a:rPr>
              <a:t>'John'</a:t>
            </a: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2E95D3"/>
                </a:solidFill>
                <a:highlight>
                  <a:srgbClr val="000000"/>
                </a:highlight>
                <a:latin typeface="Roboto Medium"/>
                <a:ea typeface="Roboto Medium"/>
                <a:cs typeface="Roboto Medium"/>
                <a:sym typeface="Roboto Medium"/>
              </a:rPr>
              <a:t>const</a:t>
            </a:r>
            <a:r>
              <a:rPr lang="en" sz="1045">
                <a:solidFill>
                  <a:srgbClr val="FFFFFF"/>
                </a:solidFill>
                <a:highlight>
                  <a:srgbClr val="000000"/>
                </a:highlight>
                <a:latin typeface="Roboto Medium"/>
                <a:ea typeface="Roboto Medium"/>
                <a:cs typeface="Roboto Medium"/>
                <a:sym typeface="Roboto Medium"/>
              </a:rPr>
              <a:t> age = </a:t>
            </a:r>
            <a:r>
              <a:rPr lang="en" sz="1045">
                <a:solidFill>
                  <a:srgbClr val="DF3079"/>
                </a:solidFill>
                <a:highlight>
                  <a:srgbClr val="000000"/>
                </a:highlight>
                <a:latin typeface="Roboto Medium"/>
                <a:ea typeface="Roboto Medium"/>
                <a:cs typeface="Roboto Medium"/>
                <a:sym typeface="Roboto Medium"/>
              </a:rPr>
              <a:t>30</a:t>
            </a: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2E95D3"/>
                </a:solidFill>
                <a:highlight>
                  <a:srgbClr val="000000"/>
                </a:highlight>
                <a:latin typeface="Roboto Medium"/>
                <a:ea typeface="Roboto Medium"/>
                <a:cs typeface="Roboto Medium"/>
                <a:sym typeface="Roboto Medium"/>
              </a:rPr>
              <a:t>const</a:t>
            </a:r>
            <a:r>
              <a:rPr lang="en" sz="1045">
                <a:solidFill>
                  <a:srgbClr val="FFFFFF"/>
                </a:solidFill>
                <a:highlight>
                  <a:srgbClr val="000000"/>
                </a:highlight>
                <a:latin typeface="Roboto Medium"/>
                <a:ea typeface="Roboto Medium"/>
                <a:cs typeface="Roboto Medium"/>
                <a:sym typeface="Roboto Medium"/>
              </a:rPr>
              <a:t> person = {</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name,</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age,</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a:t>
            </a:r>
            <a:r>
              <a:rPr lang="en" sz="1045">
                <a:solidFill>
                  <a:srgbClr val="F22C3D"/>
                </a:solidFill>
                <a:highlight>
                  <a:srgbClr val="000000"/>
                </a:highlight>
                <a:latin typeface="Roboto Medium"/>
                <a:ea typeface="Roboto Medium"/>
                <a:cs typeface="Roboto Medium"/>
                <a:sym typeface="Roboto Medium"/>
              </a:rPr>
              <a:t>greet</a:t>
            </a:r>
            <a:r>
              <a:rPr lang="en" sz="1045">
                <a:solidFill>
                  <a:srgbClr val="FFFFFF"/>
                </a:solidFill>
                <a:highlight>
                  <a:srgbClr val="000000"/>
                </a:highlight>
                <a:latin typeface="Roboto Medium"/>
                <a:ea typeface="Roboto Medium"/>
                <a:cs typeface="Roboto Medium"/>
                <a:sym typeface="Roboto Medium"/>
              </a:rPr>
              <a:t>() {</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a:t>
            </a:r>
            <a:r>
              <a:rPr lang="en" sz="1045">
                <a:solidFill>
                  <a:srgbClr val="DF3079"/>
                </a:solidFill>
                <a:highlight>
                  <a:srgbClr val="000000"/>
                </a:highlight>
                <a:latin typeface="Roboto Medium"/>
                <a:ea typeface="Roboto Medium"/>
                <a:cs typeface="Roboto Medium"/>
                <a:sym typeface="Roboto Medium"/>
              </a:rPr>
              <a:t>console</a:t>
            </a:r>
            <a:r>
              <a:rPr lang="en" sz="1045">
                <a:solidFill>
                  <a:srgbClr val="FFFFFF"/>
                </a:solidFill>
                <a:highlight>
                  <a:srgbClr val="000000"/>
                </a:highlight>
                <a:latin typeface="Roboto Medium"/>
                <a:ea typeface="Roboto Medium"/>
                <a:cs typeface="Roboto Medium"/>
                <a:sym typeface="Roboto Medium"/>
              </a:rPr>
              <a:t>.</a:t>
            </a:r>
            <a:r>
              <a:rPr lang="en" sz="1045">
                <a:solidFill>
                  <a:srgbClr val="F22C3D"/>
                </a:solidFill>
                <a:highlight>
                  <a:srgbClr val="000000"/>
                </a:highlight>
                <a:latin typeface="Roboto Medium"/>
                <a:ea typeface="Roboto Medium"/>
                <a:cs typeface="Roboto Medium"/>
                <a:sym typeface="Roboto Medium"/>
              </a:rPr>
              <a:t>log</a:t>
            </a:r>
            <a:r>
              <a:rPr lang="en" sz="1045">
                <a:solidFill>
                  <a:srgbClr val="FFFFFF"/>
                </a:solidFill>
                <a:highlight>
                  <a:srgbClr val="000000"/>
                </a:highlight>
                <a:latin typeface="Roboto Medium"/>
                <a:ea typeface="Roboto Medium"/>
                <a:cs typeface="Roboto Medium"/>
                <a:sym typeface="Roboto Medium"/>
              </a:rPr>
              <a:t>(</a:t>
            </a:r>
            <a:r>
              <a:rPr lang="en" sz="1045">
                <a:solidFill>
                  <a:srgbClr val="00A67D"/>
                </a:solidFill>
                <a:highlight>
                  <a:srgbClr val="000000"/>
                </a:highlight>
                <a:latin typeface="Roboto Medium"/>
                <a:ea typeface="Roboto Medium"/>
                <a:cs typeface="Roboto Medium"/>
                <a:sym typeface="Roboto Medium"/>
              </a:rPr>
              <a:t>`Hello, my name is ${</a:t>
            </a:r>
            <a:r>
              <a:rPr lang="en" sz="1045">
                <a:solidFill>
                  <a:srgbClr val="DF3079"/>
                </a:solidFill>
                <a:highlight>
                  <a:srgbClr val="000000"/>
                </a:highlight>
                <a:latin typeface="Roboto Medium"/>
                <a:ea typeface="Roboto Medium"/>
                <a:cs typeface="Roboto Medium"/>
                <a:sym typeface="Roboto Medium"/>
              </a:rPr>
              <a:t>this</a:t>
            </a:r>
            <a:r>
              <a:rPr lang="en" sz="1045">
                <a:solidFill>
                  <a:srgbClr val="00A67D"/>
                </a:solidFill>
                <a:highlight>
                  <a:srgbClr val="000000"/>
                </a:highlight>
                <a:latin typeface="Roboto Medium"/>
                <a:ea typeface="Roboto Medium"/>
                <a:cs typeface="Roboto Medium"/>
                <a:sym typeface="Roboto Medium"/>
              </a:rPr>
              <a:t>.name}.`</a:t>
            </a: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  }</a:t>
            </a:r>
            <a:endParaRPr sz="1045">
              <a:solidFill>
                <a:srgbClr val="FFFFFF"/>
              </a:solidFill>
              <a:highlight>
                <a:srgbClr val="000000"/>
              </a:highlight>
              <a:latin typeface="Roboto Medium"/>
              <a:ea typeface="Roboto Medium"/>
              <a:cs typeface="Roboto Medium"/>
              <a:sym typeface="Roboto Medium"/>
            </a:endParaRPr>
          </a:p>
          <a:p>
            <a:pPr indent="0" lvl="0" marL="0" rtl="0" algn="l">
              <a:spcBef>
                <a:spcPts val="0"/>
              </a:spcBef>
              <a:spcAft>
                <a:spcPts val="0"/>
              </a:spcAft>
              <a:buSzPts val="990"/>
              <a:buNone/>
            </a:pPr>
            <a:r>
              <a:rPr lang="en" sz="1045">
                <a:solidFill>
                  <a:srgbClr val="FFFFFF"/>
                </a:solidFill>
                <a:highlight>
                  <a:srgbClr val="000000"/>
                </a:highlight>
                <a:latin typeface="Roboto Medium"/>
                <a:ea typeface="Roboto Medium"/>
                <a:cs typeface="Roboto Medium"/>
                <a:sym typeface="Roboto Medium"/>
              </a:rPr>
              <a:t>};</a:t>
            </a:r>
            <a:endParaRPr sz="1045">
              <a:solidFill>
                <a:srgbClr val="FFFFFF"/>
              </a:solidFill>
              <a:highlight>
                <a:srgbClr val="000000"/>
              </a:highlight>
              <a:latin typeface="Roboto Medium"/>
              <a:ea typeface="Roboto Medium"/>
              <a:cs typeface="Roboto Medium"/>
              <a:sym typeface="Roboto Medium"/>
            </a:endParaRPr>
          </a:p>
          <a:p>
            <a:pPr indent="0" lvl="0" marL="0" rtl="0" algn="l">
              <a:lnSpc>
                <a:spcPct val="115000"/>
              </a:lnSpc>
              <a:spcBef>
                <a:spcPts val="1500"/>
              </a:spcBef>
              <a:spcAft>
                <a:spcPts val="0"/>
              </a:spcAft>
              <a:buSzPts val="990"/>
              <a:buNone/>
            </a:pPr>
            <a:r>
              <a:rPr lang="en" sz="1400">
                <a:highlight>
                  <a:schemeClr val="lt1"/>
                </a:highlight>
                <a:latin typeface="Roboto Medium"/>
                <a:ea typeface="Roboto Medium"/>
                <a:cs typeface="Roboto Medium"/>
                <a:sym typeface="Roboto Medium"/>
              </a:rPr>
              <a:t>ES6 provides a more modern and concise syntax for writing JavaScript code. It introduced several improvements to make code easier to read, write, and maintain.      To summarize, ES6 introduced significant enhancements to JavaScript, including arrow functions, block-scoped variables, template literals, and improved object syntax. These features greatly improve developer productivity and code quality.</a:t>
            </a:r>
            <a:endParaRPr sz="1400">
              <a:highlight>
                <a:schemeClr val="lt1"/>
              </a:highlight>
              <a:latin typeface="Roboto Medium"/>
              <a:ea typeface="Roboto Medium"/>
              <a:cs typeface="Roboto Medium"/>
              <a:sym typeface="Roboto Medium"/>
            </a:endParaRPr>
          </a:p>
          <a:p>
            <a:pPr indent="0" lvl="0" marL="0" rtl="0" algn="l">
              <a:spcBef>
                <a:spcPts val="1500"/>
              </a:spcBef>
              <a:spcAft>
                <a:spcPts val="0"/>
              </a:spcAft>
              <a:buSzPts val="990"/>
              <a:buNone/>
            </a:pPr>
            <a:r>
              <a:t/>
            </a:r>
            <a:endParaRPr sz="845">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 5 - ES 6</a:t>
            </a:r>
            <a:endParaRPr/>
          </a:p>
        </p:txBody>
      </p:sp>
      <p:pic>
        <p:nvPicPr>
          <p:cNvPr id="77" name="Google Shape;77;p17"/>
          <p:cNvPicPr preferRelativeResize="0"/>
          <p:nvPr/>
        </p:nvPicPr>
        <p:blipFill>
          <a:blip r:embed="rId3">
            <a:alphaModFix/>
          </a:blip>
          <a:stretch>
            <a:fillRect/>
          </a:stretch>
        </p:blipFill>
        <p:spPr>
          <a:xfrm>
            <a:off x="152400" y="2462675"/>
            <a:ext cx="3776075" cy="2528424"/>
          </a:xfrm>
          <a:prstGeom prst="rect">
            <a:avLst/>
          </a:prstGeom>
          <a:noFill/>
          <a:ln>
            <a:noFill/>
          </a:ln>
        </p:spPr>
      </p:pic>
      <p:pic>
        <p:nvPicPr>
          <p:cNvPr id="78" name="Google Shape;78;p17"/>
          <p:cNvPicPr preferRelativeResize="0"/>
          <p:nvPr/>
        </p:nvPicPr>
        <p:blipFill>
          <a:blip r:embed="rId4">
            <a:alphaModFix/>
          </a:blip>
          <a:stretch>
            <a:fillRect/>
          </a:stretch>
        </p:blipFill>
        <p:spPr>
          <a:xfrm>
            <a:off x="5321500" y="2409125"/>
            <a:ext cx="3670100" cy="248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140375" y="59550"/>
            <a:ext cx="8520600" cy="572700"/>
          </a:xfrm>
          <a:prstGeom prst="rect">
            <a:avLst/>
          </a:prstGeom>
        </p:spPr>
        <p:txBody>
          <a:bodyPr anchorCtr="0" anchor="t" bIns="91425" lIns="91425" spcFirstLastPara="1" rIns="91425" wrap="square" tIns="91425">
            <a:normAutofit fontScale="90000"/>
          </a:bodyPr>
          <a:lstStyle/>
          <a:p>
            <a:pPr indent="-317182" lvl="0" marL="457200" rtl="0" algn="l">
              <a:lnSpc>
                <a:spcPct val="115000"/>
              </a:lnSpc>
              <a:spcBef>
                <a:spcPts val="1500"/>
              </a:spcBef>
              <a:spcAft>
                <a:spcPts val="0"/>
              </a:spcAft>
              <a:buClr>
                <a:schemeClr val="dk1"/>
              </a:buClr>
              <a:buSzPct val="100000"/>
              <a:buFont typeface="Roboto"/>
              <a:buAutoNum type="arabicPeriod"/>
            </a:pPr>
            <a:r>
              <a:rPr lang="en" sz="1550">
                <a:highlight>
                  <a:schemeClr val="lt1"/>
                </a:highlight>
                <a:latin typeface="Roboto"/>
                <a:ea typeface="Roboto"/>
                <a:cs typeface="Roboto"/>
                <a:sym typeface="Roboto"/>
              </a:rPr>
              <a:t>Variable Declarations: var vs let vs const:</a:t>
            </a:r>
            <a:endParaRPr sz="1550">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lang="en" sz="1550">
                <a:highlight>
                  <a:schemeClr val="lt1"/>
                </a:highlight>
                <a:latin typeface="Roboto"/>
                <a:ea typeface="Roboto"/>
                <a:cs typeface="Roboto"/>
                <a:sym typeface="Roboto"/>
              </a:rPr>
              <a:t>In ES5, the primary way to declare variables was using the </a:t>
            </a:r>
            <a:r>
              <a:rPr lang="en" sz="1550">
                <a:highlight>
                  <a:schemeClr val="lt1"/>
                </a:highlight>
                <a:latin typeface="Courier New"/>
                <a:ea typeface="Courier New"/>
                <a:cs typeface="Courier New"/>
                <a:sym typeface="Courier New"/>
              </a:rPr>
              <a:t>var</a:t>
            </a:r>
            <a:r>
              <a:rPr lang="en" sz="1550">
                <a:highlight>
                  <a:schemeClr val="lt1"/>
                </a:highlight>
                <a:latin typeface="Roboto"/>
                <a:ea typeface="Roboto"/>
                <a:cs typeface="Roboto"/>
                <a:sym typeface="Roboto"/>
              </a:rPr>
              <a:t> keyword. However, </a:t>
            </a:r>
            <a:r>
              <a:rPr lang="en" sz="1550">
                <a:highlight>
                  <a:schemeClr val="lt1"/>
                </a:highlight>
                <a:latin typeface="Courier New"/>
                <a:ea typeface="Courier New"/>
                <a:cs typeface="Courier New"/>
                <a:sym typeface="Courier New"/>
              </a:rPr>
              <a:t>var</a:t>
            </a:r>
            <a:r>
              <a:rPr lang="en" sz="1550">
                <a:highlight>
                  <a:schemeClr val="lt1"/>
                </a:highlight>
                <a:latin typeface="Roboto"/>
                <a:ea typeface="Roboto"/>
                <a:cs typeface="Roboto"/>
                <a:sym typeface="Roboto"/>
              </a:rPr>
              <a:t> has function-level scoping and can lead to unexpected behavior. ES6 introduced two new variable declaration keywords: </a:t>
            </a:r>
            <a:r>
              <a:rPr lang="en" sz="1550">
                <a:highlight>
                  <a:schemeClr val="lt1"/>
                </a:highlight>
                <a:latin typeface="Courier New"/>
                <a:ea typeface="Courier New"/>
                <a:cs typeface="Courier New"/>
                <a:sym typeface="Courier New"/>
              </a:rPr>
              <a:t>let</a:t>
            </a:r>
            <a:r>
              <a:rPr lang="en" sz="1550">
                <a:highlight>
                  <a:schemeClr val="lt1"/>
                </a:highlight>
                <a:latin typeface="Roboto"/>
                <a:ea typeface="Roboto"/>
                <a:cs typeface="Roboto"/>
                <a:sym typeface="Roboto"/>
              </a:rPr>
              <a:t> and </a:t>
            </a:r>
            <a:r>
              <a:rPr lang="en" sz="1550">
                <a:highlight>
                  <a:schemeClr val="lt1"/>
                </a:highlight>
                <a:latin typeface="Courier New"/>
                <a:ea typeface="Courier New"/>
                <a:cs typeface="Courier New"/>
                <a:sym typeface="Courier New"/>
              </a:rPr>
              <a:t>const</a:t>
            </a:r>
            <a:r>
              <a:rPr lang="en" sz="1550">
                <a:highlight>
                  <a:schemeClr val="lt1"/>
                </a:highlight>
                <a:latin typeface="Roboto"/>
                <a:ea typeface="Roboto"/>
                <a:cs typeface="Roboto"/>
                <a:sym typeface="Roboto"/>
              </a:rPr>
              <a:t>. </a:t>
            </a:r>
            <a:r>
              <a:rPr lang="en" sz="1550">
                <a:highlight>
                  <a:schemeClr val="lt1"/>
                </a:highlight>
                <a:latin typeface="Courier New"/>
                <a:ea typeface="Courier New"/>
                <a:cs typeface="Courier New"/>
                <a:sym typeface="Courier New"/>
              </a:rPr>
              <a:t>let</a:t>
            </a:r>
            <a:r>
              <a:rPr lang="en" sz="1550">
                <a:highlight>
                  <a:schemeClr val="lt1"/>
                </a:highlight>
                <a:latin typeface="Roboto"/>
                <a:ea typeface="Roboto"/>
                <a:cs typeface="Roboto"/>
                <a:sym typeface="Roboto"/>
              </a:rPr>
              <a:t> and </a:t>
            </a:r>
            <a:r>
              <a:rPr lang="en" sz="1550">
                <a:highlight>
                  <a:schemeClr val="lt1"/>
                </a:highlight>
                <a:latin typeface="Courier New"/>
                <a:ea typeface="Courier New"/>
                <a:cs typeface="Courier New"/>
                <a:sym typeface="Courier New"/>
              </a:rPr>
              <a:t>const</a:t>
            </a:r>
            <a:r>
              <a:rPr lang="en" sz="1550">
                <a:highlight>
                  <a:schemeClr val="lt1"/>
                </a:highlight>
                <a:latin typeface="Roboto"/>
                <a:ea typeface="Roboto"/>
                <a:cs typeface="Roboto"/>
                <a:sym typeface="Roboto"/>
              </a:rPr>
              <a:t> have block-level scoping, which makes code more predictable and prevents unintended variable hoisting.</a:t>
            </a:r>
            <a:endParaRPr sz="1550">
              <a:highlight>
                <a:schemeClr val="lt1"/>
              </a:highlight>
              <a:latin typeface="Roboto"/>
              <a:ea typeface="Roboto"/>
              <a:cs typeface="Roboto"/>
              <a:sym typeface="Roboto"/>
            </a:endParaRPr>
          </a:p>
          <a:p>
            <a:pPr indent="0" lvl="0" marL="0" rtl="0" algn="l">
              <a:spcBef>
                <a:spcPts val="1500"/>
              </a:spcBef>
              <a:spcAft>
                <a:spcPts val="0"/>
              </a:spcAft>
              <a:buNone/>
            </a:pPr>
            <a:r>
              <a:rPr lang="en" sz="1050">
                <a:solidFill>
                  <a:srgbClr val="000000"/>
                </a:solidFill>
                <a:highlight>
                  <a:schemeClr val="lt2"/>
                </a:highlight>
                <a:latin typeface="Courier New"/>
                <a:ea typeface="Courier New"/>
                <a:cs typeface="Courier New"/>
                <a:sym typeface="Courier New"/>
              </a:rPr>
              <a:t>// ES5</a:t>
            </a:r>
            <a:endParaRPr sz="1050">
              <a:solidFill>
                <a:srgbClr val="FFFFFF"/>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E95D3"/>
                </a:solidFill>
                <a:highlight>
                  <a:srgbClr val="000000"/>
                </a:highlight>
                <a:latin typeface="Courier New"/>
                <a:ea typeface="Courier New"/>
                <a:cs typeface="Courier New"/>
                <a:sym typeface="Courier New"/>
              </a:rPr>
              <a:t>var</a:t>
            </a:r>
            <a:r>
              <a:rPr lang="en" sz="1050">
                <a:solidFill>
                  <a:srgbClr val="FFFFFF"/>
                </a:solidFill>
                <a:highlight>
                  <a:srgbClr val="000000"/>
                </a:highlight>
                <a:latin typeface="Courier New"/>
                <a:ea typeface="Courier New"/>
                <a:cs typeface="Courier New"/>
                <a:sym typeface="Courier New"/>
              </a:rPr>
              <a:t> x = </a:t>
            </a:r>
            <a:r>
              <a:rPr lang="en" sz="1050">
                <a:solidFill>
                  <a:srgbClr val="DF3079"/>
                </a:solidFill>
                <a:highlight>
                  <a:srgbClr val="000000"/>
                </a:highlight>
                <a:latin typeface="Courier New"/>
                <a:ea typeface="Courier New"/>
                <a:cs typeface="Courier New"/>
                <a:sym typeface="Courier New"/>
              </a:rPr>
              <a:t>5</a:t>
            </a:r>
            <a:r>
              <a:rPr lang="en"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0000"/>
                </a:solidFill>
                <a:highlight>
                  <a:schemeClr val="lt2"/>
                </a:highlight>
                <a:latin typeface="Courier New"/>
                <a:ea typeface="Courier New"/>
                <a:cs typeface="Courier New"/>
                <a:sym typeface="Courier New"/>
              </a:rPr>
              <a:t>// ES6</a:t>
            </a:r>
            <a:endParaRPr sz="1050">
              <a:solidFill>
                <a:srgbClr val="FFFFFF"/>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E95D3"/>
                </a:solidFill>
                <a:highlight>
                  <a:srgbClr val="000000"/>
                </a:highlight>
                <a:latin typeface="Courier New"/>
                <a:ea typeface="Courier New"/>
                <a:cs typeface="Courier New"/>
                <a:sym typeface="Courier New"/>
              </a:rPr>
              <a:t>let</a:t>
            </a:r>
            <a:r>
              <a:rPr lang="en" sz="1050">
                <a:solidFill>
                  <a:srgbClr val="FFFFFF"/>
                </a:solidFill>
                <a:highlight>
                  <a:srgbClr val="000000"/>
                </a:highlight>
                <a:latin typeface="Courier New"/>
                <a:ea typeface="Courier New"/>
                <a:cs typeface="Courier New"/>
                <a:sym typeface="Courier New"/>
              </a:rPr>
              <a:t> y = </a:t>
            </a:r>
            <a:r>
              <a:rPr lang="en" sz="1050">
                <a:solidFill>
                  <a:srgbClr val="DF3079"/>
                </a:solidFill>
                <a:highlight>
                  <a:srgbClr val="000000"/>
                </a:highlight>
                <a:latin typeface="Courier New"/>
                <a:ea typeface="Courier New"/>
                <a:cs typeface="Courier New"/>
                <a:sym typeface="Courier New"/>
              </a:rPr>
              <a:t>10</a:t>
            </a:r>
            <a:r>
              <a:rPr lang="en"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E95D3"/>
                </a:solidFill>
                <a:highlight>
                  <a:srgbClr val="000000"/>
                </a:highlight>
                <a:latin typeface="Courier New"/>
                <a:ea typeface="Courier New"/>
                <a:cs typeface="Courier New"/>
                <a:sym typeface="Courier New"/>
              </a:rPr>
              <a:t>const</a:t>
            </a:r>
            <a:r>
              <a:rPr lang="en" sz="1050">
                <a:solidFill>
                  <a:srgbClr val="FFFFFF"/>
                </a:solidFill>
                <a:highlight>
                  <a:srgbClr val="000000"/>
                </a:highlight>
                <a:latin typeface="Courier New"/>
                <a:ea typeface="Courier New"/>
                <a:cs typeface="Courier New"/>
                <a:sym typeface="Courier New"/>
              </a:rPr>
              <a:t> z = </a:t>
            </a:r>
            <a:r>
              <a:rPr lang="en" sz="1050">
                <a:solidFill>
                  <a:srgbClr val="DF3079"/>
                </a:solidFill>
                <a:highlight>
                  <a:srgbClr val="000000"/>
                </a:highlight>
                <a:latin typeface="Courier New"/>
                <a:ea typeface="Courier New"/>
                <a:cs typeface="Courier New"/>
                <a:sym typeface="Courier New"/>
              </a:rPr>
              <a:t>15</a:t>
            </a:r>
            <a:r>
              <a:rPr lang="en"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317182" lvl="0" marL="457200" rtl="0" algn="l">
              <a:lnSpc>
                <a:spcPct val="115000"/>
              </a:lnSpc>
              <a:spcBef>
                <a:spcPts val="1500"/>
              </a:spcBef>
              <a:spcAft>
                <a:spcPts val="0"/>
              </a:spcAft>
              <a:buClr>
                <a:schemeClr val="dk1"/>
              </a:buClr>
              <a:buSzPct val="100000"/>
              <a:buFont typeface="Roboto"/>
              <a:buAutoNum type="arabicPeriod" startAt="2"/>
            </a:pPr>
            <a:r>
              <a:rPr lang="en" sz="1550">
                <a:highlight>
                  <a:schemeClr val="lt1"/>
                </a:highlight>
                <a:latin typeface="Roboto"/>
                <a:ea typeface="Roboto"/>
                <a:cs typeface="Roboto"/>
                <a:sym typeface="Roboto"/>
              </a:rPr>
              <a:t>Arrow Functions:</a:t>
            </a:r>
            <a:endParaRPr sz="1550">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lang="en" sz="1550">
                <a:highlight>
                  <a:schemeClr val="lt1"/>
                </a:highlight>
                <a:latin typeface="Roboto"/>
                <a:ea typeface="Roboto"/>
                <a:cs typeface="Roboto"/>
                <a:sym typeface="Roboto"/>
              </a:rPr>
              <a:t>Arrow functions are a concise syntax for writing functions in ES6. They have a more compact syntax and inherit the </a:t>
            </a:r>
            <a:r>
              <a:rPr lang="en" sz="1550">
                <a:highlight>
                  <a:schemeClr val="lt1"/>
                </a:highlight>
                <a:latin typeface="Courier New"/>
                <a:ea typeface="Courier New"/>
                <a:cs typeface="Courier New"/>
                <a:sym typeface="Courier New"/>
              </a:rPr>
              <a:t>this</a:t>
            </a:r>
            <a:r>
              <a:rPr lang="en" sz="1550">
                <a:highlight>
                  <a:schemeClr val="lt1"/>
                </a:highlight>
                <a:latin typeface="Roboto"/>
                <a:ea typeface="Roboto"/>
                <a:cs typeface="Roboto"/>
                <a:sym typeface="Roboto"/>
              </a:rPr>
              <a:t> value from the surrounding context.</a:t>
            </a:r>
            <a:endParaRPr sz="1550">
              <a:highlight>
                <a:schemeClr val="lt1"/>
              </a:highlight>
              <a:latin typeface="Roboto"/>
              <a:ea typeface="Roboto"/>
              <a:cs typeface="Roboto"/>
              <a:sym typeface="Roboto"/>
            </a:endParaRPr>
          </a:p>
          <a:p>
            <a:pPr indent="0" lvl="0" marL="0" rtl="0" algn="l">
              <a:spcBef>
                <a:spcPts val="1500"/>
              </a:spcBef>
              <a:spcAft>
                <a:spcPts val="0"/>
              </a:spcAft>
              <a:buNone/>
            </a:pPr>
            <a:r>
              <a:rPr lang="en" sz="1200"/>
              <a:t>// ES5</a:t>
            </a:r>
            <a:endParaRPr sz="1200"/>
          </a:p>
          <a:p>
            <a:pPr indent="0" lvl="0" marL="0" rtl="0" algn="l">
              <a:spcBef>
                <a:spcPts val="0"/>
              </a:spcBef>
              <a:spcAft>
                <a:spcPts val="0"/>
              </a:spcAft>
              <a:buNone/>
            </a:pPr>
            <a:r>
              <a:rPr lang="en" sz="1200"/>
              <a:t>var add = function(x, y) {</a:t>
            </a:r>
            <a:endParaRPr sz="1200"/>
          </a:p>
          <a:p>
            <a:pPr indent="0" lvl="0" marL="0" rtl="0" algn="l">
              <a:spcBef>
                <a:spcPts val="0"/>
              </a:spcBef>
              <a:spcAft>
                <a:spcPts val="0"/>
              </a:spcAft>
              <a:buNone/>
            </a:pPr>
            <a:r>
              <a:rPr lang="en" sz="1200"/>
              <a:t>  return x + y;</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ES6</a:t>
            </a:r>
            <a:endParaRPr sz="1200"/>
          </a:p>
          <a:p>
            <a:pPr indent="0" lvl="0" marL="0" rtl="0" algn="l">
              <a:spcBef>
                <a:spcPts val="0"/>
              </a:spcBef>
              <a:spcAft>
                <a:spcPts val="0"/>
              </a:spcAft>
              <a:buNone/>
            </a:pPr>
            <a:r>
              <a:rPr lang="en" sz="1200"/>
              <a:t>const add = (x, y) =&gt; x + y;</a:t>
            </a:r>
            <a:endParaRPr sz="120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17182" lvl="0" marL="457200" rtl="0" algn="l">
              <a:lnSpc>
                <a:spcPct val="115000"/>
              </a:lnSpc>
              <a:spcBef>
                <a:spcPts val="1500"/>
              </a:spcBef>
              <a:spcAft>
                <a:spcPts val="0"/>
              </a:spcAft>
              <a:buClr>
                <a:schemeClr val="dk1"/>
              </a:buClr>
              <a:buSzPct val="100000"/>
              <a:buFont typeface="Roboto"/>
              <a:buAutoNum type="arabicPeriod" startAt="3"/>
            </a:pPr>
            <a:r>
              <a:rPr lang="en" sz="1550">
                <a:highlight>
                  <a:schemeClr val="dk2"/>
                </a:highlight>
                <a:latin typeface="Roboto"/>
                <a:ea typeface="Roboto"/>
                <a:cs typeface="Roboto"/>
                <a:sym typeface="Roboto"/>
              </a:rPr>
              <a:t>Template Literals:</a:t>
            </a:r>
            <a:endParaRPr sz="1550">
              <a:highlight>
                <a:schemeClr val="dk2"/>
              </a:highlight>
              <a:latin typeface="Roboto"/>
              <a:ea typeface="Roboto"/>
              <a:cs typeface="Roboto"/>
              <a:sym typeface="Roboto"/>
            </a:endParaRPr>
          </a:p>
          <a:p>
            <a:pPr indent="0" lvl="0" marL="0" rtl="0" algn="l">
              <a:lnSpc>
                <a:spcPct val="115000"/>
              </a:lnSpc>
              <a:spcBef>
                <a:spcPts val="1500"/>
              </a:spcBef>
              <a:spcAft>
                <a:spcPts val="0"/>
              </a:spcAft>
              <a:buNone/>
            </a:pPr>
            <a:r>
              <a:rPr lang="en" sz="1550">
                <a:highlight>
                  <a:schemeClr val="dk2"/>
                </a:highlight>
                <a:latin typeface="Roboto"/>
                <a:ea typeface="Roboto"/>
                <a:cs typeface="Roboto"/>
                <a:sym typeface="Roboto"/>
              </a:rPr>
              <a:t>Template literals provide an improved way to concatenate strings in ES6 by using backticks (`) instead of quotes. They also support string interpolation and multiline strings.</a:t>
            </a:r>
            <a:endParaRPr sz="1550">
              <a:highlight>
                <a:schemeClr val="dk2"/>
              </a:highlight>
              <a:latin typeface="Roboto"/>
              <a:ea typeface="Roboto"/>
              <a:cs typeface="Roboto"/>
              <a:sym typeface="Roboto"/>
            </a:endParaRPr>
          </a:p>
          <a:p>
            <a:pPr indent="0" lvl="0" marL="0" rtl="0" algn="l">
              <a:spcBef>
                <a:spcPts val="1500"/>
              </a:spcBef>
              <a:spcAft>
                <a:spcPts val="0"/>
              </a:spcAft>
              <a:buNone/>
            </a:pPr>
            <a:r>
              <a:rPr lang="en" sz="1688"/>
              <a:t>// ES5</a:t>
            </a:r>
            <a:endParaRPr sz="1688"/>
          </a:p>
          <a:p>
            <a:pPr indent="0" lvl="0" marL="0" rtl="0" algn="l">
              <a:spcBef>
                <a:spcPts val="0"/>
              </a:spcBef>
              <a:spcAft>
                <a:spcPts val="0"/>
              </a:spcAft>
              <a:buNone/>
            </a:pPr>
            <a:r>
              <a:rPr lang="en" sz="1688"/>
              <a:t>var name = 'John';</a:t>
            </a:r>
            <a:endParaRPr sz="1688"/>
          </a:p>
          <a:p>
            <a:pPr indent="0" lvl="0" marL="0" rtl="0" algn="l">
              <a:spcBef>
                <a:spcPts val="0"/>
              </a:spcBef>
              <a:spcAft>
                <a:spcPts val="0"/>
              </a:spcAft>
              <a:buNone/>
            </a:pPr>
            <a:r>
              <a:rPr lang="en" sz="1688"/>
              <a:t>var message = 'Hello, ' + name + '!';</a:t>
            </a:r>
            <a:endParaRPr sz="1688"/>
          </a:p>
          <a:p>
            <a:pPr indent="0" lvl="0" marL="0" rtl="0" algn="l">
              <a:spcBef>
                <a:spcPts val="0"/>
              </a:spcBef>
              <a:spcAft>
                <a:spcPts val="0"/>
              </a:spcAft>
              <a:buNone/>
            </a:pPr>
            <a:r>
              <a:t/>
            </a:r>
            <a:endParaRPr sz="1688"/>
          </a:p>
          <a:p>
            <a:pPr indent="0" lvl="0" marL="0" rtl="0" algn="l">
              <a:spcBef>
                <a:spcPts val="0"/>
              </a:spcBef>
              <a:spcAft>
                <a:spcPts val="0"/>
              </a:spcAft>
              <a:buNone/>
            </a:pPr>
            <a:r>
              <a:rPr lang="en" sz="1688"/>
              <a:t>// ES6</a:t>
            </a:r>
            <a:endParaRPr sz="1688"/>
          </a:p>
          <a:p>
            <a:pPr indent="0" lvl="0" marL="0" rtl="0" algn="l">
              <a:spcBef>
                <a:spcPts val="0"/>
              </a:spcBef>
              <a:spcAft>
                <a:spcPts val="0"/>
              </a:spcAft>
              <a:buNone/>
            </a:pPr>
            <a:r>
              <a:rPr lang="en" sz="1688"/>
              <a:t>const name = 'John';</a:t>
            </a:r>
            <a:endParaRPr sz="1688"/>
          </a:p>
          <a:p>
            <a:pPr indent="0" lvl="0" marL="0" rtl="0" algn="l">
              <a:spcBef>
                <a:spcPts val="0"/>
              </a:spcBef>
              <a:spcAft>
                <a:spcPts val="0"/>
              </a:spcAft>
              <a:buNone/>
            </a:pPr>
            <a:r>
              <a:rPr lang="en" sz="1688"/>
              <a:t>const message = `Hello, ${name}!`;</a:t>
            </a:r>
            <a:endParaRPr sz="1688"/>
          </a:p>
          <a:p>
            <a:pPr indent="0" lvl="0" marL="0" rtl="0" algn="l">
              <a:lnSpc>
                <a:spcPct val="115000"/>
              </a:lnSpc>
              <a:spcBef>
                <a:spcPts val="1500"/>
              </a:spcBef>
              <a:spcAft>
                <a:spcPts val="0"/>
              </a:spcAft>
              <a:buNone/>
            </a:pPr>
            <a:r>
              <a:rPr lang="en" sz="1550"/>
              <a:t>4.</a:t>
            </a:r>
            <a:r>
              <a:rPr lang="en" sz="1550">
                <a:highlight>
                  <a:schemeClr val="lt1"/>
                </a:highlight>
                <a:latin typeface="Roboto"/>
                <a:ea typeface="Roboto"/>
                <a:cs typeface="Roboto"/>
                <a:sym typeface="Roboto"/>
              </a:rPr>
              <a:t>Object and Array Destructuring:</a:t>
            </a:r>
            <a:endParaRPr sz="1550">
              <a:highlight>
                <a:schemeClr val="lt1"/>
              </a:highlight>
              <a:latin typeface="Roboto"/>
              <a:ea typeface="Roboto"/>
              <a:cs typeface="Roboto"/>
              <a:sym typeface="Roboto"/>
            </a:endParaRPr>
          </a:p>
          <a:p>
            <a:pPr indent="0" lvl="0" marL="0" rtl="0" algn="l">
              <a:lnSpc>
                <a:spcPct val="115000"/>
              </a:lnSpc>
              <a:spcBef>
                <a:spcPts val="1500"/>
              </a:spcBef>
              <a:spcAft>
                <a:spcPts val="0"/>
              </a:spcAft>
              <a:buNone/>
            </a:pPr>
            <a:r>
              <a:rPr lang="en" sz="1550">
                <a:highlight>
                  <a:schemeClr val="lt1"/>
                </a:highlight>
                <a:latin typeface="Roboto"/>
                <a:ea typeface="Roboto"/>
                <a:cs typeface="Roboto"/>
                <a:sym typeface="Roboto"/>
              </a:rPr>
              <a:t>ES6 introduced destructuring, which allows you to extract values from objects or arrays into individual variables</a:t>
            </a:r>
            <a:r>
              <a:rPr lang="en" sz="1550">
                <a:solidFill>
                  <a:srgbClr val="D1D5DB"/>
                </a:solidFill>
                <a:highlight>
                  <a:srgbClr val="444654"/>
                </a:highlight>
                <a:latin typeface="Roboto"/>
                <a:ea typeface="Roboto"/>
                <a:cs typeface="Roboto"/>
                <a:sym typeface="Roboto"/>
              </a:rPr>
              <a:t>.</a:t>
            </a:r>
            <a:endParaRPr sz="155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90"/>
              <a:t>//  ES5</a:t>
            </a:r>
            <a:endParaRPr sz="1490"/>
          </a:p>
          <a:p>
            <a:pPr indent="0" lvl="0" marL="0" rtl="0" algn="l">
              <a:spcBef>
                <a:spcPts val="0"/>
              </a:spcBef>
              <a:spcAft>
                <a:spcPts val="0"/>
              </a:spcAft>
              <a:buSzPts val="990"/>
              <a:buNone/>
            </a:pPr>
            <a:r>
              <a:rPr lang="en" sz="1490"/>
              <a:t>var person = { name: 'John', age: 30 };</a:t>
            </a:r>
            <a:endParaRPr sz="1490"/>
          </a:p>
          <a:p>
            <a:pPr indent="0" lvl="0" marL="0" rtl="0" algn="l">
              <a:spcBef>
                <a:spcPts val="0"/>
              </a:spcBef>
              <a:spcAft>
                <a:spcPts val="0"/>
              </a:spcAft>
              <a:buSzPts val="990"/>
              <a:buNone/>
            </a:pPr>
            <a:r>
              <a:rPr lang="en" sz="1490"/>
              <a:t>var name = person.name;</a:t>
            </a:r>
            <a:endParaRPr sz="1490"/>
          </a:p>
          <a:p>
            <a:pPr indent="0" lvl="0" marL="0" rtl="0" algn="l">
              <a:spcBef>
                <a:spcPts val="0"/>
              </a:spcBef>
              <a:spcAft>
                <a:spcPts val="0"/>
              </a:spcAft>
              <a:buSzPts val="990"/>
              <a:buNone/>
            </a:pPr>
            <a:r>
              <a:rPr lang="en" sz="1490"/>
              <a:t>var age = person.age;</a:t>
            </a:r>
            <a:endParaRPr sz="1490"/>
          </a:p>
          <a:p>
            <a:pPr indent="0" lvl="0" marL="0" rtl="0" algn="l">
              <a:spcBef>
                <a:spcPts val="0"/>
              </a:spcBef>
              <a:spcAft>
                <a:spcPts val="0"/>
              </a:spcAft>
              <a:buSzPts val="990"/>
              <a:buNone/>
            </a:pPr>
            <a:r>
              <a:t/>
            </a:r>
            <a:endParaRPr sz="1490"/>
          </a:p>
          <a:p>
            <a:pPr indent="0" lvl="0" marL="0" rtl="0" algn="l">
              <a:spcBef>
                <a:spcPts val="0"/>
              </a:spcBef>
              <a:spcAft>
                <a:spcPts val="0"/>
              </a:spcAft>
              <a:buSzPts val="990"/>
              <a:buNone/>
            </a:pPr>
            <a:r>
              <a:rPr lang="en" sz="1490"/>
              <a:t>// ES6</a:t>
            </a:r>
            <a:endParaRPr sz="1490"/>
          </a:p>
          <a:p>
            <a:pPr indent="0" lvl="0" marL="0" rtl="0" algn="l">
              <a:spcBef>
                <a:spcPts val="0"/>
              </a:spcBef>
              <a:spcAft>
                <a:spcPts val="0"/>
              </a:spcAft>
              <a:buSzPts val="990"/>
              <a:buNone/>
            </a:pPr>
            <a:r>
              <a:rPr lang="en" sz="1490"/>
              <a:t>const person = { name: 'John', age: 30 };</a:t>
            </a:r>
            <a:endParaRPr sz="1490"/>
          </a:p>
          <a:p>
            <a:pPr indent="0" lvl="0" marL="0" rtl="0" algn="l">
              <a:spcBef>
                <a:spcPts val="0"/>
              </a:spcBef>
              <a:spcAft>
                <a:spcPts val="0"/>
              </a:spcAft>
              <a:buSzPts val="990"/>
              <a:buNone/>
            </a:pPr>
            <a:r>
              <a:rPr lang="en" sz="1490"/>
              <a:t>const { name, age } = person;</a:t>
            </a:r>
            <a:endParaRPr sz="1490"/>
          </a:p>
          <a:p>
            <a:pPr indent="-342900" lvl="0" marL="457200" rtl="0" algn="l">
              <a:lnSpc>
                <a:spcPct val="115000"/>
              </a:lnSpc>
              <a:spcBef>
                <a:spcPts val="1500"/>
              </a:spcBef>
              <a:spcAft>
                <a:spcPts val="0"/>
              </a:spcAft>
              <a:buClr>
                <a:schemeClr val="dk1"/>
              </a:buClr>
              <a:buSzPts val="1800"/>
              <a:buFont typeface="Roboto"/>
              <a:buAutoNum type="arabicPeriod" startAt="5"/>
            </a:pPr>
            <a:r>
              <a:rPr lang="en" sz="1800">
                <a:highlight>
                  <a:schemeClr val="lt1"/>
                </a:highlight>
                <a:latin typeface="Roboto"/>
                <a:ea typeface="Roboto"/>
                <a:cs typeface="Roboto"/>
                <a:sym typeface="Roboto"/>
              </a:rPr>
              <a:t>Classes:</a:t>
            </a:r>
            <a:endParaRPr sz="1800">
              <a:highlight>
                <a:schemeClr val="lt1"/>
              </a:highlight>
              <a:latin typeface="Roboto"/>
              <a:ea typeface="Roboto"/>
              <a:cs typeface="Roboto"/>
              <a:sym typeface="Roboto"/>
            </a:endParaRPr>
          </a:p>
          <a:p>
            <a:pPr indent="0" lvl="0" marL="0" rtl="0" algn="l">
              <a:lnSpc>
                <a:spcPct val="115000"/>
              </a:lnSpc>
              <a:spcBef>
                <a:spcPts val="1500"/>
              </a:spcBef>
              <a:spcAft>
                <a:spcPts val="0"/>
              </a:spcAft>
              <a:buSzPts val="990"/>
              <a:buNone/>
            </a:pPr>
            <a:r>
              <a:rPr lang="en" sz="1800">
                <a:highlight>
                  <a:schemeClr val="lt1"/>
                </a:highlight>
                <a:latin typeface="Roboto"/>
                <a:ea typeface="Roboto"/>
                <a:cs typeface="Roboto"/>
                <a:sym typeface="Roboto"/>
              </a:rPr>
              <a:t>ES6 introduced a more familiar syntax for creating classes in JavaScript, providing syntactic sugar over prototype-based inheritance.</a:t>
            </a:r>
            <a:endParaRPr sz="1800">
              <a:highlight>
                <a:schemeClr val="lt1"/>
              </a:highlight>
              <a:latin typeface="Roboto"/>
              <a:ea typeface="Roboto"/>
              <a:cs typeface="Roboto"/>
              <a:sym typeface="Roboto"/>
            </a:endParaRPr>
          </a:p>
          <a:p>
            <a:pPr indent="0" lvl="0" marL="0" rtl="0" algn="l">
              <a:spcBef>
                <a:spcPts val="1500"/>
              </a:spcBef>
              <a:spcAft>
                <a:spcPts val="0"/>
              </a:spcAft>
              <a:buSzPts val="990"/>
              <a:buNone/>
            </a:pPr>
            <a:r>
              <a:t/>
            </a:r>
            <a:endParaRPr sz="158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50"/>
              <a:t>// ES5</a:t>
            </a:r>
            <a:endParaRPr sz="1550"/>
          </a:p>
          <a:p>
            <a:pPr indent="0" lvl="0" marL="0" rtl="0" algn="l">
              <a:spcBef>
                <a:spcPts val="0"/>
              </a:spcBef>
              <a:spcAft>
                <a:spcPts val="0"/>
              </a:spcAft>
              <a:buNone/>
            </a:pPr>
            <a:r>
              <a:rPr lang="en" sz="1550"/>
              <a:t>function Person(name) {</a:t>
            </a:r>
            <a:endParaRPr sz="1550"/>
          </a:p>
          <a:p>
            <a:pPr indent="0" lvl="0" marL="0" rtl="0" algn="l">
              <a:spcBef>
                <a:spcPts val="0"/>
              </a:spcBef>
              <a:spcAft>
                <a:spcPts val="0"/>
              </a:spcAft>
              <a:buNone/>
            </a:pPr>
            <a:r>
              <a:rPr lang="en" sz="1550"/>
              <a:t>  this.name = name;</a:t>
            </a:r>
            <a:endParaRPr sz="1550"/>
          </a:p>
          <a:p>
            <a:pPr indent="0" lvl="0" marL="0" rtl="0" algn="l">
              <a:spcBef>
                <a:spcPts val="0"/>
              </a:spcBef>
              <a:spcAft>
                <a:spcPts val="0"/>
              </a:spcAft>
              <a:buNone/>
            </a:pPr>
            <a:r>
              <a:rPr lang="en" sz="1550"/>
              <a:t>}</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 sz="1550"/>
              <a:t>Person.prototype.greet = function() {</a:t>
            </a:r>
            <a:endParaRPr sz="1550"/>
          </a:p>
          <a:p>
            <a:pPr indent="0" lvl="0" marL="0" rtl="0" algn="l">
              <a:spcBef>
                <a:spcPts val="0"/>
              </a:spcBef>
              <a:spcAft>
                <a:spcPts val="0"/>
              </a:spcAft>
              <a:buNone/>
            </a:pPr>
            <a:r>
              <a:rPr lang="en" sz="1550"/>
              <a:t>  console.log('Hello, ' + this.name + '!');</a:t>
            </a:r>
            <a:endParaRPr sz="1550"/>
          </a:p>
          <a:p>
            <a:pPr indent="0" lvl="0" marL="0" rtl="0" algn="l">
              <a:spcBef>
                <a:spcPts val="0"/>
              </a:spcBef>
              <a:spcAft>
                <a:spcPts val="0"/>
              </a:spcAft>
              <a:buNone/>
            </a:pPr>
            <a:r>
              <a:rPr lang="en" sz="1550"/>
              <a:t>};</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 sz="1550"/>
              <a:t>// ES6</a:t>
            </a:r>
            <a:endParaRPr sz="1550"/>
          </a:p>
          <a:p>
            <a:pPr indent="0" lvl="0" marL="0" rtl="0" algn="l">
              <a:spcBef>
                <a:spcPts val="0"/>
              </a:spcBef>
              <a:spcAft>
                <a:spcPts val="0"/>
              </a:spcAft>
              <a:buNone/>
            </a:pPr>
            <a:r>
              <a:rPr lang="en" sz="1550"/>
              <a:t>class Person {</a:t>
            </a:r>
            <a:endParaRPr sz="1550"/>
          </a:p>
          <a:p>
            <a:pPr indent="0" lvl="0" marL="0" rtl="0" algn="l">
              <a:spcBef>
                <a:spcPts val="0"/>
              </a:spcBef>
              <a:spcAft>
                <a:spcPts val="0"/>
              </a:spcAft>
              <a:buNone/>
            </a:pPr>
            <a:r>
              <a:rPr lang="en" sz="1550"/>
              <a:t>  constructor(name) {</a:t>
            </a:r>
            <a:endParaRPr sz="1550"/>
          </a:p>
          <a:p>
            <a:pPr indent="0" lvl="0" marL="0" rtl="0" algn="l">
              <a:spcBef>
                <a:spcPts val="0"/>
              </a:spcBef>
              <a:spcAft>
                <a:spcPts val="0"/>
              </a:spcAft>
              <a:buNone/>
            </a:pPr>
            <a:r>
              <a:rPr lang="en" sz="1550"/>
              <a:t>    this.name = name;</a:t>
            </a:r>
            <a:endParaRPr sz="1550"/>
          </a:p>
          <a:p>
            <a:pPr indent="0" lvl="0" marL="0" rtl="0" algn="l">
              <a:spcBef>
                <a:spcPts val="0"/>
              </a:spcBef>
              <a:spcAft>
                <a:spcPts val="0"/>
              </a:spcAft>
              <a:buNone/>
            </a:pPr>
            <a:r>
              <a:rPr lang="en" sz="1550"/>
              <a:t>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 sz="1550"/>
              <a:t>  greet() {</a:t>
            </a:r>
            <a:endParaRPr sz="1550"/>
          </a:p>
          <a:p>
            <a:pPr indent="0" lvl="0" marL="0" rtl="0" algn="l">
              <a:spcBef>
                <a:spcPts val="0"/>
              </a:spcBef>
              <a:spcAft>
                <a:spcPts val="0"/>
              </a:spcAft>
              <a:buNone/>
            </a:pPr>
            <a:r>
              <a:rPr lang="en" sz="1550"/>
              <a:t>    console.log(`Hello, ${this.name}!`);</a:t>
            </a:r>
            <a:endParaRPr sz="1550"/>
          </a:p>
          <a:p>
            <a:pPr indent="0" lvl="0" marL="0" rtl="0" algn="l">
              <a:spcBef>
                <a:spcPts val="0"/>
              </a:spcBef>
              <a:spcAft>
                <a:spcPts val="0"/>
              </a:spcAft>
              <a:buNone/>
            </a:pPr>
            <a:r>
              <a:rPr lang="en" sz="1550"/>
              <a:t>  }</a:t>
            </a:r>
            <a:endParaRPr sz="1550"/>
          </a:p>
          <a:p>
            <a:pPr indent="0" lvl="0" marL="0" rtl="0" algn="l">
              <a:spcBef>
                <a:spcPts val="0"/>
              </a:spcBef>
              <a:spcAft>
                <a:spcPts val="0"/>
              </a:spcAft>
              <a:buNone/>
            </a:pPr>
            <a:r>
              <a:rPr lang="en" sz="1550"/>
              <a:t>}</a:t>
            </a:r>
            <a:endParaRPr sz="155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