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715000" cx="9144000"/>
  <p:notesSz cx="6858000" cy="9144000"/>
  <p:embeddedFontLst>
    <p:embeddedFont>
      <p:font typeface="Helvetica Neue"/>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bold.fntdata"/><Relationship Id="rId50" Type="http://schemas.openxmlformats.org/officeDocument/2006/relationships/font" Target="fonts/HelveticaNeue-regular.fntdata"/><Relationship Id="rId53" Type="http://schemas.openxmlformats.org/officeDocument/2006/relationships/font" Target="fonts/HelveticaNeue-boldItalic.fntdata"/><Relationship Id="rId52" Type="http://schemas.openxmlformats.org/officeDocument/2006/relationships/font" Target="fonts/HelveticaNeue-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1fbooiSh_bA&amp;t=6s"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77a8ef004_0_11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77a8ef00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Step 1 was to register to take part in the programme.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You’ve done that already, or you wouldn’t be here!</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77a8ef004_0_11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77a8ef00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You’re currently at Step 2: waiting for your matches!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When you registered we asked you for information about your grade, role, department and your profession.</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We’ll use this information to match you to up to 3 people who are one or two grades more junior than you.</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 match based on your grade </a:t>
            </a:r>
            <a:r>
              <a:rPr i="1" lang="en" sz="1400">
                <a:solidFill>
                  <a:schemeClr val="dk1"/>
                </a:solidFill>
              </a:rPr>
              <a:t>first</a:t>
            </a:r>
            <a:r>
              <a:rPr lang="en" sz="1400">
                <a:solidFill>
                  <a:schemeClr val="dk1"/>
                </a:solidFill>
              </a:rPr>
              <a:t>, and then we’ll look at the other information. You won’t always be matched with someone in the same profession as you or the department you work in. There is some randomness to this process on purpose. The reason we’re matching every mentee with up to 3 mentors is so they get to see some of the breadth of the organisation.</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 are aiming to complete all the matches by [date].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You should receive an email before [date] that includes the information for 1, 2 or 3 mentees. Your mentees will also be sent an email containing the contact details for up to 3 mentors.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After this email goes out, you don’t have to do anything! Your </a:t>
            </a:r>
            <a:r>
              <a:rPr b="1" lang="en" sz="1400">
                <a:solidFill>
                  <a:schemeClr val="dk1"/>
                </a:solidFill>
              </a:rPr>
              <a:t>mentees</a:t>
            </a:r>
            <a:r>
              <a:rPr lang="en" sz="1400">
                <a:solidFill>
                  <a:schemeClr val="dk1"/>
                </a:solidFill>
              </a:rPr>
              <a:t> should contact you and arrange a speed mentoring session. That’s Step 3...</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77a8ef004_0_11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77a8ef00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You should aim to hold a 30 minute ‘speed mentoring’ meeting with each mentee that contacts you.</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That’s a maximum time commitment of 1.5 hours, but it might be less than that.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Hold those sessions in [date].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We’ll come back to how to use these conversations in the next section.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two things you should remember during these sessions are: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ask open ended questions to keep the conversation moving and try to let the mentee lead the discussion as far as possible</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try to assess which mentees you think you could help the most if you were to meet them again.</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That’s second point is important for Step 4...</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77a8ef004_0_12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77a8ef00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sz="1400">
                <a:solidFill>
                  <a:schemeClr val="dk1"/>
                </a:solidFill>
              </a:rPr>
              <a:t>Some mentees will just want a quick piece of advice and won’t want anything else from you. </a:t>
            </a:r>
            <a:endParaRPr sz="1400">
              <a:solidFill>
                <a:schemeClr val="dk1"/>
              </a:solidFill>
            </a:endParaRPr>
          </a:p>
          <a:p>
            <a:pPr indent="-298450" lvl="0" marL="457200" rtl="0" algn="l">
              <a:spcBef>
                <a:spcPts val="0"/>
              </a:spcBef>
              <a:spcAft>
                <a:spcPts val="0"/>
              </a:spcAft>
              <a:buClr>
                <a:schemeClr val="dk1"/>
              </a:buClr>
              <a:buSzPts val="1100"/>
              <a:buChar char="●"/>
            </a:pPr>
            <a:r>
              <a:rPr lang="en" sz="1400">
                <a:solidFill>
                  <a:schemeClr val="dk1"/>
                </a:solidFill>
              </a:rPr>
              <a:t>Some people though, might want a bit more support over a longer time period.</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298450" lvl="0" marL="457200" rtl="0" algn="l">
              <a:spcBef>
                <a:spcPts val="0"/>
              </a:spcBef>
              <a:spcAft>
                <a:spcPts val="0"/>
              </a:spcAft>
              <a:buClr>
                <a:schemeClr val="dk1"/>
              </a:buClr>
              <a:buSzPts val="1100"/>
              <a:buChar char="●"/>
            </a:pPr>
            <a:r>
              <a:rPr lang="en" sz="1400">
                <a:solidFill>
                  <a:schemeClr val="dk1"/>
                </a:solidFill>
              </a:rPr>
              <a:t>If they do want some longer term support, they will be told to ask 1 of their 3 speed mentors to be their ‘long term mentor’ instead. </a:t>
            </a:r>
            <a:endParaRPr sz="1400">
              <a:solidFill>
                <a:schemeClr val="dk1"/>
              </a:solidFill>
            </a:endParaRPr>
          </a:p>
          <a:p>
            <a:pPr indent="-298450" lvl="0" marL="457200" rtl="0" algn="l">
              <a:spcBef>
                <a:spcPts val="0"/>
              </a:spcBef>
              <a:spcAft>
                <a:spcPts val="0"/>
              </a:spcAft>
              <a:buClr>
                <a:schemeClr val="dk1"/>
              </a:buClr>
              <a:buSzPts val="1100"/>
              <a:buChar char="●"/>
            </a:pPr>
            <a:r>
              <a:rPr lang="en" sz="1400">
                <a:solidFill>
                  <a:schemeClr val="dk1"/>
                </a:solidFill>
              </a:rPr>
              <a:t>They will do this </a:t>
            </a:r>
            <a:r>
              <a:rPr b="1" lang="en" sz="1400">
                <a:solidFill>
                  <a:schemeClr val="dk1"/>
                </a:solidFill>
              </a:rPr>
              <a:t>after</a:t>
            </a:r>
            <a:r>
              <a:rPr lang="en" sz="1400">
                <a:solidFill>
                  <a:schemeClr val="dk1"/>
                </a:solidFill>
              </a:rPr>
              <a:t> they’ve met all their speed mentors, so this is likely to happen at some point in [date].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If someone asks you to be their long term mentor: </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ask them what they want help with and why they think </a:t>
            </a:r>
            <a:r>
              <a:rPr b="1" lang="en" sz="1400">
                <a:solidFill>
                  <a:schemeClr val="dk1"/>
                </a:solidFill>
              </a:rPr>
              <a:t>you </a:t>
            </a:r>
            <a:r>
              <a:rPr lang="en" sz="1400">
                <a:solidFill>
                  <a:schemeClr val="dk1"/>
                </a:solidFill>
              </a:rPr>
              <a:t>can help them</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decide if you have the time, skills, experience and expertise to help with that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If you are willing and able to help, then the rest is up to you and your mentee!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If more than one mentee asks you to help, don’t feel obligated to say “yes”.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77a8ef004_0_12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77a8ef00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If you do say “yes” we would recommend that you meet your chosen mentee:</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once every 4 to 8 weeks</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for up to an hour</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for up to a year</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It’s up to you and your mentee to decide how things work and when you meet.</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77a8ef004_0_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77a8ef0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In this section, we’ll discuss some practical advice about:</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how to use the speed mentoring sessions</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what long term mentoring could look like</a:t>
            </a:r>
            <a:endParaRPr sz="14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I’ll also talk about our code of conduct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I’ll pause at various points and open it up for others to contribute their own advice about handling these conversations too. Feel free to put your hand up using the button on screen and I’ll come to you as soon as its appropriate.</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77a8ef004_0_13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77a8ef00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I’ll start with speed mentoring.</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Speed mentoring is intended to be fast! We’ve told your mentees to expect to talk to you for about 30 minutes.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Every speed mentoring session will be different. The mentees can use the session to discuss whatever they want.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But as you’ve only got 30 minutes, you won’t have a lot of time to cover detailed mentoring discussions. We’re telling mentees that they should use the time in the following ways:</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77a8ef004_0_13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77a8ef00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lang="en" sz="1400">
                <a:solidFill>
                  <a:schemeClr val="dk1"/>
                </a:solidFill>
              </a:rPr>
              <a:t>They should be clear with you at the start of your session whether they wanted to meet with you to get some one-off advice, or whether they’re looking to explore whether you might be able to help them as a long term mentor.</a:t>
            </a:r>
            <a:br>
              <a:rPr lang="en" sz="1400">
                <a:solidFill>
                  <a:schemeClr val="dk1"/>
                </a:solidFill>
              </a:rPr>
            </a:br>
            <a:r>
              <a:rPr b="1" lang="en" sz="1400">
                <a:solidFill>
                  <a:schemeClr val="dk1"/>
                </a:solidFill>
              </a:rPr>
              <a:t>My advice is that you talk about this first. </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Building on this, we have asked them to be prepared to tell you why they want a mentor at all and what they want to get out of a relationship with one. </a:t>
            </a:r>
            <a:br>
              <a:rPr lang="en" sz="1400">
                <a:solidFill>
                  <a:schemeClr val="dk1"/>
                </a:solidFill>
              </a:rPr>
            </a:br>
            <a:r>
              <a:rPr b="1" lang="en" sz="1400">
                <a:solidFill>
                  <a:schemeClr val="dk1"/>
                </a:solidFill>
              </a:rPr>
              <a:t>This will probably come out over the course of the conversation. </a:t>
            </a:r>
            <a:br>
              <a:rPr lang="en" sz="1400">
                <a:solidFill>
                  <a:schemeClr val="dk1"/>
                </a:solidFill>
              </a:rPr>
            </a:br>
            <a:r>
              <a:rPr lang="en" sz="1400">
                <a:solidFill>
                  <a:schemeClr val="dk1"/>
                </a:solidFill>
              </a:rPr>
              <a:t>If they said they are looking for a long term mentor, rather than one off advice, you should use this information to think about whether you’re the right person to help this mentee.</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The easiest thing for people to do is to talk about themselves! So we’ve told mentees to tell you about their career; you should prepare to do the same.</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If they’ve come looking for some one-off advice, we’ve told them to prepare an issue to discuss directly with you too. </a:t>
            </a:r>
            <a:br>
              <a:rPr lang="en" sz="1400">
                <a:solidFill>
                  <a:schemeClr val="dk1"/>
                </a:solidFill>
              </a:rPr>
            </a:br>
            <a:r>
              <a:rPr b="1" lang="en" sz="1400">
                <a:solidFill>
                  <a:schemeClr val="dk1"/>
                </a:solidFill>
              </a:rPr>
              <a:t>This might be a bit time pressured, which is why you should ask what their intentions are at the start of the conversation.</a:t>
            </a:r>
            <a:endParaRPr b="1"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77a8ef004_0_13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77a8ef00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As I said, the two things you should remember during these sessions are:</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ask open ended questions to keep the conversation moving and try to let the mentee lead the discussion as far as possible</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try to assess which mentees you think you could help the most if they were to ask you to be a longer term mentor</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77a8ef004_0_14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77a8ef00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Now to talk about what to do if someone asks you to be their long term mentor.</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2377a8ef004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2377a8ef0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In this session I will:</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explain some of the background to the programme</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explain what will happen next so you know what to expect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will also be a chance to share some techniques, tips and tricks.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I’ll share some of the resources I’ve compiled to support you, but it would be great if other people wanted to jump in too to share their own experience.</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77a8ef004_0_14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77a8ef00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So before you embark on this journey, as I mentioned earlier, you should ask </a:t>
            </a:r>
            <a:r>
              <a:rPr lang="en" sz="1400" u="sng">
                <a:solidFill>
                  <a:schemeClr val="dk1"/>
                </a:solidFill>
              </a:rPr>
              <a:t>why</a:t>
            </a:r>
            <a:r>
              <a:rPr lang="en" sz="1400">
                <a:solidFill>
                  <a:schemeClr val="dk1"/>
                </a:solidFill>
              </a:rPr>
              <a:t> they want a mentor. Why they want one in general terms, and why they want you specifically.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You might have a good sense of this already but it’s important to be clear on what they want from you and that you know whether you can actually help them with that.</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77a8ef004_0_15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77a8ef00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It will be up to you and them to agree where you take the mentoring relationship after that point.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You should start by setting the rules of the relationship:</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how often will you meet?</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how long do you think you should meet for?</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how will you meet?</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what tools will you use to keep in contact?</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will you be open to being contacted in-between meetings?</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who will be responsible for arranging meetings?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Our Code of Conduct offers some guidance on general behaviours here – and I’ll come back to that. The thing to agree upfront is to decide what the relationship looks like in practical terms.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We’re telling mentees that they should be doing the heavy lifting on logistics. They’re the main beneficiaries of this, so they should be making it easy for you. Don’t be afraid to put the onus on them.</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77a8ef004_0_15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77a8ef00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 might want to get your mentee to do some homework before they arrive at their session.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77a8ef004_0_15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77a8ef00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Once you’ve progressed passed logistics, there are some common techniques you might find helpful.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77a8ef004_0_16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77a8ef00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 GROW model is a model you might have heard of or used before if you’ve done coaching or mentoring. It might even have been used on you!</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It helps your mentee to structure their thinking about a goal they have, and explore the options available to reaching it.</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77a8ef004_0_16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77a8ef00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It’s an acronym – as you might have guessed.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Rather than explain it in detail myself, here’s a quick video… (which is also linked on our website)</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77a8ef004_0_17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77a8ef00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sz="1400">
                <a:solidFill>
                  <a:schemeClr val="dk1"/>
                </a:solidFill>
              </a:rPr>
              <a:t>Video source: </a:t>
            </a:r>
            <a:r>
              <a:rPr lang="en" sz="1400">
                <a:solidFill>
                  <a:schemeClr val="dk1"/>
                </a:solidFill>
              </a:rPr>
              <a:t>Mind Tools Videos – </a:t>
            </a:r>
            <a:r>
              <a:rPr lang="en" sz="1500" u="sng">
                <a:solidFill>
                  <a:schemeClr val="hlink"/>
                </a:solidFill>
                <a:latin typeface="Helvetica Neue"/>
                <a:ea typeface="Helvetica Neue"/>
                <a:cs typeface="Helvetica Neue"/>
                <a:sym typeface="Helvetica Neue"/>
                <a:hlinkClick r:id="rId2"/>
              </a:rPr>
              <a:t>The GROW Model</a:t>
            </a:r>
            <a:endParaRPr sz="1500">
              <a:latin typeface="Helvetica Neue"/>
              <a:ea typeface="Helvetica Neue"/>
              <a:cs typeface="Helvetica Neue"/>
              <a:sym typeface="Helvetica Neue"/>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77a8ef004_0_20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77a8ef00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77a8ef004_0_21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77a8ef00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77a8ef004_0_21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77a8ef00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377a8ef004_0_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2377a8ef00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In this session I will:</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explain some of the background to the programme</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explain what will happen next so you know what to expect</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will also be a chance to share some techniques, tips and tricks.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I’ll share some of the resources I’ve compiled to support you, but it would be great if other people wanted to jump in too to share their own experience.</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77a8ef004_0_22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377a8ef004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77a8ef004_0_26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77a8ef004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 5Cs is a different take on a similar approach. One that’s less common.</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77a8ef004_0_26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77a8ef004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These are the 5Cs.</a:t>
            </a:r>
            <a:endParaRPr sz="1400">
              <a:solidFill>
                <a:schemeClr val="dk1"/>
              </a:solidFill>
            </a:endParaRPr>
          </a:p>
          <a:p>
            <a:pPr indent="-317500" lvl="0" marL="457200" rtl="0" algn="l">
              <a:spcBef>
                <a:spcPts val="0"/>
              </a:spcBef>
              <a:spcAft>
                <a:spcPts val="0"/>
              </a:spcAft>
              <a:buClr>
                <a:schemeClr val="dk1"/>
              </a:buClr>
              <a:buSzPts val="1400"/>
              <a:buChar char="●"/>
            </a:pPr>
            <a:r>
              <a:rPr lang="en" sz="1450">
                <a:solidFill>
                  <a:srgbClr val="0B0C0C"/>
                </a:solidFill>
                <a:latin typeface="Helvetica Neue"/>
                <a:ea typeface="Helvetica Neue"/>
                <a:cs typeface="Helvetica Neue"/>
                <a:sym typeface="Helvetica Neue"/>
              </a:rPr>
              <a:t>The framework helps mentees to think about the “Challenges” they face, the “Choices” they have, the “Consequences” of those choice, how they might find “Creative solutions” to the issues and to subsequently draw “Conclusions” about next steps.</a:t>
            </a:r>
            <a:endParaRPr sz="1450">
              <a:solidFill>
                <a:srgbClr val="0B0C0C"/>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450">
              <a:solidFill>
                <a:srgbClr val="0B0C0C"/>
              </a:solidFill>
              <a:latin typeface="Helvetica Neue"/>
              <a:ea typeface="Helvetica Neue"/>
              <a:cs typeface="Helvetica Neue"/>
              <a:sym typeface="Helvetica Neue"/>
            </a:endParaRPr>
          </a:p>
          <a:p>
            <a:pPr indent="-320675" lvl="0" marL="457200" rtl="0" algn="l">
              <a:spcBef>
                <a:spcPts val="0"/>
              </a:spcBef>
              <a:spcAft>
                <a:spcPts val="0"/>
              </a:spcAft>
              <a:buClr>
                <a:srgbClr val="0B0C0C"/>
              </a:buClr>
              <a:buSzPts val="1450"/>
              <a:buFont typeface="Helvetica Neue"/>
              <a:buChar char="●"/>
            </a:pPr>
            <a:r>
              <a:rPr lang="en" sz="1450">
                <a:solidFill>
                  <a:srgbClr val="0B0C0C"/>
                </a:solidFill>
                <a:latin typeface="Helvetica Neue"/>
                <a:ea typeface="Helvetica Neue"/>
                <a:cs typeface="Helvetica Neue"/>
                <a:sym typeface="Helvetica Neue"/>
              </a:rPr>
              <a:t>Similar to the GROW model the aim is to use open ended questions to explore the problem and coach your mentee to decide on a way forward.</a:t>
            </a:r>
            <a:endParaRPr sz="1450">
              <a:solidFill>
                <a:srgbClr val="0B0C0C"/>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450">
              <a:solidFill>
                <a:srgbClr val="0B0C0C"/>
              </a:solidFill>
              <a:latin typeface="Helvetica Neue"/>
              <a:ea typeface="Helvetica Neue"/>
              <a:cs typeface="Helvetica Neue"/>
              <a:sym typeface="Helvetica Neue"/>
            </a:endParaRPr>
          </a:p>
          <a:p>
            <a:pPr indent="-320675" lvl="0" marL="457200" rtl="0" algn="l">
              <a:spcBef>
                <a:spcPts val="0"/>
              </a:spcBef>
              <a:spcAft>
                <a:spcPts val="0"/>
              </a:spcAft>
              <a:buClr>
                <a:srgbClr val="0B0C0C"/>
              </a:buClr>
              <a:buSzPts val="1450"/>
              <a:buFont typeface="Helvetica Neue"/>
              <a:buChar char="●"/>
            </a:pPr>
            <a:r>
              <a:rPr lang="en" sz="1450">
                <a:solidFill>
                  <a:srgbClr val="0B0C0C"/>
                </a:solidFill>
                <a:latin typeface="Helvetica Neue"/>
                <a:ea typeface="Helvetica Neue"/>
                <a:cs typeface="Helvetica Neue"/>
                <a:sym typeface="Helvetica Neue"/>
              </a:rPr>
              <a:t>It’s a bit more involved and potentially more scripted than the GROW model.</a:t>
            </a:r>
            <a:endParaRPr sz="1450">
              <a:solidFill>
                <a:srgbClr val="0B0C0C"/>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77a8ef004_0_27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77a8ef004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Finally I want to talk about our Code of Conduct.</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77a8ef004_0_27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377a8ef00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 Code is available on our website. It’s an evolving document, so please do send any feedback to me via email.</a:t>
            </a:r>
            <a:endParaRPr sz="14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I’m just going to summarise some of the key points.</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77a8ef004_0_27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77a8ef00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There are 7 areas the Code covers</a:t>
            </a:r>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77a8ef004_0_28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77a8ef004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Focus </a:t>
            </a:r>
            <a:r>
              <a:rPr lang="en" sz="1400"/>
              <a:t>is about making sure that you, as a mentor, as responding the needs your mentee has. It’s also being clear that it’s not your role to decide their next step or priorities; you’re a guide not a manager in this context.</a:t>
            </a:r>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77a8ef004_0_28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77a8ef00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terms of </a:t>
            </a:r>
            <a:r>
              <a:rPr b="1" lang="en" sz="1400"/>
              <a:t>general behaviours </a:t>
            </a:r>
            <a:r>
              <a:rPr lang="en" sz="1400"/>
              <a:t>this is about making sure you turn up and you give your best. Respect each others time, and do what you say you will. Be honest and truthful.</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Importantly, continue to push the mentee to be in the driving seat of your conversations. Let them set the agendas; your role is to facilitate, not lead.</a:t>
            </a:r>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377a8ef004_0_29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377a8ef004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main message about </a:t>
            </a:r>
            <a:r>
              <a:rPr b="1" lang="en" sz="1400"/>
              <a:t>boundaries</a:t>
            </a:r>
            <a:r>
              <a:rPr lang="en" sz="1400"/>
              <a:t> is to keep in your own lane. I mean that in terms of helping mentees in areas where you feel you have expertise, and deferring to others where you don’t. I also mean it in terms of respecting that this is a work interaction: don’t get too emotionally invested or you won’t be able to maintain your objectivity in the relationship with your mentee.</a:t>
            </a:r>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377a8ef004_0_29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377a8ef004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conversations you have with your mentees should be kept confidential unless they and you say otherwise. </a:t>
            </a:r>
            <a:endParaRPr sz="1400"/>
          </a:p>
          <a:p>
            <a:pPr indent="-317500" lvl="0" marL="457200" rtl="0" algn="l">
              <a:spcBef>
                <a:spcPts val="0"/>
              </a:spcBef>
              <a:spcAft>
                <a:spcPts val="0"/>
              </a:spcAft>
              <a:buClr>
                <a:schemeClr val="dk1"/>
              </a:buClr>
              <a:buSzPts val="1400"/>
              <a:buChar char="●"/>
            </a:pPr>
            <a:r>
              <a:rPr lang="en" sz="1400">
                <a:solidFill>
                  <a:schemeClr val="dk1"/>
                </a:solidFill>
              </a:rPr>
              <a:t>You can of course talk about the fact you have a mentee; just don’t reveal any private information without their consent.</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377a8ef004_0_1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2377a8ef00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I’m going to start by talking about why we’ve created this programme and what it is designed to achieve.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highlight>
                  <a:schemeClr val="accent4"/>
                </a:highlight>
              </a:rPr>
              <a:t>Explain your rationale</a:t>
            </a:r>
            <a:endParaRPr sz="1400">
              <a:solidFill>
                <a:schemeClr val="dk1"/>
              </a:solidFill>
              <a:highlight>
                <a:schemeClr val="accent4"/>
              </a:highlight>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377a8ef004_0_29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377a8ef004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It’s probably quite unlikely there will be any conflicts of interest, but if you do think you have a conflict of interest in a topic your mentee wants to work through – maybe they’re looking for help with applying for a particular job that you’re on the panel for – then make sure you declare that and don’t cross any ethical lines.</a:t>
            </a:r>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77a8ef004_0_30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377a8ef00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If you want or need to end the relationship, make sure that you are clear about that with your mentee and that you facilitate a smooth winding down.</a:t>
            </a:r>
            <a:endParaRPr sz="1400"/>
          </a:p>
          <a:p>
            <a:pPr indent="-317500" lvl="0" marL="457200" rtl="0" algn="l">
              <a:spcBef>
                <a:spcPts val="0"/>
              </a:spcBef>
              <a:spcAft>
                <a:spcPts val="0"/>
              </a:spcAft>
              <a:buSzPts val="1400"/>
              <a:buChar char="●"/>
            </a:pPr>
            <a:r>
              <a:rPr lang="en" sz="1400"/>
              <a:t>Don’t feel compelled to meet with the mentee forever more – end the relationship once they’ve achieved the goal they set out to achieve, or sooner if you can’t help them any more.</a:t>
            </a:r>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377a8ef004_0_30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377a8ef004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If you’re concerned about how the mentee is conducting themselves, then speak to them about it first.</a:t>
            </a:r>
            <a:endParaRPr sz="1400"/>
          </a:p>
          <a:p>
            <a:pPr indent="-317500" lvl="0" marL="457200" rtl="0" algn="l">
              <a:spcBef>
                <a:spcPts val="0"/>
              </a:spcBef>
              <a:spcAft>
                <a:spcPts val="0"/>
              </a:spcAft>
              <a:buSzPts val="1400"/>
              <a:buChar char="●"/>
            </a:pPr>
            <a:r>
              <a:rPr lang="en" sz="1400"/>
              <a:t>If there’s serious concerns, you have access to your usual HR processes to raise that.</a:t>
            </a:r>
            <a:endParaRPr sz="1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77a8ef004_0_34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377a8ef004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Today we’ve covered what the programme is for, what will happen and some hints, tips and tricks.</a:t>
            </a:r>
            <a:endParaRPr sz="1400">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377a8ef004_0_34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377a8ef00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377a8ef004_0_3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377a8ef00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highlight>
                  <a:schemeClr val="accent3"/>
                </a:highlight>
              </a:rPr>
              <a:t>[Delete if not relevant]</a:t>
            </a:r>
            <a:endParaRPr sz="1400">
              <a:solidFill>
                <a:schemeClr val="lt1"/>
              </a:solidFill>
              <a:highlight>
                <a:schemeClr val="accent3"/>
              </a:highlight>
            </a:endParaRPr>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a:t>
            </a:r>
            <a:r>
              <a:rPr lang="en" sz="1400"/>
              <a:t>his is the first time we have ever tried something like this. It’s important that you </a:t>
            </a:r>
            <a:r>
              <a:rPr i="1" lang="en" sz="1400"/>
              <a:t>know </a:t>
            </a:r>
            <a:r>
              <a:rPr lang="en" sz="1400"/>
              <a:t>this is the first time we’ve tried to do this, because things probably won’t be perfect as you progress through the programme.</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Please be patient when things don’t go according to plan.</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77a8ef004_0_2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77a8ef00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This programme exists to give staff the career development opportunities they said they wouldn’t otherwise have. </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 don’t just mean the obvious development that a mentee gets either. As a mentor, we hope that </a:t>
            </a:r>
            <a:r>
              <a:rPr i="1" lang="en" sz="1400">
                <a:solidFill>
                  <a:schemeClr val="dk1"/>
                </a:solidFill>
              </a:rPr>
              <a:t>you </a:t>
            </a:r>
            <a:r>
              <a:rPr lang="en" sz="1400">
                <a:solidFill>
                  <a:schemeClr val="dk1"/>
                </a:solidFill>
              </a:rPr>
              <a:t>will be getting some this programme too. Whether it’s practical skills of coaching and facilitating someone else’s development or (if you’re a dab hand at that) just getting a warm and fuzzy feeling inside.</a:t>
            </a:r>
            <a:endParaRPr sz="14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77a8ef004_0_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77a8ef00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In this session I will:</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explain some of the background to the programme</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explain what will happen next so you know what to expect</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will also be a chance to share some techniques, tips and tricks.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I’ll share some of the resources I’ve compiled to support you, but it would be great if other people wanted to jump in too to share their own experience.</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77a8ef004_0_7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77a8ef00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77a8ef004_0_10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77a8ef00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We’ve tried to make the mentoring programme as straightforward as possible for our mentors, whilst aiming for everyone to get something out of it.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To summarise the process, you need to do 4 things as part of the programme.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Register to be part of it</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Wait to be matched and contacted by your mentees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Do some speed mentoring sessions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If you like one of your mentees, do some longer term mentoring with them</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I’ll step through each part of that in a bit more detail now...</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228600" y="228600"/>
            <a:ext cx="8686800" cy="2514600"/>
          </a:xfrm>
          <a:prstGeom prst="rect">
            <a:avLst/>
          </a:prstGeom>
        </p:spPr>
        <p:txBody>
          <a:bodyPr anchorCtr="0" anchor="b" bIns="0" lIns="0" spcFirstLastPara="1" rIns="0" wrap="square" tIns="0">
            <a:norm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3" name="Google Shape;13;p2"/>
          <p:cNvSpPr txBox="1"/>
          <p:nvPr>
            <p:ph idx="1" type="subTitle"/>
          </p:nvPr>
        </p:nvSpPr>
        <p:spPr>
          <a:xfrm>
            <a:off x="228600" y="2971800"/>
            <a:ext cx="8686800" cy="20574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2800"/>
              <a:buNone/>
              <a:defRPr sz="2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58200" y="5257800"/>
            <a:ext cx="685800" cy="457200"/>
          </a:xfrm>
          <a:prstGeom prst="rect">
            <a:avLst/>
          </a:prstGeom>
        </p:spPr>
        <p:txBody>
          <a:bodyPr anchorCtr="0" anchor="ctr" bIns="0" lIns="0" spcFirstLastPara="1" rIns="22860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728">
          <p15:clr>
            <a:srgbClr val="E46962"/>
          </p15:clr>
        </p15:guide>
        <p15:guide id="2" orient="horz" pos="1872">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228600" y="228572"/>
            <a:ext cx="8686800" cy="4800600"/>
          </a:xfrm>
          <a:prstGeom prst="rect">
            <a:avLst/>
          </a:prstGeom>
        </p:spPr>
        <p:txBody>
          <a:bodyPr anchorCtr="0" anchor="ctr" bIns="0" lIns="0" spcFirstLastPara="1" rIns="0" wrap="square" tIns="0">
            <a:normAutofit/>
          </a:bodyPr>
          <a:lstStyle>
            <a:lvl1pPr lvl="0">
              <a:spcBef>
                <a:spcPts val="0"/>
              </a:spcBef>
              <a:spcAft>
                <a:spcPts val="0"/>
              </a:spcAft>
              <a:buClr>
                <a:schemeClr val="lt2"/>
              </a:buClr>
              <a:buSzPts val="3600"/>
              <a:buNone/>
              <a:defRPr sz="3600">
                <a:solidFill>
                  <a:schemeClr val="lt2"/>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58200" y="5257800"/>
            <a:ext cx="685800" cy="457200"/>
          </a:xfrm>
          <a:prstGeom prst="rect">
            <a:avLst/>
          </a:prstGeom>
        </p:spPr>
        <p:txBody>
          <a:bodyPr anchorCtr="0" anchor="ctr" bIns="0" lIns="0" spcFirstLastPara="1" rIns="22860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228600" y="228600"/>
            <a:ext cx="8686800" cy="685800"/>
          </a:xfrm>
          <a:prstGeom prst="rect">
            <a:avLst/>
          </a:prstGeom>
        </p:spPr>
        <p:txBody>
          <a:bodyPr anchorCtr="0" anchor="ctr" bIns="0" lIns="0" spcFirstLastPara="1" rIns="0" wrap="square" tIns="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0" name="Google Shape;20;p4"/>
          <p:cNvSpPr txBox="1"/>
          <p:nvPr>
            <p:ph idx="1" type="body"/>
          </p:nvPr>
        </p:nvSpPr>
        <p:spPr>
          <a:xfrm>
            <a:off x="228600" y="1143000"/>
            <a:ext cx="8686800" cy="3886200"/>
          </a:xfrm>
          <a:prstGeom prst="rect">
            <a:avLst/>
          </a:prstGeom>
        </p:spPr>
        <p:txBody>
          <a:bodyPr anchorCtr="0" anchor="t" bIns="0" lIns="0" spcFirstLastPara="1" rIns="0" wrap="square" tIns="0">
            <a:normAutofit/>
          </a:bodyPr>
          <a:lstStyle>
            <a:lvl1pPr indent="-355600" lvl="0" marL="457200">
              <a:spcBef>
                <a:spcPts val="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21" name="Google Shape;21;p4"/>
          <p:cNvSpPr txBox="1"/>
          <p:nvPr>
            <p:ph idx="12" type="sldNum"/>
          </p:nvPr>
        </p:nvSpPr>
        <p:spPr>
          <a:xfrm>
            <a:off x="8458200" y="5257800"/>
            <a:ext cx="685800" cy="457200"/>
          </a:xfrm>
          <a:prstGeom prst="rect">
            <a:avLst/>
          </a:prstGeom>
        </p:spPr>
        <p:txBody>
          <a:bodyPr anchorCtr="0" anchor="ctr" bIns="0" lIns="0" spcFirstLastPara="1" rIns="22860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p:cSld name="TITLE_AND_BODY_1">
    <p:spTree>
      <p:nvGrpSpPr>
        <p:cNvPr id="22" name="Shape 22"/>
        <p:cNvGrpSpPr/>
        <p:nvPr/>
      </p:nvGrpSpPr>
      <p:grpSpPr>
        <a:xfrm>
          <a:off x="0" y="0"/>
          <a:ext cx="0" cy="0"/>
          <a:chOff x="0" y="0"/>
          <a:chExt cx="0" cy="0"/>
        </a:xfrm>
      </p:grpSpPr>
      <p:sp>
        <p:nvSpPr>
          <p:cNvPr id="23" name="Google Shape;23;p5"/>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lvl1pPr indent="-355600" lvl="0" marL="457200" rtl="0">
              <a:spcBef>
                <a:spcPts val="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24" name="Google Shape;24;p5"/>
          <p:cNvSpPr txBox="1"/>
          <p:nvPr>
            <p:ph idx="12" type="sldNum"/>
          </p:nvPr>
        </p:nvSpPr>
        <p:spPr>
          <a:xfrm>
            <a:off x="8458200" y="5257800"/>
            <a:ext cx="685800" cy="457200"/>
          </a:xfrm>
          <a:prstGeom prst="rect">
            <a:avLst/>
          </a:prstGeom>
        </p:spPr>
        <p:txBody>
          <a:bodyPr anchorCtr="0" anchor="ctr" bIns="0" lIns="0" spcFirstLastPara="1" rIns="22860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6"/>
          <p:cNvSpPr txBox="1"/>
          <p:nvPr>
            <p:ph type="title"/>
          </p:nvPr>
        </p:nvSpPr>
        <p:spPr>
          <a:xfrm>
            <a:off x="228600" y="228600"/>
            <a:ext cx="8686800" cy="685800"/>
          </a:xfrm>
          <a:prstGeom prst="rect">
            <a:avLst/>
          </a:prstGeom>
        </p:spPr>
        <p:txBody>
          <a:bodyPr anchorCtr="0" anchor="ctr" bIns="0" lIns="0" spcFirstLastPara="1" rIns="0" wrap="square" tIns="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6"/>
          <p:cNvSpPr txBox="1"/>
          <p:nvPr>
            <p:ph idx="1" type="body"/>
          </p:nvPr>
        </p:nvSpPr>
        <p:spPr>
          <a:xfrm>
            <a:off x="228600" y="1143000"/>
            <a:ext cx="4229100" cy="3886200"/>
          </a:xfrm>
          <a:prstGeom prst="rect">
            <a:avLst/>
          </a:prstGeom>
        </p:spPr>
        <p:txBody>
          <a:bodyPr anchorCtr="0" anchor="t" bIns="0" lIns="0" spcFirstLastPara="1" rIns="0" wrap="square" tIns="0">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6"/>
          <p:cNvSpPr txBox="1"/>
          <p:nvPr>
            <p:ph idx="2" type="body"/>
          </p:nvPr>
        </p:nvSpPr>
        <p:spPr>
          <a:xfrm>
            <a:off x="4686300" y="1143000"/>
            <a:ext cx="4229100" cy="3886200"/>
          </a:xfrm>
          <a:prstGeom prst="rect">
            <a:avLst/>
          </a:prstGeom>
        </p:spPr>
        <p:txBody>
          <a:bodyPr anchorCtr="0" anchor="t" bIns="0" lIns="0" spcFirstLastPara="1" rIns="0" wrap="square" tIns="0">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6"/>
          <p:cNvSpPr txBox="1"/>
          <p:nvPr>
            <p:ph idx="12" type="sldNum"/>
          </p:nvPr>
        </p:nvSpPr>
        <p:spPr>
          <a:xfrm>
            <a:off x="8458200" y="5257800"/>
            <a:ext cx="685800" cy="457200"/>
          </a:xfrm>
          <a:prstGeom prst="rect">
            <a:avLst/>
          </a:prstGeom>
        </p:spPr>
        <p:txBody>
          <a:bodyPr anchorCtr="0" anchor="ctr" bIns="0" lIns="0" spcFirstLastPara="1" rIns="22860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808">
          <p15:clr>
            <a:srgbClr val="E46962"/>
          </p15:clr>
        </p15:guide>
        <p15:guide id="2" pos="2952">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7"/>
          <p:cNvSpPr txBox="1"/>
          <p:nvPr>
            <p:ph type="title"/>
          </p:nvPr>
        </p:nvSpPr>
        <p:spPr>
          <a:xfrm>
            <a:off x="228600" y="228600"/>
            <a:ext cx="8686800" cy="685800"/>
          </a:xfrm>
          <a:prstGeom prst="rect">
            <a:avLst/>
          </a:prstGeom>
        </p:spPr>
        <p:txBody>
          <a:bodyPr anchorCtr="0" anchor="ctr" bIns="0" lIns="0" spcFirstLastPara="1" rIns="0" wrap="square" tIns="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7"/>
          <p:cNvSpPr txBox="1"/>
          <p:nvPr>
            <p:ph idx="12" type="sldNum"/>
          </p:nvPr>
        </p:nvSpPr>
        <p:spPr>
          <a:xfrm>
            <a:off x="8458200" y="5257800"/>
            <a:ext cx="685800" cy="457200"/>
          </a:xfrm>
          <a:prstGeom prst="rect">
            <a:avLst/>
          </a:prstGeom>
        </p:spPr>
        <p:txBody>
          <a:bodyPr anchorCtr="0" anchor="ctr" bIns="0" lIns="0" spcFirstLastPara="1" rIns="22860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228600" y="228600"/>
            <a:ext cx="6629400" cy="4816800"/>
          </a:xfrm>
          <a:prstGeom prst="rect">
            <a:avLst/>
          </a:prstGeom>
        </p:spPr>
        <p:txBody>
          <a:bodyPr anchorCtr="0" anchor="ctr" bIns="0" lIns="0" spcFirstLastPara="1" rIns="0" wrap="square" tIns="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58200" y="5257800"/>
            <a:ext cx="685800" cy="457200"/>
          </a:xfrm>
          <a:prstGeom prst="rect">
            <a:avLst/>
          </a:prstGeom>
        </p:spPr>
        <p:txBody>
          <a:bodyPr anchorCtr="0" anchor="ctr" bIns="0" lIns="0" spcFirstLastPara="1" rIns="22860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9"/>
          <p:cNvSpPr txBox="1"/>
          <p:nvPr>
            <p:ph idx="12" type="sldNum"/>
          </p:nvPr>
        </p:nvSpPr>
        <p:spPr>
          <a:xfrm>
            <a:off x="8458200" y="5257800"/>
            <a:ext cx="685800" cy="457200"/>
          </a:xfrm>
          <a:prstGeom prst="rect">
            <a:avLst/>
          </a:prstGeom>
        </p:spPr>
        <p:txBody>
          <a:bodyPr anchorCtr="0" anchor="ctr" bIns="0" lIns="0" spcFirstLastPara="1" rIns="22860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50" y="5257825"/>
            <a:ext cx="9144000" cy="457200"/>
          </a:xfrm>
          <a:prstGeom prst="rect">
            <a:avLst/>
          </a:prstGeom>
          <a:solidFill>
            <a:schemeClr val="accent1"/>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228600" y="228600"/>
            <a:ext cx="8686800" cy="685800"/>
          </a:xfrm>
          <a:prstGeom prst="rect">
            <a:avLst/>
          </a:prstGeom>
          <a:noFill/>
          <a:ln>
            <a:noFill/>
          </a:ln>
        </p:spPr>
        <p:txBody>
          <a:bodyPr anchorCtr="0" anchor="ctr" bIns="0" lIns="0" spcFirstLastPara="1" rIns="0" wrap="square" tIns="0">
            <a:normAutofit/>
          </a:bodyPr>
          <a:lstStyle>
            <a:lvl1pPr lvl="0">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1pPr>
            <a:lvl2pPr lvl="1">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2pPr>
            <a:lvl3pPr lvl="2">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3pPr>
            <a:lvl4pPr lvl="3">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4pPr>
            <a:lvl5pPr lvl="4">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5pPr>
            <a:lvl6pPr lvl="5">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6pPr>
            <a:lvl7pPr lvl="6">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7pPr>
            <a:lvl8pPr lvl="7">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8pPr>
            <a:lvl9pPr lvl="8">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9pPr>
          </a:lstStyle>
          <a:p/>
        </p:txBody>
      </p:sp>
      <p:sp>
        <p:nvSpPr>
          <p:cNvPr id="8" name="Google Shape;8;p1"/>
          <p:cNvSpPr txBox="1"/>
          <p:nvPr>
            <p:ph idx="1" type="body"/>
          </p:nvPr>
        </p:nvSpPr>
        <p:spPr>
          <a:xfrm>
            <a:off x="228600" y="1143000"/>
            <a:ext cx="8686800" cy="3886200"/>
          </a:xfrm>
          <a:prstGeom prst="rect">
            <a:avLst/>
          </a:prstGeom>
          <a:noFill/>
          <a:ln>
            <a:noFill/>
          </a:ln>
        </p:spPr>
        <p:txBody>
          <a:bodyPr anchorCtr="0" anchor="t" bIns="0" lIns="0" spcFirstLastPara="1" rIns="0" wrap="square" tIns="0">
            <a:normAutofit/>
          </a:bodyPr>
          <a:lstStyle>
            <a:lvl1pPr indent="-355600" lvl="0" marL="4572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1pPr>
            <a:lvl2pPr indent="-355600" lvl="1" marL="9144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2pPr>
            <a:lvl3pPr indent="-355600" lvl="2" marL="13716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3pPr>
            <a:lvl4pPr indent="-355600" lvl="3" marL="18288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4pPr>
            <a:lvl5pPr indent="-355600" lvl="4" marL="22860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5pPr>
            <a:lvl6pPr indent="-355600" lvl="5" marL="27432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6pPr>
            <a:lvl7pPr indent="-355600" lvl="6" marL="32004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7pPr>
            <a:lvl8pPr indent="-355600" lvl="7" marL="36576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8pPr>
            <a:lvl9pPr indent="-355600" lvl="8" marL="41148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9pPr>
          </a:lstStyle>
          <a:p/>
        </p:txBody>
      </p:sp>
      <p:sp>
        <p:nvSpPr>
          <p:cNvPr id="9" name="Google Shape;9;p1"/>
          <p:cNvSpPr txBox="1"/>
          <p:nvPr>
            <p:ph idx="12" type="sldNum"/>
          </p:nvPr>
        </p:nvSpPr>
        <p:spPr>
          <a:xfrm>
            <a:off x="8458200" y="5257800"/>
            <a:ext cx="685800" cy="457200"/>
          </a:xfrm>
          <a:prstGeom prst="rect">
            <a:avLst/>
          </a:prstGeom>
          <a:noFill/>
          <a:ln>
            <a:noFill/>
          </a:ln>
        </p:spPr>
        <p:txBody>
          <a:bodyPr anchorCtr="0" anchor="ctr" bIns="0" lIns="0" spcFirstLastPara="1" rIns="228600" wrap="square" tIns="0">
            <a:noAutofit/>
          </a:bodyPr>
          <a:lstStyle>
            <a:lvl1pPr lvl="0" algn="r">
              <a:buNone/>
              <a:defRPr b="1" sz="2000">
                <a:solidFill>
                  <a:schemeClr val="lt2"/>
                </a:solidFill>
                <a:latin typeface="Helvetica Neue"/>
                <a:ea typeface="Helvetica Neue"/>
                <a:cs typeface="Helvetica Neue"/>
                <a:sym typeface="Helvetica Neue"/>
              </a:defRPr>
            </a:lvl1pPr>
            <a:lvl2pPr lvl="1" algn="r">
              <a:buNone/>
              <a:defRPr b="1" sz="2000">
                <a:solidFill>
                  <a:schemeClr val="lt2"/>
                </a:solidFill>
                <a:latin typeface="Helvetica Neue"/>
                <a:ea typeface="Helvetica Neue"/>
                <a:cs typeface="Helvetica Neue"/>
                <a:sym typeface="Helvetica Neue"/>
              </a:defRPr>
            </a:lvl2pPr>
            <a:lvl3pPr lvl="2" algn="r">
              <a:buNone/>
              <a:defRPr b="1" sz="2000">
                <a:solidFill>
                  <a:schemeClr val="lt2"/>
                </a:solidFill>
                <a:latin typeface="Helvetica Neue"/>
                <a:ea typeface="Helvetica Neue"/>
                <a:cs typeface="Helvetica Neue"/>
                <a:sym typeface="Helvetica Neue"/>
              </a:defRPr>
            </a:lvl3pPr>
            <a:lvl4pPr lvl="3" algn="r">
              <a:buNone/>
              <a:defRPr b="1" sz="2000">
                <a:solidFill>
                  <a:schemeClr val="lt2"/>
                </a:solidFill>
                <a:latin typeface="Helvetica Neue"/>
                <a:ea typeface="Helvetica Neue"/>
                <a:cs typeface="Helvetica Neue"/>
                <a:sym typeface="Helvetica Neue"/>
              </a:defRPr>
            </a:lvl4pPr>
            <a:lvl5pPr lvl="4" algn="r">
              <a:buNone/>
              <a:defRPr b="1" sz="2000">
                <a:solidFill>
                  <a:schemeClr val="lt2"/>
                </a:solidFill>
                <a:latin typeface="Helvetica Neue"/>
                <a:ea typeface="Helvetica Neue"/>
                <a:cs typeface="Helvetica Neue"/>
                <a:sym typeface="Helvetica Neue"/>
              </a:defRPr>
            </a:lvl5pPr>
            <a:lvl6pPr lvl="5" algn="r">
              <a:buNone/>
              <a:defRPr b="1" sz="2000">
                <a:solidFill>
                  <a:schemeClr val="lt2"/>
                </a:solidFill>
                <a:latin typeface="Helvetica Neue"/>
                <a:ea typeface="Helvetica Neue"/>
                <a:cs typeface="Helvetica Neue"/>
                <a:sym typeface="Helvetica Neue"/>
              </a:defRPr>
            </a:lvl6pPr>
            <a:lvl7pPr lvl="6" algn="r">
              <a:buNone/>
              <a:defRPr b="1" sz="2000">
                <a:solidFill>
                  <a:schemeClr val="lt2"/>
                </a:solidFill>
                <a:latin typeface="Helvetica Neue"/>
                <a:ea typeface="Helvetica Neue"/>
                <a:cs typeface="Helvetica Neue"/>
                <a:sym typeface="Helvetica Neue"/>
              </a:defRPr>
            </a:lvl7pPr>
            <a:lvl8pPr lvl="7" algn="r">
              <a:buNone/>
              <a:defRPr b="1" sz="2000">
                <a:solidFill>
                  <a:schemeClr val="lt2"/>
                </a:solidFill>
                <a:latin typeface="Helvetica Neue"/>
                <a:ea typeface="Helvetica Neue"/>
                <a:cs typeface="Helvetica Neue"/>
                <a:sym typeface="Helvetica Neue"/>
              </a:defRPr>
            </a:lvl8pPr>
            <a:lvl9pPr lvl="8" algn="r">
              <a:buNone/>
              <a:defRPr b="1" sz="2000">
                <a:solidFill>
                  <a:schemeClr val="lt2"/>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0" y="5257825"/>
            <a:ext cx="4572000" cy="457200"/>
          </a:xfrm>
          <a:prstGeom prst="rect">
            <a:avLst/>
          </a:prstGeom>
          <a:noFill/>
          <a:ln>
            <a:noFill/>
          </a:ln>
        </p:spPr>
        <p:txBody>
          <a:bodyPr anchorCtr="0" anchor="ctr" bIns="0" lIns="228600" spcFirstLastPara="1" rIns="0" wrap="square" tIns="0">
            <a:noAutofit/>
          </a:bodyPr>
          <a:lstStyle/>
          <a:p>
            <a:pPr indent="0" lvl="0" marL="0" rtl="0" algn="l">
              <a:spcBef>
                <a:spcPts val="0"/>
              </a:spcBef>
              <a:spcAft>
                <a:spcPts val="0"/>
              </a:spcAft>
              <a:buNone/>
            </a:pPr>
            <a:r>
              <a:rPr b="1" lang="en" sz="2000">
                <a:solidFill>
                  <a:schemeClr val="lt2"/>
                </a:solidFill>
                <a:latin typeface="Helvetica Neue"/>
                <a:ea typeface="Helvetica Neue"/>
                <a:cs typeface="Helvetica Neue"/>
                <a:sym typeface="Helvetica Neue"/>
              </a:rPr>
              <a:t>www.mentormatching.online</a:t>
            </a:r>
            <a:endParaRPr b="1">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46962"/>
          </p15:clr>
        </p15:guide>
        <p15:guide id="2" orient="horz" pos="144">
          <p15:clr>
            <a:srgbClr val="E46962"/>
          </p15:clr>
        </p15:guide>
        <p15:guide id="3" orient="horz" pos="3456">
          <p15:clr>
            <a:srgbClr val="E46962"/>
          </p15:clr>
        </p15:guide>
        <p15:guide id="4" pos="144">
          <p15:clr>
            <a:srgbClr val="E46962"/>
          </p15:clr>
        </p15:guide>
        <p15:guide id="5" pos="5616">
          <p15:clr>
            <a:srgbClr val="E46962"/>
          </p15:clr>
        </p15:guide>
        <p15:guide id="6" orient="horz" pos="288">
          <p15:clr>
            <a:srgbClr val="E46962"/>
          </p15:clr>
        </p15:guide>
        <p15:guide id="7" orient="horz" pos="3312">
          <p15:clr>
            <a:srgbClr val="E46962"/>
          </p15:clr>
        </p15:guide>
        <p15:guide id="8" pos="288">
          <p15:clr>
            <a:srgbClr val="E46962"/>
          </p15:clr>
        </p15:guide>
        <p15:guide id="9" pos="5472">
          <p15:clr>
            <a:srgbClr val="E46962"/>
          </p15:clr>
        </p15:guide>
        <p15:guide id="10" orient="horz" pos="432">
          <p15:clr>
            <a:srgbClr val="E46962"/>
          </p15:clr>
        </p15:guide>
        <p15:guide id="11" orient="horz" pos="576">
          <p15:clr>
            <a:srgbClr val="E46962"/>
          </p15:clr>
        </p15:guide>
        <p15:guide id="12" orient="horz" pos="720">
          <p15:clr>
            <a:srgbClr val="E46962"/>
          </p15:clr>
        </p15:guide>
        <p15:guide id="13" orient="horz" pos="3168">
          <p15:clr>
            <a:srgbClr val="E46962"/>
          </p15:clr>
        </p15:guide>
        <p15:guide id="14" pos="532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hyperlink" Target="http://www.youtube.com/watch?v=1fbooiSh_bA" TargetMode="External"/><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0"/>
          <p:cNvSpPr txBox="1"/>
          <p:nvPr>
            <p:ph type="ctrTitle"/>
          </p:nvPr>
        </p:nvSpPr>
        <p:spPr>
          <a:xfrm>
            <a:off x="228600" y="228600"/>
            <a:ext cx="8686800" cy="25146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
              <a:t>Induction for mentors</a:t>
            </a:r>
            <a:endParaRPr/>
          </a:p>
        </p:txBody>
      </p:sp>
      <p:sp>
        <p:nvSpPr>
          <p:cNvPr id="43" name="Google Shape;43;p10"/>
          <p:cNvSpPr txBox="1"/>
          <p:nvPr>
            <p:ph idx="1" type="subTitle"/>
          </p:nvPr>
        </p:nvSpPr>
        <p:spPr>
          <a:xfrm>
            <a:off x="228600" y="2971800"/>
            <a:ext cx="8686800" cy="2057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Your name</a:t>
            </a:r>
            <a:endParaRPr/>
          </a:p>
          <a:p>
            <a:pPr indent="0" lvl="0" marL="0" rtl="0" algn="l">
              <a:spcBef>
                <a:spcPts val="0"/>
              </a:spcBef>
              <a:spcAft>
                <a:spcPts val="0"/>
              </a:spcAft>
              <a:buNone/>
            </a:pPr>
            <a:r>
              <a:rPr lang="en"/>
              <a:t>Your role</a:t>
            </a:r>
            <a:endParaRPr/>
          </a:p>
          <a:p>
            <a:pPr indent="0" lvl="0" marL="0" rtl="0" algn="l">
              <a:spcBef>
                <a:spcPts val="0"/>
              </a:spcBef>
              <a:spcAft>
                <a:spcPts val="0"/>
              </a:spcAft>
              <a:buNone/>
            </a:pPr>
            <a:r>
              <a:rPr lang="en"/>
              <a:t>mentoring@yourorg.org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lnSpc>
                <a:spcPct val="120000"/>
              </a:lnSpc>
              <a:spcBef>
                <a:spcPts val="0"/>
              </a:spcBef>
              <a:spcAft>
                <a:spcPts val="0"/>
              </a:spcAft>
              <a:buSzPts val="2000"/>
              <a:buAutoNum type="arabicPeriod"/>
            </a:pPr>
            <a:r>
              <a:rPr b="1" lang="en"/>
              <a:t>Register</a:t>
            </a:r>
            <a:endParaRPr b="1"/>
          </a:p>
          <a:p>
            <a:pPr indent="-355600" lvl="0" marL="457200" rtl="0" algn="l">
              <a:lnSpc>
                <a:spcPct val="120000"/>
              </a:lnSpc>
              <a:spcBef>
                <a:spcPts val="0"/>
              </a:spcBef>
              <a:spcAft>
                <a:spcPts val="0"/>
              </a:spcAft>
              <a:buSzPts val="2000"/>
              <a:buAutoNum type="arabicPeriod"/>
            </a:pPr>
            <a:r>
              <a:rPr lang="en"/>
              <a:t>Wait</a:t>
            </a:r>
            <a:endParaRPr/>
          </a:p>
          <a:p>
            <a:pPr indent="-355600" lvl="0" marL="457200" rtl="0" algn="l">
              <a:lnSpc>
                <a:spcPct val="120000"/>
              </a:lnSpc>
              <a:spcBef>
                <a:spcPts val="0"/>
              </a:spcBef>
              <a:spcAft>
                <a:spcPts val="0"/>
              </a:spcAft>
              <a:buSzPts val="2000"/>
              <a:buAutoNum type="arabicPeriod"/>
            </a:pPr>
            <a:r>
              <a:rPr lang="en"/>
              <a:t>Speed mentoring</a:t>
            </a:r>
            <a:endParaRPr/>
          </a:p>
          <a:p>
            <a:pPr indent="-355600" lvl="0" marL="457200" rtl="0" algn="l">
              <a:lnSpc>
                <a:spcPct val="120000"/>
              </a:lnSpc>
              <a:spcBef>
                <a:spcPts val="0"/>
              </a:spcBef>
              <a:spcAft>
                <a:spcPts val="0"/>
              </a:spcAft>
              <a:buSzPts val="2000"/>
              <a:buAutoNum type="arabicPeriod"/>
            </a:pPr>
            <a:r>
              <a:rPr lang="en"/>
              <a:t>Long term mentoring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lnSpc>
                <a:spcPct val="120000"/>
              </a:lnSpc>
              <a:spcBef>
                <a:spcPts val="0"/>
              </a:spcBef>
              <a:spcAft>
                <a:spcPts val="0"/>
              </a:spcAft>
              <a:buSzPts val="2000"/>
              <a:buAutoNum type="arabicPeriod"/>
            </a:pPr>
            <a:r>
              <a:rPr lang="en"/>
              <a:t>Register</a:t>
            </a:r>
            <a:endParaRPr/>
          </a:p>
          <a:p>
            <a:pPr indent="-355600" lvl="0" marL="457200" rtl="0" algn="l">
              <a:lnSpc>
                <a:spcPct val="120000"/>
              </a:lnSpc>
              <a:spcBef>
                <a:spcPts val="0"/>
              </a:spcBef>
              <a:spcAft>
                <a:spcPts val="0"/>
              </a:spcAft>
              <a:buSzPts val="2000"/>
              <a:buAutoNum type="arabicPeriod"/>
            </a:pPr>
            <a:r>
              <a:rPr b="1" lang="en"/>
              <a:t>Wait</a:t>
            </a:r>
            <a:endParaRPr b="1"/>
          </a:p>
          <a:p>
            <a:pPr indent="-355600" lvl="0" marL="457200" rtl="0" algn="l">
              <a:lnSpc>
                <a:spcPct val="120000"/>
              </a:lnSpc>
              <a:spcBef>
                <a:spcPts val="0"/>
              </a:spcBef>
              <a:spcAft>
                <a:spcPts val="0"/>
              </a:spcAft>
              <a:buSzPts val="2000"/>
              <a:buAutoNum type="arabicPeriod"/>
            </a:pPr>
            <a:r>
              <a:rPr lang="en"/>
              <a:t>Speed mentoring</a:t>
            </a:r>
            <a:endParaRPr/>
          </a:p>
          <a:p>
            <a:pPr indent="-355600" lvl="0" marL="457200" rtl="0" algn="l">
              <a:lnSpc>
                <a:spcPct val="120000"/>
              </a:lnSpc>
              <a:spcBef>
                <a:spcPts val="0"/>
              </a:spcBef>
              <a:spcAft>
                <a:spcPts val="0"/>
              </a:spcAft>
              <a:buSzPts val="2000"/>
              <a:buAutoNum type="arabicPeriod"/>
            </a:pPr>
            <a:r>
              <a:rPr lang="en"/>
              <a:t>Long term mentoring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lnSpc>
                <a:spcPct val="120000"/>
              </a:lnSpc>
              <a:spcBef>
                <a:spcPts val="0"/>
              </a:spcBef>
              <a:spcAft>
                <a:spcPts val="0"/>
              </a:spcAft>
              <a:buSzPts val="2000"/>
              <a:buAutoNum type="arabicPeriod"/>
            </a:pPr>
            <a:r>
              <a:rPr lang="en"/>
              <a:t>Register</a:t>
            </a:r>
            <a:endParaRPr/>
          </a:p>
          <a:p>
            <a:pPr indent="-355600" lvl="0" marL="457200" rtl="0" algn="l">
              <a:lnSpc>
                <a:spcPct val="120000"/>
              </a:lnSpc>
              <a:spcBef>
                <a:spcPts val="0"/>
              </a:spcBef>
              <a:spcAft>
                <a:spcPts val="0"/>
              </a:spcAft>
              <a:buSzPts val="2000"/>
              <a:buAutoNum type="arabicPeriod"/>
            </a:pPr>
            <a:r>
              <a:rPr lang="en"/>
              <a:t>Wait</a:t>
            </a:r>
            <a:endParaRPr/>
          </a:p>
          <a:p>
            <a:pPr indent="-355600" lvl="0" marL="457200" rtl="0" algn="l">
              <a:lnSpc>
                <a:spcPct val="120000"/>
              </a:lnSpc>
              <a:spcBef>
                <a:spcPts val="0"/>
              </a:spcBef>
              <a:spcAft>
                <a:spcPts val="0"/>
              </a:spcAft>
              <a:buSzPts val="2000"/>
              <a:buAutoNum type="arabicPeriod"/>
            </a:pPr>
            <a:r>
              <a:rPr b="1" lang="en"/>
              <a:t>Speed mentoring</a:t>
            </a:r>
            <a:endParaRPr b="1"/>
          </a:p>
          <a:p>
            <a:pPr indent="-355600" lvl="0" marL="457200" rtl="0" algn="l">
              <a:lnSpc>
                <a:spcPct val="120000"/>
              </a:lnSpc>
              <a:spcBef>
                <a:spcPts val="0"/>
              </a:spcBef>
              <a:spcAft>
                <a:spcPts val="0"/>
              </a:spcAft>
              <a:buSzPts val="2000"/>
              <a:buAutoNum type="arabicPeriod"/>
            </a:pPr>
            <a:r>
              <a:rPr lang="en"/>
              <a:t>Long term mentoring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lnSpc>
                <a:spcPct val="120000"/>
              </a:lnSpc>
              <a:spcBef>
                <a:spcPts val="0"/>
              </a:spcBef>
              <a:spcAft>
                <a:spcPts val="0"/>
              </a:spcAft>
              <a:buSzPts val="2000"/>
              <a:buAutoNum type="arabicPeriod"/>
            </a:pPr>
            <a:r>
              <a:rPr lang="en"/>
              <a:t>Register</a:t>
            </a:r>
            <a:endParaRPr/>
          </a:p>
          <a:p>
            <a:pPr indent="-355600" lvl="0" marL="457200" rtl="0" algn="l">
              <a:lnSpc>
                <a:spcPct val="120000"/>
              </a:lnSpc>
              <a:spcBef>
                <a:spcPts val="0"/>
              </a:spcBef>
              <a:spcAft>
                <a:spcPts val="0"/>
              </a:spcAft>
              <a:buSzPts val="2000"/>
              <a:buAutoNum type="arabicPeriod"/>
            </a:pPr>
            <a:r>
              <a:rPr lang="en"/>
              <a:t>Wait</a:t>
            </a:r>
            <a:endParaRPr/>
          </a:p>
          <a:p>
            <a:pPr indent="-355600" lvl="0" marL="457200" rtl="0" algn="l">
              <a:lnSpc>
                <a:spcPct val="120000"/>
              </a:lnSpc>
              <a:spcBef>
                <a:spcPts val="0"/>
              </a:spcBef>
              <a:spcAft>
                <a:spcPts val="0"/>
              </a:spcAft>
              <a:buSzPts val="2000"/>
              <a:buAutoNum type="arabicPeriod"/>
            </a:pPr>
            <a:r>
              <a:rPr lang="en"/>
              <a:t>Speed mentoring</a:t>
            </a:r>
            <a:endParaRPr/>
          </a:p>
          <a:p>
            <a:pPr indent="-355600" lvl="0" marL="457200" rtl="0" algn="l">
              <a:lnSpc>
                <a:spcPct val="120000"/>
              </a:lnSpc>
              <a:spcBef>
                <a:spcPts val="0"/>
              </a:spcBef>
              <a:spcAft>
                <a:spcPts val="0"/>
              </a:spcAft>
              <a:buSzPts val="2000"/>
              <a:buAutoNum type="arabicPeriod"/>
            </a:pPr>
            <a:r>
              <a:rPr b="1" lang="en"/>
              <a:t>Long term mentoring</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lnSpc>
                <a:spcPct val="120000"/>
              </a:lnSpc>
              <a:spcBef>
                <a:spcPts val="0"/>
              </a:spcBef>
              <a:spcAft>
                <a:spcPts val="1000"/>
              </a:spcAft>
              <a:buNone/>
            </a:pPr>
            <a:r>
              <a:rPr lang="en"/>
              <a:t>Once every 4 to 8 weeks, for up to an hour, for up to a year.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406400" lvl="0" marL="685800" rtl="0" algn="l">
              <a:spcBef>
                <a:spcPts val="0"/>
              </a:spcBef>
              <a:spcAft>
                <a:spcPts val="0"/>
              </a:spcAft>
              <a:buSzPts val="2800"/>
              <a:buAutoNum type="arabicPeriod"/>
            </a:pPr>
            <a:r>
              <a:rPr b="0" lang="en" sz="2800"/>
              <a:t>Introduction to the programme</a:t>
            </a:r>
            <a:endParaRPr b="0" sz="2800"/>
          </a:p>
          <a:p>
            <a:pPr indent="-406400" lvl="0" marL="685800" rtl="0" algn="l">
              <a:spcBef>
                <a:spcPts val="1000"/>
              </a:spcBef>
              <a:spcAft>
                <a:spcPts val="0"/>
              </a:spcAft>
              <a:buSzPts val="2800"/>
              <a:buAutoNum type="arabicPeriod"/>
            </a:pPr>
            <a:r>
              <a:rPr b="0" lang="en" sz="2800"/>
              <a:t>What happens next</a:t>
            </a:r>
            <a:endParaRPr b="0" sz="2800"/>
          </a:p>
          <a:p>
            <a:pPr indent="-406400" lvl="0" marL="685800" rtl="0" algn="l">
              <a:spcBef>
                <a:spcPts val="1000"/>
              </a:spcBef>
              <a:spcAft>
                <a:spcPts val="1000"/>
              </a:spcAft>
              <a:buSzPts val="2800"/>
              <a:buAutoNum type="arabicPeriod"/>
            </a:pPr>
            <a:r>
              <a:rPr lang="en" sz="2800"/>
              <a:t>Techniques and tips</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5"/>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Speed mentoring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lnSpc>
                <a:spcPct val="120000"/>
              </a:lnSpc>
              <a:spcBef>
                <a:spcPts val="0"/>
              </a:spcBef>
              <a:spcAft>
                <a:spcPts val="0"/>
              </a:spcAft>
              <a:buClr>
                <a:schemeClr val="dk1"/>
              </a:buClr>
              <a:buSzPts val="1100"/>
              <a:buFont typeface="Arial"/>
              <a:buNone/>
            </a:pPr>
            <a:r>
              <a:rPr lang="en"/>
              <a:t>Your mentees should be prepared to: </a:t>
            </a:r>
            <a:endParaRPr/>
          </a:p>
          <a:p>
            <a:pPr indent="-355600" lvl="0" marL="457200" rtl="0" algn="l">
              <a:lnSpc>
                <a:spcPct val="120000"/>
              </a:lnSpc>
              <a:spcBef>
                <a:spcPts val="1000"/>
              </a:spcBef>
              <a:spcAft>
                <a:spcPts val="0"/>
              </a:spcAft>
              <a:buSzPts val="2000"/>
              <a:buChar char="●"/>
            </a:pPr>
            <a:r>
              <a:rPr lang="en"/>
              <a:t>tell you whether they just want one-off advice or are looking for a mentor long term</a:t>
            </a:r>
            <a:endParaRPr/>
          </a:p>
          <a:p>
            <a:pPr indent="-355600" lvl="0" marL="457200" rtl="0" algn="l">
              <a:lnSpc>
                <a:spcPct val="120000"/>
              </a:lnSpc>
              <a:spcBef>
                <a:spcPts val="0"/>
              </a:spcBef>
              <a:spcAft>
                <a:spcPts val="0"/>
              </a:spcAft>
              <a:buSzPts val="2000"/>
              <a:buChar char="●"/>
            </a:pPr>
            <a:r>
              <a:rPr lang="en"/>
              <a:t>explain why they signed up to get a mentor and what they hope a mentor can help them with</a:t>
            </a:r>
            <a:endParaRPr/>
          </a:p>
          <a:p>
            <a:pPr indent="-355600" lvl="0" marL="457200" rtl="0" algn="l">
              <a:lnSpc>
                <a:spcPct val="120000"/>
              </a:lnSpc>
              <a:spcBef>
                <a:spcPts val="0"/>
              </a:spcBef>
              <a:spcAft>
                <a:spcPts val="0"/>
              </a:spcAft>
              <a:buSzPts val="2000"/>
              <a:buChar char="●"/>
            </a:pPr>
            <a:r>
              <a:rPr lang="en"/>
              <a:t>talk about their career journey so far and ask you about your skills, experience and career journey</a:t>
            </a:r>
            <a:endParaRPr/>
          </a:p>
          <a:p>
            <a:pPr indent="-355600" lvl="0" marL="457200" rtl="0" algn="l">
              <a:lnSpc>
                <a:spcPct val="120000"/>
              </a:lnSpc>
              <a:spcBef>
                <a:spcPts val="0"/>
              </a:spcBef>
              <a:spcAft>
                <a:spcPts val="0"/>
              </a:spcAft>
              <a:buSzPts val="2000"/>
              <a:buChar char="●"/>
            </a:pPr>
            <a:r>
              <a:rPr lang="en"/>
              <a:t>bring one issue to the meeting that they’d like some quick advice about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lnSpc>
                <a:spcPct val="120000"/>
              </a:lnSpc>
              <a:spcBef>
                <a:spcPts val="0"/>
              </a:spcBef>
              <a:spcAft>
                <a:spcPts val="0"/>
              </a:spcAft>
              <a:buSzPts val="2000"/>
              <a:buChar char="●"/>
            </a:pPr>
            <a:r>
              <a:rPr lang="en"/>
              <a:t>Ask open ended questions to keep the conversation moving</a:t>
            </a:r>
            <a:endParaRPr/>
          </a:p>
          <a:p>
            <a:pPr indent="-355600" lvl="0" marL="457200" rtl="0" algn="l">
              <a:lnSpc>
                <a:spcPct val="120000"/>
              </a:lnSpc>
              <a:spcBef>
                <a:spcPts val="0"/>
              </a:spcBef>
              <a:spcAft>
                <a:spcPts val="0"/>
              </a:spcAft>
              <a:buSzPts val="2000"/>
              <a:buChar char="●"/>
            </a:pPr>
            <a:r>
              <a:rPr lang="en"/>
              <a:t>Assess whether you would be able to help them long term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Long term</a:t>
            </a:r>
            <a:r>
              <a:rPr lang="en"/>
              <a:t> mentoring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1"/>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406400" lvl="0" marL="685800" rtl="0" algn="l">
              <a:spcBef>
                <a:spcPts val="0"/>
              </a:spcBef>
              <a:spcAft>
                <a:spcPts val="0"/>
              </a:spcAft>
              <a:buSzPts val="2800"/>
              <a:buAutoNum type="arabicPeriod"/>
            </a:pPr>
            <a:r>
              <a:rPr b="0" lang="en" sz="2800"/>
              <a:t>Introduction to the programme</a:t>
            </a:r>
            <a:endParaRPr b="0" sz="2800"/>
          </a:p>
          <a:p>
            <a:pPr indent="-406400" lvl="0" marL="685800" rtl="0" algn="l">
              <a:spcBef>
                <a:spcPts val="1000"/>
              </a:spcBef>
              <a:spcAft>
                <a:spcPts val="0"/>
              </a:spcAft>
              <a:buSzPts val="2800"/>
              <a:buAutoNum type="arabicPeriod"/>
            </a:pPr>
            <a:r>
              <a:rPr b="0" lang="en" sz="2800"/>
              <a:t>What happens next</a:t>
            </a:r>
            <a:endParaRPr b="0" sz="2800"/>
          </a:p>
          <a:p>
            <a:pPr indent="-406400" lvl="0" marL="685800" rtl="0" algn="l">
              <a:spcBef>
                <a:spcPts val="1000"/>
              </a:spcBef>
              <a:spcAft>
                <a:spcPts val="1000"/>
              </a:spcAft>
              <a:buSzPts val="2800"/>
              <a:buAutoNum type="arabicPeriod"/>
            </a:pPr>
            <a:r>
              <a:rPr b="0" lang="en" sz="2800"/>
              <a:t>Techniques and tips</a:t>
            </a:r>
            <a:endParaRPr b="0"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lnSpc>
                <a:spcPct val="120000"/>
              </a:lnSpc>
              <a:spcBef>
                <a:spcPts val="0"/>
              </a:spcBef>
              <a:spcAft>
                <a:spcPts val="0"/>
              </a:spcAft>
              <a:buClr>
                <a:schemeClr val="dk1"/>
              </a:buClr>
              <a:buSzPts val="1100"/>
              <a:buFont typeface="Arial"/>
              <a:buNone/>
            </a:pPr>
            <a:r>
              <a:rPr lang="en"/>
              <a:t>Ask them:</a:t>
            </a:r>
            <a:endParaRPr/>
          </a:p>
          <a:p>
            <a:pPr indent="-355600" lvl="0" marL="457200" rtl="0" algn="l">
              <a:lnSpc>
                <a:spcPct val="120000"/>
              </a:lnSpc>
              <a:spcBef>
                <a:spcPts val="1000"/>
              </a:spcBef>
              <a:spcAft>
                <a:spcPts val="0"/>
              </a:spcAft>
              <a:buSzPts val="2000"/>
              <a:buAutoNum type="arabicPeriod"/>
            </a:pPr>
            <a:r>
              <a:rPr lang="en"/>
              <a:t>why they want a mentor</a:t>
            </a:r>
            <a:endParaRPr/>
          </a:p>
          <a:p>
            <a:pPr indent="-355600" lvl="0" marL="457200" rtl="0" algn="l">
              <a:lnSpc>
                <a:spcPct val="120000"/>
              </a:lnSpc>
              <a:spcBef>
                <a:spcPts val="0"/>
              </a:spcBef>
              <a:spcAft>
                <a:spcPts val="0"/>
              </a:spcAft>
              <a:buSzPts val="2000"/>
              <a:buAutoNum type="arabicPeriod"/>
            </a:pPr>
            <a:r>
              <a:rPr lang="en"/>
              <a:t>why they think </a:t>
            </a:r>
            <a:r>
              <a:rPr b="1" lang="en">
                <a:solidFill>
                  <a:schemeClr val="accent2"/>
                </a:solidFill>
              </a:rPr>
              <a:t>you</a:t>
            </a:r>
            <a:r>
              <a:rPr lang="en"/>
              <a:t> should be their mentor</a:t>
            </a:r>
            <a:endParaRPr/>
          </a:p>
          <a:p>
            <a:pPr indent="0" lvl="0" marL="0" rtl="0" algn="l">
              <a:spcBef>
                <a:spcPts val="10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spcBef>
                <a:spcPts val="0"/>
              </a:spcBef>
              <a:spcAft>
                <a:spcPts val="1200"/>
              </a:spcAft>
              <a:buNone/>
            </a:pPr>
            <a:r>
              <a:rPr lang="en"/>
              <a:t>Start by setting the rules.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idx="1" type="body"/>
          </p:nvPr>
        </p:nvSpPr>
        <p:spPr>
          <a:xfrm>
            <a:off x="228600" y="1143000"/>
            <a:ext cx="8686800" cy="3886200"/>
          </a:xfrm>
          <a:prstGeom prst="rect">
            <a:avLst/>
          </a:prstGeom>
        </p:spPr>
        <p:txBody>
          <a:bodyPr anchorCtr="0" anchor="t" bIns="0" lIns="0" spcFirstLastPara="1" rIns="0" wrap="square" tIns="0">
            <a:normAutofit/>
          </a:bodyPr>
          <a:lstStyle/>
          <a:p>
            <a:pPr indent="0" lvl="0" marL="0" rtl="0" algn="l">
              <a:lnSpc>
                <a:spcPct val="120000"/>
              </a:lnSpc>
              <a:spcBef>
                <a:spcPts val="0"/>
              </a:spcBef>
              <a:spcAft>
                <a:spcPts val="0"/>
              </a:spcAft>
              <a:buClr>
                <a:schemeClr val="dk1"/>
              </a:buClr>
              <a:buSzPts val="1100"/>
              <a:buFont typeface="Arial"/>
              <a:buNone/>
            </a:pPr>
            <a:r>
              <a:rPr lang="en"/>
              <a:t>What issues would you like to discuss in the session?</a:t>
            </a:r>
            <a:endParaRPr/>
          </a:p>
          <a:p>
            <a:pPr indent="0" lvl="0" marL="0" rtl="0" algn="l">
              <a:lnSpc>
                <a:spcPct val="120000"/>
              </a:lnSpc>
              <a:spcBef>
                <a:spcPts val="1000"/>
              </a:spcBef>
              <a:spcAft>
                <a:spcPts val="0"/>
              </a:spcAft>
              <a:buClr>
                <a:schemeClr val="dk1"/>
              </a:buClr>
              <a:buSzPts val="1100"/>
              <a:buFont typeface="Arial"/>
              <a:buNone/>
            </a:pPr>
            <a:r>
              <a:rPr lang="en"/>
              <a:t>What are the key challenges you are currently facing?</a:t>
            </a:r>
            <a:endParaRPr/>
          </a:p>
          <a:p>
            <a:pPr indent="0" lvl="0" marL="0" rtl="0" algn="l">
              <a:lnSpc>
                <a:spcPct val="120000"/>
              </a:lnSpc>
              <a:spcBef>
                <a:spcPts val="1000"/>
              </a:spcBef>
              <a:spcAft>
                <a:spcPts val="0"/>
              </a:spcAft>
              <a:buClr>
                <a:schemeClr val="dk1"/>
              </a:buClr>
              <a:buSzPts val="1100"/>
              <a:buFont typeface="Arial"/>
              <a:buNone/>
            </a:pPr>
            <a:r>
              <a:rPr lang="en"/>
              <a:t>What outcomes would you like to achieve?</a:t>
            </a:r>
            <a:endParaRPr/>
          </a:p>
          <a:p>
            <a:pPr indent="0" lvl="0" marL="0" rtl="0" algn="l">
              <a:lnSpc>
                <a:spcPct val="120000"/>
              </a:lnSpc>
              <a:spcBef>
                <a:spcPts val="1000"/>
              </a:spcBef>
              <a:spcAft>
                <a:spcPts val="0"/>
              </a:spcAft>
              <a:buClr>
                <a:schemeClr val="dk1"/>
              </a:buClr>
              <a:buSzPts val="1100"/>
              <a:buFont typeface="Arial"/>
              <a:buNone/>
            </a:pPr>
            <a:r>
              <a:rPr lang="en"/>
              <a:t>What would make it a successful session?</a:t>
            </a:r>
            <a:endParaRPr/>
          </a:p>
          <a:p>
            <a:pPr indent="0" lvl="0" marL="0" rtl="0" algn="l">
              <a:lnSpc>
                <a:spcPct val="120000"/>
              </a:lnSpc>
              <a:spcBef>
                <a:spcPts val="1000"/>
              </a:spcBef>
              <a:spcAft>
                <a:spcPts val="0"/>
              </a:spcAft>
              <a:buClr>
                <a:schemeClr val="dk1"/>
              </a:buClr>
              <a:buSzPts val="1100"/>
              <a:buFont typeface="Arial"/>
              <a:buNone/>
            </a:pPr>
            <a:r>
              <a:rPr lang="en"/>
              <a:t>Please can you e-mail the key challenges you would like to discuss during our (next) mentoring session?</a:t>
            </a:r>
            <a:endParaRPr/>
          </a:p>
          <a:p>
            <a:pPr indent="0" lvl="0" marL="0" rtl="0" algn="l">
              <a:spcBef>
                <a:spcPts val="1000"/>
              </a:spcBef>
              <a:spcAft>
                <a:spcPts val="1200"/>
              </a:spcAft>
              <a:buNone/>
            </a:pPr>
            <a:r>
              <a:t/>
            </a:r>
            <a:endParaRPr/>
          </a:p>
        </p:txBody>
      </p:sp>
      <p:sp>
        <p:nvSpPr>
          <p:cNvPr id="149" name="Google Shape;149;p31"/>
          <p:cNvSpPr txBox="1"/>
          <p:nvPr>
            <p:ph type="title"/>
          </p:nvPr>
        </p:nvSpPr>
        <p:spPr>
          <a:xfrm>
            <a:off x="228600" y="228600"/>
            <a:ext cx="8686800" cy="6858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Prepare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2"/>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lnSpc>
                <a:spcPct val="120000"/>
              </a:lnSpc>
              <a:spcBef>
                <a:spcPts val="0"/>
              </a:spcBef>
              <a:spcAft>
                <a:spcPts val="0"/>
              </a:spcAft>
              <a:buSzPts val="2000"/>
              <a:buAutoNum type="arabicPeriod"/>
            </a:pPr>
            <a:r>
              <a:rPr lang="en"/>
              <a:t>“GROW” model</a:t>
            </a:r>
            <a:endParaRPr/>
          </a:p>
          <a:p>
            <a:pPr indent="-355600" lvl="0" marL="457200" rtl="0" algn="l">
              <a:lnSpc>
                <a:spcPct val="120000"/>
              </a:lnSpc>
              <a:spcBef>
                <a:spcPts val="0"/>
              </a:spcBef>
              <a:spcAft>
                <a:spcPts val="0"/>
              </a:spcAft>
              <a:buSzPts val="2000"/>
              <a:buAutoNum type="arabicPeriod"/>
            </a:pPr>
            <a:r>
              <a:rPr lang="en"/>
              <a:t>“Five Cs” model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“GROW” model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lnSpc>
                <a:spcPct val="120000"/>
              </a:lnSpc>
              <a:spcBef>
                <a:spcPts val="0"/>
              </a:spcBef>
              <a:spcAft>
                <a:spcPts val="0"/>
              </a:spcAft>
              <a:buClr>
                <a:schemeClr val="dk1"/>
              </a:buClr>
              <a:buSzPts val="1100"/>
              <a:buFont typeface="Arial"/>
              <a:buNone/>
            </a:pPr>
            <a:r>
              <a:rPr lang="en"/>
              <a:t>Goal</a:t>
            </a:r>
            <a:endParaRPr/>
          </a:p>
          <a:p>
            <a:pPr indent="0" lvl="0" marL="0" rtl="0" algn="l">
              <a:lnSpc>
                <a:spcPct val="120000"/>
              </a:lnSpc>
              <a:spcBef>
                <a:spcPts val="1000"/>
              </a:spcBef>
              <a:spcAft>
                <a:spcPts val="0"/>
              </a:spcAft>
              <a:buClr>
                <a:schemeClr val="dk1"/>
              </a:buClr>
              <a:buSzPts val="1100"/>
              <a:buFont typeface="Arial"/>
              <a:buNone/>
            </a:pPr>
            <a:r>
              <a:rPr lang="en"/>
              <a:t>Reality</a:t>
            </a:r>
            <a:endParaRPr/>
          </a:p>
          <a:p>
            <a:pPr indent="0" lvl="0" marL="0" rtl="0" algn="l">
              <a:lnSpc>
                <a:spcPct val="120000"/>
              </a:lnSpc>
              <a:spcBef>
                <a:spcPts val="1000"/>
              </a:spcBef>
              <a:spcAft>
                <a:spcPts val="0"/>
              </a:spcAft>
              <a:buClr>
                <a:schemeClr val="dk1"/>
              </a:buClr>
              <a:buSzPts val="1100"/>
              <a:buFont typeface="Arial"/>
              <a:buNone/>
            </a:pPr>
            <a:r>
              <a:rPr lang="en"/>
              <a:t>Options</a:t>
            </a:r>
            <a:endParaRPr/>
          </a:p>
          <a:p>
            <a:pPr indent="0" lvl="0" marL="0" rtl="0" algn="l">
              <a:lnSpc>
                <a:spcPct val="120000"/>
              </a:lnSpc>
              <a:spcBef>
                <a:spcPts val="1000"/>
              </a:spcBef>
              <a:spcAft>
                <a:spcPts val="1000"/>
              </a:spcAft>
              <a:buNone/>
            </a:pPr>
            <a:r>
              <a:rPr lang="en"/>
              <a:t>Way forward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To learn more about coaching with the GROW Model, see our article at: https://www.mindtools.com/pages/article/newLDR_89.htm?utm_source=youtube&amp;utm_medium=video&amp;utm_campaign=coachinggrow&amp;utm_content=description&#10;&#10;Being a coach is all about asking good, open questions. And this is where the GROW Model comes in.&#10;&#10;GROW is a simple but effective framework that helps your coachee understand their challenges properly, and identify what their next actions should be, in order to reach a solution.&#10;&#10;Let's take a look at how it works.&#10;&#10;&quot;G&quot; stands for goals.&#10;&#10;The first few questions will help your coachee to establish an appropriate objective. For example, &quot;What do you want to achieve?&quot; &quot;What does your goal mean to you?&quot; &quot;When will you meet your goal?&quot;&#10;&#10;&quot;R&quot; stands for reality.&#10;&#10;You should then ask your coachee to think practically about their goal and how it would look in reality, using questions like, &quot;What supports do you need to achieve your goal?&quot; &quot;What challenges do you expect to encounter?&quot; &quot;How might you deal with them?&quot;&#10;&#10;&quot;O&quot; stands for options.&#10;&#10;Next, ask your coachee to think of three or four things they could do, that might help them reach their goal. Then, work with your coachee to evaluate these options by asking questions like, &quot;What are the pros and cons of each option?&quot; Or, &quot;What factors will you use to weigh up these options?&quot;&#10;&#10;&quot;W&quot; stands for will or way forward.&#10;&#10;Finally, establish how committed your coachee is to the actions they have agreed.&#10;&#10;To do this, ask the coachee to rate their commitment on a scale of one to 10. Explore together what would need to change or happen to get them to a nine or even a 10. Identify some practical actions, such as blocking out an hour a week to work exclusively towards reaching their goal.&#10;&#10;Encourage your coachee to imagine how they will feel if they meet their objectives. Visualizing a successful outcome will motivate your coachee even more!&#10;&#10;So there you have it. By using the GROW Model, you can help your coachee stay on track, engage in some genuine self-reflection, and identify relevant and realistic actions that will help them achieve their overall objectives." id="169" name="Google Shape;169;p35" title="The GROW Model">
            <a:hlinkClick r:id="rId3"/>
          </p:cNvPr>
          <p:cNvPicPr preferRelativeResize="0"/>
          <p:nvPr/>
        </p:nvPicPr>
        <p:blipFill>
          <a:blip r:embed="rId4">
            <a:alphaModFix/>
          </a:blip>
          <a:stretch>
            <a:fillRect/>
          </a:stretch>
        </p:blipFill>
        <p:spPr>
          <a:xfrm>
            <a:off x="0" y="-571500"/>
            <a:ext cx="9144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6"/>
          <p:cNvSpPr txBox="1"/>
          <p:nvPr>
            <p:ph type="title"/>
          </p:nvPr>
        </p:nvSpPr>
        <p:spPr>
          <a:xfrm>
            <a:off x="228600" y="228600"/>
            <a:ext cx="8686800" cy="6858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Goal</a:t>
            </a:r>
            <a:endParaRPr/>
          </a:p>
        </p:txBody>
      </p:sp>
      <p:sp>
        <p:nvSpPr>
          <p:cNvPr id="175" name="Google Shape;175;p36"/>
          <p:cNvSpPr txBox="1"/>
          <p:nvPr>
            <p:ph idx="1" type="body"/>
          </p:nvPr>
        </p:nvSpPr>
        <p:spPr>
          <a:xfrm>
            <a:off x="228600" y="1143000"/>
            <a:ext cx="8686800" cy="38862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
              <a:t>What do you want to talk about?</a:t>
            </a:r>
            <a:endParaRPr/>
          </a:p>
          <a:p>
            <a:pPr indent="0" lvl="0" marL="0" rtl="0" algn="l">
              <a:spcBef>
                <a:spcPts val="1200"/>
              </a:spcBef>
              <a:spcAft>
                <a:spcPts val="0"/>
              </a:spcAft>
              <a:buClr>
                <a:schemeClr val="dk1"/>
              </a:buClr>
              <a:buSzPts val="1100"/>
              <a:buFont typeface="Arial"/>
              <a:buNone/>
            </a:pPr>
            <a:r>
              <a:rPr lang="en"/>
              <a:t>What do you want to get out of this conversation?</a:t>
            </a:r>
            <a:endParaRPr/>
          </a:p>
          <a:p>
            <a:pPr indent="0" lvl="0" marL="0" rtl="0" algn="l">
              <a:spcBef>
                <a:spcPts val="1200"/>
              </a:spcBef>
              <a:spcAft>
                <a:spcPts val="0"/>
              </a:spcAft>
              <a:buClr>
                <a:schemeClr val="dk1"/>
              </a:buClr>
              <a:buSzPts val="1100"/>
              <a:buFont typeface="Arial"/>
              <a:buNone/>
            </a:pPr>
            <a:r>
              <a:rPr lang="en"/>
              <a:t>What do you want to achieve (short and longer-term)?</a:t>
            </a:r>
            <a:endParaRPr/>
          </a:p>
          <a:p>
            <a:pPr indent="0" lvl="0" marL="0" rtl="0" algn="l">
              <a:spcBef>
                <a:spcPts val="1200"/>
              </a:spcBef>
              <a:spcAft>
                <a:spcPts val="0"/>
              </a:spcAft>
              <a:buClr>
                <a:schemeClr val="dk1"/>
              </a:buClr>
              <a:buSzPts val="1100"/>
              <a:buFont typeface="Arial"/>
              <a:buNone/>
            </a:pPr>
            <a:r>
              <a:rPr lang="en"/>
              <a:t>How will you know when you have achieved it?</a:t>
            </a:r>
            <a:endParaRPr/>
          </a:p>
          <a:p>
            <a:pPr indent="0" lvl="0" marL="0" rtl="0" algn="l">
              <a:spcBef>
                <a:spcPts val="1200"/>
              </a:spcBef>
              <a:spcAft>
                <a:spcPts val="1200"/>
              </a:spcAft>
              <a:buNone/>
            </a:pPr>
            <a:r>
              <a:rPr lang="en"/>
              <a:t>What might be the steps along the way?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7"/>
          <p:cNvSpPr txBox="1"/>
          <p:nvPr>
            <p:ph type="title"/>
          </p:nvPr>
        </p:nvSpPr>
        <p:spPr>
          <a:xfrm>
            <a:off x="228600" y="228600"/>
            <a:ext cx="8686800" cy="6858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Reality</a:t>
            </a:r>
            <a:endParaRPr/>
          </a:p>
        </p:txBody>
      </p:sp>
      <p:sp>
        <p:nvSpPr>
          <p:cNvPr id="181" name="Google Shape;181;p37"/>
          <p:cNvSpPr txBox="1"/>
          <p:nvPr>
            <p:ph idx="1" type="body"/>
          </p:nvPr>
        </p:nvSpPr>
        <p:spPr>
          <a:xfrm>
            <a:off x="228600" y="1143000"/>
            <a:ext cx="8686800" cy="38862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What is happening now that makes this an issue/makes you want to change?</a:t>
            </a:r>
            <a:endParaRPr/>
          </a:p>
          <a:p>
            <a:pPr indent="0" lvl="0" marL="0" rtl="0" algn="l">
              <a:spcBef>
                <a:spcPts val="1200"/>
              </a:spcBef>
              <a:spcAft>
                <a:spcPts val="0"/>
              </a:spcAft>
              <a:buNone/>
            </a:pPr>
            <a:r>
              <a:rPr lang="en"/>
              <a:t>Who is involved or affected? Directly? Indirectly?</a:t>
            </a:r>
            <a:endParaRPr/>
          </a:p>
          <a:p>
            <a:pPr indent="0" lvl="0" marL="0" rtl="0" algn="l">
              <a:spcBef>
                <a:spcPts val="1200"/>
              </a:spcBef>
              <a:spcAft>
                <a:spcPts val="0"/>
              </a:spcAft>
              <a:buNone/>
            </a:pPr>
            <a:r>
              <a:rPr lang="en"/>
              <a:t>What are the underlying causes ?</a:t>
            </a:r>
            <a:endParaRPr/>
          </a:p>
          <a:p>
            <a:pPr indent="0" lvl="0" marL="0" rtl="0" algn="l">
              <a:spcBef>
                <a:spcPts val="1200"/>
              </a:spcBef>
              <a:spcAft>
                <a:spcPts val="0"/>
              </a:spcAft>
              <a:buNone/>
            </a:pPr>
            <a:r>
              <a:rPr lang="en"/>
              <a:t>What have you tried so far? What are the obstacles?</a:t>
            </a:r>
            <a:endParaRPr/>
          </a:p>
          <a:p>
            <a:pPr indent="0" lvl="0" marL="0" rtl="0" algn="l">
              <a:spcBef>
                <a:spcPts val="1200"/>
              </a:spcBef>
              <a:spcAft>
                <a:spcPts val="1200"/>
              </a:spcAft>
              <a:buNone/>
            </a:pPr>
            <a:r>
              <a:rPr lang="en"/>
              <a:t>What is holding you back?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8"/>
          <p:cNvSpPr txBox="1"/>
          <p:nvPr>
            <p:ph type="title"/>
          </p:nvPr>
        </p:nvSpPr>
        <p:spPr>
          <a:xfrm>
            <a:off x="228600" y="228600"/>
            <a:ext cx="8686800" cy="6858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Options</a:t>
            </a:r>
            <a:endParaRPr/>
          </a:p>
        </p:txBody>
      </p:sp>
      <p:sp>
        <p:nvSpPr>
          <p:cNvPr id="187" name="Google Shape;187;p38"/>
          <p:cNvSpPr txBox="1"/>
          <p:nvPr>
            <p:ph idx="1" type="body"/>
          </p:nvPr>
        </p:nvSpPr>
        <p:spPr>
          <a:xfrm>
            <a:off x="228600" y="1143000"/>
            <a:ext cx="8686800" cy="38862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What can you do to change the situation? </a:t>
            </a:r>
            <a:endParaRPr/>
          </a:p>
          <a:p>
            <a:pPr indent="0" lvl="0" marL="0" rtl="0" algn="l">
              <a:spcBef>
                <a:spcPts val="1200"/>
              </a:spcBef>
              <a:spcAft>
                <a:spcPts val="0"/>
              </a:spcAft>
              <a:buNone/>
            </a:pPr>
            <a:r>
              <a:rPr lang="en"/>
              <a:t>What are the options to tackle this? </a:t>
            </a:r>
            <a:endParaRPr/>
          </a:p>
          <a:p>
            <a:pPr indent="0" lvl="0" marL="0" rtl="0" algn="l">
              <a:spcBef>
                <a:spcPts val="1200"/>
              </a:spcBef>
              <a:spcAft>
                <a:spcPts val="0"/>
              </a:spcAft>
              <a:buNone/>
            </a:pPr>
            <a:r>
              <a:rPr lang="en"/>
              <a:t>What else might you try?</a:t>
            </a:r>
            <a:endParaRPr/>
          </a:p>
          <a:p>
            <a:pPr indent="0" lvl="0" marL="0" rtl="0" algn="l">
              <a:spcBef>
                <a:spcPts val="1200"/>
              </a:spcBef>
              <a:spcAft>
                <a:spcPts val="0"/>
              </a:spcAft>
              <a:buNone/>
            </a:pPr>
            <a:r>
              <a:rPr lang="en"/>
              <a:t>What one thing would make a real difference</a:t>
            </a:r>
            <a:endParaRPr/>
          </a:p>
          <a:p>
            <a:pPr indent="0" lvl="0" marL="0" rtl="0" algn="l">
              <a:spcBef>
                <a:spcPts val="1200"/>
              </a:spcBef>
              <a:spcAft>
                <a:spcPts val="0"/>
              </a:spcAft>
              <a:buNone/>
            </a:pPr>
            <a:r>
              <a:rPr lang="en"/>
              <a:t>Who might be able to help?</a:t>
            </a:r>
            <a:endParaRPr/>
          </a:p>
          <a:p>
            <a:pPr indent="0" lvl="0" marL="0" rtl="0" algn="l">
              <a:spcBef>
                <a:spcPts val="1200"/>
              </a:spcBef>
              <a:spcAft>
                <a:spcPts val="1200"/>
              </a:spcAft>
              <a:buNone/>
            </a:pPr>
            <a:r>
              <a:rPr lang="en"/>
              <a:t>Which option seems the best? Why?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2"/>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406400" lvl="0" marL="685800" rtl="0" algn="l">
              <a:spcBef>
                <a:spcPts val="0"/>
              </a:spcBef>
              <a:spcAft>
                <a:spcPts val="0"/>
              </a:spcAft>
              <a:buSzPts val="2800"/>
              <a:buAutoNum type="arabicPeriod"/>
            </a:pPr>
            <a:r>
              <a:rPr lang="en" sz="2800"/>
              <a:t>Introduction to the programme</a:t>
            </a:r>
            <a:endParaRPr sz="2800"/>
          </a:p>
          <a:p>
            <a:pPr indent="-406400" lvl="0" marL="685800" rtl="0" algn="l">
              <a:spcBef>
                <a:spcPts val="1000"/>
              </a:spcBef>
              <a:spcAft>
                <a:spcPts val="0"/>
              </a:spcAft>
              <a:buSzPts val="2800"/>
              <a:buAutoNum type="arabicPeriod"/>
            </a:pPr>
            <a:r>
              <a:rPr b="0" lang="en" sz="2800"/>
              <a:t>What happens next</a:t>
            </a:r>
            <a:endParaRPr b="0" sz="2800"/>
          </a:p>
          <a:p>
            <a:pPr indent="-406400" lvl="0" marL="685800" rtl="0" algn="l">
              <a:spcBef>
                <a:spcPts val="1000"/>
              </a:spcBef>
              <a:spcAft>
                <a:spcPts val="1000"/>
              </a:spcAft>
              <a:buSzPts val="2800"/>
              <a:buAutoNum type="arabicPeriod"/>
            </a:pPr>
            <a:r>
              <a:rPr b="0" lang="en" sz="2800"/>
              <a:t>Techniques and tips</a:t>
            </a:r>
            <a:endParaRPr b="0" sz="2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9"/>
          <p:cNvSpPr txBox="1"/>
          <p:nvPr>
            <p:ph type="title"/>
          </p:nvPr>
        </p:nvSpPr>
        <p:spPr>
          <a:xfrm>
            <a:off x="228600" y="228600"/>
            <a:ext cx="8686800" cy="6858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Way forward</a:t>
            </a:r>
            <a:endParaRPr/>
          </a:p>
        </p:txBody>
      </p:sp>
      <p:sp>
        <p:nvSpPr>
          <p:cNvPr id="193" name="Google Shape;193;p39"/>
          <p:cNvSpPr txBox="1"/>
          <p:nvPr>
            <p:ph idx="1" type="body"/>
          </p:nvPr>
        </p:nvSpPr>
        <p:spPr>
          <a:xfrm>
            <a:off x="228600" y="1143000"/>
            <a:ext cx="8686800" cy="38862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What are the next steps?</a:t>
            </a:r>
            <a:endParaRPr/>
          </a:p>
          <a:p>
            <a:pPr indent="0" lvl="0" marL="0" rtl="0" algn="l">
              <a:spcBef>
                <a:spcPts val="1200"/>
              </a:spcBef>
              <a:spcAft>
                <a:spcPts val="0"/>
              </a:spcAft>
              <a:buNone/>
            </a:pPr>
            <a:r>
              <a:rPr lang="en"/>
              <a:t>What are you going to do?</a:t>
            </a:r>
            <a:endParaRPr/>
          </a:p>
          <a:p>
            <a:pPr indent="0" lvl="0" marL="0" rtl="0" algn="l">
              <a:spcBef>
                <a:spcPts val="1200"/>
              </a:spcBef>
              <a:spcAft>
                <a:spcPts val="0"/>
              </a:spcAft>
              <a:buNone/>
            </a:pPr>
            <a:r>
              <a:rPr lang="en"/>
              <a:t>When/how are your going to do it?</a:t>
            </a:r>
            <a:endParaRPr/>
          </a:p>
          <a:p>
            <a:pPr indent="0" lvl="0" marL="0" rtl="0" algn="l">
              <a:spcBef>
                <a:spcPts val="1200"/>
              </a:spcBef>
              <a:spcAft>
                <a:spcPts val="0"/>
              </a:spcAft>
              <a:buNone/>
            </a:pPr>
            <a:r>
              <a:rPr lang="en"/>
              <a:t>How will this meet your goal?</a:t>
            </a:r>
            <a:endParaRPr/>
          </a:p>
          <a:p>
            <a:pPr indent="0" lvl="0" marL="0" rtl="0" algn="l">
              <a:spcBef>
                <a:spcPts val="1200"/>
              </a:spcBef>
              <a:spcAft>
                <a:spcPts val="0"/>
              </a:spcAft>
              <a:buNone/>
            </a:pPr>
            <a:r>
              <a:rPr lang="en"/>
              <a:t>Who do you need to tell, or consult?</a:t>
            </a:r>
            <a:endParaRPr/>
          </a:p>
          <a:p>
            <a:pPr indent="0" lvl="0" marL="0" rtl="0" algn="l">
              <a:spcBef>
                <a:spcPts val="1200"/>
              </a:spcBef>
              <a:spcAft>
                <a:spcPts val="0"/>
              </a:spcAft>
              <a:buNone/>
            </a:pPr>
            <a:r>
              <a:rPr lang="en"/>
              <a:t>What could get in the way? How can we stop this?</a:t>
            </a:r>
            <a:endParaRPr/>
          </a:p>
          <a:p>
            <a:pPr indent="0" lvl="0" marL="0" rtl="0" algn="l">
              <a:spcBef>
                <a:spcPts val="1200"/>
              </a:spcBef>
              <a:spcAft>
                <a:spcPts val="1200"/>
              </a:spcAft>
              <a:buNone/>
            </a:pPr>
            <a:r>
              <a:rPr lang="en"/>
              <a:t>What support do you need? How can you get this?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0"/>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“Five Cs” model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1"/>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lnSpc>
                <a:spcPct val="120000"/>
              </a:lnSpc>
              <a:spcBef>
                <a:spcPts val="0"/>
              </a:spcBef>
              <a:spcAft>
                <a:spcPts val="0"/>
              </a:spcAft>
              <a:buClr>
                <a:schemeClr val="dk1"/>
              </a:buClr>
              <a:buSzPts val="1100"/>
              <a:buFont typeface="Arial"/>
              <a:buNone/>
            </a:pPr>
            <a:r>
              <a:rPr lang="en"/>
              <a:t>Challenges</a:t>
            </a:r>
            <a:endParaRPr/>
          </a:p>
          <a:p>
            <a:pPr indent="0" lvl="0" marL="0" rtl="0" algn="l">
              <a:lnSpc>
                <a:spcPct val="120000"/>
              </a:lnSpc>
              <a:spcBef>
                <a:spcPts val="1000"/>
              </a:spcBef>
              <a:spcAft>
                <a:spcPts val="0"/>
              </a:spcAft>
              <a:buClr>
                <a:schemeClr val="dk1"/>
              </a:buClr>
              <a:buSzPts val="1100"/>
              <a:buFont typeface="Arial"/>
              <a:buNone/>
            </a:pPr>
            <a:r>
              <a:rPr lang="en"/>
              <a:t>Choices</a:t>
            </a:r>
            <a:endParaRPr/>
          </a:p>
          <a:p>
            <a:pPr indent="0" lvl="0" marL="0" rtl="0" algn="l">
              <a:lnSpc>
                <a:spcPct val="120000"/>
              </a:lnSpc>
              <a:spcBef>
                <a:spcPts val="1000"/>
              </a:spcBef>
              <a:spcAft>
                <a:spcPts val="0"/>
              </a:spcAft>
              <a:buClr>
                <a:schemeClr val="dk1"/>
              </a:buClr>
              <a:buSzPts val="1100"/>
              <a:buFont typeface="Arial"/>
              <a:buNone/>
            </a:pPr>
            <a:r>
              <a:rPr lang="en"/>
              <a:t>Consequences</a:t>
            </a:r>
            <a:endParaRPr/>
          </a:p>
          <a:p>
            <a:pPr indent="0" lvl="0" marL="0" rtl="0" algn="l">
              <a:lnSpc>
                <a:spcPct val="120000"/>
              </a:lnSpc>
              <a:spcBef>
                <a:spcPts val="1000"/>
              </a:spcBef>
              <a:spcAft>
                <a:spcPts val="0"/>
              </a:spcAft>
              <a:buClr>
                <a:schemeClr val="dk1"/>
              </a:buClr>
              <a:buSzPts val="1100"/>
              <a:buFont typeface="Arial"/>
              <a:buNone/>
            </a:pPr>
            <a:r>
              <a:rPr lang="en"/>
              <a:t>Creative solutions</a:t>
            </a:r>
            <a:endParaRPr/>
          </a:p>
          <a:p>
            <a:pPr indent="0" lvl="0" marL="0" rtl="0" algn="l">
              <a:lnSpc>
                <a:spcPct val="120000"/>
              </a:lnSpc>
              <a:spcBef>
                <a:spcPts val="1000"/>
              </a:spcBef>
              <a:spcAft>
                <a:spcPts val="1000"/>
              </a:spcAft>
              <a:buNone/>
            </a:pPr>
            <a:r>
              <a:rPr lang="en"/>
              <a:t>Conclusions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Code of Conduct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3"/>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lnSpc>
                <a:spcPct val="120000"/>
              </a:lnSpc>
              <a:spcBef>
                <a:spcPts val="0"/>
              </a:spcBef>
              <a:spcAft>
                <a:spcPts val="0"/>
              </a:spcAft>
              <a:buClr>
                <a:schemeClr val="dk1"/>
              </a:buClr>
              <a:buSzPts val="1100"/>
              <a:buFont typeface="Arial"/>
              <a:buNone/>
            </a:pPr>
            <a:r>
              <a:rPr lang="en"/>
              <a:t>The Code of Conduct is available online at:</a:t>
            </a:r>
            <a:endParaRPr/>
          </a:p>
          <a:p>
            <a:pPr indent="0" lvl="0" marL="0" rtl="0" algn="l">
              <a:lnSpc>
                <a:spcPct val="120000"/>
              </a:lnSpc>
              <a:spcBef>
                <a:spcPts val="1000"/>
              </a:spcBef>
              <a:spcAft>
                <a:spcPts val="0"/>
              </a:spcAft>
              <a:buClr>
                <a:schemeClr val="dk1"/>
              </a:buClr>
              <a:buSzPts val="1100"/>
              <a:buFont typeface="Arial"/>
              <a:buNone/>
            </a:pPr>
            <a:r>
              <a:rPr b="1" lang="en">
                <a:solidFill>
                  <a:schemeClr val="accent2"/>
                </a:solidFill>
              </a:rPr>
              <a:t>www.yourwebsiteorintranet.com/mentoring-code-of-conduct</a:t>
            </a:r>
            <a:endParaRPr b="1">
              <a:solidFill>
                <a:schemeClr val="accent2"/>
              </a:solidFill>
            </a:endParaRPr>
          </a:p>
          <a:p>
            <a:pPr indent="0" lvl="0" marL="0" rtl="0" algn="l">
              <a:lnSpc>
                <a:spcPct val="120000"/>
              </a:lnSpc>
              <a:spcBef>
                <a:spcPts val="1000"/>
              </a:spcBef>
              <a:spcAft>
                <a:spcPts val="0"/>
              </a:spcAft>
              <a:buClr>
                <a:schemeClr val="dk1"/>
              </a:buClr>
              <a:buSzPts val="1100"/>
              <a:buFont typeface="Arial"/>
              <a:buNone/>
            </a:pPr>
            <a:r>
              <a:t/>
            </a:r>
            <a:endParaRPr b="1"/>
          </a:p>
          <a:p>
            <a:pPr indent="0" lvl="0" marL="0" rtl="0" algn="l">
              <a:lnSpc>
                <a:spcPct val="120000"/>
              </a:lnSpc>
              <a:spcBef>
                <a:spcPts val="1000"/>
              </a:spcBef>
              <a:spcAft>
                <a:spcPts val="0"/>
              </a:spcAft>
              <a:buClr>
                <a:schemeClr val="dk1"/>
              </a:buClr>
              <a:buSzPts val="1100"/>
              <a:buFont typeface="Arial"/>
              <a:buNone/>
            </a:pPr>
            <a:r>
              <a:rPr lang="en"/>
              <a:t>Send feedback on the Code to:</a:t>
            </a:r>
            <a:endParaRPr/>
          </a:p>
          <a:p>
            <a:pPr indent="0" lvl="0" marL="0" rtl="0" algn="l">
              <a:lnSpc>
                <a:spcPct val="120000"/>
              </a:lnSpc>
              <a:spcBef>
                <a:spcPts val="1000"/>
              </a:spcBef>
              <a:spcAft>
                <a:spcPts val="1000"/>
              </a:spcAft>
              <a:buNone/>
            </a:pPr>
            <a:r>
              <a:rPr b="1" lang="en">
                <a:solidFill>
                  <a:schemeClr val="accent2"/>
                </a:solidFill>
              </a:rPr>
              <a:t>mentoring@yourorg.org</a:t>
            </a:r>
            <a:endParaRPr>
              <a:solidFill>
                <a:schemeClr val="accent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4"/>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spcBef>
                <a:spcPts val="0"/>
              </a:spcBef>
              <a:spcAft>
                <a:spcPts val="0"/>
              </a:spcAft>
              <a:buSzPts val="2000"/>
              <a:buAutoNum type="arabicPeriod"/>
            </a:pPr>
            <a:r>
              <a:rPr lang="en"/>
              <a:t>Focus</a:t>
            </a:r>
            <a:endParaRPr/>
          </a:p>
          <a:p>
            <a:pPr indent="-355600" lvl="0" marL="457200" rtl="0" algn="l">
              <a:spcBef>
                <a:spcPts val="0"/>
              </a:spcBef>
              <a:spcAft>
                <a:spcPts val="0"/>
              </a:spcAft>
              <a:buSzPts val="2000"/>
              <a:buAutoNum type="arabicPeriod"/>
            </a:pPr>
            <a:r>
              <a:rPr lang="en"/>
              <a:t>General behaviours</a:t>
            </a:r>
            <a:endParaRPr/>
          </a:p>
          <a:p>
            <a:pPr indent="-355600" lvl="0" marL="457200" rtl="0" algn="l">
              <a:spcBef>
                <a:spcPts val="0"/>
              </a:spcBef>
              <a:spcAft>
                <a:spcPts val="0"/>
              </a:spcAft>
              <a:buSzPts val="2000"/>
              <a:buAutoNum type="arabicPeriod"/>
            </a:pPr>
            <a:r>
              <a:rPr lang="en"/>
              <a:t>Boundaries</a:t>
            </a:r>
            <a:endParaRPr/>
          </a:p>
          <a:p>
            <a:pPr indent="-355600" lvl="0" marL="457200" rtl="0" algn="l">
              <a:spcBef>
                <a:spcPts val="0"/>
              </a:spcBef>
              <a:spcAft>
                <a:spcPts val="0"/>
              </a:spcAft>
              <a:buSzPts val="2000"/>
              <a:buAutoNum type="arabicPeriod"/>
            </a:pPr>
            <a:r>
              <a:rPr lang="en"/>
              <a:t>Confidentiality</a:t>
            </a:r>
            <a:endParaRPr/>
          </a:p>
          <a:p>
            <a:pPr indent="-355600" lvl="0" marL="457200" rtl="0" algn="l">
              <a:spcBef>
                <a:spcPts val="0"/>
              </a:spcBef>
              <a:spcAft>
                <a:spcPts val="0"/>
              </a:spcAft>
              <a:buSzPts val="2000"/>
              <a:buAutoNum type="arabicPeriod"/>
            </a:pPr>
            <a:r>
              <a:rPr lang="en"/>
              <a:t>Propriety</a:t>
            </a:r>
            <a:endParaRPr/>
          </a:p>
          <a:p>
            <a:pPr indent="-355600" lvl="0" marL="457200" rtl="0" algn="l">
              <a:spcBef>
                <a:spcPts val="0"/>
              </a:spcBef>
              <a:spcAft>
                <a:spcPts val="0"/>
              </a:spcAft>
              <a:buSzPts val="2000"/>
              <a:buAutoNum type="arabicPeriod"/>
            </a:pPr>
            <a:r>
              <a:rPr lang="en"/>
              <a:t>Ending the relationship</a:t>
            </a:r>
            <a:endParaRPr/>
          </a:p>
          <a:p>
            <a:pPr indent="-355600" lvl="0" marL="457200" rtl="0" algn="l">
              <a:spcBef>
                <a:spcPts val="0"/>
              </a:spcBef>
              <a:spcAft>
                <a:spcPts val="0"/>
              </a:spcAft>
              <a:buSzPts val="2000"/>
              <a:buAutoNum type="arabicPeriod"/>
            </a:pPr>
            <a:r>
              <a:rPr lang="en"/>
              <a:t>Concerns and complaints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5"/>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spcBef>
                <a:spcPts val="0"/>
              </a:spcBef>
              <a:spcAft>
                <a:spcPts val="0"/>
              </a:spcAft>
              <a:buSzPts val="2000"/>
              <a:buAutoNum type="arabicPeriod"/>
            </a:pPr>
            <a:r>
              <a:rPr b="1" lang="en"/>
              <a:t>Focus</a:t>
            </a:r>
            <a:endParaRPr b="1"/>
          </a:p>
          <a:p>
            <a:pPr indent="-355600" lvl="0" marL="457200" rtl="0" algn="l">
              <a:spcBef>
                <a:spcPts val="0"/>
              </a:spcBef>
              <a:spcAft>
                <a:spcPts val="0"/>
              </a:spcAft>
              <a:buSzPts val="2000"/>
              <a:buAutoNum type="arabicPeriod"/>
            </a:pPr>
            <a:r>
              <a:rPr lang="en"/>
              <a:t>General behaviours</a:t>
            </a:r>
            <a:endParaRPr/>
          </a:p>
          <a:p>
            <a:pPr indent="-355600" lvl="0" marL="457200" rtl="0" algn="l">
              <a:spcBef>
                <a:spcPts val="0"/>
              </a:spcBef>
              <a:spcAft>
                <a:spcPts val="0"/>
              </a:spcAft>
              <a:buSzPts val="2000"/>
              <a:buAutoNum type="arabicPeriod"/>
            </a:pPr>
            <a:r>
              <a:rPr lang="en"/>
              <a:t>Boundaries</a:t>
            </a:r>
            <a:endParaRPr/>
          </a:p>
          <a:p>
            <a:pPr indent="-355600" lvl="0" marL="457200" rtl="0" algn="l">
              <a:spcBef>
                <a:spcPts val="0"/>
              </a:spcBef>
              <a:spcAft>
                <a:spcPts val="0"/>
              </a:spcAft>
              <a:buSzPts val="2000"/>
              <a:buAutoNum type="arabicPeriod"/>
            </a:pPr>
            <a:r>
              <a:rPr lang="en"/>
              <a:t>Confidentiality</a:t>
            </a:r>
            <a:endParaRPr/>
          </a:p>
          <a:p>
            <a:pPr indent="-355600" lvl="0" marL="457200" rtl="0" algn="l">
              <a:spcBef>
                <a:spcPts val="0"/>
              </a:spcBef>
              <a:spcAft>
                <a:spcPts val="0"/>
              </a:spcAft>
              <a:buSzPts val="2000"/>
              <a:buAutoNum type="arabicPeriod"/>
            </a:pPr>
            <a:r>
              <a:rPr lang="en"/>
              <a:t>Propriety</a:t>
            </a:r>
            <a:endParaRPr/>
          </a:p>
          <a:p>
            <a:pPr indent="-355600" lvl="0" marL="457200" rtl="0" algn="l">
              <a:spcBef>
                <a:spcPts val="0"/>
              </a:spcBef>
              <a:spcAft>
                <a:spcPts val="0"/>
              </a:spcAft>
              <a:buSzPts val="2000"/>
              <a:buAutoNum type="arabicPeriod"/>
            </a:pPr>
            <a:r>
              <a:rPr lang="en"/>
              <a:t>Ending the relationship</a:t>
            </a:r>
            <a:endParaRPr/>
          </a:p>
          <a:p>
            <a:pPr indent="-355600" lvl="0" marL="457200" rtl="0" algn="l">
              <a:spcBef>
                <a:spcPts val="0"/>
              </a:spcBef>
              <a:spcAft>
                <a:spcPts val="0"/>
              </a:spcAft>
              <a:buSzPts val="2000"/>
              <a:buAutoNum type="arabicPeriod"/>
            </a:pPr>
            <a:r>
              <a:rPr lang="en"/>
              <a:t>Concerns and complaints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6"/>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spcBef>
                <a:spcPts val="0"/>
              </a:spcBef>
              <a:spcAft>
                <a:spcPts val="0"/>
              </a:spcAft>
              <a:buSzPts val="2000"/>
              <a:buAutoNum type="arabicPeriod"/>
            </a:pPr>
            <a:r>
              <a:rPr lang="en"/>
              <a:t>Focus</a:t>
            </a:r>
            <a:endParaRPr/>
          </a:p>
          <a:p>
            <a:pPr indent="-355600" lvl="0" marL="457200" rtl="0" algn="l">
              <a:spcBef>
                <a:spcPts val="0"/>
              </a:spcBef>
              <a:spcAft>
                <a:spcPts val="0"/>
              </a:spcAft>
              <a:buSzPts val="2000"/>
              <a:buAutoNum type="arabicPeriod"/>
            </a:pPr>
            <a:r>
              <a:rPr b="1" lang="en"/>
              <a:t>General behaviours</a:t>
            </a:r>
            <a:endParaRPr b="1"/>
          </a:p>
          <a:p>
            <a:pPr indent="-355600" lvl="0" marL="457200" rtl="0" algn="l">
              <a:spcBef>
                <a:spcPts val="0"/>
              </a:spcBef>
              <a:spcAft>
                <a:spcPts val="0"/>
              </a:spcAft>
              <a:buSzPts val="2000"/>
              <a:buAutoNum type="arabicPeriod"/>
            </a:pPr>
            <a:r>
              <a:rPr lang="en"/>
              <a:t>Boundaries</a:t>
            </a:r>
            <a:endParaRPr/>
          </a:p>
          <a:p>
            <a:pPr indent="-355600" lvl="0" marL="457200" rtl="0" algn="l">
              <a:spcBef>
                <a:spcPts val="0"/>
              </a:spcBef>
              <a:spcAft>
                <a:spcPts val="0"/>
              </a:spcAft>
              <a:buSzPts val="2000"/>
              <a:buAutoNum type="arabicPeriod"/>
            </a:pPr>
            <a:r>
              <a:rPr lang="en"/>
              <a:t>Confidentiality</a:t>
            </a:r>
            <a:endParaRPr/>
          </a:p>
          <a:p>
            <a:pPr indent="-355600" lvl="0" marL="457200" rtl="0" algn="l">
              <a:spcBef>
                <a:spcPts val="0"/>
              </a:spcBef>
              <a:spcAft>
                <a:spcPts val="0"/>
              </a:spcAft>
              <a:buSzPts val="2000"/>
              <a:buAutoNum type="arabicPeriod"/>
            </a:pPr>
            <a:r>
              <a:rPr lang="en"/>
              <a:t>Propriety</a:t>
            </a:r>
            <a:endParaRPr/>
          </a:p>
          <a:p>
            <a:pPr indent="-355600" lvl="0" marL="457200" rtl="0" algn="l">
              <a:spcBef>
                <a:spcPts val="0"/>
              </a:spcBef>
              <a:spcAft>
                <a:spcPts val="0"/>
              </a:spcAft>
              <a:buSzPts val="2000"/>
              <a:buAutoNum type="arabicPeriod"/>
            </a:pPr>
            <a:r>
              <a:rPr lang="en"/>
              <a:t>Ending the relationship</a:t>
            </a:r>
            <a:endParaRPr/>
          </a:p>
          <a:p>
            <a:pPr indent="-355600" lvl="0" marL="457200" rtl="0" algn="l">
              <a:spcBef>
                <a:spcPts val="0"/>
              </a:spcBef>
              <a:spcAft>
                <a:spcPts val="0"/>
              </a:spcAft>
              <a:buSzPts val="2000"/>
              <a:buAutoNum type="arabicPeriod"/>
            </a:pPr>
            <a:r>
              <a:rPr lang="en"/>
              <a:t>Concerns and complaints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7"/>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spcBef>
                <a:spcPts val="0"/>
              </a:spcBef>
              <a:spcAft>
                <a:spcPts val="0"/>
              </a:spcAft>
              <a:buSzPts val="2000"/>
              <a:buAutoNum type="arabicPeriod"/>
            </a:pPr>
            <a:r>
              <a:rPr lang="en"/>
              <a:t>Focus</a:t>
            </a:r>
            <a:endParaRPr/>
          </a:p>
          <a:p>
            <a:pPr indent="-355600" lvl="0" marL="457200" rtl="0" algn="l">
              <a:spcBef>
                <a:spcPts val="0"/>
              </a:spcBef>
              <a:spcAft>
                <a:spcPts val="0"/>
              </a:spcAft>
              <a:buSzPts val="2000"/>
              <a:buAutoNum type="arabicPeriod"/>
            </a:pPr>
            <a:r>
              <a:rPr lang="en"/>
              <a:t>General behaviours</a:t>
            </a:r>
            <a:endParaRPr/>
          </a:p>
          <a:p>
            <a:pPr indent="-355600" lvl="0" marL="457200" rtl="0" algn="l">
              <a:spcBef>
                <a:spcPts val="0"/>
              </a:spcBef>
              <a:spcAft>
                <a:spcPts val="0"/>
              </a:spcAft>
              <a:buSzPts val="2000"/>
              <a:buAutoNum type="arabicPeriod"/>
            </a:pPr>
            <a:r>
              <a:rPr b="1" lang="en"/>
              <a:t>Boundaries</a:t>
            </a:r>
            <a:endParaRPr b="1"/>
          </a:p>
          <a:p>
            <a:pPr indent="-355600" lvl="0" marL="457200" rtl="0" algn="l">
              <a:spcBef>
                <a:spcPts val="0"/>
              </a:spcBef>
              <a:spcAft>
                <a:spcPts val="0"/>
              </a:spcAft>
              <a:buSzPts val="2000"/>
              <a:buAutoNum type="arabicPeriod"/>
            </a:pPr>
            <a:r>
              <a:rPr lang="en"/>
              <a:t>Confidentiality</a:t>
            </a:r>
            <a:endParaRPr/>
          </a:p>
          <a:p>
            <a:pPr indent="-355600" lvl="0" marL="457200" rtl="0" algn="l">
              <a:spcBef>
                <a:spcPts val="0"/>
              </a:spcBef>
              <a:spcAft>
                <a:spcPts val="0"/>
              </a:spcAft>
              <a:buSzPts val="2000"/>
              <a:buAutoNum type="arabicPeriod"/>
            </a:pPr>
            <a:r>
              <a:rPr lang="en"/>
              <a:t>Propriety</a:t>
            </a:r>
            <a:endParaRPr/>
          </a:p>
          <a:p>
            <a:pPr indent="-355600" lvl="0" marL="457200" rtl="0" algn="l">
              <a:spcBef>
                <a:spcPts val="0"/>
              </a:spcBef>
              <a:spcAft>
                <a:spcPts val="0"/>
              </a:spcAft>
              <a:buSzPts val="2000"/>
              <a:buAutoNum type="arabicPeriod"/>
            </a:pPr>
            <a:r>
              <a:rPr lang="en"/>
              <a:t>Ending the relationship</a:t>
            </a:r>
            <a:endParaRPr/>
          </a:p>
          <a:p>
            <a:pPr indent="-355600" lvl="0" marL="457200" rtl="0" algn="l">
              <a:spcBef>
                <a:spcPts val="0"/>
              </a:spcBef>
              <a:spcAft>
                <a:spcPts val="0"/>
              </a:spcAft>
              <a:buSzPts val="2000"/>
              <a:buAutoNum type="arabicPeriod"/>
            </a:pPr>
            <a:r>
              <a:rPr lang="en"/>
              <a:t>Concerns and complaints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8"/>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spcBef>
                <a:spcPts val="0"/>
              </a:spcBef>
              <a:spcAft>
                <a:spcPts val="0"/>
              </a:spcAft>
              <a:buSzPts val="2000"/>
              <a:buAutoNum type="arabicPeriod"/>
            </a:pPr>
            <a:r>
              <a:rPr lang="en"/>
              <a:t>Focus</a:t>
            </a:r>
            <a:endParaRPr/>
          </a:p>
          <a:p>
            <a:pPr indent="-355600" lvl="0" marL="457200" rtl="0" algn="l">
              <a:spcBef>
                <a:spcPts val="0"/>
              </a:spcBef>
              <a:spcAft>
                <a:spcPts val="0"/>
              </a:spcAft>
              <a:buSzPts val="2000"/>
              <a:buAutoNum type="arabicPeriod"/>
            </a:pPr>
            <a:r>
              <a:rPr lang="en"/>
              <a:t>General behaviours</a:t>
            </a:r>
            <a:endParaRPr/>
          </a:p>
          <a:p>
            <a:pPr indent="-355600" lvl="0" marL="457200" rtl="0" algn="l">
              <a:spcBef>
                <a:spcPts val="0"/>
              </a:spcBef>
              <a:spcAft>
                <a:spcPts val="0"/>
              </a:spcAft>
              <a:buSzPts val="2000"/>
              <a:buAutoNum type="arabicPeriod"/>
            </a:pPr>
            <a:r>
              <a:rPr lang="en"/>
              <a:t>Boundaries</a:t>
            </a:r>
            <a:endParaRPr/>
          </a:p>
          <a:p>
            <a:pPr indent="-355600" lvl="0" marL="457200" rtl="0" algn="l">
              <a:spcBef>
                <a:spcPts val="0"/>
              </a:spcBef>
              <a:spcAft>
                <a:spcPts val="0"/>
              </a:spcAft>
              <a:buSzPts val="2000"/>
              <a:buAutoNum type="arabicPeriod"/>
            </a:pPr>
            <a:r>
              <a:rPr b="1" lang="en"/>
              <a:t>Confidentiality</a:t>
            </a:r>
            <a:endParaRPr b="1"/>
          </a:p>
          <a:p>
            <a:pPr indent="-355600" lvl="0" marL="457200" rtl="0" algn="l">
              <a:spcBef>
                <a:spcPts val="0"/>
              </a:spcBef>
              <a:spcAft>
                <a:spcPts val="0"/>
              </a:spcAft>
              <a:buSzPts val="2000"/>
              <a:buAutoNum type="arabicPeriod"/>
            </a:pPr>
            <a:r>
              <a:rPr lang="en"/>
              <a:t>Propriety</a:t>
            </a:r>
            <a:endParaRPr/>
          </a:p>
          <a:p>
            <a:pPr indent="-355600" lvl="0" marL="457200" rtl="0" algn="l">
              <a:spcBef>
                <a:spcPts val="0"/>
              </a:spcBef>
              <a:spcAft>
                <a:spcPts val="0"/>
              </a:spcAft>
              <a:buSzPts val="2000"/>
              <a:buAutoNum type="arabicPeriod"/>
            </a:pPr>
            <a:r>
              <a:rPr lang="en"/>
              <a:t>Ending the relationship</a:t>
            </a:r>
            <a:endParaRPr/>
          </a:p>
          <a:p>
            <a:pPr indent="-355600" lvl="0" marL="457200" rtl="0" algn="l">
              <a:spcBef>
                <a:spcPts val="0"/>
              </a:spcBef>
              <a:spcAft>
                <a:spcPts val="0"/>
              </a:spcAft>
              <a:buSzPts val="2000"/>
              <a:buAutoNum type="arabicPeriod"/>
            </a:pPr>
            <a:r>
              <a:rPr lang="en"/>
              <a:t>Concerns and complaints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lnSpc>
                <a:spcPct val="120000"/>
              </a:lnSpc>
              <a:spcBef>
                <a:spcPts val="0"/>
              </a:spcBef>
              <a:spcAft>
                <a:spcPts val="1000"/>
              </a:spcAft>
              <a:buNone/>
            </a:pPr>
            <a:r>
              <a:rPr lang="en" sz="2600"/>
              <a:t>We’ve created this mentoring programme because </a:t>
            </a:r>
            <a:br>
              <a:rPr lang="en" sz="2600"/>
            </a:br>
            <a:r>
              <a:rPr lang="en" sz="2600">
                <a:solidFill>
                  <a:schemeClr val="accent2"/>
                </a:solidFill>
              </a:rPr>
              <a:t>[your reason here]</a:t>
            </a:r>
            <a:endParaRPr sz="2600">
              <a:solidFill>
                <a:schemeClr val="accent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9"/>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spcBef>
                <a:spcPts val="0"/>
              </a:spcBef>
              <a:spcAft>
                <a:spcPts val="0"/>
              </a:spcAft>
              <a:buSzPts val="2000"/>
              <a:buAutoNum type="arabicPeriod"/>
            </a:pPr>
            <a:r>
              <a:rPr lang="en"/>
              <a:t>Focus</a:t>
            </a:r>
            <a:endParaRPr/>
          </a:p>
          <a:p>
            <a:pPr indent="-355600" lvl="0" marL="457200" rtl="0" algn="l">
              <a:spcBef>
                <a:spcPts val="0"/>
              </a:spcBef>
              <a:spcAft>
                <a:spcPts val="0"/>
              </a:spcAft>
              <a:buSzPts val="2000"/>
              <a:buAutoNum type="arabicPeriod"/>
            </a:pPr>
            <a:r>
              <a:rPr lang="en"/>
              <a:t>General behaviours</a:t>
            </a:r>
            <a:endParaRPr/>
          </a:p>
          <a:p>
            <a:pPr indent="-355600" lvl="0" marL="457200" rtl="0" algn="l">
              <a:spcBef>
                <a:spcPts val="0"/>
              </a:spcBef>
              <a:spcAft>
                <a:spcPts val="0"/>
              </a:spcAft>
              <a:buSzPts val="2000"/>
              <a:buAutoNum type="arabicPeriod"/>
            </a:pPr>
            <a:r>
              <a:rPr lang="en"/>
              <a:t>Boundaries</a:t>
            </a:r>
            <a:endParaRPr/>
          </a:p>
          <a:p>
            <a:pPr indent="-355600" lvl="0" marL="457200" rtl="0" algn="l">
              <a:spcBef>
                <a:spcPts val="0"/>
              </a:spcBef>
              <a:spcAft>
                <a:spcPts val="0"/>
              </a:spcAft>
              <a:buSzPts val="2000"/>
              <a:buAutoNum type="arabicPeriod"/>
            </a:pPr>
            <a:r>
              <a:rPr lang="en"/>
              <a:t>Confidentiality</a:t>
            </a:r>
            <a:endParaRPr/>
          </a:p>
          <a:p>
            <a:pPr indent="-355600" lvl="0" marL="457200" rtl="0" algn="l">
              <a:spcBef>
                <a:spcPts val="0"/>
              </a:spcBef>
              <a:spcAft>
                <a:spcPts val="0"/>
              </a:spcAft>
              <a:buSzPts val="2000"/>
              <a:buAutoNum type="arabicPeriod"/>
            </a:pPr>
            <a:r>
              <a:rPr b="1" lang="en"/>
              <a:t>Propriety</a:t>
            </a:r>
            <a:endParaRPr b="1"/>
          </a:p>
          <a:p>
            <a:pPr indent="-355600" lvl="0" marL="457200" rtl="0" algn="l">
              <a:spcBef>
                <a:spcPts val="0"/>
              </a:spcBef>
              <a:spcAft>
                <a:spcPts val="0"/>
              </a:spcAft>
              <a:buSzPts val="2000"/>
              <a:buAutoNum type="arabicPeriod"/>
            </a:pPr>
            <a:r>
              <a:rPr lang="en"/>
              <a:t>Ending the relationship</a:t>
            </a:r>
            <a:endParaRPr/>
          </a:p>
          <a:p>
            <a:pPr indent="-355600" lvl="0" marL="457200" rtl="0" algn="l">
              <a:spcBef>
                <a:spcPts val="0"/>
              </a:spcBef>
              <a:spcAft>
                <a:spcPts val="0"/>
              </a:spcAft>
              <a:buSzPts val="2000"/>
              <a:buAutoNum type="arabicPeriod"/>
            </a:pPr>
            <a:r>
              <a:rPr lang="en"/>
              <a:t>Concerns and complaints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50"/>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spcBef>
                <a:spcPts val="0"/>
              </a:spcBef>
              <a:spcAft>
                <a:spcPts val="0"/>
              </a:spcAft>
              <a:buSzPts val="2000"/>
              <a:buAutoNum type="arabicPeriod"/>
            </a:pPr>
            <a:r>
              <a:rPr lang="en"/>
              <a:t>Focus</a:t>
            </a:r>
            <a:endParaRPr/>
          </a:p>
          <a:p>
            <a:pPr indent="-355600" lvl="0" marL="457200" rtl="0" algn="l">
              <a:spcBef>
                <a:spcPts val="0"/>
              </a:spcBef>
              <a:spcAft>
                <a:spcPts val="0"/>
              </a:spcAft>
              <a:buSzPts val="2000"/>
              <a:buAutoNum type="arabicPeriod"/>
            </a:pPr>
            <a:r>
              <a:rPr lang="en"/>
              <a:t>General behaviours</a:t>
            </a:r>
            <a:endParaRPr/>
          </a:p>
          <a:p>
            <a:pPr indent="-355600" lvl="0" marL="457200" rtl="0" algn="l">
              <a:spcBef>
                <a:spcPts val="0"/>
              </a:spcBef>
              <a:spcAft>
                <a:spcPts val="0"/>
              </a:spcAft>
              <a:buSzPts val="2000"/>
              <a:buAutoNum type="arabicPeriod"/>
            </a:pPr>
            <a:r>
              <a:rPr lang="en"/>
              <a:t>Boundaries</a:t>
            </a:r>
            <a:endParaRPr/>
          </a:p>
          <a:p>
            <a:pPr indent="-355600" lvl="0" marL="457200" rtl="0" algn="l">
              <a:spcBef>
                <a:spcPts val="0"/>
              </a:spcBef>
              <a:spcAft>
                <a:spcPts val="0"/>
              </a:spcAft>
              <a:buSzPts val="2000"/>
              <a:buAutoNum type="arabicPeriod"/>
            </a:pPr>
            <a:r>
              <a:rPr lang="en"/>
              <a:t>Confidentiality</a:t>
            </a:r>
            <a:endParaRPr/>
          </a:p>
          <a:p>
            <a:pPr indent="-355600" lvl="0" marL="457200" rtl="0" algn="l">
              <a:spcBef>
                <a:spcPts val="0"/>
              </a:spcBef>
              <a:spcAft>
                <a:spcPts val="0"/>
              </a:spcAft>
              <a:buSzPts val="2000"/>
              <a:buAutoNum type="arabicPeriod"/>
            </a:pPr>
            <a:r>
              <a:rPr lang="en"/>
              <a:t>Propriety</a:t>
            </a:r>
            <a:endParaRPr/>
          </a:p>
          <a:p>
            <a:pPr indent="-355600" lvl="0" marL="457200" rtl="0" algn="l">
              <a:spcBef>
                <a:spcPts val="0"/>
              </a:spcBef>
              <a:spcAft>
                <a:spcPts val="0"/>
              </a:spcAft>
              <a:buSzPts val="2000"/>
              <a:buAutoNum type="arabicPeriod"/>
            </a:pPr>
            <a:r>
              <a:rPr b="1" lang="en"/>
              <a:t>Ending the relationship</a:t>
            </a:r>
            <a:endParaRPr b="1"/>
          </a:p>
          <a:p>
            <a:pPr indent="-355600" lvl="0" marL="457200" rtl="0" algn="l">
              <a:spcBef>
                <a:spcPts val="0"/>
              </a:spcBef>
              <a:spcAft>
                <a:spcPts val="0"/>
              </a:spcAft>
              <a:buSzPts val="2000"/>
              <a:buAutoNum type="arabicPeriod"/>
            </a:pPr>
            <a:r>
              <a:rPr lang="en"/>
              <a:t>Concerns and complaints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1"/>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spcBef>
                <a:spcPts val="0"/>
              </a:spcBef>
              <a:spcAft>
                <a:spcPts val="0"/>
              </a:spcAft>
              <a:buSzPts val="2000"/>
              <a:buAutoNum type="arabicPeriod"/>
            </a:pPr>
            <a:r>
              <a:rPr lang="en"/>
              <a:t>Focus</a:t>
            </a:r>
            <a:endParaRPr/>
          </a:p>
          <a:p>
            <a:pPr indent="-355600" lvl="0" marL="457200" rtl="0" algn="l">
              <a:spcBef>
                <a:spcPts val="0"/>
              </a:spcBef>
              <a:spcAft>
                <a:spcPts val="0"/>
              </a:spcAft>
              <a:buSzPts val="2000"/>
              <a:buAutoNum type="arabicPeriod"/>
            </a:pPr>
            <a:r>
              <a:rPr lang="en"/>
              <a:t>General behaviours</a:t>
            </a:r>
            <a:endParaRPr/>
          </a:p>
          <a:p>
            <a:pPr indent="-355600" lvl="0" marL="457200" rtl="0" algn="l">
              <a:spcBef>
                <a:spcPts val="0"/>
              </a:spcBef>
              <a:spcAft>
                <a:spcPts val="0"/>
              </a:spcAft>
              <a:buSzPts val="2000"/>
              <a:buAutoNum type="arabicPeriod"/>
            </a:pPr>
            <a:r>
              <a:rPr lang="en"/>
              <a:t>Boundaries</a:t>
            </a:r>
            <a:endParaRPr/>
          </a:p>
          <a:p>
            <a:pPr indent="-355600" lvl="0" marL="457200" rtl="0" algn="l">
              <a:spcBef>
                <a:spcPts val="0"/>
              </a:spcBef>
              <a:spcAft>
                <a:spcPts val="0"/>
              </a:spcAft>
              <a:buSzPts val="2000"/>
              <a:buAutoNum type="arabicPeriod"/>
            </a:pPr>
            <a:r>
              <a:rPr lang="en"/>
              <a:t>Confidentiality</a:t>
            </a:r>
            <a:endParaRPr/>
          </a:p>
          <a:p>
            <a:pPr indent="-355600" lvl="0" marL="457200" rtl="0" algn="l">
              <a:spcBef>
                <a:spcPts val="0"/>
              </a:spcBef>
              <a:spcAft>
                <a:spcPts val="0"/>
              </a:spcAft>
              <a:buSzPts val="2000"/>
              <a:buAutoNum type="arabicPeriod"/>
            </a:pPr>
            <a:r>
              <a:rPr lang="en"/>
              <a:t>Propriety</a:t>
            </a:r>
            <a:endParaRPr/>
          </a:p>
          <a:p>
            <a:pPr indent="-355600" lvl="0" marL="457200" rtl="0" algn="l">
              <a:spcBef>
                <a:spcPts val="0"/>
              </a:spcBef>
              <a:spcAft>
                <a:spcPts val="0"/>
              </a:spcAft>
              <a:buSzPts val="2000"/>
              <a:buAutoNum type="arabicPeriod"/>
            </a:pPr>
            <a:r>
              <a:rPr lang="en"/>
              <a:t>Ending the relationship</a:t>
            </a:r>
            <a:endParaRPr/>
          </a:p>
          <a:p>
            <a:pPr indent="-355600" lvl="0" marL="457200" rtl="0" algn="l">
              <a:spcBef>
                <a:spcPts val="0"/>
              </a:spcBef>
              <a:spcAft>
                <a:spcPts val="0"/>
              </a:spcAft>
              <a:buSzPts val="2000"/>
              <a:buAutoNum type="arabicPeriod"/>
            </a:pPr>
            <a:r>
              <a:rPr b="1" lang="en"/>
              <a:t>Concerns and complaints</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2"/>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406400" lvl="0" marL="685800" rtl="0" algn="l">
              <a:spcBef>
                <a:spcPts val="0"/>
              </a:spcBef>
              <a:spcAft>
                <a:spcPts val="0"/>
              </a:spcAft>
              <a:buSzPts val="2800"/>
              <a:buAutoNum type="arabicPeriod"/>
            </a:pPr>
            <a:r>
              <a:rPr b="0" lang="en" sz="2800"/>
              <a:t>Introduction to the programme</a:t>
            </a:r>
            <a:endParaRPr b="0" sz="2800"/>
          </a:p>
          <a:p>
            <a:pPr indent="-406400" lvl="0" marL="685800" rtl="0" algn="l">
              <a:spcBef>
                <a:spcPts val="1000"/>
              </a:spcBef>
              <a:spcAft>
                <a:spcPts val="0"/>
              </a:spcAft>
              <a:buSzPts val="2800"/>
              <a:buAutoNum type="arabicPeriod"/>
            </a:pPr>
            <a:r>
              <a:rPr b="0" lang="en" sz="2800"/>
              <a:t>What happens next</a:t>
            </a:r>
            <a:endParaRPr b="0" sz="2800"/>
          </a:p>
          <a:p>
            <a:pPr indent="-406400" lvl="0" marL="685800" rtl="0" algn="l">
              <a:spcBef>
                <a:spcPts val="1000"/>
              </a:spcBef>
              <a:spcAft>
                <a:spcPts val="1000"/>
              </a:spcAft>
              <a:buSzPts val="2800"/>
              <a:buAutoNum type="arabicPeriod"/>
            </a:pPr>
            <a:r>
              <a:rPr b="0" lang="en" sz="2800"/>
              <a:t>Techniques and tips</a:t>
            </a:r>
            <a:endParaRPr b="0" sz="2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3"/>
          <p:cNvSpPr txBox="1"/>
          <p:nvPr>
            <p:ph type="ctrTitle"/>
          </p:nvPr>
        </p:nvSpPr>
        <p:spPr>
          <a:xfrm>
            <a:off x="228600" y="228600"/>
            <a:ext cx="8686800" cy="25146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
              <a:t>Induction for mentors</a:t>
            </a:r>
            <a:endParaRPr/>
          </a:p>
        </p:txBody>
      </p:sp>
      <p:sp>
        <p:nvSpPr>
          <p:cNvPr id="264" name="Google Shape;264;p53"/>
          <p:cNvSpPr txBox="1"/>
          <p:nvPr>
            <p:ph idx="1" type="subTitle"/>
          </p:nvPr>
        </p:nvSpPr>
        <p:spPr>
          <a:xfrm>
            <a:off x="228600" y="2971800"/>
            <a:ext cx="8686800" cy="2057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Thanks!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spcBef>
                <a:spcPts val="0"/>
              </a:spcBef>
              <a:spcAft>
                <a:spcPts val="1200"/>
              </a:spcAft>
              <a:buNone/>
            </a:pPr>
            <a:r>
              <a:rPr i="1" lang="en"/>
              <a:t>This is the first time we’ve ever tried to do this!</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lnSpc>
                <a:spcPct val="120000"/>
              </a:lnSpc>
              <a:spcBef>
                <a:spcPts val="0"/>
              </a:spcBef>
              <a:spcAft>
                <a:spcPts val="1000"/>
              </a:spcAft>
              <a:buNone/>
            </a:pPr>
            <a:r>
              <a:rPr lang="en" sz="2600"/>
              <a:t>This </a:t>
            </a:r>
            <a:r>
              <a:rPr lang="en" sz="2600"/>
              <a:t>programme provides junior staff with access to mentors working in more senior roles.</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406400" lvl="0" marL="685800" rtl="0" algn="l">
              <a:spcBef>
                <a:spcPts val="0"/>
              </a:spcBef>
              <a:spcAft>
                <a:spcPts val="0"/>
              </a:spcAft>
              <a:buSzPts val="2800"/>
              <a:buAutoNum type="arabicPeriod"/>
            </a:pPr>
            <a:r>
              <a:rPr b="0" lang="en" sz="2800"/>
              <a:t>Introduction to the programme</a:t>
            </a:r>
            <a:endParaRPr b="0" sz="2800"/>
          </a:p>
          <a:p>
            <a:pPr indent="-406400" lvl="0" marL="685800" rtl="0" algn="l">
              <a:spcBef>
                <a:spcPts val="1000"/>
              </a:spcBef>
              <a:spcAft>
                <a:spcPts val="0"/>
              </a:spcAft>
              <a:buSzPts val="2800"/>
              <a:buAutoNum type="arabicPeriod"/>
            </a:pPr>
            <a:r>
              <a:rPr lang="en" sz="2800"/>
              <a:t>What happens next</a:t>
            </a:r>
            <a:endParaRPr sz="2800"/>
          </a:p>
          <a:p>
            <a:pPr indent="-406400" lvl="0" marL="685800" rtl="0" algn="l">
              <a:spcBef>
                <a:spcPts val="1000"/>
              </a:spcBef>
              <a:spcAft>
                <a:spcPts val="1000"/>
              </a:spcAft>
              <a:buSzPts val="2800"/>
              <a:buAutoNum type="arabicPeriod"/>
            </a:pPr>
            <a:r>
              <a:rPr b="0" lang="en" sz="2800"/>
              <a:t>Techniques and tips</a:t>
            </a:r>
            <a:endParaRPr b="0"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Everything I am about to talk about is written down in more detail at:</a:t>
            </a:r>
            <a:endParaRPr/>
          </a:p>
          <a:p>
            <a:pPr indent="0" lvl="0" marL="0" rtl="0" algn="l">
              <a:spcBef>
                <a:spcPts val="1200"/>
              </a:spcBef>
              <a:spcAft>
                <a:spcPts val="1200"/>
              </a:spcAft>
              <a:buNone/>
            </a:pPr>
            <a:r>
              <a:rPr b="1" lang="en">
                <a:solidFill>
                  <a:schemeClr val="accent2"/>
                </a:solidFill>
              </a:rPr>
              <a:t>www.yourwebsiteorintranet.com</a:t>
            </a:r>
            <a:endParaRPr b="1">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lnSpc>
                <a:spcPct val="120000"/>
              </a:lnSpc>
              <a:spcBef>
                <a:spcPts val="0"/>
              </a:spcBef>
              <a:spcAft>
                <a:spcPts val="0"/>
              </a:spcAft>
              <a:buSzPts val="2000"/>
              <a:buAutoNum type="arabicPeriod"/>
            </a:pPr>
            <a:r>
              <a:rPr lang="en"/>
              <a:t>Register</a:t>
            </a:r>
            <a:endParaRPr/>
          </a:p>
          <a:p>
            <a:pPr indent="-355600" lvl="0" marL="457200" rtl="0" algn="l">
              <a:lnSpc>
                <a:spcPct val="120000"/>
              </a:lnSpc>
              <a:spcBef>
                <a:spcPts val="0"/>
              </a:spcBef>
              <a:spcAft>
                <a:spcPts val="0"/>
              </a:spcAft>
              <a:buSzPts val="2000"/>
              <a:buAutoNum type="arabicPeriod"/>
            </a:pPr>
            <a:r>
              <a:rPr lang="en"/>
              <a:t>Wait</a:t>
            </a:r>
            <a:endParaRPr/>
          </a:p>
          <a:p>
            <a:pPr indent="-355600" lvl="0" marL="457200" rtl="0" algn="l">
              <a:lnSpc>
                <a:spcPct val="120000"/>
              </a:lnSpc>
              <a:spcBef>
                <a:spcPts val="0"/>
              </a:spcBef>
              <a:spcAft>
                <a:spcPts val="0"/>
              </a:spcAft>
              <a:buSzPts val="2000"/>
              <a:buAutoNum type="arabicPeriod"/>
            </a:pPr>
            <a:r>
              <a:rPr lang="en"/>
              <a:t>Speed mentoring</a:t>
            </a:r>
            <a:endParaRPr/>
          </a:p>
          <a:p>
            <a:pPr indent="-355600" lvl="0" marL="457200" rtl="0" algn="l">
              <a:lnSpc>
                <a:spcPct val="120000"/>
              </a:lnSpc>
              <a:spcBef>
                <a:spcPts val="0"/>
              </a:spcBef>
              <a:spcAft>
                <a:spcPts val="0"/>
              </a:spcAft>
              <a:buSzPts val="2000"/>
              <a:buAutoNum type="arabicPeriod"/>
            </a:pPr>
            <a:r>
              <a:rPr lang="en"/>
              <a:t>Long term mentoring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ntoring">
  <a:themeElements>
    <a:clrScheme name="Simple Light">
      <a:dk1>
        <a:srgbClr val="000000"/>
      </a:dk1>
      <a:lt1>
        <a:srgbClr val="FFFFFF"/>
      </a:lt1>
      <a:dk2>
        <a:srgbClr val="373151"/>
      </a:dk2>
      <a:lt2>
        <a:srgbClr val="F7F6F6"/>
      </a:lt2>
      <a:accent1>
        <a:srgbClr val="373151"/>
      </a:accent1>
      <a:accent2>
        <a:srgbClr val="5C2DB4"/>
      </a:accent2>
      <a:accent3>
        <a:srgbClr val="DE2E32"/>
      </a:accent3>
      <a:accent4>
        <a:srgbClr val="F7CBCC"/>
      </a:accent4>
      <a:accent5>
        <a:srgbClr val="6EC29E"/>
      </a:accent5>
      <a:accent6>
        <a:srgbClr val="DFF4EB"/>
      </a:accent6>
      <a:hlink>
        <a:srgbClr val="2B57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