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ow" charset="1" panose="00000500000000000000"/>
      <p:regular r:id="rId13"/>
    </p:embeddedFont>
    <p:embeddedFont>
      <p:font typeface="Lexend Deca" charset="1" panose="00000000000000000000"/>
      <p:regular r:id="rId14"/>
    </p:embeddedFont>
    <p:embeddedFont>
      <p:font typeface="Now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35807"/>
            <a:ext cx="6733851" cy="42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7"/>
              </a:lnSpc>
            </a:pPr>
            <a:r>
              <a:rPr lang="en-US" sz="2491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Presented by [Presenter Name]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9621526" cy="6562847"/>
            <a:chOff x="0" y="0"/>
            <a:chExt cx="12828702" cy="875046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52245"/>
              <a:ext cx="12828702" cy="7698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268"/>
                </a:lnSpc>
              </a:pPr>
              <a:r>
                <a:rPr lang="en-US" sz="10244" spc="-204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Dynamic Player Transfer Value Prediction Using AI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8978467" cy="547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87"/>
                </a:lnSpc>
              </a:pPr>
              <a:r>
                <a:rPr lang="en-US" sz="2491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TransferIQ: Revolutionizing Player Valuation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7108831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Problem &amp; Objective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190710" y="1028700"/>
            <a:ext cx="7068590" cy="1855047"/>
            <a:chOff x="0" y="0"/>
            <a:chExt cx="9424787" cy="24733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38177"/>
              <a:ext cx="942478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The football transfer market experiences </a:t>
              </a:r>
              <a:r>
                <a:rPr lang="en-US" b="true" sz="2199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frequent fluctuations</a:t>
              </a: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, impacting player valuations and club strategies.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Transfer Market Volatility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63577"/>
              <a:ext cx="942478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Many clubs rely on </a:t>
              </a:r>
              <a:r>
                <a:rPr lang="en-US" b="true" sz="2199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subjective evaluations</a:t>
              </a: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, leading to inconsistent player assessments and misguided investments.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Subjective Scouting Dependence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90710" y="6812466"/>
            <a:ext cx="7068590" cy="1888939"/>
            <a:chOff x="0" y="0"/>
            <a:chExt cx="9424787" cy="25185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Need for Data-Driven Valuation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83367"/>
              <a:ext cx="942478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There is a growing </a:t>
              </a:r>
              <a:r>
                <a:rPr lang="en-US" b="true" sz="2199">
                  <a:solidFill>
                    <a:srgbClr val="FFFFFF"/>
                  </a:solidFill>
                  <a:latin typeface="Now Bold"/>
                  <a:ea typeface="Now Bold"/>
                  <a:cs typeface="Now Bold"/>
                  <a:sym typeface="Now Bold"/>
                </a:rPr>
                <a:t>demand for objective</a:t>
              </a: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, data-driven approaches to assess player worth, ensuring better decision-making.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334500" y="1061775"/>
            <a:ext cx="57242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34500" y="3691255"/>
            <a:ext cx="57242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6841485"/>
            <a:ext cx="57242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001C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001C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9155" y="1830193"/>
            <a:ext cx="5030451" cy="1772012"/>
            <a:chOff x="0" y="0"/>
            <a:chExt cx="6707268" cy="236268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6707268" cy="579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14"/>
                </a:lnSpc>
              </a:pPr>
              <a:r>
                <a:rPr lang="en-US" sz="2581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DIVERSE DATA SOURCES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84897"/>
              <a:ext cx="6707268" cy="1577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83"/>
                </a:lnSpc>
              </a:pPr>
              <a:r>
                <a:rPr lang="en-US" sz="2448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Integrating performance metrics from multiple data points enhances prediction accuracy.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6969" y="1649218"/>
            <a:ext cx="5030451" cy="2172062"/>
            <a:chOff x="0" y="0"/>
            <a:chExt cx="6707268" cy="289608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6707268" cy="579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14"/>
                </a:lnSpc>
              </a:pPr>
              <a:r>
                <a:rPr lang="en-US" sz="2581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MATCH &amp; PERFORMANCE DATA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84897"/>
              <a:ext cx="6707268" cy="2111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83"/>
                </a:lnSpc>
              </a:pPr>
              <a:r>
                <a:rPr lang="en-US" sz="2448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StatsBomb provides detailed insights into player performances and match statistics.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9630" y="6665745"/>
            <a:ext cx="5030451" cy="1772012"/>
            <a:chOff x="0" y="0"/>
            <a:chExt cx="6707268" cy="236268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6707268" cy="579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14"/>
                </a:lnSpc>
              </a:pPr>
              <a:r>
                <a:rPr lang="en-US" sz="2581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MARKET &amp; TRANSFER DATA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84897"/>
              <a:ext cx="6707268" cy="1577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83"/>
                </a:lnSpc>
              </a:pPr>
              <a:r>
                <a:rPr lang="en-US" sz="2448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Transfermarkt offers up-to-date information on player market values and transfers.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6969" y="6684795"/>
            <a:ext cx="5030451" cy="1772012"/>
            <a:chOff x="0" y="0"/>
            <a:chExt cx="6707268" cy="236268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57150"/>
              <a:ext cx="6707268" cy="579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14"/>
                </a:lnSpc>
              </a:pPr>
              <a:r>
                <a:rPr lang="en-US" sz="2581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SENTIMENT ANALYSIS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84897"/>
              <a:ext cx="6707268" cy="1577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83"/>
                </a:lnSpc>
              </a:pPr>
              <a:r>
                <a:rPr lang="en-US" sz="2448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Twitter API captures fan sentiment to gauge player popularity and public perception.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001C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001C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9155" y="1985689"/>
            <a:ext cx="5030451" cy="1461020"/>
            <a:chOff x="0" y="0"/>
            <a:chExt cx="6707268" cy="194802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LSTM MODEL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87247"/>
              <a:ext cx="6707268" cy="1160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Captures 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time-series trends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in player performance data.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6969" y="1566589"/>
            <a:ext cx="5030451" cy="2337320"/>
            <a:chOff x="0" y="0"/>
            <a:chExt cx="6707268" cy="31164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LIGHTGBM MODEL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87247"/>
              <a:ext cx="6707268" cy="2329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Analyzes 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complex relationships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between features for prediction accuracy.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9630" y="6821241"/>
            <a:ext cx="5030451" cy="1461020"/>
            <a:chOff x="0" y="0"/>
            <a:chExt cx="6707268" cy="194802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XGBOOST MODEL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87247"/>
              <a:ext cx="6707268" cy="1160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Utilizes 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fine-tuned regression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techniques for optimal output.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6969" y="6621216"/>
            <a:ext cx="5030451" cy="1899170"/>
            <a:chOff x="0" y="0"/>
            <a:chExt cx="6707268" cy="253222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WEIGHTED ENSEMBLE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87247"/>
              <a:ext cx="6707268" cy="174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Combines outputs to enhance 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prediction reliability</a:t>
              </a:r>
              <a:r>
                <a:rPr lang="en-US" sz="27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and accuracy.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001C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001C73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9155" y="1860410"/>
            <a:ext cx="5030451" cy="1711578"/>
            <a:chOff x="0" y="0"/>
            <a:chExt cx="6707268" cy="228210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6707268" cy="526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23"/>
                </a:lnSpc>
              </a:pPr>
              <a:r>
                <a:rPr lang="en-US" sz="2373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FLASK API INTEGRATION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31623"/>
              <a:ext cx="6707268" cy="155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5"/>
                </a:lnSpc>
              </a:pPr>
              <a:r>
                <a:rPr lang="en-US" sz="2373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API establishes a connection between models and the front end.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6969" y="1879460"/>
            <a:ext cx="5030451" cy="1711578"/>
            <a:chOff x="0" y="0"/>
            <a:chExt cx="6707268" cy="228210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6707268" cy="526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23"/>
                </a:lnSpc>
              </a:pPr>
              <a:r>
                <a:rPr lang="en-US" sz="2373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APPLY MULTIPLIERS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31623"/>
              <a:ext cx="6707268" cy="155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5"/>
                </a:lnSpc>
              </a:pPr>
              <a:r>
                <a:rPr lang="en-US" sz="2373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Nationality and minutes played multipliers adjust player valuation dynamically.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9630" y="6486412"/>
            <a:ext cx="5030451" cy="2130678"/>
            <a:chOff x="0" y="0"/>
            <a:chExt cx="6707268" cy="284090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6707268" cy="1084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23"/>
                </a:lnSpc>
              </a:pPr>
              <a:r>
                <a:rPr lang="en-US" sz="2373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ENSEMBLE PREDICTION SIMULATION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290423"/>
              <a:ext cx="6707268" cy="155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5"/>
                </a:lnSpc>
              </a:pPr>
              <a:r>
                <a:rPr lang="en-US" sz="2373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model predicts market value based on weighted ensemble outputs.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6969" y="6715012"/>
            <a:ext cx="5030451" cy="1711578"/>
            <a:chOff x="0" y="0"/>
            <a:chExt cx="6707268" cy="228210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6707268" cy="5260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23"/>
                </a:lnSpc>
              </a:pPr>
              <a:r>
                <a:rPr lang="en-US" sz="2373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RETURN FORMATTED VALUE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31623"/>
              <a:ext cx="6707268" cy="155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5"/>
                </a:lnSpc>
              </a:pPr>
              <a:r>
                <a:rPr lang="en-US" sz="2373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system returns a well-structured market value to the user.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true" flipV="true" rot="0">
            <a:off x="13704505" y="1496111"/>
            <a:ext cx="1945213" cy="2003497"/>
          </a:xfrm>
          <a:custGeom>
            <a:avLst/>
            <a:gdLst/>
            <a:ahLst/>
            <a:cxnLst/>
            <a:rect r="r" b="b" t="t" l="l"/>
            <a:pathLst>
              <a:path h="2003497" w="1945213">
                <a:moveTo>
                  <a:pt x="1945213" y="2003497"/>
                </a:moveTo>
                <a:lnTo>
                  <a:pt x="0" y="2003497"/>
                </a:lnTo>
                <a:lnTo>
                  <a:pt x="0" y="0"/>
                </a:lnTo>
                <a:lnTo>
                  <a:pt x="1945213" y="0"/>
                </a:lnTo>
                <a:lnTo>
                  <a:pt x="1945213" y="20034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561002" y="3761242"/>
            <a:ext cx="5425766" cy="6525758"/>
            <a:chOff x="0" y="0"/>
            <a:chExt cx="757609" cy="9112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7609" cy="911203"/>
            </a:xfrm>
            <a:custGeom>
              <a:avLst/>
              <a:gdLst/>
              <a:ahLst/>
              <a:cxnLst/>
              <a:rect r="r" b="b" t="t" l="l"/>
              <a:pathLst>
                <a:path h="911203" w="757609">
                  <a:moveTo>
                    <a:pt x="0" y="0"/>
                  </a:moveTo>
                  <a:lnTo>
                    <a:pt x="757609" y="0"/>
                  </a:lnTo>
                  <a:lnTo>
                    <a:pt x="757609" y="911203"/>
                  </a:lnTo>
                  <a:lnTo>
                    <a:pt x="0" y="911203"/>
                  </a:lnTo>
                  <a:close/>
                </a:path>
              </a:pathLst>
            </a:custGeom>
            <a:blipFill>
              <a:blip r:embed="rId6"/>
              <a:stretch>
                <a:fillRect l="-289" t="0" r="-28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16426" y="8950"/>
            <a:ext cx="5744576" cy="6810859"/>
            <a:chOff x="0" y="0"/>
            <a:chExt cx="892436" cy="10580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2436" cy="1058086"/>
            </a:xfrm>
            <a:custGeom>
              <a:avLst/>
              <a:gdLst/>
              <a:ahLst/>
              <a:cxnLst/>
              <a:rect r="r" b="b" t="t" l="l"/>
              <a:pathLst>
                <a:path h="1058086" w="892436">
                  <a:moveTo>
                    <a:pt x="0" y="0"/>
                  </a:moveTo>
                  <a:lnTo>
                    <a:pt x="892436" y="0"/>
                  </a:lnTo>
                  <a:lnTo>
                    <a:pt x="892436" y="1058086"/>
                  </a:lnTo>
                  <a:lnTo>
                    <a:pt x="0" y="1058086"/>
                  </a:lnTo>
                  <a:close/>
                </a:path>
              </a:pathLst>
            </a:custGeom>
            <a:blipFill>
              <a:blip r:embed="rId7"/>
              <a:stretch>
                <a:fillRect l="-1648" t="0" r="-1648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4051770" y="493796"/>
            <a:ext cx="2331317" cy="3401125"/>
          </a:xfrm>
          <a:custGeom>
            <a:avLst/>
            <a:gdLst/>
            <a:ahLst/>
            <a:cxnLst/>
            <a:rect r="r" b="b" t="t" l="l"/>
            <a:pathLst>
              <a:path h="3401125" w="2331317">
                <a:moveTo>
                  <a:pt x="0" y="0"/>
                </a:moveTo>
                <a:lnTo>
                  <a:pt x="2331317" y="0"/>
                </a:lnTo>
                <a:lnTo>
                  <a:pt x="2331317" y="3401125"/>
                </a:lnTo>
                <a:lnTo>
                  <a:pt x="0" y="3401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3360017"/>
            <a:ext cx="5163570" cy="3904251"/>
            <a:chOff x="0" y="0"/>
            <a:chExt cx="6884760" cy="520566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6884760" cy="187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front-end demo allows users to input player data seamlessly.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445323"/>
              <a:ext cx="6884760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This interactive interface processes data in real-time, delivering instant predictions for player transfer values based on integrated AI models.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5165094" cy="5319853"/>
          </a:xfrm>
          <a:custGeom>
            <a:avLst/>
            <a:gdLst/>
            <a:ahLst/>
            <a:cxnLst/>
            <a:rect r="r" b="b" t="t" l="l"/>
            <a:pathLst>
              <a:path h="5319853" w="5165094">
                <a:moveTo>
                  <a:pt x="0" y="0"/>
                </a:moveTo>
                <a:lnTo>
                  <a:pt x="5165094" y="0"/>
                </a:lnTo>
                <a:lnTo>
                  <a:pt x="5165094" y="5319853"/>
                </a:lnTo>
                <a:lnTo>
                  <a:pt x="0" y="531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108831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19"/>
              </a:lnSpc>
            </a:pPr>
            <a:r>
              <a:rPr lang="en-US" sz="784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Results, Impact &amp; Next Steps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90710" y="1028700"/>
            <a:ext cx="7068590" cy="1855047"/>
            <a:chOff x="0" y="0"/>
            <a:chExt cx="9424787" cy="24733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38177"/>
              <a:ext cx="942478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Our ensemble approach has significantly enhanced prediction accuracy, providing more reliable transfer values to stakeholders.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Improved Accuracy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63577"/>
              <a:ext cx="942478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The system allows for instant value predictions based on player data, empowering teams to make timely decisions.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Real-Time Predictions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90710" y="6812466"/>
            <a:ext cx="7068590" cy="2365189"/>
            <a:chOff x="0" y="0"/>
            <a:chExt cx="9424787" cy="31535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9424787" cy="123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Live Deployment &amp; SHAP Interpretability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618367"/>
              <a:ext cx="9424787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Now"/>
                  <a:ea typeface="Now"/>
                  <a:cs typeface="Now"/>
                  <a:sym typeface="Now"/>
                </a:rPr>
                <a:t>Future plans include live deployment of the application along with SHAP interpretations to explain model predictions.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34500" y="1061775"/>
            <a:ext cx="57242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3691255"/>
            <a:ext cx="57242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4500" y="6841485"/>
            <a:ext cx="57242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TransferIQ: Revolutionizing Player Valuation</dc:description>
  <dc:identifier>DAG1TsYl-jo</dc:identifier>
  <dcterms:modified xsi:type="dcterms:W3CDTF">2011-08-01T06:04:30Z</dcterms:modified>
  <cp:revision>1</cp:revision>
  <dc:title>Presentation - TransferIQ: Revolutionizing Player Valuation</dc:title>
</cp:coreProperties>
</file>