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8" r:id="rId4"/>
    <p:sldId id="259" r:id="rId5"/>
    <p:sldId id="261" r:id="rId6"/>
    <p:sldId id="262" r:id="rId7"/>
    <p:sldId id="263" r:id="rId8"/>
    <p:sldId id="260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57" r:id="rId18"/>
    <p:sldId id="276" r:id="rId1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040" y="8229240"/>
                </a:moveTo>
                <a:lnTo>
                  <a:pt x="0" y="8229240"/>
                </a:lnTo>
                <a:lnTo>
                  <a:pt x="0" y="0"/>
                </a:lnTo>
                <a:lnTo>
                  <a:pt x="14630040" y="0"/>
                </a:lnTo>
                <a:lnTo>
                  <a:pt x="14630040" y="8229240"/>
                </a:lnTo>
                <a:close/>
              </a:path>
            </a:pathLst>
          </a:custGeom>
          <a:solidFill>
            <a:srgbClr val="0A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47000"/>
            <a:ext cx="1722239" cy="411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630400" y="0"/>
                </a:lnTo>
                <a:lnTo>
                  <a:pt x="14630400" y="8229600"/>
                </a:lnTo>
                <a:close/>
              </a:path>
            </a:pathLst>
          </a:custGeom>
          <a:solidFill>
            <a:srgbClr val="100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47000"/>
            <a:ext cx="1722604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724" y="488354"/>
            <a:ext cx="13208951" cy="155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100" y="3436450"/>
            <a:ext cx="7959090" cy="431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mma.app/?utm_source=made-with-gam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040" cy="8229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200" y="723900"/>
            <a:ext cx="5201640" cy="17881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694393"/>
            <a:ext cx="90694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85" dirty="0">
                <a:solidFill>
                  <a:srgbClr val="F0FCFF"/>
                </a:solidFill>
                <a:latin typeface="Trebuchet MS"/>
                <a:cs typeface="Trebuchet MS"/>
              </a:rPr>
              <a:t>Autonomous</a:t>
            </a:r>
            <a:r>
              <a:rPr sz="4000" b="1" spc="-35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F0FCFF"/>
                </a:solidFill>
                <a:latin typeface="Trebuchet MS"/>
                <a:cs typeface="Trebuchet MS"/>
              </a:rPr>
              <a:t>Vehicle</a:t>
            </a:r>
            <a:r>
              <a:rPr sz="4000" b="1" spc="-350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85" dirty="0">
                <a:solidFill>
                  <a:srgbClr val="F0FCFF"/>
                </a:solidFill>
                <a:latin typeface="Trebuchet MS"/>
                <a:cs typeface="Trebuchet MS"/>
              </a:rPr>
              <a:t>Driving</a:t>
            </a:r>
            <a:r>
              <a:rPr sz="4000" b="1" spc="-350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0FCFF"/>
                </a:solidFill>
                <a:latin typeface="Trebuchet MS"/>
                <a:cs typeface="Trebuchet MS"/>
              </a:rPr>
              <a:t>System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0340" y="3534612"/>
            <a:ext cx="6674484" cy="31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0" algn="ctr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E0E4E6"/>
                </a:solidFill>
                <a:latin typeface="Arial Black"/>
                <a:cs typeface="Arial Black"/>
              </a:rPr>
              <a:t>Group 3</a:t>
            </a:r>
            <a:endParaRPr sz="1900" dirty="0">
              <a:latin typeface="Arial Black"/>
              <a:cs typeface="Arial Black"/>
            </a:endParaRPr>
          </a:p>
          <a:p>
            <a:pPr marR="219710" algn="ctr">
              <a:lnSpc>
                <a:spcPct val="100000"/>
              </a:lnSpc>
              <a:spcBef>
                <a:spcPts val="2570"/>
              </a:spcBef>
            </a:pPr>
            <a:r>
              <a:rPr sz="1900" dirty="0">
                <a:solidFill>
                  <a:srgbClr val="E0E4E6"/>
                </a:solidFill>
                <a:latin typeface="Arial Black"/>
                <a:cs typeface="Arial Black"/>
              </a:rPr>
              <a:t>Mentor: Mr. </a:t>
            </a:r>
            <a:r>
              <a:rPr sz="1900" dirty="0" err="1">
                <a:solidFill>
                  <a:srgbClr val="E0E4E6"/>
                </a:solidFill>
                <a:latin typeface="Arial Black"/>
                <a:cs typeface="Arial Black"/>
              </a:rPr>
              <a:t>Nitig</a:t>
            </a:r>
            <a:r>
              <a:rPr sz="1900" dirty="0">
                <a:solidFill>
                  <a:srgbClr val="E0E4E6"/>
                </a:solidFill>
                <a:latin typeface="Arial Black"/>
                <a:cs typeface="Arial Black"/>
              </a:rPr>
              <a:t> Sing</a:t>
            </a:r>
            <a:r>
              <a:rPr lang="en-US" sz="1900" dirty="0">
                <a:solidFill>
                  <a:srgbClr val="E0E4E6"/>
                </a:solidFill>
                <a:latin typeface="Arial Black"/>
                <a:cs typeface="Arial Black"/>
              </a:rPr>
              <a:t>h</a:t>
            </a:r>
            <a:endParaRPr lang="en-US" sz="1900" dirty="0">
              <a:latin typeface="Arial Black"/>
              <a:cs typeface="Arial Black"/>
            </a:endParaRPr>
          </a:p>
          <a:p>
            <a:pPr marR="219710" algn="ctr">
              <a:lnSpc>
                <a:spcPct val="100000"/>
              </a:lnSpc>
              <a:spcBef>
                <a:spcPts val="2570"/>
              </a:spcBef>
            </a:pPr>
            <a:r>
              <a:rPr lang="en-US" sz="1900" dirty="0">
                <a:solidFill>
                  <a:srgbClr val="E0E4E6"/>
                </a:solidFill>
                <a:latin typeface="Arial Black"/>
                <a:cs typeface="Arial Black"/>
              </a:rPr>
              <a:t>Team Leader: Rameshwari Vadhvani </a:t>
            </a:r>
          </a:p>
          <a:p>
            <a:pPr marR="219710" algn="ctr">
              <a:lnSpc>
                <a:spcPct val="100000"/>
              </a:lnSpc>
              <a:spcBef>
                <a:spcPts val="2570"/>
              </a:spcBef>
            </a:pPr>
            <a:r>
              <a:rPr lang="en-US" sz="1900" dirty="0">
                <a:solidFill>
                  <a:srgbClr val="E0E4E6"/>
                </a:solidFill>
                <a:latin typeface="Arial Black"/>
                <a:cs typeface="Arial Black"/>
              </a:rPr>
              <a:t>Co-lead: Raju Kumar</a:t>
            </a:r>
            <a:endParaRPr lang="en-US" sz="19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9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E0E4E6"/>
                </a:solidFill>
                <a:latin typeface="Arial Black"/>
                <a:cs typeface="Arial Black"/>
              </a:rPr>
              <a:t>Team members: Deekshitha Nakkanaboyina, Yaswa Anirwin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630400" y="0"/>
                </a:lnTo>
                <a:lnTo>
                  <a:pt x="14630400" y="8229600"/>
                </a:lnTo>
                <a:close/>
              </a:path>
            </a:pathLst>
          </a:custGeom>
          <a:solidFill>
            <a:srgbClr val="100C3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700" y="7747000"/>
            <a:ext cx="1722604" cy="411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724" y="488354"/>
            <a:ext cx="13208951" cy="1000347"/>
          </a:xfrm>
          <a:prstGeom prst="rect">
            <a:avLst/>
          </a:prstGeom>
        </p:spPr>
        <p:txBody>
          <a:bodyPr vert="horz" wrap="square" lIns="0" tIns="381072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2)</a:t>
            </a:r>
            <a:r>
              <a:rPr sz="4000" dirty="0"/>
              <a:t>RGB Channel Misinterpretation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024" y="2185218"/>
            <a:ext cx="6032500" cy="482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CHALLENGE:</a:t>
            </a:r>
            <a:endParaRPr dirty="0">
              <a:latin typeface="Arial MT"/>
              <a:cs typeface="Arial MT"/>
            </a:endParaRPr>
          </a:p>
          <a:p>
            <a:pPr marL="12700" marR="5080">
              <a:lnSpc>
                <a:spcPct val="135100"/>
              </a:lnSpc>
              <a:spcBef>
                <a:spcPts val="1710"/>
              </a:spcBef>
            </a:pP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Semantic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segmentation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models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rely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on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accurate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color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interpretation.</a:t>
            </a:r>
            <a:endParaRPr dirty="0">
              <a:latin typeface="Arial MT"/>
              <a:cs typeface="Arial MT"/>
            </a:endParaRPr>
          </a:p>
          <a:p>
            <a:pPr marL="12700" marR="340360">
              <a:lnSpc>
                <a:spcPct val="135100"/>
              </a:lnSpc>
              <a:spcBef>
                <a:spcPts val="1730"/>
              </a:spcBef>
            </a:pPr>
            <a:r>
              <a:rPr spc="145" dirty="0">
                <a:solidFill>
                  <a:srgbClr val="D9E1FF"/>
                </a:solidFill>
                <a:latin typeface="Arial MT"/>
                <a:cs typeface="Arial MT"/>
              </a:rPr>
              <a:t>If</a:t>
            </a:r>
            <a:r>
              <a:rPr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0" dirty="0">
                <a:solidFill>
                  <a:srgbClr val="D9E1FF"/>
                </a:solidFill>
                <a:latin typeface="Arial MT"/>
                <a:cs typeface="Arial MT"/>
              </a:rPr>
              <a:t>RGB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channels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are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misinterpreted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as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70" dirty="0">
                <a:solidFill>
                  <a:srgbClr val="D9E1FF"/>
                </a:solidFill>
                <a:latin typeface="Arial MT"/>
                <a:cs typeface="Arial MT"/>
              </a:rPr>
              <a:t>BGR,</a:t>
            </a:r>
            <a:r>
              <a:rPr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model's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performance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will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suffer.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SOLUTION:</a:t>
            </a:r>
            <a:endParaRPr dirty="0">
              <a:latin typeface="Arial MT"/>
              <a:cs typeface="Arial MT"/>
            </a:endParaRPr>
          </a:p>
          <a:p>
            <a:pPr marL="12700" marR="132080">
              <a:lnSpc>
                <a:spcPct val="135100"/>
              </a:lnSpc>
              <a:spcBef>
                <a:spcPts val="1715"/>
              </a:spcBef>
            </a:pP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We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addressed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this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challenge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by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validating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35" dirty="0">
                <a:solidFill>
                  <a:srgbClr val="D9E1FF"/>
                </a:solidFill>
                <a:latin typeface="Arial MT"/>
                <a:cs typeface="Arial MT"/>
              </a:rPr>
              <a:t>input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data 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formats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before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feeding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them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45" dirty="0">
                <a:solidFill>
                  <a:srgbClr val="D9E1FF"/>
                </a:solidFill>
                <a:latin typeface="Arial MT"/>
                <a:cs typeface="Arial MT"/>
              </a:rPr>
              <a:t>into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D9E1FF"/>
                </a:solidFill>
                <a:latin typeface="Arial MT"/>
                <a:cs typeface="Arial MT"/>
              </a:rPr>
              <a:t>models.</a:t>
            </a:r>
            <a:endParaRPr dirty="0">
              <a:latin typeface="Arial MT"/>
              <a:cs typeface="Arial MT"/>
            </a:endParaRPr>
          </a:p>
          <a:p>
            <a:pPr marL="12700" marR="5080">
              <a:lnSpc>
                <a:spcPct val="135100"/>
              </a:lnSpc>
              <a:spcBef>
                <a:spcPts val="1725"/>
              </a:spcBef>
            </a:pP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This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ensured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60" dirty="0">
                <a:solidFill>
                  <a:srgbClr val="D9E1FF"/>
                </a:solidFill>
                <a:latin typeface="Arial MT"/>
                <a:cs typeface="Arial MT"/>
              </a:rPr>
              <a:t>that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5" dirty="0">
                <a:solidFill>
                  <a:srgbClr val="D9E1FF"/>
                </a:solidFill>
                <a:latin typeface="Arial MT"/>
                <a:cs typeface="Arial MT"/>
              </a:rPr>
              <a:t>correct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channel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order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was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used,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leading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8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improved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accuracy.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3441700"/>
            <a:ext cx="6183153" cy="2015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9B138-9804-5C81-B76E-EA110CEC6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4248" y="7681741"/>
            <a:ext cx="1968056" cy="396274"/>
          </a:xfrm>
          <a:prstGeom prst="rect">
            <a:avLst/>
          </a:prstGeom>
        </p:spPr>
      </p:pic>
      <p:sp>
        <p:nvSpPr>
          <p:cNvPr id="9" name="object 19">
            <a:extLst>
              <a:ext uri="{FF2B5EF4-FFF2-40B4-BE49-F238E27FC236}">
                <a16:creationId xmlns:a16="http://schemas.microsoft.com/office/drawing/2014/main" id="{0A3BD1E6-8BCE-4D86-DBDA-7B17568A13D2}"/>
              </a:ext>
            </a:extLst>
          </p:cNvPr>
          <p:cNvSpPr txBox="1"/>
          <p:nvPr/>
        </p:nvSpPr>
        <p:spPr>
          <a:xfrm>
            <a:off x="14163286" y="7688800"/>
            <a:ext cx="38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9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650" y="655219"/>
            <a:ext cx="7230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3)</a:t>
            </a:r>
            <a:r>
              <a:rPr sz="4000" dirty="0"/>
              <a:t>Inapplicability of FFT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26122"/>
            <a:ext cx="22009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Challenges :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649" y="2211421"/>
            <a:ext cx="4334551" cy="182024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34000"/>
              </a:lnSpc>
              <a:spcBef>
                <a:spcPts val="35"/>
              </a:spcBef>
              <a:tabLst>
                <a:tab pos="355600" algn="l"/>
              </a:tabLst>
            </a:pP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1.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	The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Fast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Fourier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Transform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65" dirty="0">
                <a:solidFill>
                  <a:srgbClr val="D9E1FF"/>
                </a:solidFill>
                <a:latin typeface="Arial MT"/>
                <a:cs typeface="Arial MT"/>
              </a:rPr>
              <a:t>(FFT)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is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a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technique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commonly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 used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image 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processing.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However,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65" dirty="0">
                <a:solidFill>
                  <a:srgbClr val="D9E1FF"/>
                </a:solidFill>
                <a:latin typeface="Arial MT"/>
                <a:cs typeface="Arial MT"/>
              </a:rPr>
              <a:t>it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is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not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suitable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all</a:t>
            </a:r>
            <a:r>
              <a:rPr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models,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particularly those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like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DeepLabV3+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U-</a:t>
            </a:r>
            <a:r>
              <a:rPr spc="-20" dirty="0">
                <a:solidFill>
                  <a:srgbClr val="D9E1FF"/>
                </a:solidFill>
                <a:latin typeface="Arial MT"/>
                <a:cs typeface="Arial MT"/>
              </a:rPr>
              <a:t>Net.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649" y="4294459"/>
            <a:ext cx="3716654" cy="219143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34000"/>
              </a:lnSpc>
              <a:spcBef>
                <a:spcPts val="35"/>
              </a:spcBef>
              <a:tabLst>
                <a:tab pos="355600" algn="l"/>
              </a:tabLst>
            </a:pP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2.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	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While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95" dirty="0">
                <a:solidFill>
                  <a:srgbClr val="D9E1FF"/>
                </a:solidFill>
                <a:latin typeface="Arial MT"/>
                <a:cs typeface="Arial MT"/>
              </a:rPr>
              <a:t>FFT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can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be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effective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high-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noise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images,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like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those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in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medical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segmentation,</a:t>
            </a:r>
            <a:r>
              <a:rPr spc="-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65" dirty="0">
                <a:solidFill>
                  <a:srgbClr val="D9E1FF"/>
                </a:solidFill>
                <a:latin typeface="Arial MT"/>
                <a:cs typeface="Arial MT"/>
              </a:rPr>
              <a:t>it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 can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actually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degrade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performance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35" dirty="0">
                <a:solidFill>
                  <a:srgbClr val="D9E1FF"/>
                </a:solidFill>
                <a:latin typeface="Arial MT"/>
                <a:cs typeface="Arial MT"/>
              </a:rPr>
              <a:t>of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models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dealing</a:t>
            </a:r>
            <a:r>
              <a:rPr spc="1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with</a:t>
            </a:r>
            <a:r>
              <a:rPr spc="1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clearer</a:t>
            </a:r>
            <a:r>
              <a:rPr spc="1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images.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648" y="6620641"/>
            <a:ext cx="4639351" cy="144969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>
              <a:lnSpc>
                <a:spcPct val="133900"/>
              </a:lnSpc>
              <a:spcBef>
                <a:spcPts val="40"/>
              </a:spcBef>
              <a:tabLst>
                <a:tab pos="355600" algn="l"/>
              </a:tabLst>
            </a:pP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3.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	Grey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scaled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images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are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not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D9E1FF"/>
                </a:solidFill>
                <a:latin typeface="Arial MT"/>
                <a:cs typeface="Arial MT"/>
              </a:rPr>
              <a:t>accepted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by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models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.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5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do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semantic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segmentation.</a:t>
            </a:r>
            <a:r>
              <a:rPr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65" dirty="0">
                <a:solidFill>
                  <a:srgbClr val="D9E1FF"/>
                </a:solidFill>
                <a:latin typeface="Arial MT"/>
                <a:cs typeface="Arial MT"/>
              </a:rPr>
              <a:t>it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is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exclusively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D9E1FF"/>
                </a:solidFill>
                <a:latin typeface="Arial MT"/>
                <a:cs typeface="Arial MT"/>
              </a:rPr>
              <a:t>used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spc="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medical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image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segmentation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098" y="1726122"/>
            <a:ext cx="3524885" cy="1993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 MT"/>
                <a:cs typeface="Arial Black"/>
              </a:rPr>
              <a:t>Solution :</a:t>
            </a:r>
            <a:endParaRPr sz="2400" b="1" dirty="0">
              <a:latin typeface="Arial MT"/>
              <a:cs typeface="Arial Black"/>
            </a:endParaRPr>
          </a:p>
          <a:p>
            <a:pPr marL="12700" marR="5080">
              <a:lnSpc>
                <a:spcPct val="134400"/>
              </a:lnSpc>
              <a:spcBef>
                <a:spcPts val="1255"/>
              </a:spcBef>
            </a:pP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address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this,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5" dirty="0">
                <a:solidFill>
                  <a:srgbClr val="D9E1FF"/>
                </a:solidFill>
                <a:latin typeface="Arial MT"/>
                <a:cs typeface="Arial MT"/>
              </a:rPr>
              <a:t>we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replaced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95" dirty="0">
                <a:solidFill>
                  <a:srgbClr val="D9E1FF"/>
                </a:solidFill>
                <a:latin typeface="Arial MT"/>
                <a:cs typeface="Arial MT"/>
              </a:rPr>
              <a:t>FFT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with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standard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preprocessing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techniques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like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resizing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normalization.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1098" y="4107528"/>
            <a:ext cx="3480435" cy="1828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These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methods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are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more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general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and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adaptable,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ensuring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optimal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performance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across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wider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range</a:t>
            </a:r>
            <a:r>
              <a:rPr spc="1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of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images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models.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2271667"/>
            <a:ext cx="5105400" cy="4214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B2E90-254B-C590-A87E-FF74916B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7674059"/>
            <a:ext cx="2286000" cy="396274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598E8021-6BA1-B370-3A28-AD0B7AAC4481}"/>
              </a:ext>
            </a:extLst>
          </p:cNvPr>
          <p:cNvSpPr txBox="1"/>
          <p:nvPr/>
        </p:nvSpPr>
        <p:spPr>
          <a:xfrm>
            <a:off x="14034234" y="7711623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10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919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4)</a:t>
            </a:r>
            <a:r>
              <a:rPr dirty="0"/>
              <a:t>Difficulty in Testing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023" y="2673306"/>
            <a:ext cx="3656965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FFFFFF"/>
                </a:solidFill>
                <a:latin typeface="Arial Black"/>
                <a:cs typeface="Arial Black"/>
              </a:rPr>
              <a:t>Challenge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35100"/>
              </a:lnSpc>
              <a:spcBef>
                <a:spcPts val="1455"/>
              </a:spcBef>
            </a:pPr>
            <a:r>
              <a:rPr lang="en-US" sz="1850" spc="70" dirty="0">
                <a:solidFill>
                  <a:srgbClr val="D9E1FF"/>
                </a:solidFill>
                <a:latin typeface="Arial MT"/>
                <a:cs typeface="Arial MT"/>
              </a:rPr>
              <a:t>W</a:t>
            </a:r>
            <a:r>
              <a:rPr sz="1850" spc="70" dirty="0">
                <a:solidFill>
                  <a:srgbClr val="D9E1FF"/>
                </a:solidFill>
                <a:latin typeface="Arial MT"/>
                <a:cs typeface="Arial MT"/>
              </a:rPr>
              <a:t>e</a:t>
            </a:r>
            <a:r>
              <a:rPr sz="1850"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are</a:t>
            </a:r>
            <a:r>
              <a:rPr sz="1850"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60" dirty="0">
                <a:solidFill>
                  <a:srgbClr val="D9E1FF"/>
                </a:solidFill>
                <a:latin typeface="Arial MT"/>
                <a:cs typeface="Arial MT"/>
              </a:rPr>
              <a:t>unable</a:t>
            </a:r>
            <a:r>
              <a:rPr sz="1850"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8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850"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30" dirty="0">
                <a:solidFill>
                  <a:srgbClr val="D9E1FF"/>
                </a:solidFill>
                <a:latin typeface="Arial MT"/>
                <a:cs typeface="Arial MT"/>
              </a:rPr>
              <a:t>test</a:t>
            </a:r>
            <a:r>
              <a:rPr sz="1850"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850"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70" dirty="0">
                <a:solidFill>
                  <a:srgbClr val="D9E1FF"/>
                </a:solidFill>
                <a:latin typeface="Arial MT"/>
                <a:cs typeface="Arial MT"/>
              </a:rPr>
              <a:t>model </a:t>
            </a:r>
            <a:r>
              <a:rPr sz="1850" spc="160" dirty="0">
                <a:solidFill>
                  <a:srgbClr val="D9E1FF"/>
                </a:solidFill>
                <a:latin typeface="Arial MT"/>
                <a:cs typeface="Arial MT"/>
              </a:rPr>
              <a:t>with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85" dirty="0">
                <a:solidFill>
                  <a:srgbClr val="D9E1FF"/>
                </a:solidFill>
                <a:latin typeface="Arial MT"/>
                <a:cs typeface="Arial MT"/>
              </a:rPr>
              <a:t>whole</a:t>
            </a:r>
            <a:r>
              <a:rPr sz="185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05" dirty="0">
                <a:solidFill>
                  <a:srgbClr val="D9E1FF"/>
                </a:solidFill>
                <a:latin typeface="Arial MT"/>
                <a:cs typeface="Arial MT"/>
              </a:rPr>
              <a:t>testing</a:t>
            </a:r>
            <a:r>
              <a:rPr sz="185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images</a:t>
            </a:r>
            <a:r>
              <a:rPr sz="185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05" dirty="0">
                <a:solidFill>
                  <a:srgbClr val="D9E1FF"/>
                </a:solidFill>
                <a:latin typeface="Arial MT"/>
                <a:cs typeface="Arial MT"/>
              </a:rPr>
              <a:t>in</a:t>
            </a:r>
            <a:r>
              <a:rPr sz="1850"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90" dirty="0">
                <a:solidFill>
                  <a:srgbClr val="D9E1FF"/>
                </a:solidFill>
                <a:latin typeface="Arial MT"/>
                <a:cs typeface="Arial MT"/>
              </a:rPr>
              <a:t>the </a:t>
            </a:r>
            <a:r>
              <a:rPr sz="1850" spc="60" dirty="0">
                <a:solidFill>
                  <a:srgbClr val="D9E1FF"/>
                </a:solidFill>
                <a:latin typeface="Arial MT"/>
                <a:cs typeface="Arial MT"/>
              </a:rPr>
              <a:t>cityscapes</a:t>
            </a:r>
            <a:r>
              <a:rPr sz="1850"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85" dirty="0">
                <a:solidFill>
                  <a:srgbClr val="D9E1FF"/>
                </a:solidFill>
                <a:latin typeface="Arial MT"/>
                <a:cs typeface="Arial MT"/>
              </a:rPr>
              <a:t>dataset</a:t>
            </a:r>
            <a:r>
              <a:rPr sz="1850" spc="-50" dirty="0">
                <a:solidFill>
                  <a:srgbClr val="D9E1FF"/>
                </a:solidFill>
                <a:latin typeface="Arial MT"/>
                <a:cs typeface="Arial MT"/>
              </a:rPr>
              <a:t> 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5112" y="2673306"/>
            <a:ext cx="3529329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35100"/>
              </a:lnSpc>
              <a:spcBef>
                <a:spcPts val="1455"/>
              </a:spcBef>
            </a:pPr>
            <a:r>
              <a:rPr sz="1850" spc="65" dirty="0">
                <a:solidFill>
                  <a:srgbClr val="D9E1FF"/>
                </a:solidFill>
                <a:latin typeface="Arial MT"/>
                <a:cs typeface="Arial MT"/>
              </a:rPr>
              <a:t>We</a:t>
            </a:r>
            <a:r>
              <a:rPr sz="1850"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addressed</a:t>
            </a:r>
            <a:r>
              <a:rPr sz="1850"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14" dirty="0">
                <a:solidFill>
                  <a:srgbClr val="D9E1FF"/>
                </a:solidFill>
                <a:latin typeface="Arial MT"/>
                <a:cs typeface="Arial MT"/>
              </a:rPr>
              <a:t>this</a:t>
            </a:r>
            <a:r>
              <a:rPr sz="1850" spc="1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challenge</a:t>
            </a:r>
            <a:r>
              <a:rPr sz="1850" spc="1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50" dirty="0">
                <a:solidFill>
                  <a:srgbClr val="D9E1FF"/>
                </a:solidFill>
                <a:latin typeface="Arial MT"/>
                <a:cs typeface="Arial MT"/>
              </a:rPr>
              <a:t>by </a:t>
            </a:r>
            <a:r>
              <a:rPr sz="1850" spc="65" dirty="0">
                <a:solidFill>
                  <a:srgbClr val="D9E1FF"/>
                </a:solidFill>
                <a:latin typeface="Arial MT"/>
                <a:cs typeface="Arial MT"/>
              </a:rPr>
              <a:t>considering</a:t>
            </a:r>
            <a:r>
              <a:rPr sz="1850"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70" dirty="0">
                <a:solidFill>
                  <a:srgbClr val="D9E1FF"/>
                </a:solidFill>
                <a:latin typeface="Arial MT"/>
                <a:cs typeface="Arial MT"/>
              </a:rPr>
              <a:t>standardized</a:t>
            </a:r>
            <a:r>
              <a:rPr sz="1850"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65" dirty="0">
                <a:solidFill>
                  <a:srgbClr val="D9E1FF"/>
                </a:solidFill>
                <a:latin typeface="Arial MT"/>
                <a:cs typeface="Arial MT"/>
              </a:rPr>
              <a:t>data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sample</a:t>
            </a:r>
            <a:r>
              <a:rPr sz="1850" spc="45" dirty="0">
                <a:solidFill>
                  <a:srgbClr val="D9E1FF"/>
                </a:solidFill>
                <a:latin typeface="Arial MT"/>
                <a:cs typeface="Arial MT"/>
              </a:rPr>
              <a:t>  </a:t>
            </a:r>
            <a:r>
              <a:rPr sz="1850" spc="150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sz="1850" spc="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95" dirty="0">
                <a:solidFill>
                  <a:srgbClr val="D9E1FF"/>
                </a:solidFill>
                <a:latin typeface="Arial MT"/>
                <a:cs typeface="Arial MT"/>
              </a:rPr>
              <a:t>testing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112" y="4557658"/>
            <a:ext cx="39249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100"/>
              </a:spcBef>
            </a:pPr>
            <a:r>
              <a:rPr sz="1850" spc="50" dirty="0">
                <a:solidFill>
                  <a:srgbClr val="D9E1FF"/>
                </a:solidFill>
                <a:latin typeface="Arial MT"/>
                <a:cs typeface="Arial MT"/>
              </a:rPr>
              <a:t>This</a:t>
            </a:r>
            <a:r>
              <a:rPr sz="1850" spc="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enabled</a:t>
            </a:r>
            <a:r>
              <a:rPr sz="1850" spc="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us</a:t>
            </a:r>
            <a:r>
              <a:rPr sz="1850" spc="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8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z="1850" spc="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00" dirty="0">
                <a:solidFill>
                  <a:srgbClr val="D9E1FF"/>
                </a:solidFill>
                <a:latin typeface="Arial MT"/>
                <a:cs typeface="Arial MT"/>
              </a:rPr>
              <a:t>conduct</a:t>
            </a:r>
            <a:r>
              <a:rPr sz="1850" spc="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70" dirty="0">
                <a:solidFill>
                  <a:srgbClr val="D9E1FF"/>
                </a:solidFill>
                <a:latin typeface="Arial MT"/>
                <a:cs typeface="Arial MT"/>
              </a:rPr>
              <a:t>more </a:t>
            </a:r>
            <a:r>
              <a:rPr sz="1850" spc="65" dirty="0">
                <a:solidFill>
                  <a:srgbClr val="D9E1FF"/>
                </a:solidFill>
                <a:latin typeface="Arial MT"/>
                <a:cs typeface="Arial MT"/>
              </a:rPr>
              <a:t>comprehensive</a:t>
            </a:r>
            <a:r>
              <a:rPr sz="1850"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60" dirty="0">
                <a:solidFill>
                  <a:srgbClr val="D9E1FF"/>
                </a:solidFill>
                <a:latin typeface="Arial MT"/>
                <a:cs typeface="Arial MT"/>
              </a:rPr>
              <a:t>and</a:t>
            </a:r>
            <a:r>
              <a:rPr sz="1850"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10" dirty="0">
                <a:solidFill>
                  <a:srgbClr val="D9E1FF"/>
                </a:solidFill>
                <a:latin typeface="Arial MT"/>
                <a:cs typeface="Arial MT"/>
              </a:rPr>
              <a:t>robust</a:t>
            </a:r>
            <a:r>
              <a:rPr sz="1850"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85" dirty="0">
                <a:solidFill>
                  <a:srgbClr val="D9E1FF"/>
                </a:solidFill>
                <a:latin typeface="Arial MT"/>
                <a:cs typeface="Arial MT"/>
              </a:rPr>
              <a:t>testing, </a:t>
            </a:r>
            <a:r>
              <a:rPr sz="1850" spc="95" dirty="0">
                <a:solidFill>
                  <a:srgbClr val="D9E1FF"/>
                </a:solidFill>
                <a:latin typeface="Arial MT"/>
                <a:cs typeface="Arial MT"/>
              </a:rPr>
              <a:t>improving</a:t>
            </a:r>
            <a:r>
              <a:rPr sz="1850"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z="1850"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00" dirty="0">
                <a:solidFill>
                  <a:srgbClr val="D9E1FF"/>
                </a:solidFill>
                <a:latin typeface="Arial MT"/>
                <a:cs typeface="Arial MT"/>
              </a:rPr>
              <a:t>reliability</a:t>
            </a:r>
            <a:r>
              <a:rPr sz="1850"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35" dirty="0">
                <a:solidFill>
                  <a:srgbClr val="D9E1FF"/>
                </a:solidFill>
                <a:latin typeface="Arial MT"/>
                <a:cs typeface="Arial MT"/>
              </a:rPr>
              <a:t>and </a:t>
            </a:r>
            <a:r>
              <a:rPr sz="1850" dirty="0">
                <a:solidFill>
                  <a:srgbClr val="D9E1FF"/>
                </a:solidFill>
                <a:latin typeface="Arial MT"/>
                <a:cs typeface="Arial MT"/>
              </a:rPr>
              <a:t>accuracy</a:t>
            </a:r>
            <a:r>
              <a:rPr sz="1850"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60" dirty="0">
                <a:solidFill>
                  <a:srgbClr val="D9E1FF"/>
                </a:solidFill>
                <a:latin typeface="Arial MT"/>
                <a:cs typeface="Arial MT"/>
              </a:rPr>
              <a:t>of</a:t>
            </a:r>
            <a:r>
              <a:rPr sz="185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105" dirty="0">
                <a:solidFill>
                  <a:srgbClr val="D9E1FF"/>
                </a:solidFill>
                <a:latin typeface="Arial MT"/>
                <a:cs typeface="Arial MT"/>
              </a:rPr>
              <a:t>our</a:t>
            </a:r>
            <a:r>
              <a:rPr sz="185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80" dirty="0">
                <a:solidFill>
                  <a:srgbClr val="D9E1FF"/>
                </a:solidFill>
                <a:latin typeface="Arial MT"/>
                <a:cs typeface="Arial MT"/>
              </a:rPr>
              <a:t>model</a:t>
            </a:r>
            <a:r>
              <a:rPr sz="1850" spc="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z="1850" spc="55" dirty="0">
                <a:solidFill>
                  <a:srgbClr val="D9E1FF"/>
                </a:solidFill>
                <a:latin typeface="Arial MT"/>
                <a:cs typeface="Arial MT"/>
              </a:rPr>
              <a:t>evaluations.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0600" y="3340100"/>
            <a:ext cx="3928586" cy="261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D2F51-51F6-63E7-1667-5F90613B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7741246"/>
            <a:ext cx="2286000" cy="396274"/>
          </a:xfrm>
          <a:prstGeom prst="rect">
            <a:avLst/>
          </a:prstGeom>
        </p:spPr>
      </p:pic>
      <p:sp>
        <p:nvSpPr>
          <p:cNvPr id="9" name="object 19">
            <a:extLst>
              <a:ext uri="{FF2B5EF4-FFF2-40B4-BE49-F238E27FC236}">
                <a16:creationId xmlns:a16="http://schemas.microsoft.com/office/drawing/2014/main" id="{540A6E54-1ACA-7B33-B865-66499BF625B5}"/>
              </a:ext>
            </a:extLst>
          </p:cNvPr>
          <p:cNvSpPr txBox="1"/>
          <p:nvPr/>
        </p:nvSpPr>
        <p:spPr>
          <a:xfrm>
            <a:off x="13919675" y="7580673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11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4630400" y="0"/>
                </a:lnTo>
                <a:lnTo>
                  <a:pt x="14630400" y="8229600"/>
                </a:lnTo>
                <a:close/>
              </a:path>
            </a:pathLst>
          </a:custGeom>
          <a:solidFill>
            <a:srgbClr val="100C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700" y="7747000"/>
            <a:ext cx="1722604" cy="411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00" y="0"/>
            <a:ext cx="13208951" cy="1109151"/>
          </a:xfrm>
          <a:prstGeom prst="rect">
            <a:avLst/>
          </a:prstGeom>
        </p:spPr>
        <p:txBody>
          <a:bodyPr vert="horz" wrap="square" lIns="0" tIns="48882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 5)</a:t>
            </a:r>
            <a:r>
              <a:rPr sz="4000" dirty="0"/>
              <a:t>Misrepresentation of Metrics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752600"/>
            <a:ext cx="5266690" cy="5053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CHALLENGE:</a:t>
            </a:r>
            <a:endParaRPr dirty="0">
              <a:latin typeface="Arial MT"/>
              <a:cs typeface="Arial MT"/>
            </a:endParaRPr>
          </a:p>
          <a:p>
            <a:pPr marL="12700" marR="50165">
              <a:lnSpc>
                <a:spcPct val="135100"/>
              </a:lnSpc>
              <a:spcBef>
                <a:spcPts val="1710"/>
              </a:spcBef>
            </a:pP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Semantic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segmentation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models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rely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heavily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on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accurate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evaluation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metrics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8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assess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their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performance.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pc="-10" dirty="0">
              <a:solidFill>
                <a:srgbClr val="D9E1FF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pc="-10" dirty="0">
              <a:solidFill>
                <a:srgbClr val="D9E1FF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D9E1FF"/>
                </a:solidFill>
                <a:latin typeface="Arial MT"/>
                <a:cs typeface="Arial MT"/>
              </a:rPr>
              <a:t>SOLUTION:</a:t>
            </a:r>
            <a:endParaRPr dirty="0">
              <a:latin typeface="Arial MT"/>
              <a:cs typeface="Arial MT"/>
            </a:endParaRPr>
          </a:p>
          <a:p>
            <a:pPr marL="12700" marR="50165">
              <a:lnSpc>
                <a:spcPct val="135100"/>
              </a:lnSpc>
              <a:spcBef>
                <a:spcPts val="1710"/>
              </a:spcBef>
            </a:pP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Misrepresented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metrics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can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lead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8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misleading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conclusions</a:t>
            </a:r>
            <a:r>
              <a:rPr spc="-5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about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0" dirty="0">
                <a:solidFill>
                  <a:srgbClr val="D9E1FF"/>
                </a:solidFill>
                <a:latin typeface="Arial MT"/>
                <a:cs typeface="Arial MT"/>
              </a:rPr>
              <a:t>model's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effectiveness.</a:t>
            </a:r>
            <a:endParaRPr dirty="0">
              <a:latin typeface="Arial MT"/>
              <a:cs typeface="Arial MT"/>
            </a:endParaRPr>
          </a:p>
          <a:p>
            <a:pPr marL="12700" marR="5080">
              <a:lnSpc>
                <a:spcPct val="135100"/>
              </a:lnSpc>
              <a:spcBef>
                <a:spcPts val="1730"/>
              </a:spcBef>
            </a:pP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We</a:t>
            </a:r>
            <a:r>
              <a:rPr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addressed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this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by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re-validating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5" dirty="0">
                <a:solidFill>
                  <a:srgbClr val="D9E1FF"/>
                </a:solidFill>
                <a:latin typeface="Arial MT"/>
                <a:cs typeface="Arial MT"/>
              </a:rPr>
              <a:t>our</a:t>
            </a:r>
            <a:r>
              <a:rPr spc="1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metrics, 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ensuring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they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accurately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5" dirty="0">
                <a:solidFill>
                  <a:srgbClr val="D9E1FF"/>
                </a:solidFill>
                <a:latin typeface="Arial MT"/>
                <a:cs typeface="Arial MT"/>
              </a:rPr>
              <a:t>reflect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4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model's performance.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30342-1768-6F09-4218-ABC323582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90" y="1143000"/>
            <a:ext cx="8237704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11786-9BA0-33C3-7345-22F8F41B6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36" y="4267786"/>
            <a:ext cx="8319090" cy="3810000"/>
          </a:xfrm>
          <a:prstGeom prst="rect">
            <a:avLst/>
          </a:prstGeom>
        </p:spPr>
      </p:pic>
      <p:sp>
        <p:nvSpPr>
          <p:cNvPr id="6" name="object 19">
            <a:extLst>
              <a:ext uri="{FF2B5EF4-FFF2-40B4-BE49-F238E27FC236}">
                <a16:creationId xmlns:a16="http://schemas.microsoft.com/office/drawing/2014/main" id="{C58A8F91-6EC0-F44C-F382-7FFA2E8BE1FC}"/>
              </a:ext>
            </a:extLst>
          </p:cNvPr>
          <p:cNvSpPr txBox="1"/>
          <p:nvPr/>
        </p:nvSpPr>
        <p:spPr>
          <a:xfrm>
            <a:off x="14034234" y="7494490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tx1"/>
                </a:solidFill>
                <a:latin typeface="Trebuchet MS"/>
                <a:cs typeface="Trebuchet MS"/>
              </a:rPr>
              <a:t>12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5E52-203E-E727-9FD4-E47DBCC1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7975"/>
            <a:ext cx="13208951" cy="1231106"/>
          </a:xfrm>
        </p:spPr>
        <p:txBody>
          <a:bodyPr/>
          <a:lstStyle/>
          <a:p>
            <a:r>
              <a:rPr lang="en-IN" sz="4000" dirty="0"/>
              <a:t>6)Challenge in U-Net model semantic segmentation images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F1A004-CBC3-590B-16A0-803C65C23EE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t="3218" r="20978"/>
          <a:stretch/>
        </p:blipFill>
        <p:spPr>
          <a:xfrm>
            <a:off x="7848600" y="4419600"/>
            <a:ext cx="4876800" cy="368833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C7D2DA-DFE9-DE2E-057F-585B674B7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9" y="1531496"/>
            <a:ext cx="6743691" cy="6278642"/>
          </a:xfrm>
        </p:spPr>
        <p:txBody>
          <a:bodyPr/>
          <a:lstStyle/>
          <a:p>
            <a:endParaRPr lang="en-IN" b="0" dirty="0"/>
          </a:p>
          <a:p>
            <a:r>
              <a:rPr lang="en-IN" b="0" dirty="0"/>
              <a:t>Initially we got poor results for semantic segmentation as shown in the picture .</a:t>
            </a:r>
          </a:p>
          <a:p>
            <a:endParaRPr lang="en-IN" b="0" dirty="0"/>
          </a:p>
          <a:p>
            <a:r>
              <a:rPr lang="en-IN" b="0" dirty="0"/>
              <a:t>We overcame this challenge by changing the model architecture 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u="sng" dirty="0"/>
              <a:t>Key Changes Made:</a:t>
            </a:r>
          </a:p>
          <a:p>
            <a:endParaRPr lang="en-US" b="0" dirty="0"/>
          </a:p>
          <a:p>
            <a:r>
              <a:rPr lang="en-US" b="0" dirty="0"/>
              <a:t>- Modified the model architecture to enhance feature extraction.</a:t>
            </a:r>
          </a:p>
          <a:p>
            <a:r>
              <a:rPr lang="en-US" b="0" dirty="0"/>
              <a:t>- Adjusted hyperparameters for better convergence.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Implemented data augmentation techniques.</a:t>
            </a:r>
          </a:p>
          <a:p>
            <a:endParaRPr lang="en-US" b="0" dirty="0"/>
          </a:p>
          <a:p>
            <a:r>
              <a:rPr lang="en-IN" b="0" dirty="0"/>
              <a:t>Accuracy: 80%.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00DBA3-C7F6-0FD0-3A93-DF9072F8C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r="233"/>
          <a:stretch/>
        </p:blipFill>
        <p:spPr>
          <a:xfrm>
            <a:off x="8001002" y="1189892"/>
            <a:ext cx="4038600" cy="2590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BEA86-DD94-0183-DED1-067FB232FFC2}"/>
              </a:ext>
            </a:extLst>
          </p:cNvPr>
          <p:cNvCxnSpPr/>
          <p:nvPr/>
        </p:nvCxnSpPr>
        <p:spPr>
          <a:xfrm>
            <a:off x="9906000" y="3581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0597C7-8A32-B16E-8F37-57726697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7729246"/>
            <a:ext cx="1828800" cy="396274"/>
          </a:xfrm>
          <a:prstGeom prst="rect">
            <a:avLst/>
          </a:prstGeom>
        </p:spPr>
      </p:pic>
      <p:sp>
        <p:nvSpPr>
          <p:cNvPr id="5" name="object 19">
            <a:extLst>
              <a:ext uri="{FF2B5EF4-FFF2-40B4-BE49-F238E27FC236}">
                <a16:creationId xmlns:a16="http://schemas.microsoft.com/office/drawing/2014/main" id="{C9BC484F-C636-8796-3568-D32BEDE32B73}"/>
              </a:ext>
            </a:extLst>
          </p:cNvPr>
          <p:cNvSpPr txBox="1"/>
          <p:nvPr/>
        </p:nvSpPr>
        <p:spPr>
          <a:xfrm>
            <a:off x="14058891" y="7743364"/>
            <a:ext cx="685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13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381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7152-42F9-051D-CC63-C5D407C2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24" y="488354"/>
            <a:ext cx="13208951" cy="1231106"/>
          </a:xfrm>
        </p:spPr>
        <p:txBody>
          <a:bodyPr/>
          <a:lstStyle/>
          <a:p>
            <a:r>
              <a:rPr lang="en-US" sz="4000" dirty="0"/>
              <a:t>7)Discrepancy Between Validation and Testing Results with DeepLabV3+ model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5D1D-8B8D-EA16-A417-86143A4D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508" y="2179742"/>
            <a:ext cx="5867400" cy="1938992"/>
          </a:xfrm>
        </p:spPr>
        <p:txBody>
          <a:bodyPr/>
          <a:lstStyle/>
          <a:p>
            <a:r>
              <a:rPr lang="en-IN" sz="1800" dirty="0"/>
              <a:t>CHALLENEGE:</a:t>
            </a:r>
          </a:p>
          <a:p>
            <a:endParaRPr lang="en-IN" sz="1800" dirty="0"/>
          </a:p>
          <a:p>
            <a:r>
              <a:rPr lang="en-IN" sz="1800" b="0" dirty="0"/>
              <a:t>When we validated the trained deeplabV3+ model (Resnet) we got perfect accuracy, precision. But during testing we  got poor segmentation results.</a:t>
            </a:r>
          </a:p>
          <a:p>
            <a:endParaRPr lang="en-IN" sz="1800" b="0" dirty="0"/>
          </a:p>
          <a:p>
            <a:endParaRPr lang="en-IN" sz="1800" b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CEF2E0-E872-8A7B-E60E-55DBDF8F0F5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11" y="1979959"/>
            <a:ext cx="2819401" cy="26762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31017-0DF8-73E1-818E-881EF19A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" t="1566" r="2948" b="3034"/>
          <a:stretch/>
        </p:blipFill>
        <p:spPr>
          <a:xfrm>
            <a:off x="10187353" y="2042407"/>
            <a:ext cx="4114800" cy="2524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E7070-7B9A-6D50-FB98-F88EF8ED14E0}"/>
              </a:ext>
            </a:extLst>
          </p:cNvPr>
          <p:cNvSpPr txBox="1"/>
          <p:nvPr/>
        </p:nvSpPr>
        <p:spPr>
          <a:xfrm>
            <a:off x="400811" y="4885534"/>
            <a:ext cx="1341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Strategies to overcome this challenge: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Regularization Techniques</a:t>
            </a:r>
            <a:r>
              <a:rPr lang="en-US" dirty="0">
                <a:solidFill>
                  <a:schemeClr val="bg1"/>
                </a:solidFill>
              </a:rPr>
              <a:t>: Apply techniques like dropout or L2 regularization to prevent overfitting during training.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Hyperparameter Tuning</a:t>
            </a:r>
            <a:r>
              <a:rPr lang="en-US" dirty="0">
                <a:solidFill>
                  <a:schemeClr val="bg1"/>
                </a:solidFill>
              </a:rPr>
              <a:t>: Experiment with different hyperparameters to optimize the model's performance on unseen      data.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73F2-2A88-1938-F4AC-599AF0A0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4752" y="7741246"/>
            <a:ext cx="2233247" cy="396274"/>
          </a:xfrm>
          <a:prstGeom prst="rect">
            <a:avLst/>
          </a:prstGeom>
        </p:spPr>
      </p:pic>
      <p:sp>
        <p:nvSpPr>
          <p:cNvPr id="7" name="object 19">
            <a:extLst>
              <a:ext uri="{FF2B5EF4-FFF2-40B4-BE49-F238E27FC236}">
                <a16:creationId xmlns:a16="http://schemas.microsoft.com/office/drawing/2014/main" id="{64BAD767-7609-CB42-1D30-32C1ABE4FACD}"/>
              </a:ext>
            </a:extLst>
          </p:cNvPr>
          <p:cNvSpPr txBox="1"/>
          <p:nvPr/>
        </p:nvSpPr>
        <p:spPr>
          <a:xfrm>
            <a:off x="14057680" y="7741246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14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799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DBF6-3431-9CC9-D1F7-56117DC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44043"/>
            <a:ext cx="4953000" cy="615553"/>
          </a:xfrm>
        </p:spPr>
        <p:txBody>
          <a:bodyPr/>
          <a:lstStyle/>
          <a:p>
            <a:r>
              <a:rPr lang="en-IN" sz="4000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CD3-84A1-8DB7-451F-E4C82C139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976" y="1295400"/>
            <a:ext cx="6364224" cy="18466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u="sng" dirty="0"/>
              <a:t>U-Net Model</a:t>
            </a:r>
            <a:r>
              <a:rPr lang="en-US" b="0" u="sng" dirty="0"/>
              <a:t>:</a:t>
            </a:r>
            <a:r>
              <a:rPr lang="en-US" b="0" dirty="0"/>
              <a:t> </a:t>
            </a:r>
            <a:r>
              <a:rPr lang="en-US" b="0" dirty="0" err="1"/>
              <a:t>Succesfully</a:t>
            </a:r>
            <a:r>
              <a:rPr lang="en-US" b="0" dirty="0"/>
              <a:t> </a:t>
            </a:r>
            <a:r>
              <a:rPr lang="en-US" b="0" dirty="0" err="1"/>
              <a:t>Trained,Validated,Tested</a:t>
            </a:r>
            <a:r>
              <a:rPr lang="en-US" b="0" dirty="0"/>
              <a:t> for semantic segmentation, achieving 80% accuracy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9ADC6-CA40-8EC9-C7A6-FBE1BC52CF2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t="4259" r="23373"/>
          <a:stretch/>
        </p:blipFill>
        <p:spPr>
          <a:xfrm>
            <a:off x="7620000" y="4687926"/>
            <a:ext cx="5257800" cy="34257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4C54A-22A7-EFD8-DE48-887384153DA6}"/>
              </a:ext>
            </a:extLst>
          </p:cNvPr>
          <p:cNvSpPr txBox="1"/>
          <p:nvPr/>
        </p:nvSpPr>
        <p:spPr>
          <a:xfrm>
            <a:off x="183114" y="2829073"/>
            <a:ext cx="577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u="sng" dirty="0">
                <a:solidFill>
                  <a:schemeClr val="bg1"/>
                </a:solidFill>
              </a:rPr>
              <a:t>DeepLabV3+ Model </a:t>
            </a:r>
            <a:r>
              <a:rPr lang="en-IN" sz="2400" dirty="0">
                <a:solidFill>
                  <a:schemeClr val="bg1"/>
                </a:solidFill>
              </a:rPr>
              <a:t>: Successfully trained on whole dataset and trying to rectify overfitting.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6B8C9-26F7-425C-9469-5F682C866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105400"/>
            <a:ext cx="34544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C92B08-D52B-142C-3295-B861EC6F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44043"/>
            <a:ext cx="6364223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03A40-E6DC-8272-C5AC-1ECF2B3DE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800" y="7717422"/>
            <a:ext cx="1752600" cy="396274"/>
          </a:xfrm>
          <a:prstGeom prst="rect">
            <a:avLst/>
          </a:prstGeom>
        </p:spPr>
      </p:pic>
      <p:sp>
        <p:nvSpPr>
          <p:cNvPr id="7" name="object 19">
            <a:extLst>
              <a:ext uri="{FF2B5EF4-FFF2-40B4-BE49-F238E27FC236}">
                <a16:creationId xmlns:a16="http://schemas.microsoft.com/office/drawing/2014/main" id="{3C78D26B-EE1D-F0C8-9449-E8E0F668C2BA}"/>
              </a:ext>
            </a:extLst>
          </p:cNvPr>
          <p:cNvSpPr txBox="1"/>
          <p:nvPr/>
        </p:nvSpPr>
        <p:spPr>
          <a:xfrm>
            <a:off x="14092849" y="7724481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15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9043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040" y="8229240"/>
                </a:moveTo>
                <a:lnTo>
                  <a:pt x="0" y="8229240"/>
                </a:lnTo>
                <a:lnTo>
                  <a:pt x="0" y="0"/>
                </a:lnTo>
                <a:lnTo>
                  <a:pt x="14630040" y="0"/>
                </a:lnTo>
                <a:lnTo>
                  <a:pt x="14630040" y="8229240"/>
                </a:lnTo>
                <a:close/>
              </a:path>
            </a:pathLst>
          </a:custGeom>
          <a:solidFill>
            <a:srgbClr val="0A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49327" y="559765"/>
            <a:ext cx="4731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40" dirty="0">
                <a:solidFill>
                  <a:srgbClr val="F0FCFF"/>
                </a:solidFill>
                <a:latin typeface="Trebuchet MS"/>
                <a:cs typeface="Trebuchet MS"/>
              </a:rPr>
              <a:t>Acknowledgements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54530"/>
            <a:ext cx="13675360" cy="488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2F2F2"/>
                </a:solidFill>
                <a:latin typeface="Arial"/>
                <a:cs typeface="Arial"/>
              </a:rPr>
              <a:t>Mentorship</a:t>
            </a:r>
            <a:r>
              <a:rPr sz="2400" b="1" spc="-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2F2F2"/>
                </a:solidFill>
                <a:latin typeface="Arial"/>
                <a:cs typeface="Arial"/>
              </a:rPr>
              <a:t>and</a:t>
            </a: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2F2F2"/>
                </a:solidFill>
                <a:latin typeface="Arial"/>
                <a:cs typeface="Arial"/>
              </a:rPr>
              <a:t>Guidance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"/>
              <a:cs typeface="Arial"/>
            </a:endParaRPr>
          </a:p>
          <a:p>
            <a:pPr marL="12700" marR="26670" algn="just">
              <a:lnSpc>
                <a:spcPct val="100000"/>
              </a:lnSpc>
            </a:pP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would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like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to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extend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my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heartfelt</a:t>
            </a:r>
            <a:r>
              <a:rPr sz="1800" spc="21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thanks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to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2F2F2"/>
                </a:solidFill>
                <a:latin typeface="Arial"/>
                <a:cs typeface="Arial"/>
              </a:rPr>
              <a:t>Mr.</a:t>
            </a:r>
            <a:r>
              <a:rPr sz="1800" b="1" spc="3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2F2F2"/>
                </a:solidFill>
                <a:latin typeface="Arial"/>
                <a:cs typeface="Arial"/>
              </a:rPr>
              <a:t>Nitig</a:t>
            </a:r>
            <a:r>
              <a:rPr sz="1800" b="1" spc="22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2F2F2"/>
                </a:solidFill>
                <a:latin typeface="Arial"/>
                <a:cs typeface="Arial"/>
              </a:rPr>
              <a:t>Singh</a:t>
            </a:r>
            <a:r>
              <a:rPr sz="1800" b="1" spc="21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for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his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invaluable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mentorship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support</a:t>
            </a:r>
            <a:r>
              <a:rPr sz="1800" spc="21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guiding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me</a:t>
            </a:r>
            <a:r>
              <a:rPr sz="1800" spc="2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through</a:t>
            </a:r>
            <a:r>
              <a:rPr sz="1800" spc="2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project.</a:t>
            </a:r>
            <a:r>
              <a:rPr sz="1800" spc="38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His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insights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expertise</a:t>
            </a:r>
            <a:r>
              <a:rPr sz="1800" spc="39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have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been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instrumental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deepening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my</a:t>
            </a:r>
            <a:r>
              <a:rPr sz="1800" spc="39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understanding</a:t>
            </a:r>
            <a:r>
              <a:rPr sz="1800" spc="38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of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semantic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segmentation</a:t>
            </a:r>
            <a:r>
              <a:rPr sz="1800" spc="39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using</a:t>
            </a:r>
            <a:r>
              <a:rPr sz="1800" spc="3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Cityscapes</a:t>
            </a:r>
            <a:r>
              <a:rPr sz="1800" spc="-5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25" dirty="0">
                <a:solidFill>
                  <a:srgbClr val="F2F2F2"/>
                </a:solidFill>
                <a:latin typeface="Arial"/>
                <a:cs typeface="Arial"/>
              </a:rPr>
              <a:t>Project</a:t>
            </a:r>
            <a:r>
              <a:rPr sz="2400" b="1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2F2F2"/>
                </a:solidFill>
                <a:latin typeface="Arial"/>
                <a:cs typeface="Arial"/>
              </a:rPr>
              <a:t>Collaboration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Special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thanks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to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the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project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team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members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Yaswa</a:t>
            </a:r>
            <a:r>
              <a:rPr sz="1800" spc="30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Anirwin,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Deekshitha,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Raju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Kumar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for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their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collaboration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shared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Arial MT"/>
                <a:cs typeface="Arial MT"/>
              </a:rPr>
              <a:t>dedication,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which</a:t>
            </a:r>
            <a:r>
              <a:rPr sz="1800" spc="-4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has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made</a:t>
            </a:r>
            <a:r>
              <a:rPr sz="180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this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experience</a:t>
            </a:r>
            <a:r>
              <a:rPr sz="180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enriching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Arial MT"/>
                <a:cs typeface="Arial MT"/>
              </a:rPr>
              <a:t>motivating.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solidFill>
                  <a:srgbClr val="F2F2F2"/>
                </a:solidFill>
                <a:latin typeface="Arial"/>
                <a:cs typeface="Arial"/>
              </a:rPr>
              <a:t>Internship</a:t>
            </a:r>
            <a:r>
              <a:rPr sz="2400" b="1" spc="-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2F2F2"/>
                </a:solidFill>
                <a:latin typeface="Arial"/>
                <a:cs typeface="Arial"/>
              </a:rPr>
              <a:t>Program</a:t>
            </a:r>
            <a:r>
              <a:rPr sz="2400" b="1" spc="-6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2F2F2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"/>
              <a:cs typeface="Arial"/>
            </a:endParaRPr>
          </a:p>
          <a:p>
            <a:pPr marL="12700" marR="39370" algn="just">
              <a:lnSpc>
                <a:spcPct val="100000"/>
              </a:lnSpc>
            </a:pP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am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grateful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to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the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entire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internship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program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team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for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providing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this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opportunity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fostering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learning</a:t>
            </a:r>
            <a:r>
              <a:rPr sz="1800" spc="17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environment</a:t>
            </a:r>
            <a:r>
              <a:rPr sz="1800" spc="17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conducive</a:t>
            </a:r>
            <a:r>
              <a:rPr sz="1800" spc="1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growth</a:t>
            </a:r>
            <a:r>
              <a:rPr sz="18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2F2F2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2F2F2"/>
                </a:solidFill>
                <a:latin typeface="Arial MT"/>
                <a:cs typeface="Arial MT"/>
              </a:rPr>
              <a:t>innovation.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2F84D622-0A14-7EED-D021-F35D3922F31B}"/>
              </a:ext>
            </a:extLst>
          </p:cNvPr>
          <p:cNvSpPr txBox="1"/>
          <p:nvPr/>
        </p:nvSpPr>
        <p:spPr>
          <a:xfrm>
            <a:off x="13982700" y="7679632"/>
            <a:ext cx="45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CC2-8246-40B3-01A8-80261D1A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971800"/>
            <a:ext cx="7595076" cy="2708434"/>
          </a:xfrm>
        </p:spPr>
        <p:txBody>
          <a:bodyPr/>
          <a:lstStyle/>
          <a:p>
            <a:r>
              <a:rPr lang="en-IN" sz="5400" dirty="0"/>
              <a:t>Thank you!</a:t>
            </a:r>
            <a:br>
              <a:rPr lang="en-IN" sz="5400" dirty="0"/>
            </a:br>
            <a:br>
              <a:rPr lang="en-IN" sz="5400" dirty="0"/>
            </a:br>
            <a:r>
              <a:rPr lang="en-IN" sz="2400" dirty="0"/>
              <a:t>Open for Q&amp;A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C6319-8BE2-A22D-7F5B-8D852F07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0" y="7657807"/>
            <a:ext cx="2133600" cy="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5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B716-73EA-E3EF-55ED-768622DA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0" y="466010"/>
            <a:ext cx="6019800" cy="677108"/>
          </a:xfrm>
        </p:spPr>
        <p:txBody>
          <a:bodyPr/>
          <a:lstStyle/>
          <a:p>
            <a:r>
              <a:rPr lang="en-IN" dirty="0"/>
              <a:t>Table of 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8F8A-E2EE-6FF8-C259-56D7B358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7192" y="8534400"/>
            <a:ext cx="1021080" cy="369332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A29B4B2E-A412-4E41-FB42-57958DD3C3B8}"/>
              </a:ext>
            </a:extLst>
          </p:cNvPr>
          <p:cNvSpPr/>
          <p:nvPr/>
        </p:nvSpPr>
        <p:spPr>
          <a:xfrm>
            <a:off x="1106722" y="1143118"/>
            <a:ext cx="4217313" cy="527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endParaRPr lang="en-US" sz="33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A2EBA93-D499-EB3C-316C-A3D3149A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958" y="7733351"/>
            <a:ext cx="1880441" cy="396274"/>
          </a:xfrm>
          <a:prstGeom prst="rect">
            <a:avLst/>
          </a:prstGeom>
        </p:spPr>
      </p:pic>
      <p:sp>
        <p:nvSpPr>
          <p:cNvPr id="48" name="object 19">
            <a:extLst>
              <a:ext uri="{FF2B5EF4-FFF2-40B4-BE49-F238E27FC236}">
                <a16:creationId xmlns:a16="http://schemas.microsoft.com/office/drawing/2014/main" id="{C4E9DD9B-938F-54C8-0C4D-77B2D0D2C7B6}"/>
              </a:ext>
            </a:extLst>
          </p:cNvPr>
          <p:cNvSpPr txBox="1"/>
          <p:nvPr/>
        </p:nvSpPr>
        <p:spPr>
          <a:xfrm>
            <a:off x="14309150" y="7747469"/>
            <a:ext cx="2919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4D5AFC-C238-6972-8B64-76B5E523B927}"/>
              </a:ext>
            </a:extLst>
          </p:cNvPr>
          <p:cNvSpPr txBox="1"/>
          <p:nvPr/>
        </p:nvSpPr>
        <p:spPr>
          <a:xfrm>
            <a:off x="381000" y="1547379"/>
            <a:ext cx="135386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Contents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Cityscapes Dataset Overview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Preprocessing Techniques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Model Selection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Architecture of U-net Model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Deep lab v3+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Challenging Scenario’s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Difficulty in Model Selection for Semantic Segmentation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RGB Channel Misinterpretation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Inapplicability of FFT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Difficulty in Testing Model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Misrepresentation of Metrics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Challenge in U-Net model semantic segmentation images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Discrepancy Between Validation and Testing Results with DeepLabV3+ model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Results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Acknowledgements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Thank you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360" y="360"/>
            <a:ext cx="5486040" cy="8229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5538" rIns="0" bIns="0" rtlCol="0">
            <a:spAutoFit/>
          </a:bodyPr>
          <a:lstStyle/>
          <a:p>
            <a:pPr marL="119634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0FCFF"/>
                </a:solidFill>
                <a:latin typeface="Trebuchet MS"/>
                <a:cs typeface="Trebuchet MS"/>
              </a:rPr>
              <a:t>Cityscape</a:t>
            </a:r>
            <a:r>
              <a:rPr sz="4000" b="1" spc="-19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F0FCFF"/>
                </a:solidFill>
                <a:latin typeface="Trebuchet MS"/>
                <a:cs typeface="Trebuchet MS"/>
              </a:rPr>
              <a:t>Dataset</a:t>
            </a:r>
            <a:r>
              <a:rPr sz="4000" b="1" spc="-19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0FCFF"/>
                </a:solidFill>
                <a:latin typeface="Trebuchet MS"/>
                <a:cs typeface="Trebuchet MS"/>
              </a:rPr>
              <a:t>Overview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147" y="2252503"/>
            <a:ext cx="586105" cy="586105"/>
            <a:chOff x="799147" y="2252503"/>
            <a:chExt cx="586105" cy="586105"/>
          </a:xfrm>
        </p:grpSpPr>
        <p:sp>
          <p:nvSpPr>
            <p:cNvPr id="5" name="object 5"/>
            <p:cNvSpPr/>
            <p:nvPr/>
          </p:nvSpPr>
          <p:spPr>
            <a:xfrm>
              <a:off x="814319" y="2267640"/>
              <a:ext cx="555625" cy="555625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277559" y="0"/>
                  </a:moveTo>
                  <a:close/>
                </a:path>
                <a:path w="555625" h="555625">
                  <a:moveTo>
                    <a:pt x="277560" y="555119"/>
                  </a:moveTo>
                  <a:lnTo>
                    <a:pt x="227668" y="550647"/>
                  </a:lnTo>
                  <a:lnTo>
                    <a:pt x="180710" y="537754"/>
                  </a:lnTo>
                  <a:lnTo>
                    <a:pt x="137470" y="517224"/>
                  </a:lnTo>
                  <a:lnTo>
                    <a:pt x="98731" y="489841"/>
                  </a:lnTo>
                  <a:lnTo>
                    <a:pt x="65278" y="456388"/>
                  </a:lnTo>
                  <a:lnTo>
                    <a:pt x="37895" y="417649"/>
                  </a:lnTo>
                  <a:lnTo>
                    <a:pt x="17364" y="374409"/>
                  </a:lnTo>
                  <a:lnTo>
                    <a:pt x="4471" y="327451"/>
                  </a:lnTo>
                  <a:lnTo>
                    <a:pt x="0" y="277559"/>
                  </a:lnTo>
                  <a:lnTo>
                    <a:pt x="4471" y="227667"/>
                  </a:lnTo>
                  <a:lnTo>
                    <a:pt x="17364" y="180709"/>
                  </a:lnTo>
                  <a:lnTo>
                    <a:pt x="37895" y="137469"/>
                  </a:lnTo>
                  <a:lnTo>
                    <a:pt x="65278" y="98731"/>
                  </a:lnTo>
                  <a:lnTo>
                    <a:pt x="98732" y="65278"/>
                  </a:lnTo>
                  <a:lnTo>
                    <a:pt x="137470" y="37894"/>
                  </a:lnTo>
                  <a:lnTo>
                    <a:pt x="180710" y="17364"/>
                  </a:lnTo>
                  <a:lnTo>
                    <a:pt x="227668" y="4471"/>
                  </a:lnTo>
                  <a:lnTo>
                    <a:pt x="277559" y="0"/>
                  </a:lnTo>
                  <a:lnTo>
                    <a:pt x="327451" y="4471"/>
                  </a:lnTo>
                  <a:lnTo>
                    <a:pt x="374409" y="17364"/>
                  </a:lnTo>
                  <a:lnTo>
                    <a:pt x="417649" y="37895"/>
                  </a:lnTo>
                  <a:lnTo>
                    <a:pt x="456388" y="65278"/>
                  </a:lnTo>
                  <a:lnTo>
                    <a:pt x="489841" y="98731"/>
                  </a:lnTo>
                  <a:lnTo>
                    <a:pt x="517224" y="137470"/>
                  </a:lnTo>
                  <a:lnTo>
                    <a:pt x="537755" y="180710"/>
                  </a:lnTo>
                  <a:lnTo>
                    <a:pt x="550648" y="227668"/>
                  </a:lnTo>
                  <a:lnTo>
                    <a:pt x="555119" y="277559"/>
                  </a:lnTo>
                  <a:lnTo>
                    <a:pt x="550648" y="327451"/>
                  </a:lnTo>
                  <a:lnTo>
                    <a:pt x="537755" y="374409"/>
                  </a:lnTo>
                  <a:lnTo>
                    <a:pt x="517224" y="417649"/>
                  </a:lnTo>
                  <a:lnTo>
                    <a:pt x="489841" y="456388"/>
                  </a:lnTo>
                  <a:lnTo>
                    <a:pt x="456388" y="489841"/>
                  </a:lnTo>
                  <a:lnTo>
                    <a:pt x="417649" y="517224"/>
                  </a:lnTo>
                  <a:lnTo>
                    <a:pt x="374409" y="537755"/>
                  </a:lnTo>
                  <a:lnTo>
                    <a:pt x="327451" y="550647"/>
                  </a:lnTo>
                  <a:lnTo>
                    <a:pt x="277560" y="555119"/>
                  </a:ln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387" y="2267743"/>
              <a:ext cx="555625" cy="555625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277812"/>
                  </a:moveTo>
                  <a:lnTo>
                    <a:pt x="5556" y="222250"/>
                  </a:lnTo>
                  <a:lnTo>
                    <a:pt x="22225" y="169862"/>
                  </a:lnTo>
                  <a:lnTo>
                    <a:pt x="47625" y="122237"/>
                  </a:lnTo>
                  <a:lnTo>
                    <a:pt x="81756" y="81756"/>
                  </a:lnTo>
                  <a:lnTo>
                    <a:pt x="122237" y="47625"/>
                  </a:lnTo>
                  <a:lnTo>
                    <a:pt x="169862" y="22225"/>
                  </a:lnTo>
                  <a:lnTo>
                    <a:pt x="222250" y="5556"/>
                  </a:lnTo>
                  <a:lnTo>
                    <a:pt x="277812" y="0"/>
                  </a:lnTo>
                  <a:lnTo>
                    <a:pt x="333375" y="5556"/>
                  </a:lnTo>
                  <a:lnTo>
                    <a:pt x="385762" y="22225"/>
                  </a:lnTo>
                  <a:lnTo>
                    <a:pt x="433387" y="47625"/>
                  </a:lnTo>
                  <a:lnTo>
                    <a:pt x="473868" y="81756"/>
                  </a:lnTo>
                  <a:lnTo>
                    <a:pt x="508000" y="122237"/>
                  </a:lnTo>
                  <a:lnTo>
                    <a:pt x="533400" y="169862"/>
                  </a:lnTo>
                  <a:lnTo>
                    <a:pt x="550068" y="222250"/>
                  </a:lnTo>
                  <a:lnTo>
                    <a:pt x="555625" y="277812"/>
                  </a:lnTo>
                  <a:lnTo>
                    <a:pt x="550068" y="333375"/>
                  </a:lnTo>
                  <a:lnTo>
                    <a:pt x="533400" y="385762"/>
                  </a:lnTo>
                  <a:lnTo>
                    <a:pt x="508000" y="433387"/>
                  </a:lnTo>
                  <a:lnTo>
                    <a:pt x="473868" y="473868"/>
                  </a:lnTo>
                  <a:lnTo>
                    <a:pt x="433387" y="508000"/>
                  </a:lnTo>
                  <a:lnTo>
                    <a:pt x="385762" y="533400"/>
                  </a:lnTo>
                  <a:lnTo>
                    <a:pt x="333375" y="550068"/>
                  </a:lnTo>
                  <a:lnTo>
                    <a:pt x="277812" y="555625"/>
                  </a:lnTo>
                  <a:lnTo>
                    <a:pt x="222250" y="550068"/>
                  </a:lnTo>
                  <a:lnTo>
                    <a:pt x="169862" y="533400"/>
                  </a:lnTo>
                  <a:lnTo>
                    <a:pt x="122237" y="508000"/>
                  </a:lnTo>
                  <a:lnTo>
                    <a:pt x="81756" y="473868"/>
                  </a:lnTo>
                  <a:lnTo>
                    <a:pt x="47625" y="433387"/>
                  </a:lnTo>
                  <a:lnTo>
                    <a:pt x="22225" y="385762"/>
                  </a:lnTo>
                  <a:lnTo>
                    <a:pt x="5556" y="333375"/>
                  </a:lnTo>
                  <a:lnTo>
                    <a:pt x="0" y="277812"/>
                  </a:lnTo>
                  <a:close/>
                </a:path>
              </a:pathLst>
            </a:custGeom>
            <a:ln w="30480">
              <a:solidFill>
                <a:srgbClr val="16F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5543" y="2318998"/>
            <a:ext cx="127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40" dirty="0">
                <a:solidFill>
                  <a:srgbClr val="E0E4E6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3739" y="2232089"/>
            <a:ext cx="6674484" cy="13379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10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Urban Scene Segmentation</a:t>
            </a:r>
            <a:r>
              <a:rPr sz="2400" dirty="0">
                <a:solidFill>
                  <a:srgbClr val="E0E4E6"/>
                </a:solidFill>
                <a:latin typeface="Arial Black"/>
                <a:cs typeface="Arial Black"/>
              </a:rPr>
              <a:t>: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The dataset focuses on high-resolution images of urban street scenes, aimed at advancing  autonomous  driving  and  urban  scene understanding.</a:t>
            </a:r>
            <a:endParaRPr sz="1800" dirty="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8828" y="3701891"/>
            <a:ext cx="585470" cy="585470"/>
            <a:chOff x="788828" y="3701891"/>
            <a:chExt cx="585470" cy="585470"/>
          </a:xfrm>
        </p:grpSpPr>
        <p:sp>
          <p:nvSpPr>
            <p:cNvPr id="10" name="object 10"/>
            <p:cNvSpPr/>
            <p:nvPr/>
          </p:nvSpPr>
          <p:spPr>
            <a:xfrm>
              <a:off x="803519" y="3716639"/>
              <a:ext cx="555625" cy="555625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277560" y="555119"/>
                  </a:moveTo>
                  <a:lnTo>
                    <a:pt x="227668" y="550648"/>
                  </a:lnTo>
                  <a:lnTo>
                    <a:pt x="180710" y="537755"/>
                  </a:lnTo>
                  <a:lnTo>
                    <a:pt x="137470" y="517224"/>
                  </a:lnTo>
                  <a:lnTo>
                    <a:pt x="98731" y="489841"/>
                  </a:lnTo>
                  <a:lnTo>
                    <a:pt x="65278" y="456388"/>
                  </a:lnTo>
                  <a:lnTo>
                    <a:pt x="37895" y="417649"/>
                  </a:lnTo>
                  <a:lnTo>
                    <a:pt x="17364" y="374409"/>
                  </a:lnTo>
                  <a:lnTo>
                    <a:pt x="4471" y="327451"/>
                  </a:lnTo>
                  <a:lnTo>
                    <a:pt x="0" y="277559"/>
                  </a:lnTo>
                  <a:lnTo>
                    <a:pt x="4471" y="227667"/>
                  </a:lnTo>
                  <a:lnTo>
                    <a:pt x="17365" y="180709"/>
                  </a:lnTo>
                  <a:lnTo>
                    <a:pt x="37895" y="137469"/>
                  </a:lnTo>
                  <a:lnTo>
                    <a:pt x="65278" y="98731"/>
                  </a:lnTo>
                  <a:lnTo>
                    <a:pt x="98732" y="65278"/>
                  </a:lnTo>
                  <a:lnTo>
                    <a:pt x="137470" y="37894"/>
                  </a:lnTo>
                  <a:lnTo>
                    <a:pt x="180710" y="17364"/>
                  </a:lnTo>
                  <a:lnTo>
                    <a:pt x="227669" y="4471"/>
                  </a:lnTo>
                  <a:lnTo>
                    <a:pt x="277560" y="0"/>
                  </a:lnTo>
                  <a:lnTo>
                    <a:pt x="327451" y="4471"/>
                  </a:lnTo>
                  <a:lnTo>
                    <a:pt x="374409" y="17364"/>
                  </a:lnTo>
                  <a:lnTo>
                    <a:pt x="417649" y="37895"/>
                  </a:lnTo>
                  <a:lnTo>
                    <a:pt x="456388" y="65278"/>
                  </a:lnTo>
                  <a:lnTo>
                    <a:pt x="489841" y="98731"/>
                  </a:lnTo>
                  <a:lnTo>
                    <a:pt x="517224" y="137470"/>
                  </a:lnTo>
                  <a:lnTo>
                    <a:pt x="537755" y="180710"/>
                  </a:lnTo>
                  <a:lnTo>
                    <a:pt x="550648" y="227668"/>
                  </a:lnTo>
                  <a:lnTo>
                    <a:pt x="555119" y="277560"/>
                  </a:lnTo>
                  <a:lnTo>
                    <a:pt x="550647" y="327451"/>
                  </a:lnTo>
                  <a:lnTo>
                    <a:pt x="537754" y="374409"/>
                  </a:lnTo>
                  <a:lnTo>
                    <a:pt x="517224" y="417650"/>
                  </a:lnTo>
                  <a:lnTo>
                    <a:pt x="489841" y="456388"/>
                  </a:lnTo>
                  <a:lnTo>
                    <a:pt x="456388" y="489841"/>
                  </a:lnTo>
                  <a:lnTo>
                    <a:pt x="417649" y="517224"/>
                  </a:lnTo>
                  <a:lnTo>
                    <a:pt x="374409" y="537755"/>
                  </a:lnTo>
                  <a:lnTo>
                    <a:pt x="327451" y="550648"/>
                  </a:lnTo>
                  <a:lnTo>
                    <a:pt x="277560" y="555119"/>
                  </a:ln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068" y="3717131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0" y="277812"/>
                  </a:moveTo>
                  <a:lnTo>
                    <a:pt x="5556" y="221456"/>
                  </a:lnTo>
                  <a:lnTo>
                    <a:pt x="21431" y="169068"/>
                  </a:lnTo>
                  <a:lnTo>
                    <a:pt x="47625" y="122237"/>
                  </a:lnTo>
                  <a:lnTo>
                    <a:pt x="80962" y="80962"/>
                  </a:lnTo>
                  <a:lnTo>
                    <a:pt x="122237" y="47625"/>
                  </a:lnTo>
                  <a:lnTo>
                    <a:pt x="169068" y="21431"/>
                  </a:lnTo>
                  <a:lnTo>
                    <a:pt x="221456" y="5556"/>
                  </a:lnTo>
                  <a:lnTo>
                    <a:pt x="277018" y="0"/>
                  </a:lnTo>
                  <a:lnTo>
                    <a:pt x="333375" y="5556"/>
                  </a:lnTo>
                  <a:lnTo>
                    <a:pt x="385762" y="21431"/>
                  </a:lnTo>
                  <a:lnTo>
                    <a:pt x="432593" y="47625"/>
                  </a:lnTo>
                  <a:lnTo>
                    <a:pt x="473868" y="80962"/>
                  </a:lnTo>
                  <a:lnTo>
                    <a:pt x="507206" y="122237"/>
                  </a:lnTo>
                  <a:lnTo>
                    <a:pt x="533400" y="169068"/>
                  </a:lnTo>
                  <a:lnTo>
                    <a:pt x="549275" y="221456"/>
                  </a:lnTo>
                  <a:lnTo>
                    <a:pt x="554831" y="277812"/>
                  </a:lnTo>
                  <a:lnTo>
                    <a:pt x="549275" y="333375"/>
                  </a:lnTo>
                  <a:lnTo>
                    <a:pt x="533400" y="385762"/>
                  </a:lnTo>
                  <a:lnTo>
                    <a:pt x="507206" y="432593"/>
                  </a:lnTo>
                  <a:lnTo>
                    <a:pt x="473868" y="473868"/>
                  </a:lnTo>
                  <a:lnTo>
                    <a:pt x="432593" y="507206"/>
                  </a:lnTo>
                  <a:lnTo>
                    <a:pt x="385762" y="533400"/>
                  </a:lnTo>
                  <a:lnTo>
                    <a:pt x="333375" y="549275"/>
                  </a:lnTo>
                  <a:lnTo>
                    <a:pt x="277018" y="554831"/>
                  </a:lnTo>
                  <a:lnTo>
                    <a:pt x="221456" y="549275"/>
                  </a:lnTo>
                  <a:lnTo>
                    <a:pt x="169068" y="533400"/>
                  </a:lnTo>
                  <a:lnTo>
                    <a:pt x="122237" y="507206"/>
                  </a:lnTo>
                  <a:lnTo>
                    <a:pt x="80962" y="473868"/>
                  </a:lnTo>
                  <a:lnTo>
                    <a:pt x="47625" y="432593"/>
                  </a:lnTo>
                  <a:lnTo>
                    <a:pt x="21431" y="385762"/>
                  </a:lnTo>
                  <a:lnTo>
                    <a:pt x="5556" y="333375"/>
                  </a:lnTo>
                  <a:lnTo>
                    <a:pt x="0" y="277812"/>
                  </a:lnTo>
                  <a:close/>
                </a:path>
              </a:pathLst>
            </a:custGeom>
            <a:ln w="3048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6038" y="3767638"/>
            <a:ext cx="171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95" dirty="0">
                <a:solidFill>
                  <a:srgbClr val="E0E4E6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3739" y="3704489"/>
            <a:ext cx="6692265" cy="162506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10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Fine-Grained Annotations</a:t>
            </a:r>
            <a:r>
              <a:rPr sz="2400" dirty="0">
                <a:solidFill>
                  <a:srgbClr val="E0E4E6"/>
                </a:solidFill>
                <a:latin typeface="Arial Black"/>
                <a:cs typeface="Arial Black"/>
              </a:rPr>
              <a:t>: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It provides 5,000 images with pixel-level fine annotations and an additional 20,000 with coarser labels, organized into 19 classes commonly used for semantic segmentation tasks.</a:t>
            </a:r>
            <a:endParaRPr sz="1800" dirty="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8828" y="5417184"/>
            <a:ext cx="585470" cy="585470"/>
            <a:chOff x="788828" y="5417184"/>
            <a:chExt cx="585470" cy="585470"/>
          </a:xfrm>
        </p:grpSpPr>
        <p:sp>
          <p:nvSpPr>
            <p:cNvPr id="15" name="object 15"/>
            <p:cNvSpPr/>
            <p:nvPr/>
          </p:nvSpPr>
          <p:spPr>
            <a:xfrm>
              <a:off x="803519" y="5432039"/>
              <a:ext cx="555625" cy="555625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277560" y="555119"/>
                  </a:moveTo>
                  <a:lnTo>
                    <a:pt x="227668" y="550648"/>
                  </a:lnTo>
                  <a:lnTo>
                    <a:pt x="180710" y="537755"/>
                  </a:lnTo>
                  <a:lnTo>
                    <a:pt x="137470" y="517224"/>
                  </a:lnTo>
                  <a:lnTo>
                    <a:pt x="98731" y="489841"/>
                  </a:lnTo>
                  <a:lnTo>
                    <a:pt x="65278" y="456388"/>
                  </a:lnTo>
                  <a:lnTo>
                    <a:pt x="37895" y="417649"/>
                  </a:lnTo>
                  <a:lnTo>
                    <a:pt x="17364" y="374409"/>
                  </a:lnTo>
                  <a:lnTo>
                    <a:pt x="4471" y="327451"/>
                  </a:lnTo>
                  <a:lnTo>
                    <a:pt x="0" y="277559"/>
                  </a:lnTo>
                  <a:lnTo>
                    <a:pt x="4471" y="227667"/>
                  </a:lnTo>
                  <a:lnTo>
                    <a:pt x="17365" y="180709"/>
                  </a:lnTo>
                  <a:lnTo>
                    <a:pt x="37895" y="137469"/>
                  </a:lnTo>
                  <a:lnTo>
                    <a:pt x="65278" y="98731"/>
                  </a:lnTo>
                  <a:lnTo>
                    <a:pt x="98732" y="65278"/>
                  </a:lnTo>
                  <a:lnTo>
                    <a:pt x="137470" y="37894"/>
                  </a:lnTo>
                  <a:lnTo>
                    <a:pt x="180710" y="17364"/>
                  </a:lnTo>
                  <a:lnTo>
                    <a:pt x="227669" y="4471"/>
                  </a:lnTo>
                  <a:lnTo>
                    <a:pt x="277560" y="0"/>
                  </a:lnTo>
                  <a:lnTo>
                    <a:pt x="327451" y="4471"/>
                  </a:lnTo>
                  <a:lnTo>
                    <a:pt x="374409" y="17364"/>
                  </a:lnTo>
                  <a:lnTo>
                    <a:pt x="417649" y="37895"/>
                  </a:lnTo>
                  <a:lnTo>
                    <a:pt x="456388" y="65278"/>
                  </a:lnTo>
                  <a:lnTo>
                    <a:pt x="489841" y="98731"/>
                  </a:lnTo>
                  <a:lnTo>
                    <a:pt x="517224" y="137470"/>
                  </a:lnTo>
                  <a:lnTo>
                    <a:pt x="537755" y="180710"/>
                  </a:lnTo>
                  <a:lnTo>
                    <a:pt x="550648" y="227668"/>
                  </a:lnTo>
                  <a:lnTo>
                    <a:pt x="555119" y="277560"/>
                  </a:lnTo>
                  <a:lnTo>
                    <a:pt x="550647" y="327451"/>
                  </a:lnTo>
                  <a:lnTo>
                    <a:pt x="537754" y="374409"/>
                  </a:lnTo>
                  <a:lnTo>
                    <a:pt x="517224" y="417650"/>
                  </a:lnTo>
                  <a:lnTo>
                    <a:pt x="489841" y="456388"/>
                  </a:lnTo>
                  <a:lnTo>
                    <a:pt x="456388" y="489841"/>
                  </a:lnTo>
                  <a:lnTo>
                    <a:pt x="417649" y="517224"/>
                  </a:lnTo>
                  <a:lnTo>
                    <a:pt x="374409" y="537755"/>
                  </a:lnTo>
                  <a:lnTo>
                    <a:pt x="327451" y="550648"/>
                  </a:lnTo>
                  <a:lnTo>
                    <a:pt x="277560" y="555119"/>
                  </a:ln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068" y="5432424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0" y="277812"/>
                  </a:moveTo>
                  <a:lnTo>
                    <a:pt x="5556" y="222250"/>
                  </a:lnTo>
                  <a:lnTo>
                    <a:pt x="21431" y="169862"/>
                  </a:lnTo>
                  <a:lnTo>
                    <a:pt x="47625" y="122237"/>
                  </a:lnTo>
                  <a:lnTo>
                    <a:pt x="80962" y="81756"/>
                  </a:lnTo>
                  <a:lnTo>
                    <a:pt x="122237" y="47625"/>
                  </a:lnTo>
                  <a:lnTo>
                    <a:pt x="169068" y="22225"/>
                  </a:lnTo>
                  <a:lnTo>
                    <a:pt x="221456" y="5556"/>
                  </a:lnTo>
                  <a:lnTo>
                    <a:pt x="277018" y="0"/>
                  </a:lnTo>
                  <a:lnTo>
                    <a:pt x="333375" y="5556"/>
                  </a:lnTo>
                  <a:lnTo>
                    <a:pt x="385762" y="22225"/>
                  </a:lnTo>
                  <a:lnTo>
                    <a:pt x="432593" y="47625"/>
                  </a:lnTo>
                  <a:lnTo>
                    <a:pt x="473868" y="81756"/>
                  </a:lnTo>
                  <a:lnTo>
                    <a:pt x="507206" y="122237"/>
                  </a:lnTo>
                  <a:lnTo>
                    <a:pt x="533400" y="169862"/>
                  </a:lnTo>
                  <a:lnTo>
                    <a:pt x="549275" y="222250"/>
                  </a:lnTo>
                  <a:lnTo>
                    <a:pt x="554831" y="277812"/>
                  </a:lnTo>
                  <a:lnTo>
                    <a:pt x="549275" y="333375"/>
                  </a:lnTo>
                  <a:lnTo>
                    <a:pt x="533400" y="385762"/>
                  </a:lnTo>
                  <a:lnTo>
                    <a:pt x="507206" y="432593"/>
                  </a:lnTo>
                  <a:lnTo>
                    <a:pt x="473868" y="473868"/>
                  </a:lnTo>
                  <a:lnTo>
                    <a:pt x="432593" y="507206"/>
                  </a:lnTo>
                  <a:lnTo>
                    <a:pt x="385762" y="533400"/>
                  </a:lnTo>
                  <a:lnTo>
                    <a:pt x="333375" y="549275"/>
                  </a:lnTo>
                  <a:lnTo>
                    <a:pt x="277018" y="554831"/>
                  </a:lnTo>
                  <a:lnTo>
                    <a:pt x="221456" y="549275"/>
                  </a:lnTo>
                  <a:lnTo>
                    <a:pt x="169068" y="533400"/>
                  </a:lnTo>
                  <a:lnTo>
                    <a:pt x="122237" y="507206"/>
                  </a:lnTo>
                  <a:lnTo>
                    <a:pt x="80962" y="473868"/>
                  </a:lnTo>
                  <a:lnTo>
                    <a:pt x="47625" y="432593"/>
                  </a:lnTo>
                  <a:lnTo>
                    <a:pt x="21431" y="385762"/>
                  </a:lnTo>
                  <a:lnTo>
                    <a:pt x="5556" y="333375"/>
                  </a:lnTo>
                  <a:lnTo>
                    <a:pt x="0" y="277812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3831" y="5480518"/>
            <a:ext cx="174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70" dirty="0">
                <a:solidFill>
                  <a:srgbClr val="E0E4E6"/>
                </a:solidFill>
                <a:latin typeface="Trebuchet MS"/>
                <a:cs typeface="Trebuchet MS"/>
              </a:rPr>
              <a:t>3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3739" y="5449768"/>
            <a:ext cx="6713220" cy="13379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ct val="110900"/>
              </a:lnSpc>
              <a:spcBef>
                <a:spcPts val="10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Dataset Splits and Variety</a:t>
            </a:r>
            <a:r>
              <a:rPr sz="2400" dirty="0">
                <a:solidFill>
                  <a:srgbClr val="E0E4E6"/>
                </a:solidFill>
                <a:latin typeface="Arial Black"/>
                <a:cs typeface="Arial Black"/>
              </a:rPr>
              <a:t>: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Images  are  captured across 50 cities, divided into training, validation, and test sets, making it diverse and comprehensive for segmentation model training and evaluation.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25600" y="7847084"/>
            <a:ext cx="304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040" cy="261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6820" y="2718609"/>
            <a:ext cx="6212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0FCFF"/>
                </a:solidFill>
                <a:latin typeface="Trebuchet MS"/>
                <a:cs typeface="Trebuchet MS"/>
              </a:rPr>
              <a:t>Preprocessing</a:t>
            </a:r>
            <a:r>
              <a:rPr sz="4000" b="1" spc="6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0FCFF"/>
                </a:solidFill>
                <a:latin typeface="Trebuchet MS"/>
                <a:cs typeface="Trebuchet MS"/>
              </a:rPr>
              <a:t>Techniques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70920" y="3996359"/>
            <a:ext cx="1191260" cy="3659504"/>
            <a:chOff x="6370920" y="3996359"/>
            <a:chExt cx="1191260" cy="3659504"/>
          </a:xfrm>
        </p:grpSpPr>
        <p:sp>
          <p:nvSpPr>
            <p:cNvPr id="5" name="object 5"/>
            <p:cNvSpPr/>
            <p:nvPr/>
          </p:nvSpPr>
          <p:spPr>
            <a:xfrm>
              <a:off x="7303678" y="3996359"/>
              <a:ext cx="22860" cy="3659504"/>
            </a:xfrm>
            <a:custGeom>
              <a:avLst/>
              <a:gdLst/>
              <a:ahLst/>
              <a:cxnLst/>
              <a:rect l="l" t="t" r="r" b="b"/>
              <a:pathLst>
                <a:path w="22859" h="3659504">
                  <a:moveTo>
                    <a:pt x="17603" y="3659039"/>
                  </a:moveTo>
                  <a:lnTo>
                    <a:pt x="5077" y="3659039"/>
                  </a:lnTo>
                  <a:lnTo>
                    <a:pt x="0" y="3653962"/>
                  </a:lnTo>
                  <a:lnTo>
                    <a:pt x="0" y="5076"/>
                  </a:lnTo>
                  <a:lnTo>
                    <a:pt x="5077" y="0"/>
                  </a:lnTo>
                  <a:lnTo>
                    <a:pt x="17604" y="0"/>
                  </a:lnTo>
                  <a:lnTo>
                    <a:pt x="22680" y="5076"/>
                  </a:lnTo>
                  <a:lnTo>
                    <a:pt x="22680" y="3653962"/>
                  </a:lnTo>
                  <a:lnTo>
                    <a:pt x="17603" y="3659039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0920" y="4455719"/>
              <a:ext cx="731520" cy="22860"/>
            </a:xfrm>
            <a:custGeom>
              <a:avLst/>
              <a:gdLst/>
              <a:ahLst/>
              <a:cxnLst/>
              <a:rect l="l" t="t" r="r" b="b"/>
              <a:pathLst>
                <a:path w="731520" h="22860">
                  <a:moveTo>
                    <a:pt x="726442" y="22679"/>
                  </a:moveTo>
                  <a:lnTo>
                    <a:pt x="5076" y="22679"/>
                  </a:lnTo>
                  <a:lnTo>
                    <a:pt x="0" y="17602"/>
                  </a:lnTo>
                  <a:lnTo>
                    <a:pt x="0" y="5076"/>
                  </a:lnTo>
                  <a:lnTo>
                    <a:pt x="5076" y="0"/>
                  </a:lnTo>
                  <a:lnTo>
                    <a:pt x="726443" y="0"/>
                  </a:lnTo>
                  <a:lnTo>
                    <a:pt x="731520" y="5076"/>
                  </a:lnTo>
                  <a:lnTo>
                    <a:pt x="731520" y="17602"/>
                  </a:lnTo>
                  <a:lnTo>
                    <a:pt x="726442" y="22679"/>
                  </a:lnTo>
                  <a:close/>
                </a:path>
              </a:pathLst>
            </a:custGeom>
            <a:solidFill>
              <a:srgbClr val="16F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79759" y="4231799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235080" y="470159"/>
                  </a:moveTo>
                  <a:lnTo>
                    <a:pt x="187703" y="465384"/>
                  </a:lnTo>
                  <a:lnTo>
                    <a:pt x="143576" y="451686"/>
                  </a:lnTo>
                  <a:lnTo>
                    <a:pt x="103644" y="430012"/>
                  </a:lnTo>
                  <a:lnTo>
                    <a:pt x="68853" y="401306"/>
                  </a:lnTo>
                  <a:lnTo>
                    <a:pt x="40147" y="366515"/>
                  </a:lnTo>
                  <a:lnTo>
                    <a:pt x="18473" y="326583"/>
                  </a:lnTo>
                  <a:lnTo>
                    <a:pt x="4775" y="282456"/>
                  </a:lnTo>
                  <a:lnTo>
                    <a:pt x="0" y="235079"/>
                  </a:lnTo>
                  <a:lnTo>
                    <a:pt x="4776" y="187702"/>
                  </a:lnTo>
                  <a:lnTo>
                    <a:pt x="18474" y="143575"/>
                  </a:lnTo>
                  <a:lnTo>
                    <a:pt x="40148" y="103643"/>
                  </a:lnTo>
                  <a:lnTo>
                    <a:pt x="68853" y="68852"/>
                  </a:lnTo>
                  <a:lnTo>
                    <a:pt x="103645" y="40147"/>
                  </a:lnTo>
                  <a:lnTo>
                    <a:pt x="143577" y="18473"/>
                  </a:lnTo>
                  <a:lnTo>
                    <a:pt x="187706" y="4775"/>
                  </a:lnTo>
                  <a:lnTo>
                    <a:pt x="235079" y="0"/>
                  </a:lnTo>
                  <a:lnTo>
                    <a:pt x="282457" y="4775"/>
                  </a:lnTo>
                  <a:lnTo>
                    <a:pt x="326583" y="18473"/>
                  </a:lnTo>
                  <a:lnTo>
                    <a:pt x="366515" y="40148"/>
                  </a:lnTo>
                  <a:lnTo>
                    <a:pt x="401306" y="68853"/>
                  </a:lnTo>
                  <a:lnTo>
                    <a:pt x="430011" y="103644"/>
                  </a:lnTo>
                  <a:lnTo>
                    <a:pt x="451686" y="143576"/>
                  </a:lnTo>
                  <a:lnTo>
                    <a:pt x="465383" y="187703"/>
                  </a:lnTo>
                  <a:lnTo>
                    <a:pt x="470158" y="235080"/>
                  </a:lnTo>
                  <a:lnTo>
                    <a:pt x="465382" y="282457"/>
                  </a:lnTo>
                  <a:lnTo>
                    <a:pt x="451684" y="326583"/>
                  </a:lnTo>
                  <a:lnTo>
                    <a:pt x="430010" y="366515"/>
                  </a:lnTo>
                  <a:lnTo>
                    <a:pt x="401305" y="401306"/>
                  </a:lnTo>
                  <a:lnTo>
                    <a:pt x="366514" y="430012"/>
                  </a:lnTo>
                  <a:lnTo>
                    <a:pt x="326582" y="451686"/>
                  </a:lnTo>
                  <a:lnTo>
                    <a:pt x="282455" y="465384"/>
                  </a:lnTo>
                  <a:lnTo>
                    <a:pt x="235080" y="470159"/>
                  </a:ln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0250" y="423227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950"/>
                  </a:moveTo>
                  <a:lnTo>
                    <a:pt x="4762" y="187325"/>
                  </a:lnTo>
                  <a:lnTo>
                    <a:pt x="18256" y="143668"/>
                  </a:lnTo>
                  <a:lnTo>
                    <a:pt x="39687" y="103187"/>
                  </a:lnTo>
                  <a:lnTo>
                    <a:pt x="69056" y="69056"/>
                  </a:lnTo>
                  <a:lnTo>
                    <a:pt x="103187" y="39687"/>
                  </a:lnTo>
                  <a:lnTo>
                    <a:pt x="143668" y="18256"/>
                  </a:lnTo>
                  <a:lnTo>
                    <a:pt x="187325" y="4762"/>
                  </a:lnTo>
                  <a:lnTo>
                    <a:pt x="234950" y="0"/>
                  </a:lnTo>
                  <a:lnTo>
                    <a:pt x="282575" y="4762"/>
                  </a:lnTo>
                  <a:lnTo>
                    <a:pt x="326231" y="18256"/>
                  </a:lnTo>
                  <a:lnTo>
                    <a:pt x="366712" y="39687"/>
                  </a:lnTo>
                  <a:lnTo>
                    <a:pt x="401637" y="69056"/>
                  </a:lnTo>
                  <a:lnTo>
                    <a:pt x="430212" y="103187"/>
                  </a:lnTo>
                  <a:lnTo>
                    <a:pt x="451643" y="143668"/>
                  </a:lnTo>
                  <a:lnTo>
                    <a:pt x="465137" y="187325"/>
                  </a:lnTo>
                  <a:lnTo>
                    <a:pt x="469900" y="234950"/>
                  </a:lnTo>
                  <a:lnTo>
                    <a:pt x="465137" y="282575"/>
                  </a:lnTo>
                  <a:lnTo>
                    <a:pt x="451643" y="326231"/>
                  </a:lnTo>
                  <a:lnTo>
                    <a:pt x="430212" y="366712"/>
                  </a:lnTo>
                  <a:lnTo>
                    <a:pt x="401637" y="401637"/>
                  </a:lnTo>
                  <a:lnTo>
                    <a:pt x="366712" y="430212"/>
                  </a:lnTo>
                  <a:lnTo>
                    <a:pt x="326231" y="451643"/>
                  </a:lnTo>
                  <a:lnTo>
                    <a:pt x="282575" y="465137"/>
                  </a:lnTo>
                  <a:lnTo>
                    <a:pt x="234950" y="469900"/>
                  </a:lnTo>
                  <a:lnTo>
                    <a:pt x="187325" y="465137"/>
                  </a:lnTo>
                  <a:lnTo>
                    <a:pt x="143668" y="451643"/>
                  </a:lnTo>
                  <a:lnTo>
                    <a:pt x="103187" y="430212"/>
                  </a:lnTo>
                  <a:lnTo>
                    <a:pt x="69056" y="401637"/>
                  </a:lnTo>
                  <a:lnTo>
                    <a:pt x="39687" y="366712"/>
                  </a:lnTo>
                  <a:lnTo>
                    <a:pt x="18256" y="326231"/>
                  </a:lnTo>
                  <a:lnTo>
                    <a:pt x="4762" y="282575"/>
                  </a:lnTo>
                  <a:lnTo>
                    <a:pt x="0" y="234950"/>
                  </a:lnTo>
                  <a:close/>
                </a:path>
              </a:pathLst>
            </a:custGeom>
            <a:ln w="22859">
              <a:solidFill>
                <a:srgbClr val="16F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59341" y="4273756"/>
            <a:ext cx="11176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465" dirty="0">
                <a:solidFill>
                  <a:srgbClr val="E0E4E6"/>
                </a:solidFill>
                <a:latin typeface="Trebuchet MS"/>
                <a:cs typeface="Trebuchet MS"/>
              </a:rPr>
              <a:t>1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420" y="4079336"/>
            <a:ext cx="4909185" cy="127063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584450">
              <a:lnSpc>
                <a:spcPct val="100000"/>
              </a:lnSpc>
              <a:spcBef>
                <a:spcPts val="1335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Resizing</a:t>
            </a:r>
            <a:r>
              <a:rPr sz="2400" b="1" spc="60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E0E4E6"/>
                </a:solidFill>
                <a:latin typeface="Trebuchet MS"/>
                <a:cs typeface="Trebuchet MS"/>
              </a:rPr>
              <a:t>Images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0300"/>
              </a:lnSpc>
              <a:spcBef>
                <a:spcPts val="490"/>
              </a:spcBef>
            </a:pP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All</a:t>
            </a:r>
            <a:r>
              <a:rPr sz="1800" spc="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E0E4E6"/>
                </a:solidFill>
                <a:latin typeface="Arial Black"/>
                <a:cs typeface="Arial Black"/>
              </a:rPr>
              <a:t>images</a:t>
            </a:r>
            <a:r>
              <a:rPr sz="1800" spc="4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5" dirty="0">
                <a:solidFill>
                  <a:srgbClr val="E0E4E6"/>
                </a:solidFill>
                <a:latin typeface="Arial Black"/>
                <a:cs typeface="Arial Black"/>
              </a:rPr>
              <a:t>are</a:t>
            </a:r>
            <a:r>
              <a:rPr sz="1800" spc="2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E0E4E6"/>
                </a:solidFill>
                <a:latin typeface="Arial Black"/>
                <a:cs typeface="Arial Black"/>
              </a:rPr>
              <a:t>resized</a:t>
            </a:r>
            <a:r>
              <a:rPr sz="1800" spc="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E0E4E6"/>
                </a:solidFill>
                <a:latin typeface="Arial Black"/>
                <a:cs typeface="Arial Black"/>
              </a:rPr>
              <a:t>to</a:t>
            </a:r>
            <a:r>
              <a:rPr sz="1800" spc="-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a</a:t>
            </a:r>
            <a:r>
              <a:rPr sz="1800" spc="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consistent</a:t>
            </a:r>
            <a:r>
              <a:rPr sz="1800" spc="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E0E4E6"/>
                </a:solidFill>
                <a:latin typeface="Arial Black"/>
                <a:cs typeface="Arial Black"/>
              </a:rPr>
              <a:t>target </a:t>
            </a:r>
            <a:r>
              <a:rPr sz="1800" spc="-160" dirty="0">
                <a:solidFill>
                  <a:srgbClr val="E0E4E6"/>
                </a:solidFill>
                <a:latin typeface="Arial Black"/>
                <a:cs typeface="Arial Black"/>
              </a:rPr>
              <a:t>size</a:t>
            </a:r>
            <a:r>
              <a:rPr sz="1800" spc="-22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E0E4E6"/>
                </a:solidFill>
                <a:latin typeface="Arial Black"/>
                <a:cs typeface="Arial Black"/>
              </a:rPr>
              <a:t>for</a:t>
            </a:r>
            <a:r>
              <a:rPr sz="1800" spc="-22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E0E4E6"/>
                </a:solidFill>
                <a:latin typeface="Arial Black"/>
                <a:cs typeface="Arial Black"/>
              </a:rPr>
              <a:t>uniformity.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68819" y="5266213"/>
            <a:ext cx="1190625" cy="492759"/>
            <a:chOff x="7068819" y="5266213"/>
            <a:chExt cx="1190625" cy="492759"/>
          </a:xfrm>
        </p:grpSpPr>
        <p:sp>
          <p:nvSpPr>
            <p:cNvPr id="12" name="object 12"/>
            <p:cNvSpPr/>
            <p:nvPr/>
          </p:nvSpPr>
          <p:spPr>
            <a:xfrm>
              <a:off x="7527599" y="5501159"/>
              <a:ext cx="731520" cy="22860"/>
            </a:xfrm>
            <a:custGeom>
              <a:avLst/>
              <a:gdLst/>
              <a:ahLst/>
              <a:cxnLst/>
              <a:rect l="l" t="t" r="r" b="b"/>
              <a:pathLst>
                <a:path w="731520" h="22860">
                  <a:moveTo>
                    <a:pt x="11340" y="22680"/>
                  </a:moveTo>
                  <a:lnTo>
                    <a:pt x="5077" y="22679"/>
                  </a:lnTo>
                  <a:lnTo>
                    <a:pt x="0" y="17602"/>
                  </a:lnTo>
                  <a:lnTo>
                    <a:pt x="0" y="5076"/>
                  </a:lnTo>
                  <a:lnTo>
                    <a:pt x="5077" y="0"/>
                  </a:lnTo>
                  <a:lnTo>
                    <a:pt x="726444" y="0"/>
                  </a:lnTo>
                  <a:lnTo>
                    <a:pt x="731520" y="5076"/>
                  </a:lnTo>
                  <a:lnTo>
                    <a:pt x="731520" y="17602"/>
                  </a:lnTo>
                  <a:lnTo>
                    <a:pt x="726443" y="22679"/>
                  </a:lnTo>
                  <a:lnTo>
                    <a:pt x="11340" y="22680"/>
                  </a:lnTo>
                  <a:close/>
                </a:path>
              </a:pathLst>
            </a:custGeom>
            <a:solidFill>
              <a:srgbClr val="29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9759" y="5277239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5">
                  <a:moveTo>
                    <a:pt x="235080" y="470159"/>
                  </a:moveTo>
                  <a:lnTo>
                    <a:pt x="187703" y="465384"/>
                  </a:lnTo>
                  <a:lnTo>
                    <a:pt x="143576" y="451686"/>
                  </a:lnTo>
                  <a:lnTo>
                    <a:pt x="103644" y="430012"/>
                  </a:lnTo>
                  <a:lnTo>
                    <a:pt x="68853" y="401306"/>
                  </a:lnTo>
                  <a:lnTo>
                    <a:pt x="40147" y="366515"/>
                  </a:lnTo>
                  <a:lnTo>
                    <a:pt x="18473" y="326583"/>
                  </a:lnTo>
                  <a:lnTo>
                    <a:pt x="4775" y="282456"/>
                  </a:lnTo>
                  <a:lnTo>
                    <a:pt x="0" y="235079"/>
                  </a:lnTo>
                  <a:lnTo>
                    <a:pt x="4776" y="187702"/>
                  </a:lnTo>
                  <a:lnTo>
                    <a:pt x="18474" y="143575"/>
                  </a:lnTo>
                  <a:lnTo>
                    <a:pt x="40148" y="103643"/>
                  </a:lnTo>
                  <a:lnTo>
                    <a:pt x="68853" y="68852"/>
                  </a:lnTo>
                  <a:lnTo>
                    <a:pt x="103645" y="40147"/>
                  </a:lnTo>
                  <a:lnTo>
                    <a:pt x="143577" y="18473"/>
                  </a:lnTo>
                  <a:lnTo>
                    <a:pt x="187706" y="4775"/>
                  </a:lnTo>
                  <a:lnTo>
                    <a:pt x="235079" y="0"/>
                  </a:lnTo>
                  <a:lnTo>
                    <a:pt x="282457" y="4775"/>
                  </a:lnTo>
                  <a:lnTo>
                    <a:pt x="326583" y="18473"/>
                  </a:lnTo>
                  <a:lnTo>
                    <a:pt x="366515" y="40148"/>
                  </a:lnTo>
                  <a:lnTo>
                    <a:pt x="401306" y="68853"/>
                  </a:lnTo>
                  <a:lnTo>
                    <a:pt x="430011" y="103644"/>
                  </a:lnTo>
                  <a:lnTo>
                    <a:pt x="451686" y="143576"/>
                  </a:lnTo>
                  <a:lnTo>
                    <a:pt x="465383" y="187703"/>
                  </a:lnTo>
                  <a:lnTo>
                    <a:pt x="470158" y="235080"/>
                  </a:lnTo>
                  <a:lnTo>
                    <a:pt x="465382" y="282457"/>
                  </a:lnTo>
                  <a:lnTo>
                    <a:pt x="451684" y="326583"/>
                  </a:lnTo>
                  <a:lnTo>
                    <a:pt x="430010" y="366515"/>
                  </a:lnTo>
                  <a:lnTo>
                    <a:pt x="401305" y="401306"/>
                  </a:lnTo>
                  <a:lnTo>
                    <a:pt x="366514" y="430012"/>
                  </a:lnTo>
                  <a:lnTo>
                    <a:pt x="326582" y="451686"/>
                  </a:lnTo>
                  <a:lnTo>
                    <a:pt x="282455" y="465384"/>
                  </a:lnTo>
                  <a:lnTo>
                    <a:pt x="235080" y="470159"/>
                  </a:ln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80249" y="5277643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950"/>
                  </a:moveTo>
                  <a:lnTo>
                    <a:pt x="4762" y="187325"/>
                  </a:lnTo>
                  <a:lnTo>
                    <a:pt x="18256" y="143668"/>
                  </a:lnTo>
                  <a:lnTo>
                    <a:pt x="39687" y="103981"/>
                  </a:lnTo>
                  <a:lnTo>
                    <a:pt x="69056" y="69056"/>
                  </a:lnTo>
                  <a:lnTo>
                    <a:pt x="103187" y="40481"/>
                  </a:lnTo>
                  <a:lnTo>
                    <a:pt x="143668" y="18256"/>
                  </a:lnTo>
                  <a:lnTo>
                    <a:pt x="187325" y="4762"/>
                  </a:lnTo>
                  <a:lnTo>
                    <a:pt x="234950" y="0"/>
                  </a:lnTo>
                  <a:lnTo>
                    <a:pt x="282575" y="4762"/>
                  </a:lnTo>
                  <a:lnTo>
                    <a:pt x="326231" y="18256"/>
                  </a:lnTo>
                  <a:lnTo>
                    <a:pt x="366712" y="40481"/>
                  </a:lnTo>
                  <a:lnTo>
                    <a:pt x="401637" y="69056"/>
                  </a:lnTo>
                  <a:lnTo>
                    <a:pt x="430212" y="103981"/>
                  </a:lnTo>
                  <a:lnTo>
                    <a:pt x="451643" y="143668"/>
                  </a:lnTo>
                  <a:lnTo>
                    <a:pt x="465137" y="187325"/>
                  </a:lnTo>
                  <a:lnTo>
                    <a:pt x="469900" y="234950"/>
                  </a:lnTo>
                  <a:lnTo>
                    <a:pt x="465137" y="282575"/>
                  </a:lnTo>
                  <a:lnTo>
                    <a:pt x="451643" y="326231"/>
                  </a:lnTo>
                  <a:lnTo>
                    <a:pt x="430212" y="366712"/>
                  </a:lnTo>
                  <a:lnTo>
                    <a:pt x="401637" y="401637"/>
                  </a:lnTo>
                  <a:lnTo>
                    <a:pt x="366712" y="430212"/>
                  </a:lnTo>
                  <a:lnTo>
                    <a:pt x="326231" y="451643"/>
                  </a:lnTo>
                  <a:lnTo>
                    <a:pt x="282575" y="465137"/>
                  </a:lnTo>
                  <a:lnTo>
                    <a:pt x="234950" y="469900"/>
                  </a:lnTo>
                  <a:lnTo>
                    <a:pt x="187325" y="465137"/>
                  </a:lnTo>
                  <a:lnTo>
                    <a:pt x="143668" y="451643"/>
                  </a:lnTo>
                  <a:lnTo>
                    <a:pt x="103187" y="430212"/>
                  </a:lnTo>
                  <a:lnTo>
                    <a:pt x="69056" y="401637"/>
                  </a:lnTo>
                  <a:lnTo>
                    <a:pt x="39687" y="366712"/>
                  </a:lnTo>
                  <a:lnTo>
                    <a:pt x="18256" y="326231"/>
                  </a:lnTo>
                  <a:lnTo>
                    <a:pt x="4762" y="282575"/>
                  </a:lnTo>
                  <a:lnTo>
                    <a:pt x="0" y="234950"/>
                  </a:lnTo>
                  <a:close/>
                </a:path>
              </a:pathLst>
            </a:custGeom>
            <a:ln w="22859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41264" y="5319196"/>
            <a:ext cx="14859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75" dirty="0">
                <a:solidFill>
                  <a:srgbClr val="E0E4E6"/>
                </a:solidFill>
                <a:latin typeface="Trebuchet MS"/>
                <a:cs typeface="Trebuchet MS"/>
              </a:rPr>
              <a:t>2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6739" y="5205536"/>
            <a:ext cx="4940935" cy="125222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b="1" spc="-10" dirty="0">
                <a:solidFill>
                  <a:srgbClr val="E0E4E6"/>
                </a:solidFill>
                <a:latin typeface="Trebuchet MS"/>
                <a:cs typeface="Trebuchet MS"/>
              </a:rPr>
              <a:t>Normalization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0300"/>
              </a:lnSpc>
              <a:spcBef>
                <a:spcPts val="425"/>
              </a:spcBef>
            </a:pPr>
            <a:r>
              <a:rPr sz="1800" spc="-130" dirty="0">
                <a:solidFill>
                  <a:srgbClr val="E0E4E6"/>
                </a:solidFill>
                <a:latin typeface="Arial Black"/>
                <a:cs typeface="Arial Black"/>
              </a:rPr>
              <a:t>Pixel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E0E4E6"/>
                </a:solidFill>
                <a:latin typeface="Arial Black"/>
                <a:cs typeface="Arial Black"/>
              </a:rPr>
              <a:t>values</a:t>
            </a:r>
            <a:r>
              <a:rPr sz="1800" spc="-3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are</a:t>
            </a:r>
            <a:r>
              <a:rPr sz="1800" spc="-13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normalized</a:t>
            </a:r>
            <a:r>
              <a:rPr sz="1800" spc="-4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E0E4E6"/>
                </a:solidFill>
                <a:latin typeface="Arial Black"/>
                <a:cs typeface="Arial Black"/>
              </a:rPr>
              <a:t>to</a:t>
            </a:r>
            <a:r>
              <a:rPr sz="1800" spc="-165" dirty="0">
                <a:solidFill>
                  <a:srgbClr val="E0E4E6"/>
                </a:solidFill>
                <a:latin typeface="Arial Black"/>
                <a:cs typeface="Arial Black"/>
              </a:rPr>
              <a:t> the</a:t>
            </a:r>
            <a:r>
              <a:rPr sz="1800" spc="-15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range</a:t>
            </a:r>
            <a:r>
              <a:rPr sz="1800" spc="-10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E0E4E6"/>
                </a:solidFill>
                <a:latin typeface="Arial Black"/>
                <a:cs typeface="Arial Black"/>
              </a:rPr>
              <a:t>[0,</a:t>
            </a:r>
            <a:r>
              <a:rPr sz="1800" spc="-3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315" dirty="0">
                <a:solidFill>
                  <a:srgbClr val="E0E4E6"/>
                </a:solidFill>
                <a:latin typeface="Arial Black"/>
                <a:cs typeface="Arial Black"/>
              </a:rPr>
              <a:t>1] </a:t>
            </a:r>
            <a:r>
              <a:rPr sz="1800" spc="-90" dirty="0">
                <a:solidFill>
                  <a:srgbClr val="E0E4E6"/>
                </a:solidFill>
                <a:latin typeface="Arial Black"/>
                <a:cs typeface="Arial Black"/>
              </a:rPr>
              <a:t>for</a:t>
            </a:r>
            <a:r>
              <a:rPr sz="1800" spc="-21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E0E4E6"/>
                </a:solidFill>
                <a:latin typeface="Arial Black"/>
                <a:cs typeface="Arial Black"/>
              </a:rPr>
              <a:t>improved</a:t>
            </a:r>
            <a:r>
              <a:rPr sz="1800" spc="-2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E0E4E6"/>
                </a:solidFill>
                <a:latin typeface="Arial Black"/>
                <a:cs typeface="Arial Black"/>
              </a:rPr>
              <a:t>model</a:t>
            </a:r>
            <a:r>
              <a:rPr sz="1800" spc="-2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convergence.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70920" y="6207601"/>
            <a:ext cx="1191260" cy="492759"/>
            <a:chOff x="6370920" y="6207601"/>
            <a:chExt cx="1191260" cy="492759"/>
          </a:xfrm>
        </p:grpSpPr>
        <p:sp>
          <p:nvSpPr>
            <p:cNvPr id="18" name="object 18"/>
            <p:cNvSpPr/>
            <p:nvPr/>
          </p:nvSpPr>
          <p:spPr>
            <a:xfrm>
              <a:off x="6370920" y="6441839"/>
              <a:ext cx="731520" cy="22860"/>
            </a:xfrm>
            <a:custGeom>
              <a:avLst/>
              <a:gdLst/>
              <a:ahLst/>
              <a:cxnLst/>
              <a:rect l="l" t="t" r="r" b="b"/>
              <a:pathLst>
                <a:path w="731520" h="22860">
                  <a:moveTo>
                    <a:pt x="726442" y="22679"/>
                  </a:moveTo>
                  <a:lnTo>
                    <a:pt x="5076" y="22679"/>
                  </a:lnTo>
                  <a:lnTo>
                    <a:pt x="0" y="17602"/>
                  </a:lnTo>
                  <a:lnTo>
                    <a:pt x="0" y="5076"/>
                  </a:lnTo>
                  <a:lnTo>
                    <a:pt x="5076" y="0"/>
                  </a:lnTo>
                  <a:lnTo>
                    <a:pt x="726443" y="0"/>
                  </a:lnTo>
                  <a:lnTo>
                    <a:pt x="731520" y="5076"/>
                  </a:lnTo>
                  <a:lnTo>
                    <a:pt x="731520" y="17602"/>
                  </a:lnTo>
                  <a:lnTo>
                    <a:pt x="726442" y="22679"/>
                  </a:lnTo>
                  <a:close/>
                </a:path>
              </a:pathLst>
            </a:custGeom>
            <a:solidFill>
              <a:srgbClr val="37A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9759" y="6218279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4" h="470534">
                  <a:moveTo>
                    <a:pt x="235080" y="470159"/>
                  </a:moveTo>
                  <a:lnTo>
                    <a:pt x="187703" y="465384"/>
                  </a:lnTo>
                  <a:lnTo>
                    <a:pt x="143575" y="451686"/>
                  </a:lnTo>
                  <a:lnTo>
                    <a:pt x="103644" y="430011"/>
                  </a:lnTo>
                  <a:lnTo>
                    <a:pt x="68852" y="401306"/>
                  </a:lnTo>
                  <a:lnTo>
                    <a:pt x="40147" y="366515"/>
                  </a:lnTo>
                  <a:lnTo>
                    <a:pt x="18473" y="326583"/>
                  </a:lnTo>
                  <a:lnTo>
                    <a:pt x="4775" y="282456"/>
                  </a:lnTo>
                  <a:lnTo>
                    <a:pt x="0" y="235079"/>
                  </a:lnTo>
                  <a:lnTo>
                    <a:pt x="4776" y="187702"/>
                  </a:lnTo>
                  <a:lnTo>
                    <a:pt x="18473" y="143576"/>
                  </a:lnTo>
                  <a:lnTo>
                    <a:pt x="40148" y="103644"/>
                  </a:lnTo>
                  <a:lnTo>
                    <a:pt x="68853" y="68853"/>
                  </a:lnTo>
                  <a:lnTo>
                    <a:pt x="103644" y="40147"/>
                  </a:lnTo>
                  <a:lnTo>
                    <a:pt x="143576" y="18473"/>
                  </a:lnTo>
                  <a:lnTo>
                    <a:pt x="187702" y="4775"/>
                  </a:lnTo>
                  <a:lnTo>
                    <a:pt x="235080" y="0"/>
                  </a:lnTo>
                  <a:lnTo>
                    <a:pt x="282456" y="4775"/>
                  </a:lnTo>
                  <a:lnTo>
                    <a:pt x="326583" y="18473"/>
                  </a:lnTo>
                  <a:lnTo>
                    <a:pt x="366514" y="40148"/>
                  </a:lnTo>
                  <a:lnTo>
                    <a:pt x="401306" y="68853"/>
                  </a:lnTo>
                  <a:lnTo>
                    <a:pt x="430011" y="103644"/>
                  </a:lnTo>
                  <a:lnTo>
                    <a:pt x="451685" y="143576"/>
                  </a:lnTo>
                  <a:lnTo>
                    <a:pt x="465383" y="187703"/>
                  </a:lnTo>
                  <a:lnTo>
                    <a:pt x="470158" y="235080"/>
                  </a:lnTo>
                  <a:lnTo>
                    <a:pt x="465382" y="282457"/>
                  </a:lnTo>
                  <a:lnTo>
                    <a:pt x="451684" y="326583"/>
                  </a:lnTo>
                  <a:lnTo>
                    <a:pt x="430010" y="366515"/>
                  </a:lnTo>
                  <a:lnTo>
                    <a:pt x="401305" y="401306"/>
                  </a:lnTo>
                  <a:lnTo>
                    <a:pt x="366514" y="430012"/>
                  </a:lnTo>
                  <a:lnTo>
                    <a:pt x="326582" y="451686"/>
                  </a:lnTo>
                  <a:lnTo>
                    <a:pt x="282455" y="465384"/>
                  </a:lnTo>
                  <a:lnTo>
                    <a:pt x="235080" y="470159"/>
                  </a:lnTo>
                  <a:close/>
                </a:path>
                <a:path w="470534" h="470534">
                  <a:moveTo>
                    <a:pt x="470160" y="235080"/>
                  </a:move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0250" y="621903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950"/>
                  </a:moveTo>
                  <a:lnTo>
                    <a:pt x="4762" y="187325"/>
                  </a:lnTo>
                  <a:lnTo>
                    <a:pt x="18256" y="143668"/>
                  </a:lnTo>
                  <a:lnTo>
                    <a:pt x="39687" y="103187"/>
                  </a:lnTo>
                  <a:lnTo>
                    <a:pt x="69056" y="69056"/>
                  </a:lnTo>
                  <a:lnTo>
                    <a:pt x="103187" y="39687"/>
                  </a:lnTo>
                  <a:lnTo>
                    <a:pt x="143668" y="18256"/>
                  </a:lnTo>
                  <a:lnTo>
                    <a:pt x="187325" y="4762"/>
                  </a:lnTo>
                  <a:lnTo>
                    <a:pt x="234950" y="0"/>
                  </a:lnTo>
                  <a:lnTo>
                    <a:pt x="282575" y="4762"/>
                  </a:lnTo>
                  <a:lnTo>
                    <a:pt x="326231" y="18256"/>
                  </a:lnTo>
                  <a:lnTo>
                    <a:pt x="366712" y="39687"/>
                  </a:lnTo>
                  <a:lnTo>
                    <a:pt x="401637" y="69056"/>
                  </a:lnTo>
                  <a:lnTo>
                    <a:pt x="430212" y="103187"/>
                  </a:lnTo>
                  <a:lnTo>
                    <a:pt x="451643" y="143668"/>
                  </a:lnTo>
                  <a:lnTo>
                    <a:pt x="465137" y="187325"/>
                  </a:lnTo>
                  <a:lnTo>
                    <a:pt x="469900" y="234950"/>
                  </a:lnTo>
                  <a:lnTo>
                    <a:pt x="465137" y="282575"/>
                  </a:lnTo>
                  <a:lnTo>
                    <a:pt x="451643" y="326231"/>
                  </a:lnTo>
                  <a:lnTo>
                    <a:pt x="430212" y="365918"/>
                  </a:lnTo>
                  <a:lnTo>
                    <a:pt x="401637" y="400843"/>
                  </a:lnTo>
                  <a:lnTo>
                    <a:pt x="366712" y="429418"/>
                  </a:lnTo>
                  <a:lnTo>
                    <a:pt x="326231" y="451643"/>
                  </a:lnTo>
                  <a:lnTo>
                    <a:pt x="282575" y="465137"/>
                  </a:lnTo>
                  <a:lnTo>
                    <a:pt x="234950" y="469900"/>
                  </a:lnTo>
                  <a:lnTo>
                    <a:pt x="187325" y="465137"/>
                  </a:lnTo>
                  <a:lnTo>
                    <a:pt x="143668" y="451643"/>
                  </a:lnTo>
                  <a:lnTo>
                    <a:pt x="103187" y="429418"/>
                  </a:lnTo>
                  <a:lnTo>
                    <a:pt x="69056" y="400843"/>
                  </a:lnTo>
                  <a:lnTo>
                    <a:pt x="39687" y="365918"/>
                  </a:lnTo>
                  <a:lnTo>
                    <a:pt x="18256" y="326231"/>
                  </a:lnTo>
                  <a:lnTo>
                    <a:pt x="4762" y="282575"/>
                  </a:lnTo>
                  <a:lnTo>
                    <a:pt x="0" y="234950"/>
                  </a:lnTo>
                  <a:close/>
                </a:path>
              </a:pathLst>
            </a:custGeom>
            <a:ln w="22859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39676" y="6260236"/>
            <a:ext cx="15113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50" dirty="0">
                <a:solidFill>
                  <a:srgbClr val="E0E4E6"/>
                </a:solidFill>
                <a:latin typeface="Trebuchet MS"/>
                <a:cs typeface="Trebuchet MS"/>
              </a:rPr>
              <a:t>3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7819" y="6264897"/>
            <a:ext cx="4899025" cy="10947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540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Contrast</a:t>
            </a:r>
            <a:r>
              <a:rPr sz="2400" b="1" spc="-204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E0E4E6"/>
                </a:solidFill>
                <a:latin typeface="Trebuchet MS"/>
                <a:cs typeface="Trebuchet MS"/>
              </a:rPr>
              <a:t>Enhancement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600"/>
              </a:lnSpc>
            </a:pPr>
            <a:r>
              <a:rPr sz="1800" spc="-185" dirty="0">
                <a:solidFill>
                  <a:srgbClr val="E0E4E6"/>
                </a:solidFill>
                <a:latin typeface="Arial Black"/>
                <a:cs typeface="Arial Black"/>
              </a:rPr>
              <a:t>Image</a:t>
            </a:r>
            <a:r>
              <a:rPr sz="1800" spc="3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E0E4E6"/>
                </a:solidFill>
                <a:latin typeface="Arial Black"/>
                <a:cs typeface="Arial Black"/>
              </a:rPr>
              <a:t>contrast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is</a:t>
            </a:r>
            <a:r>
              <a:rPr sz="1800" spc="-6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E0E4E6"/>
                </a:solidFill>
                <a:latin typeface="Arial Black"/>
                <a:cs typeface="Arial Black"/>
              </a:rPr>
              <a:t>adjusted</a:t>
            </a:r>
            <a:r>
              <a:rPr sz="1800" spc="-2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to</a:t>
            </a:r>
            <a:r>
              <a:rPr sz="1800" spc="-4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E0E4E6"/>
                </a:solidFill>
                <a:latin typeface="Arial Black"/>
                <a:cs typeface="Arial Black"/>
              </a:rPr>
              <a:t>highlight</a:t>
            </a:r>
            <a:r>
              <a:rPr sz="1800" spc="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E0E4E6"/>
                </a:solidFill>
                <a:latin typeface="Arial Black"/>
                <a:cs typeface="Arial Black"/>
              </a:rPr>
              <a:t>key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features</a:t>
            </a:r>
            <a:r>
              <a:rPr sz="1800" spc="-1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E0E4E6"/>
                </a:solidFill>
                <a:latin typeface="Arial Black"/>
                <a:cs typeface="Arial Black"/>
              </a:rPr>
              <a:t>and</a:t>
            </a:r>
            <a:r>
              <a:rPr sz="1800" spc="-190" dirty="0">
                <a:solidFill>
                  <a:srgbClr val="E0E4E6"/>
                </a:solidFill>
                <a:latin typeface="Arial Black"/>
                <a:cs typeface="Arial Black"/>
              </a:rPr>
              <a:t> reduce 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noise.</a:t>
            </a:r>
            <a:endParaRPr sz="1800">
              <a:latin typeface="Arial Black"/>
              <a:cs typeface="Arial Black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8900" y="7556500"/>
            <a:ext cx="1812599" cy="63071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4237540" y="7716460"/>
            <a:ext cx="188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solidFill>
                  <a:srgbClr val="FFFFFF"/>
                </a:solidFill>
                <a:latin typeface="Arial Black"/>
                <a:cs typeface="Arial Black"/>
                <a:hlinkClick r:id="rId4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039" cy="8229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779" rIns="0" bIns="0" rtlCol="0">
            <a:spAutoFit/>
          </a:bodyPr>
          <a:lstStyle/>
          <a:p>
            <a:pPr marL="7444740">
              <a:lnSpc>
                <a:spcPct val="100000"/>
              </a:lnSpc>
              <a:spcBef>
                <a:spcPts val="100"/>
              </a:spcBef>
            </a:pPr>
            <a:r>
              <a:rPr sz="4000" b="1" spc="60" dirty="0">
                <a:solidFill>
                  <a:srgbClr val="F0FCFF"/>
                </a:solidFill>
                <a:latin typeface="Trebuchet MS"/>
                <a:cs typeface="Trebuchet MS"/>
              </a:rPr>
              <a:t>Model</a:t>
            </a:r>
            <a:r>
              <a:rPr sz="4000" b="1" spc="-37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F0FCFF"/>
                </a:solidFill>
                <a:latin typeface="Trebuchet MS"/>
                <a:cs typeface="Trebuchet MS"/>
              </a:rPr>
              <a:t>Selection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35553" y="2076291"/>
            <a:ext cx="7446645" cy="1532255"/>
            <a:chOff x="6335553" y="2076291"/>
            <a:chExt cx="7446645" cy="1532255"/>
          </a:xfrm>
        </p:grpSpPr>
        <p:sp>
          <p:nvSpPr>
            <p:cNvPr id="5" name="object 5"/>
            <p:cNvSpPr/>
            <p:nvPr/>
          </p:nvSpPr>
          <p:spPr>
            <a:xfrm>
              <a:off x="6350399" y="2090879"/>
              <a:ext cx="7416165" cy="1502410"/>
            </a:xfrm>
            <a:custGeom>
              <a:avLst/>
              <a:gdLst/>
              <a:ahLst/>
              <a:cxnLst/>
              <a:rect l="l" t="t" r="r" b="b"/>
              <a:pathLst>
                <a:path w="7416165" h="1502410">
                  <a:moveTo>
                    <a:pt x="370267" y="1502280"/>
                  </a:moveTo>
                  <a:lnTo>
                    <a:pt x="323821" y="1499394"/>
                  </a:lnTo>
                  <a:lnTo>
                    <a:pt x="279097" y="1490971"/>
                  </a:lnTo>
                  <a:lnTo>
                    <a:pt x="236442" y="1477356"/>
                  </a:lnTo>
                  <a:lnTo>
                    <a:pt x="196202" y="1458897"/>
                  </a:lnTo>
                  <a:lnTo>
                    <a:pt x="158725" y="1435940"/>
                  </a:lnTo>
                  <a:lnTo>
                    <a:pt x="124357" y="1408832"/>
                  </a:lnTo>
                  <a:lnTo>
                    <a:pt x="93446" y="1377921"/>
                  </a:lnTo>
                  <a:lnTo>
                    <a:pt x="66339" y="1343554"/>
                  </a:lnTo>
                  <a:lnTo>
                    <a:pt x="43382" y="1306077"/>
                  </a:lnTo>
                  <a:lnTo>
                    <a:pt x="24923" y="1265837"/>
                  </a:lnTo>
                  <a:lnTo>
                    <a:pt x="11308" y="1223182"/>
                  </a:lnTo>
                  <a:lnTo>
                    <a:pt x="2885" y="1178458"/>
                  </a:lnTo>
                  <a:lnTo>
                    <a:pt x="0" y="1132013"/>
                  </a:lnTo>
                  <a:lnTo>
                    <a:pt x="0" y="370266"/>
                  </a:lnTo>
                  <a:lnTo>
                    <a:pt x="2884" y="323821"/>
                  </a:lnTo>
                  <a:lnTo>
                    <a:pt x="11308" y="279097"/>
                  </a:lnTo>
                  <a:lnTo>
                    <a:pt x="24923" y="236442"/>
                  </a:lnTo>
                  <a:lnTo>
                    <a:pt x="43382" y="196202"/>
                  </a:lnTo>
                  <a:lnTo>
                    <a:pt x="66339" y="158725"/>
                  </a:lnTo>
                  <a:lnTo>
                    <a:pt x="93447" y="124357"/>
                  </a:lnTo>
                  <a:lnTo>
                    <a:pt x="124358" y="93446"/>
                  </a:lnTo>
                  <a:lnTo>
                    <a:pt x="158725" y="66339"/>
                  </a:lnTo>
                  <a:lnTo>
                    <a:pt x="196202" y="43382"/>
                  </a:lnTo>
                  <a:lnTo>
                    <a:pt x="236442" y="24923"/>
                  </a:lnTo>
                  <a:lnTo>
                    <a:pt x="279097" y="11308"/>
                  </a:lnTo>
                  <a:lnTo>
                    <a:pt x="323820" y="2884"/>
                  </a:lnTo>
                  <a:lnTo>
                    <a:pt x="370266" y="0"/>
                  </a:lnTo>
                  <a:lnTo>
                    <a:pt x="7045369" y="0"/>
                  </a:lnTo>
                  <a:lnTo>
                    <a:pt x="7091815" y="2885"/>
                  </a:lnTo>
                  <a:lnTo>
                    <a:pt x="7136539" y="11308"/>
                  </a:lnTo>
                  <a:lnTo>
                    <a:pt x="7179195" y="24923"/>
                  </a:lnTo>
                  <a:lnTo>
                    <a:pt x="7219434" y="43382"/>
                  </a:lnTo>
                  <a:lnTo>
                    <a:pt x="7256912" y="66339"/>
                  </a:lnTo>
                  <a:lnTo>
                    <a:pt x="7291279" y="93447"/>
                  </a:lnTo>
                  <a:lnTo>
                    <a:pt x="7322190" y="124358"/>
                  </a:lnTo>
                  <a:lnTo>
                    <a:pt x="7349298" y="158725"/>
                  </a:lnTo>
                  <a:lnTo>
                    <a:pt x="7372254" y="196202"/>
                  </a:lnTo>
                  <a:lnTo>
                    <a:pt x="7390714" y="236442"/>
                  </a:lnTo>
                  <a:lnTo>
                    <a:pt x="7404329" y="279097"/>
                  </a:lnTo>
                  <a:lnTo>
                    <a:pt x="7412752" y="323821"/>
                  </a:lnTo>
                  <a:lnTo>
                    <a:pt x="7415637" y="370266"/>
                  </a:lnTo>
                  <a:lnTo>
                    <a:pt x="7415637" y="1132013"/>
                  </a:lnTo>
                  <a:lnTo>
                    <a:pt x="7412752" y="1178458"/>
                  </a:lnTo>
                  <a:lnTo>
                    <a:pt x="7404328" y="1223182"/>
                  </a:lnTo>
                  <a:lnTo>
                    <a:pt x="7390713" y="1265837"/>
                  </a:lnTo>
                  <a:lnTo>
                    <a:pt x="7372254" y="1306077"/>
                  </a:lnTo>
                  <a:lnTo>
                    <a:pt x="7349297" y="1343554"/>
                  </a:lnTo>
                  <a:lnTo>
                    <a:pt x="7322190" y="1377922"/>
                  </a:lnTo>
                  <a:lnTo>
                    <a:pt x="7291279" y="1408833"/>
                  </a:lnTo>
                  <a:lnTo>
                    <a:pt x="7256911" y="1435940"/>
                  </a:lnTo>
                  <a:lnTo>
                    <a:pt x="7219434" y="1458897"/>
                  </a:lnTo>
                  <a:lnTo>
                    <a:pt x="7179194" y="1477356"/>
                  </a:lnTo>
                  <a:lnTo>
                    <a:pt x="7136539" y="1490971"/>
                  </a:lnTo>
                  <a:lnTo>
                    <a:pt x="7091815" y="1499394"/>
                  </a:lnTo>
                  <a:lnTo>
                    <a:pt x="7045371" y="1502279"/>
                  </a:lnTo>
                  <a:lnTo>
                    <a:pt x="370267" y="1502280"/>
                  </a:lnTo>
                  <a:close/>
                </a:path>
                <a:path w="7416165" h="1502410">
                  <a:moveTo>
                    <a:pt x="7415640" y="1132013"/>
                  </a:move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793" y="2091531"/>
              <a:ext cx="7416165" cy="1501775"/>
            </a:xfrm>
            <a:custGeom>
              <a:avLst/>
              <a:gdLst/>
              <a:ahLst/>
              <a:cxnLst/>
              <a:rect l="l" t="t" r="r" b="b"/>
              <a:pathLst>
                <a:path w="7416165" h="1501775">
                  <a:moveTo>
                    <a:pt x="0" y="369887"/>
                  </a:moveTo>
                  <a:lnTo>
                    <a:pt x="7143" y="295275"/>
                  </a:lnTo>
                  <a:lnTo>
                    <a:pt x="29368" y="225425"/>
                  </a:lnTo>
                  <a:lnTo>
                    <a:pt x="63500" y="162718"/>
                  </a:lnTo>
                  <a:lnTo>
                    <a:pt x="108743" y="107950"/>
                  </a:lnTo>
                  <a:lnTo>
                    <a:pt x="163512" y="62706"/>
                  </a:lnTo>
                  <a:lnTo>
                    <a:pt x="226218" y="29368"/>
                  </a:lnTo>
                  <a:lnTo>
                    <a:pt x="295275" y="7143"/>
                  </a:lnTo>
                  <a:lnTo>
                    <a:pt x="369887" y="0"/>
                  </a:lnTo>
                  <a:lnTo>
                    <a:pt x="7045325" y="0"/>
                  </a:lnTo>
                  <a:lnTo>
                    <a:pt x="7119937" y="7143"/>
                  </a:lnTo>
                  <a:lnTo>
                    <a:pt x="7189787" y="29368"/>
                  </a:lnTo>
                  <a:lnTo>
                    <a:pt x="7252493" y="62706"/>
                  </a:lnTo>
                  <a:lnTo>
                    <a:pt x="7307262" y="107950"/>
                  </a:lnTo>
                  <a:lnTo>
                    <a:pt x="7352506" y="162718"/>
                  </a:lnTo>
                  <a:lnTo>
                    <a:pt x="7386637" y="225425"/>
                  </a:lnTo>
                  <a:lnTo>
                    <a:pt x="7408862" y="295275"/>
                  </a:lnTo>
                  <a:lnTo>
                    <a:pt x="7416006" y="369887"/>
                  </a:lnTo>
                  <a:lnTo>
                    <a:pt x="7416006" y="1131887"/>
                  </a:lnTo>
                  <a:lnTo>
                    <a:pt x="7408862" y="1206500"/>
                  </a:lnTo>
                  <a:lnTo>
                    <a:pt x="7386637" y="1275556"/>
                  </a:lnTo>
                  <a:lnTo>
                    <a:pt x="7352506" y="1338262"/>
                  </a:lnTo>
                  <a:lnTo>
                    <a:pt x="7307262" y="1393031"/>
                  </a:lnTo>
                  <a:lnTo>
                    <a:pt x="7252493" y="1438275"/>
                  </a:lnTo>
                  <a:lnTo>
                    <a:pt x="7189787" y="1472406"/>
                  </a:lnTo>
                  <a:lnTo>
                    <a:pt x="7119937" y="1494631"/>
                  </a:lnTo>
                  <a:lnTo>
                    <a:pt x="7045325" y="1501775"/>
                  </a:lnTo>
                  <a:lnTo>
                    <a:pt x="369887" y="1501775"/>
                  </a:lnTo>
                  <a:lnTo>
                    <a:pt x="295275" y="1494631"/>
                  </a:lnTo>
                  <a:lnTo>
                    <a:pt x="226218" y="1472406"/>
                  </a:lnTo>
                  <a:lnTo>
                    <a:pt x="163512" y="1438275"/>
                  </a:lnTo>
                  <a:lnTo>
                    <a:pt x="108743" y="1393031"/>
                  </a:lnTo>
                  <a:lnTo>
                    <a:pt x="63500" y="1338262"/>
                  </a:lnTo>
                  <a:lnTo>
                    <a:pt x="29368" y="1275556"/>
                  </a:lnTo>
                  <a:lnTo>
                    <a:pt x="7143" y="1206500"/>
                  </a:lnTo>
                  <a:lnTo>
                    <a:pt x="0" y="1131887"/>
                  </a:lnTo>
                  <a:lnTo>
                    <a:pt x="0" y="369887"/>
                  </a:lnTo>
                  <a:close/>
                </a:path>
              </a:pathLst>
            </a:custGeom>
            <a:ln w="30480">
              <a:solidFill>
                <a:srgbClr val="16F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35553" y="3824922"/>
            <a:ext cx="7446645" cy="1533525"/>
            <a:chOff x="6335553" y="3824922"/>
            <a:chExt cx="7446645" cy="1533525"/>
          </a:xfrm>
        </p:grpSpPr>
        <p:sp>
          <p:nvSpPr>
            <p:cNvPr id="8" name="object 8"/>
            <p:cNvSpPr/>
            <p:nvPr/>
          </p:nvSpPr>
          <p:spPr>
            <a:xfrm>
              <a:off x="6350399" y="3840119"/>
              <a:ext cx="7416165" cy="1502410"/>
            </a:xfrm>
            <a:custGeom>
              <a:avLst/>
              <a:gdLst/>
              <a:ahLst/>
              <a:cxnLst/>
              <a:rect l="l" t="t" r="r" b="b"/>
              <a:pathLst>
                <a:path w="7416165" h="1502410">
                  <a:moveTo>
                    <a:pt x="370267" y="1502280"/>
                  </a:moveTo>
                  <a:lnTo>
                    <a:pt x="323821" y="1499395"/>
                  </a:lnTo>
                  <a:lnTo>
                    <a:pt x="279097" y="1490971"/>
                  </a:lnTo>
                  <a:lnTo>
                    <a:pt x="236442" y="1477356"/>
                  </a:lnTo>
                  <a:lnTo>
                    <a:pt x="196202" y="1458897"/>
                  </a:lnTo>
                  <a:lnTo>
                    <a:pt x="158725" y="1435940"/>
                  </a:lnTo>
                  <a:lnTo>
                    <a:pt x="124357" y="1408833"/>
                  </a:lnTo>
                  <a:lnTo>
                    <a:pt x="93446" y="1377922"/>
                  </a:lnTo>
                  <a:lnTo>
                    <a:pt x="66339" y="1343554"/>
                  </a:lnTo>
                  <a:lnTo>
                    <a:pt x="43382" y="1306077"/>
                  </a:lnTo>
                  <a:lnTo>
                    <a:pt x="24923" y="1265837"/>
                  </a:lnTo>
                  <a:lnTo>
                    <a:pt x="11308" y="1223182"/>
                  </a:lnTo>
                  <a:lnTo>
                    <a:pt x="2885" y="1178458"/>
                  </a:lnTo>
                  <a:lnTo>
                    <a:pt x="0" y="1132013"/>
                  </a:lnTo>
                  <a:lnTo>
                    <a:pt x="0" y="370266"/>
                  </a:lnTo>
                  <a:lnTo>
                    <a:pt x="2884" y="323821"/>
                  </a:lnTo>
                  <a:lnTo>
                    <a:pt x="11308" y="279097"/>
                  </a:lnTo>
                  <a:lnTo>
                    <a:pt x="24923" y="236442"/>
                  </a:lnTo>
                  <a:lnTo>
                    <a:pt x="43382" y="196202"/>
                  </a:lnTo>
                  <a:lnTo>
                    <a:pt x="66339" y="158725"/>
                  </a:lnTo>
                  <a:lnTo>
                    <a:pt x="93447" y="124357"/>
                  </a:lnTo>
                  <a:lnTo>
                    <a:pt x="124358" y="93446"/>
                  </a:lnTo>
                  <a:lnTo>
                    <a:pt x="158725" y="66339"/>
                  </a:lnTo>
                  <a:lnTo>
                    <a:pt x="196202" y="43382"/>
                  </a:lnTo>
                  <a:lnTo>
                    <a:pt x="236442" y="24923"/>
                  </a:lnTo>
                  <a:lnTo>
                    <a:pt x="279097" y="11308"/>
                  </a:lnTo>
                  <a:lnTo>
                    <a:pt x="323820" y="2884"/>
                  </a:lnTo>
                  <a:lnTo>
                    <a:pt x="370266" y="0"/>
                  </a:lnTo>
                  <a:lnTo>
                    <a:pt x="7045369" y="0"/>
                  </a:lnTo>
                  <a:lnTo>
                    <a:pt x="7091815" y="2885"/>
                  </a:lnTo>
                  <a:lnTo>
                    <a:pt x="7136539" y="11308"/>
                  </a:lnTo>
                  <a:lnTo>
                    <a:pt x="7179194" y="24923"/>
                  </a:lnTo>
                  <a:lnTo>
                    <a:pt x="7219434" y="43382"/>
                  </a:lnTo>
                  <a:lnTo>
                    <a:pt x="7256912" y="66339"/>
                  </a:lnTo>
                  <a:lnTo>
                    <a:pt x="7291279" y="93447"/>
                  </a:lnTo>
                  <a:lnTo>
                    <a:pt x="7322190" y="124358"/>
                  </a:lnTo>
                  <a:lnTo>
                    <a:pt x="7349298" y="158725"/>
                  </a:lnTo>
                  <a:lnTo>
                    <a:pt x="7372254" y="196203"/>
                  </a:lnTo>
                  <a:lnTo>
                    <a:pt x="7390714" y="236442"/>
                  </a:lnTo>
                  <a:lnTo>
                    <a:pt x="7404329" y="279098"/>
                  </a:lnTo>
                  <a:lnTo>
                    <a:pt x="7412752" y="323821"/>
                  </a:lnTo>
                  <a:lnTo>
                    <a:pt x="7415637" y="370266"/>
                  </a:lnTo>
                  <a:lnTo>
                    <a:pt x="7415637" y="1132013"/>
                  </a:lnTo>
                  <a:lnTo>
                    <a:pt x="7412752" y="1178458"/>
                  </a:lnTo>
                  <a:lnTo>
                    <a:pt x="7404328" y="1223182"/>
                  </a:lnTo>
                  <a:lnTo>
                    <a:pt x="7390713" y="1265838"/>
                  </a:lnTo>
                  <a:lnTo>
                    <a:pt x="7372254" y="1306077"/>
                  </a:lnTo>
                  <a:lnTo>
                    <a:pt x="7349297" y="1343554"/>
                  </a:lnTo>
                  <a:lnTo>
                    <a:pt x="7322190" y="1377922"/>
                  </a:lnTo>
                  <a:lnTo>
                    <a:pt x="7291279" y="1408833"/>
                  </a:lnTo>
                  <a:lnTo>
                    <a:pt x="7256911" y="1435940"/>
                  </a:lnTo>
                  <a:lnTo>
                    <a:pt x="7219434" y="1458897"/>
                  </a:lnTo>
                  <a:lnTo>
                    <a:pt x="7179194" y="1477357"/>
                  </a:lnTo>
                  <a:lnTo>
                    <a:pt x="7136539" y="1490971"/>
                  </a:lnTo>
                  <a:lnTo>
                    <a:pt x="7091815" y="1499395"/>
                  </a:lnTo>
                  <a:lnTo>
                    <a:pt x="7045371" y="1502280"/>
                  </a:lnTo>
                  <a:lnTo>
                    <a:pt x="370267" y="1502280"/>
                  </a:lnTo>
                  <a:close/>
                </a:path>
                <a:path w="7416165" h="1502410">
                  <a:moveTo>
                    <a:pt x="7415640" y="1132013"/>
                  </a:move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0793" y="3840162"/>
              <a:ext cx="7416165" cy="1503045"/>
            </a:xfrm>
            <a:custGeom>
              <a:avLst/>
              <a:gdLst/>
              <a:ahLst/>
              <a:cxnLst/>
              <a:rect l="l" t="t" r="r" b="b"/>
              <a:pathLst>
                <a:path w="7416165" h="1503045">
                  <a:moveTo>
                    <a:pt x="0" y="370681"/>
                  </a:moveTo>
                  <a:lnTo>
                    <a:pt x="7143" y="296068"/>
                  </a:lnTo>
                  <a:lnTo>
                    <a:pt x="29368" y="226218"/>
                  </a:lnTo>
                  <a:lnTo>
                    <a:pt x="63500" y="163512"/>
                  </a:lnTo>
                  <a:lnTo>
                    <a:pt x="108743" y="108743"/>
                  </a:lnTo>
                  <a:lnTo>
                    <a:pt x="163512" y="63500"/>
                  </a:lnTo>
                  <a:lnTo>
                    <a:pt x="226218" y="29368"/>
                  </a:lnTo>
                  <a:lnTo>
                    <a:pt x="295275" y="7143"/>
                  </a:lnTo>
                  <a:lnTo>
                    <a:pt x="369887" y="0"/>
                  </a:lnTo>
                  <a:lnTo>
                    <a:pt x="7045325" y="0"/>
                  </a:lnTo>
                  <a:lnTo>
                    <a:pt x="7119937" y="7143"/>
                  </a:lnTo>
                  <a:lnTo>
                    <a:pt x="7189787" y="29368"/>
                  </a:lnTo>
                  <a:lnTo>
                    <a:pt x="7252493" y="63500"/>
                  </a:lnTo>
                  <a:lnTo>
                    <a:pt x="7307262" y="108743"/>
                  </a:lnTo>
                  <a:lnTo>
                    <a:pt x="7352506" y="163512"/>
                  </a:lnTo>
                  <a:lnTo>
                    <a:pt x="7386637" y="226218"/>
                  </a:lnTo>
                  <a:lnTo>
                    <a:pt x="7408862" y="296068"/>
                  </a:lnTo>
                  <a:lnTo>
                    <a:pt x="7416006" y="370681"/>
                  </a:lnTo>
                  <a:lnTo>
                    <a:pt x="7416006" y="1132681"/>
                  </a:lnTo>
                  <a:lnTo>
                    <a:pt x="7408862" y="1207293"/>
                  </a:lnTo>
                  <a:lnTo>
                    <a:pt x="7386637" y="1276350"/>
                  </a:lnTo>
                  <a:lnTo>
                    <a:pt x="7352506" y="1339056"/>
                  </a:lnTo>
                  <a:lnTo>
                    <a:pt x="7307262" y="1393825"/>
                  </a:lnTo>
                  <a:lnTo>
                    <a:pt x="7252493" y="1439068"/>
                  </a:lnTo>
                  <a:lnTo>
                    <a:pt x="7189787" y="1473200"/>
                  </a:lnTo>
                  <a:lnTo>
                    <a:pt x="7119937" y="1495425"/>
                  </a:lnTo>
                  <a:lnTo>
                    <a:pt x="7045325" y="1502568"/>
                  </a:lnTo>
                  <a:lnTo>
                    <a:pt x="369887" y="1502568"/>
                  </a:lnTo>
                  <a:lnTo>
                    <a:pt x="295275" y="1495425"/>
                  </a:lnTo>
                  <a:lnTo>
                    <a:pt x="226218" y="1473200"/>
                  </a:lnTo>
                  <a:lnTo>
                    <a:pt x="163512" y="1439068"/>
                  </a:lnTo>
                  <a:lnTo>
                    <a:pt x="108743" y="1393825"/>
                  </a:lnTo>
                  <a:lnTo>
                    <a:pt x="63500" y="1339056"/>
                  </a:lnTo>
                  <a:lnTo>
                    <a:pt x="29368" y="1276350"/>
                  </a:lnTo>
                  <a:lnTo>
                    <a:pt x="7143" y="1207293"/>
                  </a:lnTo>
                  <a:lnTo>
                    <a:pt x="0" y="1132681"/>
                  </a:lnTo>
                  <a:lnTo>
                    <a:pt x="0" y="370681"/>
                  </a:lnTo>
                  <a:close/>
                </a:path>
              </a:pathLst>
            </a:custGeom>
            <a:ln w="3048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35553" y="5574347"/>
            <a:ext cx="7446645" cy="1533525"/>
            <a:chOff x="6335553" y="5574347"/>
            <a:chExt cx="7446645" cy="1533525"/>
          </a:xfrm>
        </p:grpSpPr>
        <p:sp>
          <p:nvSpPr>
            <p:cNvPr id="11" name="object 11"/>
            <p:cNvSpPr/>
            <p:nvPr/>
          </p:nvSpPr>
          <p:spPr>
            <a:xfrm>
              <a:off x="6350399" y="5589359"/>
              <a:ext cx="7416165" cy="1502410"/>
            </a:xfrm>
            <a:custGeom>
              <a:avLst/>
              <a:gdLst/>
              <a:ahLst/>
              <a:cxnLst/>
              <a:rect l="l" t="t" r="r" b="b"/>
              <a:pathLst>
                <a:path w="7416165" h="1502409">
                  <a:moveTo>
                    <a:pt x="7045371" y="1502280"/>
                  </a:moveTo>
                  <a:lnTo>
                    <a:pt x="370267" y="1502280"/>
                  </a:lnTo>
                  <a:lnTo>
                    <a:pt x="323821" y="1499395"/>
                  </a:lnTo>
                  <a:lnTo>
                    <a:pt x="279097" y="1490971"/>
                  </a:lnTo>
                  <a:lnTo>
                    <a:pt x="236442" y="1477356"/>
                  </a:lnTo>
                  <a:lnTo>
                    <a:pt x="196202" y="1458897"/>
                  </a:lnTo>
                  <a:lnTo>
                    <a:pt x="158725" y="1435940"/>
                  </a:lnTo>
                  <a:lnTo>
                    <a:pt x="124357" y="1408832"/>
                  </a:lnTo>
                  <a:lnTo>
                    <a:pt x="93446" y="1377921"/>
                  </a:lnTo>
                  <a:lnTo>
                    <a:pt x="66339" y="1343554"/>
                  </a:lnTo>
                  <a:lnTo>
                    <a:pt x="43382" y="1306077"/>
                  </a:lnTo>
                  <a:lnTo>
                    <a:pt x="24923" y="1265837"/>
                  </a:lnTo>
                  <a:lnTo>
                    <a:pt x="11308" y="1223182"/>
                  </a:lnTo>
                  <a:lnTo>
                    <a:pt x="2885" y="1178458"/>
                  </a:lnTo>
                  <a:lnTo>
                    <a:pt x="0" y="1132013"/>
                  </a:lnTo>
                  <a:lnTo>
                    <a:pt x="0" y="370266"/>
                  </a:lnTo>
                  <a:lnTo>
                    <a:pt x="2884" y="323821"/>
                  </a:lnTo>
                  <a:lnTo>
                    <a:pt x="11308" y="279097"/>
                  </a:lnTo>
                  <a:lnTo>
                    <a:pt x="24923" y="236442"/>
                  </a:lnTo>
                  <a:lnTo>
                    <a:pt x="43382" y="196202"/>
                  </a:lnTo>
                  <a:lnTo>
                    <a:pt x="66339" y="158725"/>
                  </a:lnTo>
                  <a:lnTo>
                    <a:pt x="93447" y="124357"/>
                  </a:lnTo>
                  <a:lnTo>
                    <a:pt x="124358" y="93446"/>
                  </a:lnTo>
                  <a:lnTo>
                    <a:pt x="158725" y="66339"/>
                  </a:lnTo>
                  <a:lnTo>
                    <a:pt x="196202" y="43382"/>
                  </a:lnTo>
                  <a:lnTo>
                    <a:pt x="236442" y="24923"/>
                  </a:lnTo>
                  <a:lnTo>
                    <a:pt x="279097" y="11308"/>
                  </a:lnTo>
                  <a:lnTo>
                    <a:pt x="323820" y="2884"/>
                  </a:lnTo>
                  <a:lnTo>
                    <a:pt x="370266" y="0"/>
                  </a:lnTo>
                  <a:lnTo>
                    <a:pt x="7045369" y="0"/>
                  </a:lnTo>
                  <a:lnTo>
                    <a:pt x="7091815" y="2885"/>
                  </a:lnTo>
                  <a:lnTo>
                    <a:pt x="7136539" y="11308"/>
                  </a:lnTo>
                  <a:lnTo>
                    <a:pt x="7179194" y="24923"/>
                  </a:lnTo>
                  <a:lnTo>
                    <a:pt x="7219434" y="43382"/>
                  </a:lnTo>
                  <a:lnTo>
                    <a:pt x="7256912" y="66339"/>
                  </a:lnTo>
                  <a:lnTo>
                    <a:pt x="7291279" y="93447"/>
                  </a:lnTo>
                  <a:lnTo>
                    <a:pt x="7322190" y="124358"/>
                  </a:lnTo>
                  <a:lnTo>
                    <a:pt x="7349298" y="158725"/>
                  </a:lnTo>
                  <a:lnTo>
                    <a:pt x="7372254" y="196203"/>
                  </a:lnTo>
                  <a:lnTo>
                    <a:pt x="7390714" y="236442"/>
                  </a:lnTo>
                  <a:lnTo>
                    <a:pt x="7404329" y="279098"/>
                  </a:lnTo>
                  <a:lnTo>
                    <a:pt x="7412752" y="323821"/>
                  </a:lnTo>
                  <a:lnTo>
                    <a:pt x="7415637" y="370266"/>
                  </a:lnTo>
                  <a:lnTo>
                    <a:pt x="7415637" y="1132013"/>
                  </a:lnTo>
                  <a:lnTo>
                    <a:pt x="7412752" y="1178458"/>
                  </a:lnTo>
                  <a:lnTo>
                    <a:pt x="7404328" y="1223182"/>
                  </a:lnTo>
                  <a:lnTo>
                    <a:pt x="7390713" y="1265838"/>
                  </a:lnTo>
                  <a:lnTo>
                    <a:pt x="7372254" y="1306077"/>
                  </a:lnTo>
                  <a:lnTo>
                    <a:pt x="7349297" y="1343554"/>
                  </a:lnTo>
                  <a:lnTo>
                    <a:pt x="7322189" y="1377922"/>
                  </a:lnTo>
                  <a:lnTo>
                    <a:pt x="7291278" y="1408833"/>
                  </a:lnTo>
                  <a:lnTo>
                    <a:pt x="7256911" y="1435940"/>
                  </a:lnTo>
                  <a:lnTo>
                    <a:pt x="7219434" y="1458897"/>
                  </a:lnTo>
                  <a:lnTo>
                    <a:pt x="7179195" y="1477356"/>
                  </a:lnTo>
                  <a:lnTo>
                    <a:pt x="7136540" y="1490971"/>
                  </a:lnTo>
                  <a:lnTo>
                    <a:pt x="7091816" y="1499395"/>
                  </a:lnTo>
                  <a:lnTo>
                    <a:pt x="7045371" y="1502280"/>
                  </a:lnTo>
                  <a:close/>
                </a:path>
                <a:path w="7416165" h="1502409">
                  <a:moveTo>
                    <a:pt x="7415640" y="1132013"/>
                  </a:moveTo>
                  <a:close/>
                </a:path>
              </a:pathLst>
            </a:custGeom>
            <a:solidFill>
              <a:srgbClr val="0A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50793" y="5589587"/>
              <a:ext cx="7416165" cy="1503045"/>
            </a:xfrm>
            <a:custGeom>
              <a:avLst/>
              <a:gdLst/>
              <a:ahLst/>
              <a:cxnLst/>
              <a:rect l="l" t="t" r="r" b="b"/>
              <a:pathLst>
                <a:path w="7416165" h="1503045">
                  <a:moveTo>
                    <a:pt x="0" y="370681"/>
                  </a:moveTo>
                  <a:lnTo>
                    <a:pt x="7143" y="296068"/>
                  </a:lnTo>
                  <a:lnTo>
                    <a:pt x="29368" y="226218"/>
                  </a:lnTo>
                  <a:lnTo>
                    <a:pt x="63500" y="163512"/>
                  </a:lnTo>
                  <a:lnTo>
                    <a:pt x="108743" y="108743"/>
                  </a:lnTo>
                  <a:lnTo>
                    <a:pt x="163512" y="63500"/>
                  </a:lnTo>
                  <a:lnTo>
                    <a:pt x="226218" y="29368"/>
                  </a:lnTo>
                  <a:lnTo>
                    <a:pt x="295275" y="7143"/>
                  </a:lnTo>
                  <a:lnTo>
                    <a:pt x="369887" y="0"/>
                  </a:lnTo>
                  <a:lnTo>
                    <a:pt x="7045325" y="0"/>
                  </a:lnTo>
                  <a:lnTo>
                    <a:pt x="7119937" y="7143"/>
                  </a:lnTo>
                  <a:lnTo>
                    <a:pt x="7189787" y="29368"/>
                  </a:lnTo>
                  <a:lnTo>
                    <a:pt x="7252493" y="63500"/>
                  </a:lnTo>
                  <a:lnTo>
                    <a:pt x="7307262" y="108743"/>
                  </a:lnTo>
                  <a:lnTo>
                    <a:pt x="7352506" y="163512"/>
                  </a:lnTo>
                  <a:lnTo>
                    <a:pt x="7386637" y="226218"/>
                  </a:lnTo>
                  <a:lnTo>
                    <a:pt x="7408862" y="296068"/>
                  </a:lnTo>
                  <a:lnTo>
                    <a:pt x="7416006" y="370681"/>
                  </a:lnTo>
                  <a:lnTo>
                    <a:pt x="7416006" y="1131887"/>
                  </a:lnTo>
                  <a:lnTo>
                    <a:pt x="7408862" y="1206500"/>
                  </a:lnTo>
                  <a:lnTo>
                    <a:pt x="7386637" y="1276350"/>
                  </a:lnTo>
                  <a:lnTo>
                    <a:pt x="7352506" y="1339056"/>
                  </a:lnTo>
                  <a:lnTo>
                    <a:pt x="7307262" y="1393825"/>
                  </a:lnTo>
                  <a:lnTo>
                    <a:pt x="7252493" y="1439068"/>
                  </a:lnTo>
                  <a:lnTo>
                    <a:pt x="7189787" y="1473200"/>
                  </a:lnTo>
                  <a:lnTo>
                    <a:pt x="7119937" y="1495425"/>
                  </a:lnTo>
                  <a:lnTo>
                    <a:pt x="7045325" y="1502568"/>
                  </a:lnTo>
                  <a:lnTo>
                    <a:pt x="369887" y="1502568"/>
                  </a:lnTo>
                  <a:lnTo>
                    <a:pt x="295275" y="1495425"/>
                  </a:lnTo>
                  <a:lnTo>
                    <a:pt x="226218" y="1473200"/>
                  </a:lnTo>
                  <a:lnTo>
                    <a:pt x="163512" y="1439068"/>
                  </a:lnTo>
                  <a:lnTo>
                    <a:pt x="108743" y="1393825"/>
                  </a:lnTo>
                  <a:lnTo>
                    <a:pt x="63500" y="1339056"/>
                  </a:lnTo>
                  <a:lnTo>
                    <a:pt x="29368" y="1276350"/>
                  </a:lnTo>
                  <a:lnTo>
                    <a:pt x="7143" y="1206500"/>
                  </a:lnTo>
                  <a:lnTo>
                    <a:pt x="0" y="1131887"/>
                  </a:lnTo>
                  <a:lnTo>
                    <a:pt x="0" y="370681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14900" y="2077288"/>
            <a:ext cx="6951980" cy="48463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b="1" spc="105" dirty="0">
                <a:solidFill>
                  <a:srgbClr val="E0E4E6"/>
                </a:solidFill>
                <a:latin typeface="Trebuchet MS"/>
                <a:cs typeface="Trebuchet MS"/>
              </a:rPr>
              <a:t>U-</a:t>
            </a:r>
            <a:r>
              <a:rPr sz="2400" b="1" spc="-20" dirty="0">
                <a:solidFill>
                  <a:srgbClr val="E0E4E6"/>
                </a:solidFill>
                <a:latin typeface="Trebuchet MS"/>
                <a:cs typeface="Trebuchet MS"/>
              </a:rPr>
              <a:t>Net</a:t>
            </a:r>
            <a:r>
              <a:rPr sz="2400" spc="-20" dirty="0">
                <a:solidFill>
                  <a:srgbClr val="E0E4E6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12700" marR="16510" algn="just">
              <a:lnSpc>
                <a:spcPts val="2450"/>
              </a:lnSpc>
              <a:spcBef>
                <a:spcPts val="10"/>
              </a:spcBef>
            </a:pPr>
            <a:r>
              <a:rPr sz="1800" b="1" spc="75" dirty="0">
                <a:solidFill>
                  <a:srgbClr val="E0E4E6"/>
                </a:solidFill>
                <a:latin typeface="Trebuchet MS"/>
                <a:cs typeface="Trebuchet MS"/>
              </a:rPr>
              <a:t>U-</a:t>
            </a:r>
            <a:r>
              <a:rPr sz="1800" b="1" dirty="0">
                <a:solidFill>
                  <a:srgbClr val="E0E4E6"/>
                </a:solidFill>
                <a:latin typeface="Trebuchet MS"/>
                <a:cs typeface="Trebuchet MS"/>
              </a:rPr>
              <a:t>Net’s</a:t>
            </a:r>
            <a:r>
              <a:rPr sz="1800" b="1" spc="15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E0E4E6"/>
                </a:solidFill>
                <a:latin typeface="Arial Black"/>
                <a:cs typeface="Arial Black"/>
              </a:rPr>
              <a:t>encoder-decoder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architecture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E0E4E6"/>
                </a:solidFill>
                <a:latin typeface="Arial Black"/>
                <a:cs typeface="Arial Black"/>
              </a:rPr>
              <a:t>will</a:t>
            </a:r>
            <a:r>
              <a:rPr sz="1800" spc="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allow</a:t>
            </a:r>
            <a:r>
              <a:rPr sz="1800" spc="-3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E0E4E6"/>
                </a:solidFill>
                <a:latin typeface="Arial Black"/>
                <a:cs typeface="Arial Black"/>
              </a:rPr>
              <a:t>us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to</a:t>
            </a:r>
            <a:r>
              <a:rPr sz="1800" spc="-7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E0E4E6"/>
                </a:solidFill>
                <a:latin typeface="Arial Black"/>
                <a:cs typeface="Arial Black"/>
              </a:rPr>
              <a:t>capture </a:t>
            </a:r>
            <a:r>
              <a:rPr sz="1800" spc="-145" dirty="0">
                <a:solidFill>
                  <a:srgbClr val="E0E4E6"/>
                </a:solidFill>
                <a:latin typeface="Arial Black"/>
                <a:cs typeface="Arial Black"/>
              </a:rPr>
              <a:t>detailed</a:t>
            </a:r>
            <a:r>
              <a:rPr sz="1800" spc="-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45" dirty="0">
                <a:solidFill>
                  <a:srgbClr val="E0E4E6"/>
                </a:solidFill>
                <a:latin typeface="Arial Black"/>
                <a:cs typeface="Arial Black"/>
              </a:rPr>
              <a:t>spatial</a:t>
            </a:r>
            <a:r>
              <a:rPr sz="1800" spc="-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E0E4E6"/>
                </a:solidFill>
                <a:latin typeface="Arial Black"/>
                <a:cs typeface="Arial Black"/>
              </a:rPr>
              <a:t>information</a:t>
            </a:r>
            <a:r>
              <a:rPr sz="1800" spc="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90" dirty="0">
                <a:solidFill>
                  <a:srgbClr val="E0E4E6"/>
                </a:solidFill>
                <a:latin typeface="Arial Black"/>
                <a:cs typeface="Arial Black"/>
              </a:rPr>
              <a:t>and</a:t>
            </a:r>
            <a:r>
              <a:rPr sz="1800" spc="4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context,</a:t>
            </a:r>
            <a:r>
              <a:rPr sz="1800" spc="5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making</a:t>
            </a:r>
            <a:r>
              <a:rPr sz="1800" spc="14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E0E4E6"/>
                </a:solidFill>
                <a:latin typeface="Arial Black"/>
                <a:cs typeface="Arial Black"/>
              </a:rPr>
              <a:t>it</a:t>
            </a:r>
            <a:r>
              <a:rPr sz="1800" spc="-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suitable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E0E4E6"/>
                </a:solidFill>
                <a:latin typeface="Arial Black"/>
                <a:cs typeface="Arial Black"/>
              </a:rPr>
              <a:t>for </a:t>
            </a:r>
            <a:r>
              <a:rPr sz="1800" spc="-185" dirty="0">
                <a:solidFill>
                  <a:srgbClr val="E0E4E6"/>
                </a:solidFill>
                <a:latin typeface="Arial Black"/>
                <a:cs typeface="Arial Black"/>
              </a:rPr>
              <a:t>precise</a:t>
            </a:r>
            <a:r>
              <a:rPr sz="1800" spc="-17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85" dirty="0">
                <a:solidFill>
                  <a:srgbClr val="E0E4E6"/>
                </a:solidFill>
                <a:latin typeface="Arial Black"/>
                <a:cs typeface="Arial Black"/>
              </a:rPr>
              <a:t>pixel-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level</a:t>
            </a:r>
            <a:r>
              <a:rPr sz="1800" spc="-17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E0E4E6"/>
                </a:solidFill>
                <a:latin typeface="Arial Black"/>
                <a:cs typeface="Arial Black"/>
              </a:rPr>
              <a:t>segmentation.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DeepLab</a:t>
            </a:r>
            <a:r>
              <a:rPr sz="2400" b="1" spc="-130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E0E4E6"/>
                </a:solidFill>
                <a:latin typeface="Trebuchet MS"/>
                <a:cs typeface="Trebuchet MS"/>
              </a:rPr>
              <a:t>(V3+</a:t>
            </a:r>
            <a:r>
              <a:rPr sz="2400" b="1" spc="-125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Variant)</a:t>
            </a:r>
            <a:r>
              <a:rPr sz="2400" b="1" spc="-430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spc="-380" dirty="0">
                <a:solidFill>
                  <a:srgbClr val="E0E4E6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12700" marR="5080" algn="just">
              <a:lnSpc>
                <a:spcPts val="2450"/>
              </a:lnSpc>
              <a:spcBef>
                <a:spcPts val="5"/>
              </a:spcBef>
            </a:pP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This</a:t>
            </a:r>
            <a:r>
              <a:rPr sz="1800" spc="-1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model</a:t>
            </a:r>
            <a:r>
              <a:rPr sz="1800" spc="-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will</a:t>
            </a:r>
            <a:r>
              <a:rPr sz="1800" spc="4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utilize</a:t>
            </a:r>
            <a:r>
              <a:rPr sz="1800" spc="3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30" dirty="0">
                <a:solidFill>
                  <a:srgbClr val="E0E4E6"/>
                </a:solidFill>
                <a:latin typeface="Arial Black"/>
                <a:cs typeface="Arial Black"/>
              </a:rPr>
              <a:t>atrous</a:t>
            </a:r>
            <a:r>
              <a:rPr sz="1800" spc="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E0E4E6"/>
                </a:solidFill>
                <a:latin typeface="Arial Black"/>
                <a:cs typeface="Arial Black"/>
              </a:rPr>
              <a:t>convolutions</a:t>
            </a:r>
            <a:r>
              <a:rPr sz="1800" spc="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for</a:t>
            </a:r>
            <a:r>
              <a:rPr sz="1800" spc="1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multi-</a:t>
            </a:r>
            <a:r>
              <a:rPr sz="1800" spc="-80" dirty="0">
                <a:solidFill>
                  <a:srgbClr val="E0E4E6"/>
                </a:solidFill>
                <a:latin typeface="Arial Black"/>
                <a:cs typeface="Arial Black"/>
              </a:rPr>
              <a:t>scale </a:t>
            </a:r>
            <a:r>
              <a:rPr sz="1800" spc="-95" dirty="0">
                <a:solidFill>
                  <a:srgbClr val="E0E4E6"/>
                </a:solidFill>
                <a:latin typeface="Arial Black"/>
                <a:cs typeface="Arial Black"/>
              </a:rPr>
              <a:t>context</a:t>
            </a:r>
            <a:r>
              <a:rPr sz="1800" spc="4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and</a:t>
            </a:r>
            <a:r>
              <a:rPr sz="1800" spc="2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an</a:t>
            </a:r>
            <a:r>
              <a:rPr sz="1800" spc="1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E0E4E6"/>
                </a:solidFill>
                <a:latin typeface="Arial Black"/>
                <a:cs typeface="Arial Black"/>
              </a:rPr>
              <a:t>encoder-</a:t>
            </a:r>
            <a:r>
              <a:rPr sz="1800" spc="-95" dirty="0">
                <a:solidFill>
                  <a:srgbClr val="E0E4E6"/>
                </a:solidFill>
                <a:latin typeface="Arial Black"/>
                <a:cs typeface="Arial Black"/>
              </a:rPr>
              <a:t>decoder</a:t>
            </a:r>
            <a:r>
              <a:rPr sz="1800" spc="3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E0E4E6"/>
                </a:solidFill>
                <a:latin typeface="Arial Black"/>
                <a:cs typeface="Arial Black"/>
              </a:rPr>
              <a:t>structure</a:t>
            </a:r>
            <a:r>
              <a:rPr sz="1800" spc="5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to</a:t>
            </a:r>
            <a:r>
              <a:rPr sz="1800" spc="1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E0E4E6"/>
                </a:solidFill>
                <a:latin typeface="Arial Black"/>
                <a:cs typeface="Arial Black"/>
              </a:rPr>
              <a:t>enhance</a:t>
            </a:r>
            <a:r>
              <a:rPr sz="1800" spc="3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E0E4E6"/>
                </a:solidFill>
                <a:latin typeface="Arial Black"/>
                <a:cs typeface="Arial Black"/>
              </a:rPr>
              <a:t>edge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details,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E0E4E6"/>
                </a:solidFill>
                <a:latin typeface="Arial Black"/>
                <a:cs typeface="Arial Black"/>
              </a:rPr>
              <a:t>improving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performance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E0E4E6"/>
                </a:solidFill>
                <a:latin typeface="Arial Black"/>
                <a:cs typeface="Arial Black"/>
              </a:rPr>
              <a:t>on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complex</a:t>
            </a:r>
            <a:r>
              <a:rPr sz="1800" spc="-18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35" dirty="0">
                <a:solidFill>
                  <a:srgbClr val="E0E4E6"/>
                </a:solidFill>
                <a:latin typeface="Arial Black"/>
                <a:cs typeface="Arial Black"/>
              </a:rPr>
              <a:t>urban</a:t>
            </a:r>
            <a:r>
              <a:rPr sz="1800" spc="-17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65" dirty="0">
                <a:solidFill>
                  <a:srgbClr val="E0E4E6"/>
                </a:solidFill>
                <a:latin typeface="Arial Black"/>
                <a:cs typeface="Arial Black"/>
              </a:rPr>
              <a:t>scenes.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E0E4E6"/>
                </a:solidFill>
                <a:latin typeface="Trebuchet MS"/>
                <a:cs typeface="Trebuchet MS"/>
              </a:rPr>
              <a:t>Fourier</a:t>
            </a:r>
            <a:r>
              <a:rPr sz="2400" b="1" spc="-55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Transformation-Based</a:t>
            </a:r>
            <a:r>
              <a:rPr sz="2400" b="1" spc="-50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E0E4E6"/>
                </a:solidFill>
                <a:latin typeface="Trebuchet MS"/>
                <a:cs typeface="Trebuchet MS"/>
              </a:rPr>
              <a:t>Model</a:t>
            </a:r>
            <a:r>
              <a:rPr sz="2400" b="1" spc="-75" dirty="0">
                <a:solidFill>
                  <a:srgbClr val="E0E4E6"/>
                </a:solidFill>
                <a:latin typeface="Trebuchet MS"/>
                <a:cs typeface="Trebuchet MS"/>
              </a:rPr>
              <a:t> </a:t>
            </a:r>
            <a:r>
              <a:rPr sz="2400" spc="-380" dirty="0">
                <a:solidFill>
                  <a:srgbClr val="E0E4E6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12700" marR="11430" algn="just">
              <a:lnSpc>
                <a:spcPts val="2450"/>
              </a:lnSpc>
            </a:pPr>
            <a:r>
              <a:rPr sz="1800" spc="-135" dirty="0">
                <a:solidFill>
                  <a:srgbClr val="E0E4E6"/>
                </a:solidFill>
                <a:latin typeface="Arial Black"/>
                <a:cs typeface="Arial Black"/>
              </a:rPr>
              <a:t>Leveraging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5" dirty="0">
                <a:solidFill>
                  <a:srgbClr val="E0E4E6"/>
                </a:solidFill>
                <a:latin typeface="Arial Black"/>
                <a:cs typeface="Arial Black"/>
              </a:rPr>
              <a:t>spatial</a:t>
            </a:r>
            <a:r>
              <a:rPr sz="1800" spc="-4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frequencies,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E0E4E6"/>
                </a:solidFill>
                <a:latin typeface="Arial Black"/>
                <a:cs typeface="Arial Black"/>
              </a:rPr>
              <a:t>this </a:t>
            </a:r>
            <a:r>
              <a:rPr sz="1800" spc="-140" dirty="0">
                <a:solidFill>
                  <a:srgbClr val="E0E4E6"/>
                </a:solidFill>
                <a:latin typeface="Arial Black"/>
                <a:cs typeface="Arial Black"/>
              </a:rPr>
              <a:t>approach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E0E4E6"/>
                </a:solidFill>
                <a:latin typeface="Arial Black"/>
                <a:cs typeface="Arial Black"/>
              </a:rPr>
              <a:t>will</a:t>
            </a:r>
            <a:r>
              <a:rPr sz="1800" spc="1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E0E4E6"/>
                </a:solidFill>
                <a:latin typeface="Arial Black"/>
                <a:cs typeface="Arial Black"/>
              </a:rPr>
              <a:t>help</a:t>
            </a:r>
            <a:r>
              <a:rPr sz="1800" spc="-6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14" dirty="0">
                <a:solidFill>
                  <a:srgbClr val="E0E4E6"/>
                </a:solidFill>
                <a:latin typeface="Arial Black"/>
                <a:cs typeface="Arial Black"/>
              </a:rPr>
              <a:t>detect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textures</a:t>
            </a:r>
            <a:r>
              <a:rPr sz="1800" spc="1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and</a:t>
            </a:r>
            <a:r>
              <a:rPr sz="1800" spc="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0E4E6"/>
                </a:solidFill>
                <a:latin typeface="Arial Black"/>
                <a:cs typeface="Arial Black"/>
              </a:rPr>
              <a:t>patterns,</a:t>
            </a:r>
            <a:r>
              <a:rPr sz="1800" spc="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60" dirty="0">
                <a:solidFill>
                  <a:srgbClr val="E0E4E6"/>
                </a:solidFill>
                <a:latin typeface="Arial Black"/>
                <a:cs typeface="Arial Black"/>
              </a:rPr>
              <a:t>complementing</a:t>
            </a:r>
            <a:r>
              <a:rPr sz="1800" spc="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E0E4E6"/>
                </a:solidFill>
                <a:latin typeface="Arial Black"/>
                <a:cs typeface="Arial Black"/>
              </a:rPr>
              <a:t>segmentation</a:t>
            </a:r>
            <a:r>
              <a:rPr sz="1800" spc="12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E0E4E6"/>
                </a:solidFill>
                <a:latin typeface="Arial Black"/>
                <a:cs typeface="Arial Black"/>
              </a:rPr>
              <a:t>by </a:t>
            </a:r>
            <a:r>
              <a:rPr sz="1800" spc="-150" dirty="0">
                <a:solidFill>
                  <a:srgbClr val="E0E4E6"/>
                </a:solidFill>
                <a:latin typeface="Arial Black"/>
                <a:cs typeface="Arial Black"/>
              </a:rPr>
              <a:t>capturing</a:t>
            </a:r>
            <a:r>
              <a:rPr sz="1800" spc="-204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E0E4E6"/>
                </a:solidFill>
                <a:latin typeface="Arial Black"/>
                <a:cs typeface="Arial Black"/>
              </a:rPr>
              <a:t>both</a:t>
            </a:r>
            <a:r>
              <a:rPr sz="1800" spc="-1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20" dirty="0">
                <a:solidFill>
                  <a:srgbClr val="E0E4E6"/>
                </a:solidFill>
                <a:latin typeface="Arial Black"/>
                <a:cs typeface="Arial Black"/>
              </a:rPr>
              <a:t>global</a:t>
            </a:r>
            <a:r>
              <a:rPr sz="1800" spc="-19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70" dirty="0">
                <a:solidFill>
                  <a:srgbClr val="E0E4E6"/>
                </a:solidFill>
                <a:latin typeface="Arial Black"/>
                <a:cs typeface="Arial Black"/>
              </a:rPr>
              <a:t>context</a:t>
            </a:r>
            <a:r>
              <a:rPr sz="1800" spc="-1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E0E4E6"/>
                </a:solidFill>
                <a:latin typeface="Arial Black"/>
                <a:cs typeface="Arial Black"/>
              </a:rPr>
              <a:t>and</a:t>
            </a:r>
            <a:r>
              <a:rPr sz="1800" spc="-195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E0E4E6"/>
                </a:solidFill>
                <a:latin typeface="Arial Black"/>
                <a:cs typeface="Arial Black"/>
              </a:rPr>
              <a:t>fine</a:t>
            </a:r>
            <a:r>
              <a:rPr sz="1800" spc="-190" dirty="0">
                <a:solidFill>
                  <a:srgbClr val="E0E4E6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0E4E6"/>
                </a:solidFill>
                <a:latin typeface="Arial Black"/>
                <a:cs typeface="Arial Black"/>
              </a:rPr>
              <a:t>details.</a:t>
            </a:r>
            <a:endParaRPr sz="1800">
              <a:latin typeface="Arial Black"/>
              <a:cs typeface="Arial Black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3800" y="7632700"/>
            <a:ext cx="1920599" cy="500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254821" y="7671461"/>
            <a:ext cx="1854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405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2300" y="1016000"/>
            <a:ext cx="6378479" cy="61826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88354"/>
            <a:ext cx="647699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25" dirty="0">
                <a:latin typeface="Trebuchet MS"/>
                <a:cs typeface="Trebuchet MS"/>
              </a:rPr>
              <a:t>Architecture</a:t>
            </a:r>
            <a:r>
              <a:rPr sz="4000" b="1" spc="-330" dirty="0">
                <a:latin typeface="Trebuchet MS"/>
                <a:cs typeface="Trebuchet MS"/>
              </a:rPr>
              <a:t> </a:t>
            </a:r>
            <a:r>
              <a:rPr sz="4000" b="1" spc="105" dirty="0">
                <a:latin typeface="Trebuchet MS"/>
                <a:cs typeface="Trebuchet MS"/>
              </a:rPr>
              <a:t>of</a:t>
            </a:r>
            <a:r>
              <a:rPr sz="4000" b="1" spc="-325" dirty="0">
                <a:latin typeface="Trebuchet MS"/>
                <a:cs typeface="Trebuchet MS"/>
              </a:rPr>
              <a:t> </a:t>
            </a:r>
            <a:r>
              <a:rPr sz="4000" b="1" spc="120" dirty="0">
                <a:latin typeface="Trebuchet MS"/>
                <a:cs typeface="Trebuchet MS"/>
              </a:rPr>
              <a:t>U-</a:t>
            </a:r>
            <a:r>
              <a:rPr sz="4000" b="1" spc="-25" dirty="0">
                <a:latin typeface="Trebuchet MS"/>
                <a:cs typeface="Trebuchet MS"/>
              </a:rPr>
              <a:t>net</a:t>
            </a:r>
            <a:r>
              <a:rPr lang="en-US" sz="4000" b="1" spc="-25" dirty="0">
                <a:latin typeface="Trebuchet MS"/>
                <a:cs typeface="Trebuchet MS"/>
              </a:rPr>
              <a:t> </a:t>
            </a:r>
            <a:r>
              <a:rPr sz="4000" b="1" spc="50" dirty="0">
                <a:latin typeface="Trebuchet MS"/>
                <a:cs typeface="Trebuchet MS"/>
              </a:rPr>
              <a:t>Model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7600" y="7683500"/>
            <a:ext cx="2082800" cy="543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100" y="1699090"/>
            <a:ext cx="795528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Symmetrical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Encoder-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Decoder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U-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"U"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shape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encoder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(downsampling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path)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decoder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00" y="2347625"/>
            <a:ext cx="795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419225" algn="l"/>
                <a:tab pos="2179320" algn="l"/>
                <a:tab pos="2749550" algn="l"/>
                <a:tab pos="3750945" algn="l"/>
                <a:tab pos="4726305" algn="l"/>
                <a:tab pos="5727700" algn="l"/>
                <a:tab pos="6284595" algn="l"/>
                <a:tab pos="727329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(upsampling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path).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encoder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extracts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endParaRPr sz="1800">
              <a:latin typeface="Arial MT"/>
              <a:cs typeface="Arial MT"/>
            </a:endParaRPr>
          </a:p>
          <a:p>
            <a:pPr marR="8890" algn="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00" y="2621945"/>
            <a:ext cx="7127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98270" algn="l"/>
                <a:tab pos="2086610" algn="l"/>
                <a:tab pos="2571750" algn="l"/>
                <a:tab pos="3564890" algn="l"/>
                <a:tab pos="4836795" algn="l"/>
                <a:tab pos="5385435" algn="l"/>
                <a:tab pos="679640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dimensions,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decoder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upsamples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reconstructs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resolution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detailed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segmentation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maps.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Skip</a:t>
            </a:r>
            <a:r>
              <a:rPr spc="20" dirty="0"/>
              <a:t> </a:t>
            </a:r>
            <a:r>
              <a:rPr spc="-10" dirty="0"/>
              <a:t>Connections</a:t>
            </a:r>
            <a:r>
              <a:rPr b="0" spc="-10" dirty="0">
                <a:latin typeface="Arial MT"/>
                <a:cs typeface="Arial MT"/>
              </a:rPr>
              <a:t>:</a:t>
            </a:r>
            <a:endParaRPr sz="24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b="0" spc="-20" dirty="0">
                <a:latin typeface="Arial MT"/>
                <a:cs typeface="Arial MT"/>
              </a:rPr>
              <a:t>U-</a:t>
            </a:r>
            <a:r>
              <a:rPr sz="1800" b="0" dirty="0">
                <a:latin typeface="Arial MT"/>
                <a:cs typeface="Arial MT"/>
              </a:rPr>
              <a:t>Net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includes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skip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connections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between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corresponding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layers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of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encoder </a:t>
            </a:r>
            <a:r>
              <a:rPr sz="1800" b="0" dirty="0">
                <a:latin typeface="Arial MT"/>
                <a:cs typeface="Arial MT"/>
              </a:rPr>
              <a:t>and</a:t>
            </a:r>
            <a:r>
              <a:rPr sz="1800" b="0" spc="4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decoder</a:t>
            </a:r>
            <a:r>
              <a:rPr sz="1800" b="0" spc="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paths.</a:t>
            </a:r>
            <a:r>
              <a:rPr sz="1800" b="0" spc="4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These</a:t>
            </a:r>
            <a:r>
              <a:rPr sz="1800" b="0" spc="4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connections</a:t>
            </a:r>
            <a:r>
              <a:rPr sz="1800" b="0" spc="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preserve</a:t>
            </a:r>
            <a:r>
              <a:rPr sz="1800" b="0" spc="5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high-</a:t>
            </a:r>
            <a:r>
              <a:rPr sz="1800" b="0" dirty="0">
                <a:latin typeface="Arial MT"/>
                <a:cs typeface="Arial MT"/>
              </a:rPr>
              <a:t>resolution</a:t>
            </a:r>
            <a:r>
              <a:rPr sz="1800" b="0" spc="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features</a:t>
            </a:r>
            <a:r>
              <a:rPr sz="1800" b="0" spc="45" dirty="0">
                <a:latin typeface="Arial MT"/>
                <a:cs typeface="Arial MT"/>
              </a:rPr>
              <a:t> </a:t>
            </a:r>
            <a:r>
              <a:rPr sz="1800" b="0" spc="-20" dirty="0">
                <a:latin typeface="Arial MT"/>
                <a:cs typeface="Arial MT"/>
              </a:rPr>
              <a:t>from </a:t>
            </a:r>
            <a:r>
              <a:rPr sz="1800" b="0" dirty="0">
                <a:latin typeface="Arial MT"/>
                <a:cs typeface="Arial MT"/>
              </a:rPr>
              <a:t>earlier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layers,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which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improves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detail</a:t>
            </a:r>
            <a:r>
              <a:rPr sz="1800" b="0" spc="70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and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localization,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crucial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for</a:t>
            </a:r>
            <a:r>
              <a:rPr sz="1800" b="0" spc="70" dirty="0">
                <a:latin typeface="Arial MT"/>
                <a:cs typeface="Arial MT"/>
              </a:rPr>
              <a:t>  </a:t>
            </a:r>
            <a:r>
              <a:rPr sz="1800" b="0" spc="-10" dirty="0">
                <a:latin typeface="Arial MT"/>
                <a:cs typeface="Arial MT"/>
              </a:rPr>
              <a:t>precise segmentation.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pc="-150" dirty="0"/>
              <a:t>Fully</a:t>
            </a:r>
            <a:r>
              <a:rPr spc="-10" dirty="0"/>
              <a:t> Convolutional</a:t>
            </a:r>
            <a:r>
              <a:rPr b="0" spc="-10" dirty="0">
                <a:latin typeface="Arial MT"/>
                <a:cs typeface="Arial MT"/>
              </a:rPr>
              <a:t>:</a:t>
            </a:r>
            <a:endParaRPr sz="24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b="0" spc="-20" dirty="0">
                <a:latin typeface="Arial MT"/>
                <a:cs typeface="Arial MT"/>
              </a:rPr>
              <a:t>U-</a:t>
            </a:r>
            <a:r>
              <a:rPr sz="1800" b="0" dirty="0">
                <a:latin typeface="Arial MT"/>
                <a:cs typeface="Arial MT"/>
              </a:rPr>
              <a:t>Net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is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entirely</a:t>
            </a:r>
            <a:r>
              <a:rPr sz="1800" b="0" spc="70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convolutional,</a:t>
            </a:r>
            <a:r>
              <a:rPr sz="1800" b="0" spc="60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without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fully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connected</a:t>
            </a:r>
            <a:r>
              <a:rPr sz="1800" b="0" spc="70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layers,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making</a:t>
            </a:r>
            <a:r>
              <a:rPr sz="1800" b="0" spc="65" dirty="0">
                <a:latin typeface="Arial MT"/>
                <a:cs typeface="Arial MT"/>
              </a:rPr>
              <a:t>  </a:t>
            </a:r>
            <a:r>
              <a:rPr sz="1800" b="0" spc="-25" dirty="0">
                <a:latin typeface="Arial MT"/>
                <a:cs typeface="Arial MT"/>
              </a:rPr>
              <a:t>it </a:t>
            </a:r>
            <a:r>
              <a:rPr sz="1800" b="0" dirty="0">
                <a:latin typeface="Arial MT"/>
                <a:cs typeface="Arial MT"/>
              </a:rPr>
              <a:t>efficient</a:t>
            </a:r>
            <a:r>
              <a:rPr sz="1800" b="0" spc="125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for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processing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images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of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various</a:t>
            </a:r>
            <a:r>
              <a:rPr sz="1800" b="0" spc="110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sizes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and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dirty="0">
                <a:latin typeface="Arial MT"/>
                <a:cs typeface="Arial MT"/>
              </a:rPr>
              <a:t>yielding</a:t>
            </a:r>
            <a:r>
              <a:rPr sz="1800" b="0" spc="114" dirty="0">
                <a:latin typeface="Arial MT"/>
                <a:cs typeface="Arial MT"/>
              </a:rPr>
              <a:t>  </a:t>
            </a:r>
            <a:r>
              <a:rPr sz="1800" b="0" spc="-10" dirty="0">
                <a:latin typeface="Arial MT"/>
                <a:cs typeface="Arial MT"/>
              </a:rPr>
              <a:t>pixel-</a:t>
            </a:r>
            <a:r>
              <a:rPr sz="1800" b="0" spc="-20" dirty="0">
                <a:latin typeface="Arial MT"/>
                <a:cs typeface="Arial MT"/>
              </a:rPr>
              <a:t>wise </a:t>
            </a:r>
            <a:r>
              <a:rPr sz="1800" b="0" dirty="0">
                <a:latin typeface="Arial MT"/>
                <a:cs typeface="Arial MT"/>
              </a:rPr>
              <a:t>classifications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across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image.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  <a:spcBef>
                <a:spcPts val="2000"/>
              </a:spcBef>
            </a:pPr>
            <a:r>
              <a:rPr sz="1800" dirty="0">
                <a:latin typeface="Trebuchet MS"/>
                <a:cs typeface="Trebuchet MS"/>
              </a:rPr>
              <a:t>Why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U-Net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Good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Semantic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Segmentation:</a:t>
            </a:r>
            <a:endParaRPr sz="1800">
              <a:latin typeface="Trebuchet MS"/>
              <a:cs typeface="Trebuchet MS"/>
            </a:endParaRPr>
          </a:p>
          <a:p>
            <a:pPr marL="94615" indent="-90170">
              <a:lnSpc>
                <a:spcPts val="2165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spc="-20" dirty="0">
                <a:latin typeface="Trebuchet MS"/>
                <a:cs typeface="Trebuchet MS"/>
              </a:rPr>
              <a:t>Preserves </a:t>
            </a:r>
            <a:r>
              <a:rPr sz="1800" dirty="0">
                <a:latin typeface="Trebuchet MS"/>
                <a:cs typeface="Trebuchet MS"/>
              </a:rPr>
              <a:t>Spatial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94615" indent="-90170">
              <a:lnSpc>
                <a:spcPts val="2160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spc="-25" dirty="0">
                <a:latin typeface="Trebuchet MS"/>
                <a:cs typeface="Trebuchet MS"/>
              </a:rPr>
              <a:t>Efficient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Accurate</a:t>
            </a:r>
            <a:endParaRPr sz="1800">
              <a:latin typeface="Trebuchet MS"/>
              <a:cs typeface="Trebuchet MS"/>
            </a:endParaRPr>
          </a:p>
          <a:p>
            <a:pPr marL="94615" indent="-90170">
              <a:lnSpc>
                <a:spcPts val="2190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dirty="0">
                <a:latin typeface="Trebuchet MS"/>
                <a:cs typeface="Trebuchet MS"/>
              </a:rPr>
              <a:t>Versatile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Different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9400" y="7746341"/>
            <a:ext cx="2296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45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040" y="8229240"/>
                </a:moveTo>
                <a:lnTo>
                  <a:pt x="0" y="8229240"/>
                </a:lnTo>
                <a:lnTo>
                  <a:pt x="0" y="0"/>
                </a:lnTo>
                <a:lnTo>
                  <a:pt x="14630040" y="0"/>
                </a:lnTo>
                <a:lnTo>
                  <a:pt x="14630040" y="8229240"/>
                </a:lnTo>
                <a:close/>
              </a:path>
            </a:pathLst>
          </a:custGeom>
          <a:solidFill>
            <a:srgbClr val="0A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9700" y="7747000"/>
            <a:ext cx="1722239" cy="4111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7314840" cy="8229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540" y="208635"/>
            <a:ext cx="6236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20" dirty="0"/>
              <a:t>Deep</a:t>
            </a:r>
            <a:r>
              <a:rPr sz="4000" spc="-515" dirty="0"/>
              <a:t> </a:t>
            </a:r>
            <a:r>
              <a:rPr sz="4000" spc="-405" dirty="0"/>
              <a:t>Lab</a:t>
            </a:r>
            <a:r>
              <a:rPr sz="4000" spc="-515" dirty="0"/>
              <a:t> </a:t>
            </a:r>
            <a:r>
              <a:rPr sz="4000" spc="-445" dirty="0"/>
              <a:t>v3+</a:t>
            </a:r>
            <a:r>
              <a:rPr sz="4000" spc="-515" dirty="0"/>
              <a:t> </a:t>
            </a:r>
            <a:r>
              <a:rPr sz="4000" spc="-350" dirty="0"/>
              <a:t>Architecture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7536140" y="1163410"/>
            <a:ext cx="332105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Atrous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Convolutions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6140" y="1537625"/>
            <a:ext cx="582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2412365" algn="l"/>
                <a:tab pos="3358515" algn="l"/>
                <a:tab pos="3555365" algn="l"/>
                <a:tab pos="4063365" algn="l"/>
                <a:tab pos="516826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Enables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capturing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scales downsampling,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preserving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7448" y="1537625"/>
            <a:ext cx="74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without detail.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6140" y="2086265"/>
            <a:ext cx="6883400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“see”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wider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context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maintaining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resolution.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ts val="2920"/>
              </a:lnSpc>
            </a:pP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ASPP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Module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16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Atrous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Pyramid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Pooling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captures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multi-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scale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context effectively.</a:t>
            </a:r>
            <a:endParaRPr sz="1800">
              <a:latin typeface="Arial MT"/>
              <a:cs typeface="Arial MT"/>
            </a:endParaRPr>
          </a:p>
          <a:p>
            <a:pPr marL="12700" marR="17780">
              <a:lnSpc>
                <a:spcPts val="216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enhances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model's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ability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understand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fine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broader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scene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structures.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Decoder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66280" y="5012345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depthwise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8302" y="501234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separable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6140" y="5012345"/>
            <a:ext cx="4271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798955" algn="l"/>
                <a:tab pos="2768600" algn="l"/>
                <a:tab pos="3712845" algn="l"/>
              </a:tabLst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decoder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refines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using convolutions,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3294" y="5286665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reducing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79574" y="5286665"/>
            <a:ext cx="302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94180">
              <a:lnSpc>
                <a:spcPct val="100000"/>
              </a:lnSpc>
              <a:spcBef>
                <a:spcPts val="100"/>
              </a:spcBef>
              <a:tabLst>
                <a:tab pos="549910" algn="l"/>
                <a:tab pos="1494155" algn="l"/>
                <a:tab pos="1917700" algn="l"/>
                <a:tab pos="250571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computation.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suitable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fast,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6140" y="5560985"/>
            <a:ext cx="371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367155" algn="l"/>
                <a:tab pos="1841500" algn="l"/>
                <a:tab pos="2620645" algn="l"/>
              </a:tabLst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keeps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lightweight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resolution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segmentation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tasks.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39700" y="7581900"/>
            <a:ext cx="1790700" cy="6339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36140" y="6363500"/>
            <a:ext cx="6904355" cy="177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DeepLabv3+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Segmentation:</a:t>
            </a:r>
            <a:endParaRPr sz="1800" dirty="0">
              <a:latin typeface="Trebuchet MS"/>
              <a:cs typeface="Trebuchet MS"/>
            </a:endParaRPr>
          </a:p>
          <a:p>
            <a:pPr marL="94615" indent="-90170">
              <a:lnSpc>
                <a:spcPts val="2165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Multi-Scale</a:t>
            </a:r>
            <a:r>
              <a:rPr sz="18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800" dirty="0">
              <a:latin typeface="Trebuchet MS"/>
              <a:cs typeface="Trebuchet MS"/>
            </a:endParaRPr>
          </a:p>
          <a:p>
            <a:pPr marL="94615" indent="-90170">
              <a:lnSpc>
                <a:spcPts val="2160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Resolution</a:t>
            </a:r>
            <a:endParaRPr sz="1800" dirty="0">
              <a:latin typeface="Trebuchet MS"/>
              <a:cs typeface="Trebuchet MS"/>
            </a:endParaRPr>
          </a:p>
          <a:p>
            <a:pPr marL="94615" indent="-90170">
              <a:lnSpc>
                <a:spcPts val="2190"/>
              </a:lnSpc>
              <a:buSzPct val="97222"/>
              <a:buFont typeface="Arial MT"/>
              <a:buChar char="•"/>
              <a:tabLst>
                <a:tab pos="94615" algn="l"/>
              </a:tabLst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Computation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8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lang="en-US" sz="2400" spc="-47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18"/>
            <a:ext cx="14630040" cy="82292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776200" y="7670800"/>
            <a:ext cx="1848485" cy="534035"/>
            <a:chOff x="12776200" y="7670800"/>
            <a:chExt cx="1848485" cy="534035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9700" y="7747000"/>
              <a:ext cx="1722239" cy="411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76200" y="7670800"/>
              <a:ext cx="1848240" cy="533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0" y="2057400"/>
            <a:ext cx="6375876" cy="1180233"/>
          </a:xfrm>
          <a:prstGeom prst="rect">
            <a:avLst/>
          </a:prstGeom>
        </p:spPr>
        <p:txBody>
          <a:bodyPr vert="horz" wrap="square" lIns="0" tIns="559219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0FCFF"/>
                </a:solidFill>
                <a:latin typeface="Trebuchet MS"/>
                <a:cs typeface="Trebuchet MS"/>
              </a:rPr>
              <a:t>Challenging</a:t>
            </a:r>
            <a:r>
              <a:rPr sz="4000" b="1" spc="-365" dirty="0">
                <a:solidFill>
                  <a:srgbClr val="F0FCFF"/>
                </a:solidFill>
                <a:latin typeface="Trebuchet MS"/>
                <a:cs typeface="Trebuchet MS"/>
              </a:rPr>
              <a:t> </a:t>
            </a:r>
            <a:r>
              <a:rPr sz="4000" b="1" spc="45" dirty="0">
                <a:solidFill>
                  <a:srgbClr val="F0FCFF"/>
                </a:solidFill>
                <a:latin typeface="Trebuchet MS"/>
                <a:cs typeface="Trebuchet MS"/>
              </a:rPr>
              <a:t>Scenarios</a:t>
            </a:r>
            <a:r>
              <a:rPr lang="en-US" sz="4000" b="1" spc="45" dirty="0">
                <a:solidFill>
                  <a:srgbClr val="F0FCFF"/>
                </a:solidFill>
                <a:latin typeface="Trebuchet MS"/>
                <a:cs typeface="Trebuchet MS"/>
              </a:rPr>
              <a:t>:-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200" y="3962401"/>
            <a:ext cx="3780500" cy="28898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200" y="3962401"/>
            <a:ext cx="3670120" cy="28781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5319" y="3974123"/>
            <a:ext cx="3670120" cy="287815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215220" y="7707461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40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724" y="355693"/>
            <a:ext cx="7899876" cy="184794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10"/>
              </a:spcBef>
            </a:pPr>
            <a:r>
              <a:rPr lang="en-US" sz="4000" dirty="0"/>
              <a:t>1)</a:t>
            </a:r>
            <a:r>
              <a:rPr sz="4000" dirty="0"/>
              <a:t>Difficulty in Model Selection for Semantic Segmentation</a:t>
            </a:r>
            <a:r>
              <a:rPr lang="en-US" sz="4000" dirty="0"/>
              <a:t> 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294050" y="2321804"/>
            <a:ext cx="2184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D9E1FF"/>
                </a:solidFill>
                <a:latin typeface="Arial MT"/>
                <a:cs typeface="Arial MT"/>
              </a:rPr>
              <a:t>CHALLENGE: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724" y="3475420"/>
            <a:ext cx="3430904" cy="146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Selecting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5" dirty="0">
                <a:solidFill>
                  <a:srgbClr val="D9E1FF"/>
                </a:solidFill>
                <a:latin typeface="Arial MT"/>
                <a:cs typeface="Arial MT"/>
              </a:rPr>
              <a:t>right</a:t>
            </a:r>
            <a:r>
              <a:rPr spc="6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model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for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semantic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segmentation</a:t>
            </a:r>
            <a:r>
              <a:rPr spc="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can </a:t>
            </a: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be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challenging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50" dirty="0">
                <a:solidFill>
                  <a:srgbClr val="D9E1FF"/>
                </a:solidFill>
                <a:latin typeface="Arial MT"/>
                <a:cs typeface="Arial MT"/>
              </a:rPr>
              <a:t>due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50" dirty="0">
                <a:solidFill>
                  <a:srgbClr val="D9E1FF"/>
                </a:solidFill>
                <a:latin typeface="Arial MT"/>
                <a:cs typeface="Arial MT"/>
              </a:rPr>
              <a:t>to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0" dirty="0">
                <a:solidFill>
                  <a:srgbClr val="D9E1FF"/>
                </a:solidFill>
                <a:latin typeface="Arial MT"/>
                <a:cs typeface="Arial MT"/>
              </a:rPr>
              <a:t>the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vast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5" dirty="0">
                <a:solidFill>
                  <a:srgbClr val="D9E1FF"/>
                </a:solidFill>
                <a:latin typeface="Arial MT"/>
                <a:cs typeface="Arial MT"/>
              </a:rPr>
              <a:t>number </a:t>
            </a:r>
            <a:r>
              <a:rPr spc="130" dirty="0">
                <a:solidFill>
                  <a:srgbClr val="D9E1FF"/>
                </a:solidFill>
                <a:latin typeface="Arial MT"/>
                <a:cs typeface="Arial MT"/>
              </a:rPr>
              <a:t>of</a:t>
            </a:r>
            <a:r>
              <a:rPr spc="1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available</a:t>
            </a:r>
            <a:r>
              <a:rPr spc="1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options.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724" y="4983941"/>
            <a:ext cx="3351529" cy="1841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Each</a:t>
            </a:r>
            <a:r>
              <a:rPr spc="-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model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has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05" dirty="0">
                <a:solidFill>
                  <a:srgbClr val="D9E1FF"/>
                </a:solidFill>
                <a:latin typeface="Arial MT"/>
                <a:cs typeface="Arial MT"/>
              </a:rPr>
              <a:t>its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70" dirty="0">
                <a:solidFill>
                  <a:srgbClr val="D9E1FF"/>
                </a:solidFill>
                <a:latin typeface="Arial MT"/>
                <a:cs typeface="Arial MT"/>
              </a:rPr>
              <a:t>strengths</a:t>
            </a:r>
            <a:r>
              <a:rPr spc="-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25" dirty="0">
                <a:solidFill>
                  <a:srgbClr val="D9E1FF"/>
                </a:solidFill>
                <a:latin typeface="Arial MT"/>
                <a:cs typeface="Arial MT"/>
              </a:rPr>
              <a:t>and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weaknesses,</a:t>
            </a:r>
            <a:r>
              <a:rPr spc="3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making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70" dirty="0">
                <a:solidFill>
                  <a:srgbClr val="D9E1FF"/>
                </a:solidFill>
                <a:latin typeface="Arial MT"/>
                <a:cs typeface="Arial MT"/>
              </a:rPr>
              <a:t>it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20" dirty="0">
                <a:solidFill>
                  <a:srgbClr val="D9E1FF"/>
                </a:solidFill>
                <a:latin typeface="Arial MT"/>
                <a:cs typeface="Arial MT"/>
              </a:rPr>
              <a:t>difficult</a:t>
            </a:r>
            <a:r>
              <a:rPr spc="3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to </a:t>
            </a:r>
            <a:r>
              <a:rPr spc="75" dirty="0">
                <a:solidFill>
                  <a:srgbClr val="D9E1FF"/>
                </a:solidFill>
                <a:latin typeface="Arial MT"/>
                <a:cs typeface="Arial MT"/>
              </a:rPr>
              <a:t>determine</a:t>
            </a: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85" dirty="0">
                <a:solidFill>
                  <a:srgbClr val="D9E1FF"/>
                </a:solidFill>
                <a:latin typeface="Arial MT"/>
                <a:cs typeface="Arial MT"/>
              </a:rPr>
              <a:t>which</a:t>
            </a:r>
            <a:r>
              <a:rPr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110" dirty="0">
                <a:solidFill>
                  <a:srgbClr val="D9E1FF"/>
                </a:solidFill>
                <a:latin typeface="Arial MT"/>
                <a:cs typeface="Arial MT"/>
              </a:rPr>
              <a:t>will</a:t>
            </a:r>
            <a:r>
              <a:rPr spc="-2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90" dirty="0">
                <a:solidFill>
                  <a:srgbClr val="D9E1FF"/>
                </a:solidFill>
                <a:latin typeface="Arial MT"/>
                <a:cs typeface="Arial MT"/>
              </a:rPr>
              <a:t>perform</a:t>
            </a:r>
            <a:r>
              <a:rPr spc="-2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30" dirty="0">
                <a:solidFill>
                  <a:srgbClr val="D9E1FF"/>
                </a:solidFill>
                <a:latin typeface="Arial MT"/>
                <a:cs typeface="Arial MT"/>
              </a:rPr>
              <a:t>best </a:t>
            </a:r>
            <a:r>
              <a:rPr spc="125" dirty="0">
                <a:solidFill>
                  <a:srgbClr val="D9E1FF"/>
                </a:solidFill>
                <a:latin typeface="Arial MT"/>
                <a:cs typeface="Arial MT"/>
              </a:rPr>
              <a:t>for</a:t>
            </a:r>
            <a:r>
              <a:rPr spc="-45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D9E1FF"/>
                </a:solidFill>
                <a:latin typeface="Arial MT"/>
                <a:cs typeface="Arial MT"/>
              </a:rPr>
              <a:t>a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65" dirty="0">
                <a:solidFill>
                  <a:srgbClr val="D9E1FF"/>
                </a:solidFill>
                <a:latin typeface="Arial MT"/>
                <a:cs typeface="Arial MT"/>
              </a:rPr>
              <a:t>specific</a:t>
            </a:r>
            <a:r>
              <a:rPr spc="-40" dirty="0">
                <a:solidFill>
                  <a:srgbClr val="D9E1FF"/>
                </a:solidFill>
                <a:latin typeface="Arial MT"/>
                <a:cs typeface="Arial MT"/>
              </a:rPr>
              <a:t> </a:t>
            </a:r>
            <a:r>
              <a:rPr spc="40" dirty="0">
                <a:solidFill>
                  <a:srgbClr val="D9E1FF"/>
                </a:solidFill>
                <a:latin typeface="Arial MT"/>
                <a:cs typeface="Arial MT"/>
              </a:rPr>
              <a:t>task.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0" y="2321804"/>
            <a:ext cx="23437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D9E1FF"/>
                </a:solidFill>
                <a:latin typeface="Arial MT"/>
                <a:cs typeface="Arial MT"/>
              </a:rPr>
              <a:t>SOLUTIONS: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07128" y="3148012"/>
            <a:ext cx="3596640" cy="1933575"/>
          </a:xfrm>
          <a:custGeom>
            <a:avLst/>
            <a:gdLst/>
            <a:ahLst/>
            <a:cxnLst/>
            <a:rect l="l" t="t" r="r" b="b"/>
            <a:pathLst>
              <a:path w="3596640" h="1933575">
                <a:moveTo>
                  <a:pt x="3565393" y="1933217"/>
                </a:moveTo>
                <a:lnTo>
                  <a:pt x="31008" y="1933217"/>
                </a:lnTo>
                <a:lnTo>
                  <a:pt x="0" y="1902209"/>
                </a:lnTo>
                <a:lnTo>
                  <a:pt x="0" y="31008"/>
                </a:lnTo>
                <a:lnTo>
                  <a:pt x="2436" y="18938"/>
                </a:lnTo>
                <a:lnTo>
                  <a:pt x="9082" y="9082"/>
                </a:lnTo>
                <a:lnTo>
                  <a:pt x="18938" y="2436"/>
                </a:lnTo>
                <a:lnTo>
                  <a:pt x="31008" y="0"/>
                </a:lnTo>
                <a:lnTo>
                  <a:pt x="3565393" y="0"/>
                </a:lnTo>
                <a:lnTo>
                  <a:pt x="3577462" y="2436"/>
                </a:lnTo>
                <a:lnTo>
                  <a:pt x="3587319" y="9082"/>
                </a:lnTo>
                <a:lnTo>
                  <a:pt x="3593964" y="18938"/>
                </a:lnTo>
                <a:lnTo>
                  <a:pt x="3596401" y="31008"/>
                </a:lnTo>
                <a:lnTo>
                  <a:pt x="3596401" y="1902209"/>
                </a:lnTo>
                <a:lnTo>
                  <a:pt x="3593964" y="1914278"/>
                </a:lnTo>
                <a:lnTo>
                  <a:pt x="3587319" y="1924135"/>
                </a:lnTo>
                <a:lnTo>
                  <a:pt x="3577462" y="1930780"/>
                </a:lnTo>
                <a:lnTo>
                  <a:pt x="3565393" y="1933217"/>
                </a:lnTo>
                <a:close/>
              </a:path>
              <a:path w="3596640" h="1933575">
                <a:moveTo>
                  <a:pt x="3596402" y="1902209"/>
                </a:moveTo>
                <a:close/>
              </a:path>
            </a:pathLst>
          </a:custGeom>
          <a:solidFill>
            <a:srgbClr val="2F2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1793" y="5239344"/>
            <a:ext cx="3596640" cy="1933575"/>
          </a:xfrm>
          <a:custGeom>
            <a:avLst/>
            <a:gdLst/>
            <a:ahLst/>
            <a:cxnLst/>
            <a:rect l="l" t="t" r="r" b="b"/>
            <a:pathLst>
              <a:path w="3596640" h="1933575">
                <a:moveTo>
                  <a:pt x="3565393" y="1933217"/>
                </a:moveTo>
                <a:lnTo>
                  <a:pt x="31008" y="1933216"/>
                </a:lnTo>
                <a:lnTo>
                  <a:pt x="0" y="1902209"/>
                </a:lnTo>
                <a:lnTo>
                  <a:pt x="0" y="31008"/>
                </a:lnTo>
                <a:lnTo>
                  <a:pt x="2436" y="18938"/>
                </a:lnTo>
                <a:lnTo>
                  <a:pt x="9082" y="9082"/>
                </a:lnTo>
                <a:lnTo>
                  <a:pt x="18938" y="2436"/>
                </a:lnTo>
                <a:lnTo>
                  <a:pt x="31008" y="0"/>
                </a:lnTo>
                <a:lnTo>
                  <a:pt x="3565393" y="0"/>
                </a:lnTo>
                <a:lnTo>
                  <a:pt x="3577462" y="2436"/>
                </a:lnTo>
                <a:lnTo>
                  <a:pt x="3587319" y="9082"/>
                </a:lnTo>
                <a:lnTo>
                  <a:pt x="3593964" y="18938"/>
                </a:lnTo>
                <a:lnTo>
                  <a:pt x="3596401" y="31008"/>
                </a:lnTo>
                <a:lnTo>
                  <a:pt x="3596401" y="1902209"/>
                </a:lnTo>
                <a:lnTo>
                  <a:pt x="3593964" y="1914278"/>
                </a:lnTo>
                <a:lnTo>
                  <a:pt x="3587319" y="1924135"/>
                </a:lnTo>
                <a:lnTo>
                  <a:pt x="3577462" y="1930780"/>
                </a:lnTo>
                <a:lnTo>
                  <a:pt x="3565393" y="1933217"/>
                </a:lnTo>
                <a:close/>
              </a:path>
              <a:path w="3596640" h="1933575">
                <a:moveTo>
                  <a:pt x="3596402" y="1902209"/>
                </a:moveTo>
                <a:close/>
              </a:path>
            </a:pathLst>
          </a:custGeom>
          <a:solidFill>
            <a:srgbClr val="2F2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5787" y="3271723"/>
            <a:ext cx="3199130" cy="3992503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-11430">
              <a:lnSpc>
                <a:spcPct val="103099"/>
              </a:lnSpc>
              <a:spcBef>
                <a:spcPts val="30"/>
              </a:spcBef>
              <a:buSzPct val="71052"/>
              <a:buAutoNum type="arabicPeriod"/>
              <a:tabLst>
                <a:tab pos="198120" algn="l"/>
              </a:tabLst>
            </a:pPr>
            <a:r>
              <a:rPr dirty="0">
                <a:solidFill>
                  <a:srgbClr val="D9E1FF"/>
                </a:solidFill>
                <a:latin typeface="Arial Black"/>
                <a:cs typeface="Arial Black"/>
              </a:rPr>
              <a:t>	Facilitated Communication Daily meetings were implemented to enhance open communication among team members.</a:t>
            </a:r>
            <a:endParaRPr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D9E1FF"/>
              </a:buClr>
              <a:buFont typeface="Arial Black"/>
              <a:buAutoNum type="arabicPeriod"/>
            </a:pPr>
            <a:endParaRPr dirty="0">
              <a:latin typeface="Arial Black"/>
              <a:cs typeface="Arial Black"/>
            </a:endParaRPr>
          </a:p>
          <a:p>
            <a:pPr marL="12700" marR="43815" indent="-10795">
              <a:lnSpc>
                <a:spcPct val="103099"/>
              </a:lnSpc>
              <a:spcBef>
                <a:spcPts val="5"/>
              </a:spcBef>
              <a:buSzPct val="71052"/>
              <a:buAutoNum type="arabicPeriod"/>
              <a:tabLst>
                <a:tab pos="186055" algn="l"/>
              </a:tabLst>
            </a:pPr>
            <a:r>
              <a:rPr dirty="0">
                <a:solidFill>
                  <a:srgbClr val="D9E1FF"/>
                </a:solidFill>
                <a:latin typeface="Arial Black"/>
                <a:cs typeface="Arial Black"/>
              </a:rPr>
              <a:t>	Adoption and Comparison of Models These meetings allowed team members to effectively adopt and compare different models.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8976F8A6-8F4C-8852-AE5C-1EAB74E2390B}"/>
              </a:ext>
            </a:extLst>
          </p:cNvPr>
          <p:cNvSpPr txBox="1"/>
          <p:nvPr/>
        </p:nvSpPr>
        <p:spPr>
          <a:xfrm>
            <a:off x="14249400" y="7696200"/>
            <a:ext cx="5961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14" dirty="0">
                <a:solidFill>
                  <a:schemeClr val="bg1"/>
                </a:solidFill>
                <a:latin typeface="Trebuchet MS"/>
                <a:cs typeface="Trebuchet MS"/>
              </a:rPr>
              <a:t>8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691</TotalTime>
  <Words>1325</Words>
  <Application>Microsoft Office PowerPoint</Application>
  <PresentationFormat>Custom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Arial MT</vt:lpstr>
      <vt:lpstr>Trebuchet MS</vt:lpstr>
      <vt:lpstr>Wingdings</vt:lpstr>
      <vt:lpstr>Office Theme</vt:lpstr>
      <vt:lpstr>Autonomous Vehicle Driving System</vt:lpstr>
      <vt:lpstr>Table of Contents :</vt:lpstr>
      <vt:lpstr>Cityscape Dataset Overview</vt:lpstr>
      <vt:lpstr>Preprocessing Techniques</vt:lpstr>
      <vt:lpstr>Model Selection</vt:lpstr>
      <vt:lpstr>Architecture of U-net Model</vt:lpstr>
      <vt:lpstr>Deep Lab v3+ Architecture</vt:lpstr>
      <vt:lpstr>Challenging Scenarios:-</vt:lpstr>
      <vt:lpstr>1)Difficulty in Model Selection for Semantic Segmentation </vt:lpstr>
      <vt:lpstr>2)RGB Channel Misinterpretation</vt:lpstr>
      <vt:lpstr>3)Inapplicability of FFT</vt:lpstr>
      <vt:lpstr>4)Difficulty in Testing Model</vt:lpstr>
      <vt:lpstr> 5)Misrepresentation of Metrics</vt:lpstr>
      <vt:lpstr>6)Challenge in U-Net model semantic segmentation images</vt:lpstr>
      <vt:lpstr>7)Discrepancy Between Validation and Testing Results with DeepLabV3+ model</vt:lpstr>
      <vt:lpstr>RESULTS:</vt:lpstr>
      <vt:lpstr>Acknowledgements</vt:lpstr>
      <vt:lpstr>Thank you!  Open for 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RAMESHWARI  VADHVANI</cp:lastModifiedBy>
  <cp:revision>14</cp:revision>
  <dcterms:created xsi:type="dcterms:W3CDTF">2024-10-29T15:02:55Z</dcterms:created>
  <dcterms:modified xsi:type="dcterms:W3CDTF">2024-10-30T18:44:04Z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2024-10-25T00:00:00Z</vt:filetime>
  </property>
  <property fmtid="{D5CDD505-2E9C-101B-9397-08002B2CF9AE}" pid="3" name="Creator">
    <vt:lpwstr>Aspose.Slides for .NET 24.6</vt:lpwstr>
  </property>
  <property fmtid="{D5CDD505-2E9C-101B-9397-08002B2CF9AE}" pid="4" name="LastSaved">
    <vt:filetime>2024-10-29T00:00:00Z</vt:filetime>
  </property>
  <property fmtid="{D5CDD505-2E9C-101B-9397-08002B2CF9AE}" pid="5" name="Producer">
    <vt:lpwstr>Aspose.Slides for .NET 24.6</vt:lpwstr>
  </property>
</Properties>
</file>