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84" r:id="rId4"/>
    <p:sldId id="258" r:id="rId5"/>
    <p:sldId id="259" r:id="rId6"/>
    <p:sldId id="262" r:id="rId7"/>
    <p:sldId id="287" r:id="rId8"/>
    <p:sldId id="288" r:id="rId9"/>
    <p:sldId id="285" r:id="rId10"/>
    <p:sldId id="263" r:id="rId11"/>
    <p:sldId id="264" r:id="rId12"/>
    <p:sldId id="286" r:id="rId13"/>
    <p:sldId id="265" r:id="rId14"/>
    <p:sldId id="267" r:id="rId15"/>
    <p:sldId id="268" r:id="rId1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  <p:embeddedFont>
      <p:font typeface="Source Code Pro" panose="020B0509030403020204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8483b6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68483b6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738d415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738d415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342412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342412b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342412b1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342412b1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342412b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342412b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342412b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342412b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62257e8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62257e8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955088"/>
            <a:ext cx="4846500" cy="26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3707513"/>
            <a:ext cx="48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532300" y="-10350"/>
            <a:ext cx="361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 rot="10800000">
            <a:off x="-596" y="-465"/>
            <a:ext cx="1365121" cy="1092666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flipH="1">
            <a:off x="4523" y="4119258"/>
            <a:ext cx="1282376" cy="1025092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 rot="10800000" flipH="1">
            <a:off x="7861623" y="3608"/>
            <a:ext cx="1282376" cy="1025092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813280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 rot="5400000" flipH="1">
            <a:off x="-100900" y="100901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 flipH="1">
            <a:off x="360761" y="2554307"/>
            <a:ext cx="3226104" cy="2578847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rgbClr val="CA0505">
              <a:alpha val="31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 flipH="1">
            <a:off x="5" y="3887956"/>
            <a:ext cx="1555694" cy="1245203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 rot="10800000" flipH="1">
            <a:off x="6902505" y="6"/>
            <a:ext cx="1555694" cy="1245203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 flipH="1">
            <a:off x="1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 rot="-5400000">
            <a:off x="8233710" y="100901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 flipH="1">
            <a:off x="355435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 rot="-5400000">
            <a:off x="7952597" y="100901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45992" y="1887738"/>
            <a:ext cx="3603900" cy="17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61675" y="831313"/>
            <a:ext cx="999000" cy="8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100" b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45992" y="3600288"/>
            <a:ext cx="36039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486399" y="0"/>
            <a:ext cx="3721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076800"/>
            <a:ext cx="77040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1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13281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10800000">
            <a:off x="-596" y="-465"/>
            <a:ext cx="1365121" cy="1092666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 flipH="1">
            <a:off x="1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8132810" y="4334126"/>
            <a:ext cx="1011201" cy="809382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561900" y="1349000"/>
            <a:ext cx="4568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3561900" y="2671625"/>
            <a:ext cx="45681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>
            <a:off x="0" y="0"/>
            <a:ext cx="316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7"/>
          <p:cNvSpPr/>
          <p:nvPr/>
        </p:nvSpPr>
        <p:spPr>
          <a:xfrm rot="-5400000">
            <a:off x="7897791" y="111462"/>
            <a:ext cx="1387225" cy="1108904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85800" y="1764600"/>
            <a:ext cx="41037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5043975" y="-22111"/>
            <a:ext cx="4103700" cy="5242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8"/>
          <p:cNvSpPr/>
          <p:nvPr/>
        </p:nvSpPr>
        <p:spPr>
          <a:xfrm rot="10800000">
            <a:off x="-92045" y="-98194"/>
            <a:ext cx="1555694" cy="1245203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50" y="4513500"/>
            <a:ext cx="9144000" cy="6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 rot="-5400000">
            <a:off x="7897791" y="111462"/>
            <a:ext cx="1387225" cy="1108904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439250" y="3811325"/>
            <a:ext cx="62655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595" t="6209" b="6209"/>
          <a:stretch/>
        </p:blipFill>
        <p:spPr>
          <a:xfrm>
            <a:off x="5532300" y="-10350"/>
            <a:ext cx="3611700" cy="5143500"/>
          </a:xfrm>
          <a:prstGeom prst="rect">
            <a:avLst/>
          </a:prstGeom>
        </p:spPr>
      </p:pic>
      <p:sp>
        <p:nvSpPr>
          <p:cNvPr id="190" name="Google Shape;190;p25"/>
          <p:cNvSpPr txBox="1">
            <a:spLocks noGrp="1"/>
          </p:cNvSpPr>
          <p:nvPr>
            <p:ph type="ctrTitle"/>
          </p:nvPr>
        </p:nvSpPr>
        <p:spPr>
          <a:xfrm>
            <a:off x="0" y="824400"/>
            <a:ext cx="5532300" cy="6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529"/>
                </a:solidFill>
                <a:latin typeface="Oswald"/>
                <a:ea typeface="Oswald"/>
                <a:cs typeface="Oswald"/>
                <a:sym typeface="Oswald"/>
              </a:rPr>
              <a:t>Comprehensive Autonomous Driving System</a:t>
            </a:r>
            <a:endParaRPr sz="5200"/>
          </a:p>
        </p:txBody>
      </p:sp>
      <p:sp>
        <p:nvSpPr>
          <p:cNvPr id="191" name="Google Shape;191;p25"/>
          <p:cNvSpPr/>
          <p:nvPr/>
        </p:nvSpPr>
        <p:spPr>
          <a:xfrm>
            <a:off x="4170214" y="2554307"/>
            <a:ext cx="3226104" cy="2578847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rgbClr val="CA0505">
              <a:alpha val="31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201380" y="3887956"/>
            <a:ext cx="1555694" cy="1245203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l="9459" t="17875" r="8141" b="6314"/>
          <a:stretch/>
        </p:blipFill>
        <p:spPr>
          <a:xfrm>
            <a:off x="1588700" y="76375"/>
            <a:ext cx="2634804" cy="6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904900" y="1468813"/>
            <a:ext cx="349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Lane detection system</a:t>
            </a:r>
            <a:endParaRPr sz="18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349800" y="2022913"/>
            <a:ext cx="34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</a:rPr>
              <a:t>Presented by: Batch No - 2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65100" y="2731975"/>
            <a:ext cx="5262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Lead</a:t>
            </a:r>
            <a:r>
              <a:rPr lang="en" sz="1800" dirty="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Dyna Joshy</a:t>
            </a:r>
            <a:endParaRPr sz="1800" dirty="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Co-lead</a:t>
            </a:r>
            <a:r>
              <a:rPr lang="en" sz="1800" dirty="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SriJishnu Pagadala</a:t>
            </a:r>
            <a:endParaRPr sz="1800" dirty="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Team members</a:t>
            </a:r>
            <a:r>
              <a:rPr lang="en" sz="1800" dirty="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Rakshitha N</a:t>
            </a:r>
            <a:endParaRPr sz="1800" dirty="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5100" y="4047500"/>
            <a:ext cx="43404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r>
              <a:rPr lang="en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0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lang="en" sz="2100" b="1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" sz="1900" b="1">
                <a:solidFill>
                  <a:srgbClr val="500050"/>
                </a:solidFill>
              </a:rPr>
              <a:t>Nitig Singh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yolo</a:t>
            </a:r>
            <a:endParaRPr baseline="-2500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C8E4B-A403-3B77-5419-780934C7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9144000" cy="102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4017A-0C9A-EBD2-B4A4-2763BDB53C49}"/>
              </a:ext>
            </a:extLst>
          </p:cNvPr>
          <p:cNvSpPr txBox="1"/>
          <p:nvPr/>
        </p:nvSpPr>
        <p:spPr>
          <a:xfrm>
            <a:off x="243591" y="2457251"/>
            <a:ext cx="865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Resource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Complexity of Scenes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Real-Time Constraints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deeplabv3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87FDFF-920E-BFD6-C27C-48B21F17F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726744"/>
            <a:ext cx="80506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significant GPU resources for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of Urban Scenes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Diverse and cluttered environments can confuse the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Lanes may be underrepresented compared to other objects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Annotation Quality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Inaccurate or inconsistent lane markings can affect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Difficulty in adapting to different weather conditions and lighting variations.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Struggles with maintaining frame rates suitable for real-time applications.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F2EE-C5F1-BC3C-6C0C-39D67F58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model 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02DF-056B-6988-D7EB-97492884E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878AC-C5BB-62C9-E57B-19ACB32A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0" y="1463267"/>
            <a:ext cx="601111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3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3054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0" y="750800"/>
            <a:ext cx="90990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Lane detection systems are crucial for autonomous vehicles, enabling them to identify and follow lane markings on roads for safe navigation.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These systems utilize computer vision and machine learning algorithms to process camera images and recognize lane boundaries in real time.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Most lane detection systems rely on cameras, LiDAR, and radar sensors to gather data about the vehicle's environment and road conditions.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By accurately detecting lanes, these systems enhance vehicle safety by reducing the risk of drifting out of lanes and potential collisions.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Lane detection works in conjunction with other autonomous driving features, such as adaptive cruise control and collision avoidance systems, to create a cohesive driving experience.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Factors like weather conditions, road markings quality, and dynamic environments (e.g., construction                   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zones) present challenges that ongoing research aims to address for improved reliability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1030875" y="202025"/>
            <a:ext cx="38454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325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completed:</a:t>
            </a:r>
            <a:endParaRPr/>
          </a:p>
        </p:txBody>
      </p:sp>
      <p:pic>
        <p:nvPicPr>
          <p:cNvPr id="286" name="Google Shape;28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425" b="7425"/>
          <a:stretch/>
        </p:blipFill>
        <p:spPr>
          <a:xfrm>
            <a:off x="5043975" y="-22111"/>
            <a:ext cx="4103698" cy="5242501"/>
          </a:xfrm>
          <a:prstGeom prst="rect">
            <a:avLst/>
          </a:prstGeom>
        </p:spPr>
      </p:pic>
      <p:sp>
        <p:nvSpPr>
          <p:cNvPr id="287" name="Google Shape;287;p36"/>
          <p:cNvSpPr/>
          <p:nvPr/>
        </p:nvSpPr>
        <p:spPr>
          <a:xfrm>
            <a:off x="6184989" y="2770932"/>
            <a:ext cx="3226104" cy="2578847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rgbClr val="CA0505">
              <a:alpha val="31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7785196" y="3778827"/>
            <a:ext cx="1975989" cy="1579544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65175" y="971400"/>
            <a:ext cx="4978800" cy="4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1. Setup and Installation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We installed necessary libraries like  torch, torchvision, matplotlib to support deep learning and visualization tasks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2. Dataset Preparation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mployed the Cityscapes dataset for training and validation.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Implemented a custom PyTorch Dataset class to load and preprocess images and lane masks.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Applied transformations, including resizing, normalization, and tensor conversion for effective model input.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3. Model set up(DeepLabV3)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Loaded the pre-trained DeepLabV3 model with a ResNet-101 backbone.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Modified the model to accommodate 20 classes (19 for Cityscapes and 1 background class).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completed(contd):</a:t>
            </a:r>
            <a:endParaRPr sz="60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144750" y="1301018"/>
            <a:ext cx="88545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4. Training Setup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Defined the loss function (CrossEntropyLoss) and optimizer (Adam with a learning rate of 0.0001).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Prepared PyTorch data loaders for training and validation with batch sizes of 4.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5. Training Process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Created a training function to perform forward and backward passes, optimize the model, and compute the loss.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Conducted training over epochs to fine-tune the model for lane detection.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ubTitle" idx="1"/>
          </p:nvPr>
        </p:nvSpPr>
        <p:spPr>
          <a:xfrm>
            <a:off x="156650" y="1576475"/>
            <a:ext cx="5054100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lane detection system is a key feature in autonomous driving, responsible for identifying and tracking lane markers on roads to ensure the vehicle stays within the correct path.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processes visual data in real time, allowing the vehicle to adjust steering and positioning.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575" y="0"/>
            <a:ext cx="3859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 rot="10800000" flipH="1">
            <a:off x="7899725" y="287"/>
            <a:ext cx="1244555" cy="1073988"/>
          </a:xfrm>
          <a:custGeom>
            <a:avLst/>
            <a:gdLst/>
            <a:ahLst/>
            <a:cxnLst/>
            <a:rect l="l" t="t" r="r" b="b"/>
            <a:pathLst>
              <a:path w="1555694" h="1245203" extrusionOk="0">
                <a:moveTo>
                  <a:pt x="1555695" y="0"/>
                </a:moveTo>
                <a:cubicBezTo>
                  <a:pt x="768739" y="629483"/>
                  <a:pt x="0" y="1245203"/>
                  <a:pt x="0" y="1245203"/>
                </a:cubicBezTo>
                <a:lnTo>
                  <a:pt x="1555695" y="1245203"/>
                </a:lnTo>
                <a:lnTo>
                  <a:pt x="15556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 rot="5400000">
            <a:off x="5310750" y="4003110"/>
            <a:ext cx="1088810" cy="1141140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37050" y="595400"/>
            <a:ext cx="5054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Lane detection system</a:t>
            </a:r>
            <a:endParaRPr sz="3200"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69C2-16C6-C20F-41A3-E7AD84B0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28" y="865147"/>
            <a:ext cx="7968420" cy="626374"/>
          </a:xfrm>
        </p:spPr>
        <p:txBody>
          <a:bodyPr/>
          <a:lstStyle/>
          <a:p>
            <a:r>
              <a:rPr lang="en-IN" dirty="0"/>
              <a:t>Why this module??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D484-3F69-796F-987D-597EA6E8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54" y="1491521"/>
            <a:ext cx="6247151" cy="389610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Safety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Navigation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Autonomous Driving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Traffic Regulations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522E2-614A-37A5-DE19-6697CB732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48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3366575" y="0"/>
            <a:ext cx="4568100" cy="6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2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3442550" y="694500"/>
            <a:ext cx="4568100" cy="4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identify and track lane boundaries to ensure the vehicle remains within its designated lane.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visual data in real time to enable timely adjustments and maintain proper lane positioning.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 to various road conditions, including different lane types, weather scenarios, and lighting variations, to ensure consistent performance.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lane departure by providing precise steering inputs to keep the vehicle centered in its lane.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overall safety and navigation by integrating lane detection with other driving assistance systems to prevent collisions and ensure smooth driving.</a:t>
            </a: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15" name="Google Shape;21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474" r="29474"/>
          <a:stretch/>
        </p:blipFill>
        <p:spPr>
          <a:xfrm>
            <a:off x="0" y="0"/>
            <a:ext cx="3168000" cy="5143501"/>
          </a:xfrm>
          <a:prstGeom prst="rect">
            <a:avLst/>
          </a:prstGeom>
        </p:spPr>
      </p:pic>
      <p:sp>
        <p:nvSpPr>
          <p:cNvPr id="216" name="Google Shape;216;p27"/>
          <p:cNvSpPr/>
          <p:nvPr/>
        </p:nvSpPr>
        <p:spPr>
          <a:xfrm rot="5400000">
            <a:off x="-323636" y="2541607"/>
            <a:ext cx="3226104" cy="2578847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rgbClr val="CA0505">
              <a:alpha val="31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 rot="5400000">
            <a:off x="-155331" y="3750302"/>
            <a:ext cx="1548530" cy="1237847"/>
          </a:xfrm>
          <a:custGeom>
            <a:avLst/>
            <a:gdLst/>
            <a:ahLst/>
            <a:cxnLst/>
            <a:rect l="l" t="t" r="r" b="b"/>
            <a:pathLst>
              <a:path w="3226104" h="2578847" extrusionOk="0">
                <a:moveTo>
                  <a:pt x="3225951" y="192"/>
                </a:moveTo>
                <a:lnTo>
                  <a:pt x="3225951" y="2578848"/>
                </a:lnTo>
                <a:lnTo>
                  <a:pt x="0" y="2578848"/>
                </a:lnTo>
                <a:cubicBezTo>
                  <a:pt x="0" y="2578848"/>
                  <a:pt x="3251859" y="-25716"/>
                  <a:pt x="3225951" y="1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234082" y="-60076"/>
            <a:ext cx="7013661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approaches used: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234082" y="1933566"/>
            <a:ext cx="7470861" cy="244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Object detection based </a:t>
            </a:r>
            <a:r>
              <a:rPr lang="en" dirty="0"/>
              <a:t>: DeepLab3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Segmentation-based</a:t>
            </a:r>
            <a:r>
              <a:rPr lang="en" dirty="0"/>
              <a:t>: ERFnet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ctrTitle"/>
          </p:nvPr>
        </p:nvSpPr>
        <p:spPr>
          <a:xfrm>
            <a:off x="417900" y="84475"/>
            <a:ext cx="7940400" cy="26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Initial setups</a:t>
            </a:r>
            <a:endParaRPr sz="5800"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685800" y="2903876"/>
            <a:ext cx="4846500" cy="14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Yolov10 with VGG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DeepLabv3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ERFNet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99F-151E-2C96-B247-9AB4A2A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DeepLabV3 in Lane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9B3C5-A74F-1DAE-902A-9EB47212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318" y="1469240"/>
            <a:ext cx="7704000" cy="2205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Semantic Segmentation</a:t>
            </a:r>
            <a:r>
              <a:rPr lang="en-US" dirty="0"/>
              <a:t>: Used for precise lane marking detection by classifying each pixel in an image.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Contextual Information</a:t>
            </a:r>
            <a:r>
              <a:rPr lang="en-US" dirty="0"/>
              <a:t>: Captures contextual features effectively, which helps in identifying lanes in complex urban environments.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Multi-Scale Features</a:t>
            </a:r>
            <a:r>
              <a:rPr lang="en-US" dirty="0"/>
              <a:t>: Handles variations in lane sizes and distances by leveraging multi-scale input processing.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3379-6A84-3D1D-2908-B010FB3EB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86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59F6-AD00-9FC3-2A14-E8ED307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ERFNet</a:t>
            </a:r>
            <a:r>
              <a:rPr lang="en-IN" dirty="0"/>
              <a:t> in Lane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C910-D3B8-FC30-BE28-1364D666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13873"/>
            <a:ext cx="7704000" cy="3532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Real-Time Processing: </a:t>
            </a:r>
            <a:r>
              <a:rPr lang="en-US" dirty="0"/>
              <a:t>Designed for efficient inference, making it suitable for real-time lane detection applications.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Lightweight Architecture: </a:t>
            </a:r>
            <a:r>
              <a:rPr lang="en-US" dirty="0"/>
              <a:t>Provides good performance with lower computational requirements, ideal for embedded systems and mobile applications.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Robustness to Occlusion: </a:t>
            </a:r>
            <a:r>
              <a:rPr lang="en-US" dirty="0"/>
              <a:t>Better at handling occluded lane markings due to its encoder-decoder structure that retains spatial information.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924DB-E52A-3B8E-9083-44DACE7B6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90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3B69-30F9-90C0-9C49-01A64202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</a:t>
            </a:r>
            <a:r>
              <a:rPr lang="en-IN" dirty="0" err="1"/>
              <a:t>ERFNet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246B6-00E0-277C-A7C2-24D7DF569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621A8-24FE-2FD0-AA57-7E6C1C9E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" y="1440470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7137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Industry Consulting Toolkit by Slidesgo">
  <a:themeElements>
    <a:clrScheme name="Simple Light">
      <a:dk1>
        <a:srgbClr val="292929"/>
      </a:dk1>
      <a:lt1>
        <a:srgbClr val="F3F3F3"/>
      </a:lt1>
      <a:dk2>
        <a:srgbClr val="CA0505"/>
      </a:dk2>
      <a:lt2>
        <a:srgbClr val="A20A0A"/>
      </a:lt2>
      <a:accent1>
        <a:srgbClr val="B7B7B7"/>
      </a:accent1>
      <a:accent2>
        <a:srgbClr val="CE6A6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787</Words>
  <Application>Microsoft Office PowerPoint</Application>
  <PresentationFormat>On-screen Show (16:9)</PresentationFormat>
  <Paragraphs>94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Oswald</vt:lpstr>
      <vt:lpstr>Raleway</vt:lpstr>
      <vt:lpstr>Roboto</vt:lpstr>
      <vt:lpstr>Comic Sans MS</vt:lpstr>
      <vt:lpstr>Open Sans</vt:lpstr>
      <vt:lpstr>Roboto Condensed Light</vt:lpstr>
      <vt:lpstr>Calibri</vt:lpstr>
      <vt:lpstr>Roboto Medium</vt:lpstr>
      <vt:lpstr>Arial</vt:lpstr>
      <vt:lpstr>Amatic SC</vt:lpstr>
      <vt:lpstr>Source Code Pro</vt:lpstr>
      <vt:lpstr>Times New Roman</vt:lpstr>
      <vt:lpstr>Automotive Industry Consulting Toolkit by Slidesgo</vt:lpstr>
      <vt:lpstr>Comprehensive Autonomous Driving System</vt:lpstr>
      <vt:lpstr>PowerPoint Presentation</vt:lpstr>
      <vt:lpstr>Why this module??</vt:lpstr>
      <vt:lpstr>Objectives</vt:lpstr>
      <vt:lpstr>Model approaches used:</vt:lpstr>
      <vt:lpstr>Initial setups</vt:lpstr>
      <vt:lpstr>DeepLabV3 in Lane detection</vt:lpstr>
      <vt:lpstr>ERFNet in Lane Detection</vt:lpstr>
      <vt:lpstr>Architecture of ERFNet</vt:lpstr>
      <vt:lpstr>Challenges with yolo</vt:lpstr>
      <vt:lpstr>Challenges with deeplabv3</vt:lpstr>
      <vt:lpstr>Different model comparisons</vt:lpstr>
      <vt:lpstr>Introduction  </vt:lpstr>
      <vt:lpstr>Steps completed:</vt:lpstr>
      <vt:lpstr>Steps completed(contd):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Dyna Joshy</cp:lastModifiedBy>
  <cp:revision>20</cp:revision>
  <dcterms:modified xsi:type="dcterms:W3CDTF">2024-10-30T18:11:52Z</dcterms:modified>
</cp:coreProperties>
</file>