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81" r:id="rId11"/>
    <p:sldId id="265" r:id="rId12"/>
    <p:sldId id="267" r:id="rId13"/>
    <p:sldId id="282" r:id="rId14"/>
    <p:sldId id="283" r:id="rId15"/>
    <p:sldId id="279" r:id="rId16"/>
    <p:sldId id="266" r:id="rId17"/>
    <p:sldId id="268" r:id="rId18"/>
    <p:sldId id="273" r:id="rId19"/>
    <p:sldId id="269" r:id="rId20"/>
    <p:sldId id="274" r:id="rId21"/>
    <p:sldId id="275" r:id="rId22"/>
    <p:sldId id="276" r:id="rId23"/>
    <p:sldId id="271" r:id="rId24"/>
    <p:sldId id="277" r:id="rId25"/>
    <p:sldId id="278" r:id="rId26"/>
    <p:sldId id="272"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6270C-07C3-456C-AA5F-EB7A25780EE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E789E642-6918-44F1-AB61-168353D84B48}">
      <dgm:prSet/>
      <dgm:spPr/>
      <dgm:t>
        <a:bodyPr/>
        <a:lstStyle/>
        <a:p>
          <a:r>
            <a:rPr lang="en-US" b="0" i="0"/>
            <a:t>PHP stands for Hypertext Preprocessor</a:t>
          </a:r>
          <a:endParaRPr lang="en-US"/>
        </a:p>
      </dgm:t>
    </dgm:pt>
    <dgm:pt modelId="{17330C4D-BE77-4973-A403-E724874D2524}" type="parTrans" cxnId="{8A55F8B5-8101-4DE2-9A58-3CD676B73192}">
      <dgm:prSet/>
      <dgm:spPr/>
      <dgm:t>
        <a:bodyPr/>
        <a:lstStyle/>
        <a:p>
          <a:endParaRPr lang="en-US"/>
        </a:p>
      </dgm:t>
    </dgm:pt>
    <dgm:pt modelId="{20CC1A56-4300-4D8E-BD0A-91F2A59FB3EF}" type="sibTrans" cxnId="{8A55F8B5-8101-4DE2-9A58-3CD676B73192}">
      <dgm:prSet/>
      <dgm:spPr/>
      <dgm:t>
        <a:bodyPr/>
        <a:lstStyle/>
        <a:p>
          <a:endParaRPr lang="en-US"/>
        </a:p>
      </dgm:t>
    </dgm:pt>
    <dgm:pt modelId="{2BC59CA1-A5E6-40EC-9A58-DE6B055C0B61}">
      <dgm:prSet/>
      <dgm:spPr/>
      <dgm:t>
        <a:bodyPr/>
        <a:lstStyle/>
        <a:p>
          <a:r>
            <a:rPr lang="en-US" b="0" i="0"/>
            <a:t>It is a server-side scripting language used to create dynamic web pages</a:t>
          </a:r>
          <a:endParaRPr lang="en-US"/>
        </a:p>
      </dgm:t>
    </dgm:pt>
    <dgm:pt modelId="{B8192999-A88C-4702-AFD2-88D40EA02940}" type="parTrans" cxnId="{1B0DE698-EC55-41DC-B8EF-D505365F274C}">
      <dgm:prSet/>
      <dgm:spPr/>
      <dgm:t>
        <a:bodyPr/>
        <a:lstStyle/>
        <a:p>
          <a:endParaRPr lang="en-US"/>
        </a:p>
      </dgm:t>
    </dgm:pt>
    <dgm:pt modelId="{F874AFFC-FEF2-408F-B5EE-2D6AFC408B18}" type="sibTrans" cxnId="{1B0DE698-EC55-41DC-B8EF-D505365F274C}">
      <dgm:prSet/>
      <dgm:spPr/>
      <dgm:t>
        <a:bodyPr/>
        <a:lstStyle/>
        <a:p>
          <a:endParaRPr lang="en-US"/>
        </a:p>
      </dgm:t>
    </dgm:pt>
    <dgm:pt modelId="{725237F0-14B3-4272-B025-A22910DE8C63}">
      <dgm:prSet/>
      <dgm:spPr/>
      <dgm:t>
        <a:bodyPr/>
        <a:lstStyle/>
        <a:p>
          <a:r>
            <a:rPr lang="en-US" b="0" i="0"/>
            <a:t>PHP is widely used in web development and can be integrated with HTML, CSS, and JavaScript</a:t>
          </a:r>
          <a:endParaRPr lang="en-US"/>
        </a:p>
      </dgm:t>
    </dgm:pt>
    <dgm:pt modelId="{75EF056F-8960-4989-8079-4C290AEA0D8D}" type="parTrans" cxnId="{CE4E0F1C-1DC5-41D7-BDC7-BF55F9BA3943}">
      <dgm:prSet/>
      <dgm:spPr/>
      <dgm:t>
        <a:bodyPr/>
        <a:lstStyle/>
        <a:p>
          <a:endParaRPr lang="en-US"/>
        </a:p>
      </dgm:t>
    </dgm:pt>
    <dgm:pt modelId="{BED387E9-9BD3-49BA-BF21-4C3AADC6DFE0}" type="sibTrans" cxnId="{CE4E0F1C-1DC5-41D7-BDC7-BF55F9BA3943}">
      <dgm:prSet/>
      <dgm:spPr/>
      <dgm:t>
        <a:bodyPr/>
        <a:lstStyle/>
        <a:p>
          <a:endParaRPr lang="en-US"/>
        </a:p>
      </dgm:t>
    </dgm:pt>
    <dgm:pt modelId="{50A8E9C9-20D3-415B-B02B-9055954D9733}">
      <dgm:prSet/>
      <dgm:spPr/>
      <dgm:t>
        <a:bodyPr/>
        <a:lstStyle/>
        <a:p>
          <a:r>
            <a:rPr lang="en-US" b="0" i="0"/>
            <a:t>PHP code is executed on the server and the output is sent to the client's web browser</a:t>
          </a:r>
          <a:endParaRPr lang="en-US"/>
        </a:p>
      </dgm:t>
    </dgm:pt>
    <dgm:pt modelId="{3523BC5E-FAFA-4566-86DE-5A5BDCAF2FFE}" type="parTrans" cxnId="{90A8C84D-1A74-4786-9F22-D1F3832A77B3}">
      <dgm:prSet/>
      <dgm:spPr/>
      <dgm:t>
        <a:bodyPr/>
        <a:lstStyle/>
        <a:p>
          <a:endParaRPr lang="en-US"/>
        </a:p>
      </dgm:t>
    </dgm:pt>
    <dgm:pt modelId="{303F5760-D1FE-43B2-B33D-8947230C27C2}" type="sibTrans" cxnId="{90A8C84D-1A74-4786-9F22-D1F3832A77B3}">
      <dgm:prSet/>
      <dgm:spPr/>
      <dgm:t>
        <a:bodyPr/>
        <a:lstStyle/>
        <a:p>
          <a:endParaRPr lang="en-US"/>
        </a:p>
      </dgm:t>
    </dgm:pt>
    <dgm:pt modelId="{27896CDD-4F1E-4F27-B4A4-D52D8140049A}" type="pres">
      <dgm:prSet presAssocID="{4C96270C-07C3-456C-AA5F-EB7A25780EED}" presName="vert0" presStyleCnt="0">
        <dgm:presLayoutVars>
          <dgm:dir/>
          <dgm:animOne val="branch"/>
          <dgm:animLvl val="lvl"/>
        </dgm:presLayoutVars>
      </dgm:prSet>
      <dgm:spPr/>
    </dgm:pt>
    <dgm:pt modelId="{08B6598C-B6F7-480C-9EFA-29C651091859}" type="pres">
      <dgm:prSet presAssocID="{E789E642-6918-44F1-AB61-168353D84B48}" presName="thickLine" presStyleLbl="alignNode1" presStyleIdx="0" presStyleCnt="4"/>
      <dgm:spPr/>
    </dgm:pt>
    <dgm:pt modelId="{A823CBA9-5610-4532-81AE-59DFFD945522}" type="pres">
      <dgm:prSet presAssocID="{E789E642-6918-44F1-AB61-168353D84B48}" presName="horz1" presStyleCnt="0"/>
      <dgm:spPr/>
    </dgm:pt>
    <dgm:pt modelId="{EF8230F5-E4EA-4581-B5C3-5C4E66A0B8AD}" type="pres">
      <dgm:prSet presAssocID="{E789E642-6918-44F1-AB61-168353D84B48}" presName="tx1" presStyleLbl="revTx" presStyleIdx="0" presStyleCnt="4"/>
      <dgm:spPr/>
    </dgm:pt>
    <dgm:pt modelId="{C240A2EC-FB58-4181-9C05-4C8DBACD8D3C}" type="pres">
      <dgm:prSet presAssocID="{E789E642-6918-44F1-AB61-168353D84B48}" presName="vert1" presStyleCnt="0"/>
      <dgm:spPr/>
    </dgm:pt>
    <dgm:pt modelId="{A1DC7DFE-9BDB-4016-813D-A0375941BF3A}" type="pres">
      <dgm:prSet presAssocID="{2BC59CA1-A5E6-40EC-9A58-DE6B055C0B61}" presName="thickLine" presStyleLbl="alignNode1" presStyleIdx="1" presStyleCnt="4"/>
      <dgm:spPr/>
    </dgm:pt>
    <dgm:pt modelId="{E64B193F-52E2-4A4A-B811-D59DD1DD1CEE}" type="pres">
      <dgm:prSet presAssocID="{2BC59CA1-A5E6-40EC-9A58-DE6B055C0B61}" presName="horz1" presStyleCnt="0"/>
      <dgm:spPr/>
    </dgm:pt>
    <dgm:pt modelId="{48E96246-371D-4558-A48E-4ADA1EE1EED3}" type="pres">
      <dgm:prSet presAssocID="{2BC59CA1-A5E6-40EC-9A58-DE6B055C0B61}" presName="tx1" presStyleLbl="revTx" presStyleIdx="1" presStyleCnt="4"/>
      <dgm:spPr/>
    </dgm:pt>
    <dgm:pt modelId="{F1F9AFC5-2CA0-41DA-82EE-12972D233101}" type="pres">
      <dgm:prSet presAssocID="{2BC59CA1-A5E6-40EC-9A58-DE6B055C0B61}" presName="vert1" presStyleCnt="0"/>
      <dgm:spPr/>
    </dgm:pt>
    <dgm:pt modelId="{1C176645-9397-4F50-BA18-E57ECFC76832}" type="pres">
      <dgm:prSet presAssocID="{725237F0-14B3-4272-B025-A22910DE8C63}" presName="thickLine" presStyleLbl="alignNode1" presStyleIdx="2" presStyleCnt="4"/>
      <dgm:spPr/>
    </dgm:pt>
    <dgm:pt modelId="{5638B89B-BAB8-49F7-9630-EEB9EB388158}" type="pres">
      <dgm:prSet presAssocID="{725237F0-14B3-4272-B025-A22910DE8C63}" presName="horz1" presStyleCnt="0"/>
      <dgm:spPr/>
    </dgm:pt>
    <dgm:pt modelId="{FBEFE84B-F7C6-4A03-A898-081F1EED707E}" type="pres">
      <dgm:prSet presAssocID="{725237F0-14B3-4272-B025-A22910DE8C63}" presName="tx1" presStyleLbl="revTx" presStyleIdx="2" presStyleCnt="4"/>
      <dgm:spPr/>
    </dgm:pt>
    <dgm:pt modelId="{F18F9760-8D38-4C68-A2B2-86859000B69A}" type="pres">
      <dgm:prSet presAssocID="{725237F0-14B3-4272-B025-A22910DE8C63}" presName="vert1" presStyleCnt="0"/>
      <dgm:spPr/>
    </dgm:pt>
    <dgm:pt modelId="{E7F19E70-F87D-4D65-AADC-DA6F826AC5C1}" type="pres">
      <dgm:prSet presAssocID="{50A8E9C9-20D3-415B-B02B-9055954D9733}" presName="thickLine" presStyleLbl="alignNode1" presStyleIdx="3" presStyleCnt="4"/>
      <dgm:spPr/>
    </dgm:pt>
    <dgm:pt modelId="{AE36B51D-3DDD-4A9B-93E2-9A338095B08D}" type="pres">
      <dgm:prSet presAssocID="{50A8E9C9-20D3-415B-B02B-9055954D9733}" presName="horz1" presStyleCnt="0"/>
      <dgm:spPr/>
    </dgm:pt>
    <dgm:pt modelId="{31AEDAD3-3A97-40B3-8D50-2107892173A5}" type="pres">
      <dgm:prSet presAssocID="{50A8E9C9-20D3-415B-B02B-9055954D9733}" presName="tx1" presStyleLbl="revTx" presStyleIdx="3" presStyleCnt="4"/>
      <dgm:spPr/>
    </dgm:pt>
    <dgm:pt modelId="{53AE1FFB-9032-45BD-B4D8-8B4BC0705341}" type="pres">
      <dgm:prSet presAssocID="{50A8E9C9-20D3-415B-B02B-9055954D9733}" presName="vert1" presStyleCnt="0"/>
      <dgm:spPr/>
    </dgm:pt>
  </dgm:ptLst>
  <dgm:cxnLst>
    <dgm:cxn modelId="{CE4E0F1C-1DC5-41D7-BDC7-BF55F9BA3943}" srcId="{4C96270C-07C3-456C-AA5F-EB7A25780EED}" destId="{725237F0-14B3-4272-B025-A22910DE8C63}" srcOrd="2" destOrd="0" parTransId="{75EF056F-8960-4989-8079-4C290AEA0D8D}" sibTransId="{BED387E9-9BD3-49BA-BF21-4C3AADC6DFE0}"/>
    <dgm:cxn modelId="{5EAAEB64-A915-4B12-A839-3661ABB9507E}" type="presOf" srcId="{E789E642-6918-44F1-AB61-168353D84B48}" destId="{EF8230F5-E4EA-4581-B5C3-5C4E66A0B8AD}" srcOrd="0" destOrd="0" presId="urn:microsoft.com/office/officeart/2008/layout/LinedList"/>
    <dgm:cxn modelId="{82E52849-1080-48B4-B70C-D5ADCAD5FC0D}" type="presOf" srcId="{50A8E9C9-20D3-415B-B02B-9055954D9733}" destId="{31AEDAD3-3A97-40B3-8D50-2107892173A5}" srcOrd="0" destOrd="0" presId="urn:microsoft.com/office/officeart/2008/layout/LinedList"/>
    <dgm:cxn modelId="{90A8C84D-1A74-4786-9F22-D1F3832A77B3}" srcId="{4C96270C-07C3-456C-AA5F-EB7A25780EED}" destId="{50A8E9C9-20D3-415B-B02B-9055954D9733}" srcOrd="3" destOrd="0" parTransId="{3523BC5E-FAFA-4566-86DE-5A5BDCAF2FFE}" sibTransId="{303F5760-D1FE-43B2-B33D-8947230C27C2}"/>
    <dgm:cxn modelId="{E972748D-2872-4910-8BB9-F59FB6917DEC}" type="presOf" srcId="{4C96270C-07C3-456C-AA5F-EB7A25780EED}" destId="{27896CDD-4F1E-4F27-B4A4-D52D8140049A}" srcOrd="0" destOrd="0" presId="urn:microsoft.com/office/officeart/2008/layout/LinedList"/>
    <dgm:cxn modelId="{1B0DE698-EC55-41DC-B8EF-D505365F274C}" srcId="{4C96270C-07C3-456C-AA5F-EB7A25780EED}" destId="{2BC59CA1-A5E6-40EC-9A58-DE6B055C0B61}" srcOrd="1" destOrd="0" parTransId="{B8192999-A88C-4702-AFD2-88D40EA02940}" sibTransId="{F874AFFC-FEF2-408F-B5EE-2D6AFC408B18}"/>
    <dgm:cxn modelId="{4A9510B3-9B6E-47EA-BDAA-97B8149A7A87}" type="presOf" srcId="{725237F0-14B3-4272-B025-A22910DE8C63}" destId="{FBEFE84B-F7C6-4A03-A898-081F1EED707E}" srcOrd="0" destOrd="0" presId="urn:microsoft.com/office/officeart/2008/layout/LinedList"/>
    <dgm:cxn modelId="{8A55F8B5-8101-4DE2-9A58-3CD676B73192}" srcId="{4C96270C-07C3-456C-AA5F-EB7A25780EED}" destId="{E789E642-6918-44F1-AB61-168353D84B48}" srcOrd="0" destOrd="0" parTransId="{17330C4D-BE77-4973-A403-E724874D2524}" sibTransId="{20CC1A56-4300-4D8E-BD0A-91F2A59FB3EF}"/>
    <dgm:cxn modelId="{76B260C3-82AA-4AD6-930E-0CB08C5F6528}" type="presOf" srcId="{2BC59CA1-A5E6-40EC-9A58-DE6B055C0B61}" destId="{48E96246-371D-4558-A48E-4ADA1EE1EED3}" srcOrd="0" destOrd="0" presId="urn:microsoft.com/office/officeart/2008/layout/LinedList"/>
    <dgm:cxn modelId="{A51341AE-18A2-46C4-9E2C-EF98B144302B}" type="presParOf" srcId="{27896CDD-4F1E-4F27-B4A4-D52D8140049A}" destId="{08B6598C-B6F7-480C-9EFA-29C651091859}" srcOrd="0" destOrd="0" presId="urn:microsoft.com/office/officeart/2008/layout/LinedList"/>
    <dgm:cxn modelId="{46C3512C-FEB6-4013-91FA-0B7771EC45BC}" type="presParOf" srcId="{27896CDD-4F1E-4F27-B4A4-D52D8140049A}" destId="{A823CBA9-5610-4532-81AE-59DFFD945522}" srcOrd="1" destOrd="0" presId="urn:microsoft.com/office/officeart/2008/layout/LinedList"/>
    <dgm:cxn modelId="{4B5D85A5-549C-40E5-AFB4-3A8B9873CF61}" type="presParOf" srcId="{A823CBA9-5610-4532-81AE-59DFFD945522}" destId="{EF8230F5-E4EA-4581-B5C3-5C4E66A0B8AD}" srcOrd="0" destOrd="0" presId="urn:microsoft.com/office/officeart/2008/layout/LinedList"/>
    <dgm:cxn modelId="{138C1914-0195-4C01-9E56-8502C6448503}" type="presParOf" srcId="{A823CBA9-5610-4532-81AE-59DFFD945522}" destId="{C240A2EC-FB58-4181-9C05-4C8DBACD8D3C}" srcOrd="1" destOrd="0" presId="urn:microsoft.com/office/officeart/2008/layout/LinedList"/>
    <dgm:cxn modelId="{734F1109-6C3F-41B6-B7B1-370FC108BA99}" type="presParOf" srcId="{27896CDD-4F1E-4F27-B4A4-D52D8140049A}" destId="{A1DC7DFE-9BDB-4016-813D-A0375941BF3A}" srcOrd="2" destOrd="0" presId="urn:microsoft.com/office/officeart/2008/layout/LinedList"/>
    <dgm:cxn modelId="{B3065B14-2314-4453-A823-620CEA4ED9D3}" type="presParOf" srcId="{27896CDD-4F1E-4F27-B4A4-D52D8140049A}" destId="{E64B193F-52E2-4A4A-B811-D59DD1DD1CEE}" srcOrd="3" destOrd="0" presId="urn:microsoft.com/office/officeart/2008/layout/LinedList"/>
    <dgm:cxn modelId="{0D24B051-7529-4E8E-B8EB-64D9382F6917}" type="presParOf" srcId="{E64B193F-52E2-4A4A-B811-D59DD1DD1CEE}" destId="{48E96246-371D-4558-A48E-4ADA1EE1EED3}" srcOrd="0" destOrd="0" presId="urn:microsoft.com/office/officeart/2008/layout/LinedList"/>
    <dgm:cxn modelId="{621FD578-0618-4E87-B137-7EDC2FE84BDA}" type="presParOf" srcId="{E64B193F-52E2-4A4A-B811-D59DD1DD1CEE}" destId="{F1F9AFC5-2CA0-41DA-82EE-12972D233101}" srcOrd="1" destOrd="0" presId="urn:microsoft.com/office/officeart/2008/layout/LinedList"/>
    <dgm:cxn modelId="{E7CE312B-4656-4926-B9EA-E6871A0127F4}" type="presParOf" srcId="{27896CDD-4F1E-4F27-B4A4-D52D8140049A}" destId="{1C176645-9397-4F50-BA18-E57ECFC76832}" srcOrd="4" destOrd="0" presId="urn:microsoft.com/office/officeart/2008/layout/LinedList"/>
    <dgm:cxn modelId="{71063692-9165-4A1E-8B3C-D64DAC6FE30B}" type="presParOf" srcId="{27896CDD-4F1E-4F27-B4A4-D52D8140049A}" destId="{5638B89B-BAB8-49F7-9630-EEB9EB388158}" srcOrd="5" destOrd="0" presId="urn:microsoft.com/office/officeart/2008/layout/LinedList"/>
    <dgm:cxn modelId="{517DEE68-9DD9-4107-8DE9-02643742BAF3}" type="presParOf" srcId="{5638B89B-BAB8-49F7-9630-EEB9EB388158}" destId="{FBEFE84B-F7C6-4A03-A898-081F1EED707E}" srcOrd="0" destOrd="0" presId="urn:microsoft.com/office/officeart/2008/layout/LinedList"/>
    <dgm:cxn modelId="{84650049-C593-4998-924A-4959CBDD4C19}" type="presParOf" srcId="{5638B89B-BAB8-49F7-9630-EEB9EB388158}" destId="{F18F9760-8D38-4C68-A2B2-86859000B69A}" srcOrd="1" destOrd="0" presId="urn:microsoft.com/office/officeart/2008/layout/LinedList"/>
    <dgm:cxn modelId="{DFEE879D-112C-4A89-9B70-4D0808928C5F}" type="presParOf" srcId="{27896CDD-4F1E-4F27-B4A4-D52D8140049A}" destId="{E7F19E70-F87D-4D65-AADC-DA6F826AC5C1}" srcOrd="6" destOrd="0" presId="urn:microsoft.com/office/officeart/2008/layout/LinedList"/>
    <dgm:cxn modelId="{CF359775-844B-431E-B0DF-D1A45FC7A852}" type="presParOf" srcId="{27896CDD-4F1E-4F27-B4A4-D52D8140049A}" destId="{AE36B51D-3DDD-4A9B-93E2-9A338095B08D}" srcOrd="7" destOrd="0" presId="urn:microsoft.com/office/officeart/2008/layout/LinedList"/>
    <dgm:cxn modelId="{E177E5C3-AFCC-4676-A254-216D58F5AA8B}" type="presParOf" srcId="{AE36B51D-3DDD-4A9B-93E2-9A338095B08D}" destId="{31AEDAD3-3A97-40B3-8D50-2107892173A5}" srcOrd="0" destOrd="0" presId="urn:microsoft.com/office/officeart/2008/layout/LinedList"/>
    <dgm:cxn modelId="{33AF51AE-D83A-4DBC-94C9-D3BD61FEF965}" type="presParOf" srcId="{AE36B51D-3DDD-4A9B-93E2-9A338095B08D}" destId="{53AE1FFB-9032-45BD-B4D8-8B4BC070534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6598C-B6F7-480C-9EFA-29C651091859}">
      <dsp:nvSpPr>
        <dsp:cNvPr id="0" name=""/>
        <dsp:cNvSpPr/>
      </dsp:nvSpPr>
      <dsp:spPr>
        <a:xfrm>
          <a:off x="0" y="0"/>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F8230F5-E4EA-4581-B5C3-5C4E66A0B8AD}">
      <dsp:nvSpPr>
        <dsp:cNvPr id="0" name=""/>
        <dsp:cNvSpPr/>
      </dsp:nvSpPr>
      <dsp:spPr>
        <a:xfrm>
          <a:off x="0" y="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PHP stands for Hypertext Preprocessor</a:t>
          </a:r>
          <a:endParaRPr lang="en-US" sz="2500" kern="1200"/>
        </a:p>
      </dsp:txBody>
      <dsp:txXfrm>
        <a:off x="0" y="0"/>
        <a:ext cx="6266011" cy="1224886"/>
      </dsp:txXfrm>
    </dsp:sp>
    <dsp:sp modelId="{A1DC7DFE-9BDB-4016-813D-A0375941BF3A}">
      <dsp:nvSpPr>
        <dsp:cNvPr id="0" name=""/>
        <dsp:cNvSpPr/>
      </dsp:nvSpPr>
      <dsp:spPr>
        <a:xfrm>
          <a:off x="0" y="1224886"/>
          <a:ext cx="6266011" cy="0"/>
        </a:xfrm>
        <a:prstGeom prst="line">
          <a:avLst/>
        </a:prstGeom>
        <a:gradFill rotWithShape="0">
          <a:gsLst>
            <a:gs pos="0">
              <a:schemeClr val="accent2">
                <a:hueOff val="-236686"/>
                <a:satOff val="-1956"/>
                <a:lumOff val="-4183"/>
                <a:alphaOff val="0"/>
                <a:tint val="96000"/>
                <a:lumMod val="104000"/>
              </a:schemeClr>
            </a:gs>
            <a:gs pos="100000">
              <a:schemeClr val="accent2">
                <a:hueOff val="-236686"/>
                <a:satOff val="-1956"/>
                <a:lumOff val="-4183"/>
                <a:alphaOff val="0"/>
                <a:shade val="90000"/>
                <a:lumMod val="90000"/>
              </a:schemeClr>
            </a:gs>
          </a:gsLst>
          <a:lin ang="5400000" scaled="0"/>
        </a:gradFill>
        <a:ln w="9525" cap="rnd" cmpd="sng" algn="ctr">
          <a:solidFill>
            <a:schemeClr val="accent2">
              <a:hueOff val="-236686"/>
              <a:satOff val="-1956"/>
              <a:lumOff val="-418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48E96246-371D-4558-A48E-4ADA1EE1EED3}">
      <dsp:nvSpPr>
        <dsp:cNvPr id="0" name=""/>
        <dsp:cNvSpPr/>
      </dsp:nvSpPr>
      <dsp:spPr>
        <a:xfrm>
          <a:off x="0" y="1224886"/>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It is a server-side scripting language used to create dynamic web pages</a:t>
          </a:r>
          <a:endParaRPr lang="en-US" sz="2500" kern="1200"/>
        </a:p>
      </dsp:txBody>
      <dsp:txXfrm>
        <a:off x="0" y="1224886"/>
        <a:ext cx="6266011" cy="1224886"/>
      </dsp:txXfrm>
    </dsp:sp>
    <dsp:sp modelId="{1C176645-9397-4F50-BA18-E57ECFC76832}">
      <dsp:nvSpPr>
        <dsp:cNvPr id="0" name=""/>
        <dsp:cNvSpPr/>
      </dsp:nvSpPr>
      <dsp:spPr>
        <a:xfrm>
          <a:off x="0" y="2449773"/>
          <a:ext cx="6266011" cy="0"/>
        </a:xfrm>
        <a:prstGeom prst="line">
          <a:avLst/>
        </a:prstGeom>
        <a:gradFill rotWithShape="0">
          <a:gsLst>
            <a:gs pos="0">
              <a:schemeClr val="accent2">
                <a:hueOff val="-473373"/>
                <a:satOff val="-3912"/>
                <a:lumOff val="-8366"/>
                <a:alphaOff val="0"/>
                <a:tint val="96000"/>
                <a:lumMod val="104000"/>
              </a:schemeClr>
            </a:gs>
            <a:gs pos="100000">
              <a:schemeClr val="accent2">
                <a:hueOff val="-473373"/>
                <a:satOff val="-3912"/>
                <a:lumOff val="-8366"/>
                <a:alphaOff val="0"/>
                <a:shade val="90000"/>
                <a:lumMod val="90000"/>
              </a:schemeClr>
            </a:gs>
          </a:gsLst>
          <a:lin ang="5400000" scaled="0"/>
        </a:gradFill>
        <a:ln w="9525" cap="rnd" cmpd="sng" algn="ctr">
          <a:solidFill>
            <a:schemeClr val="accent2">
              <a:hueOff val="-473373"/>
              <a:satOff val="-3912"/>
              <a:lumOff val="-836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BEFE84B-F7C6-4A03-A898-081F1EED707E}">
      <dsp:nvSpPr>
        <dsp:cNvPr id="0" name=""/>
        <dsp:cNvSpPr/>
      </dsp:nvSpPr>
      <dsp:spPr>
        <a:xfrm>
          <a:off x="0" y="2449773"/>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PHP is widely used in web development and can be integrated with HTML, CSS, and JavaScript</a:t>
          </a:r>
          <a:endParaRPr lang="en-US" sz="2500" kern="1200"/>
        </a:p>
      </dsp:txBody>
      <dsp:txXfrm>
        <a:off x="0" y="2449773"/>
        <a:ext cx="6266011" cy="1224886"/>
      </dsp:txXfrm>
    </dsp:sp>
    <dsp:sp modelId="{E7F19E70-F87D-4D65-AADC-DA6F826AC5C1}">
      <dsp:nvSpPr>
        <dsp:cNvPr id="0" name=""/>
        <dsp:cNvSpPr/>
      </dsp:nvSpPr>
      <dsp:spPr>
        <a:xfrm>
          <a:off x="0" y="3674660"/>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31AEDAD3-3A97-40B3-8D50-2107892173A5}">
      <dsp:nvSpPr>
        <dsp:cNvPr id="0" name=""/>
        <dsp:cNvSpPr/>
      </dsp:nvSpPr>
      <dsp:spPr>
        <a:xfrm>
          <a:off x="0" y="367466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PHP code is executed on the server and the output is sent to the client's web browser</a:t>
          </a:r>
          <a:endParaRPr lang="en-US" sz="2500" kern="1200"/>
        </a:p>
      </dsp:txBody>
      <dsp:txXfrm>
        <a:off x="0" y="3674660"/>
        <a:ext cx="6266011" cy="12248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8CC29-445E-4375-84FA-A1290C1DFF7E}"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3960D-C34C-42E3-92B8-43FB3AC17457}" type="slidenum">
              <a:rPr lang="en-US" smtClean="0"/>
              <a:t>‹#›</a:t>
            </a:fld>
            <a:endParaRPr lang="en-US"/>
          </a:p>
        </p:txBody>
      </p:sp>
    </p:spTree>
    <p:extLst>
      <p:ext uri="{BB962C8B-B14F-4D97-AF65-F5344CB8AC3E}">
        <p14:creationId xmlns:p14="http://schemas.microsoft.com/office/powerpoint/2010/main" val="388543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3960D-C34C-42E3-92B8-43FB3AC17457}" type="slidenum">
              <a:rPr lang="en-US" smtClean="0"/>
              <a:t>13</a:t>
            </a:fld>
            <a:endParaRPr lang="en-US"/>
          </a:p>
        </p:txBody>
      </p:sp>
    </p:spTree>
    <p:extLst>
      <p:ext uri="{BB962C8B-B14F-4D97-AF65-F5344CB8AC3E}">
        <p14:creationId xmlns:p14="http://schemas.microsoft.com/office/powerpoint/2010/main" val="30171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3960D-C34C-42E3-92B8-43FB3AC17457}" type="slidenum">
              <a:rPr lang="en-US" smtClean="0"/>
              <a:t>14</a:t>
            </a:fld>
            <a:endParaRPr lang="en-US"/>
          </a:p>
        </p:txBody>
      </p:sp>
    </p:spTree>
    <p:extLst>
      <p:ext uri="{BB962C8B-B14F-4D97-AF65-F5344CB8AC3E}">
        <p14:creationId xmlns:p14="http://schemas.microsoft.com/office/powerpoint/2010/main" val="15952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786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503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1114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46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31970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4228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03505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83669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74303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3526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3D66D-8F7F-4D89-96F6-686A96BDA468}"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8668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3D66D-8F7F-4D89-96F6-686A96BDA468}"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909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3D66D-8F7F-4D89-96F6-686A96BDA468}"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2571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3D66D-8F7F-4D89-96F6-686A96BDA468}"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2825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3D66D-8F7F-4D89-96F6-686A96BDA468}"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1905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03727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65684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53D66D-8F7F-4D89-96F6-686A96BDA468}" type="datetimeFigureOut">
              <a:rPr lang="en-US" smtClean="0"/>
              <a:t>8/23/2023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0EB19C-DC3A-4906-B4EC-C8CE79D51BA5}" type="slidenum">
              <a:rPr lang="en-US" smtClean="0"/>
              <a:t>‹#›</a:t>
            </a:fld>
            <a:endParaRPr lang="en-US"/>
          </a:p>
        </p:txBody>
      </p:sp>
    </p:spTree>
    <p:extLst>
      <p:ext uri="{BB962C8B-B14F-4D97-AF65-F5344CB8AC3E}">
        <p14:creationId xmlns:p14="http://schemas.microsoft.com/office/powerpoint/2010/main" val="27444266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407-6A86-4918-C1A7-87AD135300C7}"/>
              </a:ext>
            </a:extLst>
          </p:cNvPr>
          <p:cNvSpPr>
            <a:spLocks noGrp="1"/>
          </p:cNvSpPr>
          <p:nvPr>
            <p:ph type="ctrTitle"/>
          </p:nvPr>
        </p:nvSpPr>
        <p:spPr>
          <a:xfrm>
            <a:off x="7188052" y="2782334"/>
            <a:ext cx="4876430" cy="3553152"/>
          </a:xfrm>
        </p:spPr>
        <p:txBody>
          <a:bodyPr anchor="b">
            <a:normAutofit/>
          </a:bodyPr>
          <a:lstStyle/>
          <a:p>
            <a:pPr algn="l"/>
            <a:r>
              <a:rPr lang="en-US" sz="5400" b="0" i="0" dirty="0">
                <a:effectLst/>
                <a:latin typeface="Söhne"/>
              </a:rPr>
              <a:t>3.12 Server-Side Scripting using PHP</a:t>
            </a:r>
            <a:endParaRPr lang="en-US" sz="5400" dirty="0"/>
          </a:p>
        </p:txBody>
      </p:sp>
      <p:pic>
        <p:nvPicPr>
          <p:cNvPr id="11" name="Picture 3" descr="Computer script on a screen">
            <a:extLst>
              <a:ext uri="{FF2B5EF4-FFF2-40B4-BE49-F238E27FC236}">
                <a16:creationId xmlns:a16="http://schemas.microsoft.com/office/drawing/2014/main" id="{21DAEBC2-0203-C48D-E5CA-72DA367DB3CC}"/>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056609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180392"/>
            <a:ext cx="5978072" cy="970450"/>
          </a:xfrm>
        </p:spPr>
        <p:txBody>
          <a:bodyPr>
            <a:normAutofit/>
          </a:bodyPr>
          <a:lstStyle/>
          <a:p>
            <a:pPr>
              <a:lnSpc>
                <a:spcPct val="90000"/>
              </a:lnSpc>
            </a:pPr>
            <a:r>
              <a:rPr lang="en-US" sz="3100" dirty="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811759"/>
            <a:ext cx="5978072" cy="727787"/>
          </a:xfrm>
        </p:spPr>
        <p:txBody>
          <a:bodyPr anchor="ctr">
            <a:normAutofit/>
          </a:bodyPr>
          <a:lstStyle/>
          <a:p>
            <a:pPr>
              <a:lnSpc>
                <a:spcPct val="90000"/>
              </a:lnSpc>
              <a:buClr>
                <a:srgbClr val="87ECFF"/>
              </a:buClr>
            </a:pPr>
            <a:r>
              <a:rPr lang="en-US" sz="1200" b="0" i="0" dirty="0">
                <a:solidFill>
                  <a:srgbClr val="D1D5DB"/>
                </a:solidFill>
                <a:effectLst/>
                <a:latin typeface="Söhne"/>
              </a:rPr>
              <a:t>Here is an example of a basic program that uses a conditional statement, a loop and a function in PHP:</a:t>
            </a:r>
            <a:endParaRPr lang="en-US" sz="1400" b="0" i="0" dirty="0">
              <a:effectLst/>
              <a:latin typeface="Söhne"/>
            </a:endParaRP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 name="Picture 5">
            <a:extLst>
              <a:ext uri="{FF2B5EF4-FFF2-40B4-BE49-F238E27FC236}">
                <a16:creationId xmlns:a16="http://schemas.microsoft.com/office/drawing/2014/main" id="{D667F957-5C50-1E0C-A7DB-8B794CEAE420}"/>
              </a:ext>
            </a:extLst>
          </p:cNvPr>
          <p:cNvPicPr>
            <a:picLocks noChangeAspect="1"/>
          </p:cNvPicPr>
          <p:nvPr/>
        </p:nvPicPr>
        <p:blipFill>
          <a:blip r:embed="rId5"/>
          <a:stretch>
            <a:fillRect/>
          </a:stretch>
        </p:blipFill>
        <p:spPr>
          <a:xfrm>
            <a:off x="5373312" y="1483192"/>
            <a:ext cx="6315956" cy="4601217"/>
          </a:xfrm>
          <a:prstGeom prst="rect">
            <a:avLst/>
          </a:prstGeom>
        </p:spPr>
      </p:pic>
      <p:sp>
        <p:nvSpPr>
          <p:cNvPr id="7" name="Content Placeholder 2">
            <a:extLst>
              <a:ext uri="{FF2B5EF4-FFF2-40B4-BE49-F238E27FC236}">
                <a16:creationId xmlns:a16="http://schemas.microsoft.com/office/drawing/2014/main" id="{5B40151A-DCA8-87FE-6E45-58843EB96976}"/>
              </a:ext>
            </a:extLst>
          </p:cNvPr>
          <p:cNvSpPr txBox="1">
            <a:spLocks/>
          </p:cNvSpPr>
          <p:nvPr/>
        </p:nvSpPr>
        <p:spPr>
          <a:xfrm>
            <a:off x="5298560" y="6075655"/>
            <a:ext cx="5978072" cy="7277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90000"/>
              </a:lnSpc>
              <a:buClr>
                <a:srgbClr val="87ECFF"/>
              </a:buClr>
            </a:pPr>
            <a:r>
              <a:rPr lang="en-US" sz="1100" b="0" i="0" dirty="0">
                <a:solidFill>
                  <a:srgbClr val="D1D5DB"/>
                </a:solidFill>
                <a:effectLst/>
                <a:latin typeface="Söhne"/>
              </a:rPr>
              <a:t>This slide provides a glimpse of basic programming in PHP, and it's not limited to this, you can use many more advanced features and functions of PHP to make your program sophisticated.</a:t>
            </a:r>
            <a:endParaRPr lang="en-US" sz="1400" dirty="0">
              <a:effectLst/>
              <a:latin typeface="Söhne"/>
            </a:endParaRPr>
          </a:p>
        </p:txBody>
      </p:sp>
    </p:spTree>
    <p:extLst>
      <p:ext uri="{BB962C8B-B14F-4D97-AF65-F5344CB8AC3E}">
        <p14:creationId xmlns:p14="http://schemas.microsoft.com/office/powerpoint/2010/main" val="12316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838200" y="365125"/>
            <a:ext cx="6254496" cy="1828800"/>
          </a:xfrm>
        </p:spPr>
        <p:txBody>
          <a:bodyPr>
            <a:normAutofit/>
          </a:bodyPr>
          <a:lstStyle/>
          <a:p>
            <a:r>
              <a:rPr lang="en-US" dirty="0"/>
              <a:t>3.18 Operators in PHP</a:t>
            </a:r>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lnSpcReduction="20000"/>
          </a:bodyPr>
          <a:lstStyle/>
          <a:p>
            <a:pPr>
              <a:buFont typeface="Arial" panose="020B0604020202020204" pitchFamily="34" charset="0"/>
              <a:buChar char="•"/>
            </a:pPr>
            <a:r>
              <a:rPr lang="en-US" sz="2400" b="0" i="0" dirty="0">
                <a:effectLst/>
                <a:latin typeface="Söhne"/>
              </a:rPr>
              <a:t>Operators are used to perform operations on variables and values</a:t>
            </a:r>
          </a:p>
          <a:p>
            <a:pPr>
              <a:buFont typeface="Arial" panose="020B0604020202020204" pitchFamily="34" charset="0"/>
              <a:buChar char="•"/>
            </a:pPr>
            <a:r>
              <a:rPr lang="en-US" sz="2400" b="0" i="0" dirty="0">
                <a:effectLst/>
                <a:latin typeface="Söhne"/>
              </a:rPr>
              <a:t>PHP supports various types of operators, including:</a:t>
            </a:r>
          </a:p>
          <a:p>
            <a:pPr marL="742950" lvl="1" indent="-285750">
              <a:buFont typeface="Arial" panose="020B0604020202020204" pitchFamily="34" charset="0"/>
              <a:buChar char="•"/>
            </a:pPr>
            <a:r>
              <a:rPr lang="en-US" b="0" i="0" dirty="0">
                <a:effectLst/>
                <a:latin typeface="Söhne"/>
              </a:rPr>
              <a:t>Arithmetic operators (e.g. +, -, *, /)</a:t>
            </a:r>
          </a:p>
          <a:p>
            <a:pPr marL="742950" lvl="1" indent="-285750">
              <a:buFont typeface="Arial" panose="020B0604020202020204" pitchFamily="34" charset="0"/>
              <a:buChar char="•"/>
            </a:pPr>
            <a:r>
              <a:rPr lang="en-US" b="0" i="0" dirty="0">
                <a:effectLst/>
                <a:latin typeface="Söhne"/>
              </a:rPr>
              <a:t>Comparison operators (e.g. ==, !=, &gt;, &lt;)</a:t>
            </a:r>
          </a:p>
          <a:p>
            <a:pPr marL="742950" lvl="1" indent="-285750">
              <a:buFont typeface="Arial" panose="020B0604020202020204" pitchFamily="34" charset="0"/>
              <a:buChar char="•"/>
            </a:pPr>
            <a:r>
              <a:rPr lang="en-US" b="0" i="0" dirty="0">
                <a:effectLst/>
                <a:latin typeface="Söhne"/>
              </a:rPr>
              <a:t>Logical operators (e.g. &amp;&amp;, ||, !)</a:t>
            </a:r>
          </a:p>
          <a:p>
            <a:pPr marL="742950" lvl="1" indent="-285750">
              <a:buFont typeface="Arial" panose="020B0604020202020204" pitchFamily="34" charset="0"/>
              <a:buChar char="•"/>
            </a:pPr>
            <a:r>
              <a:rPr lang="en-US" b="0" i="0" dirty="0">
                <a:effectLst/>
                <a:latin typeface="Söhne"/>
              </a:rPr>
              <a:t>Assignment operators (e.g. =, +=, -=)</a:t>
            </a:r>
          </a:p>
          <a:p>
            <a:pPr>
              <a:buFont typeface="Arial" panose="020B0604020202020204" pitchFamily="34" charset="0"/>
              <a:buChar char="•"/>
            </a:pPr>
            <a:r>
              <a:rPr lang="en-US" sz="2400" b="0" i="0" dirty="0">
                <a:effectLst/>
                <a:latin typeface="Söhne"/>
              </a:rPr>
              <a:t>Operators can be used in expressions and conditions to control the flow of the program</a:t>
            </a:r>
          </a:p>
          <a:p>
            <a:pPr>
              <a:buFont typeface="Arial" panose="020B0604020202020204" pitchFamily="34" charset="0"/>
              <a:buChar char="•"/>
            </a:pPr>
            <a:r>
              <a:rPr lang="en-US" sz="2400" b="0" i="0" dirty="0">
                <a:effectLst/>
                <a:latin typeface="Söhne"/>
              </a:rPr>
              <a:t>Order of precedence can be controlled with parenthesis</a:t>
            </a:r>
          </a:p>
          <a:p>
            <a:pPr>
              <a:buFont typeface="Arial" panose="020B0604020202020204" pitchFamily="34" charset="0"/>
              <a:buChar char="•"/>
            </a:pPr>
            <a:r>
              <a:rPr lang="en-US" sz="2400" b="0" i="0" dirty="0">
                <a:effectLst/>
                <a:latin typeface="Söhne"/>
              </a:rPr>
              <a:t>It's also possible to chain the assignment operators for example $a = $b = $c = 0;</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409453416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in PHP</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a:bodyPr>
          <a:lstStyle/>
          <a:p>
            <a:pPr algn="l">
              <a:buFont typeface="Arial" panose="020B0604020202020204" pitchFamily="34" charset="0"/>
              <a:buChar char="•"/>
            </a:pPr>
            <a:r>
              <a:rPr lang="en-US" sz="2400" b="0" i="0" dirty="0">
                <a:solidFill>
                  <a:srgbClr val="D1D5DB"/>
                </a:solidFill>
                <a:effectLst/>
                <a:latin typeface="Söhne"/>
              </a:rPr>
              <a:t>Operator precedence determines the order in which operations are performed in an expression.</a:t>
            </a:r>
          </a:p>
          <a:p>
            <a:pPr algn="l">
              <a:buFont typeface="Arial" panose="020B0604020202020204" pitchFamily="34" charset="0"/>
              <a:buChar char="•"/>
            </a:pPr>
            <a:r>
              <a:rPr lang="en-US" sz="2400" b="0" i="0" dirty="0">
                <a:solidFill>
                  <a:srgbClr val="D1D5DB"/>
                </a:solidFill>
                <a:effectLst/>
                <a:latin typeface="Söhne"/>
              </a:rPr>
              <a:t>In general, operators with higher precedence are executed before operators with lower precedence</a:t>
            </a:r>
          </a:p>
          <a:p>
            <a:pPr algn="l">
              <a:buFont typeface="Arial" panose="020B0604020202020204" pitchFamily="34" charset="0"/>
              <a:buChar char="•"/>
            </a:pPr>
            <a:r>
              <a:rPr lang="en-US" sz="2400" b="0" i="0" dirty="0">
                <a:solidFill>
                  <a:srgbClr val="D1D5DB"/>
                </a:solidFill>
                <a:effectLst/>
                <a:latin typeface="Söhne"/>
              </a:rPr>
              <a:t>For example, multiplication and division have higher precedence than addition and subtraction</a:t>
            </a:r>
          </a:p>
          <a:p>
            <a:pPr algn="l">
              <a:buFont typeface="Arial" panose="020B0604020202020204" pitchFamily="34" charset="0"/>
              <a:buChar char="•"/>
            </a:pPr>
            <a:r>
              <a:rPr lang="en-US" sz="2400" b="0" i="0" dirty="0">
                <a:solidFill>
                  <a:srgbClr val="D1D5DB"/>
                </a:solidFill>
                <a:effectLst/>
                <a:latin typeface="Söhne"/>
              </a:rPr>
              <a:t>Parentheses can be used to change the order of precedence and explicitly specify the order in which operations should be performed</a:t>
            </a:r>
          </a:p>
          <a:p>
            <a:pPr algn="l">
              <a:buFont typeface="Arial" panose="020B0604020202020204" pitchFamily="34" charset="0"/>
              <a:buChar char="•"/>
            </a:pPr>
            <a:r>
              <a:rPr lang="en-US" sz="2400" b="0" i="0" dirty="0">
                <a:solidFill>
                  <a:srgbClr val="D1D5DB"/>
                </a:solidFill>
                <a:effectLst/>
                <a:latin typeface="Söhne"/>
              </a:rPr>
              <a:t>If there are multiple operators with the same precedence, they are evaluated left-to-right.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7686052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127381"/>
            <a:ext cx="7040880" cy="1043051"/>
          </a:xfrm>
        </p:spPr>
        <p:txBody>
          <a:bodyPr>
            <a:normAutofit fontScale="90000"/>
          </a:bodyPr>
          <a:lstStyle/>
          <a:p>
            <a:r>
              <a:rPr lang="en-US" sz="4000" dirty="0"/>
              <a:t>3.18 </a:t>
            </a:r>
            <a:r>
              <a:rPr lang="en-US" sz="4000" b="0" i="0" dirty="0">
                <a:solidFill>
                  <a:srgbClr val="D1D5DB"/>
                </a:solidFill>
                <a:effectLst/>
                <a:latin typeface="Söhne"/>
              </a:rPr>
              <a:t>Operator Precedence in PHP</a:t>
            </a:r>
            <a:endParaRPr lang="en-US" sz="4000" dirty="0"/>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3"/>
          <a:srcRect l="32268" r="18344" b="-1"/>
          <a:stretch/>
        </p:blipFill>
        <p:spPr>
          <a:xfrm>
            <a:off x="7552266" y="10"/>
            <a:ext cx="4639733" cy="6857990"/>
          </a:xfrm>
          <a:prstGeom prst="rect">
            <a:avLst/>
          </a:prstGeom>
        </p:spPr>
      </p:pic>
      <p:pic>
        <p:nvPicPr>
          <p:cNvPr id="9" name="Picture 8">
            <a:extLst>
              <a:ext uri="{FF2B5EF4-FFF2-40B4-BE49-F238E27FC236}">
                <a16:creationId xmlns:a16="http://schemas.microsoft.com/office/drawing/2014/main" id="{C2161B9A-A5EF-1858-E1B9-E40C18B76E66}"/>
              </a:ext>
            </a:extLst>
          </p:cNvPr>
          <p:cNvPicPr>
            <a:picLocks noChangeAspect="1"/>
          </p:cNvPicPr>
          <p:nvPr/>
        </p:nvPicPr>
        <p:blipFill>
          <a:blip r:embed="rId4"/>
          <a:stretch>
            <a:fillRect/>
          </a:stretch>
        </p:blipFill>
        <p:spPr>
          <a:xfrm>
            <a:off x="1593181" y="995654"/>
            <a:ext cx="8418566" cy="5622998"/>
          </a:xfrm>
          <a:prstGeom prst="rect">
            <a:avLst/>
          </a:prstGeom>
        </p:spPr>
      </p:pic>
    </p:spTree>
    <p:extLst>
      <p:ext uri="{BB962C8B-B14F-4D97-AF65-F5344CB8AC3E}">
        <p14:creationId xmlns:p14="http://schemas.microsoft.com/office/powerpoint/2010/main" val="22119727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127381"/>
            <a:ext cx="7040880" cy="1043051"/>
          </a:xfrm>
        </p:spPr>
        <p:txBody>
          <a:bodyPr>
            <a:normAutofit fontScale="90000"/>
          </a:bodyPr>
          <a:lstStyle/>
          <a:p>
            <a:r>
              <a:rPr lang="en-US" sz="4000" dirty="0"/>
              <a:t>3.18 </a:t>
            </a:r>
            <a:r>
              <a:rPr lang="en-US" sz="4000" b="0" i="0" dirty="0">
                <a:solidFill>
                  <a:srgbClr val="D1D5DB"/>
                </a:solidFill>
                <a:effectLst/>
                <a:latin typeface="Söhne"/>
              </a:rPr>
              <a:t>Operator Precedence in PHP</a:t>
            </a:r>
            <a:endParaRPr lang="en-US" sz="4000" dirty="0"/>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3"/>
          <a:srcRect l="32268" r="18344" b="-1"/>
          <a:stretch/>
        </p:blipFill>
        <p:spPr>
          <a:xfrm>
            <a:off x="7552266" y="10"/>
            <a:ext cx="4639733" cy="6857990"/>
          </a:xfrm>
          <a:prstGeom prst="rect">
            <a:avLst/>
          </a:prstGeom>
        </p:spPr>
      </p:pic>
      <p:pic>
        <p:nvPicPr>
          <p:cNvPr id="9" name="Picture 8">
            <a:extLst>
              <a:ext uri="{FF2B5EF4-FFF2-40B4-BE49-F238E27FC236}">
                <a16:creationId xmlns:a16="http://schemas.microsoft.com/office/drawing/2014/main" id="{C2161B9A-A5EF-1858-E1B9-E40C18B76E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0261" y="1795919"/>
            <a:ext cx="8418566" cy="2504563"/>
          </a:xfrm>
          <a:prstGeom prst="rect">
            <a:avLst/>
          </a:prstGeom>
        </p:spPr>
      </p:pic>
    </p:spTree>
    <p:extLst>
      <p:ext uri="{BB962C8B-B14F-4D97-AF65-F5344CB8AC3E}">
        <p14:creationId xmlns:p14="http://schemas.microsoft.com/office/powerpoint/2010/main" val="17085841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a:t>
            </a:r>
            <a:r>
              <a:rPr lang="en-US" b="0" i="0" dirty="0">
                <a:solidFill>
                  <a:srgbClr val="D1D5DB"/>
                </a:solidFill>
                <a:effectLst/>
                <a:latin typeface="Söhne"/>
              </a:rPr>
              <a:t>Examples:</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640950" y="2285999"/>
            <a:ext cx="6515753" cy="3465577"/>
          </a:xfrm>
        </p:spPr>
        <p:txBody>
          <a:bodyPr>
            <a:normAutofit/>
          </a:bodyPr>
          <a:lstStyle/>
          <a:p>
            <a:pPr algn="l">
              <a:buFont typeface="+mj-lt"/>
              <a:buAutoNum type="arabicPeriod"/>
            </a:pPr>
            <a:r>
              <a:rPr lang="en-US" sz="2000" b="0" i="0" dirty="0">
                <a:solidFill>
                  <a:srgbClr val="D1D5DB"/>
                </a:solidFill>
                <a:effectLst/>
                <a:latin typeface="Söhne"/>
              </a:rPr>
              <a:t>In the expression 4 + 5 * 2, the multiplication (*) has a higher precedence than the addition (+), so the multiplication is done first.</a:t>
            </a:r>
          </a:p>
          <a:p>
            <a:pPr algn="l">
              <a:buFont typeface="+mj-lt"/>
              <a:buAutoNum type="arabicPeriod"/>
            </a:pPr>
            <a:r>
              <a:rPr lang="en-US" sz="2000" b="0" i="0" dirty="0">
                <a:solidFill>
                  <a:srgbClr val="D1D5DB"/>
                </a:solidFill>
                <a:effectLst/>
                <a:latin typeface="Söhne"/>
              </a:rPr>
              <a:t>In the expression (4 + 5) * 2, the parentheses change the order of operations, so the addition is done first.</a:t>
            </a:r>
          </a:p>
          <a:p>
            <a:pPr algn="l"/>
            <a:r>
              <a:rPr lang="en-US" sz="2000" b="0" i="0" dirty="0">
                <a:solidFill>
                  <a:srgbClr val="D1D5DB"/>
                </a:solidFill>
                <a:effectLst/>
                <a:latin typeface="Söhne"/>
              </a:rPr>
              <a:t>It's important to keep the operator precedence in mind when writing complex expressions, to ensure that the operations are performed in the order you expect.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32291544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3.19 Variables Manipulation</a:t>
            </a:r>
          </a:p>
        </p:txBody>
      </p:sp>
      <p:sp>
        <p:nvSpPr>
          <p:cNvPr id="41"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400" b="0" i="0" dirty="0">
                <a:solidFill>
                  <a:srgbClr val="FFFFFF"/>
                </a:solidFill>
                <a:effectLst/>
                <a:latin typeface="Söhne"/>
              </a:rPr>
              <a:t>PHP allows you to manipulate variables in a variety of ways, including:</a:t>
            </a:r>
          </a:p>
          <a:p>
            <a:pPr marL="742950" lvl="1" indent="-285750">
              <a:buFont typeface="Arial" panose="020B0604020202020204" pitchFamily="34" charset="0"/>
              <a:buChar char="•"/>
            </a:pPr>
            <a:r>
              <a:rPr lang="en-US" b="0" i="0" dirty="0">
                <a:solidFill>
                  <a:srgbClr val="FFFFFF"/>
                </a:solidFill>
                <a:effectLst/>
                <a:latin typeface="Söhne"/>
              </a:rPr>
              <a:t>Assign values to variables using the assignment operator (=)</a:t>
            </a:r>
          </a:p>
          <a:p>
            <a:pPr marL="742950" lvl="1" indent="-285750">
              <a:buFont typeface="Arial" panose="020B0604020202020204" pitchFamily="34" charset="0"/>
              <a:buChar char="•"/>
            </a:pPr>
            <a:r>
              <a:rPr lang="en-US" b="0" i="0" dirty="0">
                <a:solidFill>
                  <a:srgbClr val="FFFFFF"/>
                </a:solidFill>
                <a:effectLst/>
                <a:latin typeface="Söhne"/>
              </a:rPr>
              <a:t>Concatenate strings using the concatenation operator (.)</a:t>
            </a:r>
          </a:p>
          <a:p>
            <a:pPr marL="742950" lvl="1" indent="-285750">
              <a:buFont typeface="Arial" panose="020B0604020202020204" pitchFamily="34" charset="0"/>
              <a:buChar char="•"/>
            </a:pPr>
            <a:r>
              <a:rPr lang="en-US" b="0" i="0" dirty="0">
                <a:solidFill>
                  <a:srgbClr val="FFFFFF"/>
                </a:solidFill>
                <a:effectLst/>
                <a:latin typeface="Söhne"/>
              </a:rPr>
              <a:t>Manipulate arrays using array functions such as sort(), count(), and implode()</a:t>
            </a:r>
          </a:p>
          <a:p>
            <a:pPr marL="742950" lvl="1" indent="-285750">
              <a:buFont typeface="Arial" panose="020B0604020202020204" pitchFamily="34" charset="0"/>
              <a:buChar char="•"/>
            </a:pPr>
            <a:r>
              <a:rPr lang="en-US" b="0" i="0" dirty="0">
                <a:solidFill>
                  <a:srgbClr val="FFFFFF"/>
                </a:solidFill>
                <a:effectLst/>
                <a:latin typeface="Söhne"/>
              </a:rPr>
              <a:t>Use type casting to explicitly change the data type of a variable</a:t>
            </a:r>
          </a:p>
          <a:p>
            <a:pPr marL="742950" lvl="1" indent="-285750">
              <a:buFont typeface="Arial" panose="020B0604020202020204" pitchFamily="34" charset="0"/>
              <a:buChar char="•"/>
            </a:pPr>
            <a:r>
              <a:rPr lang="en-US" b="0" i="0" dirty="0">
                <a:solidFill>
                  <a:srgbClr val="FFFFFF"/>
                </a:solidFill>
                <a:effectLst/>
                <a:latin typeface="Söhne"/>
              </a:rPr>
              <a:t>Use the global keyword to access global variables within a function</a:t>
            </a:r>
          </a:p>
          <a:p>
            <a:pPr marL="742950" lvl="1" indent="-285750">
              <a:buFont typeface="Arial" panose="020B0604020202020204" pitchFamily="34" charset="0"/>
              <a:buChar char="•"/>
            </a:pPr>
            <a:r>
              <a:rPr lang="en-US" b="0" i="0" dirty="0">
                <a:solidFill>
                  <a:srgbClr val="FFFFFF"/>
                </a:solidFill>
                <a:effectLst/>
                <a:latin typeface="Söhne"/>
              </a:rPr>
              <a:t>Use the reference operator (&amp;) to pass variables by reference</a:t>
            </a:r>
          </a:p>
          <a:p>
            <a:pPr>
              <a:buFont typeface="Arial" panose="020B0604020202020204" pitchFamily="34" charset="0"/>
              <a:buChar char="•"/>
            </a:pPr>
            <a:r>
              <a:rPr lang="en-US" sz="2400" b="0" i="0" dirty="0">
                <a:solidFill>
                  <a:srgbClr val="FFFFFF"/>
                </a:solidFill>
                <a:effectLst/>
                <a:latin typeface="Söhne"/>
              </a:rPr>
              <a:t>It's important to understand how to manipulate variables in order to effectively use them in your code.</a:t>
            </a:r>
          </a:p>
        </p:txBody>
      </p:sp>
    </p:spTree>
    <p:extLst>
      <p:ext uri="{BB962C8B-B14F-4D97-AF65-F5344CB8AC3E}">
        <p14:creationId xmlns:p14="http://schemas.microsoft.com/office/powerpoint/2010/main" val="5458562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a:bodyPr>
          <a:lstStyle/>
          <a:p>
            <a:pPr>
              <a:buFont typeface="Arial" panose="020B0604020202020204" pitchFamily="34" charset="0"/>
              <a:buChar char="•"/>
            </a:pPr>
            <a:r>
              <a:rPr lang="en-US" sz="1700" b="0" i="0" dirty="0">
                <a:solidFill>
                  <a:srgbClr val="FFFFFF"/>
                </a:solidFill>
                <a:effectLst/>
                <a:latin typeface="Söhne"/>
              </a:rPr>
              <a:t>PHP can be used to connect to a wide variety of databases, including MySQL, MariaDB, PostgreSQL, SQLite, and Oracle</a:t>
            </a:r>
          </a:p>
          <a:p>
            <a:pPr>
              <a:buFont typeface="Arial" panose="020B0604020202020204" pitchFamily="34" charset="0"/>
              <a:buChar char="•"/>
            </a:pPr>
            <a:r>
              <a:rPr lang="en-US" sz="1700" b="0" i="0" dirty="0">
                <a:solidFill>
                  <a:srgbClr val="FFFFFF"/>
                </a:solidFill>
                <a:effectLst/>
                <a:latin typeface="Söhne"/>
              </a:rPr>
              <a:t>PHP provides built-in support for connecting to databases through the use of extensions such as PDO (PHP Data Objects) and MySQLi</a:t>
            </a:r>
          </a:p>
          <a:p>
            <a:pPr>
              <a:buFont typeface="Arial" panose="020B0604020202020204" pitchFamily="34" charset="0"/>
              <a:buChar char="•"/>
            </a:pPr>
            <a:r>
              <a:rPr lang="en-US" sz="1700" b="0" i="0" dirty="0">
                <a:solidFill>
                  <a:srgbClr val="FFFFFF"/>
                </a:solidFill>
                <a:effectLst/>
                <a:latin typeface="Söhne"/>
              </a:rPr>
              <a:t>PDO is a database-agnostic extension that allows you to connect to multiple types of databases using a single API</a:t>
            </a:r>
          </a:p>
          <a:p>
            <a:pPr>
              <a:buFont typeface="Arial" panose="020B0604020202020204" pitchFamily="34" charset="0"/>
              <a:buChar char="•"/>
            </a:pPr>
            <a:r>
              <a:rPr lang="en-US" sz="1700" b="0" i="0" dirty="0">
                <a:solidFill>
                  <a:srgbClr val="FFFFFF"/>
                </a:solidFill>
                <a:effectLst/>
                <a:latin typeface="Söhne"/>
              </a:rPr>
              <a:t>MySQLi is a specific extension for working with MySQL databases</a:t>
            </a:r>
          </a:p>
          <a:p>
            <a:pPr>
              <a:buFont typeface="Arial" panose="020B0604020202020204" pitchFamily="34" charset="0"/>
              <a:buChar char="•"/>
            </a:pPr>
            <a:r>
              <a:rPr lang="en-US" sz="1700" b="0" i="0" dirty="0">
                <a:solidFill>
                  <a:srgbClr val="FFFFFF"/>
                </a:solidFill>
                <a:effectLst/>
                <a:latin typeface="Söhne"/>
              </a:rPr>
              <a:t>Both PDO and MySQLi provide methods for executing SQL statements, binding parameters, and fetching results</a:t>
            </a:r>
          </a:p>
          <a:p>
            <a:pPr>
              <a:buFont typeface="Arial" panose="020B0604020202020204" pitchFamily="34" charset="0"/>
              <a:buChar char="•"/>
            </a:pPr>
            <a:r>
              <a:rPr lang="en-US" sz="1700" b="0" i="0" dirty="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1700" b="0" i="0" dirty="0">
                <a:solidFill>
                  <a:srgbClr val="FFFFFF"/>
                </a:solidFill>
                <a:effectLst/>
                <a:latin typeface="Söhne"/>
              </a:rPr>
              <a:t>Additionally, it's good practice to use an ORM (Object-Relational Mapping) library to abstract the database operations and make the code more readable and maintainable</a:t>
            </a:r>
          </a:p>
        </p:txBody>
      </p:sp>
    </p:spTree>
    <p:extLst>
      <p:ext uri="{BB962C8B-B14F-4D97-AF65-F5344CB8AC3E}">
        <p14:creationId xmlns:p14="http://schemas.microsoft.com/office/powerpoint/2010/main" val="35438872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lnSpcReduction="10000"/>
          </a:bodyPr>
          <a:lstStyle/>
          <a:p>
            <a:pPr>
              <a:buFont typeface="Arial" panose="020B0604020202020204" pitchFamily="34" charset="0"/>
              <a:buChar char="•"/>
            </a:pPr>
            <a:r>
              <a:rPr lang="en-US" sz="2200" b="0" i="0" dirty="0">
                <a:solidFill>
                  <a:srgbClr val="FFFFFF"/>
                </a:solidFill>
                <a:effectLst/>
                <a:latin typeface="Söhne"/>
              </a:rPr>
              <a:t>Examples of ORM library in PHP: Doctrine, Eloquent, and </a:t>
            </a:r>
            <a:r>
              <a:rPr lang="en-US" sz="2200" b="0" i="0" dirty="0" err="1">
                <a:solidFill>
                  <a:srgbClr val="FFFFFF"/>
                </a:solidFill>
                <a:effectLst/>
                <a:latin typeface="Söhne"/>
              </a:rPr>
              <a:t>RedBeanPHP</a:t>
            </a:r>
            <a:endParaRPr lang="en-US" sz="2200" b="0" i="0" dirty="0">
              <a:solidFill>
                <a:srgbClr val="FFFFFF"/>
              </a:solidFill>
              <a:effectLst/>
              <a:latin typeface="Söhne"/>
            </a:endParaRPr>
          </a:p>
          <a:p>
            <a:pPr>
              <a:buFont typeface="Arial" panose="020B0604020202020204" pitchFamily="34" charset="0"/>
              <a:buChar char="•"/>
            </a:pPr>
            <a:r>
              <a:rPr lang="en-US" sz="2200" b="0" i="0" dirty="0">
                <a:solidFill>
                  <a:srgbClr val="FFFFFF"/>
                </a:solidFill>
                <a:effectLst/>
                <a:latin typeface="Söhne"/>
              </a:rPr>
              <a:t>These libraries provide a simple, object-oriented API for working with databases, making it easy to perform common tasks such as inserting, updating, and deleting records, as well as querying and retrieving data</a:t>
            </a:r>
          </a:p>
          <a:p>
            <a:pPr>
              <a:buFont typeface="Arial" panose="020B0604020202020204" pitchFamily="34" charset="0"/>
              <a:buChar char="•"/>
            </a:pPr>
            <a:r>
              <a:rPr lang="en-US" sz="2200" b="0" i="0" dirty="0">
                <a:solidFill>
                  <a:srgbClr val="FFFFFF"/>
                </a:solidFill>
                <a:effectLst/>
                <a:latin typeface="Söhne"/>
              </a:rPr>
              <a:t>ORM libraries also help to minimize the amount of SQL code you have to write, and they can handle tasks such as connecting to the database, creating tables, and defining relationships between tables</a:t>
            </a:r>
          </a:p>
          <a:p>
            <a:pPr>
              <a:buFont typeface="Arial" panose="020B0604020202020204" pitchFamily="34" charset="0"/>
              <a:buChar char="•"/>
            </a:pPr>
            <a:r>
              <a:rPr lang="en-US" sz="2200" b="0" i="0" dirty="0">
                <a:solidFill>
                  <a:srgbClr val="FFFFFF"/>
                </a:solidFill>
                <a:effectLst/>
                <a:latin typeface="Söhne"/>
              </a:rPr>
              <a:t>ORM libraries are widely used in PHP web development to make the interaction with databases simple and secure</a:t>
            </a:r>
          </a:p>
          <a:p>
            <a:pPr>
              <a:buFont typeface="Arial" panose="020B0604020202020204" pitchFamily="34" charset="0"/>
              <a:buChar char="•"/>
            </a:pPr>
            <a:r>
              <a:rPr lang="en-US" sz="2200" b="0" i="0" dirty="0">
                <a:solidFill>
                  <a:srgbClr val="FFFFFF"/>
                </a:solidFill>
                <a:effectLst/>
                <a:latin typeface="Söhne"/>
              </a:rPr>
              <a:t>They can also help to improve the performance of your application by caching frequently used data and reducing the number of database queries needed.</a:t>
            </a:r>
          </a:p>
        </p:txBody>
      </p:sp>
    </p:spTree>
    <p:extLst>
      <p:ext uri="{BB962C8B-B14F-4D97-AF65-F5344CB8AC3E}">
        <p14:creationId xmlns:p14="http://schemas.microsoft.com/office/powerpoint/2010/main" val="275057583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000" b="0" i="0" dirty="0">
                <a:solidFill>
                  <a:srgbClr val="FFFFFF"/>
                </a:solidFill>
                <a:effectLst/>
                <a:latin typeface="Söhne"/>
              </a:rPr>
              <a:t>To connect to a database from PHP, you will need to use the appropriate database extension (e.g. PDO or MySQLi) and provide the necessary connection details such as the hostname, username, password, and database name</a:t>
            </a:r>
          </a:p>
          <a:p>
            <a:pPr>
              <a:buFont typeface="Arial" panose="020B0604020202020204" pitchFamily="34" charset="0"/>
              <a:buChar char="•"/>
            </a:pPr>
            <a:r>
              <a:rPr lang="en-US" sz="2000" b="0" i="0" dirty="0">
                <a:solidFill>
                  <a:srgbClr val="FFFFFF"/>
                </a:solidFill>
                <a:effectLst/>
                <a:latin typeface="Söhne"/>
              </a:rPr>
              <a:t>Once connected, you can use the extension's methods to execute SQL statements, bind parameters, and fetch results</a:t>
            </a:r>
          </a:p>
          <a:p>
            <a:pPr>
              <a:buFont typeface="Arial" panose="020B0604020202020204" pitchFamily="34" charset="0"/>
              <a:buChar char="•"/>
            </a:pPr>
            <a:r>
              <a:rPr lang="en-US" sz="2000" b="0" i="0" dirty="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2000" b="0" i="0" dirty="0">
                <a:solidFill>
                  <a:srgbClr val="FFFFFF"/>
                </a:solidFill>
                <a:effectLst/>
                <a:latin typeface="Söhne"/>
              </a:rPr>
              <a:t>It's also a good practice to use an ORM library to abstract the database operations and make the code more readable and maintainable</a:t>
            </a:r>
          </a:p>
          <a:p>
            <a:pPr>
              <a:buFont typeface="Arial" panose="020B0604020202020204" pitchFamily="34" charset="0"/>
              <a:buChar char="•"/>
            </a:pPr>
            <a:r>
              <a:rPr lang="en-US" sz="2000" b="0" i="0" dirty="0">
                <a:solidFill>
                  <a:srgbClr val="FFFFFF"/>
                </a:solidFill>
                <a:effectLst/>
                <a:latin typeface="Söhne"/>
              </a:rPr>
              <a:t>An example of connecting to a MySQL database using PDO:</a:t>
            </a:r>
          </a:p>
          <a:p>
            <a:endParaRPr lang="en-US" sz="2000" dirty="0">
              <a:solidFill>
                <a:srgbClr val="FFFFFF"/>
              </a:solidFill>
            </a:endParaRPr>
          </a:p>
        </p:txBody>
      </p:sp>
    </p:spTree>
    <p:extLst>
      <p:ext uri="{BB962C8B-B14F-4D97-AF65-F5344CB8AC3E}">
        <p14:creationId xmlns:p14="http://schemas.microsoft.com/office/powerpoint/2010/main" val="21557929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633743" y="609599"/>
            <a:ext cx="3413156" cy="5273675"/>
          </a:xfrm>
        </p:spPr>
        <p:txBody>
          <a:bodyPr>
            <a:normAutofit/>
          </a:bodyPr>
          <a:lstStyle/>
          <a:p>
            <a:r>
              <a:rPr lang="en-US" b="0" i="0">
                <a:effectLst/>
                <a:latin typeface="Söhne"/>
              </a:rPr>
              <a:t>3.13 Introduction to PHP</a:t>
            </a:r>
            <a:endParaRPr lang="en-US"/>
          </a:p>
        </p:txBody>
      </p:sp>
      <p:pic>
        <p:nvPicPr>
          <p:cNvPr id="17" name="Picture 16">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3" name="Content Placeholder 2">
            <a:extLst>
              <a:ext uri="{FF2B5EF4-FFF2-40B4-BE49-F238E27FC236}">
                <a16:creationId xmlns:a16="http://schemas.microsoft.com/office/drawing/2014/main" id="{B5AB7134-C640-2B08-07DB-B4410B764ACF}"/>
              </a:ext>
            </a:extLst>
          </p:cNvPr>
          <p:cNvGraphicFramePr>
            <a:graphicFrameLocks noGrp="1"/>
          </p:cNvGraphicFramePr>
          <p:nvPr>
            <p:ph idx="1"/>
            <p:extLst>
              <p:ext uri="{D42A27DB-BD31-4B8C-83A1-F6EECF244321}">
                <p14:modId xmlns:p14="http://schemas.microsoft.com/office/powerpoint/2010/main" val="2862352812"/>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09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pic>
        <p:nvPicPr>
          <p:cNvPr id="5" name="Content Placeholder 4">
            <a:extLst>
              <a:ext uri="{FF2B5EF4-FFF2-40B4-BE49-F238E27FC236}">
                <a16:creationId xmlns:a16="http://schemas.microsoft.com/office/drawing/2014/main" id="{769D04DE-94DB-0967-3AB2-4B3A4E9151C9}"/>
              </a:ext>
            </a:extLst>
          </p:cNvPr>
          <p:cNvPicPr>
            <a:picLocks noGrp="1" noChangeAspect="1"/>
          </p:cNvPicPr>
          <p:nvPr>
            <p:ph idx="1"/>
          </p:nvPr>
        </p:nvPicPr>
        <p:blipFill>
          <a:blip r:embed="rId2"/>
          <a:stretch>
            <a:fillRect/>
          </a:stretch>
        </p:blipFill>
        <p:spPr>
          <a:xfrm>
            <a:off x="1790700" y="2193143"/>
            <a:ext cx="8968739" cy="2360195"/>
          </a:xfrm>
        </p:spPr>
      </p:pic>
    </p:spTree>
    <p:extLst>
      <p:ext uri="{BB962C8B-B14F-4D97-AF65-F5344CB8AC3E}">
        <p14:creationId xmlns:p14="http://schemas.microsoft.com/office/powerpoint/2010/main" val="326787473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dirty="0"/>
              <a:t>3.22 Making SQL queries in PHP</a:t>
            </a:r>
            <a:endParaRPr lang="en-US" dirty="0">
              <a:solidFill>
                <a:srgbClr val="FFFFFF"/>
              </a:solidFill>
            </a:endParaRP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1132079"/>
          </a:xfrm>
        </p:spPr>
        <p:txBody>
          <a:bodyPr>
            <a:normAutofit lnSpcReduction="10000"/>
          </a:bodyPr>
          <a:lstStyle/>
          <a:p>
            <a:pPr algn="l">
              <a:buFont typeface="Arial" panose="020B0604020202020204" pitchFamily="34" charset="0"/>
              <a:buChar char="•"/>
            </a:pPr>
            <a:r>
              <a:rPr lang="en-US" sz="2000" b="0" i="0" dirty="0">
                <a:solidFill>
                  <a:srgbClr val="D1D5DB"/>
                </a:solidFill>
                <a:effectLst/>
                <a:latin typeface="Söhne"/>
              </a:rPr>
              <a:t>Once connected to the database, you can execute SQL statements using the appropriate methods of the database extension (e.g. PDO or MySQLi)</a:t>
            </a:r>
          </a:p>
          <a:p>
            <a:pPr algn="l">
              <a:buFont typeface="Arial" panose="020B0604020202020204" pitchFamily="34" charset="0"/>
              <a:buChar char="•"/>
            </a:pPr>
            <a:r>
              <a:rPr lang="en-US" sz="2000" b="0" i="0" dirty="0">
                <a:solidFill>
                  <a:srgbClr val="D1D5DB"/>
                </a:solidFill>
                <a:effectLst/>
                <a:latin typeface="Söhne"/>
              </a:rPr>
              <a:t>For example, to execute a SELECT statement using PDO, you can use the query() method:</a:t>
            </a:r>
          </a:p>
        </p:txBody>
      </p:sp>
      <p:pic>
        <p:nvPicPr>
          <p:cNvPr id="5" name="Picture 4">
            <a:extLst>
              <a:ext uri="{FF2B5EF4-FFF2-40B4-BE49-F238E27FC236}">
                <a16:creationId xmlns:a16="http://schemas.microsoft.com/office/drawing/2014/main" id="{DE2685B0-A9FA-0DD5-EAE4-A2ACEF3BEB55}"/>
              </a:ext>
            </a:extLst>
          </p:cNvPr>
          <p:cNvPicPr>
            <a:picLocks noChangeAspect="1"/>
          </p:cNvPicPr>
          <p:nvPr/>
        </p:nvPicPr>
        <p:blipFill>
          <a:blip r:embed="rId2"/>
          <a:stretch>
            <a:fillRect/>
          </a:stretch>
        </p:blipFill>
        <p:spPr>
          <a:xfrm>
            <a:off x="2042515" y="3154680"/>
            <a:ext cx="8106969" cy="1194711"/>
          </a:xfrm>
          <a:prstGeom prst="rect">
            <a:avLst/>
          </a:prstGeom>
        </p:spPr>
      </p:pic>
      <p:sp>
        <p:nvSpPr>
          <p:cNvPr id="6" name="Content Placeholder 2">
            <a:extLst>
              <a:ext uri="{FF2B5EF4-FFF2-40B4-BE49-F238E27FC236}">
                <a16:creationId xmlns:a16="http://schemas.microsoft.com/office/drawing/2014/main" id="{BFD43735-0783-E1E3-8844-CACFF092329A}"/>
              </a:ext>
            </a:extLst>
          </p:cNvPr>
          <p:cNvSpPr txBox="1">
            <a:spLocks/>
          </p:cNvSpPr>
          <p:nvPr/>
        </p:nvSpPr>
        <p:spPr>
          <a:xfrm>
            <a:off x="838106" y="4504839"/>
            <a:ext cx="10515598" cy="414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D1D5DB"/>
                </a:solidFill>
                <a:effectLst/>
                <a:latin typeface="Söhne"/>
              </a:rPr>
              <a:t>To execute an INSERT statement using PDO, you can use the prepare() and execute() methods:</a:t>
            </a:r>
            <a:endParaRPr lang="en-US" dirty="0">
              <a:solidFill>
                <a:srgbClr val="D1D5DB"/>
              </a:solidFill>
              <a:latin typeface="Söhne"/>
            </a:endParaRPr>
          </a:p>
        </p:txBody>
      </p:sp>
      <p:pic>
        <p:nvPicPr>
          <p:cNvPr id="13" name="Picture 12">
            <a:extLst>
              <a:ext uri="{FF2B5EF4-FFF2-40B4-BE49-F238E27FC236}">
                <a16:creationId xmlns:a16="http://schemas.microsoft.com/office/drawing/2014/main" id="{8E220705-327A-1AD8-5FE9-88BF584DD5AC}"/>
              </a:ext>
            </a:extLst>
          </p:cNvPr>
          <p:cNvPicPr>
            <a:picLocks noChangeAspect="1"/>
          </p:cNvPicPr>
          <p:nvPr/>
        </p:nvPicPr>
        <p:blipFill>
          <a:blip r:embed="rId3"/>
          <a:stretch>
            <a:fillRect/>
          </a:stretch>
        </p:blipFill>
        <p:spPr>
          <a:xfrm>
            <a:off x="1963133" y="5074920"/>
            <a:ext cx="8265733" cy="1531153"/>
          </a:xfrm>
          <a:prstGeom prst="rect">
            <a:avLst/>
          </a:prstGeom>
        </p:spPr>
      </p:pic>
    </p:spTree>
    <p:extLst>
      <p:ext uri="{BB962C8B-B14F-4D97-AF65-F5344CB8AC3E}">
        <p14:creationId xmlns:p14="http://schemas.microsoft.com/office/powerpoint/2010/main" val="348266267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1075767" y="1188637"/>
            <a:ext cx="2988234" cy="4480726"/>
          </a:xfrm>
        </p:spPr>
        <p:txBody>
          <a:bodyPr>
            <a:normAutofit/>
          </a:bodyPr>
          <a:lstStyle/>
          <a:p>
            <a:pPr algn="r"/>
            <a:r>
              <a:rPr lang="en-US" sz="4800" dirty="0"/>
              <a:t>3.22 Making SQL queries in PHP</a:t>
            </a:r>
            <a:endParaRPr lang="en-US" sz="4600" dirty="0"/>
          </a:p>
        </p:txBody>
      </p:sp>
      <p:sp>
        <p:nvSpPr>
          <p:cNvPr id="4" name="Content Placeholder 3">
            <a:extLst>
              <a:ext uri="{FF2B5EF4-FFF2-40B4-BE49-F238E27FC236}">
                <a16:creationId xmlns:a16="http://schemas.microsoft.com/office/drawing/2014/main" id="{B7A62380-D4DD-13A2-B068-97EC648F5A49}"/>
              </a:ext>
            </a:extLst>
          </p:cNvPr>
          <p:cNvSpPr>
            <a:spLocks noGrp="1"/>
          </p:cNvSpPr>
          <p:nvPr>
            <p:ph idx="1"/>
          </p:nvPr>
        </p:nvSpPr>
        <p:spPr>
          <a:xfrm>
            <a:off x="5255260" y="1648870"/>
            <a:ext cx="4702848" cy="3560260"/>
          </a:xfrm>
        </p:spPr>
        <p:txBody>
          <a:bodyPr anchor="ctr">
            <a:normAutofit/>
          </a:bodyPr>
          <a:lstStyle/>
          <a:p>
            <a:pPr>
              <a:buFont typeface="Arial" panose="020B0604020202020204" pitchFamily="34" charset="0"/>
              <a:buChar char="•"/>
            </a:pPr>
            <a:r>
              <a:rPr lang="en-US" sz="2400" b="0" i="0" dirty="0">
                <a:effectLst/>
                <a:latin typeface="Söhne"/>
              </a:rPr>
              <a:t>It's important to use prepared statements and parameter binding to protect against SQL injection attacks</a:t>
            </a:r>
          </a:p>
          <a:p>
            <a:pPr>
              <a:buFont typeface="Arial" panose="020B0604020202020204" pitchFamily="34" charset="0"/>
              <a:buChar char="•"/>
            </a:pPr>
            <a:r>
              <a:rPr lang="en-US" sz="2400" b="0" i="0" dirty="0">
                <a:effectLst/>
                <a:latin typeface="Söhne"/>
              </a:rPr>
              <a:t>ORM libraries provide an even more simple and secure way to interact with databases.</a:t>
            </a:r>
          </a:p>
        </p:txBody>
      </p:sp>
    </p:spTree>
    <p:extLst>
      <p:ext uri="{BB962C8B-B14F-4D97-AF65-F5344CB8AC3E}">
        <p14:creationId xmlns:p14="http://schemas.microsoft.com/office/powerpoint/2010/main" val="159145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a:solidFill>
                  <a:srgbClr val="D1D5DB"/>
                </a:solidFill>
                <a:effectLst/>
                <a:latin typeface="Söhne"/>
              </a:rPr>
              <a:t>To retrieve data from a database, you can use the SELECT statement.</a:t>
            </a:r>
          </a:p>
          <a:p>
            <a:pPr algn="l">
              <a:buFont typeface="Arial" panose="020B0604020202020204" pitchFamily="34" charset="0"/>
              <a:buChar char="•"/>
            </a:pPr>
            <a:r>
              <a:rPr lang="en-US" b="0" i="0">
                <a:solidFill>
                  <a:srgbClr val="D1D5DB"/>
                </a:solidFill>
                <a:effectLst/>
                <a:latin typeface="Söhne"/>
              </a:rPr>
              <a:t>SELECT statement is used to select data from a database.</a:t>
            </a:r>
          </a:p>
          <a:p>
            <a:pPr algn="l">
              <a:buFont typeface="Arial" panose="020B0604020202020204" pitchFamily="34" charset="0"/>
              <a:buChar char="•"/>
            </a:pPr>
            <a:r>
              <a:rPr lang="en-US" b="0" i="0">
                <a:solidFill>
                  <a:srgbClr val="D1D5DB"/>
                </a:solidFill>
                <a:effectLst/>
                <a:latin typeface="Söhne"/>
              </a:rPr>
              <a:t>SELECT statement is used to select specific columns and rows from a table in a database</a:t>
            </a:r>
          </a:p>
          <a:p>
            <a:pPr algn="l">
              <a:buFont typeface="Arial" panose="020B0604020202020204" pitchFamily="34" charset="0"/>
              <a:buChar char="•"/>
            </a:pPr>
            <a:r>
              <a:rPr lang="en-US" b="0" i="0">
                <a:solidFill>
                  <a:srgbClr val="D1D5DB"/>
                </a:solidFill>
                <a:effectLst/>
                <a:latin typeface="Söhne"/>
              </a:rPr>
              <a:t>SELECT statement is the most common statement in SQL</a:t>
            </a:r>
          </a:p>
          <a:p>
            <a:pPr algn="l">
              <a:buFont typeface="Arial" panose="020B0604020202020204" pitchFamily="34" charset="0"/>
              <a:buChar char="•"/>
            </a:pPr>
            <a:r>
              <a:rPr lang="en-US" b="0" i="0">
                <a:solidFill>
                  <a:srgbClr val="D1D5DB"/>
                </a:solidFill>
                <a:effectLst/>
                <a:latin typeface="Söhne"/>
              </a:rPr>
              <a:t>Example of a SELECT statement:</a:t>
            </a:r>
            <a:endParaRPr lang="en-US" b="0" i="0" dirty="0">
              <a:solidFill>
                <a:srgbClr val="D1D5DB"/>
              </a:solidFill>
              <a:effectLst/>
              <a:latin typeface="Söhne"/>
            </a:endParaRP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stretch>
            <a:fillRect/>
          </a:stretch>
        </p:blipFill>
        <p:spPr>
          <a:xfrm>
            <a:off x="1150341" y="4475214"/>
            <a:ext cx="6439799" cy="1066949"/>
          </a:xfrm>
          <a:prstGeom prst="rect">
            <a:avLst/>
          </a:prstGeom>
        </p:spPr>
      </p:pic>
    </p:spTree>
    <p:extLst>
      <p:ext uri="{BB962C8B-B14F-4D97-AF65-F5344CB8AC3E}">
        <p14:creationId xmlns:p14="http://schemas.microsoft.com/office/powerpoint/2010/main" val="71216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48409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946137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dirty="0"/>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p:txBody>
          <a:bodyPr/>
          <a:lstStyle/>
          <a:p>
            <a:pPr algn="l"/>
            <a:r>
              <a:rPr lang="en-US" b="0" i="0" dirty="0">
                <a:solidFill>
                  <a:srgbClr val="D1D5DB"/>
                </a:solidFill>
                <a:effectLst/>
                <a:latin typeface="Söhne"/>
              </a:rPr>
              <a:t>Creating a SQL database with server-side scripting using PHP is a common task when building dynamic web applications. PHP provides several ways to interact with a SQL database, including the MySQLi and PDO extensions.</a:t>
            </a:r>
          </a:p>
          <a:p>
            <a:pPr algn="l"/>
            <a:r>
              <a:rPr lang="en-US" b="0" i="0" dirty="0">
                <a:solidFill>
                  <a:srgbClr val="D1D5DB"/>
                </a:solidFill>
                <a:effectLst/>
                <a:latin typeface="Söhne"/>
              </a:rPr>
              <a:t>To create a SQL database using PHP, you need to:</a:t>
            </a:r>
          </a:p>
          <a:p>
            <a:pPr algn="l">
              <a:buFont typeface="+mj-lt"/>
              <a:buAutoNum type="arabicPeriod"/>
            </a:pPr>
            <a:r>
              <a:rPr lang="en-US" b="0" i="0" dirty="0">
                <a:solidFill>
                  <a:srgbClr val="D1D5DB"/>
                </a:solidFill>
                <a:effectLst/>
                <a:latin typeface="Söhne"/>
              </a:rPr>
              <a:t>Connect to a MySQL server using the MySQLi or PDO extension.</a:t>
            </a:r>
          </a:p>
          <a:p>
            <a:pPr algn="l">
              <a:buFont typeface="+mj-lt"/>
              <a:buAutoNum type="arabicPeriod"/>
            </a:pPr>
            <a:r>
              <a:rPr lang="en-US" b="0" i="0" dirty="0">
                <a:solidFill>
                  <a:srgbClr val="D1D5DB"/>
                </a:solidFill>
                <a:effectLst/>
                <a:latin typeface="Söhne"/>
              </a:rPr>
              <a:t>Send a SQL query to create the database.</a:t>
            </a:r>
          </a:p>
          <a:p>
            <a:pPr algn="l">
              <a:buFont typeface="+mj-lt"/>
              <a:buAutoNum type="arabicPeriod"/>
            </a:pPr>
            <a:r>
              <a:rPr lang="en-US" b="0" i="0" dirty="0">
                <a:solidFill>
                  <a:srgbClr val="D1D5DB"/>
                </a:solidFill>
                <a:effectLst/>
                <a:latin typeface="Söhne"/>
              </a:rPr>
              <a:t>Close the connection.</a:t>
            </a:r>
          </a:p>
        </p:txBody>
      </p:sp>
    </p:spTree>
    <p:extLst>
      <p:ext uri="{BB962C8B-B14F-4D97-AF65-F5344CB8AC3E}">
        <p14:creationId xmlns:p14="http://schemas.microsoft.com/office/powerpoint/2010/main" val="376667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lnSpc>
                <a:spcPct val="90000"/>
              </a:lnSpc>
            </a:pPr>
            <a:r>
              <a:rPr lang="en-US" sz="2000">
                <a:ln>
                  <a:solidFill>
                    <a:srgbClr val="404040">
                      <a:alpha val="10000"/>
                    </a:srgbClr>
                  </a:solidFill>
                </a:ln>
                <a:solidFill>
                  <a:srgbClr val="DADADA"/>
                </a:solidFill>
              </a:rPr>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13795" y="1732449"/>
            <a:ext cx="3078749" cy="4482084"/>
          </a:xfrm>
        </p:spPr>
        <p:txBody>
          <a:bodyPr vert="horz" lIns="91440" tIns="45720" rIns="91440" bIns="45720" rtlCol="0" anchor="t">
            <a:normAutofit/>
          </a:bodyPr>
          <a:lstStyle/>
          <a:p>
            <a:pPr marL="0" indent="0">
              <a:buNone/>
            </a:pPr>
            <a:r>
              <a:rPr lang="en-US" sz="1600" b="0" i="0" dirty="0">
                <a:ln>
                  <a:solidFill>
                    <a:srgbClr val="404040">
                      <a:alpha val="10000"/>
                    </a:srgbClr>
                  </a:solidFill>
                </a:ln>
                <a:solidFill>
                  <a:srgbClr val="DADADA"/>
                </a:solidFill>
              </a:rPr>
              <a:t>Here is an example of creating a SQL database using the MySQLi extension:</a:t>
            </a:r>
          </a:p>
          <a:p>
            <a:pPr marL="0" indent="0">
              <a:buNone/>
            </a:pPr>
            <a:endParaRPr lang="en-US" sz="1600" dirty="0">
              <a:ln>
                <a:solidFill>
                  <a:srgbClr val="404040">
                    <a:alpha val="10000"/>
                  </a:srgbClr>
                </a:solidFill>
              </a:ln>
              <a:solidFill>
                <a:srgbClr val="DADADA"/>
              </a:solidFill>
            </a:endParaRPr>
          </a:p>
          <a:p>
            <a:pPr marL="0" indent="0">
              <a:buNone/>
            </a:pPr>
            <a:r>
              <a:rPr lang="en-US" sz="1400" b="0" i="0" dirty="0">
                <a:solidFill>
                  <a:srgbClr val="D1D5DB"/>
                </a:solidFill>
                <a:effectLst/>
                <a:latin typeface="Söhne"/>
              </a:rPr>
              <a:t>It's important to note that creating a SQL database using PHP can be executed only by a user with sufficient privileges.</a:t>
            </a:r>
            <a:endParaRPr lang="en-US" sz="1600" b="0" i="0" dirty="0">
              <a:ln>
                <a:solidFill>
                  <a:srgbClr val="404040">
                    <a:alpha val="10000"/>
                  </a:srgbClr>
                </a:solidFill>
              </a:ln>
              <a:solidFill>
                <a:srgbClr val="DADADA"/>
              </a:solidFill>
            </a:endParaRPr>
          </a:p>
        </p:txBody>
      </p:sp>
      <p:pic>
        <p:nvPicPr>
          <p:cNvPr id="5" name="Picture 4">
            <a:extLst>
              <a:ext uri="{FF2B5EF4-FFF2-40B4-BE49-F238E27FC236}">
                <a16:creationId xmlns:a16="http://schemas.microsoft.com/office/drawing/2014/main" id="{59AEE69F-3353-090A-D78F-E7E9F0861FA4}"/>
              </a:ext>
            </a:extLst>
          </p:cNvPr>
          <p:cNvPicPr>
            <a:picLocks noChangeAspect="1"/>
          </p:cNvPicPr>
          <p:nvPr/>
        </p:nvPicPr>
        <p:blipFill rotWithShape="1">
          <a:blip r:embed="rId2"/>
          <a:srcRect r="1354"/>
          <a:stretch/>
        </p:blipFill>
        <p:spPr>
          <a:xfrm>
            <a:off x="5165800" y="643466"/>
            <a:ext cx="6123270" cy="5571067"/>
          </a:xfrm>
          <a:prstGeom prst="rect">
            <a:avLst/>
          </a:prstGeom>
        </p:spPr>
      </p:pic>
    </p:spTree>
    <p:extLst>
      <p:ext uri="{BB962C8B-B14F-4D97-AF65-F5344CB8AC3E}">
        <p14:creationId xmlns:p14="http://schemas.microsoft.com/office/powerpoint/2010/main" val="355215110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913795" y="963506"/>
            <a:ext cx="3740815" cy="4827693"/>
          </a:xfrm>
        </p:spPr>
        <p:txBody>
          <a:bodyPr>
            <a:normAutofit/>
          </a:bodyPr>
          <a:lstStyle/>
          <a:p>
            <a:pPr algn="r"/>
            <a:r>
              <a:rPr lang="en-US" b="0" i="0">
                <a:effectLst/>
                <a:latin typeface="Söhne"/>
              </a:rPr>
              <a:t>3.13 Hardware and Software Requirements</a:t>
            </a:r>
            <a:endParaRPr lang="en-US"/>
          </a:p>
        </p:txBody>
      </p:sp>
      <p:cxnSp>
        <p:nvCxnSpPr>
          <p:cNvPr id="20" name="Straight Connector 19">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5307765" y="963507"/>
            <a:ext cx="5959791" cy="4827694"/>
          </a:xfrm>
          <a:effectLst/>
        </p:spPr>
        <p:txBody>
          <a:bodyPr anchor="ctr">
            <a:normAutofit/>
          </a:bodyPr>
          <a:lstStyle/>
          <a:p>
            <a:pPr>
              <a:buFont typeface="Arial" panose="020B0604020202020204" pitchFamily="34" charset="0"/>
              <a:buChar char="•"/>
            </a:pPr>
            <a:r>
              <a:rPr lang="en-US" b="0" i="0">
                <a:solidFill>
                  <a:schemeClr val="tx1"/>
                </a:solidFill>
                <a:effectLst/>
                <a:latin typeface="Söhne"/>
              </a:rPr>
              <a:t>PHP can run on various operating systems, including Windows, Mac, and Linux</a:t>
            </a:r>
          </a:p>
          <a:p>
            <a:pPr>
              <a:buFont typeface="Arial" panose="020B0604020202020204" pitchFamily="34" charset="0"/>
              <a:buChar char="•"/>
            </a:pPr>
            <a:r>
              <a:rPr lang="en-US" b="0" i="0">
                <a:solidFill>
                  <a:schemeClr val="tx1"/>
                </a:solidFill>
                <a:effectLst/>
                <a:latin typeface="Söhne"/>
              </a:rPr>
              <a:t>A web server is required to run PHP, such as Apache or Nginx</a:t>
            </a:r>
          </a:p>
          <a:p>
            <a:pPr>
              <a:buFont typeface="Arial" panose="020B0604020202020204" pitchFamily="34" charset="0"/>
              <a:buChar char="•"/>
            </a:pPr>
            <a:r>
              <a:rPr lang="en-US" b="0" i="0">
                <a:solidFill>
                  <a:schemeClr val="tx1"/>
                </a:solidFill>
                <a:effectLst/>
                <a:latin typeface="Söhne"/>
              </a:rPr>
              <a:t>PHP also requires a database system, such as MySQL or PostgreSQL</a:t>
            </a:r>
          </a:p>
          <a:p>
            <a:pPr>
              <a:buFont typeface="Arial" panose="020B0604020202020204" pitchFamily="34" charset="0"/>
              <a:buChar char="•"/>
            </a:pPr>
            <a:r>
              <a:rPr lang="en-US" b="0" i="0">
                <a:solidFill>
                  <a:schemeClr val="tx1"/>
                </a:solidFill>
                <a:effectLst/>
                <a:latin typeface="Söhne"/>
              </a:rPr>
              <a:t>A code editor, such as Sublime Text, Visual Studio Code, or PHPStorm, can be used to write and edit PHP code</a:t>
            </a:r>
          </a:p>
          <a:p>
            <a:pPr>
              <a:buFont typeface="Arial" panose="020B0604020202020204" pitchFamily="34" charset="0"/>
              <a:buChar char="•"/>
            </a:pPr>
            <a:r>
              <a:rPr lang="en-US" b="0" i="0">
                <a:solidFill>
                  <a:schemeClr val="tx1"/>
                </a:solidFill>
                <a:effectLst/>
                <a:latin typeface="Söhne"/>
              </a:rPr>
              <a:t>A web browser is used to access the code via a URL</a:t>
            </a:r>
          </a:p>
        </p:txBody>
      </p:sp>
    </p:spTree>
    <p:extLst>
      <p:ext uri="{BB962C8B-B14F-4D97-AF65-F5344CB8AC3E}">
        <p14:creationId xmlns:p14="http://schemas.microsoft.com/office/powerpoint/2010/main" val="253217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4965430" y="629268"/>
            <a:ext cx="6586491" cy="1286160"/>
          </a:xfrm>
        </p:spPr>
        <p:txBody>
          <a:bodyPr anchor="b">
            <a:normAutofit fontScale="90000"/>
          </a:bodyPr>
          <a:lstStyle/>
          <a:p>
            <a:r>
              <a:rPr lang="en-US" sz="4100" b="0" i="0">
                <a:effectLst/>
                <a:latin typeface="Söhne"/>
              </a:rPr>
              <a:t>3.14 Object Oriented Programming in PHP</a:t>
            </a:r>
            <a:endParaRPr lang="en-US" sz="4100"/>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4965431" y="2438400"/>
            <a:ext cx="6586489" cy="3785419"/>
          </a:xfrm>
        </p:spPr>
        <p:txBody>
          <a:bodyPr>
            <a:normAutofit lnSpcReduction="10000"/>
          </a:bodyPr>
          <a:lstStyle/>
          <a:p>
            <a:pPr>
              <a:buFont typeface="Arial" panose="020B0604020202020204" pitchFamily="34" charset="0"/>
              <a:buChar char="•"/>
            </a:pPr>
            <a:r>
              <a:rPr lang="en-US" sz="1400" b="0" i="0">
                <a:effectLst/>
                <a:latin typeface="Söhne"/>
              </a:rPr>
              <a:t>PHP supports object-oriented programming (OOP)</a:t>
            </a:r>
          </a:p>
          <a:p>
            <a:pPr>
              <a:buFont typeface="Arial" panose="020B0604020202020204" pitchFamily="34" charset="0"/>
              <a:buChar char="•"/>
            </a:pPr>
            <a:r>
              <a:rPr lang="en-US" sz="1400" b="0" i="0">
                <a:effectLst/>
                <a:latin typeface="Söhne"/>
              </a:rPr>
              <a:t>OOP allows you to model real-world objects in your code</a:t>
            </a:r>
          </a:p>
          <a:p>
            <a:pPr>
              <a:buFont typeface="Arial" panose="020B0604020202020204" pitchFamily="34" charset="0"/>
              <a:buChar char="•"/>
            </a:pPr>
            <a:r>
              <a:rPr lang="en-US" sz="1400" b="0" i="0">
                <a:effectLst/>
                <a:latin typeface="Söhne"/>
              </a:rPr>
              <a:t>The main concepts in OOP are classes, objects, properties, and methods</a:t>
            </a:r>
          </a:p>
          <a:p>
            <a:pPr>
              <a:buFont typeface="Arial" panose="020B0604020202020204" pitchFamily="34" charset="0"/>
              <a:buChar char="•"/>
            </a:pPr>
            <a:r>
              <a:rPr lang="en-US" sz="1400" b="0" i="0">
                <a:effectLst/>
                <a:latin typeface="Söhne"/>
              </a:rPr>
              <a:t>Classes define the blueprint for an object, and an object is an instance of a class</a:t>
            </a:r>
          </a:p>
          <a:p>
            <a:pPr>
              <a:buFont typeface="Arial" panose="020B0604020202020204" pitchFamily="34" charset="0"/>
              <a:buChar char="•"/>
            </a:pPr>
            <a:r>
              <a:rPr lang="en-US" sz="1400" b="0" i="0">
                <a:effectLst/>
                <a:latin typeface="Söhne"/>
              </a:rPr>
              <a:t>Properties are the variables that store the state of an object, and methods are the functions that define the behavior of an object</a:t>
            </a:r>
          </a:p>
          <a:p>
            <a:pPr>
              <a:buFont typeface="Arial" panose="020B0604020202020204" pitchFamily="34" charset="0"/>
              <a:buChar char="•"/>
            </a:pPr>
            <a:r>
              <a:rPr lang="en-US" sz="1400" b="0" i="0">
                <a:effectLst/>
                <a:latin typeface="Söhne"/>
              </a:rPr>
              <a:t>OOP allows for code reusability, encapsulation, and inheritance</a:t>
            </a:r>
          </a:p>
          <a:p>
            <a:pPr>
              <a:buFont typeface="Arial" panose="020B0604020202020204" pitchFamily="34" charset="0"/>
              <a:buChar char="•"/>
            </a:pPr>
            <a:r>
              <a:rPr lang="en-US" sz="1400" b="0" i="0">
                <a:effectLst/>
                <a:latin typeface="Söhne"/>
              </a:rPr>
              <a:t>PHP provides built-in support for OOP, including the ability to define classes, create objects, and inherit properties and methods from parent classes.</a:t>
            </a:r>
          </a:p>
          <a:p>
            <a:pPr>
              <a:buFont typeface="Arial" panose="020B0604020202020204" pitchFamily="34" charset="0"/>
              <a:buChar char="•"/>
            </a:pPr>
            <a:r>
              <a:rPr lang="en-US" sz="1400" b="0" i="0">
                <a:effectLst/>
                <a:latin typeface="Söhne"/>
              </a:rPr>
              <a:t>When using OOP in PHP, you will use keywords like class, extends, implements, public, protected, private.</a:t>
            </a:r>
          </a:p>
          <a:p>
            <a:r>
              <a:rPr lang="en-US" sz="1400" b="0" i="0">
                <a:effectLst/>
                <a:latin typeface="Söhne"/>
              </a:rPr>
              <a:t>It's important to understand the basics of OOP and how to use classes, objects, properties, and methods in order to write modular, maintainable, and efficient code.</a:t>
            </a:r>
          </a:p>
        </p:txBody>
      </p:sp>
      <p:pic>
        <p:nvPicPr>
          <p:cNvPr id="35" name="Picture 34" descr="Toy plastic numbers">
            <a:extLst>
              <a:ext uri="{FF2B5EF4-FFF2-40B4-BE49-F238E27FC236}">
                <a16:creationId xmlns:a16="http://schemas.microsoft.com/office/drawing/2014/main" id="{9FF417FE-6755-DBFD-8E9A-F1528D012696}"/>
              </a:ext>
            </a:extLst>
          </p:cNvPr>
          <p:cNvPicPr>
            <a:picLocks noChangeAspect="1"/>
          </p:cNvPicPr>
          <p:nvPr/>
        </p:nvPicPr>
        <p:blipFill rotWithShape="1">
          <a:blip r:embed="rId2"/>
          <a:srcRect l="24361" r="30520" b="-1"/>
          <a:stretch/>
        </p:blipFill>
        <p:spPr>
          <a:xfrm>
            <a:off x="20" y="10"/>
            <a:ext cx="4635571" cy="6857990"/>
          </a:xfrm>
          <a:prstGeom prst="rect">
            <a:avLst/>
          </a:prstGeom>
          <a:effectLst/>
        </p:spPr>
      </p:pic>
    </p:spTree>
    <p:extLst>
      <p:ext uri="{BB962C8B-B14F-4D97-AF65-F5344CB8AC3E}">
        <p14:creationId xmlns:p14="http://schemas.microsoft.com/office/powerpoint/2010/main" val="165782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D2A7-59C7-0DDF-0E9B-532B6E17093B}"/>
              </a:ext>
            </a:extLst>
          </p:cNvPr>
          <p:cNvSpPr>
            <a:spLocks noGrp="1"/>
          </p:cNvSpPr>
          <p:nvPr>
            <p:ph type="title"/>
          </p:nvPr>
        </p:nvSpPr>
        <p:spPr>
          <a:xfrm>
            <a:off x="4965430" y="629268"/>
            <a:ext cx="6586491" cy="1286160"/>
          </a:xfrm>
        </p:spPr>
        <p:txBody>
          <a:bodyPr anchor="b">
            <a:normAutofit fontScale="90000"/>
          </a:bodyPr>
          <a:lstStyle/>
          <a:p>
            <a:r>
              <a:rPr lang="en-US" sz="4100" b="0" i="0" dirty="0">
                <a:effectLst/>
                <a:latin typeface="Söhne"/>
              </a:rPr>
              <a:t>Setting up a PHP Development Environment</a:t>
            </a:r>
            <a:endParaRPr lang="en-US" sz="4100" dirty="0"/>
          </a:p>
        </p:txBody>
      </p:sp>
      <p:sp>
        <p:nvSpPr>
          <p:cNvPr id="3" name="Content Placeholder 2">
            <a:extLst>
              <a:ext uri="{FF2B5EF4-FFF2-40B4-BE49-F238E27FC236}">
                <a16:creationId xmlns:a16="http://schemas.microsoft.com/office/drawing/2014/main" id="{EC6A3F35-C0AD-7D81-85E0-3B29EB09B6B0}"/>
              </a:ext>
            </a:extLst>
          </p:cNvPr>
          <p:cNvSpPr>
            <a:spLocks noGrp="1"/>
          </p:cNvSpPr>
          <p:nvPr>
            <p:ph idx="1"/>
          </p:nvPr>
        </p:nvSpPr>
        <p:spPr>
          <a:xfrm>
            <a:off x="4965431" y="2438400"/>
            <a:ext cx="6586489" cy="3785419"/>
          </a:xfrm>
        </p:spPr>
        <p:txBody>
          <a:bodyPr>
            <a:normAutofit/>
          </a:bodyPr>
          <a:lstStyle/>
          <a:p>
            <a:pPr>
              <a:buFont typeface="Arial" panose="020B0604020202020204" pitchFamily="34" charset="0"/>
              <a:buChar char="•"/>
            </a:pPr>
            <a:r>
              <a:rPr lang="en-US" sz="2000" b="0" i="0" dirty="0">
                <a:effectLst/>
                <a:latin typeface="Söhne"/>
              </a:rPr>
              <a:t>PHP can be installed on a local machine or on a web server</a:t>
            </a:r>
          </a:p>
          <a:p>
            <a:pPr>
              <a:buFont typeface="Arial" panose="020B0604020202020204" pitchFamily="34" charset="0"/>
              <a:buChar char="•"/>
            </a:pPr>
            <a:r>
              <a:rPr lang="en-US" sz="2000" b="0" i="0" dirty="0">
                <a:effectLst/>
                <a:latin typeface="Söhne"/>
              </a:rPr>
              <a:t>A local development environment can be set up using a web server software such as XAMPP or WAMP</a:t>
            </a:r>
          </a:p>
          <a:p>
            <a:pPr>
              <a:buFont typeface="Arial" panose="020B0604020202020204" pitchFamily="34" charset="0"/>
              <a:buChar char="•"/>
            </a:pPr>
            <a:r>
              <a:rPr lang="en-US" sz="2000" b="0" i="0" dirty="0">
                <a:effectLst/>
                <a:latin typeface="Söhne"/>
              </a:rPr>
              <a:t>A code editor such as Sublime Text, Visual Studio Code, or </a:t>
            </a:r>
            <a:r>
              <a:rPr lang="en-US" sz="2000" b="0" i="0" dirty="0" err="1">
                <a:effectLst/>
                <a:latin typeface="Söhne"/>
              </a:rPr>
              <a:t>PHPStorm</a:t>
            </a:r>
            <a:r>
              <a:rPr lang="en-US" sz="2000" b="0" i="0" dirty="0">
                <a:effectLst/>
                <a:latin typeface="Söhne"/>
              </a:rPr>
              <a:t> can be used to write and edit PHP code</a:t>
            </a:r>
          </a:p>
          <a:p>
            <a:pPr>
              <a:buFont typeface="Arial" panose="020B0604020202020204" pitchFamily="34" charset="0"/>
              <a:buChar char="•"/>
            </a:pPr>
            <a:r>
              <a:rPr lang="en-US" sz="2000" b="0" i="0" dirty="0">
                <a:effectLst/>
                <a:latin typeface="Söhne"/>
              </a:rPr>
              <a:t>To run PHP code, a web browser is used to access the code via a URL</a:t>
            </a:r>
          </a:p>
        </p:txBody>
      </p:sp>
      <p:pic>
        <p:nvPicPr>
          <p:cNvPr id="5" name="Picture 4" descr="Computer script on a screen">
            <a:extLst>
              <a:ext uri="{FF2B5EF4-FFF2-40B4-BE49-F238E27FC236}">
                <a16:creationId xmlns:a16="http://schemas.microsoft.com/office/drawing/2014/main" id="{AF6A5446-E9FF-2594-295D-308C7180419F}"/>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spTree>
    <p:extLst>
      <p:ext uri="{BB962C8B-B14F-4D97-AF65-F5344CB8AC3E}">
        <p14:creationId xmlns:p14="http://schemas.microsoft.com/office/powerpoint/2010/main" val="73634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F28E-E65C-19C9-E76E-687F6A2E6564}"/>
              </a:ext>
            </a:extLst>
          </p:cNvPr>
          <p:cNvSpPr>
            <a:spLocks noGrp="1"/>
          </p:cNvSpPr>
          <p:nvPr>
            <p:ph type="title"/>
          </p:nvPr>
        </p:nvSpPr>
        <p:spPr>
          <a:xfrm>
            <a:off x="913795" y="609600"/>
            <a:ext cx="5978072" cy="1329596"/>
          </a:xfrm>
        </p:spPr>
        <p:txBody>
          <a:bodyPr>
            <a:normAutofit/>
          </a:bodyPr>
          <a:lstStyle/>
          <a:p>
            <a:r>
              <a:rPr lang="en-US"/>
              <a:t>3.15 </a:t>
            </a:r>
            <a:r>
              <a:rPr lang="en-US" b="0" i="0">
                <a:effectLst/>
                <a:latin typeface="Söhne"/>
              </a:rPr>
              <a:t>Basic PHP Syntax</a:t>
            </a:r>
            <a:endParaRPr lang="en-US"/>
          </a:p>
        </p:txBody>
      </p:sp>
      <p:sp>
        <p:nvSpPr>
          <p:cNvPr id="3" name="Content Placeholder 2">
            <a:extLst>
              <a:ext uri="{FF2B5EF4-FFF2-40B4-BE49-F238E27FC236}">
                <a16:creationId xmlns:a16="http://schemas.microsoft.com/office/drawing/2014/main" id="{06BBCEC0-65F2-7606-6F96-9178E5B34664}"/>
              </a:ext>
            </a:extLst>
          </p:cNvPr>
          <p:cNvSpPr>
            <a:spLocks noGrp="1"/>
          </p:cNvSpPr>
          <p:nvPr>
            <p:ph idx="1"/>
          </p:nvPr>
        </p:nvSpPr>
        <p:spPr>
          <a:xfrm>
            <a:off x="913795" y="2127623"/>
            <a:ext cx="5978072" cy="3567225"/>
          </a:xfrm>
        </p:spPr>
        <p:txBody>
          <a:bodyPr anchor="ctr">
            <a:normAutofit/>
          </a:bodyPr>
          <a:lstStyle/>
          <a:p>
            <a:pPr>
              <a:buFont typeface="Arial" panose="020B0604020202020204" pitchFamily="34" charset="0"/>
              <a:buChar char="•"/>
            </a:pPr>
            <a:r>
              <a:rPr lang="en-US" b="0" i="0">
                <a:effectLst/>
                <a:latin typeface="Söhne"/>
              </a:rPr>
              <a:t>PHP code is enclosed within PHP tags &lt;?php ?&gt;</a:t>
            </a:r>
          </a:p>
          <a:p>
            <a:pPr>
              <a:buFont typeface="Arial" panose="020B0604020202020204" pitchFamily="34" charset="0"/>
              <a:buChar char="•"/>
            </a:pPr>
            <a:r>
              <a:rPr lang="en-US" b="0" i="0">
                <a:effectLst/>
                <a:latin typeface="Söhne"/>
              </a:rPr>
              <a:t>Variables start with a dollar sign ($), and are case-sensitive</a:t>
            </a:r>
          </a:p>
          <a:p>
            <a:pPr>
              <a:buFont typeface="Arial" panose="020B0604020202020204" pitchFamily="34" charset="0"/>
              <a:buChar char="•"/>
            </a:pPr>
            <a:r>
              <a:rPr lang="en-US" b="0" i="0">
                <a:effectLst/>
                <a:latin typeface="Söhne"/>
              </a:rPr>
              <a:t>Comments can be added in PHP using // or /* */</a:t>
            </a:r>
          </a:p>
          <a:p>
            <a:pPr>
              <a:buFont typeface="Arial" panose="020B0604020202020204" pitchFamily="34" charset="0"/>
              <a:buChar char="•"/>
            </a:pPr>
            <a:r>
              <a:rPr lang="en-US" b="0" i="0">
                <a:effectLst/>
                <a:latin typeface="Söhne"/>
              </a:rPr>
              <a:t>PHP supports a variety of control structures, including if/else, switch, and loops</a:t>
            </a:r>
          </a:p>
          <a:p>
            <a:pPr>
              <a:buFont typeface="Arial" panose="020B0604020202020204" pitchFamily="34" charset="0"/>
              <a:buChar char="•"/>
            </a:pPr>
            <a:r>
              <a:rPr lang="en-US" b="0" i="0">
                <a:effectLst/>
                <a:latin typeface="Söhne"/>
              </a:rPr>
              <a:t>PHP also supports arrays and functions</a:t>
            </a: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Dollar">
            <a:extLst>
              <a:ext uri="{FF2B5EF4-FFF2-40B4-BE49-F238E27FC236}">
                <a16:creationId xmlns:a16="http://schemas.microsoft.com/office/drawing/2014/main" id="{BDC198E4-8984-95C4-7B3B-7154227B6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234868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5279472" y="609600"/>
            <a:ext cx="5844759" cy="970450"/>
          </a:xfrm>
        </p:spPr>
        <p:txBody>
          <a:bodyPr>
            <a:normAutofit/>
          </a:bodyPr>
          <a:lstStyle/>
          <a:p>
            <a:r>
              <a:rPr lang="en-US"/>
              <a:t>3.16 </a:t>
            </a:r>
            <a:r>
              <a:rPr lang="en-US" b="0" i="0">
                <a:effectLst/>
                <a:latin typeface="Söhne"/>
              </a:rPr>
              <a:t>PHP Data Types</a:t>
            </a:r>
            <a:endParaRPr lang="en-US"/>
          </a:p>
        </p:txBody>
      </p:sp>
      <p:pic>
        <p:nvPicPr>
          <p:cNvPr id="12" name="Picture 11">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Web Design">
            <a:extLst>
              <a:ext uri="{FF2B5EF4-FFF2-40B4-BE49-F238E27FC236}">
                <a16:creationId xmlns:a16="http://schemas.microsoft.com/office/drawing/2014/main" id="{76908AAE-662B-9597-9001-A305A4B9A2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5279472" y="1508450"/>
            <a:ext cx="6757018" cy="4739950"/>
          </a:xfrm>
        </p:spPr>
        <p:txBody>
          <a:bodyPr anchor="ctr">
            <a:normAutofit/>
          </a:bodyPr>
          <a:lstStyle/>
          <a:p>
            <a:pPr>
              <a:lnSpc>
                <a:spcPct val="90000"/>
              </a:lnSpc>
              <a:buFont typeface="Arial" panose="020B0604020202020204" pitchFamily="34" charset="0"/>
              <a:buChar char="•"/>
            </a:pPr>
            <a:r>
              <a:rPr lang="en-US" sz="1800" b="0" i="0" dirty="0">
                <a:effectLst/>
                <a:latin typeface="Söhne"/>
              </a:rPr>
              <a:t>PHP supports a variety of data types, including:</a:t>
            </a:r>
          </a:p>
          <a:p>
            <a:pPr marL="742950" lvl="1" indent="-285750">
              <a:lnSpc>
                <a:spcPct val="90000"/>
              </a:lnSpc>
              <a:buFont typeface="Arial" panose="020B0604020202020204" pitchFamily="34" charset="0"/>
              <a:buChar char="•"/>
            </a:pPr>
            <a:r>
              <a:rPr lang="en-US" b="0" i="0" dirty="0">
                <a:effectLst/>
                <a:latin typeface="Söhne"/>
              </a:rPr>
              <a:t>String: a sequence of characters, enclosed in single or double quotes</a:t>
            </a:r>
          </a:p>
          <a:p>
            <a:pPr marL="742950" lvl="1" indent="-285750">
              <a:lnSpc>
                <a:spcPct val="90000"/>
              </a:lnSpc>
              <a:buFont typeface="Arial" panose="020B0604020202020204" pitchFamily="34" charset="0"/>
              <a:buChar char="•"/>
            </a:pPr>
            <a:r>
              <a:rPr lang="en-US" b="0" i="0" dirty="0">
                <a:effectLst/>
                <a:latin typeface="Söhne"/>
              </a:rPr>
              <a:t>Integer: a whole number, without a decimal point</a:t>
            </a:r>
          </a:p>
          <a:p>
            <a:pPr marL="742950" lvl="1" indent="-285750">
              <a:lnSpc>
                <a:spcPct val="90000"/>
              </a:lnSpc>
              <a:buFont typeface="Arial" panose="020B0604020202020204" pitchFamily="34" charset="0"/>
              <a:buChar char="•"/>
            </a:pPr>
            <a:r>
              <a:rPr lang="en-US" b="0" i="0" dirty="0">
                <a:effectLst/>
                <a:latin typeface="Söhne"/>
              </a:rPr>
              <a:t>Float: a number with a decimal point</a:t>
            </a:r>
          </a:p>
          <a:p>
            <a:pPr marL="742950" lvl="1" indent="-285750">
              <a:lnSpc>
                <a:spcPct val="90000"/>
              </a:lnSpc>
              <a:buFont typeface="Arial" panose="020B0604020202020204" pitchFamily="34" charset="0"/>
              <a:buChar char="•"/>
            </a:pPr>
            <a:r>
              <a:rPr lang="en-US" b="0" i="0" dirty="0">
                <a:effectLst/>
                <a:latin typeface="Söhne"/>
              </a:rPr>
              <a:t>Boolean: a true or false value</a:t>
            </a:r>
          </a:p>
          <a:p>
            <a:pPr marL="742950" lvl="1" indent="-285750">
              <a:lnSpc>
                <a:spcPct val="90000"/>
              </a:lnSpc>
              <a:buFont typeface="Arial" panose="020B0604020202020204" pitchFamily="34" charset="0"/>
              <a:buChar char="•"/>
            </a:pPr>
            <a:r>
              <a:rPr lang="en-US" b="0" i="0" dirty="0">
                <a:effectLst/>
                <a:latin typeface="Söhne"/>
              </a:rPr>
              <a:t>Array: a collection of values, stored in a single variable</a:t>
            </a:r>
          </a:p>
          <a:p>
            <a:pPr marL="742950" lvl="1" indent="-285750">
              <a:lnSpc>
                <a:spcPct val="90000"/>
              </a:lnSpc>
              <a:buFont typeface="Arial" panose="020B0604020202020204" pitchFamily="34" charset="0"/>
              <a:buChar char="•"/>
            </a:pPr>
            <a:r>
              <a:rPr lang="en-US" b="0" i="0" dirty="0">
                <a:effectLst/>
                <a:latin typeface="Söhne"/>
              </a:rPr>
              <a:t>Object: an instance of a class, which can have properties and methods</a:t>
            </a:r>
          </a:p>
          <a:p>
            <a:pPr>
              <a:lnSpc>
                <a:spcPct val="90000"/>
              </a:lnSpc>
              <a:buFont typeface="Arial" panose="020B0604020202020204" pitchFamily="34" charset="0"/>
              <a:buChar char="•"/>
            </a:pPr>
            <a:r>
              <a:rPr lang="en-US" sz="1800" b="0" i="0" dirty="0">
                <a:effectLst/>
                <a:latin typeface="Söhne"/>
              </a:rPr>
              <a:t>PHP automatically determines the data type of a variable based on its value</a:t>
            </a:r>
          </a:p>
          <a:p>
            <a:pPr>
              <a:lnSpc>
                <a:spcPct val="90000"/>
              </a:lnSpc>
              <a:buFont typeface="Arial" panose="020B0604020202020204" pitchFamily="34" charset="0"/>
              <a:buChar char="•"/>
            </a:pPr>
            <a:r>
              <a:rPr lang="en-US" sz="1800" b="0" i="0" dirty="0">
                <a:effectLst/>
                <a:latin typeface="Söhne"/>
              </a:rPr>
              <a:t>The data type can be explicitly set by using type casting</a:t>
            </a:r>
          </a:p>
          <a:p>
            <a:pPr>
              <a:lnSpc>
                <a:spcPct val="90000"/>
              </a:lnSpc>
              <a:buFont typeface="Arial" panose="020B0604020202020204" pitchFamily="34" charset="0"/>
              <a:buChar char="•"/>
            </a:pPr>
            <a:r>
              <a:rPr lang="en-US" sz="1800" b="0" i="0" dirty="0">
                <a:effectLst/>
                <a:latin typeface="Söhne"/>
              </a:rPr>
              <a:t>PHP also supports NULL which means the variable has no value assigned</a:t>
            </a:r>
          </a:p>
        </p:txBody>
      </p:sp>
    </p:spTree>
    <p:extLst>
      <p:ext uri="{BB962C8B-B14F-4D97-AF65-F5344CB8AC3E}">
        <p14:creationId xmlns:p14="http://schemas.microsoft.com/office/powerpoint/2010/main" val="53712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5069940" y="365124"/>
            <a:ext cx="6172200" cy="1828800"/>
          </a:xfrm>
        </p:spPr>
        <p:txBody>
          <a:bodyPr>
            <a:normAutofit/>
          </a:bodyPr>
          <a:lstStyle/>
          <a:p>
            <a:r>
              <a:rPr lang="en-US" dirty="0"/>
              <a:t>3.16 </a:t>
            </a:r>
            <a:r>
              <a:rPr lang="en-US" b="0" i="0">
                <a:effectLst/>
                <a:latin typeface="Söhne"/>
              </a:rPr>
              <a:t>More specific PHP Data Types</a:t>
            </a:r>
            <a:endParaRPr lang="en-US" dirty="0"/>
          </a:p>
        </p:txBody>
      </p:sp>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5069940" y="2322576"/>
            <a:ext cx="6172200" cy="3858768"/>
          </a:xfrm>
        </p:spPr>
        <p:txBody>
          <a:bodyPr>
            <a:normAutofit/>
          </a:bodyPr>
          <a:lstStyle/>
          <a:p>
            <a:pPr>
              <a:buFont typeface="Arial" panose="020B0604020202020204" pitchFamily="34" charset="0"/>
              <a:buChar char="•"/>
            </a:pPr>
            <a:r>
              <a:rPr lang="en-US" sz="1700" b="0" i="0">
                <a:effectLst/>
                <a:latin typeface="Söhne"/>
              </a:rPr>
              <a:t>PHP also has additional data types that are used less frequently such as :</a:t>
            </a:r>
          </a:p>
          <a:p>
            <a:pPr marL="742950" lvl="1" indent="-285750">
              <a:buFont typeface="Arial" panose="020B0604020202020204" pitchFamily="34" charset="0"/>
              <a:buChar char="•"/>
            </a:pPr>
            <a:r>
              <a:rPr lang="en-US" sz="1700" b="0" i="0">
                <a:effectLst/>
                <a:latin typeface="Söhne"/>
              </a:rPr>
              <a:t>Resource: a special variable that holds a reference to an external resource</a:t>
            </a:r>
          </a:p>
          <a:p>
            <a:pPr marL="742950" lvl="1" indent="-285750">
              <a:buFont typeface="Arial" panose="020B0604020202020204" pitchFamily="34" charset="0"/>
              <a:buChar char="•"/>
            </a:pPr>
            <a:r>
              <a:rPr lang="en-US" sz="1700" b="0" i="0">
                <a:effectLst/>
                <a:latin typeface="Söhne"/>
              </a:rPr>
              <a:t>Callback: a variable that holds a reference to a function</a:t>
            </a:r>
          </a:p>
          <a:p>
            <a:pPr marL="742950" lvl="1" indent="-285750">
              <a:buFont typeface="Arial" panose="020B0604020202020204" pitchFamily="34" charset="0"/>
              <a:buChar char="•"/>
            </a:pPr>
            <a:r>
              <a:rPr lang="en-US" sz="1700" b="0" i="0">
                <a:effectLst/>
                <a:latin typeface="Söhne"/>
              </a:rPr>
              <a:t>Mixed: a variable that can contain any type of data</a:t>
            </a:r>
          </a:p>
          <a:p>
            <a:pPr marL="742950" lvl="1" indent="-285750">
              <a:buFont typeface="Arial" panose="020B0604020202020204" pitchFamily="34" charset="0"/>
              <a:buChar char="•"/>
            </a:pPr>
            <a:r>
              <a:rPr lang="en-US" sz="1700" b="0" i="0">
                <a:effectLst/>
                <a:latin typeface="Söhne"/>
              </a:rPr>
              <a:t>Number: a variable that can be either an integer or a float</a:t>
            </a:r>
          </a:p>
          <a:p>
            <a:pPr marL="742950" lvl="1" indent="-285750">
              <a:buFont typeface="Arial" panose="020B0604020202020204" pitchFamily="34" charset="0"/>
              <a:buChar char="•"/>
            </a:pPr>
            <a:r>
              <a:rPr lang="en-US" sz="1700" b="0" i="0">
                <a:effectLst/>
                <a:latin typeface="Söhne"/>
              </a:rPr>
              <a:t>Array or ArrayObject: an advanced data structure that can store multiple values in a single variable</a:t>
            </a:r>
          </a:p>
          <a:p>
            <a:pPr>
              <a:buFont typeface="Arial" panose="020B0604020202020204" pitchFamily="34" charset="0"/>
              <a:buChar char="•"/>
            </a:pPr>
            <a:r>
              <a:rPr lang="en-US" sz="1700" b="0" i="0">
                <a:effectLst/>
                <a:latin typeface="Söhne"/>
              </a:rPr>
              <a:t>these data types are used less frequently but can be very powerful when used correctly</a:t>
            </a:r>
          </a:p>
        </p:txBody>
      </p:sp>
      <p:pic>
        <p:nvPicPr>
          <p:cNvPr id="5" name="Picture 4" descr="Question mark on green pastel background">
            <a:extLst>
              <a:ext uri="{FF2B5EF4-FFF2-40B4-BE49-F238E27FC236}">
                <a16:creationId xmlns:a16="http://schemas.microsoft.com/office/drawing/2014/main" id="{8A9EC939-19F3-CBDF-6368-4996D7BE82EA}"/>
              </a:ext>
            </a:extLst>
          </p:cNvPr>
          <p:cNvPicPr>
            <a:picLocks noChangeAspect="1"/>
          </p:cNvPicPr>
          <p:nvPr/>
        </p:nvPicPr>
        <p:blipFill rotWithShape="1">
          <a:blip r:embed="rId2"/>
          <a:srcRect l="44626" r="4634"/>
          <a:stretch/>
        </p:blipFill>
        <p:spPr>
          <a:xfrm>
            <a:off x="20" y="10"/>
            <a:ext cx="4639713" cy="6857990"/>
          </a:xfrm>
          <a:prstGeom prst="rect">
            <a:avLst/>
          </a:prstGeom>
        </p:spPr>
      </p:pic>
    </p:spTree>
    <p:extLst>
      <p:ext uri="{BB962C8B-B14F-4D97-AF65-F5344CB8AC3E}">
        <p14:creationId xmlns:p14="http://schemas.microsoft.com/office/powerpoint/2010/main" val="25733944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609600"/>
            <a:ext cx="5978072" cy="970450"/>
          </a:xfrm>
        </p:spPr>
        <p:txBody>
          <a:bodyPr>
            <a:normAutofit/>
          </a:bodyPr>
          <a:lstStyle/>
          <a:p>
            <a:pPr>
              <a:lnSpc>
                <a:spcPct val="90000"/>
              </a:lnSpc>
            </a:pPr>
            <a:r>
              <a:rPr lang="en-US" sz="310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1828801"/>
            <a:ext cx="5978072" cy="3866048"/>
          </a:xfrm>
        </p:spPr>
        <p:txBody>
          <a:bodyPr anchor="ctr">
            <a:normAutofit/>
          </a:bodyPr>
          <a:lstStyle/>
          <a:p>
            <a:pPr>
              <a:lnSpc>
                <a:spcPct val="90000"/>
              </a:lnSpc>
              <a:buClr>
                <a:srgbClr val="87ECFF"/>
              </a:buClr>
            </a:pPr>
            <a:r>
              <a:rPr lang="en-US" sz="1400" b="0" i="0" dirty="0">
                <a:effectLst/>
                <a:latin typeface="Söhne"/>
              </a:rPr>
              <a:t>Basic programming in PHP includes a variety of control structures, functions and arrays that allow you to organize and manipulate your code.</a:t>
            </a:r>
          </a:p>
          <a:p>
            <a:pPr>
              <a:lnSpc>
                <a:spcPct val="90000"/>
              </a:lnSpc>
              <a:buClr>
                <a:srgbClr val="87ECFF"/>
              </a:buClr>
            </a:pPr>
            <a:r>
              <a:rPr lang="en-US" sz="1400" b="0" i="0" dirty="0">
                <a:effectLst/>
                <a:latin typeface="Söhne"/>
              </a:rPr>
              <a:t>Control Structures:</a:t>
            </a:r>
          </a:p>
          <a:p>
            <a:pPr>
              <a:lnSpc>
                <a:spcPct val="90000"/>
              </a:lnSpc>
              <a:buClr>
                <a:srgbClr val="87ECFF"/>
              </a:buClr>
              <a:buFont typeface="Arial" panose="020B0604020202020204" pitchFamily="34" charset="0"/>
              <a:buChar char="•"/>
            </a:pPr>
            <a:r>
              <a:rPr lang="en-US" sz="1400" b="0" i="0" dirty="0">
                <a:effectLst/>
                <a:latin typeface="Söhne"/>
              </a:rPr>
              <a:t>Conditional statements: if, else, elseif</a:t>
            </a:r>
          </a:p>
          <a:p>
            <a:pPr>
              <a:lnSpc>
                <a:spcPct val="90000"/>
              </a:lnSpc>
              <a:buClr>
                <a:srgbClr val="87ECFF"/>
              </a:buClr>
              <a:buFont typeface="Arial" panose="020B0604020202020204" pitchFamily="34" charset="0"/>
              <a:buChar char="•"/>
            </a:pPr>
            <a:r>
              <a:rPr lang="en-US" sz="1400" b="0" i="0" dirty="0">
                <a:effectLst/>
                <a:latin typeface="Söhne"/>
              </a:rPr>
              <a:t>Loops: for, while, do-while</a:t>
            </a:r>
          </a:p>
          <a:p>
            <a:pPr>
              <a:lnSpc>
                <a:spcPct val="90000"/>
              </a:lnSpc>
              <a:buClr>
                <a:srgbClr val="87ECFF"/>
              </a:buClr>
            </a:pPr>
            <a:r>
              <a:rPr lang="en-US" sz="1400" b="0" i="0" dirty="0">
                <a:effectLst/>
                <a:latin typeface="Söhne"/>
              </a:rPr>
              <a:t>Functions:</a:t>
            </a:r>
          </a:p>
          <a:p>
            <a:pPr>
              <a:lnSpc>
                <a:spcPct val="90000"/>
              </a:lnSpc>
              <a:buClr>
                <a:srgbClr val="87ECFF"/>
              </a:buClr>
              <a:buFont typeface="Arial" panose="020B0604020202020204" pitchFamily="34" charset="0"/>
              <a:buChar char="•"/>
            </a:pPr>
            <a:r>
              <a:rPr lang="en-US" sz="1400" b="0" i="0" dirty="0">
                <a:effectLst/>
                <a:latin typeface="Söhne"/>
              </a:rPr>
              <a:t>User defined functions</a:t>
            </a:r>
          </a:p>
          <a:p>
            <a:pPr>
              <a:lnSpc>
                <a:spcPct val="90000"/>
              </a:lnSpc>
              <a:buClr>
                <a:srgbClr val="87ECFF"/>
              </a:buClr>
              <a:buFont typeface="Arial" panose="020B0604020202020204" pitchFamily="34" charset="0"/>
              <a:buChar char="•"/>
            </a:pPr>
            <a:r>
              <a:rPr lang="en-US" sz="1400" b="0" i="0" dirty="0">
                <a:effectLst/>
                <a:latin typeface="Söhne"/>
              </a:rPr>
              <a:t>Built-in functions</a:t>
            </a:r>
          </a:p>
          <a:p>
            <a:pPr>
              <a:lnSpc>
                <a:spcPct val="90000"/>
              </a:lnSpc>
              <a:buClr>
                <a:srgbClr val="87ECFF"/>
              </a:buClr>
            </a:pPr>
            <a:r>
              <a:rPr lang="en-US" sz="1400" b="0" i="0" dirty="0">
                <a:effectLst/>
                <a:latin typeface="Söhne"/>
              </a:rPr>
              <a:t>Arrays:</a:t>
            </a:r>
          </a:p>
          <a:p>
            <a:pPr>
              <a:lnSpc>
                <a:spcPct val="90000"/>
              </a:lnSpc>
              <a:buClr>
                <a:srgbClr val="87ECFF"/>
              </a:buClr>
              <a:buFont typeface="Arial" panose="020B0604020202020204" pitchFamily="34" charset="0"/>
              <a:buChar char="•"/>
            </a:pPr>
            <a:r>
              <a:rPr lang="en-US" sz="1400" b="0" i="0" dirty="0">
                <a:effectLst/>
                <a:latin typeface="Söhne"/>
              </a:rPr>
              <a:t>Indexed arrays</a:t>
            </a:r>
          </a:p>
          <a:p>
            <a:pPr>
              <a:lnSpc>
                <a:spcPct val="90000"/>
              </a:lnSpc>
              <a:buClr>
                <a:srgbClr val="87ECFF"/>
              </a:buClr>
              <a:buFont typeface="Arial" panose="020B0604020202020204" pitchFamily="34" charset="0"/>
              <a:buChar char="•"/>
            </a:pPr>
            <a:r>
              <a:rPr lang="en-US" sz="1400" b="0" i="0" dirty="0">
                <a:effectLst/>
                <a:latin typeface="Söhne"/>
              </a:rPr>
              <a:t>Associative arrays</a:t>
            </a:r>
          </a:p>
          <a:p>
            <a:pPr>
              <a:lnSpc>
                <a:spcPct val="90000"/>
              </a:lnSpc>
              <a:buClr>
                <a:srgbClr val="87ECFF"/>
              </a:buClr>
              <a:buFont typeface="Arial" panose="020B0604020202020204" pitchFamily="34" charset="0"/>
              <a:buChar char="•"/>
            </a:pPr>
            <a:r>
              <a:rPr lang="en-US" sz="1400" b="0" i="0" dirty="0">
                <a:effectLst/>
                <a:latin typeface="Söhne"/>
              </a:rPr>
              <a:t>Multidimensional arrays</a:t>
            </a: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794125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70</TotalTime>
  <Words>1981</Words>
  <Application>Microsoft Office PowerPoint</Application>
  <PresentationFormat>Widescreen</PresentationFormat>
  <Paragraphs>154</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Calisto MT</vt:lpstr>
      <vt:lpstr>Söhne</vt:lpstr>
      <vt:lpstr>Wingdings 2</vt:lpstr>
      <vt:lpstr>Slate</vt:lpstr>
      <vt:lpstr>3.12 Server-Side Scripting using PHP</vt:lpstr>
      <vt:lpstr>3.13 Introduction to PHP</vt:lpstr>
      <vt:lpstr>3.13 Hardware and Software Requirements</vt:lpstr>
      <vt:lpstr>3.14 Object Oriented Programming in PHP</vt:lpstr>
      <vt:lpstr>Setting up a PHP Development Environment</vt:lpstr>
      <vt:lpstr>3.15 Basic PHP Syntax</vt:lpstr>
      <vt:lpstr>3.16 PHP Data Types</vt:lpstr>
      <vt:lpstr>3.16 More specific PHP Data Types</vt:lpstr>
      <vt:lpstr>3.17 Basic Programming in PHP</vt:lpstr>
      <vt:lpstr>3.17 Basic Programming in PHP</vt:lpstr>
      <vt:lpstr>3.18 Operators in PHP</vt:lpstr>
      <vt:lpstr>3.18 Operator Precedence in PHP</vt:lpstr>
      <vt:lpstr>3.18 Operator Precedence in PHP</vt:lpstr>
      <vt:lpstr>3.18 Operator Precedence in PHP</vt:lpstr>
      <vt:lpstr>3.18 Operator Precedence Examples:</vt:lpstr>
      <vt:lpstr>3.19 Variables Manipulation</vt:lpstr>
      <vt:lpstr>3.20 Database connectivity</vt:lpstr>
      <vt:lpstr>3.20 Database connectivity</vt:lpstr>
      <vt:lpstr>3.21 Connecting server-side script to database</vt:lpstr>
      <vt:lpstr>3.21 Connecting server-side script to database</vt:lpstr>
      <vt:lpstr>3.22 Making SQL queries in PHP</vt:lpstr>
      <vt:lpstr>3.22 Making SQL queries in PHP</vt:lpstr>
      <vt:lpstr>3.23 Fetching data sets</vt:lpstr>
      <vt:lpstr>3.23 Fetching data sets</vt:lpstr>
      <vt:lpstr>3.23 Fetching data sets</vt:lpstr>
      <vt:lpstr>3.24 Creating SQL database with server-side scripting using PHP</vt:lpstr>
      <vt:lpstr>3.24 Creating SQL database with server-side scripting using PHP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3.13 Introduction to PHP</dc:title>
  <dc:creator>mentormaya</dc:creator>
  <cp:lastModifiedBy>mentormaya</cp:lastModifiedBy>
  <cp:revision>50</cp:revision>
  <dcterms:created xsi:type="dcterms:W3CDTF">2023-01-29T16:38:43Z</dcterms:created>
  <dcterms:modified xsi:type="dcterms:W3CDTF">2023-08-23T15:35:32Z</dcterms:modified>
</cp:coreProperties>
</file>