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08"/>
  </p:notesMasterIdLst>
  <p:handoutMasterIdLst>
    <p:handoutMasterId r:id="rId109"/>
  </p:handoutMasterIdLst>
  <p:sldIdLst>
    <p:sldId id="256" r:id="rId2"/>
    <p:sldId id="257" r:id="rId3"/>
    <p:sldId id="258" r:id="rId4"/>
    <p:sldId id="259" r:id="rId5"/>
    <p:sldId id="608" r:id="rId6"/>
    <p:sldId id="609" r:id="rId7"/>
    <p:sldId id="610" r:id="rId8"/>
    <p:sldId id="611" r:id="rId9"/>
    <p:sldId id="630" r:id="rId10"/>
    <p:sldId id="632" r:id="rId11"/>
    <p:sldId id="631" r:id="rId12"/>
    <p:sldId id="677" r:id="rId13"/>
    <p:sldId id="600" r:id="rId14"/>
    <p:sldId id="653" r:id="rId15"/>
    <p:sldId id="667" r:id="rId16"/>
    <p:sldId id="668" r:id="rId17"/>
    <p:sldId id="654" r:id="rId18"/>
    <p:sldId id="601" r:id="rId19"/>
    <p:sldId id="613" r:id="rId20"/>
    <p:sldId id="614" r:id="rId21"/>
    <p:sldId id="615" r:id="rId22"/>
    <p:sldId id="669" r:id="rId23"/>
    <p:sldId id="655" r:id="rId24"/>
    <p:sldId id="616" r:id="rId25"/>
    <p:sldId id="670" r:id="rId26"/>
    <p:sldId id="656" r:id="rId27"/>
    <p:sldId id="602" r:id="rId28"/>
    <p:sldId id="617" r:id="rId29"/>
    <p:sldId id="657" r:id="rId30"/>
    <p:sldId id="618" r:id="rId31"/>
    <p:sldId id="671" r:id="rId32"/>
    <p:sldId id="678" r:id="rId33"/>
    <p:sldId id="640" r:id="rId34"/>
    <p:sldId id="641" r:id="rId35"/>
    <p:sldId id="603" r:id="rId36"/>
    <p:sldId id="672" r:id="rId37"/>
    <p:sldId id="658" r:id="rId38"/>
    <p:sldId id="659" r:id="rId39"/>
    <p:sldId id="660" r:id="rId40"/>
    <p:sldId id="619" r:id="rId41"/>
    <p:sldId id="620" r:id="rId42"/>
    <p:sldId id="674" r:id="rId43"/>
    <p:sldId id="642" r:id="rId44"/>
    <p:sldId id="643" r:id="rId45"/>
    <p:sldId id="679" r:id="rId46"/>
    <p:sldId id="680" r:id="rId47"/>
    <p:sldId id="681" r:id="rId48"/>
    <p:sldId id="682" r:id="rId49"/>
    <p:sldId id="683" r:id="rId50"/>
    <p:sldId id="684" r:id="rId51"/>
    <p:sldId id="685" r:id="rId52"/>
    <p:sldId id="686" r:id="rId53"/>
    <p:sldId id="687" r:id="rId54"/>
    <p:sldId id="688" r:id="rId55"/>
    <p:sldId id="689" r:id="rId56"/>
    <p:sldId id="690" r:id="rId57"/>
    <p:sldId id="691" r:id="rId58"/>
    <p:sldId id="692" r:id="rId59"/>
    <p:sldId id="694" r:id="rId60"/>
    <p:sldId id="693" r:id="rId61"/>
    <p:sldId id="698" r:id="rId62"/>
    <p:sldId id="697" r:id="rId63"/>
    <p:sldId id="695" r:id="rId64"/>
    <p:sldId id="696" r:id="rId65"/>
    <p:sldId id="699" r:id="rId66"/>
    <p:sldId id="700" r:id="rId67"/>
    <p:sldId id="701" r:id="rId68"/>
    <p:sldId id="702" r:id="rId69"/>
    <p:sldId id="703" r:id="rId70"/>
    <p:sldId id="704" r:id="rId71"/>
    <p:sldId id="705" r:id="rId72"/>
    <p:sldId id="706" r:id="rId73"/>
    <p:sldId id="707" r:id="rId74"/>
    <p:sldId id="708" r:id="rId75"/>
    <p:sldId id="709" r:id="rId76"/>
    <p:sldId id="710" r:id="rId77"/>
    <p:sldId id="711" r:id="rId78"/>
    <p:sldId id="713" r:id="rId79"/>
    <p:sldId id="712" r:id="rId80"/>
    <p:sldId id="714" r:id="rId81"/>
    <p:sldId id="715" r:id="rId82"/>
    <p:sldId id="716" r:id="rId83"/>
    <p:sldId id="717" r:id="rId84"/>
    <p:sldId id="718" r:id="rId85"/>
    <p:sldId id="721" r:id="rId86"/>
    <p:sldId id="722" r:id="rId87"/>
    <p:sldId id="719" r:id="rId88"/>
    <p:sldId id="720" r:id="rId89"/>
    <p:sldId id="723" r:id="rId90"/>
    <p:sldId id="724" r:id="rId91"/>
    <p:sldId id="725" r:id="rId92"/>
    <p:sldId id="726" r:id="rId93"/>
    <p:sldId id="727" r:id="rId94"/>
    <p:sldId id="728" r:id="rId95"/>
    <p:sldId id="729" r:id="rId96"/>
    <p:sldId id="730" r:id="rId97"/>
    <p:sldId id="731" r:id="rId98"/>
    <p:sldId id="732" r:id="rId99"/>
    <p:sldId id="733" r:id="rId100"/>
    <p:sldId id="734" r:id="rId101"/>
    <p:sldId id="735" r:id="rId102"/>
    <p:sldId id="736" r:id="rId103"/>
    <p:sldId id="737" r:id="rId104"/>
    <p:sldId id="738" r:id="rId105"/>
    <p:sldId id="739" r:id="rId106"/>
    <p:sldId id="740" r:id="rId10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857" autoAdjust="0"/>
  </p:normalViewPr>
  <p:slideViewPr>
    <p:cSldViewPr snapToGrid="0">
      <p:cViewPr varScale="1">
        <p:scale>
          <a:sx n="103" d="100"/>
          <a:sy n="103" d="100"/>
        </p:scale>
        <p:origin x="8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handoutMaster" Target="handoutMasters/handout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6CBF0D3-090C-5441-1879-C55A8C1D724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1FF71EB-49B1-92FD-5109-195E780E379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BEA316C-4359-4B12-9E7C-5E5527BC777D}" type="datetimeFigureOut">
              <a:rPr lang="en-US" smtClean="0"/>
              <a:t>2/5/2023</a:t>
            </a:fld>
            <a:endParaRPr lang="en-US"/>
          </a:p>
        </p:txBody>
      </p:sp>
      <p:sp>
        <p:nvSpPr>
          <p:cNvPr id="4" name="Footer Placeholder 3">
            <a:extLst>
              <a:ext uri="{FF2B5EF4-FFF2-40B4-BE49-F238E27FC236}">
                <a16:creationId xmlns:a16="http://schemas.microsoft.com/office/drawing/2014/main" id="{DA1ED7DF-4D8F-0B91-86D7-27AF2174A0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Prepared By: Ajay Singh</a:t>
            </a:r>
          </a:p>
        </p:txBody>
      </p:sp>
      <p:sp>
        <p:nvSpPr>
          <p:cNvPr id="5" name="Slide Number Placeholder 4">
            <a:extLst>
              <a:ext uri="{FF2B5EF4-FFF2-40B4-BE49-F238E27FC236}">
                <a16:creationId xmlns:a16="http://schemas.microsoft.com/office/drawing/2014/main" id="{07DC25B0-7126-CEEF-7169-646D6023A6C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AEE79B-BF39-4F40-B300-2891E4C5A963}" type="slidenum">
              <a:rPr lang="en-US" smtClean="0"/>
              <a:t>‹#›</a:t>
            </a:fld>
            <a:endParaRPr lang="en-US"/>
          </a:p>
        </p:txBody>
      </p:sp>
    </p:spTree>
    <p:extLst>
      <p:ext uri="{BB962C8B-B14F-4D97-AF65-F5344CB8AC3E}">
        <p14:creationId xmlns:p14="http://schemas.microsoft.com/office/powerpoint/2010/main" val="270734917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58CC29-445E-4375-84FA-A1290C1DFF7E}" type="datetimeFigureOut">
              <a:rPr lang="en-US" smtClean="0"/>
              <a:t>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Prepared By: Ajay Singh</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13960D-C34C-42E3-92B8-43FB3AC17457}" type="slidenum">
              <a:rPr lang="en-US" smtClean="0"/>
              <a:t>‹#›</a:t>
            </a:fld>
            <a:endParaRPr lang="en-US"/>
          </a:p>
        </p:txBody>
      </p:sp>
    </p:spTree>
    <p:extLst>
      <p:ext uri="{BB962C8B-B14F-4D97-AF65-F5344CB8AC3E}">
        <p14:creationId xmlns:p14="http://schemas.microsoft.com/office/powerpoint/2010/main" val="388543078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en.wikipedia.org/wiki/Character_encodin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www.simplilearn.com/tutorials/c-tutorial/data-structures-in-c" TargetMode="External"/><Relationship Id="rId3" Type="http://schemas.openxmlformats.org/officeDocument/2006/relationships/hyperlink" Target="https://www.simplilearn.com/tutorials/c-tutorial/coding-vs-progrmming" TargetMode="External"/><Relationship Id="rId7" Type="http://schemas.openxmlformats.org/officeDocument/2006/relationships/hyperlink" Target="https://www.simplilearn.com/how-to-become-programmer-article"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www.simplilearn.com/tutorials/c-tutorial/function-in-c-programming" TargetMode="External"/><Relationship Id="rId5" Type="http://schemas.openxmlformats.org/officeDocument/2006/relationships/hyperlink" Target="https://www.simplilearn.com/free-and-low-cost-online-resources-for-practicing-code-article" TargetMode="External"/><Relationship Id="rId10" Type="http://schemas.openxmlformats.org/officeDocument/2006/relationships/hyperlink" Target="https://www.simplilearn.com/tutorials/c-tutorial/array-in-c" TargetMode="External"/><Relationship Id="rId4" Type="http://schemas.openxmlformats.org/officeDocument/2006/relationships/hyperlink" Target="https://www.simplilearn.com/tutorials/java-tutorial/java-vs-python" TargetMode="External"/><Relationship Id="rId9" Type="http://schemas.openxmlformats.org/officeDocument/2006/relationships/hyperlink" Target="https://www.simplilearn.com/tutorials/c-tutorial/pointers-in-c" TargetMode="Externa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B2FE19E7-A8B9-9F72-C267-B115AC4EF461}"/>
              </a:ext>
            </a:extLst>
          </p:cNvPr>
          <p:cNvSpPr>
            <a:spLocks noGrp="1" noRot="1" noChangeAspect="1" noChangeArrowheads="1" noTextEdit="1"/>
          </p:cNvSpPr>
          <p:nvPr>
            <p:ph type="sldImg"/>
          </p:nvPr>
        </p:nvSpPr>
        <p:spPr>
          <a:ln/>
        </p:spPr>
      </p:sp>
      <p:sp>
        <p:nvSpPr>
          <p:cNvPr id="11267" name="Notes Placeholder 2">
            <a:extLst>
              <a:ext uri="{FF2B5EF4-FFF2-40B4-BE49-F238E27FC236}">
                <a16:creationId xmlns:a16="http://schemas.microsoft.com/office/drawing/2014/main" id="{B5C56E2E-8819-7A2C-9148-F0FAF06A703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F6FAB867-61BD-58BE-7127-5665B4E634B9}"/>
              </a:ext>
            </a:extLst>
          </p:cNvPr>
          <p:cNvSpPr>
            <a:spLocks noGrp="1" noRot="1" noChangeAspect="1" noChangeArrowheads="1" noTextEdit="1"/>
          </p:cNvSpPr>
          <p:nvPr>
            <p:ph type="sldImg"/>
          </p:nvPr>
        </p:nvSpPr>
        <p:spPr>
          <a:ln/>
        </p:spPr>
      </p:sp>
      <p:sp>
        <p:nvSpPr>
          <p:cNvPr id="33795" name="Notes Placeholder 2">
            <a:extLst>
              <a:ext uri="{FF2B5EF4-FFF2-40B4-BE49-F238E27FC236}">
                <a16:creationId xmlns:a16="http://schemas.microsoft.com/office/drawing/2014/main" id="{8855BD66-D205-A853-4907-D0E62C691BC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97FBE376-3CB2-CAD8-43F0-04B5188C6032}"/>
              </a:ext>
            </a:extLst>
          </p:cNvPr>
          <p:cNvSpPr>
            <a:spLocks noGrp="1" noRot="1" noChangeAspect="1" noChangeArrowheads="1" noTextEdit="1"/>
          </p:cNvSpPr>
          <p:nvPr>
            <p:ph type="sldImg"/>
          </p:nvPr>
        </p:nvSpPr>
        <p:spPr>
          <a:ln/>
        </p:spPr>
      </p:sp>
      <p:sp>
        <p:nvSpPr>
          <p:cNvPr id="111619" name="Notes Placeholder 2">
            <a:extLst>
              <a:ext uri="{FF2B5EF4-FFF2-40B4-BE49-F238E27FC236}">
                <a16:creationId xmlns:a16="http://schemas.microsoft.com/office/drawing/2014/main" id="{C52C2A06-F25F-696D-9706-EB703496BD9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359757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B7839BC0-B14F-65F6-2E31-AE5BBBDDF029}"/>
              </a:ext>
            </a:extLst>
          </p:cNvPr>
          <p:cNvSpPr>
            <a:spLocks noGrp="1" noRot="1" noChangeAspect="1" noChangeArrowheads="1" noTextEdit="1"/>
          </p:cNvSpPr>
          <p:nvPr>
            <p:ph type="sldImg"/>
          </p:nvPr>
        </p:nvSpPr>
        <p:spPr>
          <a:ln/>
        </p:spPr>
      </p:sp>
      <p:sp>
        <p:nvSpPr>
          <p:cNvPr id="35843" name="Notes Placeholder 2">
            <a:extLst>
              <a:ext uri="{FF2B5EF4-FFF2-40B4-BE49-F238E27FC236}">
                <a16:creationId xmlns:a16="http://schemas.microsoft.com/office/drawing/2014/main" id="{E1790BBB-568F-2B87-8867-BF181934137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CD25E815-EF60-D8D2-820B-1BDB34951E7B}"/>
              </a:ext>
            </a:extLst>
          </p:cNvPr>
          <p:cNvSpPr>
            <a:spLocks noGrp="1" noRot="1" noChangeAspect="1" noChangeArrowheads="1" noTextEdit="1"/>
          </p:cNvSpPr>
          <p:nvPr>
            <p:ph type="sldImg"/>
          </p:nvPr>
        </p:nvSpPr>
        <p:spPr>
          <a:ln/>
        </p:spPr>
      </p:sp>
      <p:sp>
        <p:nvSpPr>
          <p:cNvPr id="37891" name="Notes Placeholder 2">
            <a:extLst>
              <a:ext uri="{FF2B5EF4-FFF2-40B4-BE49-F238E27FC236}">
                <a16:creationId xmlns:a16="http://schemas.microsoft.com/office/drawing/2014/main" id="{B9161918-85A0-33D7-6766-BB8298B9CA2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062CC36F-1E37-3F1A-4830-926217117C61}"/>
              </a:ext>
            </a:extLst>
          </p:cNvPr>
          <p:cNvSpPr>
            <a:spLocks noGrp="1" noRot="1" noChangeAspect="1" noChangeArrowheads="1" noTextEdit="1"/>
          </p:cNvSpPr>
          <p:nvPr>
            <p:ph type="sldImg"/>
          </p:nvPr>
        </p:nvSpPr>
        <p:spPr>
          <a:ln/>
        </p:spPr>
      </p:sp>
      <p:sp>
        <p:nvSpPr>
          <p:cNvPr id="39939" name="Notes Placeholder 2">
            <a:extLst>
              <a:ext uri="{FF2B5EF4-FFF2-40B4-BE49-F238E27FC236}">
                <a16:creationId xmlns:a16="http://schemas.microsoft.com/office/drawing/2014/main" id="{140F3369-9D50-A37D-3527-563D985485C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072CDCE9-05E9-E060-E545-56E2EAFFF00D}"/>
              </a:ext>
            </a:extLst>
          </p:cNvPr>
          <p:cNvSpPr>
            <a:spLocks noGrp="1" noRot="1" noChangeAspect="1" noChangeArrowheads="1" noTextEdit="1"/>
          </p:cNvSpPr>
          <p:nvPr>
            <p:ph type="sldImg"/>
          </p:nvPr>
        </p:nvSpPr>
        <p:spPr>
          <a:ln/>
        </p:spPr>
      </p:sp>
      <p:sp>
        <p:nvSpPr>
          <p:cNvPr id="41987" name="Notes Placeholder 2">
            <a:extLst>
              <a:ext uri="{FF2B5EF4-FFF2-40B4-BE49-F238E27FC236}">
                <a16:creationId xmlns:a16="http://schemas.microsoft.com/office/drawing/2014/main" id="{016FDCFA-8F3F-99A8-5908-B8F56F62AB7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t>wchar_t is a wide character:  The increased datatype size allows for the use of larger coded </a:t>
            </a:r>
            <a:r>
              <a:rPr lang="en-US" altLang="en-US">
                <a:hlinkClick r:id="rId3" tooltip="Character encoding"/>
              </a:rPr>
              <a:t>character sets</a:t>
            </a:r>
            <a:r>
              <a:rPr lang="en-US" altLang="en-US"/>
              <a:t>. Width is compiler specific (not portable).</a:t>
            </a:r>
          </a:p>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1B7C5B73-40AD-70A2-EA67-5438839CC304}"/>
              </a:ext>
            </a:extLst>
          </p:cNvPr>
          <p:cNvSpPr>
            <a:spLocks noGrp="1" noRot="1" noChangeAspect="1" noChangeArrowheads="1" noTextEdit="1"/>
          </p:cNvSpPr>
          <p:nvPr>
            <p:ph type="sldImg"/>
          </p:nvPr>
        </p:nvSpPr>
        <p:spPr>
          <a:ln/>
        </p:spPr>
      </p:sp>
      <p:sp>
        <p:nvSpPr>
          <p:cNvPr id="44035" name="Notes Placeholder 2">
            <a:extLst>
              <a:ext uri="{FF2B5EF4-FFF2-40B4-BE49-F238E27FC236}">
                <a16:creationId xmlns:a16="http://schemas.microsoft.com/office/drawing/2014/main" id="{AD0F9ABC-E0E3-2F3D-8E25-4FB05763552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5BA37D37-72A7-C6DB-2017-9C184726E351}"/>
              </a:ext>
            </a:extLst>
          </p:cNvPr>
          <p:cNvSpPr>
            <a:spLocks noGrp="1" noRot="1" noChangeAspect="1" noChangeArrowheads="1" noTextEdit="1"/>
          </p:cNvSpPr>
          <p:nvPr>
            <p:ph type="sldImg"/>
          </p:nvPr>
        </p:nvSpPr>
        <p:spPr>
          <a:ln/>
        </p:spPr>
      </p:sp>
      <p:sp>
        <p:nvSpPr>
          <p:cNvPr id="46083" name="Notes Placeholder 2">
            <a:extLst>
              <a:ext uri="{FF2B5EF4-FFF2-40B4-BE49-F238E27FC236}">
                <a16:creationId xmlns:a16="http://schemas.microsoft.com/office/drawing/2014/main" id="{3A7A4A5C-E29E-779C-D9D7-0890DAB0DF8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21540EAF-7896-2964-6C6C-C949F310B59C}"/>
              </a:ext>
            </a:extLst>
          </p:cNvPr>
          <p:cNvSpPr>
            <a:spLocks noGrp="1" noRot="1" noChangeAspect="1" noChangeArrowheads="1" noTextEdit="1"/>
          </p:cNvSpPr>
          <p:nvPr>
            <p:ph type="sldImg"/>
          </p:nvPr>
        </p:nvSpPr>
        <p:spPr>
          <a:ln/>
        </p:spPr>
      </p:sp>
      <p:sp>
        <p:nvSpPr>
          <p:cNvPr id="48131" name="Notes Placeholder 2">
            <a:extLst>
              <a:ext uri="{FF2B5EF4-FFF2-40B4-BE49-F238E27FC236}">
                <a16:creationId xmlns:a16="http://schemas.microsoft.com/office/drawing/2014/main" id="{CBC6E256-EF0E-C408-7477-A7C43B3B236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6E76C429-0F15-F185-D79C-BCC286ED562E}"/>
              </a:ext>
            </a:extLst>
          </p:cNvPr>
          <p:cNvSpPr>
            <a:spLocks noGrp="1" noRot="1" noChangeAspect="1" noChangeArrowheads="1" noTextEdit="1"/>
          </p:cNvSpPr>
          <p:nvPr>
            <p:ph type="sldImg"/>
          </p:nvPr>
        </p:nvSpPr>
        <p:spPr>
          <a:ln/>
        </p:spPr>
      </p:sp>
      <p:sp>
        <p:nvSpPr>
          <p:cNvPr id="50179" name="Notes Placeholder 2">
            <a:extLst>
              <a:ext uri="{FF2B5EF4-FFF2-40B4-BE49-F238E27FC236}">
                <a16:creationId xmlns:a16="http://schemas.microsoft.com/office/drawing/2014/main" id="{B772D17F-468E-C581-85D5-3A45E12ACDA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195DD9CA-9218-7538-4D87-3F9F9D5708C0}"/>
              </a:ext>
            </a:extLst>
          </p:cNvPr>
          <p:cNvSpPr>
            <a:spLocks noGrp="1" noRot="1" noChangeAspect="1" noChangeArrowheads="1" noTextEdit="1"/>
          </p:cNvSpPr>
          <p:nvPr>
            <p:ph type="sldImg"/>
          </p:nvPr>
        </p:nvSpPr>
        <p:spPr>
          <a:ln/>
        </p:spPr>
      </p:sp>
      <p:sp>
        <p:nvSpPr>
          <p:cNvPr id="52227" name="Notes Placeholder 2">
            <a:extLst>
              <a:ext uri="{FF2B5EF4-FFF2-40B4-BE49-F238E27FC236}">
                <a16:creationId xmlns:a16="http://schemas.microsoft.com/office/drawing/2014/main" id="{9AF874C0-0262-53B4-88BA-A012B76EAB7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0BD9E3EB-AAD3-4DEE-71CD-CBDB8838E0F4}"/>
              </a:ext>
            </a:extLst>
          </p:cNvPr>
          <p:cNvSpPr>
            <a:spLocks noGrp="1" noRot="1" noChangeAspect="1" noChangeArrowheads="1" noTextEdit="1"/>
          </p:cNvSpPr>
          <p:nvPr>
            <p:ph type="sldImg"/>
          </p:nvPr>
        </p:nvSpPr>
        <p:spPr>
          <a:ln/>
        </p:spPr>
      </p:sp>
      <p:sp>
        <p:nvSpPr>
          <p:cNvPr id="17411" name="Notes Placeholder 2">
            <a:extLst>
              <a:ext uri="{FF2B5EF4-FFF2-40B4-BE49-F238E27FC236}">
                <a16:creationId xmlns:a16="http://schemas.microsoft.com/office/drawing/2014/main" id="{34F6DC80-F5F2-04B1-6233-1D2FE40C8A2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D20CB1DC-57BA-FD64-8A64-206D3CD344C1}"/>
              </a:ext>
            </a:extLst>
          </p:cNvPr>
          <p:cNvSpPr>
            <a:spLocks noGrp="1" noRot="1" noChangeAspect="1" noChangeArrowheads="1" noTextEdit="1"/>
          </p:cNvSpPr>
          <p:nvPr>
            <p:ph type="sldImg"/>
          </p:nvPr>
        </p:nvSpPr>
        <p:spPr>
          <a:ln/>
        </p:spPr>
      </p:sp>
      <p:sp>
        <p:nvSpPr>
          <p:cNvPr id="54275" name="Notes Placeholder 2">
            <a:extLst>
              <a:ext uri="{FF2B5EF4-FFF2-40B4-BE49-F238E27FC236}">
                <a16:creationId xmlns:a16="http://schemas.microsoft.com/office/drawing/2014/main" id="{CB5116F0-3211-E754-5AA5-4355100B076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3F9FF0B9-5175-D688-164E-FBB90706F064}"/>
              </a:ext>
            </a:extLst>
          </p:cNvPr>
          <p:cNvSpPr>
            <a:spLocks noGrp="1" noRot="1" noChangeAspect="1" noChangeArrowheads="1" noTextEdit="1"/>
          </p:cNvSpPr>
          <p:nvPr>
            <p:ph type="sldImg"/>
          </p:nvPr>
        </p:nvSpPr>
        <p:spPr>
          <a:ln/>
        </p:spPr>
      </p:sp>
      <p:sp>
        <p:nvSpPr>
          <p:cNvPr id="56323" name="Notes Placeholder 2">
            <a:extLst>
              <a:ext uri="{FF2B5EF4-FFF2-40B4-BE49-F238E27FC236}">
                <a16:creationId xmlns:a16="http://schemas.microsoft.com/office/drawing/2014/main" id="{249443BC-850F-4797-8708-918AE53EAAA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37E55E72-939C-1645-E322-84C9E5887B69}"/>
              </a:ext>
            </a:extLst>
          </p:cNvPr>
          <p:cNvSpPr>
            <a:spLocks noGrp="1" noRot="1" noChangeAspect="1" noChangeArrowheads="1" noTextEdit="1"/>
          </p:cNvSpPr>
          <p:nvPr>
            <p:ph type="sldImg"/>
          </p:nvPr>
        </p:nvSpPr>
        <p:spPr>
          <a:ln/>
        </p:spPr>
      </p:sp>
      <p:sp>
        <p:nvSpPr>
          <p:cNvPr id="58371" name="Notes Placeholder 2">
            <a:extLst>
              <a:ext uri="{FF2B5EF4-FFF2-40B4-BE49-F238E27FC236}">
                <a16:creationId xmlns:a16="http://schemas.microsoft.com/office/drawing/2014/main" id="{B9FEE6E4-F88C-E602-4A57-E3C740E456E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0942A166-6752-A3CF-19FB-2B46042830B1}"/>
              </a:ext>
            </a:extLst>
          </p:cNvPr>
          <p:cNvSpPr>
            <a:spLocks noGrp="1" noRot="1" noChangeAspect="1" noChangeArrowheads="1" noTextEdit="1"/>
          </p:cNvSpPr>
          <p:nvPr>
            <p:ph type="sldImg"/>
          </p:nvPr>
        </p:nvSpPr>
        <p:spPr>
          <a:ln/>
        </p:spPr>
      </p:sp>
      <p:sp>
        <p:nvSpPr>
          <p:cNvPr id="60419" name="Notes Placeholder 2">
            <a:extLst>
              <a:ext uri="{FF2B5EF4-FFF2-40B4-BE49-F238E27FC236}">
                <a16:creationId xmlns:a16="http://schemas.microsoft.com/office/drawing/2014/main" id="{F1FDA39D-BE2A-FC16-F9B3-11B11E3B511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8AA30375-A7E7-E1C0-45DC-C6C1FE3DE258}"/>
              </a:ext>
            </a:extLst>
          </p:cNvPr>
          <p:cNvSpPr>
            <a:spLocks noGrp="1" noRot="1" noChangeAspect="1" noChangeArrowheads="1" noTextEdit="1"/>
          </p:cNvSpPr>
          <p:nvPr>
            <p:ph type="sldImg"/>
          </p:nvPr>
        </p:nvSpPr>
        <p:spPr>
          <a:ln/>
        </p:spPr>
      </p:sp>
      <p:sp>
        <p:nvSpPr>
          <p:cNvPr id="62467" name="Notes Placeholder 2">
            <a:extLst>
              <a:ext uri="{FF2B5EF4-FFF2-40B4-BE49-F238E27FC236}">
                <a16:creationId xmlns:a16="http://schemas.microsoft.com/office/drawing/2014/main" id="{27C3FF51-B933-35C7-98C2-73D16FFEBF2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88729D9A-715F-A19D-D612-6F9AD6535CC8}"/>
              </a:ext>
            </a:extLst>
          </p:cNvPr>
          <p:cNvSpPr>
            <a:spLocks noGrp="1" noRot="1" noChangeAspect="1" noChangeArrowheads="1" noTextEdit="1"/>
          </p:cNvSpPr>
          <p:nvPr>
            <p:ph type="sldImg"/>
          </p:nvPr>
        </p:nvSpPr>
        <p:spPr>
          <a:ln/>
        </p:spPr>
      </p:sp>
      <p:sp>
        <p:nvSpPr>
          <p:cNvPr id="64515" name="Notes Placeholder 2">
            <a:extLst>
              <a:ext uri="{FF2B5EF4-FFF2-40B4-BE49-F238E27FC236}">
                <a16:creationId xmlns:a16="http://schemas.microsoft.com/office/drawing/2014/main" id="{2287C373-7477-B912-E265-238101A30FA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CC99DCBD-9F1E-A29C-B378-B0DBEB6D2E22}"/>
              </a:ext>
            </a:extLst>
          </p:cNvPr>
          <p:cNvSpPr>
            <a:spLocks noGrp="1" noRot="1" noChangeAspect="1" noChangeArrowheads="1" noTextEdit="1"/>
          </p:cNvSpPr>
          <p:nvPr>
            <p:ph type="sldImg"/>
          </p:nvPr>
        </p:nvSpPr>
        <p:spPr>
          <a:ln/>
        </p:spPr>
      </p:sp>
      <p:sp>
        <p:nvSpPr>
          <p:cNvPr id="66563" name="Notes Placeholder 2">
            <a:extLst>
              <a:ext uri="{FF2B5EF4-FFF2-40B4-BE49-F238E27FC236}">
                <a16:creationId xmlns:a16="http://schemas.microsoft.com/office/drawing/2014/main" id="{254C3DC9-57AB-DDDF-1B8F-0050820E899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0688898F-D005-1114-BB31-9197C95B33E8}"/>
              </a:ext>
            </a:extLst>
          </p:cNvPr>
          <p:cNvSpPr>
            <a:spLocks noGrp="1" noRot="1" noChangeAspect="1" noChangeArrowheads="1" noTextEdit="1"/>
          </p:cNvSpPr>
          <p:nvPr>
            <p:ph type="sldImg"/>
          </p:nvPr>
        </p:nvSpPr>
        <p:spPr>
          <a:ln/>
        </p:spPr>
      </p:sp>
      <p:sp>
        <p:nvSpPr>
          <p:cNvPr id="68611" name="Notes Placeholder 2">
            <a:extLst>
              <a:ext uri="{FF2B5EF4-FFF2-40B4-BE49-F238E27FC236}">
                <a16:creationId xmlns:a16="http://schemas.microsoft.com/office/drawing/2014/main" id="{3A0FF5A1-7AD7-E1F1-08DC-A2542B54DAD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a:extLst>
              <a:ext uri="{FF2B5EF4-FFF2-40B4-BE49-F238E27FC236}">
                <a16:creationId xmlns:a16="http://schemas.microsoft.com/office/drawing/2014/main" id="{FB1B7D82-7A0B-FD76-CEB1-73B484D1CAE2}"/>
              </a:ext>
            </a:extLst>
          </p:cNvPr>
          <p:cNvSpPr>
            <a:spLocks noGrp="1" noRot="1" noChangeAspect="1" noChangeArrowheads="1" noTextEdit="1"/>
          </p:cNvSpPr>
          <p:nvPr>
            <p:ph type="sldImg"/>
          </p:nvPr>
        </p:nvSpPr>
        <p:spPr>
          <a:ln/>
        </p:spPr>
      </p:sp>
      <p:sp>
        <p:nvSpPr>
          <p:cNvPr id="70659" name="Notes Placeholder 2">
            <a:extLst>
              <a:ext uri="{FF2B5EF4-FFF2-40B4-BE49-F238E27FC236}">
                <a16:creationId xmlns:a16="http://schemas.microsoft.com/office/drawing/2014/main" id="{B1952A6E-5F90-1408-4D7C-B25A32151D7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id="{5DD990A8-6E76-EF73-C922-18B9A9B849DB}"/>
              </a:ext>
            </a:extLst>
          </p:cNvPr>
          <p:cNvSpPr>
            <a:spLocks noGrp="1" noRot="1" noChangeAspect="1" noChangeArrowheads="1" noTextEdit="1"/>
          </p:cNvSpPr>
          <p:nvPr>
            <p:ph type="sldImg"/>
          </p:nvPr>
        </p:nvSpPr>
        <p:spPr>
          <a:ln/>
        </p:spPr>
      </p:sp>
      <p:sp>
        <p:nvSpPr>
          <p:cNvPr id="72707" name="Notes Placeholder 2">
            <a:extLst>
              <a:ext uri="{FF2B5EF4-FFF2-40B4-BE49-F238E27FC236}">
                <a16:creationId xmlns:a16="http://schemas.microsoft.com/office/drawing/2014/main" id="{1371FB30-D2E8-B18A-8651-FCF32E58DBC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2D68D6CE-6FA5-8703-69CF-3A12C2160711}"/>
              </a:ext>
            </a:extLst>
          </p:cNvPr>
          <p:cNvSpPr>
            <a:spLocks noGrp="1" noRot="1" noChangeAspect="1" noChangeArrowheads="1" noTextEdit="1"/>
          </p:cNvSpPr>
          <p:nvPr>
            <p:ph type="sldImg"/>
          </p:nvPr>
        </p:nvSpPr>
        <p:spPr>
          <a:ln/>
        </p:spPr>
      </p:sp>
      <p:sp>
        <p:nvSpPr>
          <p:cNvPr id="19459" name="Notes Placeholder 2">
            <a:extLst>
              <a:ext uri="{FF2B5EF4-FFF2-40B4-BE49-F238E27FC236}">
                <a16:creationId xmlns:a16="http://schemas.microsoft.com/office/drawing/2014/main" id="{ADB19086-434E-3760-5DB6-1EDAFDCC97F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a:extLst>
              <a:ext uri="{FF2B5EF4-FFF2-40B4-BE49-F238E27FC236}">
                <a16:creationId xmlns:a16="http://schemas.microsoft.com/office/drawing/2014/main" id="{E898C45D-2F4F-67CD-B024-0BFB50664542}"/>
              </a:ext>
            </a:extLst>
          </p:cNvPr>
          <p:cNvSpPr>
            <a:spLocks noGrp="1" noRot="1" noChangeAspect="1" noChangeArrowheads="1" noTextEdit="1"/>
          </p:cNvSpPr>
          <p:nvPr>
            <p:ph type="sldImg"/>
          </p:nvPr>
        </p:nvSpPr>
        <p:spPr>
          <a:ln/>
        </p:spPr>
      </p:sp>
      <p:sp>
        <p:nvSpPr>
          <p:cNvPr id="74755" name="Notes Placeholder 2">
            <a:extLst>
              <a:ext uri="{FF2B5EF4-FFF2-40B4-BE49-F238E27FC236}">
                <a16:creationId xmlns:a16="http://schemas.microsoft.com/office/drawing/2014/main" id="{4FD31CCF-A65F-BDF2-03B0-2164378ABEF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a:extLst>
              <a:ext uri="{FF2B5EF4-FFF2-40B4-BE49-F238E27FC236}">
                <a16:creationId xmlns:a16="http://schemas.microsoft.com/office/drawing/2014/main" id="{D432A121-7245-92A1-EEC9-6758748D9FF2}"/>
              </a:ext>
            </a:extLst>
          </p:cNvPr>
          <p:cNvSpPr>
            <a:spLocks noGrp="1" noRot="1" noChangeAspect="1" noChangeArrowheads="1" noTextEdit="1"/>
          </p:cNvSpPr>
          <p:nvPr>
            <p:ph type="sldImg"/>
          </p:nvPr>
        </p:nvSpPr>
        <p:spPr>
          <a:ln/>
        </p:spPr>
      </p:sp>
      <p:sp>
        <p:nvSpPr>
          <p:cNvPr id="76803" name="Notes Placeholder 2">
            <a:extLst>
              <a:ext uri="{FF2B5EF4-FFF2-40B4-BE49-F238E27FC236}">
                <a16:creationId xmlns:a16="http://schemas.microsoft.com/office/drawing/2014/main" id="{72AC5958-C54F-3D1C-6216-2B4A711EDB2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a:extLst>
              <a:ext uri="{FF2B5EF4-FFF2-40B4-BE49-F238E27FC236}">
                <a16:creationId xmlns:a16="http://schemas.microsoft.com/office/drawing/2014/main" id="{CF6E9A7A-2234-85E0-2C7F-15409C2063E4}"/>
              </a:ext>
            </a:extLst>
          </p:cNvPr>
          <p:cNvSpPr>
            <a:spLocks noGrp="1" noRot="1" noChangeAspect="1" noChangeArrowheads="1" noTextEdit="1"/>
          </p:cNvSpPr>
          <p:nvPr>
            <p:ph type="sldImg"/>
          </p:nvPr>
        </p:nvSpPr>
        <p:spPr>
          <a:ln/>
        </p:spPr>
      </p:sp>
      <p:sp>
        <p:nvSpPr>
          <p:cNvPr id="78851" name="Notes Placeholder 2">
            <a:extLst>
              <a:ext uri="{FF2B5EF4-FFF2-40B4-BE49-F238E27FC236}">
                <a16:creationId xmlns:a16="http://schemas.microsoft.com/office/drawing/2014/main" id="{AC3B034F-5EAC-A00E-A56C-D53C38FA50D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a:extLst>
              <a:ext uri="{FF2B5EF4-FFF2-40B4-BE49-F238E27FC236}">
                <a16:creationId xmlns:a16="http://schemas.microsoft.com/office/drawing/2014/main" id="{0E62A4C3-AC64-4B85-D469-8D52F2317436}"/>
              </a:ext>
            </a:extLst>
          </p:cNvPr>
          <p:cNvSpPr>
            <a:spLocks noGrp="1" noRot="1" noChangeAspect="1" noChangeArrowheads="1" noTextEdit="1"/>
          </p:cNvSpPr>
          <p:nvPr>
            <p:ph type="sldImg"/>
          </p:nvPr>
        </p:nvSpPr>
        <p:spPr>
          <a:ln/>
        </p:spPr>
      </p:sp>
      <p:sp>
        <p:nvSpPr>
          <p:cNvPr id="80899" name="Notes Placeholder 2">
            <a:extLst>
              <a:ext uri="{FF2B5EF4-FFF2-40B4-BE49-F238E27FC236}">
                <a16:creationId xmlns:a16="http://schemas.microsoft.com/office/drawing/2014/main" id="{D60C53C1-BA08-570F-118F-66AB0D11444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a:extLst>
              <a:ext uri="{FF2B5EF4-FFF2-40B4-BE49-F238E27FC236}">
                <a16:creationId xmlns:a16="http://schemas.microsoft.com/office/drawing/2014/main" id="{C5A7D6B5-7C59-7CA1-6F06-BF5FE056478A}"/>
              </a:ext>
            </a:extLst>
          </p:cNvPr>
          <p:cNvSpPr>
            <a:spLocks noGrp="1" noRot="1" noChangeAspect="1" noChangeArrowheads="1" noTextEdit="1"/>
          </p:cNvSpPr>
          <p:nvPr>
            <p:ph type="sldImg"/>
          </p:nvPr>
        </p:nvSpPr>
        <p:spPr>
          <a:ln/>
        </p:spPr>
      </p:sp>
      <p:sp>
        <p:nvSpPr>
          <p:cNvPr id="82947" name="Notes Placeholder 2">
            <a:extLst>
              <a:ext uri="{FF2B5EF4-FFF2-40B4-BE49-F238E27FC236}">
                <a16:creationId xmlns:a16="http://schemas.microsoft.com/office/drawing/2014/main" id="{E07EB508-D279-0840-2845-668B1325929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a:extLst>
              <a:ext uri="{FF2B5EF4-FFF2-40B4-BE49-F238E27FC236}">
                <a16:creationId xmlns:a16="http://schemas.microsoft.com/office/drawing/2014/main" id="{E3D4EB5C-72AD-C5A0-61F9-C09A73C1307D}"/>
              </a:ext>
            </a:extLst>
          </p:cNvPr>
          <p:cNvSpPr>
            <a:spLocks noGrp="1" noRot="1" noChangeAspect="1" noChangeArrowheads="1" noTextEdit="1"/>
          </p:cNvSpPr>
          <p:nvPr>
            <p:ph type="sldImg"/>
          </p:nvPr>
        </p:nvSpPr>
        <p:spPr>
          <a:ln/>
        </p:spPr>
      </p:sp>
      <p:sp>
        <p:nvSpPr>
          <p:cNvPr id="84995" name="Notes Placeholder 2">
            <a:extLst>
              <a:ext uri="{FF2B5EF4-FFF2-40B4-BE49-F238E27FC236}">
                <a16:creationId xmlns:a16="http://schemas.microsoft.com/office/drawing/2014/main" id="{2C8CC716-9FAB-EA25-B9BF-06812D92410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a:extLst>
              <a:ext uri="{FF2B5EF4-FFF2-40B4-BE49-F238E27FC236}">
                <a16:creationId xmlns:a16="http://schemas.microsoft.com/office/drawing/2014/main" id="{2B634590-908A-61BC-8EFB-7C77B212324D}"/>
              </a:ext>
            </a:extLst>
          </p:cNvPr>
          <p:cNvSpPr>
            <a:spLocks noGrp="1" noRot="1" noChangeAspect="1" noChangeArrowheads="1" noTextEdit="1"/>
          </p:cNvSpPr>
          <p:nvPr>
            <p:ph type="sldImg"/>
          </p:nvPr>
        </p:nvSpPr>
        <p:spPr>
          <a:ln/>
        </p:spPr>
      </p:sp>
      <p:sp>
        <p:nvSpPr>
          <p:cNvPr id="87043" name="Notes Placeholder 2">
            <a:extLst>
              <a:ext uri="{FF2B5EF4-FFF2-40B4-BE49-F238E27FC236}">
                <a16:creationId xmlns:a16="http://schemas.microsoft.com/office/drawing/2014/main" id="{A3377CBB-0BAC-23CE-59CA-E915487A5F4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a:extLst>
              <a:ext uri="{FF2B5EF4-FFF2-40B4-BE49-F238E27FC236}">
                <a16:creationId xmlns:a16="http://schemas.microsoft.com/office/drawing/2014/main" id="{D7F4BF19-F425-A79E-3858-EA586EA408DB}"/>
              </a:ext>
            </a:extLst>
          </p:cNvPr>
          <p:cNvSpPr>
            <a:spLocks noGrp="1" noRot="1" noChangeAspect="1" noChangeArrowheads="1" noTextEdit="1"/>
          </p:cNvSpPr>
          <p:nvPr>
            <p:ph type="sldImg"/>
          </p:nvPr>
        </p:nvSpPr>
        <p:spPr>
          <a:ln/>
        </p:spPr>
      </p:sp>
      <p:sp>
        <p:nvSpPr>
          <p:cNvPr id="89091" name="Notes Placeholder 2">
            <a:extLst>
              <a:ext uri="{FF2B5EF4-FFF2-40B4-BE49-F238E27FC236}">
                <a16:creationId xmlns:a16="http://schemas.microsoft.com/office/drawing/2014/main" id="{15F6DAF2-2F7E-D923-78DE-FDFF1E2A1AB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a:extLst>
              <a:ext uri="{FF2B5EF4-FFF2-40B4-BE49-F238E27FC236}">
                <a16:creationId xmlns:a16="http://schemas.microsoft.com/office/drawing/2014/main" id="{9AF2B38A-BE3F-AA10-C2C9-5BE95070DAEB}"/>
              </a:ext>
            </a:extLst>
          </p:cNvPr>
          <p:cNvSpPr>
            <a:spLocks noGrp="1" noRot="1" noChangeAspect="1" noChangeArrowheads="1" noTextEdit="1"/>
          </p:cNvSpPr>
          <p:nvPr>
            <p:ph type="sldImg"/>
          </p:nvPr>
        </p:nvSpPr>
        <p:spPr>
          <a:ln/>
        </p:spPr>
      </p:sp>
      <p:sp>
        <p:nvSpPr>
          <p:cNvPr id="91139" name="Notes Placeholder 2">
            <a:extLst>
              <a:ext uri="{FF2B5EF4-FFF2-40B4-BE49-F238E27FC236}">
                <a16:creationId xmlns:a16="http://schemas.microsoft.com/office/drawing/2014/main" id="{E93DB2A3-9E25-0275-A796-0F5553DDFC4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12C1DF39-834D-3C61-62C8-ACF47A13F59E}"/>
              </a:ext>
            </a:extLst>
          </p:cNvPr>
          <p:cNvSpPr>
            <a:spLocks noGrp="1" noRot="1" noChangeAspect="1" noChangeArrowheads="1" noTextEdit="1"/>
          </p:cNvSpPr>
          <p:nvPr>
            <p:ph type="sldImg"/>
          </p:nvPr>
        </p:nvSpPr>
        <p:spPr>
          <a:ln/>
        </p:spPr>
      </p:sp>
      <p:sp>
        <p:nvSpPr>
          <p:cNvPr id="93187" name="Notes Placeholder 2">
            <a:extLst>
              <a:ext uri="{FF2B5EF4-FFF2-40B4-BE49-F238E27FC236}">
                <a16:creationId xmlns:a16="http://schemas.microsoft.com/office/drawing/2014/main" id="{1DBE592D-5D85-4FF5-8688-9FA5E6DB630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AEDD3580-6454-2413-55B2-064850C89E3F}"/>
              </a:ext>
            </a:extLst>
          </p:cNvPr>
          <p:cNvSpPr>
            <a:spLocks noGrp="1" noRot="1" noChangeAspect="1" noChangeArrowheads="1" noTextEdit="1"/>
          </p:cNvSpPr>
          <p:nvPr>
            <p:ph type="sldImg"/>
          </p:nvPr>
        </p:nvSpPr>
        <p:spPr>
          <a:ln/>
        </p:spPr>
      </p:sp>
      <p:sp>
        <p:nvSpPr>
          <p:cNvPr id="21507" name="Notes Placeholder 2">
            <a:extLst>
              <a:ext uri="{FF2B5EF4-FFF2-40B4-BE49-F238E27FC236}">
                <a16:creationId xmlns:a16="http://schemas.microsoft.com/office/drawing/2014/main" id="{44C7B4DB-31EB-7578-7A26-0EC9E8E3F11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a:extLst>
              <a:ext uri="{FF2B5EF4-FFF2-40B4-BE49-F238E27FC236}">
                <a16:creationId xmlns:a16="http://schemas.microsoft.com/office/drawing/2014/main" id="{01CC0E5E-B6EB-9709-AA38-B30C64497CB4}"/>
              </a:ext>
            </a:extLst>
          </p:cNvPr>
          <p:cNvSpPr>
            <a:spLocks noGrp="1" noRot="1" noChangeAspect="1" noChangeArrowheads="1" noTextEdit="1"/>
          </p:cNvSpPr>
          <p:nvPr>
            <p:ph type="sldImg"/>
          </p:nvPr>
        </p:nvSpPr>
        <p:spPr>
          <a:ln/>
        </p:spPr>
      </p:sp>
      <p:sp>
        <p:nvSpPr>
          <p:cNvPr id="95235" name="Notes Placeholder 2">
            <a:extLst>
              <a:ext uri="{FF2B5EF4-FFF2-40B4-BE49-F238E27FC236}">
                <a16:creationId xmlns:a16="http://schemas.microsoft.com/office/drawing/2014/main" id="{6E347F45-6966-67E8-86E5-1CC72337E71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a:extLst>
              <a:ext uri="{FF2B5EF4-FFF2-40B4-BE49-F238E27FC236}">
                <a16:creationId xmlns:a16="http://schemas.microsoft.com/office/drawing/2014/main" id="{EA271878-28E5-146C-1544-AA64207729C1}"/>
              </a:ext>
            </a:extLst>
          </p:cNvPr>
          <p:cNvSpPr>
            <a:spLocks noGrp="1" noRot="1" noChangeAspect="1" noChangeArrowheads="1" noTextEdit="1"/>
          </p:cNvSpPr>
          <p:nvPr>
            <p:ph type="sldImg"/>
          </p:nvPr>
        </p:nvSpPr>
        <p:spPr>
          <a:ln/>
        </p:spPr>
      </p:sp>
      <p:sp>
        <p:nvSpPr>
          <p:cNvPr id="97283" name="Notes Placeholder 2">
            <a:extLst>
              <a:ext uri="{FF2B5EF4-FFF2-40B4-BE49-F238E27FC236}">
                <a16:creationId xmlns:a16="http://schemas.microsoft.com/office/drawing/2014/main" id="{D7802994-6045-506E-B935-F7ED7A394C9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a:extLst>
              <a:ext uri="{FF2B5EF4-FFF2-40B4-BE49-F238E27FC236}">
                <a16:creationId xmlns:a16="http://schemas.microsoft.com/office/drawing/2014/main" id="{EFE5BC18-6E18-7ADB-7B5C-AA8C621D6A0E}"/>
              </a:ext>
            </a:extLst>
          </p:cNvPr>
          <p:cNvSpPr>
            <a:spLocks noGrp="1" noRot="1" noChangeAspect="1" noChangeArrowheads="1" noTextEdit="1"/>
          </p:cNvSpPr>
          <p:nvPr>
            <p:ph type="sldImg"/>
          </p:nvPr>
        </p:nvSpPr>
        <p:spPr>
          <a:ln/>
        </p:spPr>
      </p:sp>
      <p:sp>
        <p:nvSpPr>
          <p:cNvPr id="99331" name="Notes Placeholder 2">
            <a:extLst>
              <a:ext uri="{FF2B5EF4-FFF2-40B4-BE49-F238E27FC236}">
                <a16:creationId xmlns:a16="http://schemas.microsoft.com/office/drawing/2014/main" id="{650D1F59-00AC-541D-71DE-D2012C6C59D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a:extLst>
              <a:ext uri="{FF2B5EF4-FFF2-40B4-BE49-F238E27FC236}">
                <a16:creationId xmlns:a16="http://schemas.microsoft.com/office/drawing/2014/main" id="{30853DA3-29E7-A135-27E2-02863A3F8278}"/>
              </a:ext>
            </a:extLst>
          </p:cNvPr>
          <p:cNvSpPr>
            <a:spLocks noGrp="1" noRot="1" noChangeAspect="1" noChangeArrowheads="1" noTextEdit="1"/>
          </p:cNvSpPr>
          <p:nvPr>
            <p:ph type="sldImg"/>
          </p:nvPr>
        </p:nvSpPr>
        <p:spPr>
          <a:ln/>
        </p:spPr>
      </p:sp>
      <p:sp>
        <p:nvSpPr>
          <p:cNvPr id="101379" name="Notes Placeholder 2">
            <a:extLst>
              <a:ext uri="{FF2B5EF4-FFF2-40B4-BE49-F238E27FC236}">
                <a16:creationId xmlns:a16="http://schemas.microsoft.com/office/drawing/2014/main" id="{2E9280EE-6ACB-609D-9DBB-325109FE2C0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a:extLst>
              <a:ext uri="{FF2B5EF4-FFF2-40B4-BE49-F238E27FC236}">
                <a16:creationId xmlns:a16="http://schemas.microsoft.com/office/drawing/2014/main" id="{EA772B21-1023-3DF6-51CC-CA4DAB1873C7}"/>
              </a:ext>
            </a:extLst>
          </p:cNvPr>
          <p:cNvSpPr>
            <a:spLocks noGrp="1" noRot="1" noChangeAspect="1" noChangeArrowheads="1" noTextEdit="1"/>
          </p:cNvSpPr>
          <p:nvPr>
            <p:ph type="sldImg"/>
          </p:nvPr>
        </p:nvSpPr>
        <p:spPr>
          <a:ln/>
        </p:spPr>
      </p:sp>
      <p:sp>
        <p:nvSpPr>
          <p:cNvPr id="103427" name="Notes Placeholder 2">
            <a:extLst>
              <a:ext uri="{FF2B5EF4-FFF2-40B4-BE49-F238E27FC236}">
                <a16:creationId xmlns:a16="http://schemas.microsoft.com/office/drawing/2014/main" id="{BCBCAF78-5995-31F0-B808-371C13FD8A6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a:extLst>
              <a:ext uri="{FF2B5EF4-FFF2-40B4-BE49-F238E27FC236}">
                <a16:creationId xmlns:a16="http://schemas.microsoft.com/office/drawing/2014/main" id="{9E75F97D-A817-E912-4524-33D7DA1684FD}"/>
              </a:ext>
            </a:extLst>
          </p:cNvPr>
          <p:cNvSpPr>
            <a:spLocks noGrp="1" noRot="1" noChangeAspect="1" noChangeArrowheads="1" noTextEdit="1"/>
          </p:cNvSpPr>
          <p:nvPr>
            <p:ph type="sldImg"/>
          </p:nvPr>
        </p:nvSpPr>
        <p:spPr>
          <a:ln/>
        </p:spPr>
      </p:sp>
      <p:sp>
        <p:nvSpPr>
          <p:cNvPr id="105475" name="Notes Placeholder 2">
            <a:extLst>
              <a:ext uri="{FF2B5EF4-FFF2-40B4-BE49-F238E27FC236}">
                <a16:creationId xmlns:a16="http://schemas.microsoft.com/office/drawing/2014/main" id="{AF1482BB-6212-B463-A221-ECA1BDF0A2B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a:extLst>
              <a:ext uri="{FF2B5EF4-FFF2-40B4-BE49-F238E27FC236}">
                <a16:creationId xmlns:a16="http://schemas.microsoft.com/office/drawing/2014/main" id="{79DCC032-D22A-A045-166C-72901389F589}"/>
              </a:ext>
            </a:extLst>
          </p:cNvPr>
          <p:cNvSpPr>
            <a:spLocks noGrp="1" noRot="1" noChangeAspect="1" noChangeArrowheads="1" noTextEdit="1"/>
          </p:cNvSpPr>
          <p:nvPr>
            <p:ph type="sldImg"/>
          </p:nvPr>
        </p:nvSpPr>
        <p:spPr>
          <a:ln/>
        </p:spPr>
      </p:sp>
      <p:sp>
        <p:nvSpPr>
          <p:cNvPr id="107523" name="Notes Placeholder 2">
            <a:extLst>
              <a:ext uri="{FF2B5EF4-FFF2-40B4-BE49-F238E27FC236}">
                <a16:creationId xmlns:a16="http://schemas.microsoft.com/office/drawing/2014/main" id="{47CE29F9-13F1-3A8C-9026-F78AEFE42CB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a:extLst>
              <a:ext uri="{FF2B5EF4-FFF2-40B4-BE49-F238E27FC236}">
                <a16:creationId xmlns:a16="http://schemas.microsoft.com/office/drawing/2014/main" id="{C49191DB-EAF3-EAD0-A9AD-205F4DB6B2DD}"/>
              </a:ext>
            </a:extLst>
          </p:cNvPr>
          <p:cNvSpPr>
            <a:spLocks noGrp="1" noRot="1" noChangeAspect="1" noChangeArrowheads="1" noTextEdit="1"/>
          </p:cNvSpPr>
          <p:nvPr>
            <p:ph type="sldImg"/>
          </p:nvPr>
        </p:nvSpPr>
        <p:spPr>
          <a:ln/>
        </p:spPr>
      </p:sp>
      <p:sp>
        <p:nvSpPr>
          <p:cNvPr id="109571" name="Notes Placeholder 2">
            <a:extLst>
              <a:ext uri="{FF2B5EF4-FFF2-40B4-BE49-F238E27FC236}">
                <a16:creationId xmlns:a16="http://schemas.microsoft.com/office/drawing/2014/main" id="{EDC0E88C-AB9F-2165-9E48-7A3AD22E6FE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97FBE376-3CB2-CAD8-43F0-04B5188C6032}"/>
              </a:ext>
            </a:extLst>
          </p:cNvPr>
          <p:cNvSpPr>
            <a:spLocks noGrp="1" noRot="1" noChangeAspect="1" noChangeArrowheads="1" noTextEdit="1"/>
          </p:cNvSpPr>
          <p:nvPr>
            <p:ph type="sldImg"/>
          </p:nvPr>
        </p:nvSpPr>
        <p:spPr>
          <a:ln/>
        </p:spPr>
      </p:sp>
      <p:sp>
        <p:nvSpPr>
          <p:cNvPr id="111619" name="Notes Placeholder 2">
            <a:extLst>
              <a:ext uri="{FF2B5EF4-FFF2-40B4-BE49-F238E27FC236}">
                <a16:creationId xmlns:a16="http://schemas.microsoft.com/office/drawing/2014/main" id="{C52C2A06-F25F-696D-9706-EB703496BD9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a:extLst>
              <a:ext uri="{FF2B5EF4-FFF2-40B4-BE49-F238E27FC236}">
                <a16:creationId xmlns:a16="http://schemas.microsoft.com/office/drawing/2014/main" id="{B184449B-40BC-7907-3C0D-D5D93285DD2A}"/>
              </a:ext>
            </a:extLst>
          </p:cNvPr>
          <p:cNvSpPr>
            <a:spLocks noGrp="1" noRot="1" noChangeAspect="1" noChangeArrowheads="1" noTextEdit="1"/>
          </p:cNvSpPr>
          <p:nvPr>
            <p:ph type="sldImg"/>
          </p:nvPr>
        </p:nvSpPr>
        <p:spPr>
          <a:ln/>
        </p:spPr>
      </p:sp>
      <p:sp>
        <p:nvSpPr>
          <p:cNvPr id="113667" name="Notes Placeholder 2">
            <a:extLst>
              <a:ext uri="{FF2B5EF4-FFF2-40B4-BE49-F238E27FC236}">
                <a16:creationId xmlns:a16="http://schemas.microsoft.com/office/drawing/2014/main" id="{0671549E-32F8-9822-9188-4B3B7CE18B4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013FE31F-5A6E-EC3C-9AD2-54D6B06E6502}"/>
              </a:ext>
            </a:extLst>
          </p:cNvPr>
          <p:cNvSpPr>
            <a:spLocks noGrp="1" noRot="1" noChangeAspect="1" noChangeArrowheads="1" noTextEdit="1"/>
          </p:cNvSpPr>
          <p:nvPr>
            <p:ph type="sldImg"/>
          </p:nvPr>
        </p:nvSpPr>
        <p:spPr>
          <a:ln/>
        </p:spPr>
      </p:sp>
      <p:sp>
        <p:nvSpPr>
          <p:cNvPr id="23555" name="Notes Placeholder 2">
            <a:extLst>
              <a:ext uri="{FF2B5EF4-FFF2-40B4-BE49-F238E27FC236}">
                <a16:creationId xmlns:a16="http://schemas.microsoft.com/office/drawing/2014/main" id="{DCA60F5B-59B2-106E-0771-C657E9F6ECA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97FBE376-3CB2-CAD8-43F0-04B5188C6032}"/>
              </a:ext>
            </a:extLst>
          </p:cNvPr>
          <p:cNvSpPr>
            <a:spLocks noGrp="1" noRot="1" noChangeAspect="1" noChangeArrowheads="1" noTextEdit="1"/>
          </p:cNvSpPr>
          <p:nvPr>
            <p:ph type="sldImg"/>
          </p:nvPr>
        </p:nvSpPr>
        <p:spPr>
          <a:ln/>
        </p:spPr>
      </p:sp>
      <p:sp>
        <p:nvSpPr>
          <p:cNvPr id="111619" name="Notes Placeholder 2">
            <a:extLst>
              <a:ext uri="{FF2B5EF4-FFF2-40B4-BE49-F238E27FC236}">
                <a16:creationId xmlns:a16="http://schemas.microsoft.com/office/drawing/2014/main" id="{C52C2A06-F25F-696D-9706-EB703496BD9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41688339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97FBE376-3CB2-CAD8-43F0-04B5188C6032}"/>
              </a:ext>
            </a:extLst>
          </p:cNvPr>
          <p:cNvSpPr>
            <a:spLocks noGrp="1" noRot="1" noChangeAspect="1" noChangeArrowheads="1" noTextEdit="1"/>
          </p:cNvSpPr>
          <p:nvPr>
            <p:ph type="sldImg"/>
          </p:nvPr>
        </p:nvSpPr>
        <p:spPr>
          <a:ln/>
        </p:spPr>
      </p:sp>
      <p:sp>
        <p:nvSpPr>
          <p:cNvPr id="111619" name="Notes Placeholder 2">
            <a:extLst>
              <a:ext uri="{FF2B5EF4-FFF2-40B4-BE49-F238E27FC236}">
                <a16:creationId xmlns:a16="http://schemas.microsoft.com/office/drawing/2014/main" id="{C52C2A06-F25F-696D-9706-EB703496BD9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402235343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97FBE376-3CB2-CAD8-43F0-04B5188C6032}"/>
              </a:ext>
            </a:extLst>
          </p:cNvPr>
          <p:cNvSpPr>
            <a:spLocks noGrp="1" noRot="1" noChangeAspect="1" noChangeArrowheads="1" noTextEdit="1"/>
          </p:cNvSpPr>
          <p:nvPr>
            <p:ph type="sldImg"/>
          </p:nvPr>
        </p:nvSpPr>
        <p:spPr>
          <a:ln/>
        </p:spPr>
      </p:sp>
      <p:sp>
        <p:nvSpPr>
          <p:cNvPr id="111619" name="Notes Placeholder 2">
            <a:extLst>
              <a:ext uri="{FF2B5EF4-FFF2-40B4-BE49-F238E27FC236}">
                <a16:creationId xmlns:a16="http://schemas.microsoft.com/office/drawing/2014/main" id="{C52C2A06-F25F-696D-9706-EB703496BD9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92470464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a:extLst>
              <a:ext uri="{FF2B5EF4-FFF2-40B4-BE49-F238E27FC236}">
                <a16:creationId xmlns:a16="http://schemas.microsoft.com/office/drawing/2014/main" id="{B184449B-40BC-7907-3C0D-D5D93285DD2A}"/>
              </a:ext>
            </a:extLst>
          </p:cNvPr>
          <p:cNvSpPr>
            <a:spLocks noGrp="1" noRot="1" noChangeAspect="1" noChangeArrowheads="1" noTextEdit="1"/>
          </p:cNvSpPr>
          <p:nvPr>
            <p:ph type="sldImg"/>
          </p:nvPr>
        </p:nvSpPr>
        <p:spPr>
          <a:ln/>
        </p:spPr>
      </p:sp>
      <p:sp>
        <p:nvSpPr>
          <p:cNvPr id="113667" name="Notes Placeholder 2">
            <a:extLst>
              <a:ext uri="{FF2B5EF4-FFF2-40B4-BE49-F238E27FC236}">
                <a16:creationId xmlns:a16="http://schemas.microsoft.com/office/drawing/2014/main" id="{0671549E-32F8-9822-9188-4B3B7CE18B4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213788483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97FBE376-3CB2-CAD8-43F0-04B5188C6032}"/>
              </a:ext>
            </a:extLst>
          </p:cNvPr>
          <p:cNvSpPr>
            <a:spLocks noGrp="1" noRot="1" noChangeAspect="1" noChangeArrowheads="1" noTextEdit="1"/>
          </p:cNvSpPr>
          <p:nvPr>
            <p:ph type="sldImg"/>
          </p:nvPr>
        </p:nvSpPr>
        <p:spPr>
          <a:ln/>
        </p:spPr>
      </p:sp>
      <p:sp>
        <p:nvSpPr>
          <p:cNvPr id="111619" name="Notes Placeholder 2">
            <a:extLst>
              <a:ext uri="{FF2B5EF4-FFF2-40B4-BE49-F238E27FC236}">
                <a16:creationId xmlns:a16="http://schemas.microsoft.com/office/drawing/2014/main" id="{C52C2A06-F25F-696D-9706-EB703496BD9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337731462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97FBE376-3CB2-CAD8-43F0-04B5188C6032}"/>
              </a:ext>
            </a:extLst>
          </p:cNvPr>
          <p:cNvSpPr>
            <a:spLocks noGrp="1" noRot="1" noChangeAspect="1" noChangeArrowheads="1" noTextEdit="1"/>
          </p:cNvSpPr>
          <p:nvPr>
            <p:ph type="sldImg"/>
          </p:nvPr>
        </p:nvSpPr>
        <p:spPr>
          <a:ln/>
        </p:spPr>
      </p:sp>
      <p:sp>
        <p:nvSpPr>
          <p:cNvPr id="111619" name="Notes Placeholder 2">
            <a:extLst>
              <a:ext uri="{FF2B5EF4-FFF2-40B4-BE49-F238E27FC236}">
                <a16:creationId xmlns:a16="http://schemas.microsoft.com/office/drawing/2014/main" id="{C52C2A06-F25F-696D-9706-EB703496BD9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212244005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97FBE376-3CB2-CAD8-43F0-04B5188C6032}"/>
              </a:ext>
            </a:extLst>
          </p:cNvPr>
          <p:cNvSpPr>
            <a:spLocks noGrp="1" noRot="1" noChangeAspect="1" noChangeArrowheads="1" noTextEdit="1"/>
          </p:cNvSpPr>
          <p:nvPr>
            <p:ph type="sldImg"/>
          </p:nvPr>
        </p:nvSpPr>
        <p:spPr>
          <a:ln/>
        </p:spPr>
      </p:sp>
      <p:sp>
        <p:nvSpPr>
          <p:cNvPr id="111619" name="Notes Placeholder 2">
            <a:extLst>
              <a:ext uri="{FF2B5EF4-FFF2-40B4-BE49-F238E27FC236}">
                <a16:creationId xmlns:a16="http://schemas.microsoft.com/office/drawing/2014/main" id="{C52C2A06-F25F-696D-9706-EB703496BD9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74200062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a:extLst>
              <a:ext uri="{FF2B5EF4-FFF2-40B4-BE49-F238E27FC236}">
                <a16:creationId xmlns:a16="http://schemas.microsoft.com/office/drawing/2014/main" id="{B184449B-40BC-7907-3C0D-D5D93285DD2A}"/>
              </a:ext>
            </a:extLst>
          </p:cNvPr>
          <p:cNvSpPr>
            <a:spLocks noGrp="1" noRot="1" noChangeAspect="1" noChangeArrowheads="1" noTextEdit="1"/>
          </p:cNvSpPr>
          <p:nvPr>
            <p:ph type="sldImg"/>
          </p:nvPr>
        </p:nvSpPr>
        <p:spPr>
          <a:ln/>
        </p:spPr>
      </p:sp>
      <p:sp>
        <p:nvSpPr>
          <p:cNvPr id="113667" name="Notes Placeholder 2">
            <a:extLst>
              <a:ext uri="{FF2B5EF4-FFF2-40B4-BE49-F238E27FC236}">
                <a16:creationId xmlns:a16="http://schemas.microsoft.com/office/drawing/2014/main" id="{0671549E-32F8-9822-9188-4B3B7CE18B4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388552054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a:extLst>
              <a:ext uri="{FF2B5EF4-FFF2-40B4-BE49-F238E27FC236}">
                <a16:creationId xmlns:a16="http://schemas.microsoft.com/office/drawing/2014/main" id="{B184449B-40BC-7907-3C0D-D5D93285DD2A}"/>
              </a:ext>
            </a:extLst>
          </p:cNvPr>
          <p:cNvSpPr>
            <a:spLocks noGrp="1" noRot="1" noChangeAspect="1" noChangeArrowheads="1" noTextEdit="1"/>
          </p:cNvSpPr>
          <p:nvPr>
            <p:ph type="sldImg"/>
          </p:nvPr>
        </p:nvSpPr>
        <p:spPr>
          <a:ln/>
        </p:spPr>
      </p:sp>
      <p:sp>
        <p:nvSpPr>
          <p:cNvPr id="113667" name="Notes Placeholder 2">
            <a:extLst>
              <a:ext uri="{FF2B5EF4-FFF2-40B4-BE49-F238E27FC236}">
                <a16:creationId xmlns:a16="http://schemas.microsoft.com/office/drawing/2014/main" id="{0671549E-32F8-9822-9188-4B3B7CE18B4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347313536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97FBE376-3CB2-CAD8-43F0-04B5188C6032}"/>
              </a:ext>
            </a:extLst>
          </p:cNvPr>
          <p:cNvSpPr>
            <a:spLocks noGrp="1" noRot="1" noChangeAspect="1" noChangeArrowheads="1" noTextEdit="1"/>
          </p:cNvSpPr>
          <p:nvPr>
            <p:ph type="sldImg"/>
          </p:nvPr>
        </p:nvSpPr>
        <p:spPr>
          <a:ln/>
        </p:spPr>
      </p:sp>
      <p:sp>
        <p:nvSpPr>
          <p:cNvPr id="111619" name="Notes Placeholder 2">
            <a:extLst>
              <a:ext uri="{FF2B5EF4-FFF2-40B4-BE49-F238E27FC236}">
                <a16:creationId xmlns:a16="http://schemas.microsoft.com/office/drawing/2014/main" id="{C52C2A06-F25F-696D-9706-EB703496BD9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1267198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8F2715E8-9A88-0B5C-8BDA-E3B371AEA010}"/>
              </a:ext>
            </a:extLst>
          </p:cNvPr>
          <p:cNvSpPr>
            <a:spLocks noGrp="1" noRot="1" noChangeAspect="1" noChangeArrowheads="1" noTextEdit="1"/>
          </p:cNvSpPr>
          <p:nvPr>
            <p:ph type="sldImg"/>
          </p:nvPr>
        </p:nvSpPr>
        <p:spPr>
          <a:ln/>
        </p:spPr>
      </p:sp>
      <p:sp>
        <p:nvSpPr>
          <p:cNvPr id="25603" name="Notes Placeholder 2">
            <a:extLst>
              <a:ext uri="{FF2B5EF4-FFF2-40B4-BE49-F238E27FC236}">
                <a16:creationId xmlns:a16="http://schemas.microsoft.com/office/drawing/2014/main" id="{D96F716D-D8B1-5F40-CAC5-CE3017AFB58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solidFill>
                  <a:srgbClr val="272C37"/>
                </a:solidFill>
                <a:latin typeface="Roboto" panose="02000000000000000000" pitchFamily="2" charset="0"/>
              </a:rPr>
              <a:t>Simple and Efficient</a:t>
            </a:r>
          </a:p>
          <a:p>
            <a:r>
              <a:rPr lang="en-US" altLang="en-US">
                <a:solidFill>
                  <a:srgbClr val="51565E"/>
                </a:solidFill>
                <a:latin typeface="Roboto" panose="02000000000000000000" pitchFamily="2" charset="0"/>
              </a:rPr>
              <a:t>The basic syntax style of implementing C language is very simple and easy to learn. This makes the language easily comprehensible and enables a programmer to redesign or create a new application. C is usually used as an introductory language to introduce </a:t>
            </a:r>
            <a:r>
              <a:rPr lang="en-US" altLang="en-US">
                <a:solidFill>
                  <a:srgbClr val="1179EF"/>
                </a:solidFill>
                <a:latin typeface="Roboto" panose="02000000000000000000" pitchFamily="2" charset="0"/>
                <a:hlinkClick r:id="rId3" tooltip="programming"/>
              </a:rPr>
              <a:t>programming</a:t>
            </a:r>
            <a:r>
              <a:rPr lang="en-US" altLang="en-US">
                <a:solidFill>
                  <a:srgbClr val="51565E"/>
                </a:solidFill>
                <a:latin typeface="Roboto" panose="02000000000000000000" pitchFamily="2" charset="0"/>
              </a:rPr>
              <a:t> to school students because of this feature.</a:t>
            </a:r>
          </a:p>
          <a:p>
            <a:endParaRPr lang="en-US" altLang="en-US">
              <a:solidFill>
                <a:srgbClr val="272C37"/>
              </a:solidFill>
              <a:latin typeface="Roboto" panose="02000000000000000000" pitchFamily="2" charset="0"/>
            </a:endParaRPr>
          </a:p>
          <a:p>
            <a:r>
              <a:rPr lang="en-US" altLang="en-US">
                <a:solidFill>
                  <a:srgbClr val="272C37"/>
                </a:solidFill>
                <a:latin typeface="Roboto" panose="02000000000000000000" pitchFamily="2" charset="0"/>
              </a:rPr>
              <a:t>Fast</a:t>
            </a:r>
          </a:p>
          <a:p>
            <a:r>
              <a:rPr lang="en-US" altLang="en-US">
                <a:solidFill>
                  <a:srgbClr val="51565E"/>
                </a:solidFill>
                <a:latin typeface="Roboto" panose="02000000000000000000" pitchFamily="2" charset="0"/>
              </a:rPr>
              <a:t>It is a well-known fact that statically typed programming languages are faster than dynamic ones. C is a statically typed programming language, which gives it an edge over other dynamic languages. Also, unlike </a:t>
            </a:r>
            <a:r>
              <a:rPr lang="en-US" altLang="en-US">
                <a:solidFill>
                  <a:srgbClr val="1179EF"/>
                </a:solidFill>
                <a:latin typeface="Roboto" panose="02000000000000000000" pitchFamily="2" charset="0"/>
                <a:hlinkClick r:id="rId4" tooltip="Java and Python"/>
              </a:rPr>
              <a:t>Java and Python</a:t>
            </a:r>
            <a:r>
              <a:rPr lang="en-US" altLang="en-US">
                <a:solidFill>
                  <a:srgbClr val="51565E"/>
                </a:solidFill>
                <a:latin typeface="Roboto" panose="02000000000000000000" pitchFamily="2" charset="0"/>
              </a:rPr>
              <a:t>, which are interpreter-based, C is a compiler-based program. This makes the compilation and execution of codes faster.</a:t>
            </a:r>
          </a:p>
          <a:p>
            <a:r>
              <a:rPr lang="en-US" altLang="en-US">
                <a:solidFill>
                  <a:srgbClr val="51565E"/>
                </a:solidFill>
                <a:latin typeface="Roboto" panose="02000000000000000000" pitchFamily="2" charset="0"/>
              </a:rPr>
              <a:t>Another factor that makes C fast is the availability of only the essential and required features. Newer programming languages come with numerous features, which increase functionality but reduce efficiency and speed. Since C offers limited but essential features, the headache of processing these features reduces, resulting in increased speed.</a:t>
            </a:r>
          </a:p>
          <a:p>
            <a:endParaRPr lang="en-US" altLang="en-US">
              <a:solidFill>
                <a:srgbClr val="272C37"/>
              </a:solidFill>
              <a:latin typeface="Roboto" panose="02000000000000000000" pitchFamily="2" charset="0"/>
            </a:endParaRPr>
          </a:p>
          <a:p>
            <a:r>
              <a:rPr lang="en-US" altLang="en-US">
                <a:solidFill>
                  <a:srgbClr val="272C37"/>
                </a:solidFill>
                <a:latin typeface="Roboto" panose="02000000000000000000" pitchFamily="2" charset="0"/>
              </a:rPr>
              <a:t>Portability</a:t>
            </a:r>
          </a:p>
          <a:p>
            <a:r>
              <a:rPr lang="en-US" altLang="en-US">
                <a:solidFill>
                  <a:srgbClr val="51565E"/>
                </a:solidFill>
                <a:latin typeface="Roboto" panose="02000000000000000000" pitchFamily="2" charset="0"/>
              </a:rPr>
              <a:t>Another feature of the C language is portability. To put it simply, C programs are machine-independent which means that you can run the fraction of a code created in C on various machines with none or some machine-specific changes. Hence, it provides the functionality of using a single </a:t>
            </a:r>
            <a:r>
              <a:rPr lang="en-US" altLang="en-US">
                <a:solidFill>
                  <a:srgbClr val="1179EF"/>
                </a:solidFill>
                <a:latin typeface="Roboto" panose="02000000000000000000" pitchFamily="2" charset="0"/>
                <a:hlinkClick r:id="rId5" tooltip="code"/>
              </a:rPr>
              <a:t>code</a:t>
            </a:r>
            <a:r>
              <a:rPr lang="en-US" altLang="en-US">
                <a:solidFill>
                  <a:srgbClr val="51565E"/>
                </a:solidFill>
                <a:latin typeface="Roboto" panose="02000000000000000000" pitchFamily="2" charset="0"/>
              </a:rPr>
              <a:t> on multiple systems depending on the requirement.</a:t>
            </a:r>
          </a:p>
          <a:p>
            <a:endParaRPr lang="en-US" altLang="en-US">
              <a:solidFill>
                <a:srgbClr val="272C37"/>
              </a:solidFill>
              <a:latin typeface="Roboto" panose="02000000000000000000" pitchFamily="2" charset="0"/>
            </a:endParaRPr>
          </a:p>
          <a:p>
            <a:r>
              <a:rPr lang="en-US" altLang="en-US">
                <a:solidFill>
                  <a:srgbClr val="272C37"/>
                </a:solidFill>
                <a:latin typeface="Roboto" panose="02000000000000000000" pitchFamily="2" charset="0"/>
              </a:rPr>
              <a:t>Extensibility</a:t>
            </a:r>
          </a:p>
          <a:p>
            <a:r>
              <a:rPr lang="en-US" altLang="en-US">
                <a:solidFill>
                  <a:srgbClr val="51565E"/>
                </a:solidFill>
                <a:latin typeface="Roboto" panose="02000000000000000000" pitchFamily="2" charset="0"/>
              </a:rPr>
              <a:t>You can easily (and quickly) extend a C program. This means that if a code is already written, you can add new features to it with a few alterations. Basically, it allows adding new features, functionalities, and operations to an existing C program.</a:t>
            </a:r>
          </a:p>
          <a:p>
            <a:endParaRPr lang="en-US" altLang="en-US">
              <a:solidFill>
                <a:srgbClr val="272C37"/>
              </a:solidFill>
              <a:latin typeface="Roboto" panose="02000000000000000000" pitchFamily="2" charset="0"/>
            </a:endParaRPr>
          </a:p>
          <a:p>
            <a:r>
              <a:rPr lang="en-US" altLang="en-US">
                <a:solidFill>
                  <a:srgbClr val="272C37"/>
                </a:solidFill>
                <a:latin typeface="Roboto" panose="02000000000000000000" pitchFamily="2" charset="0"/>
              </a:rPr>
              <a:t>Function-Rich Libraries</a:t>
            </a:r>
          </a:p>
          <a:p>
            <a:r>
              <a:rPr lang="en-US" altLang="en-US">
                <a:solidFill>
                  <a:srgbClr val="51565E"/>
                </a:solidFill>
                <a:latin typeface="Roboto" panose="02000000000000000000" pitchFamily="2" charset="0"/>
              </a:rPr>
              <a:t>C comes with an extensive set of libraries with several built-in functions that make the life of a programmer easy. Even a beginner can easily code using these built-in functions. You can also create your user-defined </a:t>
            </a:r>
            <a:r>
              <a:rPr lang="en-US" altLang="en-US">
                <a:solidFill>
                  <a:srgbClr val="1179EF"/>
                </a:solidFill>
                <a:latin typeface="Roboto" panose="02000000000000000000" pitchFamily="2" charset="0"/>
                <a:hlinkClick r:id="rId6" tooltip="functions"/>
              </a:rPr>
              <a:t>functions</a:t>
            </a:r>
            <a:r>
              <a:rPr lang="en-US" altLang="en-US">
                <a:solidFill>
                  <a:srgbClr val="51565E"/>
                </a:solidFill>
                <a:latin typeface="Roboto" panose="02000000000000000000" pitchFamily="2" charset="0"/>
              </a:rPr>
              <a:t> and add them to C libraries. The availability of such a vast scope of functions and operations allows a</a:t>
            </a:r>
            <a:r>
              <a:rPr lang="en-US" altLang="en-US">
                <a:solidFill>
                  <a:srgbClr val="1179EF"/>
                </a:solidFill>
                <a:latin typeface="Roboto" panose="02000000000000000000" pitchFamily="2" charset="0"/>
                <a:hlinkClick r:id="rId7" tooltip="programmer"/>
              </a:rPr>
              <a:t> programmer</a:t>
            </a:r>
            <a:r>
              <a:rPr lang="en-US" altLang="en-US">
                <a:solidFill>
                  <a:srgbClr val="51565E"/>
                </a:solidFill>
                <a:latin typeface="Roboto" panose="02000000000000000000" pitchFamily="2" charset="0"/>
              </a:rPr>
              <a:t> to build a vast array of programs and applications.</a:t>
            </a:r>
          </a:p>
          <a:p>
            <a:endParaRPr lang="en-US" altLang="en-US">
              <a:solidFill>
                <a:srgbClr val="272C37"/>
              </a:solidFill>
              <a:latin typeface="Roboto" panose="02000000000000000000" pitchFamily="2" charset="0"/>
            </a:endParaRPr>
          </a:p>
          <a:p>
            <a:r>
              <a:rPr lang="en-US" altLang="en-US">
                <a:solidFill>
                  <a:srgbClr val="272C37"/>
                </a:solidFill>
                <a:latin typeface="Roboto" panose="02000000000000000000" pitchFamily="2" charset="0"/>
              </a:rPr>
              <a:t>Dynamic Memory Management</a:t>
            </a:r>
          </a:p>
          <a:p>
            <a:r>
              <a:rPr lang="en-US" altLang="en-US">
                <a:solidFill>
                  <a:srgbClr val="51565E"/>
                </a:solidFill>
                <a:latin typeface="Roboto" panose="02000000000000000000" pitchFamily="2" charset="0"/>
              </a:rPr>
              <a:t>One of the most significant features of C language is its support for dynamic memory management (DMA). It means that you can utilize and manage the size of the </a:t>
            </a:r>
            <a:r>
              <a:rPr lang="en-US" altLang="en-US">
                <a:solidFill>
                  <a:srgbClr val="1179EF"/>
                </a:solidFill>
                <a:latin typeface="Roboto" panose="02000000000000000000" pitchFamily="2" charset="0"/>
                <a:hlinkClick r:id="rId8" tooltip="data structure in C"/>
              </a:rPr>
              <a:t>data structure in C</a:t>
            </a:r>
            <a:r>
              <a:rPr lang="en-US" altLang="en-US">
                <a:solidFill>
                  <a:srgbClr val="51565E"/>
                </a:solidFill>
                <a:latin typeface="Roboto" panose="02000000000000000000" pitchFamily="2" charset="0"/>
              </a:rPr>
              <a:t> during runtime. C also provides several predefined functions to work with memory allocation. For instance, you can use the free() function to free up the allocated memory at any time. Similarly, there are other functions such as malloc(), calloc(), and realloc() to perform operations on data structure and memory allocations.</a:t>
            </a:r>
          </a:p>
          <a:p>
            <a:endParaRPr lang="en-US" altLang="en-US">
              <a:solidFill>
                <a:srgbClr val="272C37"/>
              </a:solidFill>
              <a:latin typeface="Roboto" panose="02000000000000000000" pitchFamily="2" charset="0"/>
            </a:endParaRPr>
          </a:p>
          <a:p>
            <a:r>
              <a:rPr lang="en-US" altLang="en-US">
                <a:solidFill>
                  <a:srgbClr val="272C37"/>
                </a:solidFill>
                <a:latin typeface="Roboto" panose="02000000000000000000" pitchFamily="2" charset="0"/>
              </a:rPr>
              <a:t>Modularity With Structured Language</a:t>
            </a:r>
          </a:p>
          <a:p>
            <a:r>
              <a:rPr lang="en-US" altLang="en-US">
                <a:solidFill>
                  <a:srgbClr val="51565E"/>
                </a:solidFill>
                <a:latin typeface="Roboto" panose="02000000000000000000" pitchFamily="2" charset="0"/>
              </a:rPr>
              <a:t>C is a general-purpose structured language. This feature of C language allows you to break a code into different parts using functions which can be stored in the form of libraries for future use and reusability.. Structuring the code using functions increases the visual appeal and makes the program more organized and less prone to errors.</a:t>
            </a:r>
          </a:p>
          <a:p>
            <a:endParaRPr lang="en-US" altLang="en-US">
              <a:solidFill>
                <a:srgbClr val="272C37"/>
              </a:solidFill>
              <a:latin typeface="Roboto" panose="02000000000000000000" pitchFamily="2" charset="0"/>
            </a:endParaRPr>
          </a:p>
          <a:p>
            <a:r>
              <a:rPr lang="en-US" altLang="en-US">
                <a:solidFill>
                  <a:srgbClr val="272C37"/>
                </a:solidFill>
                <a:latin typeface="Roboto" panose="02000000000000000000" pitchFamily="2" charset="0"/>
              </a:rPr>
              <a:t>Mid-Level Programming Language</a:t>
            </a:r>
          </a:p>
          <a:p>
            <a:r>
              <a:rPr lang="en-US" altLang="en-US">
                <a:solidFill>
                  <a:srgbClr val="51565E"/>
                </a:solidFill>
                <a:latin typeface="Roboto" panose="02000000000000000000" pitchFamily="2" charset="0"/>
              </a:rPr>
              <a:t>Although C was initially developed to do only low-level programming, it now also supports the features and functionalities of high-level programming, making it a mid-level language. And as a mid-level programming language, it provides the best of both worlds. For instance, C allows direct manipulation of hardware, which high-level programming languages do not offer.</a:t>
            </a:r>
          </a:p>
          <a:p>
            <a:endParaRPr lang="en-US" altLang="en-US">
              <a:solidFill>
                <a:srgbClr val="272C37"/>
              </a:solidFill>
              <a:latin typeface="Roboto" panose="02000000000000000000" pitchFamily="2" charset="0"/>
            </a:endParaRPr>
          </a:p>
          <a:p>
            <a:r>
              <a:rPr lang="en-US" altLang="en-US">
                <a:solidFill>
                  <a:srgbClr val="272C37"/>
                </a:solidFill>
                <a:latin typeface="Roboto" panose="02000000000000000000" pitchFamily="2" charset="0"/>
              </a:rPr>
              <a:t>Pointers</a:t>
            </a:r>
          </a:p>
          <a:p>
            <a:r>
              <a:rPr lang="en-US" altLang="en-US">
                <a:solidFill>
                  <a:srgbClr val="51565E"/>
                </a:solidFill>
                <a:latin typeface="Roboto" panose="02000000000000000000" pitchFamily="2" charset="0"/>
              </a:rPr>
              <a:t>With the use of pointers in C, you can directly interact with memory. As the name suggests, pointers point to a specific location in the memory and interact directly with it. Using the </a:t>
            </a:r>
            <a:r>
              <a:rPr lang="en-US" altLang="en-US">
                <a:solidFill>
                  <a:srgbClr val="1179EF"/>
                </a:solidFill>
                <a:latin typeface="Roboto" panose="02000000000000000000" pitchFamily="2" charset="0"/>
                <a:hlinkClick r:id="rId9" tooltip="C pointers"/>
              </a:rPr>
              <a:t>C pointers</a:t>
            </a:r>
            <a:r>
              <a:rPr lang="en-US" altLang="en-US">
                <a:solidFill>
                  <a:srgbClr val="51565E"/>
                </a:solidFill>
                <a:latin typeface="Roboto" panose="02000000000000000000" pitchFamily="2" charset="0"/>
              </a:rPr>
              <a:t>, you can operate with memory,</a:t>
            </a:r>
            <a:r>
              <a:rPr lang="en-US" altLang="en-US">
                <a:solidFill>
                  <a:srgbClr val="1179EF"/>
                </a:solidFill>
                <a:latin typeface="Roboto" panose="02000000000000000000" pitchFamily="2" charset="0"/>
                <a:hlinkClick r:id="rId10" tooltip="arrays,"/>
              </a:rPr>
              <a:t> arrays,</a:t>
            </a:r>
            <a:r>
              <a:rPr lang="en-US" altLang="en-US">
                <a:solidFill>
                  <a:srgbClr val="51565E"/>
                </a:solidFill>
                <a:latin typeface="Roboto" panose="02000000000000000000" pitchFamily="2" charset="0"/>
              </a:rPr>
              <a:t> functions, and structures.</a:t>
            </a:r>
          </a:p>
          <a:p>
            <a:endParaRPr lang="en-US" altLang="en-US">
              <a:solidFill>
                <a:srgbClr val="272C37"/>
              </a:solidFill>
              <a:latin typeface="Roboto" panose="02000000000000000000" pitchFamily="2" charset="0"/>
            </a:endParaRPr>
          </a:p>
          <a:p>
            <a:r>
              <a:rPr lang="en-US" altLang="en-US">
                <a:solidFill>
                  <a:srgbClr val="272C37"/>
                </a:solidFill>
                <a:latin typeface="Roboto" panose="02000000000000000000" pitchFamily="2" charset="0"/>
              </a:rPr>
              <a:t>Recursion</a:t>
            </a:r>
          </a:p>
          <a:p>
            <a:r>
              <a:rPr lang="en-US" altLang="en-US">
                <a:solidFill>
                  <a:srgbClr val="51565E"/>
                </a:solidFill>
                <a:latin typeface="Roboto" panose="02000000000000000000" pitchFamily="2" charset="0"/>
              </a:rPr>
              <a:t>C language provides the feature of recursion. Recursion means that you can create a function that can call itself multiple times until a given condition is true, just like the loops. Recursion in C programming provides the functionality of code reusability and backtracking.</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97FBE376-3CB2-CAD8-43F0-04B5188C6032}"/>
              </a:ext>
            </a:extLst>
          </p:cNvPr>
          <p:cNvSpPr>
            <a:spLocks noGrp="1" noRot="1" noChangeAspect="1" noChangeArrowheads="1" noTextEdit="1"/>
          </p:cNvSpPr>
          <p:nvPr>
            <p:ph type="sldImg"/>
          </p:nvPr>
        </p:nvSpPr>
        <p:spPr>
          <a:ln/>
        </p:spPr>
      </p:sp>
      <p:sp>
        <p:nvSpPr>
          <p:cNvPr id="111619" name="Notes Placeholder 2">
            <a:extLst>
              <a:ext uri="{FF2B5EF4-FFF2-40B4-BE49-F238E27FC236}">
                <a16:creationId xmlns:a16="http://schemas.microsoft.com/office/drawing/2014/main" id="{C52C2A06-F25F-696D-9706-EB703496BD9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9225981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97FBE376-3CB2-CAD8-43F0-04B5188C6032}"/>
              </a:ext>
            </a:extLst>
          </p:cNvPr>
          <p:cNvSpPr>
            <a:spLocks noGrp="1" noRot="1" noChangeAspect="1" noChangeArrowheads="1" noTextEdit="1"/>
          </p:cNvSpPr>
          <p:nvPr>
            <p:ph type="sldImg"/>
          </p:nvPr>
        </p:nvSpPr>
        <p:spPr>
          <a:ln/>
        </p:spPr>
      </p:sp>
      <p:sp>
        <p:nvSpPr>
          <p:cNvPr id="111619" name="Notes Placeholder 2">
            <a:extLst>
              <a:ext uri="{FF2B5EF4-FFF2-40B4-BE49-F238E27FC236}">
                <a16:creationId xmlns:a16="http://schemas.microsoft.com/office/drawing/2014/main" id="{C52C2A06-F25F-696D-9706-EB703496BD9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82845305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97FBE376-3CB2-CAD8-43F0-04B5188C6032}"/>
              </a:ext>
            </a:extLst>
          </p:cNvPr>
          <p:cNvSpPr>
            <a:spLocks noGrp="1" noRot="1" noChangeAspect="1" noChangeArrowheads="1" noTextEdit="1"/>
          </p:cNvSpPr>
          <p:nvPr>
            <p:ph type="sldImg"/>
          </p:nvPr>
        </p:nvSpPr>
        <p:spPr>
          <a:ln/>
        </p:spPr>
      </p:sp>
      <p:sp>
        <p:nvSpPr>
          <p:cNvPr id="111619" name="Notes Placeholder 2">
            <a:extLst>
              <a:ext uri="{FF2B5EF4-FFF2-40B4-BE49-F238E27FC236}">
                <a16:creationId xmlns:a16="http://schemas.microsoft.com/office/drawing/2014/main" id="{C52C2A06-F25F-696D-9706-EB703496BD9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142698603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97FBE376-3CB2-CAD8-43F0-04B5188C6032}"/>
              </a:ext>
            </a:extLst>
          </p:cNvPr>
          <p:cNvSpPr>
            <a:spLocks noGrp="1" noRot="1" noChangeAspect="1" noChangeArrowheads="1" noTextEdit="1"/>
          </p:cNvSpPr>
          <p:nvPr>
            <p:ph type="sldImg"/>
          </p:nvPr>
        </p:nvSpPr>
        <p:spPr>
          <a:ln/>
        </p:spPr>
      </p:sp>
      <p:sp>
        <p:nvSpPr>
          <p:cNvPr id="111619" name="Notes Placeholder 2">
            <a:extLst>
              <a:ext uri="{FF2B5EF4-FFF2-40B4-BE49-F238E27FC236}">
                <a16:creationId xmlns:a16="http://schemas.microsoft.com/office/drawing/2014/main" id="{C52C2A06-F25F-696D-9706-EB703496BD9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423549560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97FBE376-3CB2-CAD8-43F0-04B5188C6032}"/>
              </a:ext>
            </a:extLst>
          </p:cNvPr>
          <p:cNvSpPr>
            <a:spLocks noGrp="1" noRot="1" noChangeAspect="1" noChangeArrowheads="1" noTextEdit="1"/>
          </p:cNvSpPr>
          <p:nvPr>
            <p:ph type="sldImg"/>
          </p:nvPr>
        </p:nvSpPr>
        <p:spPr>
          <a:ln/>
        </p:spPr>
      </p:sp>
      <p:sp>
        <p:nvSpPr>
          <p:cNvPr id="111619" name="Notes Placeholder 2">
            <a:extLst>
              <a:ext uri="{FF2B5EF4-FFF2-40B4-BE49-F238E27FC236}">
                <a16:creationId xmlns:a16="http://schemas.microsoft.com/office/drawing/2014/main" id="{C52C2A06-F25F-696D-9706-EB703496BD9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325357278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97FBE376-3CB2-CAD8-43F0-04B5188C6032}"/>
              </a:ext>
            </a:extLst>
          </p:cNvPr>
          <p:cNvSpPr>
            <a:spLocks noGrp="1" noRot="1" noChangeAspect="1" noChangeArrowheads="1" noTextEdit="1"/>
          </p:cNvSpPr>
          <p:nvPr>
            <p:ph type="sldImg"/>
          </p:nvPr>
        </p:nvSpPr>
        <p:spPr>
          <a:ln/>
        </p:spPr>
      </p:sp>
      <p:sp>
        <p:nvSpPr>
          <p:cNvPr id="111619" name="Notes Placeholder 2">
            <a:extLst>
              <a:ext uri="{FF2B5EF4-FFF2-40B4-BE49-F238E27FC236}">
                <a16:creationId xmlns:a16="http://schemas.microsoft.com/office/drawing/2014/main" id="{C52C2A06-F25F-696D-9706-EB703496BD9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321996496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97FBE376-3CB2-CAD8-43F0-04B5188C6032}"/>
              </a:ext>
            </a:extLst>
          </p:cNvPr>
          <p:cNvSpPr>
            <a:spLocks noGrp="1" noRot="1" noChangeAspect="1" noChangeArrowheads="1" noTextEdit="1"/>
          </p:cNvSpPr>
          <p:nvPr>
            <p:ph type="sldImg"/>
          </p:nvPr>
        </p:nvSpPr>
        <p:spPr>
          <a:ln/>
        </p:spPr>
      </p:sp>
      <p:sp>
        <p:nvSpPr>
          <p:cNvPr id="111619" name="Notes Placeholder 2">
            <a:extLst>
              <a:ext uri="{FF2B5EF4-FFF2-40B4-BE49-F238E27FC236}">
                <a16:creationId xmlns:a16="http://schemas.microsoft.com/office/drawing/2014/main" id="{C52C2A06-F25F-696D-9706-EB703496BD9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106579560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97FBE376-3CB2-CAD8-43F0-04B5188C6032}"/>
              </a:ext>
            </a:extLst>
          </p:cNvPr>
          <p:cNvSpPr>
            <a:spLocks noGrp="1" noRot="1" noChangeAspect="1" noChangeArrowheads="1" noTextEdit="1"/>
          </p:cNvSpPr>
          <p:nvPr>
            <p:ph type="sldImg"/>
          </p:nvPr>
        </p:nvSpPr>
        <p:spPr>
          <a:ln/>
        </p:spPr>
      </p:sp>
      <p:sp>
        <p:nvSpPr>
          <p:cNvPr id="111619" name="Notes Placeholder 2">
            <a:extLst>
              <a:ext uri="{FF2B5EF4-FFF2-40B4-BE49-F238E27FC236}">
                <a16:creationId xmlns:a16="http://schemas.microsoft.com/office/drawing/2014/main" id="{C52C2A06-F25F-696D-9706-EB703496BD9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74452314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97FBE376-3CB2-CAD8-43F0-04B5188C6032}"/>
              </a:ext>
            </a:extLst>
          </p:cNvPr>
          <p:cNvSpPr>
            <a:spLocks noGrp="1" noRot="1" noChangeAspect="1" noChangeArrowheads="1" noTextEdit="1"/>
          </p:cNvSpPr>
          <p:nvPr>
            <p:ph type="sldImg"/>
          </p:nvPr>
        </p:nvSpPr>
        <p:spPr>
          <a:ln/>
        </p:spPr>
      </p:sp>
      <p:sp>
        <p:nvSpPr>
          <p:cNvPr id="111619" name="Notes Placeholder 2">
            <a:extLst>
              <a:ext uri="{FF2B5EF4-FFF2-40B4-BE49-F238E27FC236}">
                <a16:creationId xmlns:a16="http://schemas.microsoft.com/office/drawing/2014/main" id="{C52C2A06-F25F-696D-9706-EB703496BD9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240053297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97FBE376-3CB2-CAD8-43F0-04B5188C6032}"/>
              </a:ext>
            </a:extLst>
          </p:cNvPr>
          <p:cNvSpPr>
            <a:spLocks noGrp="1" noRot="1" noChangeAspect="1" noChangeArrowheads="1" noTextEdit="1"/>
          </p:cNvSpPr>
          <p:nvPr>
            <p:ph type="sldImg"/>
          </p:nvPr>
        </p:nvSpPr>
        <p:spPr>
          <a:ln/>
        </p:spPr>
      </p:sp>
      <p:sp>
        <p:nvSpPr>
          <p:cNvPr id="111619" name="Notes Placeholder 2">
            <a:extLst>
              <a:ext uri="{FF2B5EF4-FFF2-40B4-BE49-F238E27FC236}">
                <a16:creationId xmlns:a16="http://schemas.microsoft.com/office/drawing/2014/main" id="{C52C2A06-F25F-696D-9706-EB703496BD9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1953630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CB995FD0-A4A2-A56D-76AE-5962D49C97C2}"/>
              </a:ext>
            </a:extLst>
          </p:cNvPr>
          <p:cNvSpPr>
            <a:spLocks noGrp="1" noRot="1" noChangeAspect="1" noChangeArrowheads="1" noTextEdit="1"/>
          </p:cNvSpPr>
          <p:nvPr>
            <p:ph type="sldImg"/>
          </p:nvPr>
        </p:nvSpPr>
        <p:spPr>
          <a:ln/>
        </p:spPr>
      </p:sp>
      <p:sp>
        <p:nvSpPr>
          <p:cNvPr id="27651" name="Notes Placeholder 2">
            <a:extLst>
              <a:ext uri="{FF2B5EF4-FFF2-40B4-BE49-F238E27FC236}">
                <a16:creationId xmlns:a16="http://schemas.microsoft.com/office/drawing/2014/main" id="{06B1BE34-386C-FD20-09C1-FC3FCC64B10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97FBE376-3CB2-CAD8-43F0-04B5188C6032}"/>
              </a:ext>
            </a:extLst>
          </p:cNvPr>
          <p:cNvSpPr>
            <a:spLocks noGrp="1" noRot="1" noChangeAspect="1" noChangeArrowheads="1" noTextEdit="1"/>
          </p:cNvSpPr>
          <p:nvPr>
            <p:ph type="sldImg"/>
          </p:nvPr>
        </p:nvSpPr>
        <p:spPr>
          <a:ln/>
        </p:spPr>
      </p:sp>
      <p:sp>
        <p:nvSpPr>
          <p:cNvPr id="111619" name="Notes Placeholder 2">
            <a:extLst>
              <a:ext uri="{FF2B5EF4-FFF2-40B4-BE49-F238E27FC236}">
                <a16:creationId xmlns:a16="http://schemas.microsoft.com/office/drawing/2014/main" id="{C52C2A06-F25F-696D-9706-EB703496BD9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338212714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97FBE376-3CB2-CAD8-43F0-04B5188C6032}"/>
              </a:ext>
            </a:extLst>
          </p:cNvPr>
          <p:cNvSpPr>
            <a:spLocks noGrp="1" noRot="1" noChangeAspect="1" noChangeArrowheads="1" noTextEdit="1"/>
          </p:cNvSpPr>
          <p:nvPr>
            <p:ph type="sldImg"/>
          </p:nvPr>
        </p:nvSpPr>
        <p:spPr>
          <a:ln/>
        </p:spPr>
      </p:sp>
      <p:sp>
        <p:nvSpPr>
          <p:cNvPr id="111619" name="Notes Placeholder 2">
            <a:extLst>
              <a:ext uri="{FF2B5EF4-FFF2-40B4-BE49-F238E27FC236}">
                <a16:creationId xmlns:a16="http://schemas.microsoft.com/office/drawing/2014/main" id="{C52C2A06-F25F-696D-9706-EB703496BD9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154920041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97FBE376-3CB2-CAD8-43F0-04B5188C6032}"/>
              </a:ext>
            </a:extLst>
          </p:cNvPr>
          <p:cNvSpPr>
            <a:spLocks noGrp="1" noRot="1" noChangeAspect="1" noChangeArrowheads="1" noTextEdit="1"/>
          </p:cNvSpPr>
          <p:nvPr>
            <p:ph type="sldImg"/>
          </p:nvPr>
        </p:nvSpPr>
        <p:spPr>
          <a:ln/>
        </p:spPr>
      </p:sp>
      <p:sp>
        <p:nvSpPr>
          <p:cNvPr id="111619" name="Notes Placeholder 2">
            <a:extLst>
              <a:ext uri="{FF2B5EF4-FFF2-40B4-BE49-F238E27FC236}">
                <a16:creationId xmlns:a16="http://schemas.microsoft.com/office/drawing/2014/main" id="{C52C2A06-F25F-696D-9706-EB703496BD9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271344063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97FBE376-3CB2-CAD8-43F0-04B5188C6032}"/>
              </a:ext>
            </a:extLst>
          </p:cNvPr>
          <p:cNvSpPr>
            <a:spLocks noGrp="1" noRot="1" noChangeAspect="1" noChangeArrowheads="1" noTextEdit="1"/>
          </p:cNvSpPr>
          <p:nvPr>
            <p:ph type="sldImg"/>
          </p:nvPr>
        </p:nvSpPr>
        <p:spPr>
          <a:ln/>
        </p:spPr>
      </p:sp>
      <p:sp>
        <p:nvSpPr>
          <p:cNvPr id="111619" name="Notes Placeholder 2">
            <a:extLst>
              <a:ext uri="{FF2B5EF4-FFF2-40B4-BE49-F238E27FC236}">
                <a16:creationId xmlns:a16="http://schemas.microsoft.com/office/drawing/2014/main" id="{C52C2A06-F25F-696D-9706-EB703496BD9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187924587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97FBE376-3CB2-CAD8-43F0-04B5188C6032}"/>
              </a:ext>
            </a:extLst>
          </p:cNvPr>
          <p:cNvSpPr>
            <a:spLocks noGrp="1" noRot="1" noChangeAspect="1" noChangeArrowheads="1" noTextEdit="1"/>
          </p:cNvSpPr>
          <p:nvPr>
            <p:ph type="sldImg"/>
          </p:nvPr>
        </p:nvSpPr>
        <p:spPr>
          <a:ln/>
        </p:spPr>
      </p:sp>
      <p:sp>
        <p:nvSpPr>
          <p:cNvPr id="111619" name="Notes Placeholder 2">
            <a:extLst>
              <a:ext uri="{FF2B5EF4-FFF2-40B4-BE49-F238E27FC236}">
                <a16:creationId xmlns:a16="http://schemas.microsoft.com/office/drawing/2014/main" id="{C52C2A06-F25F-696D-9706-EB703496BD9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190684375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97FBE376-3CB2-CAD8-43F0-04B5188C6032}"/>
              </a:ext>
            </a:extLst>
          </p:cNvPr>
          <p:cNvSpPr>
            <a:spLocks noGrp="1" noRot="1" noChangeAspect="1" noChangeArrowheads="1" noTextEdit="1"/>
          </p:cNvSpPr>
          <p:nvPr>
            <p:ph type="sldImg"/>
          </p:nvPr>
        </p:nvSpPr>
        <p:spPr>
          <a:ln/>
        </p:spPr>
      </p:sp>
      <p:sp>
        <p:nvSpPr>
          <p:cNvPr id="111619" name="Notes Placeholder 2">
            <a:extLst>
              <a:ext uri="{FF2B5EF4-FFF2-40B4-BE49-F238E27FC236}">
                <a16:creationId xmlns:a16="http://schemas.microsoft.com/office/drawing/2014/main" id="{C52C2A06-F25F-696D-9706-EB703496BD9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283231754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97FBE376-3CB2-CAD8-43F0-04B5188C6032}"/>
              </a:ext>
            </a:extLst>
          </p:cNvPr>
          <p:cNvSpPr>
            <a:spLocks noGrp="1" noRot="1" noChangeAspect="1" noChangeArrowheads="1" noTextEdit="1"/>
          </p:cNvSpPr>
          <p:nvPr>
            <p:ph type="sldImg"/>
          </p:nvPr>
        </p:nvSpPr>
        <p:spPr>
          <a:ln/>
        </p:spPr>
      </p:sp>
      <p:sp>
        <p:nvSpPr>
          <p:cNvPr id="111619" name="Notes Placeholder 2">
            <a:extLst>
              <a:ext uri="{FF2B5EF4-FFF2-40B4-BE49-F238E27FC236}">
                <a16:creationId xmlns:a16="http://schemas.microsoft.com/office/drawing/2014/main" id="{C52C2A06-F25F-696D-9706-EB703496BD9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105249427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97FBE376-3CB2-CAD8-43F0-04B5188C6032}"/>
              </a:ext>
            </a:extLst>
          </p:cNvPr>
          <p:cNvSpPr>
            <a:spLocks noGrp="1" noRot="1" noChangeAspect="1" noChangeArrowheads="1" noTextEdit="1"/>
          </p:cNvSpPr>
          <p:nvPr>
            <p:ph type="sldImg"/>
          </p:nvPr>
        </p:nvSpPr>
        <p:spPr>
          <a:ln/>
        </p:spPr>
      </p:sp>
      <p:sp>
        <p:nvSpPr>
          <p:cNvPr id="111619" name="Notes Placeholder 2">
            <a:extLst>
              <a:ext uri="{FF2B5EF4-FFF2-40B4-BE49-F238E27FC236}">
                <a16:creationId xmlns:a16="http://schemas.microsoft.com/office/drawing/2014/main" id="{C52C2A06-F25F-696D-9706-EB703496BD9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382520870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97FBE376-3CB2-CAD8-43F0-04B5188C6032}"/>
              </a:ext>
            </a:extLst>
          </p:cNvPr>
          <p:cNvSpPr>
            <a:spLocks noGrp="1" noRot="1" noChangeAspect="1" noChangeArrowheads="1" noTextEdit="1"/>
          </p:cNvSpPr>
          <p:nvPr>
            <p:ph type="sldImg"/>
          </p:nvPr>
        </p:nvSpPr>
        <p:spPr>
          <a:ln/>
        </p:spPr>
      </p:sp>
      <p:sp>
        <p:nvSpPr>
          <p:cNvPr id="111619" name="Notes Placeholder 2">
            <a:extLst>
              <a:ext uri="{FF2B5EF4-FFF2-40B4-BE49-F238E27FC236}">
                <a16:creationId xmlns:a16="http://schemas.microsoft.com/office/drawing/2014/main" id="{C52C2A06-F25F-696D-9706-EB703496BD9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76745925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97FBE376-3CB2-CAD8-43F0-04B5188C6032}"/>
              </a:ext>
            </a:extLst>
          </p:cNvPr>
          <p:cNvSpPr>
            <a:spLocks noGrp="1" noRot="1" noChangeAspect="1" noChangeArrowheads="1" noTextEdit="1"/>
          </p:cNvSpPr>
          <p:nvPr>
            <p:ph type="sldImg"/>
          </p:nvPr>
        </p:nvSpPr>
        <p:spPr>
          <a:ln/>
        </p:spPr>
      </p:sp>
      <p:sp>
        <p:nvSpPr>
          <p:cNvPr id="111619" name="Notes Placeholder 2">
            <a:extLst>
              <a:ext uri="{FF2B5EF4-FFF2-40B4-BE49-F238E27FC236}">
                <a16:creationId xmlns:a16="http://schemas.microsoft.com/office/drawing/2014/main" id="{C52C2A06-F25F-696D-9706-EB703496BD9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2711499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319D9649-B17F-3947-DDC2-B1095F320A9C}"/>
              </a:ext>
            </a:extLst>
          </p:cNvPr>
          <p:cNvSpPr>
            <a:spLocks noGrp="1" noRot="1" noChangeAspect="1" noChangeArrowheads="1" noTextEdit="1"/>
          </p:cNvSpPr>
          <p:nvPr>
            <p:ph type="sldImg"/>
          </p:nvPr>
        </p:nvSpPr>
        <p:spPr>
          <a:ln/>
        </p:spPr>
      </p:sp>
      <p:sp>
        <p:nvSpPr>
          <p:cNvPr id="29699" name="Notes Placeholder 2">
            <a:extLst>
              <a:ext uri="{FF2B5EF4-FFF2-40B4-BE49-F238E27FC236}">
                <a16:creationId xmlns:a16="http://schemas.microsoft.com/office/drawing/2014/main" id="{1478B17D-70B8-83FA-2746-ECAB11CAF7A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97FBE376-3CB2-CAD8-43F0-04B5188C6032}"/>
              </a:ext>
            </a:extLst>
          </p:cNvPr>
          <p:cNvSpPr>
            <a:spLocks noGrp="1" noRot="1" noChangeAspect="1" noChangeArrowheads="1" noTextEdit="1"/>
          </p:cNvSpPr>
          <p:nvPr>
            <p:ph type="sldImg"/>
          </p:nvPr>
        </p:nvSpPr>
        <p:spPr>
          <a:ln/>
        </p:spPr>
      </p:sp>
      <p:sp>
        <p:nvSpPr>
          <p:cNvPr id="111619" name="Notes Placeholder 2">
            <a:extLst>
              <a:ext uri="{FF2B5EF4-FFF2-40B4-BE49-F238E27FC236}">
                <a16:creationId xmlns:a16="http://schemas.microsoft.com/office/drawing/2014/main" id="{C52C2A06-F25F-696D-9706-EB703496BD9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26615295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97FBE376-3CB2-CAD8-43F0-04B5188C6032}"/>
              </a:ext>
            </a:extLst>
          </p:cNvPr>
          <p:cNvSpPr>
            <a:spLocks noGrp="1" noRot="1" noChangeAspect="1" noChangeArrowheads="1" noTextEdit="1"/>
          </p:cNvSpPr>
          <p:nvPr>
            <p:ph type="sldImg"/>
          </p:nvPr>
        </p:nvSpPr>
        <p:spPr>
          <a:ln/>
        </p:spPr>
      </p:sp>
      <p:sp>
        <p:nvSpPr>
          <p:cNvPr id="111619" name="Notes Placeholder 2">
            <a:extLst>
              <a:ext uri="{FF2B5EF4-FFF2-40B4-BE49-F238E27FC236}">
                <a16:creationId xmlns:a16="http://schemas.microsoft.com/office/drawing/2014/main" id="{C52C2A06-F25F-696D-9706-EB703496BD9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50737625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97FBE376-3CB2-CAD8-43F0-04B5188C6032}"/>
              </a:ext>
            </a:extLst>
          </p:cNvPr>
          <p:cNvSpPr>
            <a:spLocks noGrp="1" noRot="1" noChangeAspect="1" noChangeArrowheads="1" noTextEdit="1"/>
          </p:cNvSpPr>
          <p:nvPr>
            <p:ph type="sldImg"/>
          </p:nvPr>
        </p:nvSpPr>
        <p:spPr>
          <a:ln/>
        </p:spPr>
      </p:sp>
      <p:sp>
        <p:nvSpPr>
          <p:cNvPr id="111619" name="Notes Placeholder 2">
            <a:extLst>
              <a:ext uri="{FF2B5EF4-FFF2-40B4-BE49-F238E27FC236}">
                <a16:creationId xmlns:a16="http://schemas.microsoft.com/office/drawing/2014/main" id="{C52C2A06-F25F-696D-9706-EB703496BD9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401625190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97FBE376-3CB2-CAD8-43F0-04B5188C6032}"/>
              </a:ext>
            </a:extLst>
          </p:cNvPr>
          <p:cNvSpPr>
            <a:spLocks noGrp="1" noRot="1" noChangeAspect="1" noChangeArrowheads="1" noTextEdit="1"/>
          </p:cNvSpPr>
          <p:nvPr>
            <p:ph type="sldImg"/>
          </p:nvPr>
        </p:nvSpPr>
        <p:spPr>
          <a:ln/>
        </p:spPr>
      </p:sp>
      <p:sp>
        <p:nvSpPr>
          <p:cNvPr id="111619" name="Notes Placeholder 2">
            <a:extLst>
              <a:ext uri="{FF2B5EF4-FFF2-40B4-BE49-F238E27FC236}">
                <a16:creationId xmlns:a16="http://schemas.microsoft.com/office/drawing/2014/main" id="{C52C2A06-F25F-696D-9706-EB703496BD9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318083028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97FBE376-3CB2-CAD8-43F0-04B5188C6032}"/>
              </a:ext>
            </a:extLst>
          </p:cNvPr>
          <p:cNvSpPr>
            <a:spLocks noGrp="1" noRot="1" noChangeAspect="1" noChangeArrowheads="1" noTextEdit="1"/>
          </p:cNvSpPr>
          <p:nvPr>
            <p:ph type="sldImg"/>
          </p:nvPr>
        </p:nvSpPr>
        <p:spPr>
          <a:ln/>
        </p:spPr>
      </p:sp>
      <p:sp>
        <p:nvSpPr>
          <p:cNvPr id="111619" name="Notes Placeholder 2">
            <a:extLst>
              <a:ext uri="{FF2B5EF4-FFF2-40B4-BE49-F238E27FC236}">
                <a16:creationId xmlns:a16="http://schemas.microsoft.com/office/drawing/2014/main" id="{C52C2A06-F25F-696D-9706-EB703496BD9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45459692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97FBE376-3CB2-CAD8-43F0-04B5188C6032}"/>
              </a:ext>
            </a:extLst>
          </p:cNvPr>
          <p:cNvSpPr>
            <a:spLocks noGrp="1" noRot="1" noChangeAspect="1" noChangeArrowheads="1" noTextEdit="1"/>
          </p:cNvSpPr>
          <p:nvPr>
            <p:ph type="sldImg"/>
          </p:nvPr>
        </p:nvSpPr>
        <p:spPr>
          <a:ln/>
        </p:spPr>
      </p:sp>
      <p:sp>
        <p:nvSpPr>
          <p:cNvPr id="111619" name="Notes Placeholder 2">
            <a:extLst>
              <a:ext uri="{FF2B5EF4-FFF2-40B4-BE49-F238E27FC236}">
                <a16:creationId xmlns:a16="http://schemas.microsoft.com/office/drawing/2014/main" id="{C52C2A06-F25F-696D-9706-EB703496BD9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166449038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97FBE376-3CB2-CAD8-43F0-04B5188C6032}"/>
              </a:ext>
            </a:extLst>
          </p:cNvPr>
          <p:cNvSpPr>
            <a:spLocks noGrp="1" noRot="1" noChangeAspect="1" noChangeArrowheads="1" noTextEdit="1"/>
          </p:cNvSpPr>
          <p:nvPr>
            <p:ph type="sldImg"/>
          </p:nvPr>
        </p:nvSpPr>
        <p:spPr>
          <a:ln/>
        </p:spPr>
      </p:sp>
      <p:sp>
        <p:nvSpPr>
          <p:cNvPr id="111619" name="Notes Placeholder 2">
            <a:extLst>
              <a:ext uri="{FF2B5EF4-FFF2-40B4-BE49-F238E27FC236}">
                <a16:creationId xmlns:a16="http://schemas.microsoft.com/office/drawing/2014/main" id="{C52C2A06-F25F-696D-9706-EB703496BD9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370114612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97FBE376-3CB2-CAD8-43F0-04B5188C6032}"/>
              </a:ext>
            </a:extLst>
          </p:cNvPr>
          <p:cNvSpPr>
            <a:spLocks noGrp="1" noRot="1" noChangeAspect="1" noChangeArrowheads="1" noTextEdit="1"/>
          </p:cNvSpPr>
          <p:nvPr>
            <p:ph type="sldImg"/>
          </p:nvPr>
        </p:nvSpPr>
        <p:spPr>
          <a:ln/>
        </p:spPr>
      </p:sp>
      <p:sp>
        <p:nvSpPr>
          <p:cNvPr id="111619" name="Notes Placeholder 2">
            <a:extLst>
              <a:ext uri="{FF2B5EF4-FFF2-40B4-BE49-F238E27FC236}">
                <a16:creationId xmlns:a16="http://schemas.microsoft.com/office/drawing/2014/main" id="{C52C2A06-F25F-696D-9706-EB703496BD9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177551829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97FBE376-3CB2-CAD8-43F0-04B5188C6032}"/>
              </a:ext>
            </a:extLst>
          </p:cNvPr>
          <p:cNvSpPr>
            <a:spLocks noGrp="1" noRot="1" noChangeAspect="1" noChangeArrowheads="1" noTextEdit="1"/>
          </p:cNvSpPr>
          <p:nvPr>
            <p:ph type="sldImg"/>
          </p:nvPr>
        </p:nvSpPr>
        <p:spPr>
          <a:ln/>
        </p:spPr>
      </p:sp>
      <p:sp>
        <p:nvSpPr>
          <p:cNvPr id="111619" name="Notes Placeholder 2">
            <a:extLst>
              <a:ext uri="{FF2B5EF4-FFF2-40B4-BE49-F238E27FC236}">
                <a16:creationId xmlns:a16="http://schemas.microsoft.com/office/drawing/2014/main" id="{C52C2A06-F25F-696D-9706-EB703496BD9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b="0" i="0" dirty="0">
                <a:solidFill>
                  <a:srgbClr val="D1D5DB"/>
                </a:solidFill>
                <a:effectLst/>
                <a:latin typeface="Söhne"/>
              </a:rPr>
              <a:t>In this example, the variable </a:t>
            </a:r>
            <a:r>
              <a:rPr lang="en-US" dirty="0"/>
              <a:t>a</a:t>
            </a:r>
            <a:r>
              <a:rPr lang="en-US" b="0" i="0" dirty="0">
                <a:solidFill>
                  <a:srgbClr val="D1D5DB"/>
                </a:solidFill>
                <a:effectLst/>
                <a:latin typeface="Söhne"/>
              </a:rPr>
              <a:t> is declared with the </a:t>
            </a:r>
            <a:r>
              <a:rPr lang="en-US" dirty="0"/>
              <a:t>extern</a:t>
            </a:r>
            <a:r>
              <a:rPr lang="en-US" b="0" i="0" dirty="0">
                <a:solidFill>
                  <a:srgbClr val="D1D5DB"/>
                </a:solidFill>
                <a:effectLst/>
                <a:latin typeface="Söhne"/>
              </a:rPr>
              <a:t> keyword outside of any function. It is accessible from both the </a:t>
            </a:r>
            <a:r>
              <a:rPr lang="en-US" dirty="0" err="1"/>
              <a:t>func</a:t>
            </a:r>
            <a:r>
              <a:rPr lang="en-US" b="0" i="0" dirty="0">
                <a:solidFill>
                  <a:srgbClr val="D1D5DB"/>
                </a:solidFill>
                <a:effectLst/>
                <a:latin typeface="Söhne"/>
              </a:rPr>
              <a:t> and </a:t>
            </a:r>
            <a:r>
              <a:rPr lang="en-US" dirty="0"/>
              <a:t>main</a:t>
            </a:r>
            <a:r>
              <a:rPr lang="en-US" b="0" i="0" dirty="0">
                <a:solidFill>
                  <a:srgbClr val="D1D5DB"/>
                </a:solidFill>
                <a:effectLst/>
                <a:latin typeface="Söhne"/>
              </a:rPr>
              <a:t> functions. The value of </a:t>
            </a:r>
            <a:r>
              <a:rPr lang="en-US" dirty="0"/>
              <a:t>a</a:t>
            </a:r>
            <a:r>
              <a:rPr lang="en-US" b="0" i="0" dirty="0">
                <a:solidFill>
                  <a:srgbClr val="D1D5DB"/>
                </a:solidFill>
                <a:effectLst/>
                <a:latin typeface="Söhne"/>
              </a:rPr>
              <a:t> is set inside the </a:t>
            </a:r>
            <a:r>
              <a:rPr lang="en-US" dirty="0" err="1"/>
              <a:t>func</a:t>
            </a:r>
            <a:r>
              <a:rPr lang="en-US" b="0" i="0" dirty="0">
                <a:solidFill>
                  <a:srgbClr val="D1D5DB"/>
                </a:solidFill>
                <a:effectLst/>
                <a:latin typeface="Söhne"/>
              </a:rPr>
              <a:t> function and can be accessed in the </a:t>
            </a:r>
            <a:r>
              <a:rPr lang="en-US" dirty="0"/>
              <a:t>main</a:t>
            </a:r>
            <a:r>
              <a:rPr lang="en-US" b="0" i="0" dirty="0">
                <a:solidFill>
                  <a:srgbClr val="D1D5DB"/>
                </a:solidFill>
                <a:effectLst/>
                <a:latin typeface="Söhne"/>
              </a:rPr>
              <a:t> function.</a:t>
            </a:r>
            <a:endParaRPr lang="en-US" altLang="en-US" dirty="0"/>
          </a:p>
        </p:txBody>
      </p:sp>
    </p:spTree>
    <p:extLst>
      <p:ext uri="{BB962C8B-B14F-4D97-AF65-F5344CB8AC3E}">
        <p14:creationId xmlns:p14="http://schemas.microsoft.com/office/powerpoint/2010/main" val="181740385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97FBE376-3CB2-CAD8-43F0-04B5188C6032}"/>
              </a:ext>
            </a:extLst>
          </p:cNvPr>
          <p:cNvSpPr>
            <a:spLocks noGrp="1" noRot="1" noChangeAspect="1" noChangeArrowheads="1" noTextEdit="1"/>
          </p:cNvSpPr>
          <p:nvPr>
            <p:ph type="sldImg"/>
          </p:nvPr>
        </p:nvSpPr>
        <p:spPr>
          <a:ln/>
        </p:spPr>
      </p:sp>
      <p:sp>
        <p:nvSpPr>
          <p:cNvPr id="111619" name="Notes Placeholder 2">
            <a:extLst>
              <a:ext uri="{FF2B5EF4-FFF2-40B4-BE49-F238E27FC236}">
                <a16:creationId xmlns:a16="http://schemas.microsoft.com/office/drawing/2014/main" id="{C52C2A06-F25F-696D-9706-EB703496BD9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589175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1D0D0BE7-5B66-117E-D6B8-B71D6B485DBF}"/>
              </a:ext>
            </a:extLst>
          </p:cNvPr>
          <p:cNvSpPr>
            <a:spLocks noGrp="1" noRot="1" noChangeAspect="1" noChangeArrowheads="1" noTextEdit="1"/>
          </p:cNvSpPr>
          <p:nvPr>
            <p:ph type="sldImg"/>
          </p:nvPr>
        </p:nvSpPr>
        <p:spPr>
          <a:ln/>
        </p:spPr>
      </p:sp>
      <p:sp>
        <p:nvSpPr>
          <p:cNvPr id="31747" name="Notes Placeholder 2">
            <a:extLst>
              <a:ext uri="{FF2B5EF4-FFF2-40B4-BE49-F238E27FC236}">
                <a16:creationId xmlns:a16="http://schemas.microsoft.com/office/drawing/2014/main" id="{AE598A95-20D7-C18A-FA76-A11409DA3E2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97FBE376-3CB2-CAD8-43F0-04B5188C6032}"/>
              </a:ext>
            </a:extLst>
          </p:cNvPr>
          <p:cNvSpPr>
            <a:spLocks noGrp="1" noRot="1" noChangeAspect="1" noChangeArrowheads="1" noTextEdit="1"/>
          </p:cNvSpPr>
          <p:nvPr>
            <p:ph type="sldImg"/>
          </p:nvPr>
        </p:nvSpPr>
        <p:spPr>
          <a:ln/>
        </p:spPr>
      </p:sp>
      <p:sp>
        <p:nvSpPr>
          <p:cNvPr id="111619" name="Notes Placeholder 2">
            <a:extLst>
              <a:ext uri="{FF2B5EF4-FFF2-40B4-BE49-F238E27FC236}">
                <a16:creationId xmlns:a16="http://schemas.microsoft.com/office/drawing/2014/main" id="{C52C2A06-F25F-696D-9706-EB703496BD9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267702483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97FBE376-3CB2-CAD8-43F0-04B5188C6032}"/>
              </a:ext>
            </a:extLst>
          </p:cNvPr>
          <p:cNvSpPr>
            <a:spLocks noGrp="1" noRot="1" noChangeAspect="1" noChangeArrowheads="1" noTextEdit="1"/>
          </p:cNvSpPr>
          <p:nvPr>
            <p:ph type="sldImg"/>
          </p:nvPr>
        </p:nvSpPr>
        <p:spPr>
          <a:ln/>
        </p:spPr>
      </p:sp>
      <p:sp>
        <p:nvSpPr>
          <p:cNvPr id="111619" name="Notes Placeholder 2">
            <a:extLst>
              <a:ext uri="{FF2B5EF4-FFF2-40B4-BE49-F238E27FC236}">
                <a16:creationId xmlns:a16="http://schemas.microsoft.com/office/drawing/2014/main" id="{C52C2A06-F25F-696D-9706-EB703496BD9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56531105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97FBE376-3CB2-CAD8-43F0-04B5188C6032}"/>
              </a:ext>
            </a:extLst>
          </p:cNvPr>
          <p:cNvSpPr>
            <a:spLocks noGrp="1" noRot="1" noChangeAspect="1" noChangeArrowheads="1" noTextEdit="1"/>
          </p:cNvSpPr>
          <p:nvPr>
            <p:ph type="sldImg"/>
          </p:nvPr>
        </p:nvSpPr>
        <p:spPr>
          <a:ln/>
        </p:spPr>
      </p:sp>
      <p:sp>
        <p:nvSpPr>
          <p:cNvPr id="111619" name="Notes Placeholder 2">
            <a:extLst>
              <a:ext uri="{FF2B5EF4-FFF2-40B4-BE49-F238E27FC236}">
                <a16:creationId xmlns:a16="http://schemas.microsoft.com/office/drawing/2014/main" id="{C52C2A06-F25F-696D-9706-EB703496BD9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144428013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97FBE376-3CB2-CAD8-43F0-04B5188C6032}"/>
              </a:ext>
            </a:extLst>
          </p:cNvPr>
          <p:cNvSpPr>
            <a:spLocks noGrp="1" noRot="1" noChangeAspect="1" noChangeArrowheads="1" noTextEdit="1"/>
          </p:cNvSpPr>
          <p:nvPr>
            <p:ph type="sldImg"/>
          </p:nvPr>
        </p:nvSpPr>
        <p:spPr>
          <a:ln/>
        </p:spPr>
      </p:sp>
      <p:sp>
        <p:nvSpPr>
          <p:cNvPr id="111619" name="Notes Placeholder 2">
            <a:extLst>
              <a:ext uri="{FF2B5EF4-FFF2-40B4-BE49-F238E27FC236}">
                <a16:creationId xmlns:a16="http://schemas.microsoft.com/office/drawing/2014/main" id="{C52C2A06-F25F-696D-9706-EB703496BD9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181277436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97FBE376-3CB2-CAD8-43F0-04B5188C6032}"/>
              </a:ext>
            </a:extLst>
          </p:cNvPr>
          <p:cNvSpPr>
            <a:spLocks noGrp="1" noRot="1" noChangeAspect="1" noChangeArrowheads="1" noTextEdit="1"/>
          </p:cNvSpPr>
          <p:nvPr>
            <p:ph type="sldImg"/>
          </p:nvPr>
        </p:nvSpPr>
        <p:spPr>
          <a:ln/>
        </p:spPr>
      </p:sp>
      <p:sp>
        <p:nvSpPr>
          <p:cNvPr id="111619" name="Notes Placeholder 2">
            <a:extLst>
              <a:ext uri="{FF2B5EF4-FFF2-40B4-BE49-F238E27FC236}">
                <a16:creationId xmlns:a16="http://schemas.microsoft.com/office/drawing/2014/main" id="{C52C2A06-F25F-696D-9706-EB703496BD9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344651024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97FBE376-3CB2-CAD8-43F0-04B5188C6032}"/>
              </a:ext>
            </a:extLst>
          </p:cNvPr>
          <p:cNvSpPr>
            <a:spLocks noGrp="1" noRot="1" noChangeAspect="1" noChangeArrowheads="1" noTextEdit="1"/>
          </p:cNvSpPr>
          <p:nvPr>
            <p:ph type="sldImg"/>
          </p:nvPr>
        </p:nvSpPr>
        <p:spPr>
          <a:ln/>
        </p:spPr>
      </p:sp>
      <p:sp>
        <p:nvSpPr>
          <p:cNvPr id="111619" name="Notes Placeholder 2">
            <a:extLst>
              <a:ext uri="{FF2B5EF4-FFF2-40B4-BE49-F238E27FC236}">
                <a16:creationId xmlns:a16="http://schemas.microsoft.com/office/drawing/2014/main" id="{C52C2A06-F25F-696D-9706-EB703496BD9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88653501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97FBE376-3CB2-CAD8-43F0-04B5188C6032}"/>
              </a:ext>
            </a:extLst>
          </p:cNvPr>
          <p:cNvSpPr>
            <a:spLocks noGrp="1" noRot="1" noChangeAspect="1" noChangeArrowheads="1" noTextEdit="1"/>
          </p:cNvSpPr>
          <p:nvPr>
            <p:ph type="sldImg"/>
          </p:nvPr>
        </p:nvSpPr>
        <p:spPr>
          <a:ln/>
        </p:spPr>
      </p:sp>
      <p:sp>
        <p:nvSpPr>
          <p:cNvPr id="111619" name="Notes Placeholder 2">
            <a:extLst>
              <a:ext uri="{FF2B5EF4-FFF2-40B4-BE49-F238E27FC236}">
                <a16:creationId xmlns:a16="http://schemas.microsoft.com/office/drawing/2014/main" id="{C52C2A06-F25F-696D-9706-EB703496BD9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110132183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97FBE376-3CB2-CAD8-43F0-04B5188C6032}"/>
              </a:ext>
            </a:extLst>
          </p:cNvPr>
          <p:cNvSpPr>
            <a:spLocks noGrp="1" noRot="1" noChangeAspect="1" noChangeArrowheads="1" noTextEdit="1"/>
          </p:cNvSpPr>
          <p:nvPr>
            <p:ph type="sldImg"/>
          </p:nvPr>
        </p:nvSpPr>
        <p:spPr>
          <a:ln/>
        </p:spPr>
      </p:sp>
      <p:sp>
        <p:nvSpPr>
          <p:cNvPr id="111619" name="Notes Placeholder 2">
            <a:extLst>
              <a:ext uri="{FF2B5EF4-FFF2-40B4-BE49-F238E27FC236}">
                <a16:creationId xmlns:a16="http://schemas.microsoft.com/office/drawing/2014/main" id="{C52C2A06-F25F-696D-9706-EB703496BD9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3652225223"/>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97FBE376-3CB2-CAD8-43F0-04B5188C6032}"/>
              </a:ext>
            </a:extLst>
          </p:cNvPr>
          <p:cNvSpPr>
            <a:spLocks noGrp="1" noRot="1" noChangeAspect="1" noChangeArrowheads="1" noTextEdit="1"/>
          </p:cNvSpPr>
          <p:nvPr>
            <p:ph type="sldImg"/>
          </p:nvPr>
        </p:nvSpPr>
        <p:spPr>
          <a:ln/>
        </p:spPr>
      </p:sp>
      <p:sp>
        <p:nvSpPr>
          <p:cNvPr id="111619" name="Notes Placeholder 2">
            <a:extLst>
              <a:ext uri="{FF2B5EF4-FFF2-40B4-BE49-F238E27FC236}">
                <a16:creationId xmlns:a16="http://schemas.microsoft.com/office/drawing/2014/main" id="{C52C2A06-F25F-696D-9706-EB703496BD9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382714409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97FBE376-3CB2-CAD8-43F0-04B5188C6032}"/>
              </a:ext>
            </a:extLst>
          </p:cNvPr>
          <p:cNvSpPr>
            <a:spLocks noGrp="1" noRot="1" noChangeAspect="1" noChangeArrowheads="1" noTextEdit="1"/>
          </p:cNvSpPr>
          <p:nvPr>
            <p:ph type="sldImg"/>
          </p:nvPr>
        </p:nvSpPr>
        <p:spPr>
          <a:ln/>
        </p:spPr>
      </p:sp>
      <p:sp>
        <p:nvSpPr>
          <p:cNvPr id="111619" name="Notes Placeholder 2">
            <a:extLst>
              <a:ext uri="{FF2B5EF4-FFF2-40B4-BE49-F238E27FC236}">
                <a16:creationId xmlns:a16="http://schemas.microsoft.com/office/drawing/2014/main" id="{C52C2A06-F25F-696D-9706-EB703496BD9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2425804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E83170-9DA7-4FE0-A043-B7930A97A126}" type="datetime1">
              <a:rPr lang="en-US" smtClean="0"/>
              <a:t>2/5/2023</a:t>
            </a:fld>
            <a:endParaRPr lang="en-US"/>
          </a:p>
        </p:txBody>
      </p:sp>
      <p:sp>
        <p:nvSpPr>
          <p:cNvPr id="5" name="Footer Placeholder 4"/>
          <p:cNvSpPr>
            <a:spLocks noGrp="1"/>
          </p:cNvSpPr>
          <p:nvPr>
            <p:ph type="ftr" sz="quarter" idx="11"/>
          </p:nvPr>
        </p:nvSpPr>
        <p:spPr/>
        <p:txBody>
          <a:bodyPr/>
          <a:lstStyle/>
          <a:p>
            <a:r>
              <a:rPr lang="en-US"/>
              <a:t>Prepared By: Ajay Singh</a:t>
            </a:r>
          </a:p>
        </p:txBody>
      </p:sp>
      <p:sp>
        <p:nvSpPr>
          <p:cNvPr id="6" name="Slide Number Placeholder 5"/>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2778652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9724F5-DE19-4440-96E5-224DD5478793}" type="datetime1">
              <a:rPr lang="en-US" smtClean="0"/>
              <a:t>2/5/2023</a:t>
            </a:fld>
            <a:endParaRPr lang="en-US"/>
          </a:p>
        </p:txBody>
      </p:sp>
      <p:sp>
        <p:nvSpPr>
          <p:cNvPr id="6" name="Footer Placeholder 5"/>
          <p:cNvSpPr>
            <a:spLocks noGrp="1"/>
          </p:cNvSpPr>
          <p:nvPr>
            <p:ph type="ftr" sz="quarter" idx="11"/>
          </p:nvPr>
        </p:nvSpPr>
        <p:spPr/>
        <p:txBody>
          <a:bodyPr/>
          <a:lstStyle/>
          <a:p>
            <a:r>
              <a:rPr lang="en-US"/>
              <a:t>Prepared By: Ajay Singh</a:t>
            </a:r>
          </a:p>
        </p:txBody>
      </p:sp>
      <p:sp>
        <p:nvSpPr>
          <p:cNvPr id="7" name="Slide Number Placeholder 6"/>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3750399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F40112-AE2E-4B27-8EE3-1A4A7376865E}" type="datetime1">
              <a:rPr lang="en-US" smtClean="0"/>
              <a:t>2/5/2023</a:t>
            </a:fld>
            <a:endParaRPr lang="en-US"/>
          </a:p>
        </p:txBody>
      </p:sp>
      <p:sp>
        <p:nvSpPr>
          <p:cNvPr id="6" name="Footer Placeholder 5"/>
          <p:cNvSpPr>
            <a:spLocks noGrp="1"/>
          </p:cNvSpPr>
          <p:nvPr>
            <p:ph type="ftr" sz="quarter" idx="11"/>
          </p:nvPr>
        </p:nvSpPr>
        <p:spPr/>
        <p:txBody>
          <a:bodyPr/>
          <a:lstStyle/>
          <a:p>
            <a:r>
              <a:rPr lang="en-US"/>
              <a:t>Prepared By: Ajay Singh</a:t>
            </a:r>
          </a:p>
        </p:txBody>
      </p:sp>
      <p:sp>
        <p:nvSpPr>
          <p:cNvPr id="7" name="Slide Number Placeholder 6"/>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3711145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759858-EEE7-441C-A434-59634ECAAC7A}" type="datetime1">
              <a:rPr lang="en-US" smtClean="0"/>
              <a:t>2/5/2023</a:t>
            </a:fld>
            <a:endParaRPr lang="en-US"/>
          </a:p>
        </p:txBody>
      </p:sp>
      <p:sp>
        <p:nvSpPr>
          <p:cNvPr id="6" name="Footer Placeholder 5"/>
          <p:cNvSpPr>
            <a:spLocks noGrp="1"/>
          </p:cNvSpPr>
          <p:nvPr>
            <p:ph type="ftr" sz="quarter" idx="11"/>
          </p:nvPr>
        </p:nvSpPr>
        <p:spPr/>
        <p:txBody>
          <a:bodyPr/>
          <a:lstStyle/>
          <a:p>
            <a:r>
              <a:rPr lang="en-US"/>
              <a:t>Prepared By: Ajay Singh</a:t>
            </a:r>
          </a:p>
        </p:txBody>
      </p:sp>
      <p:sp>
        <p:nvSpPr>
          <p:cNvPr id="7" name="Slide Number Placeholder 6"/>
          <p:cNvSpPr>
            <a:spLocks noGrp="1"/>
          </p:cNvSpPr>
          <p:nvPr>
            <p:ph type="sldNum" sz="quarter" idx="12"/>
          </p:nvPr>
        </p:nvSpPr>
        <p:spPr/>
        <p:txBody>
          <a:bodyPr/>
          <a:lstStyle/>
          <a:p>
            <a:fld id="{7B0EB19C-DC3A-4906-B4EC-C8CE79D51BA5}"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41469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527AA4-63C9-43B9-9E9C-6E1DAEED8C24}" type="datetime1">
              <a:rPr lang="en-US" smtClean="0"/>
              <a:t>2/5/2023</a:t>
            </a:fld>
            <a:endParaRPr lang="en-US"/>
          </a:p>
        </p:txBody>
      </p:sp>
      <p:sp>
        <p:nvSpPr>
          <p:cNvPr id="6" name="Footer Placeholder 5"/>
          <p:cNvSpPr>
            <a:spLocks noGrp="1"/>
          </p:cNvSpPr>
          <p:nvPr>
            <p:ph type="ftr" sz="quarter" idx="11"/>
          </p:nvPr>
        </p:nvSpPr>
        <p:spPr/>
        <p:txBody>
          <a:bodyPr/>
          <a:lstStyle/>
          <a:p>
            <a:r>
              <a:rPr lang="en-US"/>
              <a:t>Prepared By: Ajay Singh</a:t>
            </a:r>
          </a:p>
        </p:txBody>
      </p:sp>
      <p:sp>
        <p:nvSpPr>
          <p:cNvPr id="7" name="Slide Number Placeholder 6"/>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3319709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4684D39-C6BB-44A1-A3F1-A3A7E0811E62}" type="datetime1">
              <a:rPr lang="en-US" smtClean="0"/>
              <a:t>2/5/2023</a:t>
            </a:fld>
            <a:endParaRPr lang="en-US"/>
          </a:p>
        </p:txBody>
      </p:sp>
      <p:sp>
        <p:nvSpPr>
          <p:cNvPr id="4" name="Footer Placeholder 3"/>
          <p:cNvSpPr>
            <a:spLocks noGrp="1"/>
          </p:cNvSpPr>
          <p:nvPr>
            <p:ph type="ftr" sz="quarter" idx="11"/>
          </p:nvPr>
        </p:nvSpPr>
        <p:spPr/>
        <p:txBody>
          <a:bodyPr/>
          <a:lstStyle/>
          <a:p>
            <a:r>
              <a:rPr lang="en-US"/>
              <a:t>Prepared By: Ajay Singh</a:t>
            </a:r>
          </a:p>
        </p:txBody>
      </p:sp>
      <p:sp>
        <p:nvSpPr>
          <p:cNvPr id="5" name="Slide Number Placeholder 4"/>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2422806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C654BA-F199-44A4-A4BA-C0554351B40B}" type="datetime1">
              <a:rPr lang="en-US" smtClean="0"/>
              <a:t>2/5/2023</a:t>
            </a:fld>
            <a:endParaRPr lang="en-US"/>
          </a:p>
        </p:txBody>
      </p:sp>
      <p:sp>
        <p:nvSpPr>
          <p:cNvPr id="4" name="Footer Placeholder 3"/>
          <p:cNvSpPr>
            <a:spLocks noGrp="1"/>
          </p:cNvSpPr>
          <p:nvPr>
            <p:ph type="ftr" sz="quarter" idx="11"/>
          </p:nvPr>
        </p:nvSpPr>
        <p:spPr/>
        <p:txBody>
          <a:bodyPr/>
          <a:lstStyle/>
          <a:p>
            <a:r>
              <a:rPr lang="en-US"/>
              <a:t>Prepared By: Ajay Singh</a:t>
            </a:r>
          </a:p>
        </p:txBody>
      </p:sp>
      <p:sp>
        <p:nvSpPr>
          <p:cNvPr id="5" name="Slide Number Placeholder 4"/>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10350511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72446A-0FE6-4156-AB3D-12884BA55B26}" type="datetime1">
              <a:rPr lang="en-US" smtClean="0"/>
              <a:t>2/5/2023</a:t>
            </a:fld>
            <a:endParaRPr lang="en-US"/>
          </a:p>
        </p:txBody>
      </p:sp>
      <p:sp>
        <p:nvSpPr>
          <p:cNvPr id="5" name="Footer Placeholder 4"/>
          <p:cNvSpPr>
            <a:spLocks noGrp="1"/>
          </p:cNvSpPr>
          <p:nvPr>
            <p:ph type="ftr" sz="quarter" idx="11"/>
          </p:nvPr>
        </p:nvSpPr>
        <p:spPr/>
        <p:txBody>
          <a:bodyPr/>
          <a:lstStyle/>
          <a:p>
            <a:r>
              <a:rPr lang="en-US"/>
              <a:t>Prepared By: Ajay Singh</a:t>
            </a:r>
          </a:p>
        </p:txBody>
      </p:sp>
      <p:sp>
        <p:nvSpPr>
          <p:cNvPr id="6" name="Slide Number Placeholder 5"/>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38366987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91376A-DDB3-4C5A-B792-560A02131DED}" type="datetime1">
              <a:rPr lang="en-US" smtClean="0"/>
              <a:t>2/5/2023</a:t>
            </a:fld>
            <a:endParaRPr lang="en-US"/>
          </a:p>
        </p:txBody>
      </p:sp>
      <p:sp>
        <p:nvSpPr>
          <p:cNvPr id="5" name="Footer Placeholder 4"/>
          <p:cNvSpPr>
            <a:spLocks noGrp="1"/>
          </p:cNvSpPr>
          <p:nvPr>
            <p:ph type="ftr" sz="quarter" idx="11"/>
          </p:nvPr>
        </p:nvSpPr>
        <p:spPr/>
        <p:txBody>
          <a:bodyPr/>
          <a:lstStyle/>
          <a:p>
            <a:r>
              <a:rPr lang="en-US"/>
              <a:t>Prepared By: Ajay Singh</a:t>
            </a:r>
          </a:p>
        </p:txBody>
      </p:sp>
      <p:sp>
        <p:nvSpPr>
          <p:cNvPr id="6" name="Slide Number Placeholder 5"/>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743035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941DD6-4411-4378-8341-715D98F69B01}" type="datetime1">
              <a:rPr lang="en-US" smtClean="0"/>
              <a:t>2/5/2023</a:t>
            </a:fld>
            <a:endParaRPr lang="en-US"/>
          </a:p>
        </p:txBody>
      </p:sp>
      <p:sp>
        <p:nvSpPr>
          <p:cNvPr id="5" name="Footer Placeholder 4"/>
          <p:cNvSpPr>
            <a:spLocks noGrp="1"/>
          </p:cNvSpPr>
          <p:nvPr>
            <p:ph type="ftr" sz="quarter" idx="11"/>
          </p:nvPr>
        </p:nvSpPr>
        <p:spPr/>
        <p:txBody>
          <a:bodyPr/>
          <a:lstStyle/>
          <a:p>
            <a:r>
              <a:rPr lang="en-US"/>
              <a:t>Prepared By: Ajay Singh</a:t>
            </a:r>
          </a:p>
        </p:txBody>
      </p:sp>
      <p:sp>
        <p:nvSpPr>
          <p:cNvPr id="6" name="Slide Number Placeholder 5"/>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1352696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113785-6CD2-4B08-A94C-BEFC0A5AEFC8}" type="datetime1">
              <a:rPr lang="en-US" smtClean="0"/>
              <a:t>2/5/2023</a:t>
            </a:fld>
            <a:endParaRPr lang="en-US"/>
          </a:p>
        </p:txBody>
      </p:sp>
      <p:sp>
        <p:nvSpPr>
          <p:cNvPr id="5" name="Footer Placeholder 4"/>
          <p:cNvSpPr>
            <a:spLocks noGrp="1"/>
          </p:cNvSpPr>
          <p:nvPr>
            <p:ph type="ftr" sz="quarter" idx="11"/>
          </p:nvPr>
        </p:nvSpPr>
        <p:spPr/>
        <p:txBody>
          <a:bodyPr/>
          <a:lstStyle/>
          <a:p>
            <a:r>
              <a:rPr lang="en-US"/>
              <a:t>Prepared By: Ajay Singh</a:t>
            </a:r>
          </a:p>
        </p:txBody>
      </p:sp>
      <p:sp>
        <p:nvSpPr>
          <p:cNvPr id="6" name="Slide Number Placeholder 5"/>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2866867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4C37FC-9D03-481B-9903-005B6D4B74B3}" type="datetime1">
              <a:rPr lang="en-US" smtClean="0"/>
              <a:t>2/5/2023</a:t>
            </a:fld>
            <a:endParaRPr lang="en-US"/>
          </a:p>
        </p:txBody>
      </p:sp>
      <p:sp>
        <p:nvSpPr>
          <p:cNvPr id="6" name="Footer Placeholder 5"/>
          <p:cNvSpPr>
            <a:spLocks noGrp="1"/>
          </p:cNvSpPr>
          <p:nvPr>
            <p:ph type="ftr" sz="quarter" idx="11"/>
          </p:nvPr>
        </p:nvSpPr>
        <p:spPr/>
        <p:txBody>
          <a:bodyPr/>
          <a:lstStyle/>
          <a:p>
            <a:r>
              <a:rPr lang="en-US"/>
              <a:t>Prepared By: Ajay Singh</a:t>
            </a:r>
          </a:p>
        </p:txBody>
      </p:sp>
      <p:sp>
        <p:nvSpPr>
          <p:cNvPr id="7" name="Slide Number Placeholder 6"/>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2790940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9651B3-E6D6-4D78-9C90-22388532E41C}" type="datetime1">
              <a:rPr lang="en-US" smtClean="0"/>
              <a:t>2/5/2023</a:t>
            </a:fld>
            <a:endParaRPr lang="en-US"/>
          </a:p>
        </p:txBody>
      </p:sp>
      <p:sp>
        <p:nvSpPr>
          <p:cNvPr id="8" name="Footer Placeholder 7"/>
          <p:cNvSpPr>
            <a:spLocks noGrp="1"/>
          </p:cNvSpPr>
          <p:nvPr>
            <p:ph type="ftr" sz="quarter" idx="11"/>
          </p:nvPr>
        </p:nvSpPr>
        <p:spPr/>
        <p:txBody>
          <a:bodyPr/>
          <a:lstStyle/>
          <a:p>
            <a:r>
              <a:rPr lang="en-US"/>
              <a:t>Prepared By: Ajay Singh</a:t>
            </a:r>
          </a:p>
        </p:txBody>
      </p:sp>
      <p:sp>
        <p:nvSpPr>
          <p:cNvPr id="9" name="Slide Number Placeholder 8"/>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325713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4C6933-74D6-4F53-9F30-84CFD789CCBE}" type="datetime1">
              <a:rPr lang="en-US" smtClean="0"/>
              <a:t>2/5/2023</a:t>
            </a:fld>
            <a:endParaRPr lang="en-US"/>
          </a:p>
        </p:txBody>
      </p:sp>
      <p:sp>
        <p:nvSpPr>
          <p:cNvPr id="4" name="Footer Placeholder 3"/>
          <p:cNvSpPr>
            <a:spLocks noGrp="1"/>
          </p:cNvSpPr>
          <p:nvPr>
            <p:ph type="ftr" sz="quarter" idx="11"/>
          </p:nvPr>
        </p:nvSpPr>
        <p:spPr/>
        <p:txBody>
          <a:bodyPr/>
          <a:lstStyle/>
          <a:p>
            <a:r>
              <a:rPr lang="en-US"/>
              <a:t>Prepared By: Ajay Singh</a:t>
            </a:r>
          </a:p>
        </p:txBody>
      </p:sp>
      <p:sp>
        <p:nvSpPr>
          <p:cNvPr id="5" name="Slide Number Placeholder 4"/>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3728257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32CB04-DF1D-40C9-A510-E7E42F758C31}" type="datetime1">
              <a:rPr lang="en-US" smtClean="0"/>
              <a:t>2/5/2023</a:t>
            </a:fld>
            <a:endParaRPr lang="en-US"/>
          </a:p>
        </p:txBody>
      </p:sp>
      <p:sp>
        <p:nvSpPr>
          <p:cNvPr id="3" name="Footer Placeholder 2"/>
          <p:cNvSpPr>
            <a:spLocks noGrp="1"/>
          </p:cNvSpPr>
          <p:nvPr>
            <p:ph type="ftr" sz="quarter" idx="11"/>
          </p:nvPr>
        </p:nvSpPr>
        <p:spPr/>
        <p:txBody>
          <a:bodyPr/>
          <a:lstStyle/>
          <a:p>
            <a:r>
              <a:rPr lang="en-US"/>
              <a:t>Prepared By: Ajay Singh</a:t>
            </a:r>
          </a:p>
        </p:txBody>
      </p:sp>
      <p:sp>
        <p:nvSpPr>
          <p:cNvPr id="4" name="Slide Number Placeholder 3"/>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219059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667738-3B0D-4C30-8677-4F7DDF60E7AA}" type="datetime1">
              <a:rPr lang="en-US" smtClean="0"/>
              <a:t>2/5/2023</a:t>
            </a:fld>
            <a:endParaRPr lang="en-US"/>
          </a:p>
        </p:txBody>
      </p:sp>
      <p:sp>
        <p:nvSpPr>
          <p:cNvPr id="6" name="Footer Placeholder 5"/>
          <p:cNvSpPr>
            <a:spLocks noGrp="1"/>
          </p:cNvSpPr>
          <p:nvPr>
            <p:ph type="ftr" sz="quarter" idx="11"/>
          </p:nvPr>
        </p:nvSpPr>
        <p:spPr/>
        <p:txBody>
          <a:bodyPr/>
          <a:lstStyle/>
          <a:p>
            <a:r>
              <a:rPr lang="en-US"/>
              <a:t>Prepared By: Ajay Singh</a:t>
            </a:r>
          </a:p>
        </p:txBody>
      </p:sp>
      <p:sp>
        <p:nvSpPr>
          <p:cNvPr id="7" name="Slide Number Placeholder 6"/>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3037276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4045D9-7E91-459E-83FF-2850E8EFA15B}" type="datetime1">
              <a:rPr lang="en-US" smtClean="0"/>
              <a:t>2/5/2023</a:t>
            </a:fld>
            <a:endParaRPr lang="en-US"/>
          </a:p>
        </p:txBody>
      </p:sp>
      <p:sp>
        <p:nvSpPr>
          <p:cNvPr id="6" name="Footer Placeholder 5"/>
          <p:cNvSpPr>
            <a:spLocks noGrp="1"/>
          </p:cNvSpPr>
          <p:nvPr>
            <p:ph type="ftr" sz="quarter" idx="11"/>
          </p:nvPr>
        </p:nvSpPr>
        <p:spPr/>
        <p:txBody>
          <a:bodyPr/>
          <a:lstStyle/>
          <a:p>
            <a:r>
              <a:rPr lang="en-US"/>
              <a:t>Prepared By: Ajay Singh</a:t>
            </a:r>
          </a:p>
        </p:txBody>
      </p:sp>
      <p:sp>
        <p:nvSpPr>
          <p:cNvPr id="7" name="Slide Number Placeholder 6"/>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2656846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29FE7DF-80DB-47AD-9C19-9FBDD23242E0}" type="datetime1">
              <a:rPr lang="en-US" smtClean="0"/>
              <a:t>2/5/2023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r>
              <a:rPr lang="en-US"/>
              <a:t>Prepared By: Ajay Singh</a:t>
            </a: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B0EB19C-DC3A-4906-B4EC-C8CE79D51BA5}" type="slidenum">
              <a:rPr lang="en-US" smtClean="0"/>
              <a:t>‹#›</a:t>
            </a:fld>
            <a:endParaRPr lang="en-US"/>
          </a:p>
        </p:txBody>
      </p:sp>
    </p:spTree>
    <p:extLst>
      <p:ext uri="{BB962C8B-B14F-4D97-AF65-F5344CB8AC3E}">
        <p14:creationId xmlns:p14="http://schemas.microsoft.com/office/powerpoint/2010/main" val="274442669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sldNum="0" hd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94.xml"/><Relationship Id="rId1" Type="http://schemas.openxmlformats.org/officeDocument/2006/relationships/slideLayout" Target="../slideLayouts/slideLayout7.xml"/><Relationship Id="rId4" Type="http://schemas.openxmlformats.org/officeDocument/2006/relationships/image" Target="../media/image93.png"/></Relationships>
</file>

<file path=ppt/slides/_rels/slide101.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9.xml"/><Relationship Id="rId1" Type="http://schemas.openxmlformats.org/officeDocument/2006/relationships/slideLayout" Target="../slideLayouts/slideLayout7.xml"/><Relationship Id="rId4" Type="http://schemas.openxmlformats.org/officeDocument/2006/relationships/image" Target="../media/image98.png"/></Relationships>
</file>

<file path=ppt/slides/_rels/slide10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5.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5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5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9.xml"/><Relationship Id="rId1" Type="http://schemas.openxmlformats.org/officeDocument/2006/relationships/slideLayout" Target="../slideLayouts/slideLayout7.xml"/><Relationship Id="rId4" Type="http://schemas.openxmlformats.org/officeDocument/2006/relationships/image" Target="../media/image52.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1.xml"/><Relationship Id="rId1" Type="http://schemas.openxmlformats.org/officeDocument/2006/relationships/slideLayout" Target="../slideLayouts/slideLayout7.xml"/><Relationship Id="rId4" Type="http://schemas.openxmlformats.org/officeDocument/2006/relationships/image" Target="../media/image53.png"/></Relationships>
</file>

<file path=ppt/slides/_rels/slide5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2.xml"/><Relationship Id="rId1" Type="http://schemas.openxmlformats.org/officeDocument/2006/relationships/slideLayout" Target="../slideLayouts/slideLayout7.xml"/><Relationship Id="rId4" Type="http://schemas.openxmlformats.org/officeDocument/2006/relationships/image" Target="../media/image54.png"/></Relationships>
</file>

<file path=ppt/slides/_rels/slide5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3.xml"/><Relationship Id="rId1"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4.xml"/><Relationship Id="rId1" Type="http://schemas.openxmlformats.org/officeDocument/2006/relationships/slideLayout" Target="../slideLayouts/slideLayout7.xml"/><Relationship Id="rId4" Type="http://schemas.openxmlformats.org/officeDocument/2006/relationships/image" Target="../media/image59.png"/></Relationships>
</file>

<file path=ppt/slides/_rels/slide6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5.xml"/><Relationship Id="rId1" Type="http://schemas.openxmlformats.org/officeDocument/2006/relationships/slideLayout" Target="../slideLayouts/slideLayout7.xml"/><Relationship Id="rId4" Type="http://schemas.openxmlformats.org/officeDocument/2006/relationships/image" Target="../media/image60.png"/></Relationships>
</file>

<file path=ppt/slides/_rels/slide6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6.xml"/><Relationship Id="rId1" Type="http://schemas.openxmlformats.org/officeDocument/2006/relationships/slideLayout" Target="../slideLayouts/slideLayout7.xml"/><Relationship Id="rId4" Type="http://schemas.openxmlformats.org/officeDocument/2006/relationships/image" Target="../media/image61.png"/></Relationships>
</file>

<file path=ppt/slides/_rels/slide6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7.xml"/><Relationship Id="rId1" Type="http://schemas.openxmlformats.org/officeDocument/2006/relationships/slideLayout" Target="../slideLayouts/slideLayout7.xml"/><Relationship Id="rId4" Type="http://schemas.openxmlformats.org/officeDocument/2006/relationships/image" Target="../media/image63.png"/></Relationships>
</file>

<file path=ppt/slides/_rels/slide6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9.xml"/><Relationship Id="rId1" Type="http://schemas.openxmlformats.org/officeDocument/2006/relationships/slideLayout" Target="../slideLayouts/slideLayout7.xml"/><Relationship Id="rId4" Type="http://schemas.openxmlformats.org/officeDocument/2006/relationships/image" Target="../media/image65.png"/></Relationships>
</file>

<file path=ppt/slides/_rels/slide6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0.xml"/><Relationship Id="rId1" Type="http://schemas.openxmlformats.org/officeDocument/2006/relationships/slideLayout" Target="../slideLayouts/slideLayout7.xml"/><Relationship Id="rId4" Type="http://schemas.openxmlformats.org/officeDocument/2006/relationships/image" Target="../media/image66.png"/></Relationships>
</file>

<file path=ppt/slides/_rels/slide6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1.xml"/><Relationship Id="rId1" Type="http://schemas.openxmlformats.org/officeDocument/2006/relationships/slideLayout" Target="../slideLayouts/slideLayout7.xml"/><Relationship Id="rId4" Type="http://schemas.openxmlformats.org/officeDocument/2006/relationships/image" Target="../media/image67.png"/></Relationships>
</file>

<file path=ppt/slides/_rels/slide6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2.xml"/><Relationship Id="rId1" Type="http://schemas.openxmlformats.org/officeDocument/2006/relationships/slideLayout" Target="../slideLayouts/slideLayout7.xml"/><Relationship Id="rId4" Type="http://schemas.openxmlformats.org/officeDocument/2006/relationships/image" Target="../media/image68.png"/></Relationships>
</file>

<file path=ppt/slides/_rels/slide6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3.xml"/><Relationship Id="rId1" Type="http://schemas.openxmlformats.org/officeDocument/2006/relationships/slideLayout" Target="../slideLayouts/slideLayout7.xml"/><Relationship Id="rId4" Type="http://schemas.openxmlformats.org/officeDocument/2006/relationships/image" Target="../media/image6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4.xml"/><Relationship Id="rId1" Type="http://schemas.openxmlformats.org/officeDocument/2006/relationships/slideLayout" Target="../slideLayouts/slideLayout7.xml"/><Relationship Id="rId4" Type="http://schemas.openxmlformats.org/officeDocument/2006/relationships/image" Target="../media/image67.png"/></Relationships>
</file>

<file path=ppt/slides/_rels/slide7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5.xml"/><Relationship Id="rId1" Type="http://schemas.openxmlformats.org/officeDocument/2006/relationships/slideLayout" Target="../slideLayouts/slideLayout7.xml"/><Relationship Id="rId4" Type="http://schemas.openxmlformats.org/officeDocument/2006/relationships/image" Target="../media/image70.png"/></Relationships>
</file>

<file path=ppt/slides/_rels/slide7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6.xml"/><Relationship Id="rId1" Type="http://schemas.openxmlformats.org/officeDocument/2006/relationships/slideLayout" Target="../slideLayouts/slideLayout7.xml"/><Relationship Id="rId4" Type="http://schemas.openxmlformats.org/officeDocument/2006/relationships/image" Target="../media/image71.png"/></Relationships>
</file>

<file path=ppt/slides/_rels/slide7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7.xml"/><Relationship Id="rId1" Type="http://schemas.openxmlformats.org/officeDocument/2006/relationships/slideLayout" Target="../slideLayouts/slideLayout7.xml"/><Relationship Id="rId4" Type="http://schemas.openxmlformats.org/officeDocument/2006/relationships/image" Target="../media/image67.png"/></Relationships>
</file>

<file path=ppt/slides/_rels/slide7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8.xml"/><Relationship Id="rId1" Type="http://schemas.openxmlformats.org/officeDocument/2006/relationships/slideLayout" Target="../slideLayouts/slideLayout7.xml"/><Relationship Id="rId4" Type="http://schemas.openxmlformats.org/officeDocument/2006/relationships/image" Target="../media/image72.png"/></Relationships>
</file>

<file path=ppt/slides/_rels/slide7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9.xml"/><Relationship Id="rId1" Type="http://schemas.openxmlformats.org/officeDocument/2006/relationships/slideLayout" Target="../slideLayouts/slideLayout7.xml"/><Relationship Id="rId4" Type="http://schemas.openxmlformats.org/officeDocument/2006/relationships/image" Target="../media/image73.png"/></Relationships>
</file>

<file path=ppt/slides/_rels/slide7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0.xml"/><Relationship Id="rId1" Type="http://schemas.openxmlformats.org/officeDocument/2006/relationships/slideLayout" Target="../slideLayouts/slideLayout7.xml"/><Relationship Id="rId4" Type="http://schemas.openxmlformats.org/officeDocument/2006/relationships/image" Target="../media/image67.png"/></Relationships>
</file>

<file path=ppt/slides/_rels/slide7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1.xml"/><Relationship Id="rId1" Type="http://schemas.openxmlformats.org/officeDocument/2006/relationships/slideLayout" Target="../slideLayouts/slideLayout7.xml"/><Relationship Id="rId4" Type="http://schemas.openxmlformats.org/officeDocument/2006/relationships/image" Target="../media/image74.png"/></Relationships>
</file>

<file path=ppt/slides/_rels/slide7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2.xml"/><Relationship Id="rId1" Type="http://schemas.openxmlformats.org/officeDocument/2006/relationships/slideLayout" Target="../slideLayouts/slideLayout7.xml"/><Relationship Id="rId4" Type="http://schemas.openxmlformats.org/officeDocument/2006/relationships/image" Target="../media/image75.png"/></Relationships>
</file>

<file path=ppt/slides/_rels/slide7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3.xml"/><Relationship Id="rId1" Type="http://schemas.openxmlformats.org/officeDocument/2006/relationships/slideLayout" Target="../slideLayouts/slideLayout7.xml"/><Relationship Id="rId4" Type="http://schemas.openxmlformats.org/officeDocument/2006/relationships/image" Target="../media/image76.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4.xml"/><Relationship Id="rId1" Type="http://schemas.openxmlformats.org/officeDocument/2006/relationships/slideLayout" Target="../slideLayouts/slideLayout7.xml"/><Relationship Id="rId4" Type="http://schemas.openxmlformats.org/officeDocument/2006/relationships/image" Target="../media/image77.png"/></Relationships>
</file>

<file path=ppt/slides/_rels/slide8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5.xml"/><Relationship Id="rId1" Type="http://schemas.openxmlformats.org/officeDocument/2006/relationships/slideLayout" Target="../slideLayouts/slideLayout7.xml"/><Relationship Id="rId4" Type="http://schemas.openxmlformats.org/officeDocument/2006/relationships/image" Target="../media/image73.png"/></Relationships>
</file>

<file path=ppt/slides/_rels/slide8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6.xml"/><Relationship Id="rId1" Type="http://schemas.openxmlformats.org/officeDocument/2006/relationships/slideLayout" Target="../slideLayouts/slideLayout7.xml"/><Relationship Id="rId4" Type="http://schemas.openxmlformats.org/officeDocument/2006/relationships/image" Target="../media/image78.png"/></Relationships>
</file>

<file path=ppt/slides/_rels/slide8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7.xml"/><Relationship Id="rId1" Type="http://schemas.openxmlformats.org/officeDocument/2006/relationships/slideLayout" Target="../slideLayouts/slideLayout7.xml"/><Relationship Id="rId4" Type="http://schemas.openxmlformats.org/officeDocument/2006/relationships/image" Target="../media/image79.png"/></Relationships>
</file>

<file path=ppt/slides/_rels/slide8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8.xml"/><Relationship Id="rId1" Type="http://schemas.openxmlformats.org/officeDocument/2006/relationships/slideLayout" Target="../slideLayouts/slideLayout7.xml"/><Relationship Id="rId4" Type="http://schemas.openxmlformats.org/officeDocument/2006/relationships/image" Target="../media/image80.png"/></Relationships>
</file>

<file path=ppt/slides/_rels/slide8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1.xml"/><Relationship Id="rId1" Type="http://schemas.openxmlformats.org/officeDocument/2006/relationships/slideLayout" Target="../slideLayouts/slideLayout7.xml"/><Relationship Id="rId4" Type="http://schemas.openxmlformats.org/officeDocument/2006/relationships/image" Target="../media/image81.png"/></Relationships>
</file>

<file path=ppt/slides/_rels/slide8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2.xml"/><Relationship Id="rId1" Type="http://schemas.openxmlformats.org/officeDocument/2006/relationships/slideLayout" Target="../slideLayouts/slideLayout7.xml"/><Relationship Id="rId4" Type="http://schemas.openxmlformats.org/officeDocument/2006/relationships/image" Target="../media/image82.png"/></Relationships>
</file>

<file path=ppt/slides/_rels/slide8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3.xml"/><Relationship Id="rId1" Type="http://schemas.openxmlformats.org/officeDocument/2006/relationships/slideLayout" Target="../slideLayouts/slideLayout7.xml"/><Relationship Id="rId4" Type="http://schemas.openxmlformats.org/officeDocument/2006/relationships/image" Target="../media/image83.png"/></Relationships>
</file>

<file path=ppt/slides/_rels/slide9.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4.xml"/><Relationship Id="rId1" Type="http://schemas.openxmlformats.org/officeDocument/2006/relationships/slideLayout" Target="../slideLayouts/slideLayout7.xml"/><Relationship Id="rId4" Type="http://schemas.openxmlformats.org/officeDocument/2006/relationships/image" Target="../media/image84.png"/></Relationships>
</file>

<file path=ppt/slides/_rels/slide9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5.xml"/><Relationship Id="rId1" Type="http://schemas.openxmlformats.org/officeDocument/2006/relationships/slideLayout" Target="../slideLayouts/slideLayout7.xml"/><Relationship Id="rId4" Type="http://schemas.openxmlformats.org/officeDocument/2006/relationships/image" Target="../media/image85.png"/></Relationships>
</file>

<file path=ppt/slides/_rels/slide9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6.xml"/><Relationship Id="rId1" Type="http://schemas.openxmlformats.org/officeDocument/2006/relationships/slideLayout" Target="../slideLayouts/slideLayout7.xml"/><Relationship Id="rId4" Type="http://schemas.openxmlformats.org/officeDocument/2006/relationships/image" Target="../media/image85.png"/></Relationships>
</file>

<file path=ppt/slides/_rels/slide9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7.xml"/><Relationship Id="rId1" Type="http://schemas.openxmlformats.org/officeDocument/2006/relationships/slideLayout" Target="../slideLayouts/slideLayout7.xml"/><Relationship Id="rId4" Type="http://schemas.openxmlformats.org/officeDocument/2006/relationships/image" Target="../media/image86.png"/></Relationships>
</file>

<file path=ppt/slides/_rels/slide9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8.xml"/><Relationship Id="rId1" Type="http://schemas.openxmlformats.org/officeDocument/2006/relationships/slideLayout" Target="../slideLayouts/slideLayout7.xml"/><Relationship Id="rId4" Type="http://schemas.openxmlformats.org/officeDocument/2006/relationships/image" Target="../media/image87.png"/></Relationships>
</file>

<file path=ppt/slides/_rels/slide9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9.xml"/><Relationship Id="rId1" Type="http://schemas.openxmlformats.org/officeDocument/2006/relationships/slideLayout" Target="../slideLayouts/slideLayout7.xml"/><Relationship Id="rId4" Type="http://schemas.openxmlformats.org/officeDocument/2006/relationships/image" Target="../media/image88.png"/></Relationships>
</file>

<file path=ppt/slides/_rels/slide96.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2.xml"/><Relationship Id="rId1" Type="http://schemas.openxmlformats.org/officeDocument/2006/relationships/slideLayout" Target="../slideLayouts/slideLayout7.xml"/><Relationship Id="rId4" Type="http://schemas.openxmlformats.org/officeDocument/2006/relationships/image" Target="../media/image91.png"/></Relationships>
</file>

<file path=ppt/slides/_rels/slide9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6B407-6A86-4918-C1A7-87AD135300C7}"/>
              </a:ext>
            </a:extLst>
          </p:cNvPr>
          <p:cNvSpPr>
            <a:spLocks noGrp="1"/>
          </p:cNvSpPr>
          <p:nvPr>
            <p:ph type="ctrTitle"/>
          </p:nvPr>
        </p:nvSpPr>
        <p:spPr>
          <a:xfrm>
            <a:off x="6208776" y="4718304"/>
            <a:ext cx="5855706" cy="1214846"/>
          </a:xfrm>
        </p:spPr>
        <p:txBody>
          <a:bodyPr anchor="b">
            <a:normAutofit/>
          </a:bodyPr>
          <a:lstStyle/>
          <a:p>
            <a:pPr algn="l"/>
            <a:r>
              <a:rPr lang="en-US" sz="5400" b="0" i="0" dirty="0">
                <a:effectLst/>
                <a:latin typeface="Söhne"/>
              </a:rPr>
              <a:t>4. Programming in C</a:t>
            </a:r>
            <a:endParaRPr lang="en-US" sz="5400" dirty="0"/>
          </a:p>
        </p:txBody>
      </p:sp>
      <p:pic>
        <p:nvPicPr>
          <p:cNvPr id="11" name="Picture 3" descr="Computer script on a screen">
            <a:extLst>
              <a:ext uri="{FF2B5EF4-FFF2-40B4-BE49-F238E27FC236}">
                <a16:creationId xmlns:a16="http://schemas.microsoft.com/office/drawing/2014/main" id="{21DAEBC2-0203-C48D-E5CA-72DA367DB3CC}"/>
              </a:ext>
            </a:extLst>
          </p:cNvPr>
          <p:cNvPicPr>
            <a:picLocks noChangeAspect="1"/>
          </p:cNvPicPr>
          <p:nvPr/>
        </p:nvPicPr>
        <p:blipFill rotWithShape="1">
          <a:blip r:embed="rId2"/>
          <a:srcRect r="31589"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
        <p:nvSpPr>
          <p:cNvPr id="5" name="Footer Placeholder 4">
            <a:extLst>
              <a:ext uri="{FF2B5EF4-FFF2-40B4-BE49-F238E27FC236}">
                <a16:creationId xmlns:a16="http://schemas.microsoft.com/office/drawing/2014/main" id="{EC2B3C52-EC03-586A-B1D1-4DCCF143CFA7}"/>
              </a:ext>
            </a:extLst>
          </p:cNvPr>
          <p:cNvSpPr>
            <a:spLocks noGrp="1"/>
          </p:cNvSpPr>
          <p:nvPr>
            <p:ph type="ftr" sz="quarter" idx="11"/>
          </p:nvPr>
        </p:nvSpPr>
        <p:spPr>
          <a:xfrm>
            <a:off x="10021582" y="6030449"/>
            <a:ext cx="1548748" cy="365125"/>
          </a:xfrm>
        </p:spPr>
        <p:txBody>
          <a:bodyPr/>
          <a:lstStyle/>
          <a:p>
            <a:r>
              <a:rPr lang="en-US" dirty="0"/>
              <a:t>Prepared By: Ajay Singh</a:t>
            </a:r>
          </a:p>
        </p:txBody>
      </p:sp>
    </p:spTree>
    <p:extLst>
      <p:ext uri="{BB962C8B-B14F-4D97-AF65-F5344CB8AC3E}">
        <p14:creationId xmlns:p14="http://schemas.microsoft.com/office/powerpoint/2010/main" val="140566099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Line 2">
            <a:extLst>
              <a:ext uri="{FF2B5EF4-FFF2-40B4-BE49-F238E27FC236}">
                <a16:creationId xmlns:a16="http://schemas.microsoft.com/office/drawing/2014/main" id="{9679963F-5D6F-F475-4654-635E8A7E7A15}"/>
              </a:ext>
            </a:extLst>
          </p:cNvPr>
          <p:cNvSpPr>
            <a:spLocks noChangeShapeType="1"/>
          </p:cNvSpPr>
          <p:nvPr/>
        </p:nvSpPr>
        <p:spPr bwMode="auto">
          <a:xfrm>
            <a:off x="1905000" y="4572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3" name="Rectangle 3">
            <a:extLst>
              <a:ext uri="{FF2B5EF4-FFF2-40B4-BE49-F238E27FC236}">
                <a16:creationId xmlns:a16="http://schemas.microsoft.com/office/drawing/2014/main" id="{960BAAC8-3190-84C1-564E-0243342247C0}"/>
              </a:ext>
            </a:extLst>
          </p:cNvPr>
          <p:cNvSpPr>
            <a:spLocks noChangeArrowheads="1"/>
          </p:cNvSpPr>
          <p:nvPr/>
        </p:nvSpPr>
        <p:spPr bwMode="auto">
          <a:xfrm>
            <a:off x="1676401" y="5791201"/>
            <a:ext cx="452880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000" dirty="0">
                <a:solidFill>
                  <a:schemeClr val="folHlink"/>
                </a:solidFill>
              </a:rPr>
              <a:t>FIGURE </a:t>
            </a:r>
            <a:r>
              <a:rPr lang="en-US" altLang="en-US" sz="2000" dirty="0"/>
              <a:t>Examples of Block Comments</a:t>
            </a:r>
          </a:p>
        </p:txBody>
      </p:sp>
      <p:grpSp>
        <p:nvGrpSpPr>
          <p:cNvPr id="20484" name="Group 4">
            <a:extLst>
              <a:ext uri="{FF2B5EF4-FFF2-40B4-BE49-F238E27FC236}">
                <a16:creationId xmlns:a16="http://schemas.microsoft.com/office/drawing/2014/main" id="{DDF87175-2A44-B4DE-1BDF-88D078502A37}"/>
              </a:ext>
            </a:extLst>
          </p:cNvPr>
          <p:cNvGrpSpPr>
            <a:grpSpLocks/>
          </p:cNvGrpSpPr>
          <p:nvPr/>
        </p:nvGrpSpPr>
        <p:grpSpPr bwMode="auto">
          <a:xfrm>
            <a:off x="1752600" y="252414"/>
            <a:ext cx="8610600" cy="5995987"/>
            <a:chOff x="336" y="159"/>
            <a:chExt cx="5232" cy="3777"/>
          </a:xfrm>
        </p:grpSpPr>
        <p:sp>
          <p:nvSpPr>
            <p:cNvPr id="20486" name="Line 5">
              <a:extLst>
                <a:ext uri="{FF2B5EF4-FFF2-40B4-BE49-F238E27FC236}">
                  <a16:creationId xmlns:a16="http://schemas.microsoft.com/office/drawing/2014/main" id="{8929DF85-764E-A59A-4359-C51980F2BF56}"/>
                </a:ext>
              </a:extLst>
            </p:cNvPr>
            <p:cNvSpPr>
              <a:spLocks noChangeShapeType="1"/>
            </p:cNvSpPr>
            <p:nvPr/>
          </p:nvSpPr>
          <p:spPr bwMode="auto">
            <a:xfrm>
              <a:off x="336" y="3936"/>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7" name="Line 6">
              <a:extLst>
                <a:ext uri="{FF2B5EF4-FFF2-40B4-BE49-F238E27FC236}">
                  <a16:creationId xmlns:a16="http://schemas.microsoft.com/office/drawing/2014/main" id="{7FCDFF8E-5479-B214-1699-B73802EBF270}"/>
                </a:ext>
              </a:extLst>
            </p:cNvPr>
            <p:cNvSpPr>
              <a:spLocks noChangeShapeType="1"/>
            </p:cNvSpPr>
            <p:nvPr/>
          </p:nvSpPr>
          <p:spPr bwMode="auto">
            <a:xfrm>
              <a:off x="336" y="159"/>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8" name="Line 7">
              <a:extLst>
                <a:ext uri="{FF2B5EF4-FFF2-40B4-BE49-F238E27FC236}">
                  <a16:creationId xmlns:a16="http://schemas.microsoft.com/office/drawing/2014/main" id="{A64AE305-EE42-9BEF-08DB-7AB3C6C797E0}"/>
                </a:ext>
              </a:extLst>
            </p:cNvPr>
            <p:cNvSpPr>
              <a:spLocks noChangeShapeType="1"/>
            </p:cNvSpPr>
            <p:nvPr/>
          </p:nvSpPr>
          <p:spPr bwMode="auto">
            <a:xfrm>
              <a:off x="336" y="3663"/>
              <a:ext cx="5232"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20485" name="Picture 9">
            <a:extLst>
              <a:ext uri="{FF2B5EF4-FFF2-40B4-BE49-F238E27FC236}">
                <a16:creationId xmlns:a16="http://schemas.microsoft.com/office/drawing/2014/main" id="{2AE7AF6F-E740-1928-88BD-A8FE3A7CED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6714" y="1627189"/>
            <a:ext cx="8802687" cy="303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FC6C63E2-F757-014E-4DF1-C2CD685F78BD}"/>
              </a:ext>
            </a:extLst>
          </p:cNvPr>
          <p:cNvSpPr>
            <a:spLocks noGrp="1"/>
          </p:cNvSpPr>
          <p:nvPr>
            <p:ph type="ftr" sz="quarter" idx="11"/>
          </p:nvPr>
        </p:nvSpPr>
        <p:spPr>
          <a:xfrm>
            <a:off x="841367" y="6442134"/>
            <a:ext cx="6672865" cy="365125"/>
          </a:xfrm>
        </p:spPr>
        <p:txBody>
          <a:bodyPr/>
          <a:lstStyle/>
          <a:p>
            <a:r>
              <a:rPr lang="en-US"/>
              <a:t>Prepared By: Ajay Singh</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505866" name="Rectangle 505865">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0595" name="Text Box 3">
            <a:extLst>
              <a:ext uri="{FF2B5EF4-FFF2-40B4-BE49-F238E27FC236}">
                <a16:creationId xmlns:a16="http://schemas.microsoft.com/office/drawing/2014/main" id="{7398BD18-78E3-76D5-D2AC-71A28B4B5850}"/>
              </a:ext>
            </a:extLst>
          </p:cNvPr>
          <p:cNvSpPr txBox="1">
            <a:spLocks noChangeArrowheads="1"/>
          </p:cNvSpPr>
          <p:nvPr/>
        </p:nvSpPr>
        <p:spPr bwMode="auto">
          <a:xfrm>
            <a:off x="913795" y="609600"/>
            <a:ext cx="3078749" cy="9704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b">
            <a:norm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nSpc>
                <a:spcPct val="90000"/>
              </a:lnSpc>
              <a:spcBef>
                <a:spcPct val="0"/>
              </a:spcBef>
              <a:spcAft>
                <a:spcPts val="600"/>
              </a:spcAft>
            </a:pPr>
            <a:r>
              <a:rPr lang="en-US" altLang="en-US" sz="1800" dirty="0">
                <a:ln>
                  <a:solidFill>
                    <a:srgbClr val="404040">
                      <a:alpha val="10000"/>
                    </a:srgbClr>
                  </a:solidFill>
                </a:ln>
                <a:solidFill>
                  <a:srgbClr val="DADADA"/>
                </a:solidFill>
                <a:effectLst>
                  <a:outerShdw blurRad="9525" dist="25400" dir="14640000" algn="tl" rotWithShape="0">
                    <a:schemeClr val="bg1">
                      <a:alpha val="30000"/>
                    </a:schemeClr>
                  </a:outerShdw>
                </a:effectLst>
                <a:latin typeface="+mj-lt"/>
                <a:ea typeface="+mj-ea"/>
              </a:rPr>
              <a:t>4.3.1 Structure: Definition, Declaration, Initialization and Size of Structure.</a:t>
            </a:r>
          </a:p>
        </p:txBody>
      </p:sp>
      <p:sp>
        <p:nvSpPr>
          <p:cNvPr id="505861" name="Rectangle 5">
            <a:extLst>
              <a:ext uri="{FF2B5EF4-FFF2-40B4-BE49-F238E27FC236}">
                <a16:creationId xmlns:a16="http://schemas.microsoft.com/office/drawing/2014/main" id="{B7B391B0-57E8-8B1C-9AD0-F4EBB8FEEA84}"/>
              </a:ext>
            </a:extLst>
          </p:cNvPr>
          <p:cNvSpPr>
            <a:spLocks noChangeArrowheads="1"/>
          </p:cNvSpPr>
          <p:nvPr/>
        </p:nvSpPr>
        <p:spPr bwMode="auto">
          <a:xfrm>
            <a:off x="4214325" y="253113"/>
            <a:ext cx="7334205" cy="1178830"/>
          </a:xfrm>
          <a:prstGeom prst="rect">
            <a:avLst/>
          </a:prstGeom>
        </p:spPr>
        <p:txBody>
          <a:bodyPr vert="horz" lIns="91440" tIns="45720" rIns="91440" bIns="45720" rtlCol="0" anchor="t">
            <a:normAutofit/>
          </a:bodyPr>
          <a:lstStyle/>
          <a:p>
            <a:pPr>
              <a:spcBef>
                <a:spcPct val="20000"/>
              </a:spcBef>
              <a:spcAft>
                <a:spcPts val="600"/>
              </a:spcAft>
              <a:buClr>
                <a:schemeClr val="tx2"/>
              </a:buClr>
              <a:buSzPct val="70000"/>
              <a:buFont typeface="Wingdings 2" charset="2"/>
              <a:defRPr/>
            </a:pPr>
            <a:r>
              <a:rPr lang="en-US" sz="1600" i="1" dirty="0">
                <a:ln>
                  <a:solidFill>
                    <a:srgbClr val="404040">
                      <a:alpha val="10000"/>
                    </a:srgbClr>
                  </a:solidFill>
                </a:ln>
                <a:solidFill>
                  <a:srgbClr val="DADADA"/>
                </a:solidFill>
                <a:effectLst>
                  <a:outerShdw blurRad="9525" dist="25400" dir="14640000" algn="tl" rotWithShape="0">
                    <a:schemeClr val="bg1">
                      <a:alpha val="30000"/>
                    </a:schemeClr>
                  </a:outerShdw>
                </a:effectLst>
              </a:rPr>
              <a:t>In C, a structure is a collection of variables of different data types, grouped together under a single name, to form a composite data type. It allows you to store multiple values of different data types under a single variable name, making it easier to manage and organize data in a program. The syntax for defining a structure is as follows:</a:t>
            </a:r>
          </a:p>
        </p:txBody>
      </p:sp>
      <p:pic>
        <p:nvPicPr>
          <p:cNvPr id="110598" name="Picture 4">
            <a:extLst>
              <a:ext uri="{FF2B5EF4-FFF2-40B4-BE49-F238E27FC236}">
                <a16:creationId xmlns:a16="http://schemas.microsoft.com/office/drawing/2014/main" id="{4E20C466-B172-2FEA-298A-C15BAE061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4260981" y="1325288"/>
            <a:ext cx="6642193" cy="218041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2B541834-316A-8C70-AF5B-A6B29C56BDD7}"/>
              </a:ext>
            </a:extLst>
          </p:cNvPr>
          <p:cNvSpPr>
            <a:spLocks noGrp="1"/>
          </p:cNvSpPr>
          <p:nvPr>
            <p:ph type="ftr" sz="quarter" idx="11"/>
          </p:nvPr>
        </p:nvSpPr>
        <p:spPr>
          <a:xfrm>
            <a:off x="913795" y="6310313"/>
            <a:ext cx="6672865" cy="365125"/>
          </a:xfrm>
        </p:spPr>
        <p:txBody>
          <a:bodyPr vert="horz" lIns="91440" tIns="45720" rIns="91440" bIns="45720" rtlCol="0" anchor="ctr">
            <a:normAutofit/>
          </a:bodyPr>
          <a:lstStyle/>
          <a:p>
            <a:pPr defTabSz="914400">
              <a:spcAft>
                <a:spcPts val="600"/>
              </a:spcAft>
            </a:pPr>
            <a:r>
              <a:rPr lang="en-US" kern="1200">
                <a:solidFill>
                  <a:srgbClr val="F2F2F2"/>
                </a:solidFill>
                <a:effectLst>
                  <a:outerShdw blurRad="50800" dist="38100" dir="2700000" algn="tl" rotWithShape="0">
                    <a:schemeClr val="bg1">
                      <a:alpha val="43000"/>
                    </a:schemeClr>
                  </a:outerShdw>
                </a:effectLst>
                <a:latin typeface="+mn-lt"/>
                <a:ea typeface="+mn-ea"/>
                <a:cs typeface="+mn-cs"/>
              </a:rPr>
              <a:t>Prepared By: Ajay Singh</a:t>
            </a:r>
          </a:p>
        </p:txBody>
      </p:sp>
      <p:sp>
        <p:nvSpPr>
          <p:cNvPr id="110596" name="Text Box 4">
            <a:extLst>
              <a:ext uri="{FF2B5EF4-FFF2-40B4-BE49-F238E27FC236}">
                <a16:creationId xmlns:a16="http://schemas.microsoft.com/office/drawing/2014/main" id="{C9CB05B8-9BD3-AF1D-3F05-0FCDF75DAB6B}"/>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sp>
        <p:nvSpPr>
          <p:cNvPr id="3" name="Rectangle 5">
            <a:extLst>
              <a:ext uri="{FF2B5EF4-FFF2-40B4-BE49-F238E27FC236}">
                <a16:creationId xmlns:a16="http://schemas.microsoft.com/office/drawing/2014/main" id="{C44393EE-0B37-3085-3C73-C178A9484C4A}"/>
              </a:ext>
            </a:extLst>
          </p:cNvPr>
          <p:cNvSpPr>
            <a:spLocks noChangeArrowheads="1"/>
          </p:cNvSpPr>
          <p:nvPr/>
        </p:nvSpPr>
        <p:spPr bwMode="auto">
          <a:xfrm>
            <a:off x="4185375" y="3467464"/>
            <a:ext cx="7334205" cy="833948"/>
          </a:xfrm>
          <a:prstGeom prst="rect">
            <a:avLst/>
          </a:prstGeom>
        </p:spPr>
        <p:txBody>
          <a:bodyPr vert="horz" lIns="91440" tIns="45720" rIns="91440" bIns="45720" rtlCol="0" anchor="t">
            <a:normAutofit/>
          </a:bodyPr>
          <a:lstStyle/>
          <a:p>
            <a:pPr>
              <a:spcBef>
                <a:spcPct val="20000"/>
              </a:spcBef>
              <a:spcAft>
                <a:spcPts val="600"/>
              </a:spcAft>
              <a:buClr>
                <a:schemeClr val="tx2"/>
              </a:buClr>
              <a:buSzPct val="70000"/>
              <a:buFont typeface="Wingdings 2" charset="2"/>
              <a:defRPr/>
            </a:pPr>
            <a:r>
              <a:rPr lang="en-US" sz="1600" i="1" dirty="0">
                <a:ln>
                  <a:solidFill>
                    <a:srgbClr val="404040">
                      <a:alpha val="10000"/>
                    </a:srgbClr>
                  </a:solidFill>
                </a:ln>
                <a:solidFill>
                  <a:srgbClr val="DADADA"/>
                </a:solidFill>
                <a:effectLst>
                  <a:outerShdw blurRad="9525" dist="25400" dir="14640000" algn="tl" rotWithShape="0">
                    <a:schemeClr val="bg1">
                      <a:alpha val="30000"/>
                    </a:schemeClr>
                  </a:outerShdw>
                </a:effectLst>
              </a:rPr>
              <a:t>After defining the structure, you can declare variables of that structure type and access its members using the dot operator (.). For example:</a:t>
            </a:r>
          </a:p>
        </p:txBody>
      </p:sp>
      <p:pic>
        <p:nvPicPr>
          <p:cNvPr id="4" name="Picture 4">
            <a:extLst>
              <a:ext uri="{FF2B5EF4-FFF2-40B4-BE49-F238E27FC236}">
                <a16:creationId xmlns:a16="http://schemas.microsoft.com/office/drawing/2014/main" id="{9D0881F3-7583-A078-5010-06D230CE5D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4317630" y="4100478"/>
            <a:ext cx="6585544" cy="269054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4007201"/>
      </p:ext>
    </p:extLst>
  </p:cSld>
  <p:clrMapOvr>
    <a:overrideClrMapping bg1="lt1" tx1="dk1" bg2="lt2" tx2="dk2" accent1="accent1" accent2="accent2" accent3="accent3" accent4="accent4" accent5="accent5" accent6="accent6" hlink="hlink" folHlink="folHlink"/>
  </p:clrMapOvr>
</p:sld>
</file>

<file path=ppt/slides/slide101.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505866" name="Rectangle 505865">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0595" name="Text Box 3">
            <a:extLst>
              <a:ext uri="{FF2B5EF4-FFF2-40B4-BE49-F238E27FC236}">
                <a16:creationId xmlns:a16="http://schemas.microsoft.com/office/drawing/2014/main" id="{7398BD18-78E3-76D5-D2AC-71A28B4B5850}"/>
              </a:ext>
            </a:extLst>
          </p:cNvPr>
          <p:cNvSpPr txBox="1">
            <a:spLocks noChangeArrowheads="1"/>
          </p:cNvSpPr>
          <p:nvPr/>
        </p:nvSpPr>
        <p:spPr bwMode="auto">
          <a:xfrm>
            <a:off x="913795" y="609600"/>
            <a:ext cx="3078749" cy="9704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b">
            <a:norm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nSpc>
                <a:spcPct val="90000"/>
              </a:lnSpc>
              <a:spcBef>
                <a:spcPct val="0"/>
              </a:spcBef>
              <a:spcAft>
                <a:spcPts val="600"/>
              </a:spcAft>
            </a:pPr>
            <a:r>
              <a:rPr lang="en-US" altLang="en-US" sz="1800" dirty="0">
                <a:ln>
                  <a:solidFill>
                    <a:srgbClr val="404040">
                      <a:alpha val="10000"/>
                    </a:srgbClr>
                  </a:solidFill>
                </a:ln>
                <a:solidFill>
                  <a:srgbClr val="DADADA"/>
                </a:solidFill>
                <a:effectLst>
                  <a:outerShdw blurRad="9525" dist="25400" dir="14640000" algn="tl" rotWithShape="0">
                    <a:schemeClr val="bg1">
                      <a:alpha val="30000"/>
                    </a:schemeClr>
                  </a:outerShdw>
                </a:effectLst>
                <a:latin typeface="+mj-lt"/>
                <a:ea typeface="+mj-ea"/>
              </a:rPr>
              <a:t>4.3.1 Structure: Definition, Declaration, Initialization and Size of Structure.</a:t>
            </a:r>
          </a:p>
        </p:txBody>
      </p:sp>
      <p:sp>
        <p:nvSpPr>
          <p:cNvPr id="505861" name="Rectangle 5">
            <a:extLst>
              <a:ext uri="{FF2B5EF4-FFF2-40B4-BE49-F238E27FC236}">
                <a16:creationId xmlns:a16="http://schemas.microsoft.com/office/drawing/2014/main" id="{B7B391B0-57E8-8B1C-9AD0-F4EBB8FEEA84}"/>
              </a:ext>
            </a:extLst>
          </p:cNvPr>
          <p:cNvSpPr>
            <a:spLocks noChangeArrowheads="1"/>
          </p:cNvSpPr>
          <p:nvPr/>
        </p:nvSpPr>
        <p:spPr bwMode="auto">
          <a:xfrm>
            <a:off x="4214325" y="541175"/>
            <a:ext cx="7334205" cy="1782147"/>
          </a:xfrm>
          <a:prstGeom prst="rect">
            <a:avLst/>
          </a:prstGeom>
        </p:spPr>
        <p:txBody>
          <a:bodyPr vert="horz" lIns="91440" tIns="45720" rIns="91440" bIns="45720" rtlCol="0" anchor="t">
            <a:normAutofit/>
          </a:bodyPr>
          <a:lstStyle/>
          <a:p>
            <a:pPr>
              <a:spcBef>
                <a:spcPct val="20000"/>
              </a:spcBef>
              <a:spcAft>
                <a:spcPts val="600"/>
              </a:spcAft>
              <a:buClr>
                <a:schemeClr val="tx2"/>
              </a:buClr>
              <a:buSzPct val="70000"/>
              <a:buFont typeface="Wingdings 2" charset="2"/>
              <a:defRPr/>
            </a:pPr>
            <a:r>
              <a:rPr lang="en-US" sz="1600" i="1" dirty="0">
                <a:ln>
                  <a:solidFill>
                    <a:srgbClr val="404040">
                      <a:alpha val="10000"/>
                    </a:srgbClr>
                  </a:solidFill>
                </a:ln>
                <a:solidFill>
                  <a:srgbClr val="DADADA"/>
                </a:solidFill>
                <a:effectLst>
                  <a:outerShdw blurRad="9525" dist="25400" dir="14640000" algn="tl" rotWithShape="0">
                    <a:schemeClr val="bg1">
                      <a:alpha val="30000"/>
                    </a:schemeClr>
                  </a:outerShdw>
                </a:effectLst>
              </a:rPr>
              <a:t>The size of a structure in C depends on the data types of its members and the number of members it has. The total size of the structure is the sum of the sizes of its members. For example, if a structure has two int members and one float member, its size would be 2 * </a:t>
            </a:r>
            <a:r>
              <a:rPr lang="en-US" sz="1600" i="1" dirty="0" err="1">
                <a:ln>
                  <a:solidFill>
                    <a:srgbClr val="404040">
                      <a:alpha val="10000"/>
                    </a:srgbClr>
                  </a:solidFill>
                </a:ln>
                <a:solidFill>
                  <a:srgbClr val="DADADA"/>
                </a:solidFill>
                <a:effectLst>
                  <a:outerShdw blurRad="9525" dist="25400" dir="14640000" algn="tl" rotWithShape="0">
                    <a:schemeClr val="bg1">
                      <a:alpha val="30000"/>
                    </a:schemeClr>
                  </a:outerShdw>
                </a:effectLst>
              </a:rPr>
              <a:t>sizeof</a:t>
            </a:r>
            <a:r>
              <a:rPr lang="en-US" sz="1600" i="1" dirty="0">
                <a:ln>
                  <a:solidFill>
                    <a:srgbClr val="404040">
                      <a:alpha val="10000"/>
                    </a:srgbClr>
                  </a:solidFill>
                </a:ln>
                <a:solidFill>
                  <a:srgbClr val="DADADA"/>
                </a:solidFill>
                <a:effectLst>
                  <a:outerShdw blurRad="9525" dist="25400" dir="14640000" algn="tl" rotWithShape="0">
                    <a:schemeClr val="bg1">
                      <a:alpha val="30000"/>
                    </a:schemeClr>
                  </a:outerShdw>
                </a:effectLst>
              </a:rPr>
              <a:t>(int) + </a:t>
            </a:r>
            <a:r>
              <a:rPr lang="en-US" sz="1600" i="1" dirty="0" err="1">
                <a:ln>
                  <a:solidFill>
                    <a:srgbClr val="404040">
                      <a:alpha val="10000"/>
                    </a:srgbClr>
                  </a:solidFill>
                </a:ln>
                <a:solidFill>
                  <a:srgbClr val="DADADA"/>
                </a:solidFill>
                <a:effectLst>
                  <a:outerShdw blurRad="9525" dist="25400" dir="14640000" algn="tl" rotWithShape="0">
                    <a:schemeClr val="bg1">
                      <a:alpha val="30000"/>
                    </a:schemeClr>
                  </a:outerShdw>
                </a:effectLst>
              </a:rPr>
              <a:t>sizeof</a:t>
            </a:r>
            <a:r>
              <a:rPr lang="en-US" sz="1600" i="1" dirty="0">
                <a:ln>
                  <a:solidFill>
                    <a:srgbClr val="404040">
                      <a:alpha val="10000"/>
                    </a:srgbClr>
                  </a:solidFill>
                </a:ln>
                <a:solidFill>
                  <a:srgbClr val="DADADA"/>
                </a:solidFill>
                <a:effectLst>
                  <a:outerShdw blurRad="9525" dist="25400" dir="14640000" algn="tl" rotWithShape="0">
                    <a:schemeClr val="bg1">
                      <a:alpha val="30000"/>
                    </a:schemeClr>
                  </a:outerShdw>
                </a:effectLst>
              </a:rPr>
              <a:t>(float).</a:t>
            </a:r>
          </a:p>
          <a:p>
            <a:pPr>
              <a:spcBef>
                <a:spcPct val="20000"/>
              </a:spcBef>
              <a:spcAft>
                <a:spcPts val="600"/>
              </a:spcAft>
              <a:buClr>
                <a:schemeClr val="tx2"/>
              </a:buClr>
              <a:buSzPct val="70000"/>
              <a:buFont typeface="Wingdings 2" charset="2"/>
              <a:defRPr/>
            </a:pPr>
            <a:r>
              <a:rPr lang="en-US" sz="1600" i="1" dirty="0">
                <a:ln>
                  <a:solidFill>
                    <a:srgbClr val="404040">
                      <a:alpha val="10000"/>
                    </a:srgbClr>
                  </a:solidFill>
                </a:ln>
                <a:solidFill>
                  <a:srgbClr val="DADADA"/>
                </a:solidFill>
                <a:effectLst>
                  <a:outerShdw blurRad="9525" dist="25400" dir="14640000" algn="tl" rotWithShape="0">
                    <a:schemeClr val="bg1">
                      <a:alpha val="30000"/>
                    </a:schemeClr>
                  </a:outerShdw>
                </a:effectLst>
              </a:rPr>
              <a:t>In C, the </a:t>
            </a:r>
            <a:r>
              <a:rPr lang="en-US" sz="1600" i="1" dirty="0" err="1">
                <a:ln>
                  <a:solidFill>
                    <a:srgbClr val="404040">
                      <a:alpha val="10000"/>
                    </a:srgbClr>
                  </a:solidFill>
                </a:ln>
                <a:solidFill>
                  <a:srgbClr val="DADADA"/>
                </a:solidFill>
                <a:effectLst>
                  <a:outerShdw blurRad="9525" dist="25400" dir="14640000" algn="tl" rotWithShape="0">
                    <a:schemeClr val="bg1">
                      <a:alpha val="30000"/>
                    </a:schemeClr>
                  </a:outerShdw>
                </a:effectLst>
              </a:rPr>
              <a:t>sizeof</a:t>
            </a:r>
            <a:r>
              <a:rPr lang="en-US" sz="1600" i="1" dirty="0">
                <a:ln>
                  <a:solidFill>
                    <a:srgbClr val="404040">
                      <a:alpha val="10000"/>
                    </a:srgbClr>
                  </a:solidFill>
                </a:ln>
                <a:solidFill>
                  <a:srgbClr val="DADADA"/>
                </a:solidFill>
                <a:effectLst>
                  <a:outerShdw blurRad="9525" dist="25400" dir="14640000" algn="tl" rotWithShape="0">
                    <a:schemeClr val="bg1">
                      <a:alpha val="30000"/>
                    </a:schemeClr>
                  </a:outerShdw>
                </a:effectLst>
              </a:rPr>
              <a:t> operator can be used to find the size of any data type, including structures. For example:</a:t>
            </a:r>
          </a:p>
        </p:txBody>
      </p:sp>
      <p:pic>
        <p:nvPicPr>
          <p:cNvPr id="110598" name="Picture 4">
            <a:extLst>
              <a:ext uri="{FF2B5EF4-FFF2-40B4-BE49-F238E27FC236}">
                <a16:creationId xmlns:a16="http://schemas.microsoft.com/office/drawing/2014/main" id="{4E20C466-B172-2FEA-298A-C15BAE061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4443750" y="2323322"/>
            <a:ext cx="6724993" cy="357426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2B541834-316A-8C70-AF5B-A6B29C56BDD7}"/>
              </a:ext>
            </a:extLst>
          </p:cNvPr>
          <p:cNvSpPr>
            <a:spLocks noGrp="1"/>
          </p:cNvSpPr>
          <p:nvPr>
            <p:ph type="ftr" sz="quarter" idx="11"/>
          </p:nvPr>
        </p:nvSpPr>
        <p:spPr>
          <a:xfrm>
            <a:off x="913795" y="6310313"/>
            <a:ext cx="6672865" cy="365125"/>
          </a:xfrm>
        </p:spPr>
        <p:txBody>
          <a:bodyPr vert="horz" lIns="91440" tIns="45720" rIns="91440" bIns="45720" rtlCol="0" anchor="ctr">
            <a:normAutofit/>
          </a:bodyPr>
          <a:lstStyle/>
          <a:p>
            <a:pPr defTabSz="914400">
              <a:spcAft>
                <a:spcPts val="600"/>
              </a:spcAft>
            </a:pPr>
            <a:r>
              <a:rPr lang="en-US" kern="1200">
                <a:solidFill>
                  <a:srgbClr val="F2F2F2"/>
                </a:solidFill>
                <a:effectLst>
                  <a:outerShdw blurRad="50800" dist="38100" dir="2700000" algn="tl" rotWithShape="0">
                    <a:schemeClr val="bg1">
                      <a:alpha val="43000"/>
                    </a:schemeClr>
                  </a:outerShdw>
                </a:effectLst>
                <a:latin typeface="+mn-lt"/>
                <a:ea typeface="+mn-ea"/>
                <a:cs typeface="+mn-cs"/>
              </a:rPr>
              <a:t>Prepared By: Ajay Singh</a:t>
            </a:r>
          </a:p>
        </p:txBody>
      </p:sp>
      <p:sp>
        <p:nvSpPr>
          <p:cNvPr id="110596" name="Text Box 4">
            <a:extLst>
              <a:ext uri="{FF2B5EF4-FFF2-40B4-BE49-F238E27FC236}">
                <a16:creationId xmlns:a16="http://schemas.microsoft.com/office/drawing/2014/main" id="{C9CB05B8-9BD3-AF1D-3F05-0FCDF75DAB6B}"/>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sp>
        <p:nvSpPr>
          <p:cNvPr id="3" name="Rectangle 5">
            <a:extLst>
              <a:ext uri="{FF2B5EF4-FFF2-40B4-BE49-F238E27FC236}">
                <a16:creationId xmlns:a16="http://schemas.microsoft.com/office/drawing/2014/main" id="{C44393EE-0B37-3085-3C73-C178A9484C4A}"/>
              </a:ext>
            </a:extLst>
          </p:cNvPr>
          <p:cNvSpPr>
            <a:spLocks noChangeArrowheads="1"/>
          </p:cNvSpPr>
          <p:nvPr/>
        </p:nvSpPr>
        <p:spPr bwMode="auto">
          <a:xfrm>
            <a:off x="4214325" y="6075901"/>
            <a:ext cx="7334205" cy="691613"/>
          </a:xfrm>
          <a:prstGeom prst="rect">
            <a:avLst/>
          </a:prstGeom>
        </p:spPr>
        <p:txBody>
          <a:bodyPr vert="horz" lIns="91440" tIns="45720" rIns="91440" bIns="45720" rtlCol="0" anchor="t">
            <a:normAutofit/>
          </a:bodyPr>
          <a:lstStyle/>
          <a:p>
            <a:pPr>
              <a:spcBef>
                <a:spcPct val="20000"/>
              </a:spcBef>
              <a:spcAft>
                <a:spcPts val="600"/>
              </a:spcAft>
              <a:buClr>
                <a:schemeClr val="tx2"/>
              </a:buClr>
              <a:buSzPct val="70000"/>
              <a:buFont typeface="Wingdings 2" charset="2"/>
              <a:defRPr/>
            </a:pPr>
            <a:r>
              <a:rPr lang="en-US" sz="1600" i="1" dirty="0">
                <a:ln>
                  <a:solidFill>
                    <a:srgbClr val="404040">
                      <a:alpha val="10000"/>
                    </a:srgbClr>
                  </a:solidFill>
                </a:ln>
                <a:solidFill>
                  <a:srgbClr val="DADADA"/>
                </a:solidFill>
                <a:effectLst>
                  <a:outerShdw blurRad="9525" dist="25400" dir="14640000" algn="tl" rotWithShape="0">
                    <a:schemeClr val="bg1">
                      <a:alpha val="30000"/>
                    </a:schemeClr>
                  </a:outerShdw>
                </a:effectLst>
              </a:rPr>
              <a:t>This will print the size of the student structure in bytes. The size may vary depending on the system you are using.</a:t>
            </a:r>
          </a:p>
        </p:txBody>
      </p:sp>
    </p:spTree>
    <p:extLst>
      <p:ext uri="{BB962C8B-B14F-4D97-AF65-F5344CB8AC3E}">
        <p14:creationId xmlns:p14="http://schemas.microsoft.com/office/powerpoint/2010/main" val="3389973962"/>
      </p:ext>
    </p:extLst>
  </p:cSld>
  <p:clrMapOvr>
    <a:overrideClrMapping bg1="lt1" tx1="dk1" bg2="lt2" tx2="dk2" accent1="accent1" accent2="accent2" accent3="accent3" accent4="accent4" accent5="accent5" accent6="accent6" hlink="hlink" folHlink="folHlink"/>
  </p:clrMapOvr>
</p:sld>
</file>

<file path=ppt/slides/slide102.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505866" name="Rectangle 505865">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0595" name="Text Box 3">
            <a:extLst>
              <a:ext uri="{FF2B5EF4-FFF2-40B4-BE49-F238E27FC236}">
                <a16:creationId xmlns:a16="http://schemas.microsoft.com/office/drawing/2014/main" id="{7398BD18-78E3-76D5-D2AC-71A28B4B5850}"/>
              </a:ext>
            </a:extLst>
          </p:cNvPr>
          <p:cNvSpPr txBox="1">
            <a:spLocks noChangeArrowheads="1"/>
          </p:cNvSpPr>
          <p:nvPr/>
        </p:nvSpPr>
        <p:spPr bwMode="auto">
          <a:xfrm>
            <a:off x="913795" y="609600"/>
            <a:ext cx="3078749" cy="9704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b">
            <a:norm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nSpc>
                <a:spcPct val="90000"/>
              </a:lnSpc>
              <a:spcBef>
                <a:spcPct val="0"/>
              </a:spcBef>
              <a:spcAft>
                <a:spcPts val="600"/>
              </a:spcAft>
            </a:pPr>
            <a:r>
              <a:rPr lang="en-US" altLang="en-US" sz="1800" dirty="0">
                <a:ln>
                  <a:solidFill>
                    <a:srgbClr val="404040">
                      <a:alpha val="10000"/>
                    </a:srgbClr>
                  </a:solidFill>
                </a:ln>
                <a:solidFill>
                  <a:srgbClr val="DADADA"/>
                </a:solidFill>
                <a:effectLst>
                  <a:outerShdw blurRad="9525" dist="25400" dir="14640000" algn="tl" rotWithShape="0">
                    <a:schemeClr val="bg1">
                      <a:alpha val="30000"/>
                    </a:schemeClr>
                  </a:outerShdw>
                </a:effectLst>
                <a:latin typeface="+mj-lt"/>
                <a:ea typeface="+mj-ea"/>
              </a:rPr>
              <a:t>4.3.2 Accessing member of structure</a:t>
            </a:r>
          </a:p>
        </p:txBody>
      </p:sp>
      <p:sp>
        <p:nvSpPr>
          <p:cNvPr id="505861" name="Rectangle 5">
            <a:extLst>
              <a:ext uri="{FF2B5EF4-FFF2-40B4-BE49-F238E27FC236}">
                <a16:creationId xmlns:a16="http://schemas.microsoft.com/office/drawing/2014/main" id="{B7B391B0-57E8-8B1C-9AD0-F4EBB8FEEA84}"/>
              </a:ext>
            </a:extLst>
          </p:cNvPr>
          <p:cNvSpPr>
            <a:spLocks noChangeArrowheads="1"/>
          </p:cNvSpPr>
          <p:nvPr/>
        </p:nvSpPr>
        <p:spPr bwMode="auto">
          <a:xfrm>
            <a:off x="4214325" y="541176"/>
            <a:ext cx="7334205" cy="691614"/>
          </a:xfrm>
          <a:prstGeom prst="rect">
            <a:avLst/>
          </a:prstGeom>
        </p:spPr>
        <p:txBody>
          <a:bodyPr vert="horz" lIns="91440" tIns="45720" rIns="91440" bIns="45720" rtlCol="0" anchor="t">
            <a:normAutofit lnSpcReduction="10000"/>
          </a:bodyPr>
          <a:lstStyle/>
          <a:p>
            <a:pPr>
              <a:spcBef>
                <a:spcPct val="20000"/>
              </a:spcBef>
              <a:spcAft>
                <a:spcPts val="600"/>
              </a:spcAft>
              <a:buClr>
                <a:schemeClr val="tx2"/>
              </a:buClr>
              <a:buSzPct val="70000"/>
              <a:buFont typeface="Wingdings 2" charset="2"/>
              <a:defRPr/>
            </a:pPr>
            <a:r>
              <a:rPr lang="en-US" sz="1600" i="1" dirty="0">
                <a:ln>
                  <a:solidFill>
                    <a:srgbClr val="404040">
                      <a:alpha val="10000"/>
                    </a:srgbClr>
                  </a:solidFill>
                </a:ln>
                <a:solidFill>
                  <a:srgbClr val="DADADA"/>
                </a:solidFill>
                <a:effectLst>
                  <a:outerShdw blurRad="9525" dist="25400" dir="14640000" algn="tl" rotWithShape="0">
                    <a:schemeClr val="bg1">
                      <a:alpha val="30000"/>
                    </a:schemeClr>
                  </a:outerShdw>
                </a:effectLst>
              </a:rPr>
              <a:t>The members of a structure can be accessed in multiple ways:</a:t>
            </a:r>
          </a:p>
          <a:p>
            <a:pPr>
              <a:spcBef>
                <a:spcPct val="20000"/>
              </a:spcBef>
              <a:spcAft>
                <a:spcPts val="600"/>
              </a:spcAft>
              <a:buClr>
                <a:schemeClr val="tx2"/>
              </a:buClr>
              <a:buSzPct val="70000"/>
              <a:buFont typeface="Wingdings 2" charset="2"/>
              <a:defRPr/>
            </a:pPr>
            <a:r>
              <a:rPr lang="en-US" sz="1600" i="1" dirty="0">
                <a:ln>
                  <a:solidFill>
                    <a:srgbClr val="404040">
                      <a:alpha val="10000"/>
                    </a:srgbClr>
                  </a:solidFill>
                </a:ln>
                <a:solidFill>
                  <a:srgbClr val="DADADA"/>
                </a:solidFill>
                <a:effectLst>
                  <a:outerShdw blurRad="9525" dist="25400" dir="14640000" algn="tl" rotWithShape="0">
                    <a:schemeClr val="bg1">
                      <a:alpha val="30000"/>
                    </a:schemeClr>
                  </a:outerShdw>
                </a:effectLst>
              </a:rPr>
              <a:t>Using dot operator (.):</a:t>
            </a:r>
          </a:p>
        </p:txBody>
      </p:sp>
      <p:pic>
        <p:nvPicPr>
          <p:cNvPr id="110598" name="Picture 4">
            <a:extLst>
              <a:ext uri="{FF2B5EF4-FFF2-40B4-BE49-F238E27FC236}">
                <a16:creationId xmlns:a16="http://schemas.microsoft.com/office/drawing/2014/main" id="{4E20C466-B172-2FEA-298A-C15BAE061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4250227" y="1273052"/>
            <a:ext cx="6209389" cy="497132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2B541834-316A-8C70-AF5B-A6B29C56BDD7}"/>
              </a:ext>
            </a:extLst>
          </p:cNvPr>
          <p:cNvSpPr>
            <a:spLocks noGrp="1"/>
          </p:cNvSpPr>
          <p:nvPr>
            <p:ph type="ftr" sz="quarter" idx="11"/>
          </p:nvPr>
        </p:nvSpPr>
        <p:spPr>
          <a:xfrm>
            <a:off x="913795" y="6310313"/>
            <a:ext cx="6672865" cy="365125"/>
          </a:xfrm>
        </p:spPr>
        <p:txBody>
          <a:bodyPr vert="horz" lIns="91440" tIns="45720" rIns="91440" bIns="45720" rtlCol="0" anchor="ctr">
            <a:normAutofit/>
          </a:bodyPr>
          <a:lstStyle/>
          <a:p>
            <a:pPr defTabSz="914400">
              <a:spcAft>
                <a:spcPts val="600"/>
              </a:spcAft>
            </a:pPr>
            <a:r>
              <a:rPr lang="en-US" kern="1200">
                <a:solidFill>
                  <a:srgbClr val="F2F2F2"/>
                </a:solidFill>
                <a:effectLst>
                  <a:outerShdw blurRad="50800" dist="38100" dir="2700000" algn="tl" rotWithShape="0">
                    <a:schemeClr val="bg1">
                      <a:alpha val="43000"/>
                    </a:schemeClr>
                  </a:outerShdw>
                </a:effectLst>
                <a:latin typeface="+mn-lt"/>
                <a:ea typeface="+mn-ea"/>
                <a:cs typeface="+mn-cs"/>
              </a:rPr>
              <a:t>Prepared By: Ajay Singh</a:t>
            </a:r>
          </a:p>
        </p:txBody>
      </p:sp>
      <p:sp>
        <p:nvSpPr>
          <p:cNvPr id="110596" name="Text Box 4">
            <a:extLst>
              <a:ext uri="{FF2B5EF4-FFF2-40B4-BE49-F238E27FC236}">
                <a16:creationId xmlns:a16="http://schemas.microsoft.com/office/drawing/2014/main" id="{C9CB05B8-9BD3-AF1D-3F05-0FCDF75DAB6B}"/>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spTree>
    <p:extLst>
      <p:ext uri="{BB962C8B-B14F-4D97-AF65-F5344CB8AC3E}">
        <p14:creationId xmlns:p14="http://schemas.microsoft.com/office/powerpoint/2010/main" val="2276221485"/>
      </p:ext>
    </p:extLst>
  </p:cSld>
  <p:clrMapOvr>
    <a:overrideClrMapping bg1="lt1" tx1="dk1" bg2="lt2" tx2="dk2" accent1="accent1" accent2="accent2" accent3="accent3" accent4="accent4" accent5="accent5" accent6="accent6" hlink="hlink" folHlink="folHlink"/>
  </p:clrMapOvr>
</p:sld>
</file>

<file path=ppt/slides/slide103.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505866" name="Rectangle 505865">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0595" name="Text Box 3">
            <a:extLst>
              <a:ext uri="{FF2B5EF4-FFF2-40B4-BE49-F238E27FC236}">
                <a16:creationId xmlns:a16="http://schemas.microsoft.com/office/drawing/2014/main" id="{7398BD18-78E3-76D5-D2AC-71A28B4B5850}"/>
              </a:ext>
            </a:extLst>
          </p:cNvPr>
          <p:cNvSpPr txBox="1">
            <a:spLocks noChangeArrowheads="1"/>
          </p:cNvSpPr>
          <p:nvPr/>
        </p:nvSpPr>
        <p:spPr bwMode="auto">
          <a:xfrm>
            <a:off x="913795" y="609600"/>
            <a:ext cx="3078749" cy="9704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b">
            <a:norm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nSpc>
                <a:spcPct val="90000"/>
              </a:lnSpc>
              <a:spcBef>
                <a:spcPct val="0"/>
              </a:spcBef>
              <a:spcAft>
                <a:spcPts val="600"/>
              </a:spcAft>
            </a:pPr>
            <a:r>
              <a:rPr lang="en-US" altLang="en-US" sz="1800" dirty="0">
                <a:ln>
                  <a:solidFill>
                    <a:srgbClr val="404040">
                      <a:alpha val="10000"/>
                    </a:srgbClr>
                  </a:solidFill>
                </a:ln>
                <a:solidFill>
                  <a:srgbClr val="DADADA"/>
                </a:solidFill>
                <a:effectLst>
                  <a:outerShdw blurRad="9525" dist="25400" dir="14640000" algn="tl" rotWithShape="0">
                    <a:schemeClr val="bg1">
                      <a:alpha val="30000"/>
                    </a:schemeClr>
                  </a:outerShdw>
                </a:effectLst>
                <a:latin typeface="+mj-lt"/>
                <a:ea typeface="+mj-ea"/>
              </a:rPr>
              <a:t>4.3.2 Accessing member of structure</a:t>
            </a:r>
          </a:p>
        </p:txBody>
      </p:sp>
      <p:sp>
        <p:nvSpPr>
          <p:cNvPr id="505861" name="Rectangle 5">
            <a:extLst>
              <a:ext uri="{FF2B5EF4-FFF2-40B4-BE49-F238E27FC236}">
                <a16:creationId xmlns:a16="http://schemas.microsoft.com/office/drawing/2014/main" id="{B7B391B0-57E8-8B1C-9AD0-F4EBB8FEEA84}"/>
              </a:ext>
            </a:extLst>
          </p:cNvPr>
          <p:cNvSpPr>
            <a:spLocks noChangeArrowheads="1"/>
          </p:cNvSpPr>
          <p:nvPr/>
        </p:nvSpPr>
        <p:spPr bwMode="auto">
          <a:xfrm>
            <a:off x="4214325" y="541176"/>
            <a:ext cx="7334205" cy="691614"/>
          </a:xfrm>
          <a:prstGeom prst="rect">
            <a:avLst/>
          </a:prstGeom>
        </p:spPr>
        <p:txBody>
          <a:bodyPr vert="horz" lIns="91440" tIns="45720" rIns="91440" bIns="45720" rtlCol="0" anchor="t">
            <a:normAutofit/>
          </a:bodyPr>
          <a:lstStyle/>
          <a:p>
            <a:pPr>
              <a:spcBef>
                <a:spcPct val="20000"/>
              </a:spcBef>
              <a:spcAft>
                <a:spcPts val="600"/>
              </a:spcAft>
              <a:buClr>
                <a:schemeClr val="tx2"/>
              </a:buClr>
              <a:buSzPct val="70000"/>
              <a:buFont typeface="Wingdings 2" charset="2"/>
              <a:defRPr/>
            </a:pPr>
            <a:r>
              <a:rPr lang="en-US" sz="1600" i="1" dirty="0">
                <a:ln>
                  <a:solidFill>
                    <a:srgbClr val="404040">
                      <a:alpha val="10000"/>
                    </a:srgbClr>
                  </a:solidFill>
                </a:ln>
                <a:solidFill>
                  <a:srgbClr val="DADADA"/>
                </a:solidFill>
                <a:effectLst>
                  <a:outerShdw blurRad="9525" dist="25400" dir="14640000" algn="tl" rotWithShape="0">
                    <a:schemeClr val="bg1">
                      <a:alpha val="30000"/>
                    </a:schemeClr>
                  </a:outerShdw>
                </a:effectLst>
              </a:rPr>
              <a:t>Using arrow operator (-&gt;):</a:t>
            </a:r>
          </a:p>
        </p:txBody>
      </p:sp>
      <p:pic>
        <p:nvPicPr>
          <p:cNvPr id="110598" name="Picture 4">
            <a:extLst>
              <a:ext uri="{FF2B5EF4-FFF2-40B4-BE49-F238E27FC236}">
                <a16:creationId xmlns:a16="http://schemas.microsoft.com/office/drawing/2014/main" id="{4E20C466-B172-2FEA-298A-C15BAE061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4493572" y="937141"/>
            <a:ext cx="5722698" cy="497132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2B541834-316A-8C70-AF5B-A6B29C56BDD7}"/>
              </a:ext>
            </a:extLst>
          </p:cNvPr>
          <p:cNvSpPr>
            <a:spLocks noGrp="1"/>
          </p:cNvSpPr>
          <p:nvPr>
            <p:ph type="ftr" sz="quarter" idx="11"/>
          </p:nvPr>
        </p:nvSpPr>
        <p:spPr>
          <a:xfrm>
            <a:off x="913795" y="6310313"/>
            <a:ext cx="6672865" cy="365125"/>
          </a:xfrm>
        </p:spPr>
        <p:txBody>
          <a:bodyPr vert="horz" lIns="91440" tIns="45720" rIns="91440" bIns="45720" rtlCol="0" anchor="ctr">
            <a:normAutofit/>
          </a:bodyPr>
          <a:lstStyle/>
          <a:p>
            <a:pPr defTabSz="914400">
              <a:spcAft>
                <a:spcPts val="600"/>
              </a:spcAft>
            </a:pPr>
            <a:r>
              <a:rPr lang="en-US" kern="1200">
                <a:solidFill>
                  <a:srgbClr val="F2F2F2"/>
                </a:solidFill>
                <a:effectLst>
                  <a:outerShdw blurRad="50800" dist="38100" dir="2700000" algn="tl" rotWithShape="0">
                    <a:schemeClr val="bg1">
                      <a:alpha val="43000"/>
                    </a:schemeClr>
                  </a:outerShdw>
                </a:effectLst>
                <a:latin typeface="+mn-lt"/>
                <a:ea typeface="+mn-ea"/>
                <a:cs typeface="+mn-cs"/>
              </a:rPr>
              <a:t>Prepared By: Ajay Singh</a:t>
            </a:r>
          </a:p>
        </p:txBody>
      </p:sp>
      <p:sp>
        <p:nvSpPr>
          <p:cNvPr id="110596" name="Text Box 4">
            <a:extLst>
              <a:ext uri="{FF2B5EF4-FFF2-40B4-BE49-F238E27FC236}">
                <a16:creationId xmlns:a16="http://schemas.microsoft.com/office/drawing/2014/main" id="{C9CB05B8-9BD3-AF1D-3F05-0FCDF75DAB6B}"/>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sp>
        <p:nvSpPr>
          <p:cNvPr id="3" name="Rectangle 5">
            <a:extLst>
              <a:ext uri="{FF2B5EF4-FFF2-40B4-BE49-F238E27FC236}">
                <a16:creationId xmlns:a16="http://schemas.microsoft.com/office/drawing/2014/main" id="{C44393EE-0B37-3085-3C73-C178A9484C4A}"/>
              </a:ext>
            </a:extLst>
          </p:cNvPr>
          <p:cNvSpPr>
            <a:spLocks noChangeArrowheads="1"/>
          </p:cNvSpPr>
          <p:nvPr/>
        </p:nvSpPr>
        <p:spPr bwMode="auto">
          <a:xfrm>
            <a:off x="4214325" y="5920859"/>
            <a:ext cx="7334205" cy="846655"/>
          </a:xfrm>
          <a:prstGeom prst="rect">
            <a:avLst/>
          </a:prstGeom>
        </p:spPr>
        <p:txBody>
          <a:bodyPr vert="horz" lIns="91440" tIns="45720" rIns="91440" bIns="45720" rtlCol="0" anchor="t">
            <a:normAutofit/>
          </a:bodyPr>
          <a:lstStyle/>
          <a:p>
            <a:pPr>
              <a:spcBef>
                <a:spcPct val="20000"/>
              </a:spcBef>
              <a:spcAft>
                <a:spcPts val="600"/>
              </a:spcAft>
              <a:buClr>
                <a:schemeClr val="tx2"/>
              </a:buClr>
              <a:buSzPct val="70000"/>
              <a:buFont typeface="Wingdings 2" charset="2"/>
              <a:defRPr/>
            </a:pPr>
            <a:r>
              <a:rPr lang="en-US" sz="1600" i="1" dirty="0">
                <a:ln>
                  <a:solidFill>
                    <a:srgbClr val="404040">
                      <a:alpha val="10000"/>
                    </a:srgbClr>
                  </a:solidFill>
                </a:ln>
                <a:solidFill>
                  <a:srgbClr val="DADADA"/>
                </a:solidFill>
                <a:effectLst>
                  <a:outerShdw blurRad="9525" dist="25400" dir="14640000" algn="tl" rotWithShape="0">
                    <a:schemeClr val="bg1">
                      <a:alpha val="30000"/>
                    </a:schemeClr>
                  </a:outerShdw>
                </a:effectLst>
              </a:rPr>
              <a:t>Both methods can be used interchangeably depending on the situation. The dot operator is used when you have the structure variable, while the arrow operator is used when you have a pointer to the structure.</a:t>
            </a:r>
          </a:p>
        </p:txBody>
      </p:sp>
    </p:spTree>
    <p:extLst>
      <p:ext uri="{BB962C8B-B14F-4D97-AF65-F5344CB8AC3E}">
        <p14:creationId xmlns:p14="http://schemas.microsoft.com/office/powerpoint/2010/main" val="2592194061"/>
      </p:ext>
    </p:extLst>
  </p:cSld>
  <p:clrMapOvr>
    <a:overrideClrMapping bg1="lt1" tx1="dk1" bg2="lt2" tx2="dk2" accent1="accent1" accent2="accent2" accent3="accent3" accent4="accent4" accent5="accent5" accent6="accent6" hlink="hlink" folHlink="folHlink"/>
  </p:clrMapOvr>
</p:sld>
</file>

<file path=ppt/slides/slide104.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505866" name="Rectangle 505865">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0595" name="Text Box 3">
            <a:extLst>
              <a:ext uri="{FF2B5EF4-FFF2-40B4-BE49-F238E27FC236}">
                <a16:creationId xmlns:a16="http://schemas.microsoft.com/office/drawing/2014/main" id="{7398BD18-78E3-76D5-D2AC-71A28B4B5850}"/>
              </a:ext>
            </a:extLst>
          </p:cNvPr>
          <p:cNvSpPr txBox="1">
            <a:spLocks noChangeArrowheads="1"/>
          </p:cNvSpPr>
          <p:nvPr/>
        </p:nvSpPr>
        <p:spPr bwMode="auto">
          <a:xfrm>
            <a:off x="913795" y="609600"/>
            <a:ext cx="3078749" cy="9704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b">
            <a:norm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nSpc>
                <a:spcPct val="90000"/>
              </a:lnSpc>
              <a:spcBef>
                <a:spcPct val="0"/>
              </a:spcBef>
              <a:spcAft>
                <a:spcPts val="600"/>
              </a:spcAft>
            </a:pPr>
            <a:r>
              <a:rPr lang="en-US" altLang="en-US" sz="1800" dirty="0">
                <a:ln>
                  <a:solidFill>
                    <a:srgbClr val="404040">
                      <a:alpha val="10000"/>
                    </a:srgbClr>
                  </a:solidFill>
                </a:ln>
                <a:solidFill>
                  <a:srgbClr val="DADADA"/>
                </a:solidFill>
                <a:effectLst>
                  <a:outerShdw blurRad="9525" dist="25400" dir="14640000" algn="tl" rotWithShape="0">
                    <a:schemeClr val="bg1">
                      <a:alpha val="30000"/>
                    </a:schemeClr>
                  </a:outerShdw>
                </a:effectLst>
                <a:latin typeface="+mj-lt"/>
                <a:ea typeface="+mj-ea"/>
              </a:rPr>
              <a:t>4.3.3 Array of structure</a:t>
            </a:r>
          </a:p>
        </p:txBody>
      </p:sp>
      <p:sp>
        <p:nvSpPr>
          <p:cNvPr id="505861" name="Rectangle 5">
            <a:extLst>
              <a:ext uri="{FF2B5EF4-FFF2-40B4-BE49-F238E27FC236}">
                <a16:creationId xmlns:a16="http://schemas.microsoft.com/office/drawing/2014/main" id="{B7B391B0-57E8-8B1C-9AD0-F4EBB8FEEA84}"/>
              </a:ext>
            </a:extLst>
          </p:cNvPr>
          <p:cNvSpPr>
            <a:spLocks noChangeArrowheads="1"/>
          </p:cNvSpPr>
          <p:nvPr/>
        </p:nvSpPr>
        <p:spPr bwMode="auto">
          <a:xfrm>
            <a:off x="826469" y="1736903"/>
            <a:ext cx="5527677" cy="4390848"/>
          </a:xfrm>
          <a:prstGeom prst="rect">
            <a:avLst/>
          </a:prstGeom>
        </p:spPr>
        <p:txBody>
          <a:bodyPr vert="horz" lIns="91440" tIns="45720" rIns="91440" bIns="45720" rtlCol="0" anchor="t">
            <a:normAutofit/>
          </a:bodyPr>
          <a:lstStyle/>
          <a:p>
            <a:pPr algn="just">
              <a:spcBef>
                <a:spcPct val="20000"/>
              </a:spcBef>
              <a:spcAft>
                <a:spcPts val="600"/>
              </a:spcAft>
              <a:buClr>
                <a:schemeClr val="tx2"/>
              </a:buClr>
              <a:buSzPct val="70000"/>
              <a:buFont typeface="Wingdings 2" charset="2"/>
              <a:defRPr/>
            </a:pPr>
            <a:r>
              <a:rPr lang="en-US" sz="1600" i="1" dirty="0">
                <a:ln>
                  <a:solidFill>
                    <a:srgbClr val="404040">
                      <a:alpha val="10000"/>
                    </a:srgbClr>
                  </a:solidFill>
                </a:ln>
                <a:solidFill>
                  <a:srgbClr val="DADADA"/>
                </a:solidFill>
                <a:effectLst>
                  <a:outerShdw blurRad="9525" dist="25400" dir="14640000" algn="tl" rotWithShape="0">
                    <a:schemeClr val="bg1">
                      <a:alpha val="30000"/>
                    </a:schemeClr>
                  </a:outerShdw>
                </a:effectLst>
              </a:rPr>
              <a:t>An array of structure is an array of variables of the same structure type. The structure type consists of one or more members, each of which can be a different data type. The structure type defines the blueprint for each element of the array, and each element has its own individual set of values for the members. An example of an array of structure in C is shown:</a:t>
            </a:r>
          </a:p>
          <a:p>
            <a:pPr algn="just">
              <a:spcBef>
                <a:spcPct val="20000"/>
              </a:spcBef>
              <a:spcAft>
                <a:spcPts val="600"/>
              </a:spcAft>
              <a:buClr>
                <a:schemeClr val="tx2"/>
              </a:buClr>
              <a:buSzPct val="70000"/>
              <a:buFont typeface="Wingdings 2" charset="2"/>
              <a:defRPr/>
            </a:pPr>
            <a:endParaRPr lang="en-US" sz="1600" i="1" dirty="0">
              <a:ln>
                <a:solidFill>
                  <a:srgbClr val="404040">
                    <a:alpha val="10000"/>
                  </a:srgbClr>
                </a:solidFill>
              </a:ln>
              <a:solidFill>
                <a:srgbClr val="DADADA"/>
              </a:solidFill>
              <a:effectLst>
                <a:outerShdw blurRad="9525" dist="25400" dir="14640000" algn="tl" rotWithShape="0">
                  <a:schemeClr val="bg1">
                    <a:alpha val="30000"/>
                  </a:schemeClr>
                </a:outerShdw>
              </a:effectLst>
            </a:endParaRPr>
          </a:p>
          <a:p>
            <a:pPr algn="just">
              <a:spcBef>
                <a:spcPct val="20000"/>
              </a:spcBef>
              <a:spcAft>
                <a:spcPts val="600"/>
              </a:spcAft>
              <a:buClr>
                <a:schemeClr val="tx2"/>
              </a:buClr>
              <a:buSzPct val="70000"/>
              <a:buFont typeface="Wingdings 2" charset="2"/>
              <a:defRPr/>
            </a:pPr>
            <a:endParaRPr lang="en-US" sz="1600" i="1" dirty="0">
              <a:ln>
                <a:solidFill>
                  <a:srgbClr val="404040">
                    <a:alpha val="10000"/>
                  </a:srgbClr>
                </a:solidFill>
              </a:ln>
              <a:solidFill>
                <a:srgbClr val="DADADA"/>
              </a:solidFill>
              <a:effectLst>
                <a:outerShdw blurRad="9525" dist="25400" dir="14640000" algn="tl" rotWithShape="0">
                  <a:schemeClr val="bg1">
                    <a:alpha val="30000"/>
                  </a:schemeClr>
                </a:outerShdw>
              </a:effectLst>
            </a:endParaRPr>
          </a:p>
          <a:p>
            <a:pPr algn="just">
              <a:spcBef>
                <a:spcPct val="20000"/>
              </a:spcBef>
              <a:spcAft>
                <a:spcPts val="600"/>
              </a:spcAft>
              <a:buClr>
                <a:schemeClr val="tx2"/>
              </a:buClr>
              <a:buSzPct val="70000"/>
              <a:buFont typeface="Wingdings 2" charset="2"/>
              <a:defRPr/>
            </a:pPr>
            <a:r>
              <a:rPr lang="en-US" sz="1600" i="1" dirty="0">
                <a:ln>
                  <a:solidFill>
                    <a:srgbClr val="404040">
                      <a:alpha val="10000"/>
                    </a:srgbClr>
                  </a:solidFill>
                </a:ln>
                <a:solidFill>
                  <a:srgbClr val="DADADA"/>
                </a:solidFill>
                <a:effectLst>
                  <a:outerShdw blurRad="9525" dist="25400" dir="14640000" algn="tl" rotWithShape="0">
                    <a:schemeClr val="bg1">
                      <a:alpha val="30000"/>
                    </a:schemeClr>
                  </a:outerShdw>
                </a:effectLst>
              </a:rPr>
              <a:t>In this example, s is an array of 3 elements of the student structure type. Each element of s has its own set of values for the members </a:t>
            </a:r>
            <a:r>
              <a:rPr lang="en-US" sz="1600" i="1" dirty="0" err="1">
                <a:ln>
                  <a:solidFill>
                    <a:srgbClr val="404040">
                      <a:alpha val="10000"/>
                    </a:srgbClr>
                  </a:solidFill>
                </a:ln>
                <a:solidFill>
                  <a:srgbClr val="DADADA"/>
                </a:solidFill>
                <a:effectLst>
                  <a:outerShdw blurRad="9525" dist="25400" dir="14640000" algn="tl" rotWithShape="0">
                    <a:schemeClr val="bg1">
                      <a:alpha val="30000"/>
                    </a:schemeClr>
                  </a:outerShdw>
                </a:effectLst>
              </a:rPr>
              <a:t>roll_no</a:t>
            </a:r>
            <a:r>
              <a:rPr lang="en-US" sz="1600" i="1" dirty="0">
                <a:ln>
                  <a:solidFill>
                    <a:srgbClr val="404040">
                      <a:alpha val="10000"/>
                    </a:srgbClr>
                  </a:solidFill>
                </a:ln>
                <a:solidFill>
                  <a:srgbClr val="DADADA"/>
                </a:solidFill>
                <a:effectLst>
                  <a:outerShdw blurRad="9525" dist="25400" dir="14640000" algn="tl" rotWithShape="0">
                    <a:schemeClr val="bg1">
                      <a:alpha val="30000"/>
                    </a:schemeClr>
                  </a:outerShdw>
                </a:effectLst>
              </a:rPr>
              <a:t>, name, and marks. The user is asked to input the values for each student, and then the details of all students are displayed on the screen.</a:t>
            </a:r>
          </a:p>
        </p:txBody>
      </p:sp>
      <p:pic>
        <p:nvPicPr>
          <p:cNvPr id="110598" name="Picture 4">
            <a:extLst>
              <a:ext uri="{FF2B5EF4-FFF2-40B4-BE49-F238E27FC236}">
                <a16:creationId xmlns:a16="http://schemas.microsoft.com/office/drawing/2014/main" id="{4E20C466-B172-2FEA-298A-C15BAE061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6661792" y="182562"/>
            <a:ext cx="5007429" cy="620552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2B541834-316A-8C70-AF5B-A6B29C56BDD7}"/>
              </a:ext>
            </a:extLst>
          </p:cNvPr>
          <p:cNvSpPr>
            <a:spLocks noGrp="1"/>
          </p:cNvSpPr>
          <p:nvPr>
            <p:ph type="ftr" sz="quarter" idx="11"/>
          </p:nvPr>
        </p:nvSpPr>
        <p:spPr>
          <a:xfrm>
            <a:off x="913795" y="6310313"/>
            <a:ext cx="6672865" cy="365125"/>
          </a:xfrm>
        </p:spPr>
        <p:txBody>
          <a:bodyPr vert="horz" lIns="91440" tIns="45720" rIns="91440" bIns="45720" rtlCol="0" anchor="ctr">
            <a:normAutofit/>
          </a:bodyPr>
          <a:lstStyle/>
          <a:p>
            <a:pPr defTabSz="914400">
              <a:spcAft>
                <a:spcPts val="600"/>
              </a:spcAft>
            </a:pPr>
            <a:r>
              <a:rPr lang="en-US" kern="1200">
                <a:solidFill>
                  <a:srgbClr val="F2F2F2"/>
                </a:solidFill>
                <a:effectLst>
                  <a:outerShdw blurRad="50800" dist="38100" dir="2700000" algn="tl" rotWithShape="0">
                    <a:schemeClr val="bg1">
                      <a:alpha val="43000"/>
                    </a:schemeClr>
                  </a:outerShdw>
                </a:effectLst>
                <a:latin typeface="+mn-lt"/>
                <a:ea typeface="+mn-ea"/>
                <a:cs typeface="+mn-cs"/>
              </a:rPr>
              <a:t>Prepared By: Ajay Singh</a:t>
            </a:r>
          </a:p>
        </p:txBody>
      </p:sp>
      <p:sp>
        <p:nvSpPr>
          <p:cNvPr id="110596" name="Text Box 4">
            <a:extLst>
              <a:ext uri="{FF2B5EF4-FFF2-40B4-BE49-F238E27FC236}">
                <a16:creationId xmlns:a16="http://schemas.microsoft.com/office/drawing/2014/main" id="{C9CB05B8-9BD3-AF1D-3F05-0FCDF75DAB6B}"/>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spTree>
    <p:extLst>
      <p:ext uri="{BB962C8B-B14F-4D97-AF65-F5344CB8AC3E}">
        <p14:creationId xmlns:p14="http://schemas.microsoft.com/office/powerpoint/2010/main" val="1520561244"/>
      </p:ext>
    </p:extLst>
  </p:cSld>
  <p:clrMapOvr>
    <a:overrideClrMapping bg1="lt1" tx1="dk1" bg2="lt2" tx2="dk2" accent1="accent1" accent2="accent2" accent3="accent3" accent4="accent4" accent5="accent5" accent6="accent6" hlink="hlink" folHlink="folHlink"/>
  </p:clrMapOvr>
</p:sld>
</file>

<file path=ppt/slides/slide105.xml><?xml version="1.0" encoding="utf-8"?>
<p:sld xmlns:a="http://schemas.openxmlformats.org/drawingml/2006/main" xmlns:r="http://schemas.openxmlformats.org/officeDocument/2006/relationships" xmlns:p="http://schemas.openxmlformats.org/presentationml/2006/main" showMasterPhAnim="0">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110595" name="Text Box 3">
            <a:extLst>
              <a:ext uri="{FF2B5EF4-FFF2-40B4-BE49-F238E27FC236}">
                <a16:creationId xmlns:a16="http://schemas.microsoft.com/office/drawing/2014/main" id="{7398BD18-78E3-76D5-D2AC-71A28B4B5850}"/>
              </a:ext>
            </a:extLst>
          </p:cNvPr>
          <p:cNvSpPr txBox="1">
            <a:spLocks noChangeArrowheads="1"/>
          </p:cNvSpPr>
          <p:nvPr/>
        </p:nvSpPr>
        <p:spPr bwMode="auto">
          <a:xfrm>
            <a:off x="633743" y="609599"/>
            <a:ext cx="3413156" cy="527367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spcBef>
                <a:spcPct val="0"/>
              </a:spcBef>
              <a:spcAft>
                <a:spcPts val="600"/>
              </a:spcAft>
            </a:pPr>
            <a:r>
              <a:rPr lang="en-US" altLang="en-US" sz="40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4.3.4 Union: Definition, Declaration</a:t>
            </a:r>
          </a:p>
        </p:txBody>
      </p:sp>
      <p:sp>
        <p:nvSpPr>
          <p:cNvPr id="505861" name="Rectangle 5">
            <a:extLst>
              <a:ext uri="{FF2B5EF4-FFF2-40B4-BE49-F238E27FC236}">
                <a16:creationId xmlns:a16="http://schemas.microsoft.com/office/drawing/2014/main" id="{B7B391B0-57E8-8B1C-9AD0-F4EBB8FEEA84}"/>
              </a:ext>
            </a:extLst>
          </p:cNvPr>
          <p:cNvSpPr>
            <a:spLocks noChangeArrowheads="1"/>
          </p:cNvSpPr>
          <p:nvPr/>
        </p:nvSpPr>
        <p:spPr bwMode="auto">
          <a:xfrm>
            <a:off x="4680641" y="659342"/>
            <a:ext cx="6889687" cy="2950446"/>
          </a:xfrm>
          <a:prstGeom prst="rect">
            <a:avLst/>
          </a:prstGeom>
        </p:spPr>
        <p:txBody>
          <a:bodyPr vert="horz" lIns="91440" tIns="45720" rIns="91440" bIns="45720" rtlCol="0" anchor="ctr">
            <a:normAutofit/>
          </a:bodyPr>
          <a:lstStyle/>
          <a:p>
            <a:pPr>
              <a:spcBef>
                <a:spcPct val="20000"/>
              </a:spcBef>
              <a:spcAft>
                <a:spcPts val="600"/>
              </a:spcAft>
              <a:buClr>
                <a:srgbClr val="EF9304"/>
              </a:buClr>
              <a:buSzPct val="70000"/>
              <a:buFont typeface="Wingdings 2" charset="2"/>
              <a:defRPr/>
            </a:pPr>
            <a:r>
              <a:rPr lang="en-US" i="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 union is a user-defined data type in C programming which allows you to store different data types in the same memory location. Unlike a structure, where each member has its own memory location, a union uses a single memory location to store all its members.</a:t>
            </a:r>
          </a:p>
          <a:p>
            <a:pPr>
              <a:spcBef>
                <a:spcPct val="20000"/>
              </a:spcBef>
              <a:spcAft>
                <a:spcPts val="600"/>
              </a:spcAft>
              <a:buClr>
                <a:srgbClr val="EF9304"/>
              </a:buClr>
              <a:buSzPct val="70000"/>
              <a:buFont typeface="Wingdings 2" charset="2"/>
              <a:defRPr/>
            </a:pPr>
            <a:endParaRPr lang="en-US" i="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a:spcBef>
                <a:spcPct val="20000"/>
              </a:spcBef>
              <a:spcAft>
                <a:spcPts val="600"/>
              </a:spcAft>
              <a:buClr>
                <a:srgbClr val="EF9304"/>
              </a:buClr>
              <a:buSzPct val="70000"/>
              <a:buFont typeface="Wingdings 2" charset="2"/>
              <a:defRPr/>
            </a:pPr>
            <a:r>
              <a:rPr lang="en-US" i="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The declaration of a union is similar to that of a structure, with the keyword "union" replacing the keyword "struct". Here's an example:</a:t>
            </a:r>
          </a:p>
        </p:txBody>
      </p:sp>
      <p:pic>
        <p:nvPicPr>
          <p:cNvPr id="110598" name="Picture 4">
            <a:extLst>
              <a:ext uri="{FF2B5EF4-FFF2-40B4-BE49-F238E27FC236}">
                <a16:creationId xmlns:a16="http://schemas.microsoft.com/office/drawing/2014/main" id="{4E20C466-B172-2FEA-298A-C15BAE061D6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p:blipFill>
        <p:spPr bwMode="auto">
          <a:xfrm>
            <a:off x="4786486" y="3956424"/>
            <a:ext cx="6618089" cy="185065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2B541834-316A-8C70-AF5B-A6B29C56BDD7}"/>
              </a:ext>
            </a:extLst>
          </p:cNvPr>
          <p:cNvSpPr>
            <a:spLocks noGrp="1"/>
          </p:cNvSpPr>
          <p:nvPr>
            <p:ph type="ftr" sz="quarter" idx="11"/>
          </p:nvPr>
        </p:nvSpPr>
        <p:spPr>
          <a:xfrm>
            <a:off x="913795" y="5883275"/>
            <a:ext cx="6672865" cy="365125"/>
          </a:xfrm>
        </p:spPr>
        <p:txBody>
          <a:bodyPr vert="horz" lIns="91440" tIns="45720" rIns="91440" bIns="45720" rtlCol="0" anchor="ctr">
            <a:normAutofit/>
          </a:bodyPr>
          <a:lstStyle/>
          <a:p>
            <a:pPr defTabSz="914400">
              <a:spcAft>
                <a:spcPts val="600"/>
              </a:spcAft>
            </a:pPr>
            <a:r>
              <a:rPr lang="en-US" kern="1200">
                <a:solidFill>
                  <a:schemeClr val="tx1">
                    <a:lumMod val="95000"/>
                  </a:schemeClr>
                </a:solidFill>
                <a:effectLst>
                  <a:outerShdw blurRad="50800" dist="38100" dir="2700000" algn="tl" rotWithShape="0">
                    <a:schemeClr val="bg1">
                      <a:alpha val="43000"/>
                    </a:schemeClr>
                  </a:outerShdw>
                </a:effectLst>
                <a:latin typeface="+mn-lt"/>
                <a:ea typeface="+mn-ea"/>
                <a:cs typeface="+mn-cs"/>
              </a:rPr>
              <a:t>Prepared By: Ajay Singh</a:t>
            </a:r>
          </a:p>
        </p:txBody>
      </p:sp>
      <p:sp>
        <p:nvSpPr>
          <p:cNvPr id="110596" name="Text Box 4">
            <a:extLst>
              <a:ext uri="{FF2B5EF4-FFF2-40B4-BE49-F238E27FC236}">
                <a16:creationId xmlns:a16="http://schemas.microsoft.com/office/drawing/2014/main" id="{C9CB05B8-9BD3-AF1D-3F05-0FCDF75DAB6B}"/>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spTree>
    <p:extLst>
      <p:ext uri="{BB962C8B-B14F-4D97-AF65-F5344CB8AC3E}">
        <p14:creationId xmlns:p14="http://schemas.microsoft.com/office/powerpoint/2010/main" val="388797670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PhAnim="0">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110595" name="Text Box 3">
            <a:extLst>
              <a:ext uri="{FF2B5EF4-FFF2-40B4-BE49-F238E27FC236}">
                <a16:creationId xmlns:a16="http://schemas.microsoft.com/office/drawing/2014/main" id="{7398BD18-78E3-76D5-D2AC-71A28B4B5850}"/>
              </a:ext>
            </a:extLst>
          </p:cNvPr>
          <p:cNvSpPr txBox="1">
            <a:spLocks noChangeArrowheads="1"/>
          </p:cNvSpPr>
          <p:nvPr/>
        </p:nvSpPr>
        <p:spPr bwMode="auto">
          <a:xfrm>
            <a:off x="633743" y="609599"/>
            <a:ext cx="3413156" cy="527367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spcBef>
                <a:spcPct val="0"/>
              </a:spcBef>
              <a:spcAft>
                <a:spcPts val="600"/>
              </a:spcAft>
            </a:pPr>
            <a:r>
              <a:rPr lang="en-US" altLang="en-US" sz="4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4.3.5 Difference between union and structure.</a:t>
            </a:r>
          </a:p>
        </p:txBody>
      </p:sp>
      <p:sp>
        <p:nvSpPr>
          <p:cNvPr id="505861" name="Rectangle 5">
            <a:extLst>
              <a:ext uri="{FF2B5EF4-FFF2-40B4-BE49-F238E27FC236}">
                <a16:creationId xmlns:a16="http://schemas.microsoft.com/office/drawing/2014/main" id="{B7B391B0-57E8-8B1C-9AD0-F4EBB8FEEA84}"/>
              </a:ext>
            </a:extLst>
          </p:cNvPr>
          <p:cNvSpPr>
            <a:spLocks noChangeArrowheads="1"/>
          </p:cNvSpPr>
          <p:nvPr/>
        </p:nvSpPr>
        <p:spPr bwMode="auto">
          <a:xfrm>
            <a:off x="4680641" y="659341"/>
            <a:ext cx="6889687" cy="5946731"/>
          </a:xfrm>
          <a:prstGeom prst="rect">
            <a:avLst/>
          </a:prstGeom>
        </p:spPr>
        <p:txBody>
          <a:bodyPr vert="horz" lIns="91440" tIns="45720" rIns="91440" bIns="45720" rtlCol="0" anchor="ctr">
            <a:normAutofit/>
          </a:bodyPr>
          <a:lstStyle/>
          <a:p>
            <a:pPr>
              <a:spcBef>
                <a:spcPct val="20000"/>
              </a:spcBef>
              <a:spcAft>
                <a:spcPts val="600"/>
              </a:spcAft>
              <a:buClr>
                <a:srgbClr val="EF9304"/>
              </a:buClr>
              <a:buSzPct val="70000"/>
              <a:buFont typeface="Wingdings 2" charset="2"/>
              <a:defRPr/>
            </a:pP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The main differences between union and structure in C programming are:</a:t>
            </a:r>
          </a:p>
          <a:p>
            <a:pPr marL="342900" indent="-342900">
              <a:spcBef>
                <a:spcPct val="20000"/>
              </a:spcBef>
              <a:spcAft>
                <a:spcPts val="600"/>
              </a:spcAft>
              <a:buClr>
                <a:srgbClr val="EF9304"/>
              </a:buClr>
              <a:buSzPct val="70000"/>
              <a:buFont typeface="+mj-lt"/>
              <a:buAutoNum type="arabicPeriod"/>
              <a:defRPr/>
            </a:pP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Memory Allocation: In a structure, each member has its own memory location, whereas in a union all members share the same memory location.</a:t>
            </a:r>
          </a:p>
          <a:p>
            <a:pPr marL="342900" indent="-342900">
              <a:spcBef>
                <a:spcPct val="20000"/>
              </a:spcBef>
              <a:spcAft>
                <a:spcPts val="600"/>
              </a:spcAft>
              <a:buClr>
                <a:srgbClr val="EF9304"/>
              </a:buClr>
              <a:buSzPct val="70000"/>
              <a:buFont typeface="+mj-lt"/>
              <a:buAutoNum type="arabicPeriod"/>
              <a:defRPr/>
            </a:pP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Size: The size of a structure is the sum of sizes of all its members, whereas the size of a union is the size of its largest member.</a:t>
            </a:r>
          </a:p>
          <a:p>
            <a:pPr marL="342900" indent="-342900">
              <a:spcBef>
                <a:spcPct val="20000"/>
              </a:spcBef>
              <a:spcAft>
                <a:spcPts val="600"/>
              </a:spcAft>
              <a:buClr>
                <a:srgbClr val="EF9304"/>
              </a:buClr>
              <a:buSzPct val="70000"/>
              <a:buFont typeface="+mj-lt"/>
              <a:buAutoNum type="arabicPeriod"/>
              <a:defRPr/>
            </a:pP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Accessing Members: In a structure, all members can be accessed individually, whereas in a union only one member can be accessed at a time.</a:t>
            </a:r>
          </a:p>
          <a:p>
            <a:pPr marL="342900" indent="-342900">
              <a:spcBef>
                <a:spcPct val="20000"/>
              </a:spcBef>
              <a:spcAft>
                <a:spcPts val="600"/>
              </a:spcAft>
              <a:buClr>
                <a:srgbClr val="EF9304"/>
              </a:buClr>
              <a:buSzPct val="70000"/>
              <a:buFont typeface="+mj-lt"/>
              <a:buAutoNum type="arabicPeriod"/>
              <a:defRPr/>
            </a:pP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Use Case: Structures are useful for organizing data that has different properties, whereas unions are useful for saving memory by allowing multiple members to share the same memory location.</a:t>
            </a:r>
          </a:p>
          <a:p>
            <a:pPr marL="342900" indent="-342900">
              <a:spcBef>
                <a:spcPct val="20000"/>
              </a:spcBef>
              <a:spcAft>
                <a:spcPts val="600"/>
              </a:spcAft>
              <a:buClr>
                <a:srgbClr val="EF9304"/>
              </a:buClr>
              <a:buSzPct val="70000"/>
              <a:buFont typeface="+mj-lt"/>
              <a:buAutoNum type="arabicPeriod"/>
              <a:defRPr/>
            </a:pP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Initialization: Structures can be initialized when they are declared or when they are created dynamically, whereas unions can only be initialized when they are declared.</a:t>
            </a:r>
          </a:p>
        </p:txBody>
      </p:sp>
      <p:sp>
        <p:nvSpPr>
          <p:cNvPr id="2" name="Footer Placeholder 1">
            <a:extLst>
              <a:ext uri="{FF2B5EF4-FFF2-40B4-BE49-F238E27FC236}">
                <a16:creationId xmlns:a16="http://schemas.microsoft.com/office/drawing/2014/main" id="{2B541834-316A-8C70-AF5B-A6B29C56BDD7}"/>
              </a:ext>
            </a:extLst>
          </p:cNvPr>
          <p:cNvSpPr>
            <a:spLocks noGrp="1"/>
          </p:cNvSpPr>
          <p:nvPr>
            <p:ph type="ftr" sz="quarter" idx="11"/>
          </p:nvPr>
        </p:nvSpPr>
        <p:spPr>
          <a:xfrm>
            <a:off x="913795" y="5883275"/>
            <a:ext cx="6672865" cy="365125"/>
          </a:xfrm>
        </p:spPr>
        <p:txBody>
          <a:bodyPr vert="horz" lIns="91440" tIns="45720" rIns="91440" bIns="45720" rtlCol="0" anchor="ctr">
            <a:normAutofit/>
          </a:bodyPr>
          <a:lstStyle/>
          <a:p>
            <a:pPr defTabSz="914400">
              <a:spcAft>
                <a:spcPts val="600"/>
              </a:spcAft>
            </a:pPr>
            <a:r>
              <a:rPr lang="en-US" kern="1200" dirty="0">
                <a:solidFill>
                  <a:schemeClr val="tx1">
                    <a:lumMod val="95000"/>
                  </a:schemeClr>
                </a:solidFill>
                <a:effectLst>
                  <a:outerShdw blurRad="50800" dist="38100" dir="2700000" algn="tl" rotWithShape="0">
                    <a:schemeClr val="bg1">
                      <a:alpha val="43000"/>
                    </a:schemeClr>
                  </a:outerShdw>
                </a:effectLst>
                <a:latin typeface="+mn-lt"/>
                <a:ea typeface="+mn-ea"/>
                <a:cs typeface="+mn-cs"/>
              </a:rPr>
              <a:t>Prepared By: Ajay Singh</a:t>
            </a:r>
          </a:p>
        </p:txBody>
      </p:sp>
      <p:sp>
        <p:nvSpPr>
          <p:cNvPr id="110596" name="Text Box 4">
            <a:extLst>
              <a:ext uri="{FF2B5EF4-FFF2-40B4-BE49-F238E27FC236}">
                <a16:creationId xmlns:a16="http://schemas.microsoft.com/office/drawing/2014/main" id="{C9CB05B8-9BD3-AF1D-3F05-0FCDF75DAB6B}"/>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spTree>
    <p:extLst>
      <p:ext uri="{BB962C8B-B14F-4D97-AF65-F5344CB8AC3E}">
        <p14:creationId xmlns:p14="http://schemas.microsoft.com/office/powerpoint/2010/main" val="583383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Line 2">
            <a:extLst>
              <a:ext uri="{FF2B5EF4-FFF2-40B4-BE49-F238E27FC236}">
                <a16:creationId xmlns:a16="http://schemas.microsoft.com/office/drawing/2014/main" id="{AA40A228-C35C-9C06-1CCE-DB13AF2A0094}"/>
              </a:ext>
            </a:extLst>
          </p:cNvPr>
          <p:cNvSpPr>
            <a:spLocks noChangeShapeType="1"/>
          </p:cNvSpPr>
          <p:nvPr/>
        </p:nvSpPr>
        <p:spPr bwMode="auto">
          <a:xfrm>
            <a:off x="1905000" y="4572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1" name="Rectangle 3">
            <a:extLst>
              <a:ext uri="{FF2B5EF4-FFF2-40B4-BE49-F238E27FC236}">
                <a16:creationId xmlns:a16="http://schemas.microsoft.com/office/drawing/2014/main" id="{334A37E3-8CAE-70AB-EFBD-BA673A524C62}"/>
              </a:ext>
            </a:extLst>
          </p:cNvPr>
          <p:cNvSpPr>
            <a:spLocks noChangeArrowheads="1"/>
          </p:cNvSpPr>
          <p:nvPr/>
        </p:nvSpPr>
        <p:spPr bwMode="auto">
          <a:xfrm>
            <a:off x="1676401" y="5791201"/>
            <a:ext cx="44005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000" dirty="0">
                <a:solidFill>
                  <a:schemeClr val="folHlink"/>
                </a:solidFill>
              </a:rPr>
              <a:t>FIGURE </a:t>
            </a:r>
            <a:r>
              <a:rPr lang="en-US" altLang="en-US" sz="2000" dirty="0"/>
              <a:t>Examples of Line Comments</a:t>
            </a:r>
          </a:p>
        </p:txBody>
      </p:sp>
      <p:grpSp>
        <p:nvGrpSpPr>
          <p:cNvPr id="22532" name="Group 4">
            <a:extLst>
              <a:ext uri="{FF2B5EF4-FFF2-40B4-BE49-F238E27FC236}">
                <a16:creationId xmlns:a16="http://schemas.microsoft.com/office/drawing/2014/main" id="{AC98CFF9-B08A-9E93-4568-43A62FF1D99A}"/>
              </a:ext>
            </a:extLst>
          </p:cNvPr>
          <p:cNvGrpSpPr>
            <a:grpSpLocks/>
          </p:cNvGrpSpPr>
          <p:nvPr/>
        </p:nvGrpSpPr>
        <p:grpSpPr bwMode="auto">
          <a:xfrm>
            <a:off x="1752600" y="252414"/>
            <a:ext cx="8610600" cy="5995987"/>
            <a:chOff x="336" y="159"/>
            <a:chExt cx="5232" cy="3777"/>
          </a:xfrm>
        </p:grpSpPr>
        <p:sp>
          <p:nvSpPr>
            <p:cNvPr id="22534" name="Line 5">
              <a:extLst>
                <a:ext uri="{FF2B5EF4-FFF2-40B4-BE49-F238E27FC236}">
                  <a16:creationId xmlns:a16="http://schemas.microsoft.com/office/drawing/2014/main" id="{AA3AB725-1F42-EDC3-F64C-0F409CB62209}"/>
                </a:ext>
              </a:extLst>
            </p:cNvPr>
            <p:cNvSpPr>
              <a:spLocks noChangeShapeType="1"/>
            </p:cNvSpPr>
            <p:nvPr/>
          </p:nvSpPr>
          <p:spPr bwMode="auto">
            <a:xfrm>
              <a:off x="336" y="3936"/>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5" name="Line 6">
              <a:extLst>
                <a:ext uri="{FF2B5EF4-FFF2-40B4-BE49-F238E27FC236}">
                  <a16:creationId xmlns:a16="http://schemas.microsoft.com/office/drawing/2014/main" id="{1C11FA2B-2726-7F9C-5B40-9531EE43853C}"/>
                </a:ext>
              </a:extLst>
            </p:cNvPr>
            <p:cNvSpPr>
              <a:spLocks noChangeShapeType="1"/>
            </p:cNvSpPr>
            <p:nvPr/>
          </p:nvSpPr>
          <p:spPr bwMode="auto">
            <a:xfrm>
              <a:off x="336" y="159"/>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6" name="Line 7">
              <a:extLst>
                <a:ext uri="{FF2B5EF4-FFF2-40B4-BE49-F238E27FC236}">
                  <a16:creationId xmlns:a16="http://schemas.microsoft.com/office/drawing/2014/main" id="{8906BFE3-1D15-9AB6-D67B-8F9052EAB987}"/>
                </a:ext>
              </a:extLst>
            </p:cNvPr>
            <p:cNvSpPr>
              <a:spLocks noChangeShapeType="1"/>
            </p:cNvSpPr>
            <p:nvPr/>
          </p:nvSpPr>
          <p:spPr bwMode="auto">
            <a:xfrm>
              <a:off x="336" y="3663"/>
              <a:ext cx="5232"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22533" name="Picture 10">
            <a:extLst>
              <a:ext uri="{FF2B5EF4-FFF2-40B4-BE49-F238E27FC236}">
                <a16:creationId xmlns:a16="http://schemas.microsoft.com/office/drawing/2014/main" id="{64DB2DCD-8B15-DBAC-AB83-76F05F2A36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750" y="2754314"/>
            <a:ext cx="8629650" cy="1284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09CF5978-1885-5249-DE50-244E74E9F927}"/>
              </a:ext>
            </a:extLst>
          </p:cNvPr>
          <p:cNvSpPr>
            <a:spLocks noGrp="1"/>
          </p:cNvSpPr>
          <p:nvPr>
            <p:ph type="ftr" sz="quarter" idx="11"/>
          </p:nvPr>
        </p:nvSpPr>
        <p:spPr>
          <a:xfrm>
            <a:off x="777993" y="6357937"/>
            <a:ext cx="6672865" cy="365125"/>
          </a:xfrm>
        </p:spPr>
        <p:txBody>
          <a:bodyPr/>
          <a:lstStyle/>
          <a:p>
            <a:r>
              <a:rPr lang="en-US" dirty="0"/>
              <a:t>Prepared By: Ajay Singh</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Text Box 3">
            <a:extLst>
              <a:ext uri="{FF2B5EF4-FFF2-40B4-BE49-F238E27FC236}">
                <a16:creationId xmlns:a16="http://schemas.microsoft.com/office/drawing/2014/main" id="{5445B185-05E3-7EE8-8A02-C6378A3AC8D6}"/>
              </a:ext>
            </a:extLst>
          </p:cNvPr>
          <p:cNvSpPr txBox="1">
            <a:spLocks noChangeArrowheads="1"/>
          </p:cNvSpPr>
          <p:nvPr/>
        </p:nvSpPr>
        <p:spPr bwMode="auto">
          <a:xfrm>
            <a:off x="1752601" y="65088"/>
            <a:ext cx="3465513"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4000" dirty="0">
                <a:latin typeface="Arial" panose="020B0604020202020204" pitchFamily="34" charset="0"/>
              </a:rPr>
              <a:t>Character set</a:t>
            </a:r>
          </a:p>
        </p:txBody>
      </p:sp>
      <p:sp>
        <p:nvSpPr>
          <p:cNvPr id="24580" name="Text Box 4">
            <a:extLst>
              <a:ext uri="{FF2B5EF4-FFF2-40B4-BE49-F238E27FC236}">
                <a16:creationId xmlns:a16="http://schemas.microsoft.com/office/drawing/2014/main" id="{67BFA2EC-3DE6-A7D3-E841-A33AB9644231}"/>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graphicFrame>
        <p:nvGraphicFramePr>
          <p:cNvPr id="2" name="Table 1">
            <a:extLst>
              <a:ext uri="{FF2B5EF4-FFF2-40B4-BE49-F238E27FC236}">
                <a16:creationId xmlns:a16="http://schemas.microsoft.com/office/drawing/2014/main" id="{2163DEC0-652B-CA86-CBC5-42A075BAB614}"/>
              </a:ext>
            </a:extLst>
          </p:cNvPr>
          <p:cNvGraphicFramePr>
            <a:graphicFrameLocks noGrp="1"/>
          </p:cNvGraphicFramePr>
          <p:nvPr>
            <p:extLst>
              <p:ext uri="{D42A27DB-BD31-4B8C-83A1-F6EECF244321}">
                <p14:modId xmlns:p14="http://schemas.microsoft.com/office/powerpoint/2010/main" val="2541068068"/>
              </p:ext>
            </p:extLst>
          </p:nvPr>
        </p:nvGraphicFramePr>
        <p:xfrm>
          <a:off x="1828800" y="838200"/>
          <a:ext cx="8458200" cy="5562600"/>
        </p:xfrm>
        <a:graphic>
          <a:graphicData uri="http://schemas.openxmlformats.org/drawingml/2006/table">
            <a:tbl>
              <a:tblPr/>
              <a:tblGrid>
                <a:gridCol w="28194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tblGrid>
              <a:tr h="405606">
                <a:tc>
                  <a:txBody>
                    <a:bodyPr/>
                    <a:lstStyle/>
                    <a:p>
                      <a:pPr fontAlgn="t"/>
                      <a:r>
                        <a:rPr lang="en-US" sz="1300" b="1" dirty="0">
                          <a:solidFill>
                            <a:schemeClr val="tx1"/>
                          </a:solidFill>
                          <a:effectLst/>
                        </a:rPr>
                        <a:t>Type of Character</a:t>
                      </a:r>
                      <a:endParaRPr lang="en-US" sz="1300" dirty="0">
                        <a:solidFill>
                          <a:schemeClr val="tx1"/>
                        </a:solidFill>
                        <a:effectLst/>
                      </a:endParaRPr>
                    </a:p>
                  </a:txBody>
                  <a:tcPr marL="56658" marR="56658" marT="56658" marB="566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fontAlgn="t"/>
                      <a:r>
                        <a:rPr lang="en-US" sz="1300" b="1">
                          <a:solidFill>
                            <a:schemeClr val="tx1"/>
                          </a:solidFill>
                          <a:effectLst/>
                        </a:rPr>
                        <a:t>Description</a:t>
                      </a:r>
                      <a:endParaRPr lang="en-US" sz="1300">
                        <a:solidFill>
                          <a:schemeClr val="tx1"/>
                        </a:solidFill>
                        <a:effectLst/>
                      </a:endParaRPr>
                    </a:p>
                  </a:txBody>
                  <a:tcPr marL="56658" marR="56658" marT="56658" marB="566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fontAlgn="t"/>
                      <a:r>
                        <a:rPr lang="en-US" sz="1300" b="1">
                          <a:solidFill>
                            <a:schemeClr val="tx1"/>
                          </a:solidFill>
                          <a:effectLst/>
                        </a:rPr>
                        <a:t>Characters</a:t>
                      </a:r>
                      <a:endParaRPr lang="en-US" sz="1300">
                        <a:solidFill>
                          <a:schemeClr val="tx1"/>
                        </a:solidFill>
                        <a:effectLst/>
                      </a:endParaRPr>
                    </a:p>
                  </a:txBody>
                  <a:tcPr marL="56658" marR="56658" marT="56658" marB="566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10000"/>
                  </a:ext>
                </a:extLst>
              </a:tr>
              <a:tr h="1187847">
                <a:tc>
                  <a:txBody>
                    <a:bodyPr/>
                    <a:lstStyle/>
                    <a:p>
                      <a:pPr fontAlgn="t"/>
                      <a:r>
                        <a:rPr lang="en-US" sz="1300" dirty="0">
                          <a:solidFill>
                            <a:schemeClr val="tx1"/>
                          </a:solidFill>
                          <a:effectLst/>
                        </a:rPr>
                        <a:t>Lowercase Alphabets</a:t>
                      </a:r>
                    </a:p>
                  </a:txBody>
                  <a:tcPr marL="56658" marR="56658" marT="56658" marB="566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fontAlgn="t"/>
                      <a:r>
                        <a:rPr lang="en-US" sz="1300">
                          <a:solidFill>
                            <a:schemeClr val="tx1"/>
                          </a:solidFill>
                          <a:effectLst/>
                        </a:rPr>
                        <a:t>a to z</a:t>
                      </a:r>
                    </a:p>
                  </a:txBody>
                  <a:tcPr marL="56658" marR="56658" marT="56658" marB="566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fontAlgn="t"/>
                      <a:r>
                        <a:rPr lang="pt-BR" sz="1300">
                          <a:solidFill>
                            <a:schemeClr val="tx1"/>
                          </a:solidFill>
                          <a:effectLst/>
                        </a:rPr>
                        <a:t>a, b, c, d, e, f, g, h, i, j, k, l, m, n, o, p, q, r, s, t, u, v, w, x, y, z</a:t>
                      </a:r>
                    </a:p>
                  </a:txBody>
                  <a:tcPr marL="56658" marR="56658" marT="56658" marB="566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10001"/>
                  </a:ext>
                </a:extLst>
              </a:tr>
              <a:tr h="1187847">
                <a:tc>
                  <a:txBody>
                    <a:bodyPr/>
                    <a:lstStyle/>
                    <a:p>
                      <a:pPr fontAlgn="t"/>
                      <a:r>
                        <a:rPr lang="en-US" sz="1300">
                          <a:solidFill>
                            <a:schemeClr val="tx1"/>
                          </a:solidFill>
                          <a:effectLst/>
                        </a:rPr>
                        <a:t>Uppercase Alphabets</a:t>
                      </a:r>
                    </a:p>
                  </a:txBody>
                  <a:tcPr marL="56658" marR="56658" marT="56658" marB="566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fontAlgn="t"/>
                      <a:r>
                        <a:rPr lang="en-US" sz="1300">
                          <a:solidFill>
                            <a:schemeClr val="tx1"/>
                          </a:solidFill>
                          <a:effectLst/>
                        </a:rPr>
                        <a:t>A to Z</a:t>
                      </a:r>
                    </a:p>
                  </a:txBody>
                  <a:tcPr marL="56658" marR="56658" marT="56658" marB="566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fontAlgn="t"/>
                      <a:r>
                        <a:rPr lang="pt-BR" sz="1300">
                          <a:solidFill>
                            <a:schemeClr val="tx1"/>
                          </a:solidFill>
                          <a:effectLst/>
                        </a:rPr>
                        <a:t>A, B, C, D, E, F, G, H, I, J, K, L, M, N, O, P, Q, R, S, T, U, V, W, X, Y, Z</a:t>
                      </a:r>
                    </a:p>
                  </a:txBody>
                  <a:tcPr marL="56658" marR="56658" marT="56658" marB="566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10002"/>
                  </a:ext>
                </a:extLst>
              </a:tr>
              <a:tr h="666353">
                <a:tc>
                  <a:txBody>
                    <a:bodyPr/>
                    <a:lstStyle/>
                    <a:p>
                      <a:pPr fontAlgn="t"/>
                      <a:r>
                        <a:rPr lang="en-US" sz="1300">
                          <a:solidFill>
                            <a:schemeClr val="tx1"/>
                          </a:solidFill>
                          <a:effectLst/>
                        </a:rPr>
                        <a:t>Digits</a:t>
                      </a:r>
                    </a:p>
                  </a:txBody>
                  <a:tcPr marL="56658" marR="56658" marT="56658" marB="566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fontAlgn="t"/>
                      <a:r>
                        <a:rPr lang="en-US" sz="1300">
                          <a:solidFill>
                            <a:schemeClr val="tx1"/>
                          </a:solidFill>
                          <a:effectLst/>
                        </a:rPr>
                        <a:t>0 to 9</a:t>
                      </a:r>
                    </a:p>
                  </a:txBody>
                  <a:tcPr marL="56658" marR="56658" marT="56658" marB="566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fontAlgn="t"/>
                      <a:r>
                        <a:rPr lang="en-US" sz="1300">
                          <a:solidFill>
                            <a:schemeClr val="tx1"/>
                          </a:solidFill>
                          <a:effectLst/>
                        </a:rPr>
                        <a:t>0, 1, 2, 3, 4, 5, 6, 7, 8, 9</a:t>
                      </a:r>
                    </a:p>
                  </a:txBody>
                  <a:tcPr marL="56658" marR="56658" marT="56658" marB="566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10003"/>
                  </a:ext>
                </a:extLst>
              </a:tr>
              <a:tr h="1187847">
                <a:tc>
                  <a:txBody>
                    <a:bodyPr/>
                    <a:lstStyle/>
                    <a:p>
                      <a:pPr fontAlgn="t"/>
                      <a:r>
                        <a:rPr lang="en-US" sz="1300">
                          <a:solidFill>
                            <a:schemeClr val="tx1"/>
                          </a:solidFill>
                          <a:effectLst/>
                        </a:rPr>
                        <a:t>Special Characters</a:t>
                      </a:r>
                    </a:p>
                  </a:txBody>
                  <a:tcPr marL="56658" marR="56658" marT="56658" marB="566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fontAlgn="t"/>
                      <a:r>
                        <a:rPr lang="en-US" sz="1300">
                          <a:solidFill>
                            <a:schemeClr val="tx1"/>
                          </a:solidFill>
                          <a:effectLst/>
                        </a:rPr>
                        <a:t>–</a:t>
                      </a:r>
                    </a:p>
                  </a:txBody>
                  <a:tcPr marL="56658" marR="56658" marT="56658" marB="566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fontAlgn="t"/>
                      <a:r>
                        <a:rPr lang="en-US" sz="1300">
                          <a:solidFill>
                            <a:schemeClr val="tx1"/>
                          </a:solidFill>
                          <a:effectLst/>
                        </a:rPr>
                        <a:t>` ~ @ ! $ # ^ * % &amp; ( ) [ ] { } &lt; &gt; + = _ – | / \ ; : ‘ “ , . ?</a:t>
                      </a:r>
                    </a:p>
                  </a:txBody>
                  <a:tcPr marL="56658" marR="56658" marT="56658" marB="566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10004"/>
                  </a:ext>
                </a:extLst>
              </a:tr>
              <a:tr h="927100">
                <a:tc>
                  <a:txBody>
                    <a:bodyPr/>
                    <a:lstStyle/>
                    <a:p>
                      <a:pPr fontAlgn="t"/>
                      <a:r>
                        <a:rPr lang="en-US" sz="1300">
                          <a:solidFill>
                            <a:schemeClr val="tx1"/>
                          </a:solidFill>
                          <a:effectLst/>
                        </a:rPr>
                        <a:t>White Spaces</a:t>
                      </a:r>
                    </a:p>
                  </a:txBody>
                  <a:tcPr marL="56658" marR="56658" marT="56658" marB="566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fontAlgn="t"/>
                      <a:r>
                        <a:rPr lang="en-US" sz="1300">
                          <a:solidFill>
                            <a:schemeClr val="tx1"/>
                          </a:solidFill>
                          <a:effectLst/>
                        </a:rPr>
                        <a:t>–</a:t>
                      </a:r>
                    </a:p>
                  </a:txBody>
                  <a:tcPr marL="56658" marR="56658" marT="56658" marB="566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fontAlgn="t"/>
                      <a:r>
                        <a:rPr lang="en-US" sz="1300" dirty="0">
                          <a:solidFill>
                            <a:schemeClr val="tx1"/>
                          </a:solidFill>
                          <a:effectLst/>
                        </a:rPr>
                        <a:t>Blank Spaces, Carriage Return, Tab, New Line</a:t>
                      </a:r>
                    </a:p>
                  </a:txBody>
                  <a:tcPr marL="56658" marR="56658" marT="56658" marB="566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3" name="Footer Placeholder 2">
            <a:extLst>
              <a:ext uri="{FF2B5EF4-FFF2-40B4-BE49-F238E27FC236}">
                <a16:creationId xmlns:a16="http://schemas.microsoft.com/office/drawing/2014/main" id="{60FB9D03-FF97-E4A2-7D3A-E805F9FF95A3}"/>
              </a:ext>
            </a:extLst>
          </p:cNvPr>
          <p:cNvSpPr>
            <a:spLocks noGrp="1"/>
          </p:cNvSpPr>
          <p:nvPr>
            <p:ph type="ftr" sz="quarter" idx="11"/>
          </p:nvPr>
        </p:nvSpPr>
        <p:spPr>
          <a:xfrm>
            <a:off x="669351" y="6465887"/>
            <a:ext cx="6672865" cy="365125"/>
          </a:xfrm>
        </p:spPr>
        <p:txBody>
          <a:bodyPr/>
          <a:lstStyle/>
          <a:p>
            <a:r>
              <a:rPr lang="en-US" dirty="0"/>
              <a:t>Prepared By: Ajay Singh</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Text Box 3">
            <a:extLst>
              <a:ext uri="{FF2B5EF4-FFF2-40B4-BE49-F238E27FC236}">
                <a16:creationId xmlns:a16="http://schemas.microsoft.com/office/drawing/2014/main" id="{6CA44306-F109-811E-3F7B-237DC3D9CD0C}"/>
              </a:ext>
            </a:extLst>
          </p:cNvPr>
          <p:cNvSpPr txBox="1">
            <a:spLocks noChangeArrowheads="1"/>
          </p:cNvSpPr>
          <p:nvPr/>
        </p:nvSpPr>
        <p:spPr bwMode="auto">
          <a:xfrm>
            <a:off x="1752600" y="496825"/>
            <a:ext cx="263726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4000" dirty="0">
                <a:latin typeface="Arial" panose="020B0604020202020204" pitchFamily="34" charset="0"/>
              </a:rPr>
              <a:t>Identifiers</a:t>
            </a:r>
          </a:p>
        </p:txBody>
      </p:sp>
      <p:sp>
        <p:nvSpPr>
          <p:cNvPr id="26628" name="Text Box 4">
            <a:extLst>
              <a:ext uri="{FF2B5EF4-FFF2-40B4-BE49-F238E27FC236}">
                <a16:creationId xmlns:a16="http://schemas.microsoft.com/office/drawing/2014/main" id="{20922070-AEEF-E6FF-790B-CF0B5C3C043D}"/>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sp>
        <p:nvSpPr>
          <p:cNvPr id="502789" name="Rectangle 5">
            <a:extLst>
              <a:ext uri="{FF2B5EF4-FFF2-40B4-BE49-F238E27FC236}">
                <a16:creationId xmlns:a16="http://schemas.microsoft.com/office/drawing/2014/main" id="{9BFE1692-76A7-678A-04D9-345C8A9EAFE8}"/>
              </a:ext>
            </a:extLst>
          </p:cNvPr>
          <p:cNvSpPr>
            <a:spLocks noChangeArrowheads="1"/>
          </p:cNvSpPr>
          <p:nvPr/>
        </p:nvSpPr>
        <p:spPr bwMode="auto">
          <a:xfrm>
            <a:off x="1828800" y="2813051"/>
            <a:ext cx="8229600" cy="1814513"/>
          </a:xfrm>
          <a:prstGeom prst="rect">
            <a:avLst/>
          </a:prstGeom>
          <a:noFill/>
          <a:ln>
            <a:noFill/>
          </a:ln>
          <a:effectLst/>
        </p:spPr>
        <p:txBody>
          <a:bodyPr anchor="ctr">
            <a:spAutoFit/>
          </a:bodyPr>
          <a:lstStyle/>
          <a:p>
            <a:pPr algn="just" eaLnBrk="1" hangingPunct="1">
              <a:defRPr/>
            </a:pPr>
            <a:r>
              <a:rPr lang="en-US" sz="2800" i="1" dirty="0">
                <a:effectLst>
                  <a:outerShdw blurRad="38100" dist="38100" dir="2700000" algn="tl">
                    <a:srgbClr val="C0C0C0"/>
                  </a:outerShdw>
                </a:effectLst>
              </a:rPr>
              <a:t>One feature present in all computer languages is the identifier. Identifiers allow us to name data and other objects in the program. Each identified object in the computer is stored at a unique address. </a:t>
            </a:r>
          </a:p>
        </p:txBody>
      </p:sp>
      <p:sp>
        <p:nvSpPr>
          <p:cNvPr id="2" name="Footer Placeholder 1">
            <a:extLst>
              <a:ext uri="{FF2B5EF4-FFF2-40B4-BE49-F238E27FC236}">
                <a16:creationId xmlns:a16="http://schemas.microsoft.com/office/drawing/2014/main" id="{E7451AC4-1AC7-4173-DF89-31DFB8B26E4A}"/>
              </a:ext>
            </a:extLst>
          </p:cNvPr>
          <p:cNvSpPr>
            <a:spLocks noGrp="1"/>
          </p:cNvSpPr>
          <p:nvPr>
            <p:ph type="ftr" sz="quarter" idx="11"/>
          </p:nvPr>
        </p:nvSpPr>
        <p:spPr/>
        <p:txBody>
          <a:bodyPr/>
          <a:lstStyle/>
          <a:p>
            <a:r>
              <a:rPr lang="en-US"/>
              <a:t>Prepared By: Ajay Singh</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7">
            <a:extLst>
              <a:ext uri="{FF2B5EF4-FFF2-40B4-BE49-F238E27FC236}">
                <a16:creationId xmlns:a16="http://schemas.microsoft.com/office/drawing/2014/main" id="{DF1A2476-C820-FFCC-9A16-40D8984E7710}"/>
              </a:ext>
            </a:extLst>
          </p:cNvPr>
          <p:cNvSpPr txBox="1">
            <a:spLocks noChangeArrowheads="1"/>
          </p:cNvSpPr>
          <p:nvPr/>
        </p:nvSpPr>
        <p:spPr bwMode="auto">
          <a:xfrm>
            <a:off x="1849438" y="4187318"/>
            <a:ext cx="7879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dirty="0">
                <a:solidFill>
                  <a:schemeClr val="folHlink"/>
                </a:solidFill>
              </a:rPr>
              <a:t>Table</a:t>
            </a:r>
          </a:p>
        </p:txBody>
      </p:sp>
      <p:sp>
        <p:nvSpPr>
          <p:cNvPr id="28675" name="Text Box 8">
            <a:extLst>
              <a:ext uri="{FF2B5EF4-FFF2-40B4-BE49-F238E27FC236}">
                <a16:creationId xmlns:a16="http://schemas.microsoft.com/office/drawing/2014/main" id="{51054B4A-5608-3EA6-7F81-DB722A302864}"/>
              </a:ext>
            </a:extLst>
          </p:cNvPr>
          <p:cNvSpPr txBox="1">
            <a:spLocks noChangeArrowheads="1"/>
          </p:cNvSpPr>
          <p:nvPr/>
        </p:nvSpPr>
        <p:spPr bwMode="auto">
          <a:xfrm>
            <a:off x="2637346" y="4187318"/>
            <a:ext cx="23669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t>Rules for Identifiers</a:t>
            </a:r>
          </a:p>
        </p:txBody>
      </p:sp>
      <p:pic>
        <p:nvPicPr>
          <p:cNvPr id="28676" name="Picture 10">
            <a:extLst>
              <a:ext uri="{FF2B5EF4-FFF2-40B4-BE49-F238E27FC236}">
                <a16:creationId xmlns:a16="http://schemas.microsoft.com/office/drawing/2014/main" id="{E4E50092-8AE4-0E8C-6C1B-30112E2F25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9438" y="1889125"/>
            <a:ext cx="8437562" cy="210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1FFC5D13-8515-9618-5779-7BEB00B9A0FD}"/>
              </a:ext>
            </a:extLst>
          </p:cNvPr>
          <p:cNvSpPr>
            <a:spLocks noGrp="1"/>
          </p:cNvSpPr>
          <p:nvPr>
            <p:ph type="ftr" sz="quarter" idx="11"/>
          </p:nvPr>
        </p:nvSpPr>
        <p:spPr/>
        <p:txBody>
          <a:bodyPr/>
          <a:lstStyle/>
          <a:p>
            <a:r>
              <a:rPr lang="en-US"/>
              <a:t>Prepared By: Ajay Singh</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Line 2">
            <a:extLst>
              <a:ext uri="{FF2B5EF4-FFF2-40B4-BE49-F238E27FC236}">
                <a16:creationId xmlns:a16="http://schemas.microsoft.com/office/drawing/2014/main" id="{DE0EE9B3-638A-59D6-6BB1-17AEBBF80597}"/>
              </a:ext>
            </a:extLst>
          </p:cNvPr>
          <p:cNvSpPr>
            <a:spLocks noChangeShapeType="1"/>
          </p:cNvSpPr>
          <p:nvPr/>
        </p:nvSpPr>
        <p:spPr bwMode="auto">
          <a:xfrm>
            <a:off x="196215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3" name="Line 3">
            <a:extLst>
              <a:ext uri="{FF2B5EF4-FFF2-40B4-BE49-F238E27FC236}">
                <a16:creationId xmlns:a16="http://schemas.microsoft.com/office/drawing/2014/main" id="{6F3EE4D0-9AEE-1976-A562-18260177020B}"/>
              </a:ext>
            </a:extLst>
          </p:cNvPr>
          <p:cNvSpPr>
            <a:spLocks noChangeShapeType="1"/>
          </p:cNvSpPr>
          <p:nvPr/>
        </p:nvSpPr>
        <p:spPr bwMode="auto">
          <a:xfrm>
            <a:off x="1963738" y="3657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4" name="Rectangle 4">
            <a:extLst>
              <a:ext uri="{FF2B5EF4-FFF2-40B4-BE49-F238E27FC236}">
                <a16:creationId xmlns:a16="http://schemas.microsoft.com/office/drawing/2014/main" id="{7BB0464C-7EA7-9E0C-3E21-8C679C48C405}"/>
              </a:ext>
            </a:extLst>
          </p:cNvPr>
          <p:cNvSpPr>
            <a:spLocks noChangeArrowheads="1"/>
          </p:cNvSpPr>
          <p:nvPr/>
        </p:nvSpPr>
        <p:spPr bwMode="auto">
          <a:xfrm>
            <a:off x="2000250" y="2759076"/>
            <a:ext cx="8077200" cy="830997"/>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dirty="0">
                <a:solidFill>
                  <a:schemeClr val="tx2">
                    <a:lumMod val="25000"/>
                  </a:schemeClr>
                </a:solidFill>
              </a:rPr>
              <a:t>An identifier must start with a letter or underscore: </a:t>
            </a:r>
            <a:br>
              <a:rPr lang="en-US" altLang="en-US" dirty="0">
                <a:solidFill>
                  <a:schemeClr val="tx2">
                    <a:lumMod val="25000"/>
                  </a:schemeClr>
                </a:solidFill>
              </a:rPr>
            </a:br>
            <a:r>
              <a:rPr lang="en-US" altLang="en-US" dirty="0">
                <a:solidFill>
                  <a:schemeClr val="tx2">
                    <a:lumMod val="25000"/>
                  </a:schemeClr>
                </a:solidFill>
              </a:rPr>
              <a:t>it may not have a space or a hyphen.</a:t>
            </a:r>
          </a:p>
        </p:txBody>
      </p:sp>
      <p:sp>
        <p:nvSpPr>
          <p:cNvPr id="575493" name="Text Box 5">
            <a:extLst>
              <a:ext uri="{FF2B5EF4-FFF2-40B4-BE49-F238E27FC236}">
                <a16:creationId xmlns:a16="http://schemas.microsoft.com/office/drawing/2014/main" id="{624451F7-6926-FE8F-AE79-2430244A4A7D}"/>
              </a:ext>
            </a:extLst>
          </p:cNvPr>
          <p:cNvSpPr txBox="1">
            <a:spLocks noChangeArrowheads="1"/>
          </p:cNvSpPr>
          <p:nvPr/>
        </p:nvSpPr>
        <p:spPr bwMode="auto">
          <a:xfrm>
            <a:off x="2000815" y="2133600"/>
            <a:ext cx="835485" cy="523220"/>
          </a:xfrm>
          <a:prstGeom prst="rect">
            <a:avLst/>
          </a:prstGeom>
          <a:noFill/>
          <a:ln>
            <a:noFill/>
          </a:ln>
          <a:effectLst/>
        </p:spPr>
        <p:txBody>
          <a:bodyPr wrap="none">
            <a:spAutoFit/>
          </a:bodyPr>
          <a:lstStyle/>
          <a:p>
            <a:pPr algn="ctr">
              <a:defRPr/>
            </a:pPr>
            <a:r>
              <a:rPr lang="en-US" sz="2800" i="1" dirty="0">
                <a:solidFill>
                  <a:schemeClr val="bg2">
                    <a:lumMod val="25000"/>
                    <a:lumOff val="75000"/>
                  </a:schemeClr>
                </a:solidFill>
                <a:effectLst>
                  <a:outerShdw blurRad="38100" dist="38100" dir="2700000" algn="tl">
                    <a:srgbClr val="C0C0C0"/>
                  </a:outerShdw>
                </a:effectLst>
              </a:rPr>
              <a:t>Note</a:t>
            </a:r>
          </a:p>
        </p:txBody>
      </p:sp>
      <p:sp>
        <p:nvSpPr>
          <p:cNvPr id="2" name="Footer Placeholder 1">
            <a:extLst>
              <a:ext uri="{FF2B5EF4-FFF2-40B4-BE49-F238E27FC236}">
                <a16:creationId xmlns:a16="http://schemas.microsoft.com/office/drawing/2014/main" id="{55370193-BDFB-3A8D-D687-4409BA1D0B7D}"/>
              </a:ext>
            </a:extLst>
          </p:cNvPr>
          <p:cNvSpPr>
            <a:spLocks noGrp="1"/>
          </p:cNvSpPr>
          <p:nvPr>
            <p:ph type="ftr" sz="quarter" idx="11"/>
          </p:nvPr>
        </p:nvSpPr>
        <p:spPr/>
        <p:txBody>
          <a:bodyPr/>
          <a:lstStyle/>
          <a:p>
            <a:r>
              <a:rPr lang="en-US"/>
              <a:t>Prepared By: Ajay Singh</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Line 2">
            <a:extLst>
              <a:ext uri="{FF2B5EF4-FFF2-40B4-BE49-F238E27FC236}">
                <a16:creationId xmlns:a16="http://schemas.microsoft.com/office/drawing/2014/main" id="{600DE898-4801-558B-B13A-4FC8A32115F4}"/>
              </a:ext>
            </a:extLst>
          </p:cNvPr>
          <p:cNvSpPr>
            <a:spLocks noChangeShapeType="1"/>
          </p:cNvSpPr>
          <p:nvPr/>
        </p:nvSpPr>
        <p:spPr bwMode="auto">
          <a:xfrm>
            <a:off x="196215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1" name="Line 3">
            <a:extLst>
              <a:ext uri="{FF2B5EF4-FFF2-40B4-BE49-F238E27FC236}">
                <a16:creationId xmlns:a16="http://schemas.microsoft.com/office/drawing/2014/main" id="{90DF5D70-127E-8CA0-D184-B873E566F1B9}"/>
              </a:ext>
            </a:extLst>
          </p:cNvPr>
          <p:cNvSpPr>
            <a:spLocks noChangeShapeType="1"/>
          </p:cNvSpPr>
          <p:nvPr/>
        </p:nvSpPr>
        <p:spPr bwMode="auto">
          <a:xfrm>
            <a:off x="1963738" y="3276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2" name="Rectangle 4">
            <a:extLst>
              <a:ext uri="{FF2B5EF4-FFF2-40B4-BE49-F238E27FC236}">
                <a16:creationId xmlns:a16="http://schemas.microsoft.com/office/drawing/2014/main" id="{608BD12D-0060-781F-F06E-A01282C794D2}"/>
              </a:ext>
            </a:extLst>
          </p:cNvPr>
          <p:cNvSpPr>
            <a:spLocks noChangeArrowheads="1"/>
          </p:cNvSpPr>
          <p:nvPr/>
        </p:nvSpPr>
        <p:spPr bwMode="auto">
          <a:xfrm>
            <a:off x="2000250" y="2759075"/>
            <a:ext cx="8077200" cy="4572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dirty="0">
                <a:solidFill>
                  <a:schemeClr val="tx2">
                    <a:lumMod val="25000"/>
                  </a:schemeClr>
                </a:solidFill>
              </a:rPr>
              <a:t>C is a case-sensitive language.</a:t>
            </a:r>
          </a:p>
        </p:txBody>
      </p:sp>
      <p:sp>
        <p:nvSpPr>
          <p:cNvPr id="2" name="Text Box 5">
            <a:extLst>
              <a:ext uri="{FF2B5EF4-FFF2-40B4-BE49-F238E27FC236}">
                <a16:creationId xmlns:a16="http://schemas.microsoft.com/office/drawing/2014/main" id="{4529F01C-F032-3062-13E3-822A9C75661B}"/>
              </a:ext>
            </a:extLst>
          </p:cNvPr>
          <p:cNvSpPr txBox="1">
            <a:spLocks noChangeArrowheads="1"/>
          </p:cNvSpPr>
          <p:nvPr/>
        </p:nvSpPr>
        <p:spPr bwMode="auto">
          <a:xfrm>
            <a:off x="2000815" y="2133600"/>
            <a:ext cx="835485" cy="523220"/>
          </a:xfrm>
          <a:prstGeom prst="rect">
            <a:avLst/>
          </a:prstGeom>
          <a:noFill/>
          <a:ln>
            <a:noFill/>
          </a:ln>
          <a:effectLst/>
        </p:spPr>
        <p:txBody>
          <a:bodyPr wrap="none">
            <a:spAutoFit/>
          </a:bodyPr>
          <a:lstStyle/>
          <a:p>
            <a:pPr algn="ctr">
              <a:defRPr/>
            </a:pPr>
            <a:r>
              <a:rPr lang="en-US" sz="2800" i="1" dirty="0">
                <a:solidFill>
                  <a:schemeClr val="bg2">
                    <a:lumMod val="25000"/>
                    <a:lumOff val="75000"/>
                  </a:schemeClr>
                </a:solidFill>
                <a:effectLst>
                  <a:outerShdw blurRad="38100" dist="38100" dir="2700000" algn="tl">
                    <a:srgbClr val="C0C0C0"/>
                  </a:outerShdw>
                </a:effectLst>
              </a:rPr>
              <a:t>Note</a:t>
            </a:r>
          </a:p>
        </p:txBody>
      </p:sp>
      <p:sp>
        <p:nvSpPr>
          <p:cNvPr id="3" name="Footer Placeholder 2">
            <a:extLst>
              <a:ext uri="{FF2B5EF4-FFF2-40B4-BE49-F238E27FC236}">
                <a16:creationId xmlns:a16="http://schemas.microsoft.com/office/drawing/2014/main" id="{F4F057C2-BF89-A127-BA26-0F62DB79D615}"/>
              </a:ext>
            </a:extLst>
          </p:cNvPr>
          <p:cNvSpPr>
            <a:spLocks noGrp="1"/>
          </p:cNvSpPr>
          <p:nvPr>
            <p:ph type="ftr" sz="quarter" idx="11"/>
          </p:nvPr>
        </p:nvSpPr>
        <p:spPr/>
        <p:txBody>
          <a:bodyPr/>
          <a:lstStyle/>
          <a:p>
            <a:r>
              <a:rPr lang="en-US"/>
              <a:t>Prepared By: Ajay Singh</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a:extLst>
              <a:ext uri="{FF2B5EF4-FFF2-40B4-BE49-F238E27FC236}">
                <a16:creationId xmlns:a16="http://schemas.microsoft.com/office/drawing/2014/main" id="{B18AF589-6DC6-D709-90C5-C0B15057950D}"/>
              </a:ext>
            </a:extLst>
          </p:cNvPr>
          <p:cNvSpPr txBox="1">
            <a:spLocks noChangeArrowheads="1"/>
          </p:cNvSpPr>
          <p:nvPr/>
        </p:nvSpPr>
        <p:spPr bwMode="auto">
          <a:xfrm>
            <a:off x="1676400" y="4327526"/>
            <a:ext cx="7879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dirty="0">
                <a:solidFill>
                  <a:schemeClr val="folHlink"/>
                </a:solidFill>
              </a:rPr>
              <a:t>Table</a:t>
            </a:r>
          </a:p>
        </p:txBody>
      </p:sp>
      <p:sp>
        <p:nvSpPr>
          <p:cNvPr id="34819" name="Text Box 3">
            <a:extLst>
              <a:ext uri="{FF2B5EF4-FFF2-40B4-BE49-F238E27FC236}">
                <a16:creationId xmlns:a16="http://schemas.microsoft.com/office/drawing/2014/main" id="{9726B010-238B-70DD-E3D7-DA6028F19FC8}"/>
              </a:ext>
            </a:extLst>
          </p:cNvPr>
          <p:cNvSpPr txBox="1">
            <a:spLocks noChangeArrowheads="1"/>
          </p:cNvSpPr>
          <p:nvPr/>
        </p:nvSpPr>
        <p:spPr bwMode="auto">
          <a:xfrm>
            <a:off x="2464308" y="4327526"/>
            <a:ext cx="4279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dirty="0"/>
              <a:t>Examples of Valid and Invalid Names</a:t>
            </a:r>
          </a:p>
        </p:txBody>
      </p:sp>
      <p:pic>
        <p:nvPicPr>
          <p:cNvPr id="34820" name="Picture 5">
            <a:extLst>
              <a:ext uri="{FF2B5EF4-FFF2-40B4-BE49-F238E27FC236}">
                <a16:creationId xmlns:a16="http://schemas.microsoft.com/office/drawing/2014/main" id="{2978376B-7297-6050-20A5-AB5E6D63D3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133476"/>
            <a:ext cx="8839200"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6A02FDEA-72B0-C6C4-7214-5FC7C1E25E42}"/>
              </a:ext>
            </a:extLst>
          </p:cNvPr>
          <p:cNvSpPr>
            <a:spLocks noGrp="1"/>
          </p:cNvSpPr>
          <p:nvPr>
            <p:ph type="ftr" sz="quarter" idx="11"/>
          </p:nvPr>
        </p:nvSpPr>
        <p:spPr/>
        <p:txBody>
          <a:bodyPr/>
          <a:lstStyle/>
          <a:p>
            <a:r>
              <a:rPr lang="en-US"/>
              <a:t>Prepared By: Ajay Singh</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7" name="Text Box 3">
            <a:extLst>
              <a:ext uri="{FF2B5EF4-FFF2-40B4-BE49-F238E27FC236}">
                <a16:creationId xmlns:a16="http://schemas.microsoft.com/office/drawing/2014/main" id="{EE044D94-2331-C517-992F-1ACFD52285D4}"/>
              </a:ext>
            </a:extLst>
          </p:cNvPr>
          <p:cNvSpPr txBox="1">
            <a:spLocks noChangeArrowheads="1"/>
          </p:cNvSpPr>
          <p:nvPr/>
        </p:nvSpPr>
        <p:spPr bwMode="auto">
          <a:xfrm>
            <a:off x="1752601" y="304801"/>
            <a:ext cx="288290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4000" dirty="0">
                <a:latin typeface="Arial" panose="020B0604020202020204" pitchFamily="34" charset="0"/>
              </a:rPr>
              <a:t>Data Types</a:t>
            </a:r>
          </a:p>
        </p:txBody>
      </p:sp>
      <p:sp>
        <p:nvSpPr>
          <p:cNvPr id="36868" name="Text Box 4">
            <a:extLst>
              <a:ext uri="{FF2B5EF4-FFF2-40B4-BE49-F238E27FC236}">
                <a16:creationId xmlns:a16="http://schemas.microsoft.com/office/drawing/2014/main" id="{D8E0C1D9-3FD7-A7D8-72E4-1500616B28AB}"/>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sp>
        <p:nvSpPr>
          <p:cNvPr id="503813" name="Rectangle 5">
            <a:extLst>
              <a:ext uri="{FF2B5EF4-FFF2-40B4-BE49-F238E27FC236}">
                <a16:creationId xmlns:a16="http://schemas.microsoft.com/office/drawing/2014/main" id="{45241179-FDBC-533F-4390-E80C257016D5}"/>
              </a:ext>
            </a:extLst>
          </p:cNvPr>
          <p:cNvSpPr>
            <a:spLocks noChangeArrowheads="1"/>
          </p:cNvSpPr>
          <p:nvPr/>
        </p:nvSpPr>
        <p:spPr bwMode="auto">
          <a:xfrm>
            <a:off x="1828800" y="2230439"/>
            <a:ext cx="8229600" cy="955675"/>
          </a:xfrm>
          <a:prstGeom prst="rect">
            <a:avLst/>
          </a:prstGeom>
          <a:noFill/>
          <a:ln>
            <a:noFill/>
          </a:ln>
          <a:effectLst/>
        </p:spPr>
        <p:txBody>
          <a:bodyPr anchor="ctr">
            <a:spAutoFit/>
          </a:bodyPr>
          <a:lstStyle/>
          <a:p>
            <a:pPr algn="just" eaLnBrk="1" hangingPunct="1">
              <a:defRPr/>
            </a:pPr>
            <a:r>
              <a:rPr lang="en-US" sz="2800" i="1" dirty="0">
                <a:effectLst>
                  <a:outerShdw blurRad="38100" dist="38100" dir="2700000" algn="tl">
                    <a:srgbClr val="C0C0C0"/>
                  </a:outerShdw>
                </a:effectLst>
              </a:rPr>
              <a:t>A type defines a set of values and a set of operations that can be applied on those values. </a:t>
            </a:r>
          </a:p>
        </p:txBody>
      </p:sp>
      <p:sp>
        <p:nvSpPr>
          <p:cNvPr id="36870" name="Rectangle 6">
            <a:extLst>
              <a:ext uri="{FF2B5EF4-FFF2-40B4-BE49-F238E27FC236}">
                <a16:creationId xmlns:a16="http://schemas.microsoft.com/office/drawing/2014/main" id="{63C3FFC0-8D58-9DA7-DC1B-F5BF511E1BD2}"/>
              </a:ext>
            </a:extLst>
          </p:cNvPr>
          <p:cNvSpPr>
            <a:spLocks noChangeArrowheads="1"/>
          </p:cNvSpPr>
          <p:nvPr/>
        </p:nvSpPr>
        <p:spPr bwMode="auto">
          <a:xfrm>
            <a:off x="1828800" y="5060951"/>
            <a:ext cx="5715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buClr>
                <a:schemeClr val="tx1"/>
              </a:buClr>
              <a:buSzPct val="117000"/>
              <a:buFont typeface="Wingdings" panose="05000000000000000000" pitchFamily="2" charset="2"/>
              <a:buNone/>
            </a:pPr>
            <a:r>
              <a:rPr lang="en-US" altLang="en-US">
                <a:solidFill>
                  <a:schemeClr val="hlink"/>
                </a:solidFill>
              </a:rPr>
              <a:t>Void Type</a:t>
            </a:r>
            <a:endParaRPr lang="fr-FR" altLang="en-US">
              <a:solidFill>
                <a:schemeClr val="hlink"/>
              </a:solidFill>
            </a:endParaRPr>
          </a:p>
          <a:p>
            <a:pPr>
              <a:buClr>
                <a:schemeClr val="folHlink"/>
              </a:buClr>
              <a:buSzPct val="117000"/>
              <a:buFont typeface="Wingdings" panose="05000000000000000000" pitchFamily="2" charset="2"/>
              <a:buNone/>
            </a:pPr>
            <a:r>
              <a:rPr lang="fr-FR" altLang="en-US">
                <a:solidFill>
                  <a:schemeClr val="hlink"/>
                </a:solidFill>
              </a:rPr>
              <a:t>Integral Type</a:t>
            </a:r>
          </a:p>
          <a:p>
            <a:pPr>
              <a:buClr>
                <a:schemeClr val="folHlink"/>
              </a:buClr>
              <a:buSzPct val="117000"/>
              <a:buFont typeface="Wingdings" panose="05000000000000000000" pitchFamily="2" charset="2"/>
              <a:buNone/>
            </a:pPr>
            <a:r>
              <a:rPr lang="en-US" altLang="en-US">
                <a:solidFill>
                  <a:schemeClr val="hlink"/>
                </a:solidFill>
              </a:rPr>
              <a:t>Floating-Point Types</a:t>
            </a:r>
          </a:p>
        </p:txBody>
      </p:sp>
      <p:sp>
        <p:nvSpPr>
          <p:cNvPr id="503815" name="Text Box 7">
            <a:extLst>
              <a:ext uri="{FF2B5EF4-FFF2-40B4-BE49-F238E27FC236}">
                <a16:creationId xmlns:a16="http://schemas.microsoft.com/office/drawing/2014/main" id="{70EE9FE3-9FC9-7F28-AAA5-24C9DAE9B9F0}"/>
              </a:ext>
            </a:extLst>
          </p:cNvPr>
          <p:cNvSpPr txBox="1">
            <a:spLocks noChangeArrowheads="1"/>
          </p:cNvSpPr>
          <p:nvPr/>
        </p:nvSpPr>
        <p:spPr bwMode="auto">
          <a:xfrm>
            <a:off x="1752601" y="4630420"/>
            <a:ext cx="4403257" cy="523220"/>
          </a:xfrm>
          <a:prstGeom prst="rect">
            <a:avLst/>
          </a:prstGeom>
          <a:noFill/>
          <a:ln>
            <a:noFill/>
          </a:ln>
          <a:effectLst/>
        </p:spPr>
        <p:txBody>
          <a:bodyPr wrap="none">
            <a:spAutoFit/>
          </a:bodyPr>
          <a:lstStyle/>
          <a:p>
            <a:pPr algn="ctr">
              <a:defRPr/>
            </a:pPr>
            <a:r>
              <a:rPr lang="en-US" sz="2800" i="1" u="sng" dirty="0">
                <a:effectLst>
                  <a:outerShdw blurRad="38100" dist="38100" dir="2700000" algn="tl">
                    <a:srgbClr val="C0C0C0"/>
                  </a:outerShdw>
                </a:effectLst>
              </a:rPr>
              <a:t>Topics discussed in this section:</a:t>
            </a:r>
          </a:p>
        </p:txBody>
      </p:sp>
      <p:sp>
        <p:nvSpPr>
          <p:cNvPr id="2" name="Footer Placeholder 1">
            <a:extLst>
              <a:ext uri="{FF2B5EF4-FFF2-40B4-BE49-F238E27FC236}">
                <a16:creationId xmlns:a16="http://schemas.microsoft.com/office/drawing/2014/main" id="{C2BDE26F-97DA-4300-ABCF-FC436BDDEE23}"/>
              </a:ext>
            </a:extLst>
          </p:cNvPr>
          <p:cNvSpPr>
            <a:spLocks noGrp="1"/>
          </p:cNvSpPr>
          <p:nvPr>
            <p:ph type="ftr" sz="quarter" idx="11"/>
          </p:nvPr>
        </p:nvSpPr>
        <p:spPr>
          <a:xfrm>
            <a:off x="8841757" y="6261280"/>
            <a:ext cx="3190299" cy="365125"/>
          </a:xfrm>
        </p:spPr>
        <p:txBody>
          <a:bodyPr/>
          <a:lstStyle/>
          <a:p>
            <a:r>
              <a:rPr lang="en-US" dirty="0"/>
              <a:t>Prepared By: Ajay Singh</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Line 2">
            <a:extLst>
              <a:ext uri="{FF2B5EF4-FFF2-40B4-BE49-F238E27FC236}">
                <a16:creationId xmlns:a16="http://schemas.microsoft.com/office/drawing/2014/main" id="{3B5EBF26-D43C-FC13-12D9-CFE6518B967B}"/>
              </a:ext>
            </a:extLst>
          </p:cNvPr>
          <p:cNvSpPr>
            <a:spLocks noChangeShapeType="1"/>
          </p:cNvSpPr>
          <p:nvPr/>
        </p:nvSpPr>
        <p:spPr bwMode="auto">
          <a:xfrm>
            <a:off x="1905000" y="4572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5" name="Rectangle 3">
            <a:extLst>
              <a:ext uri="{FF2B5EF4-FFF2-40B4-BE49-F238E27FC236}">
                <a16:creationId xmlns:a16="http://schemas.microsoft.com/office/drawing/2014/main" id="{EF3771E3-1247-8A28-24D1-086B43E637A1}"/>
              </a:ext>
            </a:extLst>
          </p:cNvPr>
          <p:cNvSpPr>
            <a:spLocks noChangeArrowheads="1"/>
          </p:cNvSpPr>
          <p:nvPr/>
        </p:nvSpPr>
        <p:spPr bwMode="auto">
          <a:xfrm>
            <a:off x="1676401" y="5791201"/>
            <a:ext cx="24709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000" dirty="0">
                <a:solidFill>
                  <a:schemeClr val="folHlink"/>
                </a:solidFill>
              </a:rPr>
              <a:t>FIGURE </a:t>
            </a:r>
            <a:r>
              <a:rPr lang="en-US" altLang="en-US" sz="2000" dirty="0"/>
              <a:t>Data Types</a:t>
            </a:r>
          </a:p>
        </p:txBody>
      </p:sp>
      <p:grpSp>
        <p:nvGrpSpPr>
          <p:cNvPr id="38916" name="Group 4">
            <a:extLst>
              <a:ext uri="{FF2B5EF4-FFF2-40B4-BE49-F238E27FC236}">
                <a16:creationId xmlns:a16="http://schemas.microsoft.com/office/drawing/2014/main" id="{2EA207B8-EAE1-E947-C764-834704A6B778}"/>
              </a:ext>
            </a:extLst>
          </p:cNvPr>
          <p:cNvGrpSpPr>
            <a:grpSpLocks/>
          </p:cNvGrpSpPr>
          <p:nvPr/>
        </p:nvGrpSpPr>
        <p:grpSpPr bwMode="auto">
          <a:xfrm>
            <a:off x="1752600" y="252414"/>
            <a:ext cx="8610600" cy="5995987"/>
            <a:chOff x="336" y="159"/>
            <a:chExt cx="5232" cy="3777"/>
          </a:xfrm>
        </p:grpSpPr>
        <p:sp>
          <p:nvSpPr>
            <p:cNvPr id="38918" name="Line 5">
              <a:extLst>
                <a:ext uri="{FF2B5EF4-FFF2-40B4-BE49-F238E27FC236}">
                  <a16:creationId xmlns:a16="http://schemas.microsoft.com/office/drawing/2014/main" id="{68E1012D-3C63-A909-FA74-C3CC53A47F51}"/>
                </a:ext>
              </a:extLst>
            </p:cNvPr>
            <p:cNvSpPr>
              <a:spLocks noChangeShapeType="1"/>
            </p:cNvSpPr>
            <p:nvPr/>
          </p:nvSpPr>
          <p:spPr bwMode="auto">
            <a:xfrm>
              <a:off x="336" y="3936"/>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9" name="Line 6">
              <a:extLst>
                <a:ext uri="{FF2B5EF4-FFF2-40B4-BE49-F238E27FC236}">
                  <a16:creationId xmlns:a16="http://schemas.microsoft.com/office/drawing/2014/main" id="{3F9C8AE6-9CC0-A971-AC2D-87E3F75B5A9A}"/>
                </a:ext>
              </a:extLst>
            </p:cNvPr>
            <p:cNvSpPr>
              <a:spLocks noChangeShapeType="1"/>
            </p:cNvSpPr>
            <p:nvPr/>
          </p:nvSpPr>
          <p:spPr bwMode="auto">
            <a:xfrm>
              <a:off x="336" y="159"/>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0" name="Line 7">
              <a:extLst>
                <a:ext uri="{FF2B5EF4-FFF2-40B4-BE49-F238E27FC236}">
                  <a16:creationId xmlns:a16="http://schemas.microsoft.com/office/drawing/2014/main" id="{22ABE4CB-A2A5-B6F4-E83C-5ED2DC46008F}"/>
                </a:ext>
              </a:extLst>
            </p:cNvPr>
            <p:cNvSpPr>
              <a:spLocks noChangeShapeType="1"/>
            </p:cNvSpPr>
            <p:nvPr/>
          </p:nvSpPr>
          <p:spPr bwMode="auto">
            <a:xfrm>
              <a:off x="336" y="3663"/>
              <a:ext cx="5232"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38917" name="Picture 9">
            <a:extLst>
              <a:ext uri="{FF2B5EF4-FFF2-40B4-BE49-F238E27FC236}">
                <a16:creationId xmlns:a16="http://schemas.microsoft.com/office/drawing/2014/main" id="{2C3E37EC-14B4-CFDC-9699-8618C70F23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5476" y="1843088"/>
            <a:ext cx="8391525" cy="2576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3F77983B-E000-6285-6B70-7BA9FB7957D8}"/>
              </a:ext>
            </a:extLst>
          </p:cNvPr>
          <p:cNvSpPr>
            <a:spLocks noGrp="1"/>
          </p:cNvSpPr>
          <p:nvPr>
            <p:ph type="ftr" sz="quarter" idx="11"/>
          </p:nvPr>
        </p:nvSpPr>
        <p:spPr>
          <a:xfrm>
            <a:off x="950009" y="6316663"/>
            <a:ext cx="6672865" cy="365125"/>
          </a:xfrm>
        </p:spPr>
        <p:txBody>
          <a:bodyPr/>
          <a:lstStyle/>
          <a:p>
            <a:r>
              <a:rPr lang="en-US" dirty="0"/>
              <a:t>Prepared By: Ajay Singh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38286-79AD-50D4-549A-0FB781E93F38}"/>
              </a:ext>
            </a:extLst>
          </p:cNvPr>
          <p:cNvSpPr>
            <a:spLocks noGrp="1"/>
          </p:cNvSpPr>
          <p:nvPr>
            <p:ph type="title"/>
          </p:nvPr>
        </p:nvSpPr>
        <p:spPr>
          <a:xfrm>
            <a:off x="5279472" y="609600"/>
            <a:ext cx="5844759" cy="970450"/>
          </a:xfrm>
        </p:spPr>
        <p:txBody>
          <a:bodyPr>
            <a:normAutofit/>
          </a:bodyPr>
          <a:lstStyle/>
          <a:p>
            <a:pPr>
              <a:lnSpc>
                <a:spcPct val="90000"/>
              </a:lnSpc>
            </a:pPr>
            <a:r>
              <a:rPr lang="en-US" sz="3100" b="0" i="0">
                <a:effectLst/>
                <a:latin typeface="Times New Roman" panose="02020603050405020304" pitchFamily="18" charset="0"/>
              </a:rPr>
              <a:t>4.1 Review of C programming concept</a:t>
            </a:r>
            <a:endParaRPr lang="en-US" sz="3100"/>
          </a:p>
        </p:txBody>
      </p:sp>
      <p:pic>
        <p:nvPicPr>
          <p:cNvPr id="10" name="Picture 9">
            <a:extLst>
              <a:ext uri="{FF2B5EF4-FFF2-40B4-BE49-F238E27FC236}">
                <a16:creationId xmlns:a16="http://schemas.microsoft.com/office/drawing/2014/main" id="{5405F23C-C82E-4181-95EA-321F3D891A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50" y="1"/>
            <a:ext cx="4966697" cy="6858000"/>
          </a:xfrm>
          <a:prstGeom prst="rect">
            <a:avLst/>
          </a:prstGeom>
        </p:spPr>
      </p:pic>
      <p:pic>
        <p:nvPicPr>
          <p:cNvPr id="7" name="Graphic 6" descr="PC">
            <a:extLst>
              <a:ext uri="{FF2B5EF4-FFF2-40B4-BE49-F238E27FC236}">
                <a16:creationId xmlns:a16="http://schemas.microsoft.com/office/drawing/2014/main" id="{F23EDE38-3913-B844-A002-5F5136E42E6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815" y="1193554"/>
            <a:ext cx="4003193" cy="4003193"/>
          </a:xfrm>
          <a:prstGeom prst="rect">
            <a:avLst/>
          </a:prstGeom>
        </p:spPr>
      </p:pic>
      <p:sp>
        <p:nvSpPr>
          <p:cNvPr id="3" name="Content Placeholder 2">
            <a:extLst>
              <a:ext uri="{FF2B5EF4-FFF2-40B4-BE49-F238E27FC236}">
                <a16:creationId xmlns:a16="http://schemas.microsoft.com/office/drawing/2014/main" id="{C4CBB3B3-41EA-CEA3-6593-1AD7FE4FA2A7}"/>
              </a:ext>
            </a:extLst>
          </p:cNvPr>
          <p:cNvSpPr>
            <a:spLocks noGrp="1"/>
          </p:cNvSpPr>
          <p:nvPr>
            <p:ph idx="1"/>
          </p:nvPr>
        </p:nvSpPr>
        <p:spPr>
          <a:xfrm>
            <a:off x="5279472" y="1828801"/>
            <a:ext cx="5844760" cy="3866048"/>
          </a:xfrm>
        </p:spPr>
        <p:txBody>
          <a:bodyPr anchor="ctr">
            <a:normAutofit/>
          </a:bodyPr>
          <a:lstStyle/>
          <a:p>
            <a:pPr>
              <a:lnSpc>
                <a:spcPct val="90000"/>
              </a:lnSpc>
            </a:pPr>
            <a:r>
              <a:rPr lang="en-US" sz="1600" b="0" i="0">
                <a:effectLst/>
                <a:latin typeface="Söhne"/>
              </a:rPr>
              <a:t>Variables: A variable is a named memory location that stores a value. In C, variables must be declared before they are used, and they must be of a specific data type (e.g. int, char, float, etc.).</a:t>
            </a:r>
          </a:p>
          <a:p>
            <a:pPr>
              <a:lnSpc>
                <a:spcPct val="90000"/>
              </a:lnSpc>
            </a:pPr>
            <a:r>
              <a:rPr lang="en-US" sz="1600" b="0" i="0">
                <a:effectLst/>
                <a:latin typeface="Söhne"/>
              </a:rPr>
              <a:t>Data types: C provides a range of data types for representing different types of values, such as integers, characters, and floating-point numbers.</a:t>
            </a:r>
          </a:p>
          <a:p>
            <a:pPr>
              <a:lnSpc>
                <a:spcPct val="90000"/>
              </a:lnSpc>
            </a:pPr>
            <a:r>
              <a:rPr lang="en-US" sz="1600" b="0" i="0">
                <a:effectLst/>
                <a:latin typeface="Söhne"/>
              </a:rPr>
              <a:t>Input and Output: C provides functions for reading and writing data</a:t>
            </a:r>
          </a:p>
          <a:p>
            <a:pPr>
              <a:lnSpc>
                <a:spcPct val="90000"/>
              </a:lnSpc>
            </a:pPr>
            <a:r>
              <a:rPr lang="en-US" sz="1600" b="0" i="0">
                <a:effectLst/>
                <a:latin typeface="Söhne"/>
              </a:rPr>
              <a:t>Operators: C provides a range of operators that can be used to perform operations on values, such as arithmetic, logical, and comparison operations.</a:t>
            </a:r>
          </a:p>
          <a:p>
            <a:pPr>
              <a:lnSpc>
                <a:spcPct val="90000"/>
              </a:lnSpc>
            </a:pPr>
            <a:r>
              <a:rPr lang="en-US" sz="1600" b="0" i="0">
                <a:effectLst/>
                <a:latin typeface="Söhne"/>
              </a:rPr>
              <a:t>Control structures: C provides a range of control structures that can be used to control the flow of a program, such as if-else statements, for loops, and while loops.</a:t>
            </a:r>
          </a:p>
        </p:txBody>
      </p:sp>
      <p:sp>
        <p:nvSpPr>
          <p:cNvPr id="4" name="Footer Placeholder 3">
            <a:extLst>
              <a:ext uri="{FF2B5EF4-FFF2-40B4-BE49-F238E27FC236}">
                <a16:creationId xmlns:a16="http://schemas.microsoft.com/office/drawing/2014/main" id="{AB522CF6-DE7A-C000-E227-EA926FA19312}"/>
              </a:ext>
            </a:extLst>
          </p:cNvPr>
          <p:cNvSpPr>
            <a:spLocks noGrp="1"/>
          </p:cNvSpPr>
          <p:nvPr>
            <p:ph type="ftr" sz="quarter" idx="11"/>
          </p:nvPr>
        </p:nvSpPr>
        <p:spPr/>
        <p:txBody>
          <a:bodyPr/>
          <a:lstStyle/>
          <a:p>
            <a:r>
              <a:rPr lang="en-US"/>
              <a:t>Prepared By: Ajay Singh</a:t>
            </a:r>
          </a:p>
        </p:txBody>
      </p:sp>
    </p:spTree>
    <p:extLst>
      <p:ext uri="{BB962C8B-B14F-4D97-AF65-F5344CB8AC3E}">
        <p14:creationId xmlns:p14="http://schemas.microsoft.com/office/powerpoint/2010/main" val="15478762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Line 2">
            <a:extLst>
              <a:ext uri="{FF2B5EF4-FFF2-40B4-BE49-F238E27FC236}">
                <a16:creationId xmlns:a16="http://schemas.microsoft.com/office/drawing/2014/main" id="{11D9D319-A739-D78F-8933-4B6022514ADD}"/>
              </a:ext>
            </a:extLst>
          </p:cNvPr>
          <p:cNvSpPr>
            <a:spLocks noChangeShapeType="1"/>
          </p:cNvSpPr>
          <p:nvPr/>
        </p:nvSpPr>
        <p:spPr bwMode="auto">
          <a:xfrm>
            <a:off x="1905000" y="4572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3" name="Rectangle 3">
            <a:extLst>
              <a:ext uri="{FF2B5EF4-FFF2-40B4-BE49-F238E27FC236}">
                <a16:creationId xmlns:a16="http://schemas.microsoft.com/office/drawing/2014/main" id="{313EC84B-1E65-6B51-3C9F-2881EEC3AC20}"/>
              </a:ext>
            </a:extLst>
          </p:cNvPr>
          <p:cNvSpPr>
            <a:spLocks noChangeArrowheads="1"/>
          </p:cNvSpPr>
          <p:nvPr/>
        </p:nvSpPr>
        <p:spPr bwMode="auto">
          <a:xfrm>
            <a:off x="1676401" y="5791201"/>
            <a:ext cx="30642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000" dirty="0">
                <a:solidFill>
                  <a:schemeClr val="folHlink"/>
                </a:solidFill>
              </a:rPr>
              <a:t>FIGURE </a:t>
            </a:r>
            <a:r>
              <a:rPr lang="en-US" altLang="en-US" sz="2000" dirty="0"/>
              <a:t>Character Types</a:t>
            </a:r>
          </a:p>
        </p:txBody>
      </p:sp>
      <p:grpSp>
        <p:nvGrpSpPr>
          <p:cNvPr id="40964" name="Group 4">
            <a:extLst>
              <a:ext uri="{FF2B5EF4-FFF2-40B4-BE49-F238E27FC236}">
                <a16:creationId xmlns:a16="http://schemas.microsoft.com/office/drawing/2014/main" id="{9C11E6FA-64E4-B73A-8F30-BF89B04ED7DC}"/>
              </a:ext>
            </a:extLst>
          </p:cNvPr>
          <p:cNvGrpSpPr>
            <a:grpSpLocks/>
          </p:cNvGrpSpPr>
          <p:nvPr/>
        </p:nvGrpSpPr>
        <p:grpSpPr bwMode="auto">
          <a:xfrm>
            <a:off x="1752600" y="252414"/>
            <a:ext cx="8610600" cy="5995987"/>
            <a:chOff x="336" y="159"/>
            <a:chExt cx="5232" cy="3777"/>
          </a:xfrm>
        </p:grpSpPr>
        <p:sp>
          <p:nvSpPr>
            <p:cNvPr id="40966" name="Line 5">
              <a:extLst>
                <a:ext uri="{FF2B5EF4-FFF2-40B4-BE49-F238E27FC236}">
                  <a16:creationId xmlns:a16="http://schemas.microsoft.com/office/drawing/2014/main" id="{429ECC42-D72A-4239-9CE4-ED70518DFAD0}"/>
                </a:ext>
              </a:extLst>
            </p:cNvPr>
            <p:cNvSpPr>
              <a:spLocks noChangeShapeType="1"/>
            </p:cNvSpPr>
            <p:nvPr/>
          </p:nvSpPr>
          <p:spPr bwMode="auto">
            <a:xfrm>
              <a:off x="336" y="3936"/>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7" name="Line 6">
              <a:extLst>
                <a:ext uri="{FF2B5EF4-FFF2-40B4-BE49-F238E27FC236}">
                  <a16:creationId xmlns:a16="http://schemas.microsoft.com/office/drawing/2014/main" id="{78DAB955-B4CE-02FC-6AD7-646B73E39E15}"/>
                </a:ext>
              </a:extLst>
            </p:cNvPr>
            <p:cNvSpPr>
              <a:spLocks noChangeShapeType="1"/>
            </p:cNvSpPr>
            <p:nvPr/>
          </p:nvSpPr>
          <p:spPr bwMode="auto">
            <a:xfrm>
              <a:off x="336" y="159"/>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8" name="Line 7">
              <a:extLst>
                <a:ext uri="{FF2B5EF4-FFF2-40B4-BE49-F238E27FC236}">
                  <a16:creationId xmlns:a16="http://schemas.microsoft.com/office/drawing/2014/main" id="{5316A45B-45BA-679D-C08A-B07725E5954F}"/>
                </a:ext>
              </a:extLst>
            </p:cNvPr>
            <p:cNvSpPr>
              <a:spLocks noChangeShapeType="1"/>
            </p:cNvSpPr>
            <p:nvPr/>
          </p:nvSpPr>
          <p:spPr bwMode="auto">
            <a:xfrm>
              <a:off x="336" y="3663"/>
              <a:ext cx="5232"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40965" name="Picture 10">
            <a:extLst>
              <a:ext uri="{FF2B5EF4-FFF2-40B4-BE49-F238E27FC236}">
                <a16:creationId xmlns:a16="http://schemas.microsoft.com/office/drawing/2014/main" id="{A3DFA48E-2AB4-AC90-CCCF-C57969ED80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0426" y="2216150"/>
            <a:ext cx="7165975" cy="197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D0BDED9B-2F93-0DD2-08AC-1A002295D159}"/>
              </a:ext>
            </a:extLst>
          </p:cNvPr>
          <p:cNvSpPr>
            <a:spLocks noGrp="1"/>
          </p:cNvSpPr>
          <p:nvPr>
            <p:ph type="ftr" sz="quarter" idx="11"/>
          </p:nvPr>
        </p:nvSpPr>
        <p:spPr>
          <a:xfrm>
            <a:off x="732725" y="6423023"/>
            <a:ext cx="6672865" cy="365125"/>
          </a:xfrm>
        </p:spPr>
        <p:txBody>
          <a:bodyPr/>
          <a:lstStyle/>
          <a:p>
            <a:r>
              <a:rPr lang="en-US"/>
              <a:t>Prepared By: Ajay Singh</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Line 2">
            <a:extLst>
              <a:ext uri="{FF2B5EF4-FFF2-40B4-BE49-F238E27FC236}">
                <a16:creationId xmlns:a16="http://schemas.microsoft.com/office/drawing/2014/main" id="{D583785A-E6FA-25AD-5FE4-6227FC33414E}"/>
              </a:ext>
            </a:extLst>
          </p:cNvPr>
          <p:cNvSpPr>
            <a:spLocks noChangeShapeType="1"/>
          </p:cNvSpPr>
          <p:nvPr/>
        </p:nvSpPr>
        <p:spPr bwMode="auto">
          <a:xfrm>
            <a:off x="1905000" y="4572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1" name="Rectangle 3">
            <a:extLst>
              <a:ext uri="{FF2B5EF4-FFF2-40B4-BE49-F238E27FC236}">
                <a16:creationId xmlns:a16="http://schemas.microsoft.com/office/drawing/2014/main" id="{D8975FB5-8758-7FFE-5629-274F3951AD2F}"/>
              </a:ext>
            </a:extLst>
          </p:cNvPr>
          <p:cNvSpPr>
            <a:spLocks noChangeArrowheads="1"/>
          </p:cNvSpPr>
          <p:nvPr/>
        </p:nvSpPr>
        <p:spPr bwMode="auto">
          <a:xfrm>
            <a:off x="1676401" y="5791201"/>
            <a:ext cx="27356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000" dirty="0">
                <a:solidFill>
                  <a:schemeClr val="folHlink"/>
                </a:solidFill>
              </a:rPr>
              <a:t>FIGURE </a:t>
            </a:r>
            <a:r>
              <a:rPr lang="en-US" altLang="en-US" sz="2000" dirty="0"/>
              <a:t>Integer Types</a:t>
            </a:r>
          </a:p>
        </p:txBody>
      </p:sp>
      <p:grpSp>
        <p:nvGrpSpPr>
          <p:cNvPr id="43012" name="Group 4">
            <a:extLst>
              <a:ext uri="{FF2B5EF4-FFF2-40B4-BE49-F238E27FC236}">
                <a16:creationId xmlns:a16="http://schemas.microsoft.com/office/drawing/2014/main" id="{43C18CA4-637C-C594-9FD5-57620BA961CE}"/>
              </a:ext>
            </a:extLst>
          </p:cNvPr>
          <p:cNvGrpSpPr>
            <a:grpSpLocks/>
          </p:cNvGrpSpPr>
          <p:nvPr/>
        </p:nvGrpSpPr>
        <p:grpSpPr bwMode="auto">
          <a:xfrm>
            <a:off x="1752600" y="252414"/>
            <a:ext cx="8610600" cy="5995987"/>
            <a:chOff x="336" y="159"/>
            <a:chExt cx="5232" cy="3777"/>
          </a:xfrm>
        </p:grpSpPr>
        <p:sp>
          <p:nvSpPr>
            <p:cNvPr id="43014" name="Line 5">
              <a:extLst>
                <a:ext uri="{FF2B5EF4-FFF2-40B4-BE49-F238E27FC236}">
                  <a16:creationId xmlns:a16="http://schemas.microsoft.com/office/drawing/2014/main" id="{2BA25586-31CA-F195-611B-48EDCC2EF185}"/>
                </a:ext>
              </a:extLst>
            </p:cNvPr>
            <p:cNvSpPr>
              <a:spLocks noChangeShapeType="1"/>
            </p:cNvSpPr>
            <p:nvPr/>
          </p:nvSpPr>
          <p:spPr bwMode="auto">
            <a:xfrm>
              <a:off x="336" y="3936"/>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5" name="Line 6">
              <a:extLst>
                <a:ext uri="{FF2B5EF4-FFF2-40B4-BE49-F238E27FC236}">
                  <a16:creationId xmlns:a16="http://schemas.microsoft.com/office/drawing/2014/main" id="{8E52D5D7-81D8-7646-3621-3D9BE0CF20E2}"/>
                </a:ext>
              </a:extLst>
            </p:cNvPr>
            <p:cNvSpPr>
              <a:spLocks noChangeShapeType="1"/>
            </p:cNvSpPr>
            <p:nvPr/>
          </p:nvSpPr>
          <p:spPr bwMode="auto">
            <a:xfrm>
              <a:off x="336" y="159"/>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6" name="Line 7">
              <a:extLst>
                <a:ext uri="{FF2B5EF4-FFF2-40B4-BE49-F238E27FC236}">
                  <a16:creationId xmlns:a16="http://schemas.microsoft.com/office/drawing/2014/main" id="{5EAB08F8-4B15-FE1A-D65F-7A07BC0D05D7}"/>
                </a:ext>
              </a:extLst>
            </p:cNvPr>
            <p:cNvSpPr>
              <a:spLocks noChangeShapeType="1"/>
            </p:cNvSpPr>
            <p:nvPr/>
          </p:nvSpPr>
          <p:spPr bwMode="auto">
            <a:xfrm>
              <a:off x="336" y="3663"/>
              <a:ext cx="5232"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43013" name="Picture 9">
            <a:extLst>
              <a:ext uri="{FF2B5EF4-FFF2-40B4-BE49-F238E27FC236}">
                <a16:creationId xmlns:a16="http://schemas.microsoft.com/office/drawing/2014/main" id="{7C03C158-555C-9D6F-09EE-9EDA4EA173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9588" y="1779588"/>
            <a:ext cx="8355012" cy="248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CCC67086-CCF7-BC44-CD4C-9EB79BD3D71C}"/>
              </a:ext>
            </a:extLst>
          </p:cNvPr>
          <p:cNvSpPr>
            <a:spLocks noGrp="1"/>
          </p:cNvSpPr>
          <p:nvPr>
            <p:ph type="ftr" sz="quarter" idx="11"/>
          </p:nvPr>
        </p:nvSpPr>
        <p:spPr>
          <a:xfrm>
            <a:off x="669351" y="6316663"/>
            <a:ext cx="6672865" cy="365125"/>
          </a:xfrm>
        </p:spPr>
        <p:txBody>
          <a:bodyPr/>
          <a:lstStyle/>
          <a:p>
            <a:r>
              <a:rPr lang="en-US" dirty="0"/>
              <a:t>Prepared By: Ajay Singh</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Line 2">
            <a:extLst>
              <a:ext uri="{FF2B5EF4-FFF2-40B4-BE49-F238E27FC236}">
                <a16:creationId xmlns:a16="http://schemas.microsoft.com/office/drawing/2014/main" id="{89BE963D-F8B0-B150-59A4-0F1B8DE020E0}"/>
              </a:ext>
            </a:extLst>
          </p:cNvPr>
          <p:cNvSpPr>
            <a:spLocks noChangeShapeType="1"/>
          </p:cNvSpPr>
          <p:nvPr/>
        </p:nvSpPr>
        <p:spPr bwMode="auto">
          <a:xfrm>
            <a:off x="196215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59" name="Line 3">
            <a:extLst>
              <a:ext uri="{FF2B5EF4-FFF2-40B4-BE49-F238E27FC236}">
                <a16:creationId xmlns:a16="http://schemas.microsoft.com/office/drawing/2014/main" id="{8353F269-7913-A37A-6FBE-14EA4623CACB}"/>
              </a:ext>
            </a:extLst>
          </p:cNvPr>
          <p:cNvSpPr>
            <a:spLocks noChangeShapeType="1"/>
          </p:cNvSpPr>
          <p:nvPr/>
        </p:nvSpPr>
        <p:spPr bwMode="auto">
          <a:xfrm>
            <a:off x="1963738" y="3276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0" name="Rectangle 4">
            <a:extLst>
              <a:ext uri="{FF2B5EF4-FFF2-40B4-BE49-F238E27FC236}">
                <a16:creationId xmlns:a16="http://schemas.microsoft.com/office/drawing/2014/main" id="{ED5990D0-1402-D7CF-9663-BA85E81061E0}"/>
              </a:ext>
            </a:extLst>
          </p:cNvPr>
          <p:cNvSpPr>
            <a:spLocks noChangeArrowheads="1"/>
          </p:cNvSpPr>
          <p:nvPr/>
        </p:nvSpPr>
        <p:spPr bwMode="auto">
          <a:xfrm>
            <a:off x="2000250" y="2759075"/>
            <a:ext cx="8077200" cy="4572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dirty="0" err="1">
                <a:solidFill>
                  <a:schemeClr val="tx2">
                    <a:lumMod val="25000"/>
                  </a:schemeClr>
                </a:solidFill>
              </a:rPr>
              <a:t>sizeof</a:t>
            </a:r>
            <a:r>
              <a:rPr lang="en-US" altLang="en-US" dirty="0">
                <a:solidFill>
                  <a:schemeClr val="tx2">
                    <a:lumMod val="25000"/>
                  </a:schemeClr>
                </a:solidFill>
              </a:rPr>
              <a:t> (short) ≤ </a:t>
            </a:r>
            <a:r>
              <a:rPr lang="en-US" altLang="en-US" dirty="0" err="1">
                <a:solidFill>
                  <a:schemeClr val="tx2">
                    <a:lumMod val="25000"/>
                  </a:schemeClr>
                </a:solidFill>
              </a:rPr>
              <a:t>sizeof</a:t>
            </a:r>
            <a:r>
              <a:rPr lang="en-US" altLang="en-US" dirty="0">
                <a:solidFill>
                  <a:schemeClr val="tx2">
                    <a:lumMod val="25000"/>
                  </a:schemeClr>
                </a:solidFill>
              </a:rPr>
              <a:t> (int) ≤ </a:t>
            </a:r>
            <a:r>
              <a:rPr lang="en-US" altLang="en-US" dirty="0" err="1">
                <a:solidFill>
                  <a:schemeClr val="tx2">
                    <a:lumMod val="25000"/>
                  </a:schemeClr>
                </a:solidFill>
              </a:rPr>
              <a:t>sizeof</a:t>
            </a:r>
            <a:r>
              <a:rPr lang="en-US" altLang="en-US" dirty="0">
                <a:solidFill>
                  <a:schemeClr val="tx2">
                    <a:lumMod val="25000"/>
                  </a:schemeClr>
                </a:solidFill>
              </a:rPr>
              <a:t> (long) ≤ </a:t>
            </a:r>
            <a:r>
              <a:rPr lang="en-US" altLang="en-US" dirty="0" err="1">
                <a:solidFill>
                  <a:schemeClr val="tx2">
                    <a:lumMod val="25000"/>
                  </a:schemeClr>
                </a:solidFill>
              </a:rPr>
              <a:t>sizeof</a:t>
            </a:r>
            <a:r>
              <a:rPr lang="en-US" altLang="en-US" dirty="0">
                <a:solidFill>
                  <a:schemeClr val="tx2">
                    <a:lumMod val="25000"/>
                  </a:schemeClr>
                </a:solidFill>
              </a:rPr>
              <a:t> (long long)</a:t>
            </a:r>
          </a:p>
        </p:txBody>
      </p:sp>
      <p:sp>
        <p:nvSpPr>
          <p:cNvPr id="4" name="Text Box 5">
            <a:extLst>
              <a:ext uri="{FF2B5EF4-FFF2-40B4-BE49-F238E27FC236}">
                <a16:creationId xmlns:a16="http://schemas.microsoft.com/office/drawing/2014/main" id="{01DD13F5-77A1-B27D-2DAC-366F11FCDA5A}"/>
              </a:ext>
            </a:extLst>
          </p:cNvPr>
          <p:cNvSpPr txBox="1">
            <a:spLocks noChangeArrowheads="1"/>
          </p:cNvSpPr>
          <p:nvPr/>
        </p:nvSpPr>
        <p:spPr bwMode="auto">
          <a:xfrm>
            <a:off x="2000815" y="2133600"/>
            <a:ext cx="835485" cy="523220"/>
          </a:xfrm>
          <a:prstGeom prst="rect">
            <a:avLst/>
          </a:prstGeom>
          <a:noFill/>
          <a:ln>
            <a:noFill/>
          </a:ln>
          <a:effectLst/>
        </p:spPr>
        <p:txBody>
          <a:bodyPr wrap="none">
            <a:spAutoFit/>
          </a:bodyPr>
          <a:lstStyle/>
          <a:p>
            <a:pPr algn="ctr">
              <a:defRPr/>
            </a:pPr>
            <a:r>
              <a:rPr lang="en-US" sz="2800" i="1" dirty="0">
                <a:solidFill>
                  <a:schemeClr val="bg2">
                    <a:lumMod val="25000"/>
                    <a:lumOff val="75000"/>
                  </a:schemeClr>
                </a:solidFill>
                <a:effectLst>
                  <a:outerShdw blurRad="38100" dist="38100" dir="2700000" algn="tl">
                    <a:srgbClr val="C0C0C0"/>
                  </a:outerShdw>
                </a:effectLst>
              </a:rPr>
              <a:t>Note</a:t>
            </a:r>
          </a:p>
        </p:txBody>
      </p:sp>
      <p:sp>
        <p:nvSpPr>
          <p:cNvPr id="2" name="Footer Placeholder 1">
            <a:extLst>
              <a:ext uri="{FF2B5EF4-FFF2-40B4-BE49-F238E27FC236}">
                <a16:creationId xmlns:a16="http://schemas.microsoft.com/office/drawing/2014/main" id="{A49825AF-47E4-945A-5433-2EF583886939}"/>
              </a:ext>
            </a:extLst>
          </p:cNvPr>
          <p:cNvSpPr>
            <a:spLocks noGrp="1"/>
          </p:cNvSpPr>
          <p:nvPr>
            <p:ph type="ftr" sz="quarter" idx="11"/>
          </p:nvPr>
        </p:nvSpPr>
        <p:spPr/>
        <p:txBody>
          <a:bodyPr/>
          <a:lstStyle/>
          <a:p>
            <a:r>
              <a:rPr lang="en-US"/>
              <a:t>Prepared By: Ajay Singh</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a:extLst>
              <a:ext uri="{FF2B5EF4-FFF2-40B4-BE49-F238E27FC236}">
                <a16:creationId xmlns:a16="http://schemas.microsoft.com/office/drawing/2014/main" id="{954C43E0-8398-3959-8697-4960255C39EE}"/>
              </a:ext>
            </a:extLst>
          </p:cNvPr>
          <p:cNvSpPr txBox="1">
            <a:spLocks noChangeArrowheads="1"/>
          </p:cNvSpPr>
          <p:nvPr/>
        </p:nvSpPr>
        <p:spPr bwMode="auto">
          <a:xfrm>
            <a:off x="1685926" y="4403726"/>
            <a:ext cx="7879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dirty="0">
                <a:solidFill>
                  <a:schemeClr val="folHlink"/>
                </a:solidFill>
              </a:rPr>
              <a:t>Table</a:t>
            </a:r>
          </a:p>
        </p:txBody>
      </p:sp>
      <p:sp>
        <p:nvSpPr>
          <p:cNvPr id="47107" name="Text Box 3">
            <a:extLst>
              <a:ext uri="{FF2B5EF4-FFF2-40B4-BE49-F238E27FC236}">
                <a16:creationId xmlns:a16="http://schemas.microsoft.com/office/drawing/2014/main" id="{B76A9051-7B31-796B-4F52-41B6A347E6A9}"/>
              </a:ext>
            </a:extLst>
          </p:cNvPr>
          <p:cNvSpPr txBox="1">
            <a:spLocks noChangeArrowheads="1"/>
          </p:cNvSpPr>
          <p:nvPr/>
        </p:nvSpPr>
        <p:spPr bwMode="auto">
          <a:xfrm>
            <a:off x="2473834" y="4403726"/>
            <a:ext cx="5857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dirty="0"/>
              <a:t>Typical Integer Sizes and Values for Signed Integers</a:t>
            </a:r>
          </a:p>
        </p:txBody>
      </p:sp>
      <p:pic>
        <p:nvPicPr>
          <p:cNvPr id="47108" name="Picture 5">
            <a:extLst>
              <a:ext uri="{FF2B5EF4-FFF2-40B4-BE49-F238E27FC236}">
                <a16:creationId xmlns:a16="http://schemas.microsoft.com/office/drawing/2014/main" id="{73D43612-4D91-1073-781E-0C26D9F1F8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5926" y="1576388"/>
            <a:ext cx="8829675" cy="284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38C1BF56-E85E-00AD-8383-408C119BC103}"/>
              </a:ext>
            </a:extLst>
          </p:cNvPr>
          <p:cNvSpPr>
            <a:spLocks noGrp="1"/>
          </p:cNvSpPr>
          <p:nvPr>
            <p:ph type="ftr" sz="quarter" idx="11"/>
          </p:nvPr>
        </p:nvSpPr>
        <p:spPr/>
        <p:txBody>
          <a:bodyPr/>
          <a:lstStyle/>
          <a:p>
            <a:r>
              <a:rPr lang="en-US"/>
              <a:t>Prepared By: Ajay Singh</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Line 2">
            <a:extLst>
              <a:ext uri="{FF2B5EF4-FFF2-40B4-BE49-F238E27FC236}">
                <a16:creationId xmlns:a16="http://schemas.microsoft.com/office/drawing/2014/main" id="{2A4C0306-13B8-9F29-8466-2B6DE7DA85FC}"/>
              </a:ext>
            </a:extLst>
          </p:cNvPr>
          <p:cNvSpPr>
            <a:spLocks noChangeShapeType="1"/>
          </p:cNvSpPr>
          <p:nvPr/>
        </p:nvSpPr>
        <p:spPr bwMode="auto">
          <a:xfrm>
            <a:off x="1905000" y="4572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55" name="Rectangle 3">
            <a:extLst>
              <a:ext uri="{FF2B5EF4-FFF2-40B4-BE49-F238E27FC236}">
                <a16:creationId xmlns:a16="http://schemas.microsoft.com/office/drawing/2014/main" id="{8E77726B-AF66-7C79-E085-79CDF33D20A9}"/>
              </a:ext>
            </a:extLst>
          </p:cNvPr>
          <p:cNvSpPr>
            <a:spLocks noChangeArrowheads="1"/>
          </p:cNvSpPr>
          <p:nvPr/>
        </p:nvSpPr>
        <p:spPr bwMode="auto">
          <a:xfrm>
            <a:off x="1676400" y="5791201"/>
            <a:ext cx="35080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000" dirty="0">
                <a:solidFill>
                  <a:schemeClr val="folHlink"/>
                </a:solidFill>
              </a:rPr>
              <a:t>FIGURE </a:t>
            </a:r>
            <a:r>
              <a:rPr lang="en-US" altLang="en-US" sz="2000" dirty="0"/>
              <a:t>Floating-point Types</a:t>
            </a:r>
          </a:p>
        </p:txBody>
      </p:sp>
      <p:grpSp>
        <p:nvGrpSpPr>
          <p:cNvPr id="49156" name="Group 4">
            <a:extLst>
              <a:ext uri="{FF2B5EF4-FFF2-40B4-BE49-F238E27FC236}">
                <a16:creationId xmlns:a16="http://schemas.microsoft.com/office/drawing/2014/main" id="{3006F5ED-9D5C-CD28-59C5-50920BC39F82}"/>
              </a:ext>
            </a:extLst>
          </p:cNvPr>
          <p:cNvGrpSpPr>
            <a:grpSpLocks/>
          </p:cNvGrpSpPr>
          <p:nvPr/>
        </p:nvGrpSpPr>
        <p:grpSpPr bwMode="auto">
          <a:xfrm>
            <a:off x="1752600" y="252414"/>
            <a:ext cx="8610600" cy="5995987"/>
            <a:chOff x="336" y="159"/>
            <a:chExt cx="5232" cy="3777"/>
          </a:xfrm>
        </p:grpSpPr>
        <p:sp>
          <p:nvSpPr>
            <p:cNvPr id="49158" name="Line 5">
              <a:extLst>
                <a:ext uri="{FF2B5EF4-FFF2-40B4-BE49-F238E27FC236}">
                  <a16:creationId xmlns:a16="http://schemas.microsoft.com/office/drawing/2014/main" id="{21A854FC-93F9-8ECD-BBA4-0AD64B69540E}"/>
                </a:ext>
              </a:extLst>
            </p:cNvPr>
            <p:cNvSpPr>
              <a:spLocks noChangeShapeType="1"/>
            </p:cNvSpPr>
            <p:nvPr/>
          </p:nvSpPr>
          <p:spPr bwMode="auto">
            <a:xfrm>
              <a:off x="336" y="3936"/>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59" name="Line 6">
              <a:extLst>
                <a:ext uri="{FF2B5EF4-FFF2-40B4-BE49-F238E27FC236}">
                  <a16:creationId xmlns:a16="http://schemas.microsoft.com/office/drawing/2014/main" id="{8B4F4FC5-A031-F3F1-96B7-40F2D8285B68}"/>
                </a:ext>
              </a:extLst>
            </p:cNvPr>
            <p:cNvSpPr>
              <a:spLocks noChangeShapeType="1"/>
            </p:cNvSpPr>
            <p:nvPr/>
          </p:nvSpPr>
          <p:spPr bwMode="auto">
            <a:xfrm>
              <a:off x="336" y="159"/>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60" name="Line 7">
              <a:extLst>
                <a:ext uri="{FF2B5EF4-FFF2-40B4-BE49-F238E27FC236}">
                  <a16:creationId xmlns:a16="http://schemas.microsoft.com/office/drawing/2014/main" id="{EA6CF999-1897-D53F-3A13-C65B40BEBEEF}"/>
                </a:ext>
              </a:extLst>
            </p:cNvPr>
            <p:cNvSpPr>
              <a:spLocks noChangeShapeType="1"/>
            </p:cNvSpPr>
            <p:nvPr/>
          </p:nvSpPr>
          <p:spPr bwMode="auto">
            <a:xfrm>
              <a:off x="336" y="3663"/>
              <a:ext cx="5232"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49157" name="Picture 9">
            <a:extLst>
              <a:ext uri="{FF2B5EF4-FFF2-40B4-BE49-F238E27FC236}">
                <a16:creationId xmlns:a16="http://schemas.microsoft.com/office/drawing/2014/main" id="{9487CCEC-30CB-6A99-4DD5-B2A080EDBB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0288" y="2274888"/>
            <a:ext cx="6919912" cy="19161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Footer Placeholder 1">
            <a:extLst>
              <a:ext uri="{FF2B5EF4-FFF2-40B4-BE49-F238E27FC236}">
                <a16:creationId xmlns:a16="http://schemas.microsoft.com/office/drawing/2014/main" id="{6B550DCA-9354-7E73-1E5B-89BB6AF16470}"/>
              </a:ext>
            </a:extLst>
          </p:cNvPr>
          <p:cNvSpPr>
            <a:spLocks noGrp="1"/>
          </p:cNvSpPr>
          <p:nvPr>
            <p:ph type="ftr" sz="quarter" idx="11"/>
          </p:nvPr>
        </p:nvSpPr>
        <p:spPr>
          <a:xfrm>
            <a:off x="805153" y="6316663"/>
            <a:ext cx="6672865" cy="365125"/>
          </a:xfrm>
        </p:spPr>
        <p:txBody>
          <a:bodyPr/>
          <a:lstStyle/>
          <a:p>
            <a:r>
              <a:rPr lang="en-US" dirty="0"/>
              <a:t>Prepared By: Ajay Singh</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Line 2">
            <a:extLst>
              <a:ext uri="{FF2B5EF4-FFF2-40B4-BE49-F238E27FC236}">
                <a16:creationId xmlns:a16="http://schemas.microsoft.com/office/drawing/2014/main" id="{5B1620E5-F4B3-DE3A-8B9C-6AC07C44AA79}"/>
              </a:ext>
            </a:extLst>
          </p:cNvPr>
          <p:cNvSpPr>
            <a:spLocks noChangeShapeType="1"/>
          </p:cNvSpPr>
          <p:nvPr/>
        </p:nvSpPr>
        <p:spPr bwMode="auto">
          <a:xfrm>
            <a:off x="196215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03" name="Line 3">
            <a:extLst>
              <a:ext uri="{FF2B5EF4-FFF2-40B4-BE49-F238E27FC236}">
                <a16:creationId xmlns:a16="http://schemas.microsoft.com/office/drawing/2014/main" id="{4DD94B13-A67D-47E2-3C7E-09E0F08C34B3}"/>
              </a:ext>
            </a:extLst>
          </p:cNvPr>
          <p:cNvSpPr>
            <a:spLocks noChangeShapeType="1"/>
          </p:cNvSpPr>
          <p:nvPr/>
        </p:nvSpPr>
        <p:spPr bwMode="auto">
          <a:xfrm>
            <a:off x="1963738" y="3276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04" name="Rectangle 4">
            <a:extLst>
              <a:ext uri="{FF2B5EF4-FFF2-40B4-BE49-F238E27FC236}">
                <a16:creationId xmlns:a16="http://schemas.microsoft.com/office/drawing/2014/main" id="{A806C326-6FFF-A13C-F942-9134DEAC8109}"/>
              </a:ext>
            </a:extLst>
          </p:cNvPr>
          <p:cNvSpPr>
            <a:spLocks noChangeArrowheads="1"/>
          </p:cNvSpPr>
          <p:nvPr/>
        </p:nvSpPr>
        <p:spPr bwMode="auto">
          <a:xfrm>
            <a:off x="2000250" y="2759075"/>
            <a:ext cx="8077200" cy="4572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dirty="0" err="1">
                <a:solidFill>
                  <a:schemeClr val="tx2">
                    <a:lumMod val="25000"/>
                  </a:schemeClr>
                </a:solidFill>
              </a:rPr>
              <a:t>sizeof</a:t>
            </a:r>
            <a:r>
              <a:rPr lang="en-US" altLang="en-US" dirty="0">
                <a:solidFill>
                  <a:schemeClr val="tx2">
                    <a:lumMod val="25000"/>
                  </a:schemeClr>
                </a:solidFill>
              </a:rPr>
              <a:t> (float) ≤ </a:t>
            </a:r>
            <a:r>
              <a:rPr lang="en-US" altLang="en-US" dirty="0" err="1">
                <a:solidFill>
                  <a:schemeClr val="tx2">
                    <a:lumMod val="25000"/>
                  </a:schemeClr>
                </a:solidFill>
              </a:rPr>
              <a:t>sizeof</a:t>
            </a:r>
            <a:r>
              <a:rPr lang="en-US" altLang="en-US" dirty="0">
                <a:solidFill>
                  <a:schemeClr val="tx2">
                    <a:lumMod val="25000"/>
                  </a:schemeClr>
                </a:solidFill>
              </a:rPr>
              <a:t> (double) ≤ </a:t>
            </a:r>
            <a:r>
              <a:rPr lang="en-US" altLang="en-US" dirty="0" err="1">
                <a:solidFill>
                  <a:schemeClr val="tx2">
                    <a:lumMod val="25000"/>
                  </a:schemeClr>
                </a:solidFill>
              </a:rPr>
              <a:t>sizeof</a:t>
            </a:r>
            <a:r>
              <a:rPr lang="en-US" altLang="en-US" dirty="0">
                <a:solidFill>
                  <a:schemeClr val="tx2">
                    <a:lumMod val="25000"/>
                  </a:schemeClr>
                </a:solidFill>
              </a:rPr>
              <a:t> (long double)</a:t>
            </a:r>
          </a:p>
        </p:txBody>
      </p:sp>
      <p:sp>
        <p:nvSpPr>
          <p:cNvPr id="2" name="Text Box 5">
            <a:extLst>
              <a:ext uri="{FF2B5EF4-FFF2-40B4-BE49-F238E27FC236}">
                <a16:creationId xmlns:a16="http://schemas.microsoft.com/office/drawing/2014/main" id="{7B669717-E7D9-0297-233A-5168012FCF22}"/>
              </a:ext>
            </a:extLst>
          </p:cNvPr>
          <p:cNvSpPr txBox="1">
            <a:spLocks noChangeArrowheads="1"/>
          </p:cNvSpPr>
          <p:nvPr/>
        </p:nvSpPr>
        <p:spPr bwMode="auto">
          <a:xfrm>
            <a:off x="2000815" y="2133600"/>
            <a:ext cx="835485" cy="523220"/>
          </a:xfrm>
          <a:prstGeom prst="rect">
            <a:avLst/>
          </a:prstGeom>
          <a:noFill/>
          <a:ln>
            <a:noFill/>
          </a:ln>
          <a:effectLst/>
        </p:spPr>
        <p:txBody>
          <a:bodyPr wrap="none">
            <a:spAutoFit/>
          </a:bodyPr>
          <a:lstStyle/>
          <a:p>
            <a:pPr algn="ctr">
              <a:defRPr/>
            </a:pPr>
            <a:r>
              <a:rPr lang="en-US" sz="2800" i="1" dirty="0">
                <a:solidFill>
                  <a:schemeClr val="bg2">
                    <a:lumMod val="25000"/>
                    <a:lumOff val="75000"/>
                  </a:schemeClr>
                </a:solidFill>
                <a:effectLst>
                  <a:outerShdw blurRad="38100" dist="38100" dir="2700000" algn="tl">
                    <a:srgbClr val="C0C0C0"/>
                  </a:outerShdw>
                </a:effectLst>
              </a:rPr>
              <a:t>Note</a:t>
            </a:r>
          </a:p>
        </p:txBody>
      </p:sp>
      <p:sp>
        <p:nvSpPr>
          <p:cNvPr id="3" name="Footer Placeholder 2">
            <a:extLst>
              <a:ext uri="{FF2B5EF4-FFF2-40B4-BE49-F238E27FC236}">
                <a16:creationId xmlns:a16="http://schemas.microsoft.com/office/drawing/2014/main" id="{8A7DE6EC-9FE7-A1AC-BA73-C69F5FEDA479}"/>
              </a:ext>
            </a:extLst>
          </p:cNvPr>
          <p:cNvSpPr>
            <a:spLocks noGrp="1"/>
          </p:cNvSpPr>
          <p:nvPr>
            <p:ph type="ftr" sz="quarter" idx="11"/>
          </p:nvPr>
        </p:nvSpPr>
        <p:spPr/>
        <p:txBody>
          <a:bodyPr/>
          <a:lstStyle/>
          <a:p>
            <a:r>
              <a:rPr lang="en-US"/>
              <a:t>Prepared By: Ajay Singh</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250" name="Group 6">
            <a:extLst>
              <a:ext uri="{FF2B5EF4-FFF2-40B4-BE49-F238E27FC236}">
                <a16:creationId xmlns:a16="http://schemas.microsoft.com/office/drawing/2014/main" id="{D31DE53B-59CE-83AD-B921-829CF5B21890}"/>
              </a:ext>
            </a:extLst>
          </p:cNvPr>
          <p:cNvGrpSpPr>
            <a:grpSpLocks/>
          </p:cNvGrpSpPr>
          <p:nvPr/>
        </p:nvGrpSpPr>
        <p:grpSpPr bwMode="auto">
          <a:xfrm>
            <a:off x="1676400" y="5360988"/>
            <a:ext cx="2657475" cy="400050"/>
            <a:chOff x="270" y="3206"/>
            <a:chExt cx="1674" cy="252"/>
          </a:xfrm>
        </p:grpSpPr>
        <p:sp>
          <p:nvSpPr>
            <p:cNvPr id="53252" name="Text Box 2">
              <a:extLst>
                <a:ext uri="{FF2B5EF4-FFF2-40B4-BE49-F238E27FC236}">
                  <a16:creationId xmlns:a16="http://schemas.microsoft.com/office/drawing/2014/main" id="{7B35797A-3590-7104-EA2F-A59BC0E01171}"/>
                </a:ext>
              </a:extLst>
            </p:cNvPr>
            <p:cNvSpPr txBox="1">
              <a:spLocks noChangeArrowheads="1"/>
            </p:cNvSpPr>
            <p:nvPr/>
          </p:nvSpPr>
          <p:spPr bwMode="auto">
            <a:xfrm>
              <a:off x="270" y="3206"/>
              <a:ext cx="49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dirty="0">
                  <a:solidFill>
                    <a:schemeClr val="folHlink"/>
                  </a:solidFill>
                </a:rPr>
                <a:t>Table</a:t>
              </a:r>
            </a:p>
          </p:txBody>
        </p:sp>
        <p:sp>
          <p:nvSpPr>
            <p:cNvPr id="53253" name="Text Box 3">
              <a:extLst>
                <a:ext uri="{FF2B5EF4-FFF2-40B4-BE49-F238E27FC236}">
                  <a16:creationId xmlns:a16="http://schemas.microsoft.com/office/drawing/2014/main" id="{EFDEEAE9-74CA-26C3-43D5-7DA0CBFF874F}"/>
                </a:ext>
              </a:extLst>
            </p:cNvPr>
            <p:cNvSpPr txBox="1">
              <a:spLocks noChangeArrowheads="1"/>
            </p:cNvSpPr>
            <p:nvPr/>
          </p:nvSpPr>
          <p:spPr bwMode="auto">
            <a:xfrm>
              <a:off x="766" y="3208"/>
              <a:ext cx="117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dirty="0"/>
                <a:t>Type Summary</a:t>
              </a:r>
            </a:p>
          </p:txBody>
        </p:sp>
      </p:grpSp>
      <p:pic>
        <p:nvPicPr>
          <p:cNvPr id="53251" name="Picture 5">
            <a:extLst>
              <a:ext uri="{FF2B5EF4-FFF2-40B4-BE49-F238E27FC236}">
                <a16:creationId xmlns:a16="http://schemas.microsoft.com/office/drawing/2014/main" id="{E8D8DB28-E82A-3FD4-A9D2-3327A77B1C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609600"/>
            <a:ext cx="8839200" cy="475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C66F4950-7B1E-A925-5B24-EDF432698A09}"/>
              </a:ext>
            </a:extLst>
          </p:cNvPr>
          <p:cNvSpPr>
            <a:spLocks noGrp="1"/>
          </p:cNvSpPr>
          <p:nvPr>
            <p:ph type="ftr" sz="quarter" idx="11"/>
          </p:nvPr>
        </p:nvSpPr>
        <p:spPr/>
        <p:txBody>
          <a:bodyPr/>
          <a:lstStyle/>
          <a:p>
            <a:r>
              <a:rPr lang="en-US"/>
              <a:t>Prepared By: Ajay Singh</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9" name="Text Box 3">
            <a:extLst>
              <a:ext uri="{FF2B5EF4-FFF2-40B4-BE49-F238E27FC236}">
                <a16:creationId xmlns:a16="http://schemas.microsoft.com/office/drawing/2014/main" id="{E200FF21-FEA0-48ED-C1B5-FAA16907CF8D}"/>
              </a:ext>
            </a:extLst>
          </p:cNvPr>
          <p:cNvSpPr txBox="1">
            <a:spLocks noChangeArrowheads="1"/>
          </p:cNvSpPr>
          <p:nvPr/>
        </p:nvSpPr>
        <p:spPr bwMode="auto">
          <a:xfrm>
            <a:off x="1752600" y="304801"/>
            <a:ext cx="243746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4000" dirty="0">
                <a:latin typeface="Arial" panose="020B0604020202020204" pitchFamily="34" charset="0"/>
              </a:rPr>
              <a:t>Variables</a:t>
            </a:r>
          </a:p>
        </p:txBody>
      </p:sp>
      <p:sp>
        <p:nvSpPr>
          <p:cNvPr id="55300" name="Text Box 4">
            <a:extLst>
              <a:ext uri="{FF2B5EF4-FFF2-40B4-BE49-F238E27FC236}">
                <a16:creationId xmlns:a16="http://schemas.microsoft.com/office/drawing/2014/main" id="{CBA6F196-7825-5750-3A80-4D52A46FC7D6}"/>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sp>
        <p:nvSpPr>
          <p:cNvPr id="504837" name="Rectangle 5">
            <a:extLst>
              <a:ext uri="{FF2B5EF4-FFF2-40B4-BE49-F238E27FC236}">
                <a16:creationId xmlns:a16="http://schemas.microsoft.com/office/drawing/2014/main" id="{E5670244-E4EB-D0AD-D618-CDBFEFEF82B1}"/>
              </a:ext>
            </a:extLst>
          </p:cNvPr>
          <p:cNvSpPr>
            <a:spLocks noChangeArrowheads="1"/>
          </p:cNvSpPr>
          <p:nvPr/>
        </p:nvSpPr>
        <p:spPr bwMode="auto">
          <a:xfrm>
            <a:off x="1828800" y="1799540"/>
            <a:ext cx="8458200" cy="1815882"/>
          </a:xfrm>
          <a:prstGeom prst="rect">
            <a:avLst/>
          </a:prstGeom>
          <a:noFill/>
          <a:ln>
            <a:noFill/>
          </a:ln>
          <a:effectLst/>
        </p:spPr>
        <p:txBody>
          <a:bodyPr anchor="ctr">
            <a:spAutoFit/>
          </a:bodyPr>
          <a:lstStyle/>
          <a:p>
            <a:pPr algn="just" eaLnBrk="1" hangingPunct="1">
              <a:defRPr/>
            </a:pPr>
            <a:r>
              <a:rPr lang="en-US" sz="2800" i="1">
                <a:effectLst>
                  <a:outerShdw blurRad="38100" dist="38100" dir="2700000" algn="tl">
                    <a:srgbClr val="C0C0C0"/>
                  </a:outerShdw>
                </a:effectLst>
              </a:rPr>
              <a:t>Variables are named memory locations that have a type, such as integer or character, which is inherited from their type. The type determines the values that a variable may contain and the operations that may be used with its values.</a:t>
            </a:r>
          </a:p>
        </p:txBody>
      </p:sp>
      <p:sp>
        <p:nvSpPr>
          <p:cNvPr id="55302" name="Rectangle 6">
            <a:extLst>
              <a:ext uri="{FF2B5EF4-FFF2-40B4-BE49-F238E27FC236}">
                <a16:creationId xmlns:a16="http://schemas.microsoft.com/office/drawing/2014/main" id="{E2F64DF6-7D39-2C90-8CB2-50C099BD9962}"/>
              </a:ext>
            </a:extLst>
          </p:cNvPr>
          <p:cNvSpPr>
            <a:spLocks noChangeArrowheads="1"/>
          </p:cNvSpPr>
          <p:nvPr/>
        </p:nvSpPr>
        <p:spPr bwMode="auto">
          <a:xfrm>
            <a:off x="1828800" y="5060951"/>
            <a:ext cx="5715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buClr>
                <a:schemeClr val="tx1"/>
              </a:buClr>
              <a:buSzPct val="117000"/>
              <a:buFont typeface="Wingdings" panose="05000000000000000000" pitchFamily="2" charset="2"/>
              <a:buNone/>
            </a:pPr>
            <a:r>
              <a:rPr lang="en-US" altLang="en-US">
                <a:solidFill>
                  <a:schemeClr val="hlink"/>
                </a:solidFill>
              </a:rPr>
              <a:t>Variable Declaration</a:t>
            </a:r>
            <a:endParaRPr lang="fr-FR" altLang="en-US">
              <a:solidFill>
                <a:schemeClr val="hlink"/>
              </a:solidFill>
            </a:endParaRPr>
          </a:p>
          <a:p>
            <a:pPr>
              <a:buClr>
                <a:schemeClr val="folHlink"/>
              </a:buClr>
              <a:buSzPct val="117000"/>
              <a:buFont typeface="Wingdings" panose="05000000000000000000" pitchFamily="2" charset="2"/>
              <a:buNone/>
            </a:pPr>
            <a:r>
              <a:rPr lang="fr-FR" altLang="en-US">
                <a:solidFill>
                  <a:schemeClr val="hlink"/>
                </a:solidFill>
              </a:rPr>
              <a:t>Variable Initialization</a:t>
            </a:r>
            <a:endParaRPr lang="en-US" altLang="en-US">
              <a:solidFill>
                <a:schemeClr val="hlink"/>
              </a:solidFill>
            </a:endParaRPr>
          </a:p>
        </p:txBody>
      </p:sp>
      <p:sp>
        <p:nvSpPr>
          <p:cNvPr id="504839" name="Text Box 7">
            <a:extLst>
              <a:ext uri="{FF2B5EF4-FFF2-40B4-BE49-F238E27FC236}">
                <a16:creationId xmlns:a16="http://schemas.microsoft.com/office/drawing/2014/main" id="{B495C3FF-C1FA-857B-D924-397789F4ABF0}"/>
              </a:ext>
            </a:extLst>
          </p:cNvPr>
          <p:cNvSpPr txBox="1">
            <a:spLocks noChangeArrowheads="1"/>
          </p:cNvSpPr>
          <p:nvPr/>
        </p:nvSpPr>
        <p:spPr bwMode="auto">
          <a:xfrm>
            <a:off x="1752600" y="4657128"/>
            <a:ext cx="4403257" cy="523220"/>
          </a:xfrm>
          <a:prstGeom prst="rect">
            <a:avLst/>
          </a:prstGeom>
          <a:noFill/>
          <a:ln>
            <a:noFill/>
          </a:ln>
          <a:effectLst/>
        </p:spPr>
        <p:txBody>
          <a:bodyPr wrap="none">
            <a:spAutoFit/>
          </a:bodyPr>
          <a:lstStyle/>
          <a:p>
            <a:pPr algn="ctr">
              <a:defRPr/>
            </a:pPr>
            <a:r>
              <a:rPr lang="en-US" sz="2800" i="1" u="sng" dirty="0">
                <a:effectLst>
                  <a:outerShdw blurRad="38100" dist="38100" dir="2700000" algn="tl">
                    <a:srgbClr val="C0C0C0"/>
                  </a:outerShdw>
                </a:effectLst>
              </a:rPr>
              <a:t>Topics discussed in this section:</a:t>
            </a:r>
          </a:p>
        </p:txBody>
      </p:sp>
      <p:sp>
        <p:nvSpPr>
          <p:cNvPr id="2" name="Footer Placeholder 1">
            <a:extLst>
              <a:ext uri="{FF2B5EF4-FFF2-40B4-BE49-F238E27FC236}">
                <a16:creationId xmlns:a16="http://schemas.microsoft.com/office/drawing/2014/main" id="{AA5C73F5-A1D9-34B7-C318-0591F149B6C4}"/>
              </a:ext>
            </a:extLst>
          </p:cNvPr>
          <p:cNvSpPr>
            <a:spLocks noGrp="1"/>
          </p:cNvSpPr>
          <p:nvPr>
            <p:ph type="ftr" sz="quarter" idx="11"/>
          </p:nvPr>
        </p:nvSpPr>
        <p:spPr/>
        <p:txBody>
          <a:bodyPr/>
          <a:lstStyle/>
          <a:p>
            <a:r>
              <a:rPr lang="en-US"/>
              <a:t>Prepared By: Ajay Singh</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Line 2">
            <a:extLst>
              <a:ext uri="{FF2B5EF4-FFF2-40B4-BE49-F238E27FC236}">
                <a16:creationId xmlns:a16="http://schemas.microsoft.com/office/drawing/2014/main" id="{90B61352-BDF3-E95E-4D70-882DA4CA4E7F}"/>
              </a:ext>
            </a:extLst>
          </p:cNvPr>
          <p:cNvSpPr>
            <a:spLocks noChangeShapeType="1"/>
          </p:cNvSpPr>
          <p:nvPr/>
        </p:nvSpPr>
        <p:spPr bwMode="auto">
          <a:xfrm>
            <a:off x="1905000" y="4572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47" name="Rectangle 3">
            <a:extLst>
              <a:ext uri="{FF2B5EF4-FFF2-40B4-BE49-F238E27FC236}">
                <a16:creationId xmlns:a16="http://schemas.microsoft.com/office/drawing/2014/main" id="{A99B718C-2CBC-D143-9D7E-2D072BACFDCC}"/>
              </a:ext>
            </a:extLst>
          </p:cNvPr>
          <p:cNvSpPr>
            <a:spLocks noChangeArrowheads="1"/>
          </p:cNvSpPr>
          <p:nvPr/>
        </p:nvSpPr>
        <p:spPr bwMode="auto">
          <a:xfrm>
            <a:off x="1676400" y="5791201"/>
            <a:ext cx="227248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000" dirty="0">
                <a:solidFill>
                  <a:schemeClr val="folHlink"/>
                </a:solidFill>
              </a:rPr>
              <a:t>FIGURE </a:t>
            </a:r>
            <a:r>
              <a:rPr lang="en-US" altLang="en-US" sz="2000" dirty="0"/>
              <a:t>Variables</a:t>
            </a:r>
          </a:p>
        </p:txBody>
      </p:sp>
      <p:grpSp>
        <p:nvGrpSpPr>
          <p:cNvPr id="57348" name="Group 4">
            <a:extLst>
              <a:ext uri="{FF2B5EF4-FFF2-40B4-BE49-F238E27FC236}">
                <a16:creationId xmlns:a16="http://schemas.microsoft.com/office/drawing/2014/main" id="{8955586A-C8BB-1BC6-DA68-F51ADEA68485}"/>
              </a:ext>
            </a:extLst>
          </p:cNvPr>
          <p:cNvGrpSpPr>
            <a:grpSpLocks/>
          </p:cNvGrpSpPr>
          <p:nvPr/>
        </p:nvGrpSpPr>
        <p:grpSpPr bwMode="auto">
          <a:xfrm>
            <a:off x="1752600" y="252414"/>
            <a:ext cx="8610600" cy="5995987"/>
            <a:chOff x="336" y="159"/>
            <a:chExt cx="5232" cy="3777"/>
          </a:xfrm>
        </p:grpSpPr>
        <p:sp>
          <p:nvSpPr>
            <p:cNvPr id="57350" name="Line 5">
              <a:extLst>
                <a:ext uri="{FF2B5EF4-FFF2-40B4-BE49-F238E27FC236}">
                  <a16:creationId xmlns:a16="http://schemas.microsoft.com/office/drawing/2014/main" id="{5A375F1B-6A68-6C1D-F18C-2DEAE02532CF}"/>
                </a:ext>
              </a:extLst>
            </p:cNvPr>
            <p:cNvSpPr>
              <a:spLocks noChangeShapeType="1"/>
            </p:cNvSpPr>
            <p:nvPr/>
          </p:nvSpPr>
          <p:spPr bwMode="auto">
            <a:xfrm>
              <a:off x="336" y="3936"/>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51" name="Line 6">
              <a:extLst>
                <a:ext uri="{FF2B5EF4-FFF2-40B4-BE49-F238E27FC236}">
                  <a16:creationId xmlns:a16="http://schemas.microsoft.com/office/drawing/2014/main" id="{E87E4629-DA0D-8386-402E-01EDDA5A9C00}"/>
                </a:ext>
              </a:extLst>
            </p:cNvPr>
            <p:cNvSpPr>
              <a:spLocks noChangeShapeType="1"/>
            </p:cNvSpPr>
            <p:nvPr/>
          </p:nvSpPr>
          <p:spPr bwMode="auto">
            <a:xfrm>
              <a:off x="336" y="159"/>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52" name="Line 7">
              <a:extLst>
                <a:ext uri="{FF2B5EF4-FFF2-40B4-BE49-F238E27FC236}">
                  <a16:creationId xmlns:a16="http://schemas.microsoft.com/office/drawing/2014/main" id="{60A66D6A-934F-A941-75B0-09C158B83A83}"/>
                </a:ext>
              </a:extLst>
            </p:cNvPr>
            <p:cNvSpPr>
              <a:spLocks noChangeShapeType="1"/>
            </p:cNvSpPr>
            <p:nvPr/>
          </p:nvSpPr>
          <p:spPr bwMode="auto">
            <a:xfrm>
              <a:off x="336" y="3663"/>
              <a:ext cx="5232"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57349" name="Picture 9">
            <a:extLst>
              <a:ext uri="{FF2B5EF4-FFF2-40B4-BE49-F238E27FC236}">
                <a16:creationId xmlns:a16="http://schemas.microsoft.com/office/drawing/2014/main" id="{A19827CC-0B78-9392-593E-BEF11FD5F1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9676" y="914401"/>
            <a:ext cx="6435725" cy="42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BD90FEB7-AD14-AFB8-D26B-86C8668546E0}"/>
              </a:ext>
            </a:extLst>
          </p:cNvPr>
          <p:cNvSpPr>
            <a:spLocks noGrp="1"/>
          </p:cNvSpPr>
          <p:nvPr>
            <p:ph type="ftr" sz="quarter" idx="11"/>
          </p:nvPr>
        </p:nvSpPr>
        <p:spPr>
          <a:xfrm>
            <a:off x="759886" y="6376630"/>
            <a:ext cx="6672865" cy="365125"/>
          </a:xfrm>
        </p:spPr>
        <p:txBody>
          <a:bodyPr/>
          <a:lstStyle/>
          <a:p>
            <a:r>
              <a:rPr lang="en-US" dirty="0"/>
              <a:t>Prepared By: Ajay Singh</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3">
            <a:extLst>
              <a:ext uri="{FF2B5EF4-FFF2-40B4-BE49-F238E27FC236}">
                <a16:creationId xmlns:a16="http://schemas.microsoft.com/office/drawing/2014/main" id="{9AA6FA3B-07A5-3E84-3B98-0D0253083381}"/>
              </a:ext>
            </a:extLst>
          </p:cNvPr>
          <p:cNvSpPr txBox="1">
            <a:spLocks noChangeArrowheads="1"/>
          </p:cNvSpPr>
          <p:nvPr/>
        </p:nvSpPr>
        <p:spPr bwMode="auto">
          <a:xfrm>
            <a:off x="1676401" y="4581055"/>
            <a:ext cx="7879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dirty="0">
                <a:solidFill>
                  <a:schemeClr val="folHlink"/>
                </a:solidFill>
              </a:rPr>
              <a:t>Table</a:t>
            </a:r>
          </a:p>
        </p:txBody>
      </p:sp>
      <p:sp>
        <p:nvSpPr>
          <p:cNvPr id="59395" name="Text Box 4">
            <a:extLst>
              <a:ext uri="{FF2B5EF4-FFF2-40B4-BE49-F238E27FC236}">
                <a16:creationId xmlns:a16="http://schemas.microsoft.com/office/drawing/2014/main" id="{0D3D5ADB-8BB6-FFF4-6520-1720205E65CE}"/>
              </a:ext>
            </a:extLst>
          </p:cNvPr>
          <p:cNvSpPr txBox="1">
            <a:spLocks noChangeArrowheads="1"/>
          </p:cNvSpPr>
          <p:nvPr/>
        </p:nvSpPr>
        <p:spPr bwMode="auto">
          <a:xfrm>
            <a:off x="2464309" y="4581055"/>
            <a:ext cx="5673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dirty="0"/>
              <a:t>Examples of Variable Declarations and Definitions</a:t>
            </a:r>
          </a:p>
        </p:txBody>
      </p:sp>
      <p:pic>
        <p:nvPicPr>
          <p:cNvPr id="59396" name="Picture 6">
            <a:extLst>
              <a:ext uri="{FF2B5EF4-FFF2-40B4-BE49-F238E27FC236}">
                <a16:creationId xmlns:a16="http://schemas.microsoft.com/office/drawing/2014/main" id="{5D3F4FDB-A885-2214-E323-42D2D2B74C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1" y="1922463"/>
            <a:ext cx="8766175" cy="255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0950DADD-4A59-2572-14E9-57644C9CE0B7}"/>
              </a:ext>
            </a:extLst>
          </p:cNvPr>
          <p:cNvSpPr>
            <a:spLocks noGrp="1"/>
          </p:cNvSpPr>
          <p:nvPr>
            <p:ph type="ftr" sz="quarter" idx="11"/>
          </p:nvPr>
        </p:nvSpPr>
        <p:spPr/>
        <p:txBody>
          <a:bodyPr/>
          <a:lstStyle/>
          <a:p>
            <a:r>
              <a:rPr lang="en-US"/>
              <a:t>Prepared By: Ajay Singh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38286-79AD-50D4-549A-0FB781E93F38}"/>
              </a:ext>
            </a:extLst>
          </p:cNvPr>
          <p:cNvSpPr>
            <a:spLocks noGrp="1"/>
          </p:cNvSpPr>
          <p:nvPr>
            <p:ph type="title"/>
          </p:nvPr>
        </p:nvSpPr>
        <p:spPr/>
        <p:txBody>
          <a:bodyPr/>
          <a:lstStyle/>
          <a:p>
            <a:r>
              <a:rPr lang="en-US" altLang="en-US" sz="4000" dirty="0">
                <a:latin typeface="Arial" panose="020B0604020202020204" pitchFamily="34" charset="0"/>
              </a:rPr>
              <a:t>Introduction of C</a:t>
            </a:r>
          </a:p>
        </p:txBody>
      </p:sp>
      <p:sp>
        <p:nvSpPr>
          <p:cNvPr id="3" name="Content Placeholder 2">
            <a:extLst>
              <a:ext uri="{FF2B5EF4-FFF2-40B4-BE49-F238E27FC236}">
                <a16:creationId xmlns:a16="http://schemas.microsoft.com/office/drawing/2014/main" id="{C4CBB3B3-41EA-CEA3-6593-1AD7FE4FA2A7}"/>
              </a:ext>
            </a:extLst>
          </p:cNvPr>
          <p:cNvSpPr>
            <a:spLocks noGrp="1"/>
          </p:cNvSpPr>
          <p:nvPr>
            <p:ph idx="1"/>
          </p:nvPr>
        </p:nvSpPr>
        <p:spPr/>
        <p:txBody>
          <a:bodyPr>
            <a:normAutofit/>
          </a:bodyPr>
          <a:lstStyle/>
          <a:p>
            <a:pPr algn="just" eaLnBrk="1" hangingPunct="1">
              <a:defRPr/>
            </a:pPr>
            <a:r>
              <a:rPr lang="en-US" sz="3600" i="1" dirty="0">
                <a:effectLst>
                  <a:outerShdw blurRad="38100" dist="38100" dir="2700000" algn="tl">
                    <a:srgbClr val="C0C0C0"/>
                  </a:outerShdw>
                </a:effectLst>
              </a:rPr>
              <a:t>C is a structured programming language. It is considered a high-level language because it allows the programmer to concentrate on the problem at hand and not worry about the machine that the program will be using. That is another reason why it is used by software developers whose applications have to run on many different hardware platforms.</a:t>
            </a:r>
          </a:p>
        </p:txBody>
      </p:sp>
      <p:sp>
        <p:nvSpPr>
          <p:cNvPr id="4" name="Footer Placeholder 3">
            <a:extLst>
              <a:ext uri="{FF2B5EF4-FFF2-40B4-BE49-F238E27FC236}">
                <a16:creationId xmlns:a16="http://schemas.microsoft.com/office/drawing/2014/main" id="{518D5785-2B31-3075-D85F-8DED98CAC315}"/>
              </a:ext>
            </a:extLst>
          </p:cNvPr>
          <p:cNvSpPr>
            <a:spLocks noGrp="1"/>
          </p:cNvSpPr>
          <p:nvPr>
            <p:ph type="ftr" sz="quarter" idx="11"/>
          </p:nvPr>
        </p:nvSpPr>
        <p:spPr/>
        <p:txBody>
          <a:bodyPr/>
          <a:lstStyle/>
          <a:p>
            <a:r>
              <a:rPr lang="en-US"/>
              <a:t>Prepared By: Ajay Singh</a:t>
            </a:r>
          </a:p>
        </p:txBody>
      </p:sp>
    </p:spTree>
    <p:extLst>
      <p:ext uri="{BB962C8B-B14F-4D97-AF65-F5344CB8AC3E}">
        <p14:creationId xmlns:p14="http://schemas.microsoft.com/office/powerpoint/2010/main" val="7064584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Line 2">
            <a:extLst>
              <a:ext uri="{FF2B5EF4-FFF2-40B4-BE49-F238E27FC236}">
                <a16:creationId xmlns:a16="http://schemas.microsoft.com/office/drawing/2014/main" id="{7A5C6CE8-0FDF-B8B8-A2E7-06A7B75A0971}"/>
              </a:ext>
            </a:extLst>
          </p:cNvPr>
          <p:cNvSpPr>
            <a:spLocks noChangeShapeType="1"/>
          </p:cNvSpPr>
          <p:nvPr/>
        </p:nvSpPr>
        <p:spPr bwMode="auto">
          <a:xfrm>
            <a:off x="1905000" y="4572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43" name="Rectangle 3">
            <a:extLst>
              <a:ext uri="{FF2B5EF4-FFF2-40B4-BE49-F238E27FC236}">
                <a16:creationId xmlns:a16="http://schemas.microsoft.com/office/drawing/2014/main" id="{737F4E18-D3A9-F564-61F4-B97102D2F490}"/>
              </a:ext>
            </a:extLst>
          </p:cNvPr>
          <p:cNvSpPr>
            <a:spLocks noChangeArrowheads="1"/>
          </p:cNvSpPr>
          <p:nvPr/>
        </p:nvSpPr>
        <p:spPr bwMode="auto">
          <a:xfrm>
            <a:off x="1676400" y="5791201"/>
            <a:ext cx="36430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000" dirty="0">
                <a:solidFill>
                  <a:schemeClr val="folHlink"/>
                </a:solidFill>
              </a:rPr>
              <a:t>FIGURE </a:t>
            </a:r>
            <a:r>
              <a:rPr lang="en-US" altLang="en-US" sz="2000" dirty="0"/>
              <a:t>Variable Initialization</a:t>
            </a:r>
          </a:p>
        </p:txBody>
      </p:sp>
      <p:grpSp>
        <p:nvGrpSpPr>
          <p:cNvPr id="61444" name="Group 4">
            <a:extLst>
              <a:ext uri="{FF2B5EF4-FFF2-40B4-BE49-F238E27FC236}">
                <a16:creationId xmlns:a16="http://schemas.microsoft.com/office/drawing/2014/main" id="{6519666C-95E5-827D-9EB1-504929EF2ED5}"/>
              </a:ext>
            </a:extLst>
          </p:cNvPr>
          <p:cNvGrpSpPr>
            <a:grpSpLocks/>
          </p:cNvGrpSpPr>
          <p:nvPr/>
        </p:nvGrpSpPr>
        <p:grpSpPr bwMode="auto">
          <a:xfrm>
            <a:off x="1752600" y="252414"/>
            <a:ext cx="8610600" cy="5995987"/>
            <a:chOff x="336" y="159"/>
            <a:chExt cx="5232" cy="3777"/>
          </a:xfrm>
        </p:grpSpPr>
        <p:sp>
          <p:nvSpPr>
            <p:cNvPr id="61447" name="Line 5">
              <a:extLst>
                <a:ext uri="{FF2B5EF4-FFF2-40B4-BE49-F238E27FC236}">
                  <a16:creationId xmlns:a16="http://schemas.microsoft.com/office/drawing/2014/main" id="{12334970-7A57-15BA-0BCB-6BEB33EA7C31}"/>
                </a:ext>
              </a:extLst>
            </p:cNvPr>
            <p:cNvSpPr>
              <a:spLocks noChangeShapeType="1"/>
            </p:cNvSpPr>
            <p:nvPr/>
          </p:nvSpPr>
          <p:spPr bwMode="auto">
            <a:xfrm>
              <a:off x="336" y="3936"/>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48" name="Line 6">
              <a:extLst>
                <a:ext uri="{FF2B5EF4-FFF2-40B4-BE49-F238E27FC236}">
                  <a16:creationId xmlns:a16="http://schemas.microsoft.com/office/drawing/2014/main" id="{A3D80019-BF16-95AE-C9F6-DA99E092BFAE}"/>
                </a:ext>
              </a:extLst>
            </p:cNvPr>
            <p:cNvSpPr>
              <a:spLocks noChangeShapeType="1"/>
            </p:cNvSpPr>
            <p:nvPr/>
          </p:nvSpPr>
          <p:spPr bwMode="auto">
            <a:xfrm>
              <a:off x="336" y="159"/>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49" name="Line 7">
              <a:extLst>
                <a:ext uri="{FF2B5EF4-FFF2-40B4-BE49-F238E27FC236}">
                  <a16:creationId xmlns:a16="http://schemas.microsoft.com/office/drawing/2014/main" id="{55FF4707-677D-BB4A-7092-AB99AF298F95}"/>
                </a:ext>
              </a:extLst>
            </p:cNvPr>
            <p:cNvSpPr>
              <a:spLocks noChangeShapeType="1"/>
            </p:cNvSpPr>
            <p:nvPr/>
          </p:nvSpPr>
          <p:spPr bwMode="auto">
            <a:xfrm>
              <a:off x="336" y="3663"/>
              <a:ext cx="5232"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61445" name="Picture 11">
            <a:extLst>
              <a:ext uri="{FF2B5EF4-FFF2-40B4-BE49-F238E27FC236}">
                <a16:creationId xmlns:a16="http://schemas.microsoft.com/office/drawing/2014/main" id="{AC38E35B-D611-320C-1FB8-5FF8EAB38F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3238" y="2219326"/>
            <a:ext cx="8437562"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446" name="TextBox 2">
            <a:extLst>
              <a:ext uri="{FF2B5EF4-FFF2-40B4-BE49-F238E27FC236}">
                <a16:creationId xmlns:a16="http://schemas.microsoft.com/office/drawing/2014/main" id="{C8EC61C7-5C2E-853F-B1E8-C7C92431B3DA}"/>
              </a:ext>
            </a:extLst>
          </p:cNvPr>
          <p:cNvSpPr txBox="1">
            <a:spLocks noChangeArrowheads="1"/>
          </p:cNvSpPr>
          <p:nvPr/>
        </p:nvSpPr>
        <p:spPr bwMode="auto">
          <a:xfrm>
            <a:off x="2860676" y="2393951"/>
            <a:ext cx="9302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r"/>
            <a:r>
              <a:rPr lang="en-US" altLang="en-US" sz="1200"/>
              <a:t>‘B’</a:t>
            </a:r>
          </a:p>
        </p:txBody>
      </p:sp>
      <p:sp>
        <p:nvSpPr>
          <p:cNvPr id="2" name="Footer Placeholder 1">
            <a:extLst>
              <a:ext uri="{FF2B5EF4-FFF2-40B4-BE49-F238E27FC236}">
                <a16:creationId xmlns:a16="http://schemas.microsoft.com/office/drawing/2014/main" id="{F1EE190B-A9AF-4B47-9B66-7512212B5C7B}"/>
              </a:ext>
            </a:extLst>
          </p:cNvPr>
          <p:cNvSpPr>
            <a:spLocks noGrp="1"/>
          </p:cNvSpPr>
          <p:nvPr>
            <p:ph type="ftr" sz="quarter" idx="11"/>
          </p:nvPr>
        </p:nvSpPr>
        <p:spPr>
          <a:xfrm>
            <a:off x="732726" y="6411080"/>
            <a:ext cx="6672865" cy="365125"/>
          </a:xfrm>
        </p:spPr>
        <p:txBody>
          <a:bodyPr/>
          <a:lstStyle/>
          <a:p>
            <a:r>
              <a:rPr lang="en-US" dirty="0"/>
              <a:t>Prepared By: Ajay Singh</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Line 2">
            <a:extLst>
              <a:ext uri="{FF2B5EF4-FFF2-40B4-BE49-F238E27FC236}">
                <a16:creationId xmlns:a16="http://schemas.microsoft.com/office/drawing/2014/main" id="{E767E5B9-F83B-F289-2418-5CBA575F6AC1}"/>
              </a:ext>
            </a:extLst>
          </p:cNvPr>
          <p:cNvSpPr>
            <a:spLocks noChangeShapeType="1"/>
          </p:cNvSpPr>
          <p:nvPr/>
        </p:nvSpPr>
        <p:spPr bwMode="auto">
          <a:xfrm>
            <a:off x="196215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491" name="Line 3">
            <a:extLst>
              <a:ext uri="{FF2B5EF4-FFF2-40B4-BE49-F238E27FC236}">
                <a16:creationId xmlns:a16="http://schemas.microsoft.com/office/drawing/2014/main" id="{28FA3D0F-EEAF-27F5-0501-52E181383BFA}"/>
              </a:ext>
            </a:extLst>
          </p:cNvPr>
          <p:cNvSpPr>
            <a:spLocks noChangeShapeType="1"/>
          </p:cNvSpPr>
          <p:nvPr/>
        </p:nvSpPr>
        <p:spPr bwMode="auto">
          <a:xfrm>
            <a:off x="1963738" y="4038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492" name="Rectangle 4">
            <a:extLst>
              <a:ext uri="{FF2B5EF4-FFF2-40B4-BE49-F238E27FC236}">
                <a16:creationId xmlns:a16="http://schemas.microsoft.com/office/drawing/2014/main" id="{E9A5EB52-1BD7-69F6-C1CF-46347CC1C425}"/>
              </a:ext>
            </a:extLst>
          </p:cNvPr>
          <p:cNvSpPr>
            <a:spLocks noChangeArrowheads="1"/>
          </p:cNvSpPr>
          <p:nvPr/>
        </p:nvSpPr>
        <p:spPr bwMode="auto">
          <a:xfrm>
            <a:off x="2000250" y="2759076"/>
            <a:ext cx="8077200" cy="1200329"/>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dirty="0">
                <a:solidFill>
                  <a:schemeClr val="tx2">
                    <a:lumMod val="25000"/>
                  </a:schemeClr>
                </a:solidFill>
              </a:rPr>
              <a:t>When a variable is defined, it is not initialized. </a:t>
            </a:r>
            <a:br>
              <a:rPr lang="en-US" altLang="en-US" dirty="0">
                <a:solidFill>
                  <a:schemeClr val="tx2">
                    <a:lumMod val="25000"/>
                  </a:schemeClr>
                </a:solidFill>
              </a:rPr>
            </a:br>
            <a:r>
              <a:rPr lang="en-US" altLang="en-US" dirty="0">
                <a:solidFill>
                  <a:schemeClr val="tx2">
                    <a:lumMod val="25000"/>
                  </a:schemeClr>
                </a:solidFill>
              </a:rPr>
              <a:t>We must initialize any variable requiring </a:t>
            </a:r>
            <a:br>
              <a:rPr lang="en-US" altLang="en-US" dirty="0">
                <a:solidFill>
                  <a:schemeClr val="tx2">
                    <a:lumMod val="25000"/>
                  </a:schemeClr>
                </a:solidFill>
              </a:rPr>
            </a:br>
            <a:r>
              <a:rPr lang="en-US" altLang="en-US" dirty="0">
                <a:solidFill>
                  <a:schemeClr val="tx2">
                    <a:lumMod val="25000"/>
                  </a:schemeClr>
                </a:solidFill>
              </a:rPr>
              <a:t>prescribed data when the function starts.</a:t>
            </a:r>
          </a:p>
        </p:txBody>
      </p:sp>
      <p:sp>
        <p:nvSpPr>
          <p:cNvPr id="2" name="Text Box 5">
            <a:extLst>
              <a:ext uri="{FF2B5EF4-FFF2-40B4-BE49-F238E27FC236}">
                <a16:creationId xmlns:a16="http://schemas.microsoft.com/office/drawing/2014/main" id="{C3921E02-B9ED-5219-BB15-EC2A21DAA5B4}"/>
              </a:ext>
            </a:extLst>
          </p:cNvPr>
          <p:cNvSpPr txBox="1">
            <a:spLocks noChangeArrowheads="1"/>
          </p:cNvSpPr>
          <p:nvPr/>
        </p:nvSpPr>
        <p:spPr bwMode="auto">
          <a:xfrm>
            <a:off x="2000815" y="2133600"/>
            <a:ext cx="835485" cy="523220"/>
          </a:xfrm>
          <a:prstGeom prst="rect">
            <a:avLst/>
          </a:prstGeom>
          <a:noFill/>
          <a:ln>
            <a:noFill/>
          </a:ln>
          <a:effectLst/>
        </p:spPr>
        <p:txBody>
          <a:bodyPr wrap="none">
            <a:spAutoFit/>
          </a:bodyPr>
          <a:lstStyle/>
          <a:p>
            <a:pPr algn="ctr">
              <a:defRPr/>
            </a:pPr>
            <a:r>
              <a:rPr lang="en-US" sz="2800" i="1" dirty="0">
                <a:solidFill>
                  <a:schemeClr val="bg2">
                    <a:lumMod val="25000"/>
                    <a:lumOff val="75000"/>
                  </a:schemeClr>
                </a:solidFill>
                <a:effectLst>
                  <a:outerShdw blurRad="38100" dist="38100" dir="2700000" algn="tl">
                    <a:srgbClr val="C0C0C0"/>
                  </a:outerShdw>
                </a:effectLst>
              </a:rPr>
              <a:t>Note</a:t>
            </a:r>
          </a:p>
        </p:txBody>
      </p:sp>
      <p:sp>
        <p:nvSpPr>
          <p:cNvPr id="3" name="Footer Placeholder 2">
            <a:extLst>
              <a:ext uri="{FF2B5EF4-FFF2-40B4-BE49-F238E27FC236}">
                <a16:creationId xmlns:a16="http://schemas.microsoft.com/office/drawing/2014/main" id="{942E1919-9495-5094-DFB8-7941078828A3}"/>
              </a:ext>
            </a:extLst>
          </p:cNvPr>
          <p:cNvSpPr>
            <a:spLocks noGrp="1"/>
          </p:cNvSpPr>
          <p:nvPr>
            <p:ph type="ftr" sz="quarter" idx="11"/>
          </p:nvPr>
        </p:nvSpPr>
        <p:spPr/>
        <p:txBody>
          <a:bodyPr/>
          <a:lstStyle/>
          <a:p>
            <a:r>
              <a:rPr lang="en-US"/>
              <a:t>Prepared By: Ajay Singh</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3">
            <a:extLst>
              <a:ext uri="{FF2B5EF4-FFF2-40B4-BE49-F238E27FC236}">
                <a16:creationId xmlns:a16="http://schemas.microsoft.com/office/drawing/2014/main" id="{4C5EC048-3048-C704-8706-70D12F60C771}"/>
              </a:ext>
            </a:extLst>
          </p:cNvPr>
          <p:cNvSpPr txBox="1">
            <a:spLocks noChangeArrowheads="1"/>
          </p:cNvSpPr>
          <p:nvPr/>
        </p:nvSpPr>
        <p:spPr bwMode="auto">
          <a:xfrm>
            <a:off x="1676401" y="426978"/>
            <a:ext cx="153920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dirty="0">
                <a:solidFill>
                  <a:schemeClr val="folHlink"/>
                </a:solidFill>
              </a:rPr>
              <a:t>PROGRAM</a:t>
            </a:r>
          </a:p>
        </p:txBody>
      </p:sp>
      <p:sp>
        <p:nvSpPr>
          <p:cNvPr id="65539" name="Text Box 4">
            <a:extLst>
              <a:ext uri="{FF2B5EF4-FFF2-40B4-BE49-F238E27FC236}">
                <a16:creationId xmlns:a16="http://schemas.microsoft.com/office/drawing/2014/main" id="{B02CF0BF-4F85-6853-E513-AC54290C7AD3}"/>
              </a:ext>
            </a:extLst>
          </p:cNvPr>
          <p:cNvSpPr txBox="1">
            <a:spLocks noChangeArrowheads="1"/>
          </p:cNvSpPr>
          <p:nvPr/>
        </p:nvSpPr>
        <p:spPr bwMode="auto">
          <a:xfrm>
            <a:off x="3215605" y="426978"/>
            <a:ext cx="33575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dirty="0"/>
              <a:t>Print Sum of Three Numbers</a:t>
            </a:r>
          </a:p>
        </p:txBody>
      </p:sp>
      <p:pic>
        <p:nvPicPr>
          <p:cNvPr id="65540" name="Picture 8">
            <a:extLst>
              <a:ext uri="{FF2B5EF4-FFF2-40B4-BE49-F238E27FC236}">
                <a16:creationId xmlns:a16="http://schemas.microsoft.com/office/drawing/2014/main" id="{AD6A99F5-5E7E-60BF-BF9A-B523D660CA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1" y="827088"/>
            <a:ext cx="8766175" cy="4887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9509C058-B705-53A7-584D-70D866244C05}"/>
              </a:ext>
            </a:extLst>
          </p:cNvPr>
          <p:cNvSpPr>
            <a:spLocks noGrp="1"/>
          </p:cNvSpPr>
          <p:nvPr>
            <p:ph type="ftr" sz="quarter" idx="11"/>
          </p:nvPr>
        </p:nvSpPr>
        <p:spPr/>
        <p:txBody>
          <a:bodyPr/>
          <a:lstStyle/>
          <a:p>
            <a:r>
              <a:rPr lang="en-US"/>
              <a:t>Prepared By: Ajay Singh</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a:extLst>
              <a:ext uri="{FF2B5EF4-FFF2-40B4-BE49-F238E27FC236}">
                <a16:creationId xmlns:a16="http://schemas.microsoft.com/office/drawing/2014/main" id="{DA50D1A5-AA0C-CD1E-7E35-22D0D9080A1D}"/>
              </a:ext>
            </a:extLst>
          </p:cNvPr>
          <p:cNvSpPr txBox="1">
            <a:spLocks noChangeArrowheads="1"/>
          </p:cNvSpPr>
          <p:nvPr/>
        </p:nvSpPr>
        <p:spPr bwMode="auto">
          <a:xfrm>
            <a:off x="1797982" y="441326"/>
            <a:ext cx="153920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dirty="0">
                <a:solidFill>
                  <a:schemeClr val="folHlink"/>
                </a:solidFill>
              </a:rPr>
              <a:t>PROGRAM</a:t>
            </a:r>
          </a:p>
        </p:txBody>
      </p:sp>
      <p:sp>
        <p:nvSpPr>
          <p:cNvPr id="67587" name="Text Box 3">
            <a:extLst>
              <a:ext uri="{FF2B5EF4-FFF2-40B4-BE49-F238E27FC236}">
                <a16:creationId xmlns:a16="http://schemas.microsoft.com/office/drawing/2014/main" id="{5E076EBF-7C95-7D8A-E235-C71A79923A12}"/>
              </a:ext>
            </a:extLst>
          </p:cNvPr>
          <p:cNvSpPr txBox="1">
            <a:spLocks noChangeArrowheads="1"/>
          </p:cNvSpPr>
          <p:nvPr/>
        </p:nvSpPr>
        <p:spPr bwMode="auto">
          <a:xfrm>
            <a:off x="3337186" y="444561"/>
            <a:ext cx="4660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dirty="0"/>
              <a:t>Print Sum of Three Numbers </a:t>
            </a:r>
            <a:r>
              <a:rPr lang="en-US" altLang="en-US" sz="2000" dirty="0">
                <a:solidFill>
                  <a:schemeClr val="folHlink"/>
                </a:solidFill>
              </a:rPr>
              <a:t>(continued)</a:t>
            </a:r>
          </a:p>
        </p:txBody>
      </p:sp>
      <p:pic>
        <p:nvPicPr>
          <p:cNvPr id="67588" name="Picture 5">
            <a:extLst>
              <a:ext uri="{FF2B5EF4-FFF2-40B4-BE49-F238E27FC236}">
                <a16:creationId xmlns:a16="http://schemas.microsoft.com/office/drawing/2014/main" id="{A921DCB8-F170-25C9-3175-EC5F3FCD4C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2914" y="957264"/>
            <a:ext cx="8802687" cy="4605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DB265462-3446-23D1-7F44-E9BD756EBB28}"/>
              </a:ext>
            </a:extLst>
          </p:cNvPr>
          <p:cNvSpPr>
            <a:spLocks noGrp="1"/>
          </p:cNvSpPr>
          <p:nvPr>
            <p:ph type="ftr" sz="quarter" idx="11"/>
          </p:nvPr>
        </p:nvSpPr>
        <p:spPr/>
        <p:txBody>
          <a:bodyPr/>
          <a:lstStyle/>
          <a:p>
            <a:r>
              <a:rPr lang="en-US"/>
              <a:t>Prepared By: Ajay Singh</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a:extLst>
              <a:ext uri="{FF2B5EF4-FFF2-40B4-BE49-F238E27FC236}">
                <a16:creationId xmlns:a16="http://schemas.microsoft.com/office/drawing/2014/main" id="{2544278B-022F-237E-E848-82A1F3E640FA}"/>
              </a:ext>
            </a:extLst>
          </p:cNvPr>
          <p:cNvSpPr txBox="1">
            <a:spLocks noChangeArrowheads="1"/>
          </p:cNvSpPr>
          <p:nvPr/>
        </p:nvSpPr>
        <p:spPr bwMode="auto">
          <a:xfrm>
            <a:off x="1598807" y="441326"/>
            <a:ext cx="153920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dirty="0">
                <a:solidFill>
                  <a:schemeClr val="folHlink"/>
                </a:solidFill>
              </a:rPr>
              <a:t>PROGRAM</a:t>
            </a:r>
          </a:p>
        </p:txBody>
      </p:sp>
      <p:sp>
        <p:nvSpPr>
          <p:cNvPr id="69635" name="Text Box 3">
            <a:extLst>
              <a:ext uri="{FF2B5EF4-FFF2-40B4-BE49-F238E27FC236}">
                <a16:creationId xmlns:a16="http://schemas.microsoft.com/office/drawing/2014/main" id="{86047645-329E-1130-A1D0-59FA29894D93}"/>
              </a:ext>
            </a:extLst>
          </p:cNvPr>
          <p:cNvSpPr txBox="1">
            <a:spLocks noChangeArrowheads="1"/>
          </p:cNvSpPr>
          <p:nvPr/>
        </p:nvSpPr>
        <p:spPr bwMode="auto">
          <a:xfrm>
            <a:off x="3385996" y="441326"/>
            <a:ext cx="4660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t>Print Sum of Three Numbers </a:t>
            </a:r>
            <a:r>
              <a:rPr lang="en-US" altLang="en-US" sz="2000">
                <a:solidFill>
                  <a:schemeClr val="folHlink"/>
                </a:solidFill>
              </a:rPr>
              <a:t>(continued)</a:t>
            </a:r>
          </a:p>
        </p:txBody>
      </p:sp>
      <p:pic>
        <p:nvPicPr>
          <p:cNvPr id="69636" name="Picture 5">
            <a:extLst>
              <a:ext uri="{FF2B5EF4-FFF2-40B4-BE49-F238E27FC236}">
                <a16:creationId xmlns:a16="http://schemas.microsoft.com/office/drawing/2014/main" id="{14C9BDA4-75F1-98AF-9197-DC7CF54BA3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1" y="838201"/>
            <a:ext cx="8829675" cy="302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BB801CFC-F45F-0FB3-2AA6-249C8655D050}"/>
              </a:ext>
            </a:extLst>
          </p:cNvPr>
          <p:cNvSpPr>
            <a:spLocks noGrp="1"/>
          </p:cNvSpPr>
          <p:nvPr>
            <p:ph type="ftr" sz="quarter" idx="11"/>
          </p:nvPr>
        </p:nvSpPr>
        <p:spPr/>
        <p:txBody>
          <a:bodyPr/>
          <a:lstStyle/>
          <a:p>
            <a:r>
              <a:rPr lang="en-US"/>
              <a:t>Prepared By: Ajay Singh</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3" name="Text Box 3">
            <a:extLst>
              <a:ext uri="{FF2B5EF4-FFF2-40B4-BE49-F238E27FC236}">
                <a16:creationId xmlns:a16="http://schemas.microsoft.com/office/drawing/2014/main" id="{BA98845E-E9D4-D4E8-C999-7F8FEB5F9B5A}"/>
              </a:ext>
            </a:extLst>
          </p:cNvPr>
          <p:cNvSpPr txBox="1">
            <a:spLocks noChangeArrowheads="1"/>
          </p:cNvSpPr>
          <p:nvPr/>
        </p:nvSpPr>
        <p:spPr bwMode="auto">
          <a:xfrm>
            <a:off x="1752601" y="304801"/>
            <a:ext cx="269176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4000" dirty="0">
                <a:latin typeface="Arial" panose="020B0604020202020204" pitchFamily="34" charset="0"/>
              </a:rPr>
              <a:t>Constants</a:t>
            </a:r>
          </a:p>
        </p:txBody>
      </p:sp>
      <p:sp>
        <p:nvSpPr>
          <p:cNvPr id="71684" name="Text Box 4">
            <a:extLst>
              <a:ext uri="{FF2B5EF4-FFF2-40B4-BE49-F238E27FC236}">
                <a16:creationId xmlns:a16="http://schemas.microsoft.com/office/drawing/2014/main" id="{F649465E-87FD-A3F6-4557-48D1C568BBFA}"/>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sp>
        <p:nvSpPr>
          <p:cNvPr id="505861" name="Rectangle 5">
            <a:extLst>
              <a:ext uri="{FF2B5EF4-FFF2-40B4-BE49-F238E27FC236}">
                <a16:creationId xmlns:a16="http://schemas.microsoft.com/office/drawing/2014/main" id="{AF68F0DD-37F5-BDA9-0D17-D2FF9BC8CCD4}"/>
              </a:ext>
            </a:extLst>
          </p:cNvPr>
          <p:cNvSpPr>
            <a:spLocks noChangeArrowheads="1"/>
          </p:cNvSpPr>
          <p:nvPr/>
        </p:nvSpPr>
        <p:spPr bwMode="auto">
          <a:xfrm>
            <a:off x="1828800" y="1799540"/>
            <a:ext cx="8458200" cy="1815882"/>
          </a:xfrm>
          <a:prstGeom prst="rect">
            <a:avLst/>
          </a:prstGeom>
          <a:noFill/>
          <a:ln>
            <a:noFill/>
          </a:ln>
          <a:effectLst/>
        </p:spPr>
        <p:txBody>
          <a:bodyPr anchor="ctr">
            <a:spAutoFit/>
          </a:bodyPr>
          <a:lstStyle/>
          <a:p>
            <a:pPr algn="just" eaLnBrk="1" hangingPunct="1">
              <a:defRPr/>
            </a:pPr>
            <a:r>
              <a:rPr lang="en-US" sz="2800" i="1">
                <a:effectLst>
                  <a:outerShdw blurRad="38100" dist="38100" dir="2700000" algn="tl">
                    <a:srgbClr val="C0C0C0"/>
                  </a:outerShdw>
                </a:effectLst>
              </a:rPr>
              <a:t>Constants are data values that cannot be changed during the execution of a program. Like variables, constants have a type. In this section, we discuss Boolean, character, integer, real, complex, and string constants.</a:t>
            </a:r>
          </a:p>
        </p:txBody>
      </p:sp>
      <p:sp>
        <p:nvSpPr>
          <p:cNvPr id="71686" name="Rectangle 6">
            <a:extLst>
              <a:ext uri="{FF2B5EF4-FFF2-40B4-BE49-F238E27FC236}">
                <a16:creationId xmlns:a16="http://schemas.microsoft.com/office/drawing/2014/main" id="{1BD73147-2EE6-C50C-3EDC-2B3BDCC15AAF}"/>
              </a:ext>
            </a:extLst>
          </p:cNvPr>
          <p:cNvSpPr>
            <a:spLocks noChangeArrowheads="1"/>
          </p:cNvSpPr>
          <p:nvPr/>
        </p:nvSpPr>
        <p:spPr bwMode="auto">
          <a:xfrm>
            <a:off x="1828800" y="5060951"/>
            <a:ext cx="5715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buClr>
                <a:schemeClr val="tx1"/>
              </a:buClr>
              <a:buSzPct val="117000"/>
              <a:buFont typeface="Wingdings" panose="05000000000000000000" pitchFamily="2" charset="2"/>
              <a:buNone/>
            </a:pPr>
            <a:r>
              <a:rPr lang="en-US" altLang="en-US">
                <a:solidFill>
                  <a:schemeClr val="hlink"/>
                </a:solidFill>
              </a:rPr>
              <a:t>Constant Representation</a:t>
            </a:r>
            <a:endParaRPr lang="fr-FR" altLang="en-US">
              <a:solidFill>
                <a:schemeClr val="hlink"/>
              </a:solidFill>
            </a:endParaRPr>
          </a:p>
          <a:p>
            <a:pPr>
              <a:buClr>
                <a:schemeClr val="folHlink"/>
              </a:buClr>
              <a:buSzPct val="117000"/>
              <a:buFont typeface="Wingdings" panose="05000000000000000000" pitchFamily="2" charset="2"/>
              <a:buNone/>
            </a:pPr>
            <a:r>
              <a:rPr lang="fr-FR" altLang="en-US">
                <a:solidFill>
                  <a:schemeClr val="hlink"/>
                </a:solidFill>
              </a:rPr>
              <a:t>Coding Constants</a:t>
            </a:r>
            <a:endParaRPr lang="en-US" altLang="en-US">
              <a:solidFill>
                <a:schemeClr val="hlink"/>
              </a:solidFill>
            </a:endParaRPr>
          </a:p>
        </p:txBody>
      </p:sp>
      <p:sp>
        <p:nvSpPr>
          <p:cNvPr id="505863" name="Text Box 7">
            <a:extLst>
              <a:ext uri="{FF2B5EF4-FFF2-40B4-BE49-F238E27FC236}">
                <a16:creationId xmlns:a16="http://schemas.microsoft.com/office/drawing/2014/main" id="{0ED995C2-E1CD-4045-99ED-7DEB30BC60D3}"/>
              </a:ext>
            </a:extLst>
          </p:cNvPr>
          <p:cNvSpPr txBox="1">
            <a:spLocks noChangeArrowheads="1"/>
          </p:cNvSpPr>
          <p:nvPr/>
        </p:nvSpPr>
        <p:spPr bwMode="auto">
          <a:xfrm>
            <a:off x="1828800" y="4611860"/>
            <a:ext cx="4403257" cy="523220"/>
          </a:xfrm>
          <a:prstGeom prst="rect">
            <a:avLst/>
          </a:prstGeom>
          <a:noFill/>
          <a:ln>
            <a:noFill/>
          </a:ln>
          <a:effectLst/>
        </p:spPr>
        <p:txBody>
          <a:bodyPr wrap="none">
            <a:spAutoFit/>
          </a:bodyPr>
          <a:lstStyle/>
          <a:p>
            <a:pPr algn="ctr">
              <a:defRPr/>
            </a:pPr>
            <a:r>
              <a:rPr lang="en-US" sz="2800" i="1" u="sng" dirty="0">
                <a:effectLst>
                  <a:outerShdw blurRad="38100" dist="38100" dir="2700000" algn="tl">
                    <a:srgbClr val="C0C0C0"/>
                  </a:outerShdw>
                </a:effectLst>
              </a:rPr>
              <a:t>Topics discussed in this section:</a:t>
            </a:r>
          </a:p>
        </p:txBody>
      </p:sp>
      <p:sp>
        <p:nvSpPr>
          <p:cNvPr id="2" name="Footer Placeholder 1">
            <a:extLst>
              <a:ext uri="{FF2B5EF4-FFF2-40B4-BE49-F238E27FC236}">
                <a16:creationId xmlns:a16="http://schemas.microsoft.com/office/drawing/2014/main" id="{8F0D8D59-EAA8-EB1D-D0C8-D0CD29F1AFF9}"/>
              </a:ext>
            </a:extLst>
          </p:cNvPr>
          <p:cNvSpPr>
            <a:spLocks noGrp="1"/>
          </p:cNvSpPr>
          <p:nvPr>
            <p:ph type="ftr" sz="quarter" idx="11"/>
          </p:nvPr>
        </p:nvSpPr>
        <p:spPr/>
        <p:txBody>
          <a:bodyPr/>
          <a:lstStyle/>
          <a:p>
            <a:r>
              <a:rPr lang="en-US"/>
              <a:t>Prepared By: Ajay Singh</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Line 2">
            <a:extLst>
              <a:ext uri="{FF2B5EF4-FFF2-40B4-BE49-F238E27FC236}">
                <a16:creationId xmlns:a16="http://schemas.microsoft.com/office/drawing/2014/main" id="{CCEC5492-B1EA-86A1-3C4C-4B0F5601379B}"/>
              </a:ext>
            </a:extLst>
          </p:cNvPr>
          <p:cNvSpPr>
            <a:spLocks noChangeShapeType="1"/>
          </p:cNvSpPr>
          <p:nvPr/>
        </p:nvSpPr>
        <p:spPr bwMode="auto">
          <a:xfrm>
            <a:off x="196215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31" name="Line 3">
            <a:extLst>
              <a:ext uri="{FF2B5EF4-FFF2-40B4-BE49-F238E27FC236}">
                <a16:creationId xmlns:a16="http://schemas.microsoft.com/office/drawing/2014/main" id="{6775CAA1-A72D-A625-C687-CB3392B750A0}"/>
              </a:ext>
            </a:extLst>
          </p:cNvPr>
          <p:cNvSpPr>
            <a:spLocks noChangeShapeType="1"/>
          </p:cNvSpPr>
          <p:nvPr/>
        </p:nvSpPr>
        <p:spPr bwMode="auto">
          <a:xfrm>
            <a:off x="1963738" y="3276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32" name="Rectangle 4">
            <a:extLst>
              <a:ext uri="{FF2B5EF4-FFF2-40B4-BE49-F238E27FC236}">
                <a16:creationId xmlns:a16="http://schemas.microsoft.com/office/drawing/2014/main" id="{219BBB28-D3EC-90B8-CA0E-64CA1EEFC85D}"/>
              </a:ext>
            </a:extLst>
          </p:cNvPr>
          <p:cNvSpPr>
            <a:spLocks noChangeArrowheads="1"/>
          </p:cNvSpPr>
          <p:nvPr/>
        </p:nvSpPr>
        <p:spPr bwMode="auto">
          <a:xfrm>
            <a:off x="2000250" y="2759075"/>
            <a:ext cx="8077200" cy="4572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a:solidFill>
                  <a:schemeClr val="tx2">
                    <a:lumMod val="25000"/>
                  </a:schemeClr>
                </a:solidFill>
              </a:rPr>
              <a:t>A character constant is enclosed in single quotes.</a:t>
            </a:r>
          </a:p>
        </p:txBody>
      </p:sp>
      <p:sp>
        <p:nvSpPr>
          <p:cNvPr id="2" name="Text Box 5">
            <a:extLst>
              <a:ext uri="{FF2B5EF4-FFF2-40B4-BE49-F238E27FC236}">
                <a16:creationId xmlns:a16="http://schemas.microsoft.com/office/drawing/2014/main" id="{8EF7EB33-85D2-8FF3-F5E4-1428C789A53D}"/>
              </a:ext>
            </a:extLst>
          </p:cNvPr>
          <p:cNvSpPr txBox="1">
            <a:spLocks noChangeArrowheads="1"/>
          </p:cNvSpPr>
          <p:nvPr/>
        </p:nvSpPr>
        <p:spPr bwMode="auto">
          <a:xfrm>
            <a:off x="2000815" y="2133600"/>
            <a:ext cx="835485" cy="523220"/>
          </a:xfrm>
          <a:prstGeom prst="rect">
            <a:avLst/>
          </a:prstGeom>
          <a:noFill/>
          <a:ln>
            <a:noFill/>
          </a:ln>
          <a:effectLst/>
        </p:spPr>
        <p:txBody>
          <a:bodyPr wrap="none">
            <a:spAutoFit/>
          </a:bodyPr>
          <a:lstStyle/>
          <a:p>
            <a:pPr algn="ctr">
              <a:defRPr/>
            </a:pPr>
            <a:r>
              <a:rPr lang="en-US" sz="2800" i="1" dirty="0">
                <a:solidFill>
                  <a:schemeClr val="bg2">
                    <a:lumMod val="25000"/>
                    <a:lumOff val="75000"/>
                  </a:schemeClr>
                </a:solidFill>
                <a:effectLst>
                  <a:outerShdw blurRad="38100" dist="38100" dir="2700000" algn="tl">
                    <a:srgbClr val="C0C0C0"/>
                  </a:outerShdw>
                </a:effectLst>
              </a:rPr>
              <a:t>Note</a:t>
            </a:r>
          </a:p>
        </p:txBody>
      </p:sp>
      <p:sp>
        <p:nvSpPr>
          <p:cNvPr id="3" name="Footer Placeholder 2">
            <a:extLst>
              <a:ext uri="{FF2B5EF4-FFF2-40B4-BE49-F238E27FC236}">
                <a16:creationId xmlns:a16="http://schemas.microsoft.com/office/drawing/2014/main" id="{6A6AA86E-FE27-068D-978A-9D9D69E1AD45}"/>
              </a:ext>
            </a:extLst>
          </p:cNvPr>
          <p:cNvSpPr>
            <a:spLocks noGrp="1"/>
          </p:cNvSpPr>
          <p:nvPr>
            <p:ph type="ftr" sz="quarter" idx="11"/>
          </p:nvPr>
        </p:nvSpPr>
        <p:spPr/>
        <p:txBody>
          <a:bodyPr/>
          <a:lstStyle/>
          <a:p>
            <a:r>
              <a:rPr lang="en-US"/>
              <a:t>Prepared By: Ajay Singh</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3">
            <a:extLst>
              <a:ext uri="{FF2B5EF4-FFF2-40B4-BE49-F238E27FC236}">
                <a16:creationId xmlns:a16="http://schemas.microsoft.com/office/drawing/2014/main" id="{AA560DAD-7465-E187-02E5-855656C4782F}"/>
              </a:ext>
            </a:extLst>
          </p:cNvPr>
          <p:cNvSpPr txBox="1">
            <a:spLocks noChangeArrowheads="1"/>
          </p:cNvSpPr>
          <p:nvPr/>
        </p:nvSpPr>
        <p:spPr bwMode="auto">
          <a:xfrm>
            <a:off x="1676400" y="5927726"/>
            <a:ext cx="7879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dirty="0">
                <a:solidFill>
                  <a:schemeClr val="folHlink"/>
                </a:solidFill>
              </a:rPr>
              <a:t>Table</a:t>
            </a:r>
          </a:p>
        </p:txBody>
      </p:sp>
      <p:sp>
        <p:nvSpPr>
          <p:cNvPr id="75779" name="Text Box 4">
            <a:extLst>
              <a:ext uri="{FF2B5EF4-FFF2-40B4-BE49-F238E27FC236}">
                <a16:creationId xmlns:a16="http://schemas.microsoft.com/office/drawing/2014/main" id="{0BD399F6-520D-EF93-56BB-3A1394A43BC2}"/>
              </a:ext>
            </a:extLst>
          </p:cNvPr>
          <p:cNvSpPr txBox="1">
            <a:spLocks noChangeArrowheads="1"/>
          </p:cNvSpPr>
          <p:nvPr/>
        </p:nvSpPr>
        <p:spPr bwMode="auto">
          <a:xfrm>
            <a:off x="2464308" y="5927726"/>
            <a:ext cx="45545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dirty="0"/>
              <a:t>Symbolic Names for Control Characters</a:t>
            </a:r>
          </a:p>
        </p:txBody>
      </p:sp>
      <p:pic>
        <p:nvPicPr>
          <p:cNvPr id="75780" name="Picture 6">
            <a:extLst>
              <a:ext uri="{FF2B5EF4-FFF2-40B4-BE49-F238E27FC236}">
                <a16:creationId xmlns:a16="http://schemas.microsoft.com/office/drawing/2014/main" id="{6FC1D003-70DE-2F3E-D402-E3FE86F6F9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36550"/>
            <a:ext cx="8839200" cy="560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AA41ADBF-BF58-F223-F05A-DD0ADED04FC8}"/>
              </a:ext>
            </a:extLst>
          </p:cNvPr>
          <p:cNvSpPr>
            <a:spLocks noGrp="1"/>
          </p:cNvSpPr>
          <p:nvPr>
            <p:ph type="ftr" sz="quarter" idx="11"/>
          </p:nvPr>
        </p:nvSpPr>
        <p:spPr>
          <a:xfrm>
            <a:off x="8364797" y="6302723"/>
            <a:ext cx="2336399" cy="365125"/>
          </a:xfrm>
        </p:spPr>
        <p:txBody>
          <a:bodyPr/>
          <a:lstStyle/>
          <a:p>
            <a:r>
              <a:rPr lang="en-US" dirty="0"/>
              <a:t>Prepared By: Ajay Singh</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3">
            <a:extLst>
              <a:ext uri="{FF2B5EF4-FFF2-40B4-BE49-F238E27FC236}">
                <a16:creationId xmlns:a16="http://schemas.microsoft.com/office/drawing/2014/main" id="{7C76D783-AC16-4F59-7FFF-AF380362A9EE}"/>
              </a:ext>
            </a:extLst>
          </p:cNvPr>
          <p:cNvSpPr txBox="1">
            <a:spLocks noChangeArrowheads="1"/>
          </p:cNvSpPr>
          <p:nvPr/>
        </p:nvSpPr>
        <p:spPr bwMode="auto">
          <a:xfrm>
            <a:off x="1676401" y="4419601"/>
            <a:ext cx="7879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dirty="0">
                <a:solidFill>
                  <a:schemeClr val="folHlink"/>
                </a:solidFill>
              </a:rPr>
              <a:t>Table</a:t>
            </a:r>
          </a:p>
        </p:txBody>
      </p:sp>
      <p:sp>
        <p:nvSpPr>
          <p:cNvPr id="77827" name="Text Box 4">
            <a:extLst>
              <a:ext uri="{FF2B5EF4-FFF2-40B4-BE49-F238E27FC236}">
                <a16:creationId xmlns:a16="http://schemas.microsoft.com/office/drawing/2014/main" id="{C266DF51-3466-530D-023F-2697407E2F5E}"/>
              </a:ext>
            </a:extLst>
          </p:cNvPr>
          <p:cNvSpPr txBox="1">
            <a:spLocks noChangeArrowheads="1"/>
          </p:cNvSpPr>
          <p:nvPr/>
        </p:nvSpPr>
        <p:spPr bwMode="auto">
          <a:xfrm>
            <a:off x="2464309" y="4419601"/>
            <a:ext cx="3517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dirty="0"/>
              <a:t>Examples of Integer Constants</a:t>
            </a:r>
          </a:p>
        </p:txBody>
      </p:sp>
      <p:pic>
        <p:nvPicPr>
          <p:cNvPr id="77828" name="Picture 6">
            <a:extLst>
              <a:ext uri="{FF2B5EF4-FFF2-40B4-BE49-F238E27FC236}">
                <a16:creationId xmlns:a16="http://schemas.microsoft.com/office/drawing/2014/main" id="{27D2FA5E-4053-4CED-2FC7-14E651DCDD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1" y="1447800"/>
            <a:ext cx="8875713" cy="293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19603E20-1961-4502-38A6-1B689C299547}"/>
              </a:ext>
            </a:extLst>
          </p:cNvPr>
          <p:cNvSpPr>
            <a:spLocks noGrp="1"/>
          </p:cNvSpPr>
          <p:nvPr>
            <p:ph type="ftr" sz="quarter" idx="11"/>
          </p:nvPr>
        </p:nvSpPr>
        <p:spPr/>
        <p:txBody>
          <a:bodyPr/>
          <a:lstStyle/>
          <a:p>
            <a:r>
              <a:rPr lang="en-US"/>
              <a:t>Prepared By: Ajay Singh</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3">
            <a:extLst>
              <a:ext uri="{FF2B5EF4-FFF2-40B4-BE49-F238E27FC236}">
                <a16:creationId xmlns:a16="http://schemas.microsoft.com/office/drawing/2014/main" id="{A47AF2F3-6B2E-4BEA-1399-83B2850CC6B7}"/>
              </a:ext>
            </a:extLst>
          </p:cNvPr>
          <p:cNvSpPr txBox="1">
            <a:spLocks noChangeArrowheads="1"/>
          </p:cNvSpPr>
          <p:nvPr/>
        </p:nvSpPr>
        <p:spPr bwMode="auto">
          <a:xfrm>
            <a:off x="1666876" y="4953001"/>
            <a:ext cx="7879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dirty="0">
                <a:solidFill>
                  <a:schemeClr val="folHlink"/>
                </a:solidFill>
              </a:rPr>
              <a:t>Table</a:t>
            </a:r>
          </a:p>
        </p:txBody>
      </p:sp>
      <p:sp>
        <p:nvSpPr>
          <p:cNvPr id="79875" name="Text Box 4">
            <a:extLst>
              <a:ext uri="{FF2B5EF4-FFF2-40B4-BE49-F238E27FC236}">
                <a16:creationId xmlns:a16="http://schemas.microsoft.com/office/drawing/2014/main" id="{57FF3207-9265-0368-084F-6FDBEDA66219}"/>
              </a:ext>
            </a:extLst>
          </p:cNvPr>
          <p:cNvSpPr txBox="1">
            <a:spLocks noChangeArrowheads="1"/>
          </p:cNvSpPr>
          <p:nvPr/>
        </p:nvSpPr>
        <p:spPr bwMode="auto">
          <a:xfrm>
            <a:off x="2454784" y="4953001"/>
            <a:ext cx="3222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dirty="0"/>
              <a:t>Examples of Real Constants</a:t>
            </a:r>
          </a:p>
        </p:txBody>
      </p:sp>
      <p:pic>
        <p:nvPicPr>
          <p:cNvPr id="79876" name="Picture 6">
            <a:extLst>
              <a:ext uri="{FF2B5EF4-FFF2-40B4-BE49-F238E27FC236}">
                <a16:creationId xmlns:a16="http://schemas.microsoft.com/office/drawing/2014/main" id="{A1038960-774B-CEC9-3BCC-7AE588EA08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6876" y="1279525"/>
            <a:ext cx="8848725"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72AFFFC0-AC90-8E02-D216-2B41950D87EA}"/>
              </a:ext>
            </a:extLst>
          </p:cNvPr>
          <p:cNvSpPr>
            <a:spLocks noGrp="1"/>
          </p:cNvSpPr>
          <p:nvPr>
            <p:ph type="ftr" sz="quarter" idx="11"/>
          </p:nvPr>
        </p:nvSpPr>
        <p:spPr/>
        <p:txBody>
          <a:bodyPr/>
          <a:lstStyle/>
          <a:p>
            <a:r>
              <a:rPr lang="en-US"/>
              <a:t>Prepared By: Ajay Singh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38286-79AD-50D4-549A-0FB781E93F38}"/>
              </a:ext>
            </a:extLst>
          </p:cNvPr>
          <p:cNvSpPr>
            <a:spLocks noGrp="1"/>
          </p:cNvSpPr>
          <p:nvPr>
            <p:ph type="title"/>
          </p:nvPr>
        </p:nvSpPr>
        <p:spPr>
          <a:xfrm>
            <a:off x="913795" y="609600"/>
            <a:ext cx="5978072" cy="1329596"/>
          </a:xfrm>
        </p:spPr>
        <p:txBody>
          <a:bodyPr>
            <a:normAutofit/>
          </a:bodyPr>
          <a:lstStyle/>
          <a:p>
            <a:r>
              <a:rPr lang="en-US" altLang="en-US">
                <a:latin typeface="Arial" panose="020B0604020202020204" pitchFamily="34" charset="0"/>
              </a:rPr>
              <a:t>Features of C</a:t>
            </a:r>
          </a:p>
        </p:txBody>
      </p:sp>
      <p:sp>
        <p:nvSpPr>
          <p:cNvPr id="3" name="Content Placeholder 2">
            <a:extLst>
              <a:ext uri="{FF2B5EF4-FFF2-40B4-BE49-F238E27FC236}">
                <a16:creationId xmlns:a16="http://schemas.microsoft.com/office/drawing/2014/main" id="{C4CBB3B3-41EA-CEA3-6593-1AD7FE4FA2A7}"/>
              </a:ext>
            </a:extLst>
          </p:cNvPr>
          <p:cNvSpPr>
            <a:spLocks noGrp="1"/>
          </p:cNvSpPr>
          <p:nvPr>
            <p:ph idx="1"/>
          </p:nvPr>
        </p:nvSpPr>
        <p:spPr>
          <a:xfrm>
            <a:off x="913795" y="2127623"/>
            <a:ext cx="5978072" cy="3567225"/>
          </a:xfrm>
        </p:spPr>
        <p:txBody>
          <a:bodyPr anchor="ctr">
            <a:normAutofit/>
          </a:bodyPr>
          <a:lstStyle/>
          <a:p>
            <a:pPr>
              <a:lnSpc>
                <a:spcPct val="90000"/>
              </a:lnSpc>
            </a:pPr>
            <a:r>
              <a:rPr lang="en-US" altLang="en-US" sz="1600">
                <a:latin typeface="Roboto" panose="02000000000000000000" pitchFamily="2" charset="0"/>
              </a:rPr>
              <a:t>Simple and Efficient</a:t>
            </a:r>
          </a:p>
          <a:p>
            <a:pPr>
              <a:lnSpc>
                <a:spcPct val="90000"/>
              </a:lnSpc>
            </a:pPr>
            <a:r>
              <a:rPr lang="en-US" altLang="en-US" sz="1600">
                <a:latin typeface="Roboto" panose="02000000000000000000" pitchFamily="2" charset="0"/>
              </a:rPr>
              <a:t>Fast</a:t>
            </a:r>
          </a:p>
          <a:p>
            <a:pPr>
              <a:lnSpc>
                <a:spcPct val="90000"/>
              </a:lnSpc>
            </a:pPr>
            <a:r>
              <a:rPr lang="en-US" altLang="en-US" sz="1600">
                <a:latin typeface="Roboto" panose="02000000000000000000" pitchFamily="2" charset="0"/>
              </a:rPr>
              <a:t>Portability</a:t>
            </a:r>
          </a:p>
          <a:p>
            <a:pPr>
              <a:lnSpc>
                <a:spcPct val="90000"/>
              </a:lnSpc>
            </a:pPr>
            <a:r>
              <a:rPr lang="en-US" altLang="en-US" sz="1600">
                <a:latin typeface="Roboto" panose="02000000000000000000" pitchFamily="2" charset="0"/>
              </a:rPr>
              <a:t>Extensibility</a:t>
            </a:r>
          </a:p>
          <a:p>
            <a:pPr>
              <a:lnSpc>
                <a:spcPct val="90000"/>
              </a:lnSpc>
            </a:pPr>
            <a:r>
              <a:rPr lang="en-US" altLang="en-US" sz="1600">
                <a:latin typeface="Roboto" panose="02000000000000000000" pitchFamily="2" charset="0"/>
              </a:rPr>
              <a:t>Function-Rich Libraries</a:t>
            </a:r>
          </a:p>
          <a:p>
            <a:pPr>
              <a:lnSpc>
                <a:spcPct val="90000"/>
              </a:lnSpc>
            </a:pPr>
            <a:r>
              <a:rPr lang="en-US" altLang="en-US" sz="1600">
                <a:latin typeface="Roboto" panose="02000000000000000000" pitchFamily="2" charset="0"/>
              </a:rPr>
              <a:t>Dynamic Memory Management</a:t>
            </a:r>
          </a:p>
          <a:p>
            <a:pPr>
              <a:lnSpc>
                <a:spcPct val="90000"/>
              </a:lnSpc>
            </a:pPr>
            <a:r>
              <a:rPr lang="en-US" altLang="en-US" sz="1600">
                <a:latin typeface="Roboto" panose="02000000000000000000" pitchFamily="2" charset="0"/>
              </a:rPr>
              <a:t>Modularity With Structured Language</a:t>
            </a:r>
          </a:p>
          <a:p>
            <a:pPr>
              <a:lnSpc>
                <a:spcPct val="90000"/>
              </a:lnSpc>
            </a:pPr>
            <a:r>
              <a:rPr lang="en-US" altLang="en-US" sz="1600">
                <a:latin typeface="Roboto" panose="02000000000000000000" pitchFamily="2" charset="0"/>
              </a:rPr>
              <a:t>Mid-Level Programming Language</a:t>
            </a:r>
          </a:p>
          <a:p>
            <a:pPr>
              <a:lnSpc>
                <a:spcPct val="90000"/>
              </a:lnSpc>
            </a:pPr>
            <a:r>
              <a:rPr lang="en-US" altLang="en-US" sz="1600">
                <a:latin typeface="Roboto" panose="02000000000000000000" pitchFamily="2" charset="0"/>
              </a:rPr>
              <a:t>Pointers</a:t>
            </a:r>
          </a:p>
          <a:p>
            <a:pPr>
              <a:lnSpc>
                <a:spcPct val="90000"/>
              </a:lnSpc>
            </a:pPr>
            <a:r>
              <a:rPr lang="en-US" altLang="en-US" sz="1600">
                <a:latin typeface="Roboto" panose="02000000000000000000" pitchFamily="2" charset="0"/>
              </a:rPr>
              <a:t>Recursion</a:t>
            </a:r>
          </a:p>
        </p:txBody>
      </p:sp>
      <p:pic>
        <p:nvPicPr>
          <p:cNvPr id="10" name="Picture 9">
            <a:extLst>
              <a:ext uri="{FF2B5EF4-FFF2-40B4-BE49-F238E27FC236}">
                <a16:creationId xmlns:a16="http://schemas.microsoft.com/office/drawing/2014/main" id="{7AEE9CAC-347C-43C2-AE87-6BC5566E6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7" name="Graphic 6" descr="Checkmark">
            <a:extLst>
              <a:ext uri="{FF2B5EF4-FFF2-40B4-BE49-F238E27FC236}">
                <a16:creationId xmlns:a16="http://schemas.microsoft.com/office/drawing/2014/main" id="{4331A5C1-7B20-7783-A71E-659067DCB52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52945" y="1197355"/>
            <a:ext cx="3995592" cy="3995592"/>
          </a:xfrm>
          <a:prstGeom prst="rect">
            <a:avLst/>
          </a:prstGeom>
        </p:spPr>
      </p:pic>
      <p:sp>
        <p:nvSpPr>
          <p:cNvPr id="4" name="Footer Placeholder 3">
            <a:extLst>
              <a:ext uri="{FF2B5EF4-FFF2-40B4-BE49-F238E27FC236}">
                <a16:creationId xmlns:a16="http://schemas.microsoft.com/office/drawing/2014/main" id="{8C759C12-45AF-67DF-9804-1F916C882D8F}"/>
              </a:ext>
            </a:extLst>
          </p:cNvPr>
          <p:cNvSpPr>
            <a:spLocks noGrp="1"/>
          </p:cNvSpPr>
          <p:nvPr>
            <p:ph type="ftr" sz="quarter" idx="11"/>
          </p:nvPr>
        </p:nvSpPr>
        <p:spPr/>
        <p:txBody>
          <a:bodyPr/>
          <a:lstStyle/>
          <a:p>
            <a:r>
              <a:rPr lang="en-US"/>
              <a:t>Prepared By: Ajay Singh</a:t>
            </a:r>
          </a:p>
        </p:txBody>
      </p:sp>
    </p:spTree>
    <p:extLst>
      <p:ext uri="{BB962C8B-B14F-4D97-AF65-F5344CB8AC3E}">
        <p14:creationId xmlns:p14="http://schemas.microsoft.com/office/powerpoint/2010/main" val="18506489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Line 2">
            <a:extLst>
              <a:ext uri="{FF2B5EF4-FFF2-40B4-BE49-F238E27FC236}">
                <a16:creationId xmlns:a16="http://schemas.microsoft.com/office/drawing/2014/main" id="{2D272037-08B3-D40B-38F6-D5952171B79E}"/>
              </a:ext>
            </a:extLst>
          </p:cNvPr>
          <p:cNvSpPr>
            <a:spLocks noChangeShapeType="1"/>
          </p:cNvSpPr>
          <p:nvPr/>
        </p:nvSpPr>
        <p:spPr bwMode="auto">
          <a:xfrm>
            <a:off x="1905000" y="4572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23" name="Rectangle 3">
            <a:extLst>
              <a:ext uri="{FF2B5EF4-FFF2-40B4-BE49-F238E27FC236}">
                <a16:creationId xmlns:a16="http://schemas.microsoft.com/office/drawing/2014/main" id="{8AC0F134-3353-C958-CDC7-C870FD59E2EE}"/>
              </a:ext>
            </a:extLst>
          </p:cNvPr>
          <p:cNvSpPr>
            <a:spLocks noChangeArrowheads="1"/>
          </p:cNvSpPr>
          <p:nvPr/>
        </p:nvSpPr>
        <p:spPr bwMode="auto">
          <a:xfrm>
            <a:off x="1676400" y="5791201"/>
            <a:ext cx="26917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000" dirty="0">
                <a:solidFill>
                  <a:schemeClr val="folHlink"/>
                </a:solidFill>
              </a:rPr>
              <a:t>FIGURE </a:t>
            </a:r>
            <a:r>
              <a:rPr lang="en-US" altLang="en-US" sz="2000" dirty="0"/>
              <a:t>Some Strings</a:t>
            </a:r>
          </a:p>
        </p:txBody>
      </p:sp>
      <p:grpSp>
        <p:nvGrpSpPr>
          <p:cNvPr id="81924" name="Group 4">
            <a:extLst>
              <a:ext uri="{FF2B5EF4-FFF2-40B4-BE49-F238E27FC236}">
                <a16:creationId xmlns:a16="http://schemas.microsoft.com/office/drawing/2014/main" id="{4DC52831-627E-64F0-4933-DD91DDC336C6}"/>
              </a:ext>
            </a:extLst>
          </p:cNvPr>
          <p:cNvGrpSpPr>
            <a:grpSpLocks/>
          </p:cNvGrpSpPr>
          <p:nvPr/>
        </p:nvGrpSpPr>
        <p:grpSpPr bwMode="auto">
          <a:xfrm>
            <a:off x="1752600" y="252414"/>
            <a:ext cx="8610600" cy="5995987"/>
            <a:chOff x="336" y="159"/>
            <a:chExt cx="5232" cy="3777"/>
          </a:xfrm>
        </p:grpSpPr>
        <p:sp>
          <p:nvSpPr>
            <p:cNvPr id="81926" name="Line 5">
              <a:extLst>
                <a:ext uri="{FF2B5EF4-FFF2-40B4-BE49-F238E27FC236}">
                  <a16:creationId xmlns:a16="http://schemas.microsoft.com/office/drawing/2014/main" id="{EC29A29B-21C3-E3A3-0535-666FD8A262B6}"/>
                </a:ext>
              </a:extLst>
            </p:cNvPr>
            <p:cNvSpPr>
              <a:spLocks noChangeShapeType="1"/>
            </p:cNvSpPr>
            <p:nvPr/>
          </p:nvSpPr>
          <p:spPr bwMode="auto">
            <a:xfrm>
              <a:off x="336" y="3936"/>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27" name="Line 6">
              <a:extLst>
                <a:ext uri="{FF2B5EF4-FFF2-40B4-BE49-F238E27FC236}">
                  <a16:creationId xmlns:a16="http://schemas.microsoft.com/office/drawing/2014/main" id="{E22C1203-9815-598F-704D-9CEAFFEEEBB5}"/>
                </a:ext>
              </a:extLst>
            </p:cNvPr>
            <p:cNvSpPr>
              <a:spLocks noChangeShapeType="1"/>
            </p:cNvSpPr>
            <p:nvPr/>
          </p:nvSpPr>
          <p:spPr bwMode="auto">
            <a:xfrm>
              <a:off x="336" y="159"/>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28" name="Line 7">
              <a:extLst>
                <a:ext uri="{FF2B5EF4-FFF2-40B4-BE49-F238E27FC236}">
                  <a16:creationId xmlns:a16="http://schemas.microsoft.com/office/drawing/2014/main" id="{17E008AE-ABB4-C682-9673-2B95190E6D7A}"/>
                </a:ext>
              </a:extLst>
            </p:cNvPr>
            <p:cNvSpPr>
              <a:spLocks noChangeShapeType="1"/>
            </p:cNvSpPr>
            <p:nvPr/>
          </p:nvSpPr>
          <p:spPr bwMode="auto">
            <a:xfrm>
              <a:off x="336" y="3663"/>
              <a:ext cx="5232"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81925" name="Picture 9">
            <a:extLst>
              <a:ext uri="{FF2B5EF4-FFF2-40B4-BE49-F238E27FC236}">
                <a16:creationId xmlns:a16="http://schemas.microsoft.com/office/drawing/2014/main" id="{FF5D1686-1553-9C8A-4FB6-549C2132F7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4226" y="2416176"/>
            <a:ext cx="7851775" cy="177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A2CB9A7A-B06E-FCD7-4603-8CBAF2A45D92}"/>
              </a:ext>
            </a:extLst>
          </p:cNvPr>
          <p:cNvSpPr>
            <a:spLocks noGrp="1"/>
          </p:cNvSpPr>
          <p:nvPr>
            <p:ph type="ftr" sz="quarter" idx="11"/>
          </p:nvPr>
        </p:nvSpPr>
        <p:spPr>
          <a:xfrm>
            <a:off x="7568092" y="6423023"/>
            <a:ext cx="3893595" cy="365125"/>
          </a:xfrm>
        </p:spPr>
        <p:txBody>
          <a:bodyPr/>
          <a:lstStyle/>
          <a:p>
            <a:r>
              <a:rPr lang="en-US" dirty="0"/>
              <a:t>Prepared By: Ajay Singh</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Line 2">
            <a:extLst>
              <a:ext uri="{FF2B5EF4-FFF2-40B4-BE49-F238E27FC236}">
                <a16:creationId xmlns:a16="http://schemas.microsoft.com/office/drawing/2014/main" id="{A215EFE0-8A7F-1CD2-7668-4CC146612F37}"/>
              </a:ext>
            </a:extLst>
          </p:cNvPr>
          <p:cNvSpPr>
            <a:spLocks noChangeShapeType="1"/>
          </p:cNvSpPr>
          <p:nvPr/>
        </p:nvSpPr>
        <p:spPr bwMode="auto">
          <a:xfrm>
            <a:off x="1905000" y="4572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71" name="Rectangle 3">
            <a:extLst>
              <a:ext uri="{FF2B5EF4-FFF2-40B4-BE49-F238E27FC236}">
                <a16:creationId xmlns:a16="http://schemas.microsoft.com/office/drawing/2014/main" id="{160C8C2A-6073-8E8D-72E2-6B8CE13886D4}"/>
              </a:ext>
            </a:extLst>
          </p:cNvPr>
          <p:cNvSpPr>
            <a:spLocks noChangeArrowheads="1"/>
          </p:cNvSpPr>
          <p:nvPr/>
        </p:nvSpPr>
        <p:spPr bwMode="auto">
          <a:xfrm>
            <a:off x="1676400" y="5791201"/>
            <a:ext cx="48638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000" dirty="0">
                <a:solidFill>
                  <a:schemeClr val="folHlink"/>
                </a:solidFill>
              </a:rPr>
              <a:t>FIGURE </a:t>
            </a:r>
            <a:r>
              <a:rPr lang="en-US" altLang="en-US" sz="2000" dirty="0"/>
              <a:t>Null Characters and Null Strings</a:t>
            </a:r>
          </a:p>
        </p:txBody>
      </p:sp>
      <p:grpSp>
        <p:nvGrpSpPr>
          <p:cNvPr id="83972" name="Group 4">
            <a:extLst>
              <a:ext uri="{FF2B5EF4-FFF2-40B4-BE49-F238E27FC236}">
                <a16:creationId xmlns:a16="http://schemas.microsoft.com/office/drawing/2014/main" id="{66C298AA-DC1F-65BB-D108-129F7CCF1F03}"/>
              </a:ext>
            </a:extLst>
          </p:cNvPr>
          <p:cNvGrpSpPr>
            <a:grpSpLocks/>
          </p:cNvGrpSpPr>
          <p:nvPr/>
        </p:nvGrpSpPr>
        <p:grpSpPr bwMode="auto">
          <a:xfrm>
            <a:off x="1752600" y="252414"/>
            <a:ext cx="8610600" cy="5995987"/>
            <a:chOff x="336" y="159"/>
            <a:chExt cx="5232" cy="3777"/>
          </a:xfrm>
        </p:grpSpPr>
        <p:sp>
          <p:nvSpPr>
            <p:cNvPr id="83974" name="Line 5">
              <a:extLst>
                <a:ext uri="{FF2B5EF4-FFF2-40B4-BE49-F238E27FC236}">
                  <a16:creationId xmlns:a16="http://schemas.microsoft.com/office/drawing/2014/main" id="{34268AD5-5CF5-E2CC-62D4-85F5C0A1B2A1}"/>
                </a:ext>
              </a:extLst>
            </p:cNvPr>
            <p:cNvSpPr>
              <a:spLocks noChangeShapeType="1"/>
            </p:cNvSpPr>
            <p:nvPr/>
          </p:nvSpPr>
          <p:spPr bwMode="auto">
            <a:xfrm>
              <a:off x="336" y="3936"/>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75" name="Line 6">
              <a:extLst>
                <a:ext uri="{FF2B5EF4-FFF2-40B4-BE49-F238E27FC236}">
                  <a16:creationId xmlns:a16="http://schemas.microsoft.com/office/drawing/2014/main" id="{2FE1B9B0-46CF-58B7-A0E2-27A54E1EE5F4}"/>
                </a:ext>
              </a:extLst>
            </p:cNvPr>
            <p:cNvSpPr>
              <a:spLocks noChangeShapeType="1"/>
            </p:cNvSpPr>
            <p:nvPr/>
          </p:nvSpPr>
          <p:spPr bwMode="auto">
            <a:xfrm>
              <a:off x="336" y="159"/>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76" name="Line 7">
              <a:extLst>
                <a:ext uri="{FF2B5EF4-FFF2-40B4-BE49-F238E27FC236}">
                  <a16:creationId xmlns:a16="http://schemas.microsoft.com/office/drawing/2014/main" id="{8D9E77FB-4318-0AE6-E9AA-27DF5923EF5C}"/>
                </a:ext>
              </a:extLst>
            </p:cNvPr>
            <p:cNvSpPr>
              <a:spLocks noChangeShapeType="1"/>
            </p:cNvSpPr>
            <p:nvPr/>
          </p:nvSpPr>
          <p:spPr bwMode="auto">
            <a:xfrm>
              <a:off x="336" y="3663"/>
              <a:ext cx="5232"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83973" name="Picture 10">
            <a:extLst>
              <a:ext uri="{FF2B5EF4-FFF2-40B4-BE49-F238E27FC236}">
                <a16:creationId xmlns:a16="http://schemas.microsoft.com/office/drawing/2014/main" id="{86A4A268-863F-B232-F0F4-59E11A9A57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5700" y="2897188"/>
            <a:ext cx="6946900" cy="836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F83FD767-B143-FA81-E7D0-BFABC75390C4}"/>
              </a:ext>
            </a:extLst>
          </p:cNvPr>
          <p:cNvSpPr>
            <a:spLocks noGrp="1"/>
          </p:cNvSpPr>
          <p:nvPr>
            <p:ph type="ftr" sz="quarter" idx="11"/>
          </p:nvPr>
        </p:nvSpPr>
        <p:spPr>
          <a:xfrm>
            <a:off x="9225135" y="6356347"/>
            <a:ext cx="2276129" cy="365125"/>
          </a:xfrm>
        </p:spPr>
        <p:txBody>
          <a:bodyPr/>
          <a:lstStyle/>
          <a:p>
            <a:r>
              <a:rPr lang="en-US" dirty="0"/>
              <a:t>Prepared By: Ajay Singh</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Line 2">
            <a:extLst>
              <a:ext uri="{FF2B5EF4-FFF2-40B4-BE49-F238E27FC236}">
                <a16:creationId xmlns:a16="http://schemas.microsoft.com/office/drawing/2014/main" id="{486343C1-2691-3EF1-A1A1-A0A5FE1513B7}"/>
              </a:ext>
            </a:extLst>
          </p:cNvPr>
          <p:cNvSpPr>
            <a:spLocks noChangeShapeType="1"/>
          </p:cNvSpPr>
          <p:nvPr/>
        </p:nvSpPr>
        <p:spPr bwMode="auto">
          <a:xfrm>
            <a:off x="196215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19" name="Line 3">
            <a:extLst>
              <a:ext uri="{FF2B5EF4-FFF2-40B4-BE49-F238E27FC236}">
                <a16:creationId xmlns:a16="http://schemas.microsoft.com/office/drawing/2014/main" id="{DA622844-4832-7F20-E927-6C3A40464E12}"/>
              </a:ext>
            </a:extLst>
          </p:cNvPr>
          <p:cNvSpPr>
            <a:spLocks noChangeShapeType="1"/>
          </p:cNvSpPr>
          <p:nvPr/>
        </p:nvSpPr>
        <p:spPr bwMode="auto">
          <a:xfrm>
            <a:off x="1963738" y="3657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20" name="Rectangle 4">
            <a:extLst>
              <a:ext uri="{FF2B5EF4-FFF2-40B4-BE49-F238E27FC236}">
                <a16:creationId xmlns:a16="http://schemas.microsoft.com/office/drawing/2014/main" id="{E40DA9C5-11D7-4D0B-9323-9E4647131FA5}"/>
              </a:ext>
            </a:extLst>
          </p:cNvPr>
          <p:cNvSpPr>
            <a:spLocks noChangeArrowheads="1"/>
          </p:cNvSpPr>
          <p:nvPr/>
        </p:nvSpPr>
        <p:spPr bwMode="auto">
          <a:xfrm>
            <a:off x="2000250" y="2759076"/>
            <a:ext cx="8077200" cy="830997"/>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a:solidFill>
                  <a:schemeClr val="tx2">
                    <a:lumMod val="25000"/>
                  </a:schemeClr>
                </a:solidFill>
              </a:rPr>
              <a:t>Use single quotes for character constants. </a:t>
            </a:r>
            <a:br>
              <a:rPr lang="en-US" altLang="en-US">
                <a:solidFill>
                  <a:schemeClr val="tx2">
                    <a:lumMod val="25000"/>
                  </a:schemeClr>
                </a:solidFill>
              </a:rPr>
            </a:br>
            <a:r>
              <a:rPr lang="en-US" altLang="en-US">
                <a:solidFill>
                  <a:schemeClr val="tx2">
                    <a:lumMod val="25000"/>
                  </a:schemeClr>
                </a:solidFill>
              </a:rPr>
              <a:t>Use double quotes for string constants.</a:t>
            </a:r>
          </a:p>
        </p:txBody>
      </p:sp>
      <p:sp>
        <p:nvSpPr>
          <p:cNvPr id="2" name="Text Box 5">
            <a:extLst>
              <a:ext uri="{FF2B5EF4-FFF2-40B4-BE49-F238E27FC236}">
                <a16:creationId xmlns:a16="http://schemas.microsoft.com/office/drawing/2014/main" id="{A07E9049-2993-F625-FF76-1AE769EE0377}"/>
              </a:ext>
            </a:extLst>
          </p:cNvPr>
          <p:cNvSpPr txBox="1">
            <a:spLocks noChangeArrowheads="1"/>
          </p:cNvSpPr>
          <p:nvPr/>
        </p:nvSpPr>
        <p:spPr bwMode="auto">
          <a:xfrm>
            <a:off x="2000815" y="2133600"/>
            <a:ext cx="835485" cy="523220"/>
          </a:xfrm>
          <a:prstGeom prst="rect">
            <a:avLst/>
          </a:prstGeom>
          <a:noFill/>
          <a:ln>
            <a:noFill/>
          </a:ln>
          <a:effectLst/>
        </p:spPr>
        <p:txBody>
          <a:bodyPr wrap="none">
            <a:spAutoFit/>
          </a:bodyPr>
          <a:lstStyle/>
          <a:p>
            <a:pPr algn="ctr">
              <a:defRPr/>
            </a:pPr>
            <a:r>
              <a:rPr lang="en-US" sz="2800" i="1" dirty="0">
                <a:solidFill>
                  <a:schemeClr val="bg2">
                    <a:lumMod val="25000"/>
                    <a:lumOff val="75000"/>
                  </a:schemeClr>
                </a:solidFill>
                <a:effectLst>
                  <a:outerShdw blurRad="38100" dist="38100" dir="2700000" algn="tl">
                    <a:srgbClr val="C0C0C0"/>
                  </a:outerShdw>
                </a:effectLst>
              </a:rPr>
              <a:t>Note</a:t>
            </a:r>
          </a:p>
        </p:txBody>
      </p:sp>
      <p:sp>
        <p:nvSpPr>
          <p:cNvPr id="3" name="Footer Placeholder 2">
            <a:extLst>
              <a:ext uri="{FF2B5EF4-FFF2-40B4-BE49-F238E27FC236}">
                <a16:creationId xmlns:a16="http://schemas.microsoft.com/office/drawing/2014/main" id="{142B28A2-5F9D-DC92-B2B2-2AEF70A7394F}"/>
              </a:ext>
            </a:extLst>
          </p:cNvPr>
          <p:cNvSpPr>
            <a:spLocks noGrp="1"/>
          </p:cNvSpPr>
          <p:nvPr>
            <p:ph type="ftr" sz="quarter" idx="11"/>
          </p:nvPr>
        </p:nvSpPr>
        <p:spPr/>
        <p:txBody>
          <a:bodyPr/>
          <a:lstStyle/>
          <a:p>
            <a:r>
              <a:rPr lang="en-US"/>
              <a:t>Prepared By: Ajay Singh</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a:extLst>
              <a:ext uri="{FF2B5EF4-FFF2-40B4-BE49-F238E27FC236}">
                <a16:creationId xmlns:a16="http://schemas.microsoft.com/office/drawing/2014/main" id="{460393D7-9642-8405-C5B8-E8EDB1290F70}"/>
              </a:ext>
            </a:extLst>
          </p:cNvPr>
          <p:cNvSpPr txBox="1">
            <a:spLocks noChangeArrowheads="1"/>
          </p:cNvSpPr>
          <p:nvPr/>
        </p:nvSpPr>
        <p:spPr bwMode="auto">
          <a:xfrm>
            <a:off x="1657350" y="506414"/>
            <a:ext cx="153920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dirty="0">
                <a:solidFill>
                  <a:schemeClr val="folHlink"/>
                </a:solidFill>
              </a:rPr>
              <a:t>PROGRAM</a:t>
            </a:r>
          </a:p>
        </p:txBody>
      </p:sp>
      <p:sp>
        <p:nvSpPr>
          <p:cNvPr id="88067" name="Text Box 3">
            <a:extLst>
              <a:ext uri="{FF2B5EF4-FFF2-40B4-BE49-F238E27FC236}">
                <a16:creationId xmlns:a16="http://schemas.microsoft.com/office/drawing/2014/main" id="{B58301C7-BEE6-BED1-1525-EC6499DE9980}"/>
              </a:ext>
            </a:extLst>
          </p:cNvPr>
          <p:cNvSpPr txBox="1">
            <a:spLocks noChangeArrowheads="1"/>
          </p:cNvSpPr>
          <p:nvPr/>
        </p:nvSpPr>
        <p:spPr bwMode="auto">
          <a:xfrm>
            <a:off x="3196554" y="506414"/>
            <a:ext cx="22637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dirty="0"/>
              <a:t>Memory Constants</a:t>
            </a:r>
          </a:p>
        </p:txBody>
      </p:sp>
      <p:pic>
        <p:nvPicPr>
          <p:cNvPr id="88068" name="Picture 4">
            <a:extLst>
              <a:ext uri="{FF2B5EF4-FFF2-40B4-BE49-F238E27FC236}">
                <a16:creationId xmlns:a16="http://schemas.microsoft.com/office/drawing/2014/main" id="{7B5B8C35-714F-1DBF-C539-3BFCDF9DD5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7350" y="874714"/>
            <a:ext cx="8858250" cy="273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8069" name="Picture 5">
            <a:extLst>
              <a:ext uri="{FF2B5EF4-FFF2-40B4-BE49-F238E27FC236}">
                <a16:creationId xmlns:a16="http://schemas.microsoft.com/office/drawing/2014/main" id="{CBC20CF0-7773-592C-C8E1-8F6DB26A77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1163" y="3530600"/>
            <a:ext cx="8812212" cy="264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880EDF3E-944A-7F23-3144-A0F9D5C51251}"/>
              </a:ext>
            </a:extLst>
          </p:cNvPr>
          <p:cNvSpPr>
            <a:spLocks noGrp="1"/>
          </p:cNvSpPr>
          <p:nvPr>
            <p:ph type="ftr" sz="quarter" idx="11"/>
          </p:nvPr>
        </p:nvSpPr>
        <p:spPr>
          <a:xfrm>
            <a:off x="8292370" y="6335949"/>
            <a:ext cx="2454094" cy="365125"/>
          </a:xfrm>
        </p:spPr>
        <p:txBody>
          <a:bodyPr/>
          <a:lstStyle/>
          <a:p>
            <a:r>
              <a:rPr lang="en-US" dirty="0"/>
              <a:t>Prepared By: Ajay Singh</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a:extLst>
              <a:ext uri="{FF2B5EF4-FFF2-40B4-BE49-F238E27FC236}">
                <a16:creationId xmlns:a16="http://schemas.microsoft.com/office/drawing/2014/main" id="{B9189D32-ED27-5DD3-5443-446090C4162E}"/>
              </a:ext>
            </a:extLst>
          </p:cNvPr>
          <p:cNvSpPr txBox="1">
            <a:spLocks noChangeArrowheads="1"/>
          </p:cNvSpPr>
          <p:nvPr/>
        </p:nvSpPr>
        <p:spPr bwMode="auto">
          <a:xfrm>
            <a:off x="1870411" y="506414"/>
            <a:ext cx="153920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dirty="0">
                <a:solidFill>
                  <a:schemeClr val="folHlink"/>
                </a:solidFill>
              </a:rPr>
              <a:t>PROGRAM</a:t>
            </a:r>
          </a:p>
        </p:txBody>
      </p:sp>
      <p:sp>
        <p:nvSpPr>
          <p:cNvPr id="90115" name="Text Box 3">
            <a:extLst>
              <a:ext uri="{FF2B5EF4-FFF2-40B4-BE49-F238E27FC236}">
                <a16:creationId xmlns:a16="http://schemas.microsoft.com/office/drawing/2014/main" id="{BC7B69A4-F03D-7ECB-2F68-AA50F31EA9FE}"/>
              </a:ext>
            </a:extLst>
          </p:cNvPr>
          <p:cNvSpPr txBox="1">
            <a:spLocks noChangeArrowheads="1"/>
          </p:cNvSpPr>
          <p:nvPr/>
        </p:nvSpPr>
        <p:spPr bwMode="auto">
          <a:xfrm>
            <a:off x="3595688" y="506414"/>
            <a:ext cx="35671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t>Memory Constants </a:t>
            </a:r>
            <a:r>
              <a:rPr lang="en-US" altLang="en-US" sz="2000">
                <a:solidFill>
                  <a:schemeClr val="folHlink"/>
                </a:solidFill>
              </a:rPr>
              <a:t>(continued)</a:t>
            </a:r>
          </a:p>
        </p:txBody>
      </p:sp>
      <p:pic>
        <p:nvPicPr>
          <p:cNvPr id="90116" name="Picture 6">
            <a:extLst>
              <a:ext uri="{FF2B5EF4-FFF2-40B4-BE49-F238E27FC236}">
                <a16:creationId xmlns:a16="http://schemas.microsoft.com/office/drawing/2014/main" id="{E096E9EC-EB62-090F-ECC3-E9C5725CAD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990600"/>
            <a:ext cx="8866188"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77367DA3-41BD-991D-B110-4AE9DE246B24}"/>
              </a:ext>
            </a:extLst>
          </p:cNvPr>
          <p:cNvSpPr>
            <a:spLocks noGrp="1"/>
          </p:cNvSpPr>
          <p:nvPr>
            <p:ph type="ftr" sz="quarter" idx="11"/>
          </p:nvPr>
        </p:nvSpPr>
        <p:spPr/>
        <p:txBody>
          <a:bodyPr/>
          <a:lstStyle/>
          <a:p>
            <a:r>
              <a:rPr lang="en-US"/>
              <a:t>Prepared By: Ajay Singh</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Line 2">
            <a:extLst>
              <a:ext uri="{FF2B5EF4-FFF2-40B4-BE49-F238E27FC236}">
                <a16:creationId xmlns:a16="http://schemas.microsoft.com/office/drawing/2014/main" id="{6AB616ED-66F2-D160-C1B1-DDE469DA7BAD}"/>
              </a:ext>
            </a:extLst>
          </p:cNvPr>
          <p:cNvSpPr>
            <a:spLocks noChangeShapeType="1"/>
          </p:cNvSpPr>
          <p:nvPr/>
        </p:nvSpPr>
        <p:spPr bwMode="auto">
          <a:xfrm>
            <a:off x="1962150" y="2590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163" name="Line 3">
            <a:extLst>
              <a:ext uri="{FF2B5EF4-FFF2-40B4-BE49-F238E27FC236}">
                <a16:creationId xmlns:a16="http://schemas.microsoft.com/office/drawing/2014/main" id="{E04A3BF0-FCBB-9279-DEE0-401FC2C02192}"/>
              </a:ext>
            </a:extLst>
          </p:cNvPr>
          <p:cNvSpPr>
            <a:spLocks noChangeShapeType="1"/>
          </p:cNvSpPr>
          <p:nvPr/>
        </p:nvSpPr>
        <p:spPr bwMode="auto">
          <a:xfrm>
            <a:off x="1963738" y="3352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164" name="Rectangle 4">
            <a:extLst>
              <a:ext uri="{FF2B5EF4-FFF2-40B4-BE49-F238E27FC236}">
                <a16:creationId xmlns:a16="http://schemas.microsoft.com/office/drawing/2014/main" id="{38A8D05A-70B9-D3B8-E376-4E9AB13DC490}"/>
              </a:ext>
            </a:extLst>
          </p:cNvPr>
          <p:cNvSpPr>
            <a:spLocks noChangeArrowheads="1"/>
          </p:cNvSpPr>
          <p:nvPr/>
        </p:nvSpPr>
        <p:spPr bwMode="auto">
          <a:xfrm>
            <a:off x="2000250" y="2743201"/>
            <a:ext cx="8077200" cy="4619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dirty="0">
                <a:solidFill>
                  <a:schemeClr val="tx2">
                    <a:lumMod val="25000"/>
                  </a:schemeClr>
                </a:solidFill>
              </a:rPr>
              <a:t>Operators in C</a:t>
            </a:r>
          </a:p>
        </p:txBody>
      </p:sp>
      <p:sp>
        <p:nvSpPr>
          <p:cNvPr id="2" name="Footer Placeholder 1">
            <a:extLst>
              <a:ext uri="{FF2B5EF4-FFF2-40B4-BE49-F238E27FC236}">
                <a16:creationId xmlns:a16="http://schemas.microsoft.com/office/drawing/2014/main" id="{0E9D3392-BBFF-E64F-CA06-DB8E6F605F1F}"/>
              </a:ext>
            </a:extLst>
          </p:cNvPr>
          <p:cNvSpPr>
            <a:spLocks noGrp="1"/>
          </p:cNvSpPr>
          <p:nvPr>
            <p:ph type="ftr" sz="quarter" idx="11"/>
          </p:nvPr>
        </p:nvSpPr>
        <p:spPr/>
        <p:txBody>
          <a:bodyPr/>
          <a:lstStyle/>
          <a:p>
            <a:r>
              <a:rPr lang="en-US"/>
              <a:t>Prepared By: Ajay Singh</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3">
            <a:extLst>
              <a:ext uri="{FF2B5EF4-FFF2-40B4-BE49-F238E27FC236}">
                <a16:creationId xmlns:a16="http://schemas.microsoft.com/office/drawing/2014/main" id="{76980C20-8F9A-255E-1416-EBFF53D6A9B2}"/>
              </a:ext>
            </a:extLst>
          </p:cNvPr>
          <p:cNvSpPr txBox="1">
            <a:spLocks noChangeArrowheads="1"/>
          </p:cNvSpPr>
          <p:nvPr/>
        </p:nvSpPr>
        <p:spPr bwMode="auto">
          <a:xfrm>
            <a:off x="1917446" y="5927726"/>
            <a:ext cx="7879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dirty="0">
                <a:solidFill>
                  <a:schemeClr val="folHlink"/>
                </a:solidFill>
              </a:rPr>
              <a:t>Table</a:t>
            </a:r>
          </a:p>
        </p:txBody>
      </p:sp>
      <p:sp>
        <p:nvSpPr>
          <p:cNvPr id="94211" name="Text Box 4">
            <a:extLst>
              <a:ext uri="{FF2B5EF4-FFF2-40B4-BE49-F238E27FC236}">
                <a16:creationId xmlns:a16="http://schemas.microsoft.com/office/drawing/2014/main" id="{D03EB40D-0981-92FE-4BFE-A822F8490D69}"/>
              </a:ext>
            </a:extLst>
          </p:cNvPr>
          <p:cNvSpPr txBox="1">
            <a:spLocks noChangeArrowheads="1"/>
          </p:cNvSpPr>
          <p:nvPr/>
        </p:nvSpPr>
        <p:spPr bwMode="auto">
          <a:xfrm>
            <a:off x="2705354" y="5927725"/>
            <a:ext cx="2802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000" dirty="0">
                <a:solidFill>
                  <a:schemeClr val="folHlink"/>
                </a:solidFill>
              </a:rPr>
              <a:t>C Arithmetic Operators</a:t>
            </a:r>
          </a:p>
        </p:txBody>
      </p:sp>
      <p:sp>
        <p:nvSpPr>
          <p:cNvPr id="94212" name="Text Box 4">
            <a:extLst>
              <a:ext uri="{FF2B5EF4-FFF2-40B4-BE49-F238E27FC236}">
                <a16:creationId xmlns:a16="http://schemas.microsoft.com/office/drawing/2014/main" id="{C3C71D14-8772-C968-8DE9-EA1C1159A9EE}"/>
              </a:ext>
            </a:extLst>
          </p:cNvPr>
          <p:cNvSpPr txBox="1">
            <a:spLocks noChangeArrowheads="1"/>
          </p:cNvSpPr>
          <p:nvPr/>
        </p:nvSpPr>
        <p:spPr bwMode="auto">
          <a:xfrm>
            <a:off x="1905001" y="685801"/>
            <a:ext cx="7116763"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000" b="0">
                <a:latin typeface="euclid_circular_a"/>
              </a:rPr>
              <a:t>An operator is a symbol that operates on a value or a variable. For example: </a:t>
            </a:r>
            <a:r>
              <a:rPr lang="en-US" altLang="en-US" sz="2000" b="0">
                <a:latin typeface="Droid Sans Mono"/>
              </a:rPr>
              <a:t>+</a:t>
            </a:r>
            <a:r>
              <a:rPr lang="en-US" altLang="en-US" sz="2000" b="0">
                <a:latin typeface="euclid_circular_a"/>
              </a:rPr>
              <a:t> is an operator to perform addition.</a:t>
            </a:r>
            <a:endParaRPr lang="en-US" altLang="en-US" sz="2800">
              <a:solidFill>
                <a:srgbClr val="25265E"/>
              </a:solidFill>
              <a:latin typeface="euclid_circular_a"/>
            </a:endParaRPr>
          </a:p>
        </p:txBody>
      </p:sp>
      <p:pic>
        <p:nvPicPr>
          <p:cNvPr id="94213" name="Picture 3">
            <a:extLst>
              <a:ext uri="{FF2B5EF4-FFF2-40B4-BE49-F238E27FC236}">
                <a16:creationId xmlns:a16="http://schemas.microsoft.com/office/drawing/2014/main" id="{BCB7589F-7274-9A1E-F573-3C326897BE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1" y="1676400"/>
            <a:ext cx="8570913"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AF85382D-0885-1EC5-AA6A-8BB1D4B2935A}"/>
              </a:ext>
            </a:extLst>
          </p:cNvPr>
          <p:cNvSpPr>
            <a:spLocks noGrp="1"/>
          </p:cNvSpPr>
          <p:nvPr>
            <p:ph type="ftr" sz="quarter" idx="11"/>
          </p:nvPr>
        </p:nvSpPr>
        <p:spPr>
          <a:xfrm>
            <a:off x="8291286" y="6190617"/>
            <a:ext cx="2390720" cy="365125"/>
          </a:xfrm>
        </p:spPr>
        <p:txBody>
          <a:bodyPr/>
          <a:lstStyle/>
          <a:p>
            <a:r>
              <a:rPr lang="en-US" dirty="0"/>
              <a:t>Prepared By: Ajay Singh</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a:extLst>
              <a:ext uri="{FF2B5EF4-FFF2-40B4-BE49-F238E27FC236}">
                <a16:creationId xmlns:a16="http://schemas.microsoft.com/office/drawing/2014/main" id="{529270F3-8BAD-2D01-78D7-44E9B5D628AD}"/>
              </a:ext>
            </a:extLst>
          </p:cNvPr>
          <p:cNvSpPr txBox="1">
            <a:spLocks noChangeArrowheads="1"/>
          </p:cNvSpPr>
          <p:nvPr/>
        </p:nvSpPr>
        <p:spPr bwMode="auto">
          <a:xfrm>
            <a:off x="1752601" y="506414"/>
            <a:ext cx="1927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solidFill>
                  <a:schemeClr val="folHlink"/>
                </a:solidFill>
              </a:rPr>
              <a:t>PROGRAM 2-3</a:t>
            </a:r>
          </a:p>
        </p:txBody>
      </p:sp>
      <p:sp>
        <p:nvSpPr>
          <p:cNvPr id="96259" name="Text Box 3">
            <a:extLst>
              <a:ext uri="{FF2B5EF4-FFF2-40B4-BE49-F238E27FC236}">
                <a16:creationId xmlns:a16="http://schemas.microsoft.com/office/drawing/2014/main" id="{4578069F-B837-1C44-F6DD-0EAE5F85554B}"/>
              </a:ext>
            </a:extLst>
          </p:cNvPr>
          <p:cNvSpPr txBox="1">
            <a:spLocks noChangeArrowheads="1"/>
          </p:cNvSpPr>
          <p:nvPr/>
        </p:nvSpPr>
        <p:spPr bwMode="auto">
          <a:xfrm>
            <a:off x="4024313" y="506413"/>
            <a:ext cx="18351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t>Operators in C</a:t>
            </a:r>
          </a:p>
        </p:txBody>
      </p:sp>
      <p:pic>
        <p:nvPicPr>
          <p:cNvPr id="96260" name="Picture 2">
            <a:extLst>
              <a:ext uri="{FF2B5EF4-FFF2-40B4-BE49-F238E27FC236}">
                <a16:creationId xmlns:a16="http://schemas.microsoft.com/office/drawing/2014/main" id="{FD11EF28-452F-A51F-5105-3C111AAE51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8050" y="1066800"/>
            <a:ext cx="78359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261" name="Picture 4">
            <a:extLst>
              <a:ext uri="{FF2B5EF4-FFF2-40B4-BE49-F238E27FC236}">
                <a16:creationId xmlns:a16="http://schemas.microsoft.com/office/drawing/2014/main" id="{7E16674F-703F-4E0E-7BC3-7C83DB991E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8050" y="5332413"/>
            <a:ext cx="3994150" cy="127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78F3CB2F-C2EF-04B7-C348-9FE7199248C0}"/>
              </a:ext>
            </a:extLst>
          </p:cNvPr>
          <p:cNvSpPr>
            <a:spLocks noGrp="1"/>
          </p:cNvSpPr>
          <p:nvPr>
            <p:ph type="ftr" sz="quarter" idx="11"/>
          </p:nvPr>
        </p:nvSpPr>
        <p:spPr>
          <a:xfrm>
            <a:off x="6445464" y="5912455"/>
            <a:ext cx="2010474" cy="365125"/>
          </a:xfrm>
        </p:spPr>
        <p:txBody>
          <a:bodyPr/>
          <a:lstStyle/>
          <a:p>
            <a:r>
              <a:rPr lang="en-US" dirty="0"/>
              <a:t>Prepared By: Ajay Singh</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7" name="Text Box 3">
            <a:extLst>
              <a:ext uri="{FF2B5EF4-FFF2-40B4-BE49-F238E27FC236}">
                <a16:creationId xmlns:a16="http://schemas.microsoft.com/office/drawing/2014/main" id="{03DD6F4C-36AD-8E3C-44A3-D82C1FB23AD9}"/>
              </a:ext>
            </a:extLst>
          </p:cNvPr>
          <p:cNvSpPr txBox="1">
            <a:spLocks noChangeArrowheads="1"/>
          </p:cNvSpPr>
          <p:nvPr/>
        </p:nvSpPr>
        <p:spPr bwMode="auto">
          <a:xfrm>
            <a:off x="1751012" y="660346"/>
            <a:ext cx="8186738"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3600" u="sng" dirty="0">
                <a:latin typeface="Arial" panose="020B0604020202020204" pitchFamily="34" charset="0"/>
              </a:rPr>
              <a:t>Increment and Decrement Operators</a:t>
            </a:r>
          </a:p>
        </p:txBody>
      </p:sp>
      <p:sp>
        <p:nvSpPr>
          <p:cNvPr id="98308" name="Text Box 4">
            <a:extLst>
              <a:ext uri="{FF2B5EF4-FFF2-40B4-BE49-F238E27FC236}">
                <a16:creationId xmlns:a16="http://schemas.microsoft.com/office/drawing/2014/main" id="{E8A2211D-6BC1-57C8-6ABB-6914AE1CE012}"/>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sp>
        <p:nvSpPr>
          <p:cNvPr id="505861" name="Rectangle 5">
            <a:extLst>
              <a:ext uri="{FF2B5EF4-FFF2-40B4-BE49-F238E27FC236}">
                <a16:creationId xmlns:a16="http://schemas.microsoft.com/office/drawing/2014/main" id="{7588C21B-3783-5E1E-95CF-111E26F78967}"/>
              </a:ext>
            </a:extLst>
          </p:cNvPr>
          <p:cNvSpPr>
            <a:spLocks noChangeArrowheads="1"/>
          </p:cNvSpPr>
          <p:nvPr/>
        </p:nvSpPr>
        <p:spPr bwMode="auto">
          <a:xfrm>
            <a:off x="1752600" y="1968392"/>
            <a:ext cx="8458200" cy="3108543"/>
          </a:xfrm>
          <a:prstGeom prst="rect">
            <a:avLst/>
          </a:prstGeom>
          <a:noFill/>
          <a:ln>
            <a:noFill/>
          </a:ln>
          <a:effectLst/>
        </p:spPr>
        <p:txBody>
          <a:bodyPr anchor="ctr">
            <a:spAutoFit/>
          </a:bodyPr>
          <a:lstStyle/>
          <a:p>
            <a:pPr algn="just" eaLnBrk="1" hangingPunct="1">
              <a:defRPr/>
            </a:pPr>
            <a:r>
              <a:rPr lang="en-US" sz="2800" i="1" dirty="0">
                <a:effectLst>
                  <a:outerShdw blurRad="38100" dist="38100" dir="2700000" algn="tl">
                    <a:srgbClr val="C0C0C0"/>
                  </a:outerShdw>
                </a:effectLst>
              </a:rPr>
              <a:t>C programming has two operators increment ++ and decrement -- to change the value of an operand (constant or variable) by 1.</a:t>
            </a:r>
          </a:p>
          <a:p>
            <a:pPr algn="just" eaLnBrk="1" hangingPunct="1">
              <a:defRPr/>
            </a:pPr>
            <a:endParaRPr lang="en-US" sz="2800" i="1" dirty="0">
              <a:effectLst>
                <a:outerShdw blurRad="38100" dist="38100" dir="2700000" algn="tl">
                  <a:srgbClr val="C0C0C0"/>
                </a:outerShdw>
              </a:effectLst>
            </a:endParaRPr>
          </a:p>
          <a:p>
            <a:pPr algn="just" eaLnBrk="1" hangingPunct="1">
              <a:defRPr/>
            </a:pPr>
            <a:r>
              <a:rPr lang="en-US" sz="2800" i="1" dirty="0">
                <a:effectLst>
                  <a:outerShdw blurRad="38100" dist="38100" dir="2700000" algn="tl">
                    <a:srgbClr val="C0C0C0"/>
                  </a:outerShdw>
                </a:effectLst>
              </a:rPr>
              <a:t>Increment ++ increases the value by 1 whereas decrement -- decreases the value by 1. These two operators are unary operators, meaning they only operate on a single operand.</a:t>
            </a:r>
          </a:p>
        </p:txBody>
      </p:sp>
      <p:sp>
        <p:nvSpPr>
          <p:cNvPr id="2" name="Footer Placeholder 1">
            <a:extLst>
              <a:ext uri="{FF2B5EF4-FFF2-40B4-BE49-F238E27FC236}">
                <a16:creationId xmlns:a16="http://schemas.microsoft.com/office/drawing/2014/main" id="{7021561B-D9AF-918E-0B28-7834AE5D25EB}"/>
              </a:ext>
            </a:extLst>
          </p:cNvPr>
          <p:cNvSpPr>
            <a:spLocks noGrp="1"/>
          </p:cNvSpPr>
          <p:nvPr>
            <p:ph type="ftr" sz="quarter" idx="11"/>
          </p:nvPr>
        </p:nvSpPr>
        <p:spPr/>
        <p:txBody>
          <a:bodyPr/>
          <a:lstStyle/>
          <a:p>
            <a:r>
              <a:rPr lang="en-US"/>
              <a:t>Prepared By: Ajay Singh</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a:extLst>
              <a:ext uri="{FF2B5EF4-FFF2-40B4-BE49-F238E27FC236}">
                <a16:creationId xmlns:a16="http://schemas.microsoft.com/office/drawing/2014/main" id="{6C66AC3B-2BAD-7FD8-25FE-0C1F1FABC024}"/>
              </a:ext>
            </a:extLst>
          </p:cNvPr>
          <p:cNvSpPr txBox="1">
            <a:spLocks noChangeArrowheads="1"/>
          </p:cNvSpPr>
          <p:nvPr/>
        </p:nvSpPr>
        <p:spPr bwMode="auto">
          <a:xfrm>
            <a:off x="1752601" y="506414"/>
            <a:ext cx="1927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solidFill>
                  <a:schemeClr val="folHlink"/>
                </a:solidFill>
              </a:rPr>
              <a:t>PROGRAM 2-3</a:t>
            </a:r>
          </a:p>
        </p:txBody>
      </p:sp>
      <p:sp>
        <p:nvSpPr>
          <p:cNvPr id="100355" name="Text Box 3">
            <a:extLst>
              <a:ext uri="{FF2B5EF4-FFF2-40B4-BE49-F238E27FC236}">
                <a16:creationId xmlns:a16="http://schemas.microsoft.com/office/drawing/2014/main" id="{85E8FF99-AC3D-B4F9-B87A-FDC549AF6175}"/>
              </a:ext>
            </a:extLst>
          </p:cNvPr>
          <p:cNvSpPr txBox="1">
            <a:spLocks noChangeArrowheads="1"/>
          </p:cNvSpPr>
          <p:nvPr/>
        </p:nvSpPr>
        <p:spPr bwMode="auto">
          <a:xfrm>
            <a:off x="4024313" y="506413"/>
            <a:ext cx="18351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t>Operators in C</a:t>
            </a:r>
          </a:p>
        </p:txBody>
      </p:sp>
      <p:pic>
        <p:nvPicPr>
          <p:cNvPr id="100356" name="Picture 3">
            <a:extLst>
              <a:ext uri="{FF2B5EF4-FFF2-40B4-BE49-F238E27FC236}">
                <a16:creationId xmlns:a16="http://schemas.microsoft.com/office/drawing/2014/main" id="{3A86316A-B6D9-D4B1-DFFB-C709186918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1" y="1143000"/>
            <a:ext cx="8194675"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57" name="Picture 6">
            <a:extLst>
              <a:ext uri="{FF2B5EF4-FFF2-40B4-BE49-F238E27FC236}">
                <a16:creationId xmlns:a16="http://schemas.microsoft.com/office/drawing/2014/main" id="{09C09F8B-0D57-4CB2-E0CC-A001A895BF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1026" y="5334001"/>
            <a:ext cx="8181975" cy="113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8" name="Text Box 3">
            <a:extLst>
              <a:ext uri="{FF2B5EF4-FFF2-40B4-BE49-F238E27FC236}">
                <a16:creationId xmlns:a16="http://schemas.microsoft.com/office/drawing/2014/main" id="{0C607396-BEAB-4D39-BC66-E8AAFF654BFC}"/>
              </a:ext>
            </a:extLst>
          </p:cNvPr>
          <p:cNvSpPr txBox="1">
            <a:spLocks noChangeArrowheads="1"/>
          </p:cNvSpPr>
          <p:nvPr/>
        </p:nvSpPr>
        <p:spPr bwMode="auto">
          <a:xfrm>
            <a:off x="1851026" y="4752975"/>
            <a:ext cx="9810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t>Output</a:t>
            </a:r>
          </a:p>
        </p:txBody>
      </p:sp>
      <p:sp>
        <p:nvSpPr>
          <p:cNvPr id="2" name="Footer Placeholder 1">
            <a:extLst>
              <a:ext uri="{FF2B5EF4-FFF2-40B4-BE49-F238E27FC236}">
                <a16:creationId xmlns:a16="http://schemas.microsoft.com/office/drawing/2014/main" id="{3E541917-7A9F-0996-41AD-C02288BD3DBD}"/>
              </a:ext>
            </a:extLst>
          </p:cNvPr>
          <p:cNvSpPr>
            <a:spLocks noGrp="1"/>
          </p:cNvSpPr>
          <p:nvPr>
            <p:ph type="ftr" sz="quarter" idx="11"/>
          </p:nvPr>
        </p:nvSpPr>
        <p:spPr>
          <a:xfrm>
            <a:off x="1787511" y="6492875"/>
            <a:ext cx="6672865" cy="365125"/>
          </a:xfrm>
        </p:spPr>
        <p:txBody>
          <a:bodyPr/>
          <a:lstStyle/>
          <a:p>
            <a:r>
              <a:rPr lang="en-US" dirty="0"/>
              <a:t>Prepared By: Ajay Singh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Line 2">
            <a:extLst>
              <a:ext uri="{FF2B5EF4-FFF2-40B4-BE49-F238E27FC236}">
                <a16:creationId xmlns:a16="http://schemas.microsoft.com/office/drawing/2014/main" id="{C9796034-F766-B468-2E8C-D78B6A0C43AA}"/>
              </a:ext>
            </a:extLst>
          </p:cNvPr>
          <p:cNvSpPr>
            <a:spLocks noChangeShapeType="1"/>
          </p:cNvSpPr>
          <p:nvPr/>
        </p:nvSpPr>
        <p:spPr bwMode="auto">
          <a:xfrm>
            <a:off x="1905000" y="4572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3" name="Rectangle 3">
            <a:extLst>
              <a:ext uri="{FF2B5EF4-FFF2-40B4-BE49-F238E27FC236}">
                <a16:creationId xmlns:a16="http://schemas.microsoft.com/office/drawing/2014/main" id="{4F8E78F2-EDA9-112D-8A66-769037FD2DA0}"/>
              </a:ext>
            </a:extLst>
          </p:cNvPr>
          <p:cNvSpPr>
            <a:spLocks noChangeArrowheads="1"/>
          </p:cNvSpPr>
          <p:nvPr/>
        </p:nvSpPr>
        <p:spPr bwMode="auto">
          <a:xfrm>
            <a:off x="1676401" y="5791201"/>
            <a:ext cx="40579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000" dirty="0">
                <a:solidFill>
                  <a:schemeClr val="folHlink"/>
                </a:solidFill>
              </a:rPr>
              <a:t>FIGURE </a:t>
            </a:r>
            <a:r>
              <a:rPr lang="en-US" altLang="en-US" sz="2000" dirty="0"/>
              <a:t>Structure of a C Program</a:t>
            </a:r>
          </a:p>
        </p:txBody>
      </p:sp>
      <p:grpSp>
        <p:nvGrpSpPr>
          <p:cNvPr id="10244" name="Group 4">
            <a:extLst>
              <a:ext uri="{FF2B5EF4-FFF2-40B4-BE49-F238E27FC236}">
                <a16:creationId xmlns:a16="http://schemas.microsoft.com/office/drawing/2014/main" id="{A480B46A-6E32-ED7D-1915-B58CB982BCCB}"/>
              </a:ext>
            </a:extLst>
          </p:cNvPr>
          <p:cNvGrpSpPr>
            <a:grpSpLocks/>
          </p:cNvGrpSpPr>
          <p:nvPr/>
        </p:nvGrpSpPr>
        <p:grpSpPr bwMode="auto">
          <a:xfrm>
            <a:off x="1752600" y="252414"/>
            <a:ext cx="8610600" cy="5995987"/>
            <a:chOff x="336" y="159"/>
            <a:chExt cx="5232" cy="3777"/>
          </a:xfrm>
        </p:grpSpPr>
        <p:sp>
          <p:nvSpPr>
            <p:cNvPr id="10246" name="Line 5">
              <a:extLst>
                <a:ext uri="{FF2B5EF4-FFF2-40B4-BE49-F238E27FC236}">
                  <a16:creationId xmlns:a16="http://schemas.microsoft.com/office/drawing/2014/main" id="{D8F24DA5-936C-38AE-20F3-B1C0FE6F4148}"/>
                </a:ext>
              </a:extLst>
            </p:cNvPr>
            <p:cNvSpPr>
              <a:spLocks noChangeShapeType="1"/>
            </p:cNvSpPr>
            <p:nvPr/>
          </p:nvSpPr>
          <p:spPr bwMode="auto">
            <a:xfrm>
              <a:off x="336" y="3936"/>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7" name="Line 6">
              <a:extLst>
                <a:ext uri="{FF2B5EF4-FFF2-40B4-BE49-F238E27FC236}">
                  <a16:creationId xmlns:a16="http://schemas.microsoft.com/office/drawing/2014/main" id="{531859C3-1763-BB9E-0AAA-395FAA014267}"/>
                </a:ext>
              </a:extLst>
            </p:cNvPr>
            <p:cNvSpPr>
              <a:spLocks noChangeShapeType="1"/>
            </p:cNvSpPr>
            <p:nvPr/>
          </p:nvSpPr>
          <p:spPr bwMode="auto">
            <a:xfrm>
              <a:off x="336" y="159"/>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8" name="Line 7">
              <a:extLst>
                <a:ext uri="{FF2B5EF4-FFF2-40B4-BE49-F238E27FC236}">
                  <a16:creationId xmlns:a16="http://schemas.microsoft.com/office/drawing/2014/main" id="{C6401E85-BEE6-5C84-D7E7-0931AF68B36B}"/>
                </a:ext>
              </a:extLst>
            </p:cNvPr>
            <p:cNvSpPr>
              <a:spLocks noChangeShapeType="1"/>
            </p:cNvSpPr>
            <p:nvPr/>
          </p:nvSpPr>
          <p:spPr bwMode="auto">
            <a:xfrm>
              <a:off x="336" y="3663"/>
              <a:ext cx="5232"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10245" name="Picture 9">
            <a:extLst>
              <a:ext uri="{FF2B5EF4-FFF2-40B4-BE49-F238E27FC236}">
                <a16:creationId xmlns:a16="http://schemas.microsoft.com/office/drawing/2014/main" id="{0E6E0CDB-F2DD-AD66-6833-836130D946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2076" y="533401"/>
            <a:ext cx="5978525" cy="522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21325089-0AD1-CEC6-DC6E-59DA760EA5BD}"/>
              </a:ext>
            </a:extLst>
          </p:cNvPr>
          <p:cNvSpPr>
            <a:spLocks noGrp="1"/>
          </p:cNvSpPr>
          <p:nvPr>
            <p:ph type="ftr" sz="quarter" idx="11"/>
          </p:nvPr>
        </p:nvSpPr>
        <p:spPr>
          <a:xfrm>
            <a:off x="488282" y="6324599"/>
            <a:ext cx="6672865" cy="365125"/>
          </a:xfrm>
        </p:spPr>
        <p:txBody>
          <a:bodyPr/>
          <a:lstStyle/>
          <a:p>
            <a:r>
              <a:rPr lang="en-US" dirty="0"/>
              <a:t>Prepared By: Ajay Singh</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3" name="Text Box 3">
            <a:extLst>
              <a:ext uri="{FF2B5EF4-FFF2-40B4-BE49-F238E27FC236}">
                <a16:creationId xmlns:a16="http://schemas.microsoft.com/office/drawing/2014/main" id="{47F99524-07C9-5E65-3BD3-3416D5FCB71B}"/>
              </a:ext>
            </a:extLst>
          </p:cNvPr>
          <p:cNvSpPr txBox="1">
            <a:spLocks noChangeArrowheads="1"/>
          </p:cNvSpPr>
          <p:nvPr/>
        </p:nvSpPr>
        <p:spPr bwMode="auto">
          <a:xfrm>
            <a:off x="1752601" y="304801"/>
            <a:ext cx="377031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800" dirty="0">
                <a:solidFill>
                  <a:schemeClr val="tx1">
                    <a:lumMod val="75000"/>
                  </a:schemeClr>
                </a:solidFill>
                <a:latin typeface="euclid_circular_a"/>
              </a:rPr>
              <a:t>C Assignment Operators</a:t>
            </a:r>
          </a:p>
        </p:txBody>
      </p:sp>
      <p:sp>
        <p:nvSpPr>
          <p:cNvPr id="102404" name="Text Box 4">
            <a:extLst>
              <a:ext uri="{FF2B5EF4-FFF2-40B4-BE49-F238E27FC236}">
                <a16:creationId xmlns:a16="http://schemas.microsoft.com/office/drawing/2014/main" id="{98B2FC16-4CFE-465E-5565-87D9D1804E33}"/>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sp>
        <p:nvSpPr>
          <p:cNvPr id="505861" name="Rectangle 5">
            <a:extLst>
              <a:ext uri="{FF2B5EF4-FFF2-40B4-BE49-F238E27FC236}">
                <a16:creationId xmlns:a16="http://schemas.microsoft.com/office/drawing/2014/main" id="{35A39D8A-3E9B-A88B-8A20-77031DCD3DD8}"/>
              </a:ext>
            </a:extLst>
          </p:cNvPr>
          <p:cNvSpPr>
            <a:spLocks noChangeArrowheads="1"/>
          </p:cNvSpPr>
          <p:nvPr/>
        </p:nvSpPr>
        <p:spPr bwMode="auto">
          <a:xfrm>
            <a:off x="1776413" y="1700214"/>
            <a:ext cx="8458200" cy="954087"/>
          </a:xfrm>
          <a:prstGeom prst="rect">
            <a:avLst/>
          </a:prstGeom>
          <a:noFill/>
          <a:ln>
            <a:noFill/>
          </a:ln>
          <a:effectLst/>
        </p:spPr>
        <p:txBody>
          <a:bodyPr anchor="ctr">
            <a:spAutoFit/>
          </a:bodyPr>
          <a:lstStyle/>
          <a:p>
            <a:pPr algn="just" eaLnBrk="1" hangingPunct="1">
              <a:defRPr/>
            </a:pPr>
            <a:r>
              <a:rPr lang="en-US" sz="2800" i="1" dirty="0">
                <a:effectLst>
                  <a:outerShdw blurRad="38100" dist="38100" dir="2700000" algn="tl">
                    <a:srgbClr val="C0C0C0"/>
                  </a:outerShdw>
                </a:effectLst>
              </a:rPr>
              <a:t>An assignment operator is used for assigning a value to a variable. The most common assignment operator is =</a:t>
            </a:r>
          </a:p>
        </p:txBody>
      </p:sp>
      <p:pic>
        <p:nvPicPr>
          <p:cNvPr id="102406" name="Picture 3">
            <a:extLst>
              <a:ext uri="{FF2B5EF4-FFF2-40B4-BE49-F238E27FC236}">
                <a16:creationId xmlns:a16="http://schemas.microsoft.com/office/drawing/2014/main" id="{7B4F4D1C-6261-826E-A46B-AA9621A2C3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1100" y="3127218"/>
            <a:ext cx="7535863"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A1659D25-024A-B2A1-7519-77D3274C7A08}"/>
              </a:ext>
            </a:extLst>
          </p:cNvPr>
          <p:cNvSpPr>
            <a:spLocks noGrp="1"/>
          </p:cNvSpPr>
          <p:nvPr>
            <p:ph type="ftr" sz="quarter" idx="11"/>
          </p:nvPr>
        </p:nvSpPr>
        <p:spPr/>
        <p:txBody>
          <a:bodyPr/>
          <a:lstStyle/>
          <a:p>
            <a:r>
              <a:rPr lang="en-US"/>
              <a:t>Prepared By: Ajay Singh</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a:extLst>
              <a:ext uri="{FF2B5EF4-FFF2-40B4-BE49-F238E27FC236}">
                <a16:creationId xmlns:a16="http://schemas.microsoft.com/office/drawing/2014/main" id="{B0C4EABC-363B-B73B-21C3-8B10C761FE94}"/>
              </a:ext>
            </a:extLst>
          </p:cNvPr>
          <p:cNvSpPr txBox="1">
            <a:spLocks noChangeArrowheads="1"/>
          </p:cNvSpPr>
          <p:nvPr/>
        </p:nvSpPr>
        <p:spPr bwMode="auto">
          <a:xfrm>
            <a:off x="2700339" y="525758"/>
            <a:ext cx="153920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dirty="0">
                <a:solidFill>
                  <a:schemeClr val="folHlink"/>
                </a:solidFill>
              </a:rPr>
              <a:t>PROGRAM</a:t>
            </a:r>
          </a:p>
        </p:txBody>
      </p:sp>
      <p:sp>
        <p:nvSpPr>
          <p:cNvPr id="104451" name="Text Box 3">
            <a:extLst>
              <a:ext uri="{FF2B5EF4-FFF2-40B4-BE49-F238E27FC236}">
                <a16:creationId xmlns:a16="http://schemas.microsoft.com/office/drawing/2014/main" id="{81674DFE-9B68-C981-AC43-3869469840F0}"/>
              </a:ext>
            </a:extLst>
          </p:cNvPr>
          <p:cNvSpPr txBox="1">
            <a:spLocks noChangeArrowheads="1"/>
          </p:cNvSpPr>
          <p:nvPr/>
        </p:nvSpPr>
        <p:spPr bwMode="auto">
          <a:xfrm>
            <a:off x="4260850" y="506413"/>
            <a:ext cx="18351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dirty="0"/>
              <a:t>Operators in C</a:t>
            </a:r>
          </a:p>
        </p:txBody>
      </p:sp>
      <p:sp>
        <p:nvSpPr>
          <p:cNvPr id="104452" name="Text Box 3">
            <a:extLst>
              <a:ext uri="{FF2B5EF4-FFF2-40B4-BE49-F238E27FC236}">
                <a16:creationId xmlns:a16="http://schemas.microsoft.com/office/drawing/2014/main" id="{EE8DE782-9251-7697-5CC5-43E2B44CF474}"/>
              </a:ext>
            </a:extLst>
          </p:cNvPr>
          <p:cNvSpPr txBox="1">
            <a:spLocks noChangeArrowheads="1"/>
          </p:cNvSpPr>
          <p:nvPr/>
        </p:nvSpPr>
        <p:spPr bwMode="auto">
          <a:xfrm>
            <a:off x="2700339" y="4810503"/>
            <a:ext cx="9810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dirty="0"/>
              <a:t>Output</a:t>
            </a:r>
          </a:p>
        </p:txBody>
      </p:sp>
      <p:pic>
        <p:nvPicPr>
          <p:cNvPr id="104453" name="Picture 2">
            <a:extLst>
              <a:ext uri="{FF2B5EF4-FFF2-40B4-BE49-F238E27FC236}">
                <a16:creationId xmlns:a16="http://schemas.microsoft.com/office/drawing/2014/main" id="{0820DB8A-EA49-08F0-9AB9-BE90C4652B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5263" y="931863"/>
            <a:ext cx="6248400" cy="385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54" name="Picture 5">
            <a:extLst>
              <a:ext uri="{FF2B5EF4-FFF2-40B4-BE49-F238E27FC236}">
                <a16:creationId xmlns:a16="http://schemas.microsoft.com/office/drawing/2014/main" id="{FD3EC4AB-9BB8-B654-2545-8411C1B4AC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9" y="5302251"/>
            <a:ext cx="6791325"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479D8940-5EFF-ED69-79FD-A7BDC8ABF1C5}"/>
              </a:ext>
            </a:extLst>
          </p:cNvPr>
          <p:cNvSpPr>
            <a:spLocks noGrp="1"/>
          </p:cNvSpPr>
          <p:nvPr>
            <p:ph type="ftr" sz="quarter" idx="11"/>
          </p:nvPr>
        </p:nvSpPr>
        <p:spPr/>
        <p:txBody>
          <a:bodyPr/>
          <a:lstStyle/>
          <a:p>
            <a:r>
              <a:rPr lang="en-US"/>
              <a:t>Prepared By: Ajay Singh</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9" name="Text Box 3">
            <a:extLst>
              <a:ext uri="{FF2B5EF4-FFF2-40B4-BE49-F238E27FC236}">
                <a16:creationId xmlns:a16="http://schemas.microsoft.com/office/drawing/2014/main" id="{97C4B91C-BA8A-58B5-3B47-02F5B2A16106}"/>
              </a:ext>
            </a:extLst>
          </p:cNvPr>
          <p:cNvSpPr txBox="1">
            <a:spLocks noChangeArrowheads="1"/>
          </p:cNvSpPr>
          <p:nvPr/>
        </p:nvSpPr>
        <p:spPr bwMode="auto">
          <a:xfrm>
            <a:off x="1752601" y="304801"/>
            <a:ext cx="35337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800" dirty="0">
                <a:solidFill>
                  <a:schemeClr val="tx1">
                    <a:lumMod val="75000"/>
                  </a:schemeClr>
                </a:solidFill>
                <a:latin typeface="euclid_circular_a"/>
              </a:rPr>
              <a:t>C Relational Operators</a:t>
            </a:r>
          </a:p>
        </p:txBody>
      </p:sp>
      <p:sp>
        <p:nvSpPr>
          <p:cNvPr id="106500" name="Text Box 4">
            <a:extLst>
              <a:ext uri="{FF2B5EF4-FFF2-40B4-BE49-F238E27FC236}">
                <a16:creationId xmlns:a16="http://schemas.microsoft.com/office/drawing/2014/main" id="{99AD3B84-0376-FF48-C40F-98248B7F8339}"/>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sp>
        <p:nvSpPr>
          <p:cNvPr id="505861" name="Rectangle 5">
            <a:extLst>
              <a:ext uri="{FF2B5EF4-FFF2-40B4-BE49-F238E27FC236}">
                <a16:creationId xmlns:a16="http://schemas.microsoft.com/office/drawing/2014/main" id="{838E4351-9552-B2AB-11EA-4981953A45B1}"/>
              </a:ext>
            </a:extLst>
          </p:cNvPr>
          <p:cNvSpPr>
            <a:spLocks noChangeArrowheads="1"/>
          </p:cNvSpPr>
          <p:nvPr/>
        </p:nvSpPr>
        <p:spPr bwMode="auto">
          <a:xfrm>
            <a:off x="1866900" y="1397903"/>
            <a:ext cx="8458200" cy="1815882"/>
          </a:xfrm>
          <a:prstGeom prst="rect">
            <a:avLst/>
          </a:prstGeom>
          <a:noFill/>
          <a:ln>
            <a:noFill/>
          </a:ln>
          <a:effectLst/>
        </p:spPr>
        <p:txBody>
          <a:bodyPr anchor="ctr">
            <a:spAutoFit/>
          </a:bodyPr>
          <a:lstStyle/>
          <a:p>
            <a:pPr algn="just" eaLnBrk="1" hangingPunct="1">
              <a:defRPr/>
            </a:pPr>
            <a:r>
              <a:rPr lang="en-US" sz="2800" i="1" dirty="0">
                <a:effectLst>
                  <a:outerShdw blurRad="38100" dist="38100" dir="2700000" algn="tl">
                    <a:srgbClr val="C0C0C0"/>
                  </a:outerShdw>
                </a:effectLst>
              </a:rPr>
              <a:t>A relational operator checks the relationship between two operands. If the relation is true, it returns 1; if the relation is false, it returns value 0.</a:t>
            </a:r>
          </a:p>
          <a:p>
            <a:pPr algn="just" eaLnBrk="1" hangingPunct="1">
              <a:defRPr/>
            </a:pPr>
            <a:r>
              <a:rPr lang="en-US" sz="2800" i="1" dirty="0">
                <a:effectLst>
                  <a:outerShdw blurRad="38100" dist="38100" dir="2700000" algn="tl">
                    <a:srgbClr val="C0C0C0"/>
                  </a:outerShdw>
                </a:effectLst>
              </a:rPr>
              <a:t>Relational operators are used in decision making and loops.</a:t>
            </a:r>
          </a:p>
        </p:txBody>
      </p:sp>
      <p:pic>
        <p:nvPicPr>
          <p:cNvPr id="106502" name="Picture 4">
            <a:extLst>
              <a:ext uri="{FF2B5EF4-FFF2-40B4-BE49-F238E27FC236}">
                <a16:creationId xmlns:a16="http://schemas.microsoft.com/office/drawing/2014/main" id="{04DC0E1F-73D0-73F2-6966-4350B83C07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1" y="3228976"/>
            <a:ext cx="7345363"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6CCE792B-15BB-AF74-B989-B2BB675C826A}"/>
              </a:ext>
            </a:extLst>
          </p:cNvPr>
          <p:cNvSpPr>
            <a:spLocks noGrp="1"/>
          </p:cNvSpPr>
          <p:nvPr>
            <p:ph type="ftr" sz="quarter" idx="11"/>
          </p:nvPr>
        </p:nvSpPr>
        <p:spPr/>
        <p:txBody>
          <a:bodyPr/>
          <a:lstStyle/>
          <a:p>
            <a:r>
              <a:rPr lang="en-US"/>
              <a:t>Prepared By: Ajay Singh</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2">
            <a:extLst>
              <a:ext uri="{FF2B5EF4-FFF2-40B4-BE49-F238E27FC236}">
                <a16:creationId xmlns:a16="http://schemas.microsoft.com/office/drawing/2014/main" id="{E2A65EDA-B719-3FF3-D6EF-1BEC355566D2}"/>
              </a:ext>
            </a:extLst>
          </p:cNvPr>
          <p:cNvSpPr txBox="1">
            <a:spLocks noChangeArrowheads="1"/>
          </p:cNvSpPr>
          <p:nvPr/>
        </p:nvSpPr>
        <p:spPr bwMode="auto">
          <a:xfrm>
            <a:off x="2485109" y="523938"/>
            <a:ext cx="153920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dirty="0">
                <a:solidFill>
                  <a:schemeClr val="folHlink"/>
                </a:solidFill>
              </a:rPr>
              <a:t>PROGRAM</a:t>
            </a:r>
          </a:p>
        </p:txBody>
      </p:sp>
      <p:sp>
        <p:nvSpPr>
          <p:cNvPr id="108547" name="Text Box 3">
            <a:extLst>
              <a:ext uri="{FF2B5EF4-FFF2-40B4-BE49-F238E27FC236}">
                <a16:creationId xmlns:a16="http://schemas.microsoft.com/office/drawing/2014/main" id="{E1E384BF-71D5-7A14-FA5B-8F1C1596800E}"/>
              </a:ext>
            </a:extLst>
          </p:cNvPr>
          <p:cNvSpPr txBox="1">
            <a:spLocks noChangeArrowheads="1"/>
          </p:cNvSpPr>
          <p:nvPr/>
        </p:nvSpPr>
        <p:spPr bwMode="auto">
          <a:xfrm>
            <a:off x="4024313" y="506413"/>
            <a:ext cx="18351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t>Operators in C</a:t>
            </a:r>
          </a:p>
        </p:txBody>
      </p:sp>
      <p:sp>
        <p:nvSpPr>
          <p:cNvPr id="108548" name="Text Box 3">
            <a:extLst>
              <a:ext uri="{FF2B5EF4-FFF2-40B4-BE49-F238E27FC236}">
                <a16:creationId xmlns:a16="http://schemas.microsoft.com/office/drawing/2014/main" id="{1EC86B55-1118-F28D-8FB1-5CF8535E0AAA}"/>
              </a:ext>
            </a:extLst>
          </p:cNvPr>
          <p:cNvSpPr txBox="1">
            <a:spLocks noChangeArrowheads="1"/>
          </p:cNvSpPr>
          <p:nvPr/>
        </p:nvSpPr>
        <p:spPr bwMode="auto">
          <a:xfrm>
            <a:off x="2735263" y="4522667"/>
            <a:ext cx="9810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dirty="0"/>
              <a:t>Output</a:t>
            </a:r>
          </a:p>
        </p:txBody>
      </p:sp>
      <p:pic>
        <p:nvPicPr>
          <p:cNvPr id="108549" name="Picture 2">
            <a:extLst>
              <a:ext uri="{FF2B5EF4-FFF2-40B4-BE49-F238E27FC236}">
                <a16:creationId xmlns:a16="http://schemas.microsoft.com/office/drawing/2014/main" id="{F998FB80-9A1A-6186-8DA3-7F6EA2F8FA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5263" y="950914"/>
            <a:ext cx="6248400" cy="354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50" name="Picture 5">
            <a:extLst>
              <a:ext uri="{FF2B5EF4-FFF2-40B4-BE49-F238E27FC236}">
                <a16:creationId xmlns:a16="http://schemas.microsoft.com/office/drawing/2014/main" id="{6A91C750-6072-06C8-9ABB-195CD6034C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5263" y="4895850"/>
            <a:ext cx="6248400"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6D0431FF-C7D0-3FDD-0F2C-CE8AC02C39CE}"/>
              </a:ext>
            </a:extLst>
          </p:cNvPr>
          <p:cNvSpPr>
            <a:spLocks noGrp="1"/>
          </p:cNvSpPr>
          <p:nvPr>
            <p:ph type="ftr" sz="quarter" idx="11"/>
          </p:nvPr>
        </p:nvSpPr>
        <p:spPr/>
        <p:txBody>
          <a:bodyPr/>
          <a:lstStyle/>
          <a:p>
            <a:r>
              <a:rPr lang="en-US"/>
              <a:t>Prepared By: Ajay Singh</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5" name="Text Box 3">
            <a:extLst>
              <a:ext uri="{FF2B5EF4-FFF2-40B4-BE49-F238E27FC236}">
                <a16:creationId xmlns:a16="http://schemas.microsoft.com/office/drawing/2014/main" id="{7398BD18-78E3-76D5-D2AC-71A28B4B5850}"/>
              </a:ext>
            </a:extLst>
          </p:cNvPr>
          <p:cNvSpPr txBox="1">
            <a:spLocks noChangeArrowheads="1"/>
          </p:cNvSpPr>
          <p:nvPr/>
        </p:nvSpPr>
        <p:spPr bwMode="auto">
          <a:xfrm>
            <a:off x="1752600" y="304801"/>
            <a:ext cx="30480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800" dirty="0">
                <a:solidFill>
                  <a:schemeClr val="tx1">
                    <a:lumMod val="75000"/>
                  </a:schemeClr>
                </a:solidFill>
                <a:latin typeface="euclid_circular_a"/>
              </a:rPr>
              <a:t>C Logical Operators</a:t>
            </a:r>
          </a:p>
        </p:txBody>
      </p:sp>
      <p:sp>
        <p:nvSpPr>
          <p:cNvPr id="110596" name="Text Box 4">
            <a:extLst>
              <a:ext uri="{FF2B5EF4-FFF2-40B4-BE49-F238E27FC236}">
                <a16:creationId xmlns:a16="http://schemas.microsoft.com/office/drawing/2014/main" id="{C9CB05B8-9BD3-AF1D-3F05-0FCDF75DAB6B}"/>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sp>
        <p:nvSpPr>
          <p:cNvPr id="505861" name="Rectangle 5">
            <a:extLst>
              <a:ext uri="{FF2B5EF4-FFF2-40B4-BE49-F238E27FC236}">
                <a16:creationId xmlns:a16="http://schemas.microsoft.com/office/drawing/2014/main" id="{B7B391B0-57E8-8B1C-9AD0-F4EBB8FEEA84}"/>
              </a:ext>
            </a:extLst>
          </p:cNvPr>
          <p:cNvSpPr>
            <a:spLocks noChangeArrowheads="1"/>
          </p:cNvSpPr>
          <p:nvPr/>
        </p:nvSpPr>
        <p:spPr bwMode="auto">
          <a:xfrm>
            <a:off x="1782763" y="1273175"/>
            <a:ext cx="8458200" cy="1816100"/>
          </a:xfrm>
          <a:prstGeom prst="rect">
            <a:avLst/>
          </a:prstGeom>
          <a:noFill/>
          <a:ln>
            <a:noFill/>
          </a:ln>
          <a:effectLst/>
        </p:spPr>
        <p:txBody>
          <a:bodyPr anchor="ctr">
            <a:spAutoFit/>
          </a:bodyPr>
          <a:lstStyle/>
          <a:p>
            <a:pPr algn="just" eaLnBrk="1" hangingPunct="1">
              <a:defRPr/>
            </a:pPr>
            <a:r>
              <a:rPr lang="en-US" sz="2800" i="1" dirty="0">
                <a:effectLst>
                  <a:outerShdw blurRad="38100" dist="38100" dir="2700000" algn="tl">
                    <a:srgbClr val="C0C0C0"/>
                  </a:outerShdw>
                </a:effectLst>
              </a:rPr>
              <a:t>An expression containing logical operator returns either 0 or 1 depending upon whether expression results true or false. Logical operators are commonly used in decision making in C programming.</a:t>
            </a:r>
          </a:p>
        </p:txBody>
      </p:sp>
      <p:pic>
        <p:nvPicPr>
          <p:cNvPr id="110598" name="Picture 4">
            <a:extLst>
              <a:ext uri="{FF2B5EF4-FFF2-40B4-BE49-F238E27FC236}">
                <a16:creationId xmlns:a16="http://schemas.microsoft.com/office/drawing/2014/main" id="{4E20C466-B172-2FEA-298A-C15BAE061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1" y="3219450"/>
            <a:ext cx="7343775" cy="263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2B541834-316A-8C70-AF5B-A6B29C56BDD7}"/>
              </a:ext>
            </a:extLst>
          </p:cNvPr>
          <p:cNvSpPr>
            <a:spLocks noGrp="1"/>
          </p:cNvSpPr>
          <p:nvPr>
            <p:ph type="ftr" sz="quarter" idx="11"/>
          </p:nvPr>
        </p:nvSpPr>
        <p:spPr/>
        <p:txBody>
          <a:bodyPr/>
          <a:lstStyle/>
          <a:p>
            <a:r>
              <a:rPr lang="en-US"/>
              <a:t>Prepared By: Ajay Singh</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2">
            <a:extLst>
              <a:ext uri="{FF2B5EF4-FFF2-40B4-BE49-F238E27FC236}">
                <a16:creationId xmlns:a16="http://schemas.microsoft.com/office/drawing/2014/main" id="{CCB06F6B-1714-42ED-97BF-189CD390D6B3}"/>
              </a:ext>
            </a:extLst>
          </p:cNvPr>
          <p:cNvSpPr txBox="1">
            <a:spLocks noChangeArrowheads="1"/>
          </p:cNvSpPr>
          <p:nvPr/>
        </p:nvSpPr>
        <p:spPr bwMode="auto">
          <a:xfrm>
            <a:off x="3512860" y="506414"/>
            <a:ext cx="153920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dirty="0">
                <a:solidFill>
                  <a:schemeClr val="folHlink"/>
                </a:solidFill>
              </a:rPr>
              <a:t>PROGRAM</a:t>
            </a:r>
          </a:p>
        </p:txBody>
      </p:sp>
      <p:sp>
        <p:nvSpPr>
          <p:cNvPr id="112643" name="Text Box 3">
            <a:extLst>
              <a:ext uri="{FF2B5EF4-FFF2-40B4-BE49-F238E27FC236}">
                <a16:creationId xmlns:a16="http://schemas.microsoft.com/office/drawing/2014/main" id="{F453A0AF-2723-A84C-DED4-61C84DD248D9}"/>
              </a:ext>
            </a:extLst>
          </p:cNvPr>
          <p:cNvSpPr txBox="1">
            <a:spLocks noChangeArrowheads="1"/>
          </p:cNvSpPr>
          <p:nvPr/>
        </p:nvSpPr>
        <p:spPr bwMode="auto">
          <a:xfrm>
            <a:off x="5052064" y="506413"/>
            <a:ext cx="18351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dirty="0"/>
              <a:t>Operators in C</a:t>
            </a:r>
          </a:p>
        </p:txBody>
      </p:sp>
      <p:sp>
        <p:nvSpPr>
          <p:cNvPr id="112644" name="Text Box 3">
            <a:extLst>
              <a:ext uri="{FF2B5EF4-FFF2-40B4-BE49-F238E27FC236}">
                <a16:creationId xmlns:a16="http://schemas.microsoft.com/office/drawing/2014/main" id="{8CAB66A3-0C8E-E670-7ED2-2A0A7FD8D67F}"/>
              </a:ext>
            </a:extLst>
          </p:cNvPr>
          <p:cNvSpPr txBox="1">
            <a:spLocks noChangeArrowheads="1"/>
          </p:cNvSpPr>
          <p:nvPr/>
        </p:nvSpPr>
        <p:spPr bwMode="auto">
          <a:xfrm>
            <a:off x="2699050" y="4798415"/>
            <a:ext cx="9810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dirty="0"/>
              <a:t>Output</a:t>
            </a:r>
          </a:p>
        </p:txBody>
      </p:sp>
      <p:pic>
        <p:nvPicPr>
          <p:cNvPr id="112645" name="Picture 2">
            <a:extLst>
              <a:ext uri="{FF2B5EF4-FFF2-40B4-BE49-F238E27FC236}">
                <a16:creationId xmlns:a16="http://schemas.microsoft.com/office/drawing/2014/main" id="{87D9AEBE-461B-D201-4830-371AA58B2B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9602" y="866890"/>
            <a:ext cx="5132796" cy="3985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46" name="Picture 5">
            <a:extLst>
              <a:ext uri="{FF2B5EF4-FFF2-40B4-BE49-F238E27FC236}">
                <a16:creationId xmlns:a16="http://schemas.microsoft.com/office/drawing/2014/main" id="{A0273575-4E12-3C28-7472-DFD92956F2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050" y="5202236"/>
            <a:ext cx="6248400"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FA8702F4-9FF9-D47D-CE38-4AB69275EA7F}"/>
              </a:ext>
            </a:extLst>
          </p:cNvPr>
          <p:cNvSpPr>
            <a:spLocks noGrp="1"/>
          </p:cNvSpPr>
          <p:nvPr>
            <p:ph type="ftr" sz="quarter" idx="11"/>
          </p:nvPr>
        </p:nvSpPr>
        <p:spPr/>
        <p:txBody>
          <a:bodyPr/>
          <a:lstStyle/>
          <a:p>
            <a:r>
              <a:rPr lang="en-US"/>
              <a:t>Prepared By: Ajay Singh</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5" name="Text Box 3">
            <a:extLst>
              <a:ext uri="{FF2B5EF4-FFF2-40B4-BE49-F238E27FC236}">
                <a16:creationId xmlns:a16="http://schemas.microsoft.com/office/drawing/2014/main" id="{7398BD18-78E3-76D5-D2AC-71A28B4B5850}"/>
              </a:ext>
            </a:extLst>
          </p:cNvPr>
          <p:cNvSpPr txBox="1">
            <a:spLocks noChangeArrowheads="1"/>
          </p:cNvSpPr>
          <p:nvPr/>
        </p:nvSpPr>
        <p:spPr bwMode="auto">
          <a:xfrm>
            <a:off x="1752600" y="304801"/>
            <a:ext cx="565270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800" dirty="0">
                <a:solidFill>
                  <a:schemeClr val="tx1">
                    <a:lumMod val="75000"/>
                  </a:schemeClr>
                </a:solidFill>
                <a:latin typeface="euclid_circular_a"/>
              </a:rPr>
              <a:t>Selection and Control Statement in C</a:t>
            </a:r>
          </a:p>
        </p:txBody>
      </p:sp>
      <p:sp>
        <p:nvSpPr>
          <p:cNvPr id="110596" name="Text Box 4">
            <a:extLst>
              <a:ext uri="{FF2B5EF4-FFF2-40B4-BE49-F238E27FC236}">
                <a16:creationId xmlns:a16="http://schemas.microsoft.com/office/drawing/2014/main" id="{C9CB05B8-9BD3-AF1D-3F05-0FCDF75DAB6B}"/>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sp>
        <p:nvSpPr>
          <p:cNvPr id="505861" name="Rectangle 5">
            <a:extLst>
              <a:ext uri="{FF2B5EF4-FFF2-40B4-BE49-F238E27FC236}">
                <a16:creationId xmlns:a16="http://schemas.microsoft.com/office/drawing/2014/main" id="{B7B391B0-57E8-8B1C-9AD0-F4EBB8FEEA84}"/>
              </a:ext>
            </a:extLst>
          </p:cNvPr>
          <p:cNvSpPr>
            <a:spLocks noChangeArrowheads="1"/>
          </p:cNvSpPr>
          <p:nvPr/>
        </p:nvSpPr>
        <p:spPr bwMode="auto">
          <a:xfrm>
            <a:off x="1752600" y="1370489"/>
            <a:ext cx="8458200" cy="3970318"/>
          </a:xfrm>
          <a:prstGeom prst="rect">
            <a:avLst/>
          </a:prstGeom>
          <a:noFill/>
          <a:ln>
            <a:noFill/>
          </a:ln>
          <a:effectLst/>
        </p:spPr>
        <p:txBody>
          <a:bodyPr anchor="ctr">
            <a:spAutoFit/>
          </a:bodyPr>
          <a:lstStyle/>
          <a:p>
            <a:pPr algn="just" eaLnBrk="1" hangingPunct="1">
              <a:defRPr/>
            </a:pPr>
            <a:r>
              <a:rPr lang="en-US" sz="2800" i="1" dirty="0">
                <a:effectLst>
                  <a:outerShdw blurRad="38100" dist="38100" dir="2700000" algn="tl">
                    <a:srgbClr val="C0C0C0"/>
                  </a:outerShdw>
                </a:effectLst>
              </a:rPr>
              <a:t>Selection and control statements are a fundamental part of any programming language and are used to control the flow of execution in a program. These statements allow you to specify conditions under which a certain piece of code should be executed and provide a way to choose between different courses of action based on those conditions.</a:t>
            </a:r>
          </a:p>
          <a:p>
            <a:pPr algn="just" eaLnBrk="1" hangingPunct="1">
              <a:defRPr/>
            </a:pPr>
            <a:endParaRPr lang="en-US" sz="2800" i="1" dirty="0">
              <a:effectLst>
                <a:outerShdw blurRad="38100" dist="38100" dir="2700000" algn="tl">
                  <a:srgbClr val="C0C0C0"/>
                </a:outerShdw>
              </a:effectLst>
            </a:endParaRPr>
          </a:p>
          <a:p>
            <a:pPr algn="just" eaLnBrk="1" hangingPunct="1">
              <a:defRPr/>
            </a:pPr>
            <a:r>
              <a:rPr lang="en-US" sz="2800" i="1" dirty="0">
                <a:effectLst>
                  <a:outerShdw blurRad="38100" dist="38100" dir="2700000" algn="tl">
                    <a:srgbClr val="C0C0C0"/>
                  </a:outerShdw>
                </a:effectLst>
              </a:rPr>
              <a:t>The most common selection control statements in C are the if statement and the switch statement.</a:t>
            </a:r>
          </a:p>
        </p:txBody>
      </p:sp>
      <p:sp>
        <p:nvSpPr>
          <p:cNvPr id="2" name="Footer Placeholder 1">
            <a:extLst>
              <a:ext uri="{FF2B5EF4-FFF2-40B4-BE49-F238E27FC236}">
                <a16:creationId xmlns:a16="http://schemas.microsoft.com/office/drawing/2014/main" id="{2B541834-316A-8C70-AF5B-A6B29C56BDD7}"/>
              </a:ext>
            </a:extLst>
          </p:cNvPr>
          <p:cNvSpPr>
            <a:spLocks noGrp="1"/>
          </p:cNvSpPr>
          <p:nvPr>
            <p:ph type="ftr" sz="quarter" idx="11"/>
          </p:nvPr>
        </p:nvSpPr>
        <p:spPr/>
        <p:txBody>
          <a:bodyPr/>
          <a:lstStyle/>
          <a:p>
            <a:r>
              <a:rPr lang="en-US"/>
              <a:t>Prepared By: Ajay Singh</a:t>
            </a:r>
          </a:p>
        </p:txBody>
      </p:sp>
    </p:spTree>
    <p:extLst>
      <p:ext uri="{BB962C8B-B14F-4D97-AF65-F5344CB8AC3E}">
        <p14:creationId xmlns:p14="http://schemas.microsoft.com/office/powerpoint/2010/main" val="14451646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PhAnim="0">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110595" name="Text Box 3">
            <a:extLst>
              <a:ext uri="{FF2B5EF4-FFF2-40B4-BE49-F238E27FC236}">
                <a16:creationId xmlns:a16="http://schemas.microsoft.com/office/drawing/2014/main" id="{7398BD18-78E3-76D5-D2AC-71A28B4B5850}"/>
              </a:ext>
            </a:extLst>
          </p:cNvPr>
          <p:cNvSpPr txBox="1">
            <a:spLocks noChangeArrowheads="1"/>
          </p:cNvSpPr>
          <p:nvPr/>
        </p:nvSpPr>
        <p:spPr bwMode="auto">
          <a:xfrm>
            <a:off x="633743" y="609599"/>
            <a:ext cx="3413156" cy="527367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spcBef>
                <a:spcPct val="0"/>
              </a:spcBef>
              <a:spcAft>
                <a:spcPts val="600"/>
              </a:spcAft>
            </a:pPr>
            <a:r>
              <a:rPr lang="en-US" altLang="en-US" sz="4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If in C</a:t>
            </a:r>
          </a:p>
        </p:txBody>
      </p:sp>
      <p:sp>
        <p:nvSpPr>
          <p:cNvPr id="505861" name="Rectangle 5">
            <a:extLst>
              <a:ext uri="{FF2B5EF4-FFF2-40B4-BE49-F238E27FC236}">
                <a16:creationId xmlns:a16="http://schemas.microsoft.com/office/drawing/2014/main" id="{B7B391B0-57E8-8B1C-9AD0-F4EBB8FEEA84}"/>
              </a:ext>
            </a:extLst>
          </p:cNvPr>
          <p:cNvSpPr>
            <a:spLocks noChangeArrowheads="1"/>
          </p:cNvSpPr>
          <p:nvPr/>
        </p:nvSpPr>
        <p:spPr bwMode="auto">
          <a:xfrm>
            <a:off x="4680641" y="659342"/>
            <a:ext cx="6889687" cy="2950446"/>
          </a:xfrm>
          <a:prstGeom prst="rect">
            <a:avLst/>
          </a:prstGeom>
        </p:spPr>
        <p:txBody>
          <a:bodyPr vert="horz" lIns="91440" tIns="45720" rIns="91440" bIns="45720" rtlCol="0" anchor="ctr">
            <a:normAutofit/>
          </a:bodyPr>
          <a:lstStyle/>
          <a:p>
            <a:pPr>
              <a:spcBef>
                <a:spcPct val="20000"/>
              </a:spcBef>
              <a:spcAft>
                <a:spcPts val="600"/>
              </a:spcAft>
              <a:buClr>
                <a:srgbClr val="3E9EEF"/>
              </a:buClr>
              <a:buSzPct val="70000"/>
              <a:buFont typeface="Wingdings 2" charset="2"/>
              <a:defRPr/>
            </a:pPr>
            <a:r>
              <a:rPr lang="en-US" i="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The if statement evaluates the condition in parentheses. If the condition is true, the code inside the curly braces {} is executed. If the condition is false, the code inside the curly braces is skipped and the program continues with the next statement after the if statement.</a:t>
            </a:r>
          </a:p>
        </p:txBody>
      </p:sp>
      <p:pic>
        <p:nvPicPr>
          <p:cNvPr id="110598" name="Picture 4">
            <a:extLst>
              <a:ext uri="{FF2B5EF4-FFF2-40B4-BE49-F238E27FC236}">
                <a16:creationId xmlns:a16="http://schemas.microsoft.com/office/drawing/2014/main" id="{4E20C466-B172-2FEA-298A-C15BAE061D6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p:blipFill>
        <p:spPr bwMode="auto">
          <a:xfrm>
            <a:off x="4786486" y="4156101"/>
            <a:ext cx="6677996" cy="145129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2B541834-316A-8C70-AF5B-A6B29C56BDD7}"/>
              </a:ext>
            </a:extLst>
          </p:cNvPr>
          <p:cNvSpPr>
            <a:spLocks noGrp="1"/>
          </p:cNvSpPr>
          <p:nvPr>
            <p:ph type="ftr" sz="quarter" idx="11"/>
          </p:nvPr>
        </p:nvSpPr>
        <p:spPr>
          <a:xfrm>
            <a:off x="913795" y="5883275"/>
            <a:ext cx="6672865" cy="365125"/>
          </a:xfrm>
        </p:spPr>
        <p:txBody>
          <a:bodyPr vert="horz" lIns="91440" tIns="45720" rIns="91440" bIns="45720" rtlCol="0" anchor="ctr">
            <a:normAutofit/>
          </a:bodyPr>
          <a:lstStyle/>
          <a:p>
            <a:pPr defTabSz="914400">
              <a:spcAft>
                <a:spcPts val="600"/>
              </a:spcAft>
            </a:pPr>
            <a:r>
              <a:rPr lang="en-US" kern="1200">
                <a:solidFill>
                  <a:schemeClr val="tx1">
                    <a:lumMod val="95000"/>
                  </a:schemeClr>
                </a:solidFill>
                <a:effectLst>
                  <a:outerShdw blurRad="50800" dist="38100" dir="2700000" algn="tl" rotWithShape="0">
                    <a:schemeClr val="bg1">
                      <a:alpha val="43000"/>
                    </a:schemeClr>
                  </a:outerShdw>
                </a:effectLst>
                <a:latin typeface="+mn-lt"/>
                <a:ea typeface="+mn-ea"/>
                <a:cs typeface="+mn-cs"/>
              </a:rPr>
              <a:t>Prepared By: Ajay Singh</a:t>
            </a:r>
          </a:p>
        </p:txBody>
      </p:sp>
      <p:sp>
        <p:nvSpPr>
          <p:cNvPr id="110596" name="Text Box 4">
            <a:extLst>
              <a:ext uri="{FF2B5EF4-FFF2-40B4-BE49-F238E27FC236}">
                <a16:creationId xmlns:a16="http://schemas.microsoft.com/office/drawing/2014/main" id="{C9CB05B8-9BD3-AF1D-3F05-0FCDF75DAB6B}"/>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spTree>
    <p:extLst>
      <p:ext uri="{BB962C8B-B14F-4D97-AF65-F5344CB8AC3E}">
        <p14:creationId xmlns:p14="http://schemas.microsoft.com/office/powerpoint/2010/main" val="29070382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PhAnim="0">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110595" name="Text Box 3">
            <a:extLst>
              <a:ext uri="{FF2B5EF4-FFF2-40B4-BE49-F238E27FC236}">
                <a16:creationId xmlns:a16="http://schemas.microsoft.com/office/drawing/2014/main" id="{7398BD18-78E3-76D5-D2AC-71A28B4B5850}"/>
              </a:ext>
            </a:extLst>
          </p:cNvPr>
          <p:cNvSpPr txBox="1">
            <a:spLocks noChangeArrowheads="1"/>
          </p:cNvSpPr>
          <p:nvPr/>
        </p:nvSpPr>
        <p:spPr bwMode="auto">
          <a:xfrm>
            <a:off x="633743" y="609599"/>
            <a:ext cx="3413156" cy="527367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spcBef>
                <a:spcPct val="0"/>
              </a:spcBef>
              <a:spcAft>
                <a:spcPts val="600"/>
              </a:spcAft>
            </a:pPr>
            <a:r>
              <a:rPr lang="en-US" altLang="en-US" sz="4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If-else  in C</a:t>
            </a:r>
          </a:p>
        </p:txBody>
      </p:sp>
      <p:sp>
        <p:nvSpPr>
          <p:cNvPr id="505861" name="Rectangle 5">
            <a:extLst>
              <a:ext uri="{FF2B5EF4-FFF2-40B4-BE49-F238E27FC236}">
                <a16:creationId xmlns:a16="http://schemas.microsoft.com/office/drawing/2014/main" id="{B7B391B0-57E8-8B1C-9AD0-F4EBB8FEEA84}"/>
              </a:ext>
            </a:extLst>
          </p:cNvPr>
          <p:cNvSpPr>
            <a:spLocks noChangeArrowheads="1"/>
          </p:cNvSpPr>
          <p:nvPr/>
        </p:nvSpPr>
        <p:spPr bwMode="auto">
          <a:xfrm>
            <a:off x="4680641" y="659342"/>
            <a:ext cx="6889687" cy="2950446"/>
          </a:xfrm>
          <a:prstGeom prst="rect">
            <a:avLst/>
          </a:prstGeom>
        </p:spPr>
        <p:txBody>
          <a:bodyPr vert="horz" lIns="91440" tIns="45720" rIns="91440" bIns="45720" rtlCol="0" anchor="ctr">
            <a:normAutofit/>
          </a:bodyPr>
          <a:lstStyle/>
          <a:p>
            <a:pPr>
              <a:spcBef>
                <a:spcPct val="20000"/>
              </a:spcBef>
              <a:spcAft>
                <a:spcPts val="600"/>
              </a:spcAft>
              <a:buClr>
                <a:srgbClr val="3E9EEF"/>
              </a:buClr>
              <a:buSzPct val="70000"/>
              <a:buFont typeface="Wingdings 2" charset="2"/>
              <a:defRPr/>
            </a:pP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The else clause can be added to an if statement to specify an alternative block of code to be executed if the condition is false.</a:t>
            </a:r>
          </a:p>
        </p:txBody>
      </p:sp>
      <p:pic>
        <p:nvPicPr>
          <p:cNvPr id="110598" name="Picture 4">
            <a:extLst>
              <a:ext uri="{FF2B5EF4-FFF2-40B4-BE49-F238E27FC236}">
                <a16:creationId xmlns:a16="http://schemas.microsoft.com/office/drawing/2014/main" id="{4E20C466-B172-2FEA-298A-C15BAE061D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4724124" y="3553997"/>
            <a:ext cx="6640272" cy="184842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2B541834-316A-8C70-AF5B-A6B29C56BDD7}"/>
              </a:ext>
            </a:extLst>
          </p:cNvPr>
          <p:cNvSpPr>
            <a:spLocks noGrp="1"/>
          </p:cNvSpPr>
          <p:nvPr>
            <p:ph type="ftr" sz="quarter" idx="11"/>
          </p:nvPr>
        </p:nvSpPr>
        <p:spPr>
          <a:xfrm>
            <a:off x="913795" y="5883275"/>
            <a:ext cx="6672865" cy="365125"/>
          </a:xfrm>
        </p:spPr>
        <p:txBody>
          <a:bodyPr vert="horz" lIns="91440" tIns="45720" rIns="91440" bIns="45720" rtlCol="0" anchor="ctr">
            <a:normAutofit/>
          </a:bodyPr>
          <a:lstStyle/>
          <a:p>
            <a:pPr defTabSz="914400">
              <a:spcAft>
                <a:spcPts val="600"/>
              </a:spcAft>
            </a:pPr>
            <a:r>
              <a:rPr lang="en-US" kern="1200" dirty="0">
                <a:solidFill>
                  <a:schemeClr val="tx1">
                    <a:lumMod val="95000"/>
                  </a:schemeClr>
                </a:solidFill>
                <a:effectLst>
                  <a:outerShdw blurRad="50800" dist="38100" dir="2700000" algn="tl" rotWithShape="0">
                    <a:schemeClr val="bg1">
                      <a:alpha val="43000"/>
                    </a:schemeClr>
                  </a:outerShdw>
                </a:effectLst>
                <a:latin typeface="+mn-lt"/>
                <a:ea typeface="+mn-ea"/>
                <a:cs typeface="+mn-cs"/>
              </a:rPr>
              <a:t>Prepared By: Ajay Singh</a:t>
            </a:r>
          </a:p>
        </p:txBody>
      </p:sp>
      <p:sp>
        <p:nvSpPr>
          <p:cNvPr id="110596" name="Text Box 4">
            <a:extLst>
              <a:ext uri="{FF2B5EF4-FFF2-40B4-BE49-F238E27FC236}">
                <a16:creationId xmlns:a16="http://schemas.microsoft.com/office/drawing/2014/main" id="{C9CB05B8-9BD3-AF1D-3F05-0FCDF75DAB6B}"/>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sp>
        <p:nvSpPr>
          <p:cNvPr id="3" name="Rectangle 1">
            <a:extLst>
              <a:ext uri="{FF2B5EF4-FFF2-40B4-BE49-F238E27FC236}">
                <a16:creationId xmlns:a16="http://schemas.microsoft.com/office/drawing/2014/main" id="{A56C1EDD-6567-0CC4-077B-3DE6875C889D}"/>
              </a:ext>
            </a:extLst>
          </p:cNvPr>
          <p:cNvSpPr>
            <a:spLocks noChangeArrowheads="1"/>
          </p:cNvSpPr>
          <p:nvPr/>
        </p:nvSpPr>
        <p:spPr bwMode="auto">
          <a:xfrm>
            <a:off x="0" y="0"/>
            <a:ext cx="12192000" cy="0"/>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D1D5DB"/>
                </a:solidFill>
                <a:effectLst/>
                <a:latin typeface="Söhne"/>
              </a:rPr>
              <a:t>The </a:t>
            </a:r>
            <a:r>
              <a:rPr kumimoji="0" lang="en-US" altLang="en-US" b="1" i="0" u="none" strike="noStrike" cap="none" normalizeH="0" baseline="0">
                <a:ln>
                  <a:noFill/>
                </a:ln>
                <a:solidFill>
                  <a:schemeClr val="tx1"/>
                </a:solidFill>
                <a:effectLst/>
                <a:latin typeface="Söhne Mono"/>
              </a:rPr>
              <a:t>else</a:t>
            </a:r>
            <a:r>
              <a:rPr kumimoji="0" lang="en-US" altLang="en-US" sz="1200" b="0" i="0" u="none" strike="noStrike" cap="none" normalizeH="0" baseline="0">
                <a:ln>
                  <a:noFill/>
                </a:ln>
                <a:solidFill>
                  <a:srgbClr val="D1D5DB"/>
                </a:solidFill>
                <a:effectLst/>
                <a:latin typeface="Söhne"/>
              </a:rPr>
              <a:t> clause can be added to an </a:t>
            </a:r>
            <a:r>
              <a:rPr kumimoji="0" lang="en-US" altLang="en-US" b="1" i="0" u="none" strike="noStrike" cap="none" normalizeH="0" baseline="0">
                <a:ln>
                  <a:noFill/>
                </a:ln>
                <a:solidFill>
                  <a:schemeClr val="tx1"/>
                </a:solidFill>
                <a:effectLst/>
                <a:latin typeface="Söhne Mono"/>
              </a:rPr>
              <a:t>if</a:t>
            </a:r>
            <a:r>
              <a:rPr kumimoji="0" lang="en-US" altLang="en-US" sz="1200" b="0" i="0" u="none" strike="noStrike" cap="none" normalizeH="0" baseline="0">
                <a:ln>
                  <a:noFill/>
                </a:ln>
                <a:solidFill>
                  <a:srgbClr val="D1D5DB"/>
                </a:solidFill>
                <a:effectLst/>
                <a:latin typeface="Söhne"/>
              </a:rPr>
              <a:t> statement to specify an alternative block of code to be executed if the condition is false.</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29171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2">
            <a:extLst>
              <a:ext uri="{FF2B5EF4-FFF2-40B4-BE49-F238E27FC236}">
                <a16:creationId xmlns:a16="http://schemas.microsoft.com/office/drawing/2014/main" id="{CCB06F6B-1714-42ED-97BF-189CD390D6B3}"/>
              </a:ext>
            </a:extLst>
          </p:cNvPr>
          <p:cNvSpPr txBox="1">
            <a:spLocks noChangeArrowheads="1"/>
          </p:cNvSpPr>
          <p:nvPr/>
        </p:nvSpPr>
        <p:spPr bwMode="auto">
          <a:xfrm>
            <a:off x="2699050" y="563649"/>
            <a:ext cx="153920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dirty="0">
                <a:solidFill>
                  <a:schemeClr val="folHlink"/>
                </a:solidFill>
              </a:rPr>
              <a:t>PROGRAM</a:t>
            </a:r>
          </a:p>
        </p:txBody>
      </p:sp>
      <p:sp>
        <p:nvSpPr>
          <p:cNvPr id="112643" name="Text Box 3">
            <a:extLst>
              <a:ext uri="{FF2B5EF4-FFF2-40B4-BE49-F238E27FC236}">
                <a16:creationId xmlns:a16="http://schemas.microsoft.com/office/drawing/2014/main" id="{F453A0AF-2723-A84C-DED4-61C84DD248D9}"/>
              </a:ext>
            </a:extLst>
          </p:cNvPr>
          <p:cNvSpPr txBox="1">
            <a:spLocks noChangeArrowheads="1"/>
          </p:cNvSpPr>
          <p:nvPr/>
        </p:nvSpPr>
        <p:spPr bwMode="auto">
          <a:xfrm>
            <a:off x="4157558" y="566541"/>
            <a:ext cx="137890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dirty="0"/>
              <a:t>If-else in C</a:t>
            </a:r>
          </a:p>
        </p:txBody>
      </p:sp>
      <p:sp>
        <p:nvSpPr>
          <p:cNvPr id="112644" name="Text Box 3">
            <a:extLst>
              <a:ext uri="{FF2B5EF4-FFF2-40B4-BE49-F238E27FC236}">
                <a16:creationId xmlns:a16="http://schemas.microsoft.com/office/drawing/2014/main" id="{8CAB66A3-0C8E-E670-7ED2-2A0A7FD8D67F}"/>
              </a:ext>
            </a:extLst>
          </p:cNvPr>
          <p:cNvSpPr txBox="1">
            <a:spLocks noChangeArrowheads="1"/>
          </p:cNvSpPr>
          <p:nvPr/>
        </p:nvSpPr>
        <p:spPr bwMode="auto">
          <a:xfrm>
            <a:off x="2699050" y="4798414"/>
            <a:ext cx="6191453"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1400" b="0" dirty="0"/>
              <a:t>This program prompts the user to enter a number, reads the number into the variable num, and then uses an if-else statement to determine if the number is positive, negative, or zero. If the number is positive, the message "The number is positive." is printed. If the number is negative, the message "The number is negative." is printed. If the number is zero, the message "The number is zero." is printed.</a:t>
            </a:r>
          </a:p>
        </p:txBody>
      </p:sp>
      <p:pic>
        <p:nvPicPr>
          <p:cNvPr id="112645" name="Picture 2">
            <a:extLst>
              <a:ext uri="{FF2B5EF4-FFF2-40B4-BE49-F238E27FC236}">
                <a16:creationId xmlns:a16="http://schemas.microsoft.com/office/drawing/2014/main" id="{87D9AEBE-461B-D201-4830-371AA58B2B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913795" y="963759"/>
            <a:ext cx="5132796" cy="388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FA8702F4-9FF9-D47D-CE38-4AB69275EA7F}"/>
              </a:ext>
            </a:extLst>
          </p:cNvPr>
          <p:cNvSpPr>
            <a:spLocks noGrp="1"/>
          </p:cNvSpPr>
          <p:nvPr>
            <p:ph type="ftr" sz="quarter" idx="11"/>
          </p:nvPr>
        </p:nvSpPr>
        <p:spPr/>
        <p:txBody>
          <a:bodyPr/>
          <a:lstStyle/>
          <a:p>
            <a:r>
              <a:rPr lang="en-US"/>
              <a:t>Prepared By: Ajay Singh</a:t>
            </a:r>
          </a:p>
        </p:txBody>
      </p:sp>
      <p:pic>
        <p:nvPicPr>
          <p:cNvPr id="4" name="Picture 3">
            <a:extLst>
              <a:ext uri="{FF2B5EF4-FFF2-40B4-BE49-F238E27FC236}">
                <a16:creationId xmlns:a16="http://schemas.microsoft.com/office/drawing/2014/main" id="{79AAAEA3-4EF7-C293-549A-F4F5EB2C45EE}"/>
              </a:ext>
            </a:extLst>
          </p:cNvPr>
          <p:cNvPicPr>
            <a:picLocks noChangeAspect="1"/>
          </p:cNvPicPr>
          <p:nvPr/>
        </p:nvPicPr>
        <p:blipFill>
          <a:blip r:embed="rId4"/>
          <a:stretch>
            <a:fillRect/>
          </a:stretch>
        </p:blipFill>
        <p:spPr>
          <a:xfrm>
            <a:off x="6900504" y="1027426"/>
            <a:ext cx="4667421" cy="855694"/>
          </a:xfrm>
          <a:prstGeom prst="rect">
            <a:avLst/>
          </a:prstGeom>
        </p:spPr>
      </p:pic>
      <p:pic>
        <p:nvPicPr>
          <p:cNvPr id="5" name="Picture 4">
            <a:extLst>
              <a:ext uri="{FF2B5EF4-FFF2-40B4-BE49-F238E27FC236}">
                <a16:creationId xmlns:a16="http://schemas.microsoft.com/office/drawing/2014/main" id="{8C88AB39-37E8-7490-DA59-AB8E9F22DD92}"/>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900503" y="2189511"/>
            <a:ext cx="4667421" cy="805218"/>
          </a:xfrm>
          <a:prstGeom prst="rect">
            <a:avLst/>
          </a:prstGeom>
        </p:spPr>
      </p:pic>
      <p:pic>
        <p:nvPicPr>
          <p:cNvPr id="6" name="Picture 5">
            <a:extLst>
              <a:ext uri="{FF2B5EF4-FFF2-40B4-BE49-F238E27FC236}">
                <a16:creationId xmlns:a16="http://schemas.microsoft.com/office/drawing/2014/main" id="{4E7A0438-78C7-0933-7B30-108E62429F5B}"/>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900502" y="3324646"/>
            <a:ext cx="4667421" cy="808641"/>
          </a:xfrm>
          <a:prstGeom prst="rect">
            <a:avLst/>
          </a:prstGeom>
        </p:spPr>
      </p:pic>
    </p:spTree>
    <p:extLst>
      <p:ext uri="{BB962C8B-B14F-4D97-AF65-F5344CB8AC3E}">
        <p14:creationId xmlns:p14="http://schemas.microsoft.com/office/powerpoint/2010/main" val="2519881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938286-79AD-50D4-549A-0FB781E93F38}"/>
              </a:ext>
            </a:extLst>
          </p:cNvPr>
          <p:cNvSpPr>
            <a:spLocks noGrp="1"/>
          </p:cNvSpPr>
          <p:nvPr>
            <p:ph type="title"/>
          </p:nvPr>
        </p:nvSpPr>
        <p:spPr>
          <a:xfrm>
            <a:off x="913795" y="609600"/>
            <a:ext cx="3078749" cy="970450"/>
          </a:xfrm>
        </p:spPr>
        <p:txBody>
          <a:bodyPr anchor="b">
            <a:normAutofit/>
          </a:bodyPr>
          <a:lstStyle/>
          <a:p>
            <a:pPr algn="l"/>
            <a:r>
              <a:rPr lang="en-US" altLang="en-US" sz="2800" b="0">
                <a:ln>
                  <a:solidFill>
                    <a:srgbClr val="404040">
                      <a:alpha val="10000"/>
                    </a:srgbClr>
                  </a:solidFill>
                </a:ln>
                <a:solidFill>
                  <a:srgbClr val="DADADA"/>
                </a:solidFill>
                <a:latin typeface="Source Sans Pro" panose="020B0503030403020204" pitchFamily="34" charset="0"/>
              </a:rPr>
              <a:t>C Preprocessor and Header Files </a:t>
            </a:r>
            <a:endParaRPr lang="en-US" altLang="en-US" sz="2800">
              <a:ln>
                <a:solidFill>
                  <a:srgbClr val="404040">
                    <a:alpha val="10000"/>
                  </a:srgbClr>
                </a:solidFill>
              </a:ln>
              <a:solidFill>
                <a:srgbClr val="DADADA"/>
              </a:solidFill>
              <a:latin typeface="Arial" panose="020B0604020202020204" pitchFamily="34" charset="0"/>
            </a:endParaRPr>
          </a:p>
        </p:txBody>
      </p:sp>
      <p:sp>
        <p:nvSpPr>
          <p:cNvPr id="3" name="Content Placeholder 2">
            <a:extLst>
              <a:ext uri="{FF2B5EF4-FFF2-40B4-BE49-F238E27FC236}">
                <a16:creationId xmlns:a16="http://schemas.microsoft.com/office/drawing/2014/main" id="{C4CBB3B3-41EA-CEA3-6593-1AD7FE4FA2A7}"/>
              </a:ext>
            </a:extLst>
          </p:cNvPr>
          <p:cNvSpPr>
            <a:spLocks noGrp="1"/>
          </p:cNvSpPr>
          <p:nvPr>
            <p:ph idx="1"/>
          </p:nvPr>
        </p:nvSpPr>
        <p:spPr>
          <a:xfrm>
            <a:off x="913795" y="1732449"/>
            <a:ext cx="3078749" cy="4058751"/>
          </a:xfrm>
        </p:spPr>
        <p:txBody>
          <a:bodyPr anchor="t">
            <a:normAutofit/>
          </a:bodyPr>
          <a:lstStyle/>
          <a:p>
            <a:r>
              <a:rPr lang="en-US" altLang="en-US" sz="1600" b="1">
                <a:ln>
                  <a:solidFill>
                    <a:srgbClr val="404040">
                      <a:alpha val="10000"/>
                    </a:srgbClr>
                  </a:solidFill>
                </a:ln>
                <a:solidFill>
                  <a:srgbClr val="DADADA"/>
                </a:solidFill>
                <a:latin typeface="Times New Roman" panose="02020603050405020304" pitchFamily="18" charset="0"/>
              </a:rPr>
              <a:t>A header file is a file containing C declarations and macro definitions to be shared between several source files. You request the use of a header file in your program by including it, with the C preprocessing directive ‘#include’. </a:t>
            </a:r>
          </a:p>
        </p:txBody>
      </p:sp>
      <p:sp>
        <p:nvSpPr>
          <p:cNvPr id="17" name="Rectangle 16">
            <a:extLst>
              <a:ext uri="{FF2B5EF4-FFF2-40B4-BE49-F238E27FC236}">
                <a16:creationId xmlns:a16="http://schemas.microsoft.com/office/drawing/2014/main" id="{BEF75C5D-2BA1-43DF-A7EA-02C7DEC122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965196"/>
            <a:ext cx="6581364" cy="4781641"/>
          </a:xfrm>
          <a:prstGeom prst="rect">
            <a:avLst/>
          </a:prstGeom>
          <a:solidFill>
            <a:schemeClr val="bg1"/>
          </a:solidFill>
          <a:ln w="190500">
            <a:solidFill>
              <a:srgbClr val="FF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a:extLst>
              <a:ext uri="{FF2B5EF4-FFF2-40B4-BE49-F238E27FC236}">
                <a16:creationId xmlns:a16="http://schemas.microsoft.com/office/drawing/2014/main" id="{4331A5C1-7B20-7783-A71E-659067DCB520}"/>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5120640" y="2114341"/>
            <a:ext cx="5676236" cy="2483352"/>
          </a:xfrm>
          <a:prstGeom prst="rect">
            <a:avLst/>
          </a:prstGeom>
        </p:spPr>
      </p:pic>
      <p:sp>
        <p:nvSpPr>
          <p:cNvPr id="4" name="Footer Placeholder 3">
            <a:extLst>
              <a:ext uri="{FF2B5EF4-FFF2-40B4-BE49-F238E27FC236}">
                <a16:creationId xmlns:a16="http://schemas.microsoft.com/office/drawing/2014/main" id="{040B40BF-DBB5-EA85-906C-E66E38B9C18C}"/>
              </a:ext>
            </a:extLst>
          </p:cNvPr>
          <p:cNvSpPr>
            <a:spLocks noGrp="1"/>
          </p:cNvSpPr>
          <p:nvPr>
            <p:ph type="ftr" sz="quarter" idx="11"/>
          </p:nvPr>
        </p:nvSpPr>
        <p:spPr/>
        <p:txBody>
          <a:bodyPr/>
          <a:lstStyle/>
          <a:p>
            <a:r>
              <a:rPr lang="en-US" dirty="0">
                <a:solidFill>
                  <a:schemeClr val="tx2">
                    <a:lumMod val="25000"/>
                    <a:lumOff val="75000"/>
                  </a:schemeClr>
                </a:solidFill>
              </a:rPr>
              <a:t>Prepared By: Ajay Singh</a:t>
            </a:r>
          </a:p>
        </p:txBody>
      </p:sp>
    </p:spTree>
    <p:extLst>
      <p:ext uri="{BB962C8B-B14F-4D97-AF65-F5344CB8AC3E}">
        <p14:creationId xmlns:p14="http://schemas.microsoft.com/office/powerpoint/2010/main" val="3655858939"/>
      </p:ext>
    </p:extLst>
  </p:cSld>
  <p:clrMapOvr>
    <a:overrideClrMapping bg1="lt1" tx1="dk1" bg2="lt2" tx2="dk2" accent1="accent1" accent2="accent2" accent3="accent3" accent4="accent4" accent5="accent5" accent6="accent6" hlink="hlink" folHlink="folHlink"/>
  </p:clrMapOvr>
</p:sld>
</file>

<file path=ppt/slides/slide60.xml><?xml version="1.0" encoding="utf-8"?>
<p:sld xmlns:a="http://schemas.openxmlformats.org/drawingml/2006/main" xmlns:r="http://schemas.openxmlformats.org/officeDocument/2006/relationships" xmlns:p="http://schemas.openxmlformats.org/presentationml/2006/main" showMasterPhAnim="0">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110595" name="Text Box 3">
            <a:extLst>
              <a:ext uri="{FF2B5EF4-FFF2-40B4-BE49-F238E27FC236}">
                <a16:creationId xmlns:a16="http://schemas.microsoft.com/office/drawing/2014/main" id="{7398BD18-78E3-76D5-D2AC-71A28B4B5850}"/>
              </a:ext>
            </a:extLst>
          </p:cNvPr>
          <p:cNvSpPr txBox="1">
            <a:spLocks noChangeArrowheads="1"/>
          </p:cNvSpPr>
          <p:nvPr/>
        </p:nvSpPr>
        <p:spPr bwMode="auto">
          <a:xfrm>
            <a:off x="633743" y="609599"/>
            <a:ext cx="3413156" cy="527367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spcBef>
                <a:spcPct val="0"/>
              </a:spcBef>
              <a:spcAft>
                <a:spcPts val="600"/>
              </a:spcAft>
            </a:pPr>
            <a:r>
              <a:rPr lang="en-US" altLang="en-US" sz="4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Nested If</a:t>
            </a:r>
          </a:p>
        </p:txBody>
      </p:sp>
      <p:sp>
        <p:nvSpPr>
          <p:cNvPr id="505861" name="Rectangle 5">
            <a:extLst>
              <a:ext uri="{FF2B5EF4-FFF2-40B4-BE49-F238E27FC236}">
                <a16:creationId xmlns:a16="http://schemas.microsoft.com/office/drawing/2014/main" id="{B7B391B0-57E8-8B1C-9AD0-F4EBB8FEEA84}"/>
              </a:ext>
            </a:extLst>
          </p:cNvPr>
          <p:cNvSpPr>
            <a:spLocks noChangeArrowheads="1"/>
          </p:cNvSpPr>
          <p:nvPr/>
        </p:nvSpPr>
        <p:spPr bwMode="auto">
          <a:xfrm>
            <a:off x="4710823" y="457199"/>
            <a:ext cx="6889687" cy="1771512"/>
          </a:xfrm>
          <a:prstGeom prst="rect">
            <a:avLst/>
          </a:prstGeom>
        </p:spPr>
        <p:txBody>
          <a:bodyPr vert="horz" lIns="91440" tIns="45720" rIns="91440" bIns="45720" rtlCol="0" anchor="ctr">
            <a:normAutofit/>
          </a:bodyPr>
          <a:lstStyle/>
          <a:p>
            <a:pPr>
              <a:spcBef>
                <a:spcPct val="20000"/>
              </a:spcBef>
              <a:spcAft>
                <a:spcPts val="600"/>
              </a:spcAft>
              <a:buClr>
                <a:srgbClr val="3E9EEF"/>
              </a:buClr>
              <a:buSzPct val="70000"/>
              <a:buFont typeface="Wingdings 2" charset="2"/>
              <a:defRPr/>
            </a:pP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 nested if statement in programming is an if statement that is inside another if statement. The inner if statement is executed only if the conditions of the outer if statement are met.</a:t>
            </a:r>
          </a:p>
          <a:p>
            <a:pPr>
              <a:spcBef>
                <a:spcPct val="20000"/>
              </a:spcBef>
              <a:spcAft>
                <a:spcPts val="600"/>
              </a:spcAft>
              <a:buClr>
                <a:srgbClr val="3E9EEF"/>
              </a:buClr>
              <a:buSzPct val="70000"/>
              <a:buFont typeface="Wingdings 2" charset="2"/>
              <a:defRPr/>
            </a:pP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Here's an example of a nested if statement in C:</a:t>
            </a:r>
          </a:p>
        </p:txBody>
      </p:sp>
      <p:pic>
        <p:nvPicPr>
          <p:cNvPr id="110598" name="Picture 4">
            <a:extLst>
              <a:ext uri="{FF2B5EF4-FFF2-40B4-BE49-F238E27FC236}">
                <a16:creationId xmlns:a16="http://schemas.microsoft.com/office/drawing/2014/main" id="{4E20C466-B172-2FEA-298A-C15BAE061D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4710823" y="2016134"/>
            <a:ext cx="6567382" cy="438466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2B541834-316A-8C70-AF5B-A6B29C56BDD7}"/>
              </a:ext>
            </a:extLst>
          </p:cNvPr>
          <p:cNvSpPr>
            <a:spLocks noGrp="1"/>
          </p:cNvSpPr>
          <p:nvPr>
            <p:ph type="ftr" sz="quarter" idx="11"/>
          </p:nvPr>
        </p:nvSpPr>
        <p:spPr>
          <a:xfrm>
            <a:off x="913795" y="5883275"/>
            <a:ext cx="6672865" cy="365125"/>
          </a:xfrm>
        </p:spPr>
        <p:txBody>
          <a:bodyPr vert="horz" lIns="91440" tIns="45720" rIns="91440" bIns="45720" rtlCol="0" anchor="ctr">
            <a:normAutofit/>
          </a:bodyPr>
          <a:lstStyle/>
          <a:p>
            <a:pPr defTabSz="914400">
              <a:spcAft>
                <a:spcPts val="600"/>
              </a:spcAft>
            </a:pPr>
            <a:r>
              <a:rPr lang="en-US" kern="1200">
                <a:solidFill>
                  <a:schemeClr val="tx1">
                    <a:lumMod val="95000"/>
                  </a:schemeClr>
                </a:solidFill>
                <a:effectLst>
                  <a:outerShdw blurRad="50800" dist="38100" dir="2700000" algn="tl" rotWithShape="0">
                    <a:schemeClr val="bg1">
                      <a:alpha val="43000"/>
                    </a:schemeClr>
                  </a:outerShdw>
                </a:effectLst>
                <a:latin typeface="+mn-lt"/>
                <a:ea typeface="+mn-ea"/>
                <a:cs typeface="+mn-cs"/>
              </a:rPr>
              <a:t>Prepared By: Ajay Singh</a:t>
            </a:r>
          </a:p>
        </p:txBody>
      </p:sp>
      <p:sp>
        <p:nvSpPr>
          <p:cNvPr id="110596" name="Text Box 4">
            <a:extLst>
              <a:ext uri="{FF2B5EF4-FFF2-40B4-BE49-F238E27FC236}">
                <a16:creationId xmlns:a16="http://schemas.microsoft.com/office/drawing/2014/main" id="{C9CB05B8-9BD3-AF1D-3F05-0FCDF75DAB6B}"/>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spTree>
    <p:extLst>
      <p:ext uri="{BB962C8B-B14F-4D97-AF65-F5344CB8AC3E}">
        <p14:creationId xmlns:p14="http://schemas.microsoft.com/office/powerpoint/2010/main" val="38673832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110595" name="Text Box 3">
            <a:extLst>
              <a:ext uri="{FF2B5EF4-FFF2-40B4-BE49-F238E27FC236}">
                <a16:creationId xmlns:a16="http://schemas.microsoft.com/office/drawing/2014/main" id="{7398BD18-78E3-76D5-D2AC-71A28B4B5850}"/>
              </a:ext>
            </a:extLst>
          </p:cNvPr>
          <p:cNvSpPr txBox="1">
            <a:spLocks noChangeArrowheads="1"/>
          </p:cNvSpPr>
          <p:nvPr/>
        </p:nvSpPr>
        <p:spPr bwMode="auto">
          <a:xfrm>
            <a:off x="633743" y="609599"/>
            <a:ext cx="3413156" cy="527367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spcBef>
                <a:spcPct val="0"/>
              </a:spcBef>
              <a:spcAft>
                <a:spcPts val="600"/>
              </a:spcAft>
            </a:pPr>
            <a:r>
              <a:rPr lang="en-US" altLang="en-US" sz="4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Nested If</a:t>
            </a:r>
          </a:p>
          <a:p>
            <a:pPr algn="ctr">
              <a:spcBef>
                <a:spcPct val="0"/>
              </a:spcBef>
              <a:spcAft>
                <a:spcPts val="600"/>
              </a:spcAft>
            </a:pPr>
            <a:r>
              <a:rPr lang="en-US" altLang="en-US" sz="4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Example Output</a:t>
            </a:r>
          </a:p>
        </p:txBody>
      </p:sp>
      <p:sp>
        <p:nvSpPr>
          <p:cNvPr id="505861" name="Rectangle 5">
            <a:extLst>
              <a:ext uri="{FF2B5EF4-FFF2-40B4-BE49-F238E27FC236}">
                <a16:creationId xmlns:a16="http://schemas.microsoft.com/office/drawing/2014/main" id="{B7B391B0-57E8-8B1C-9AD0-F4EBB8FEEA84}"/>
              </a:ext>
            </a:extLst>
          </p:cNvPr>
          <p:cNvSpPr>
            <a:spLocks noChangeArrowheads="1"/>
          </p:cNvSpPr>
          <p:nvPr/>
        </p:nvSpPr>
        <p:spPr bwMode="auto">
          <a:xfrm>
            <a:off x="4710823" y="457199"/>
            <a:ext cx="6889687" cy="1771512"/>
          </a:xfrm>
          <a:prstGeom prst="rect">
            <a:avLst/>
          </a:prstGeom>
        </p:spPr>
        <p:txBody>
          <a:bodyPr vert="horz" lIns="91440" tIns="45720" rIns="91440" bIns="45720" rtlCol="0" anchor="ctr">
            <a:normAutofit/>
          </a:bodyPr>
          <a:lstStyle/>
          <a:p>
            <a:pPr>
              <a:spcBef>
                <a:spcPct val="20000"/>
              </a:spcBef>
              <a:spcAft>
                <a:spcPts val="600"/>
              </a:spcAft>
              <a:buClr>
                <a:srgbClr val="3E9EEF"/>
              </a:buClr>
              <a:buSzPct val="70000"/>
              <a:buFont typeface="Wingdings 2" charset="2"/>
              <a:defRPr/>
            </a:pP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In this example, the first if statement checks if num1 is greater than num2. If the condition is true, the program prints "The first number is greater." and then checks if num1 is greater than or equal to 100. If that condition is true, the program prints "The first number is greater than or equal to 100.". If the condition of the first if statement is false, the program prints "The second number is greater or they are equal.".</a:t>
            </a:r>
          </a:p>
        </p:txBody>
      </p:sp>
      <p:pic>
        <p:nvPicPr>
          <p:cNvPr id="110598" name="Picture 4">
            <a:extLst>
              <a:ext uri="{FF2B5EF4-FFF2-40B4-BE49-F238E27FC236}">
                <a16:creationId xmlns:a16="http://schemas.microsoft.com/office/drawing/2014/main" id="{4E20C466-B172-2FEA-298A-C15BAE061D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4710823" y="2409330"/>
            <a:ext cx="6567382" cy="1387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2B541834-316A-8C70-AF5B-A6B29C56BDD7}"/>
              </a:ext>
            </a:extLst>
          </p:cNvPr>
          <p:cNvSpPr>
            <a:spLocks noGrp="1"/>
          </p:cNvSpPr>
          <p:nvPr>
            <p:ph type="ftr" sz="quarter" idx="11"/>
          </p:nvPr>
        </p:nvSpPr>
        <p:spPr>
          <a:xfrm>
            <a:off x="913795" y="5883275"/>
            <a:ext cx="6672865" cy="365125"/>
          </a:xfrm>
        </p:spPr>
        <p:txBody>
          <a:bodyPr vert="horz" lIns="91440" tIns="45720" rIns="91440" bIns="45720" rtlCol="0" anchor="ctr">
            <a:normAutofit/>
          </a:bodyPr>
          <a:lstStyle/>
          <a:p>
            <a:pPr defTabSz="914400">
              <a:spcAft>
                <a:spcPts val="600"/>
              </a:spcAft>
            </a:pPr>
            <a:r>
              <a:rPr lang="en-US" kern="1200">
                <a:solidFill>
                  <a:schemeClr val="tx1">
                    <a:lumMod val="95000"/>
                  </a:schemeClr>
                </a:solidFill>
                <a:effectLst>
                  <a:outerShdw blurRad="50800" dist="38100" dir="2700000" algn="tl" rotWithShape="0">
                    <a:schemeClr val="bg1">
                      <a:alpha val="43000"/>
                    </a:schemeClr>
                  </a:outerShdw>
                </a:effectLst>
                <a:latin typeface="+mn-lt"/>
                <a:ea typeface="+mn-ea"/>
                <a:cs typeface="+mn-cs"/>
              </a:rPr>
              <a:t>Prepared By: Ajay Singh</a:t>
            </a:r>
          </a:p>
        </p:txBody>
      </p:sp>
      <p:sp>
        <p:nvSpPr>
          <p:cNvPr id="110596" name="Text Box 4">
            <a:extLst>
              <a:ext uri="{FF2B5EF4-FFF2-40B4-BE49-F238E27FC236}">
                <a16:creationId xmlns:a16="http://schemas.microsoft.com/office/drawing/2014/main" id="{C9CB05B8-9BD3-AF1D-3F05-0FCDF75DAB6B}"/>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sp>
        <p:nvSpPr>
          <p:cNvPr id="5" name="Rectangle 5">
            <a:extLst>
              <a:ext uri="{FF2B5EF4-FFF2-40B4-BE49-F238E27FC236}">
                <a16:creationId xmlns:a16="http://schemas.microsoft.com/office/drawing/2014/main" id="{DA3D407F-56B8-7BFA-4865-20472A4D6861}"/>
              </a:ext>
            </a:extLst>
          </p:cNvPr>
          <p:cNvSpPr>
            <a:spLocks noChangeArrowheads="1"/>
          </p:cNvSpPr>
          <p:nvPr/>
        </p:nvSpPr>
        <p:spPr bwMode="auto">
          <a:xfrm>
            <a:off x="4549670" y="4111762"/>
            <a:ext cx="6889687" cy="1771512"/>
          </a:xfrm>
          <a:prstGeom prst="rect">
            <a:avLst/>
          </a:prstGeom>
        </p:spPr>
        <p:txBody>
          <a:bodyPr vert="horz" lIns="91440" tIns="45720" rIns="91440" bIns="45720" rtlCol="0" anchor="ctr">
            <a:normAutofit/>
          </a:bodyPr>
          <a:lstStyle/>
          <a:p>
            <a:pPr>
              <a:spcBef>
                <a:spcPct val="20000"/>
              </a:spcBef>
              <a:spcAft>
                <a:spcPts val="600"/>
              </a:spcAft>
              <a:buClr>
                <a:srgbClr val="3E9EEF"/>
              </a:buClr>
              <a:buSzPct val="70000"/>
              <a:buFont typeface="Wingdings 2" charset="2"/>
              <a:defRPr/>
            </a:pP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In this example, the user entered 200 and 150 as the two numbers. Since 200 is greater than 150, the first if statement's condition is true and the program prints "The first number is greater.". Then, since 200 is also greater than or equal to 100, the second if statement's condition is also true and the program prints "The first number is greater than or equal to 100.".</a:t>
            </a:r>
          </a:p>
        </p:txBody>
      </p:sp>
    </p:spTree>
    <p:extLst>
      <p:ext uri="{BB962C8B-B14F-4D97-AF65-F5344CB8AC3E}">
        <p14:creationId xmlns:p14="http://schemas.microsoft.com/office/powerpoint/2010/main" val="33838586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PhAnim="0">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110595" name="Text Box 3">
            <a:extLst>
              <a:ext uri="{FF2B5EF4-FFF2-40B4-BE49-F238E27FC236}">
                <a16:creationId xmlns:a16="http://schemas.microsoft.com/office/drawing/2014/main" id="{7398BD18-78E3-76D5-D2AC-71A28B4B5850}"/>
              </a:ext>
            </a:extLst>
          </p:cNvPr>
          <p:cNvSpPr txBox="1">
            <a:spLocks noChangeArrowheads="1"/>
          </p:cNvSpPr>
          <p:nvPr/>
        </p:nvSpPr>
        <p:spPr bwMode="auto">
          <a:xfrm>
            <a:off x="633743" y="609599"/>
            <a:ext cx="3413156" cy="527367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spcBef>
                <a:spcPct val="0"/>
              </a:spcBef>
              <a:spcAft>
                <a:spcPts val="600"/>
              </a:spcAft>
            </a:pPr>
            <a:r>
              <a:rPr lang="en-US" altLang="en-US" sz="4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Switch - Case</a:t>
            </a:r>
          </a:p>
        </p:txBody>
      </p:sp>
      <p:sp>
        <p:nvSpPr>
          <p:cNvPr id="505861" name="Rectangle 5">
            <a:extLst>
              <a:ext uri="{FF2B5EF4-FFF2-40B4-BE49-F238E27FC236}">
                <a16:creationId xmlns:a16="http://schemas.microsoft.com/office/drawing/2014/main" id="{B7B391B0-57E8-8B1C-9AD0-F4EBB8FEEA84}"/>
              </a:ext>
            </a:extLst>
          </p:cNvPr>
          <p:cNvSpPr>
            <a:spLocks noChangeArrowheads="1"/>
          </p:cNvSpPr>
          <p:nvPr/>
        </p:nvSpPr>
        <p:spPr bwMode="auto">
          <a:xfrm>
            <a:off x="4680641" y="659342"/>
            <a:ext cx="6889687" cy="2950446"/>
          </a:xfrm>
          <a:prstGeom prst="rect">
            <a:avLst/>
          </a:prstGeom>
        </p:spPr>
        <p:txBody>
          <a:bodyPr vert="horz" lIns="91440" tIns="45720" rIns="91440" bIns="45720" rtlCol="0" anchor="ctr">
            <a:normAutofit/>
          </a:bodyPr>
          <a:lstStyle/>
          <a:p>
            <a:pPr>
              <a:spcBef>
                <a:spcPct val="20000"/>
              </a:spcBef>
              <a:spcAft>
                <a:spcPts val="600"/>
              </a:spcAft>
              <a:buClr>
                <a:srgbClr val="3E9EEF"/>
              </a:buClr>
              <a:buSzPct val="70000"/>
              <a:buFont typeface="Wingdings 2" charset="2"/>
              <a:defRPr/>
            </a:pP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The switch statement evaluates the expression in parentheses and compares it to the values in the case labels. If a match is found, the code associated with that case is executed. The break statement is used to exit the switch statement and move on to the next statement after the switch statement. If no match is found, the code associated with the default label is executed, if present. If there is no default label, the switch statement simply ends without executing any code.</a:t>
            </a:r>
          </a:p>
        </p:txBody>
      </p:sp>
      <p:pic>
        <p:nvPicPr>
          <p:cNvPr id="110598" name="Picture 4">
            <a:extLst>
              <a:ext uri="{FF2B5EF4-FFF2-40B4-BE49-F238E27FC236}">
                <a16:creationId xmlns:a16="http://schemas.microsoft.com/office/drawing/2014/main" id="{4E20C466-B172-2FEA-298A-C15BAE061D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4786627" y="3183062"/>
            <a:ext cx="6491578" cy="329542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2B541834-316A-8C70-AF5B-A6B29C56BDD7}"/>
              </a:ext>
            </a:extLst>
          </p:cNvPr>
          <p:cNvSpPr>
            <a:spLocks noGrp="1"/>
          </p:cNvSpPr>
          <p:nvPr>
            <p:ph type="ftr" sz="quarter" idx="11"/>
          </p:nvPr>
        </p:nvSpPr>
        <p:spPr>
          <a:xfrm>
            <a:off x="913795" y="5883275"/>
            <a:ext cx="6672865" cy="365125"/>
          </a:xfrm>
        </p:spPr>
        <p:txBody>
          <a:bodyPr vert="horz" lIns="91440" tIns="45720" rIns="91440" bIns="45720" rtlCol="0" anchor="ctr">
            <a:normAutofit/>
          </a:bodyPr>
          <a:lstStyle/>
          <a:p>
            <a:pPr defTabSz="914400">
              <a:spcAft>
                <a:spcPts val="600"/>
              </a:spcAft>
            </a:pPr>
            <a:r>
              <a:rPr lang="en-US" kern="1200">
                <a:solidFill>
                  <a:schemeClr val="tx1">
                    <a:lumMod val="95000"/>
                  </a:schemeClr>
                </a:solidFill>
                <a:effectLst>
                  <a:outerShdw blurRad="50800" dist="38100" dir="2700000" algn="tl" rotWithShape="0">
                    <a:schemeClr val="bg1">
                      <a:alpha val="43000"/>
                    </a:schemeClr>
                  </a:outerShdw>
                </a:effectLst>
                <a:latin typeface="+mn-lt"/>
                <a:ea typeface="+mn-ea"/>
                <a:cs typeface="+mn-cs"/>
              </a:rPr>
              <a:t>Prepared By: Ajay Singh</a:t>
            </a:r>
          </a:p>
        </p:txBody>
      </p:sp>
      <p:sp>
        <p:nvSpPr>
          <p:cNvPr id="110596" name="Text Box 4">
            <a:extLst>
              <a:ext uri="{FF2B5EF4-FFF2-40B4-BE49-F238E27FC236}">
                <a16:creationId xmlns:a16="http://schemas.microsoft.com/office/drawing/2014/main" id="{C9CB05B8-9BD3-AF1D-3F05-0FCDF75DAB6B}"/>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spTree>
    <p:extLst>
      <p:ext uri="{BB962C8B-B14F-4D97-AF65-F5344CB8AC3E}">
        <p14:creationId xmlns:p14="http://schemas.microsoft.com/office/powerpoint/2010/main" val="2268735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2">
            <a:extLst>
              <a:ext uri="{FF2B5EF4-FFF2-40B4-BE49-F238E27FC236}">
                <a16:creationId xmlns:a16="http://schemas.microsoft.com/office/drawing/2014/main" id="{CCB06F6B-1714-42ED-97BF-189CD390D6B3}"/>
              </a:ext>
            </a:extLst>
          </p:cNvPr>
          <p:cNvSpPr txBox="1">
            <a:spLocks noChangeArrowheads="1"/>
          </p:cNvSpPr>
          <p:nvPr/>
        </p:nvSpPr>
        <p:spPr bwMode="auto">
          <a:xfrm>
            <a:off x="2699050" y="563649"/>
            <a:ext cx="153920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dirty="0">
                <a:solidFill>
                  <a:schemeClr val="folHlink"/>
                </a:solidFill>
              </a:rPr>
              <a:t>PROGRAM</a:t>
            </a:r>
          </a:p>
        </p:txBody>
      </p:sp>
      <p:sp>
        <p:nvSpPr>
          <p:cNvPr id="112643" name="Text Box 3">
            <a:extLst>
              <a:ext uri="{FF2B5EF4-FFF2-40B4-BE49-F238E27FC236}">
                <a16:creationId xmlns:a16="http://schemas.microsoft.com/office/drawing/2014/main" id="{F453A0AF-2723-A84C-DED4-61C84DD248D9}"/>
              </a:ext>
            </a:extLst>
          </p:cNvPr>
          <p:cNvSpPr txBox="1">
            <a:spLocks noChangeArrowheads="1"/>
          </p:cNvSpPr>
          <p:nvPr/>
        </p:nvSpPr>
        <p:spPr bwMode="auto">
          <a:xfrm>
            <a:off x="4250227" y="566541"/>
            <a:ext cx="24497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dirty="0"/>
              <a:t>Switch and case in C</a:t>
            </a:r>
          </a:p>
        </p:txBody>
      </p:sp>
      <p:sp>
        <p:nvSpPr>
          <p:cNvPr id="112644" name="Text Box 3">
            <a:extLst>
              <a:ext uri="{FF2B5EF4-FFF2-40B4-BE49-F238E27FC236}">
                <a16:creationId xmlns:a16="http://schemas.microsoft.com/office/drawing/2014/main" id="{8CAB66A3-0C8E-E670-7ED2-2A0A7FD8D67F}"/>
              </a:ext>
            </a:extLst>
          </p:cNvPr>
          <p:cNvSpPr txBox="1">
            <a:spLocks noChangeArrowheads="1"/>
          </p:cNvSpPr>
          <p:nvPr/>
        </p:nvSpPr>
        <p:spPr bwMode="auto">
          <a:xfrm>
            <a:off x="2699050" y="4798414"/>
            <a:ext cx="619145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1400" b="0" dirty="0"/>
              <a:t>This program prompts the user to enter a number (1-7), reads the number into the variable day, and then uses a switch statement to print the name of the corresponding day of the week. If the user enters a number that is not between 1 and 7, the message "Invalid number" is printed.</a:t>
            </a:r>
          </a:p>
        </p:txBody>
      </p:sp>
      <p:pic>
        <p:nvPicPr>
          <p:cNvPr id="112645" name="Picture 2">
            <a:extLst>
              <a:ext uri="{FF2B5EF4-FFF2-40B4-BE49-F238E27FC236}">
                <a16:creationId xmlns:a16="http://schemas.microsoft.com/office/drawing/2014/main" id="{87D9AEBE-461B-D201-4830-371AA58B2B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913795" y="1024393"/>
            <a:ext cx="5132796" cy="3767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FA8702F4-9FF9-D47D-CE38-4AB69275EA7F}"/>
              </a:ext>
            </a:extLst>
          </p:cNvPr>
          <p:cNvSpPr>
            <a:spLocks noGrp="1"/>
          </p:cNvSpPr>
          <p:nvPr>
            <p:ph type="ftr" sz="quarter" idx="11"/>
          </p:nvPr>
        </p:nvSpPr>
        <p:spPr/>
        <p:txBody>
          <a:bodyPr/>
          <a:lstStyle/>
          <a:p>
            <a:r>
              <a:rPr lang="en-US"/>
              <a:t>Prepared By: Ajay Singh</a:t>
            </a:r>
          </a:p>
        </p:txBody>
      </p:sp>
      <p:pic>
        <p:nvPicPr>
          <p:cNvPr id="3" name="Picture 2">
            <a:extLst>
              <a:ext uri="{FF2B5EF4-FFF2-40B4-BE49-F238E27FC236}">
                <a16:creationId xmlns:a16="http://schemas.microsoft.com/office/drawing/2014/main" id="{6DBB5FEF-720A-42C1-0463-F6F74905A9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6425846" y="1140188"/>
            <a:ext cx="5132796" cy="3536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89596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2">
            <a:extLst>
              <a:ext uri="{FF2B5EF4-FFF2-40B4-BE49-F238E27FC236}">
                <a16:creationId xmlns:a16="http://schemas.microsoft.com/office/drawing/2014/main" id="{CCB06F6B-1714-42ED-97BF-189CD390D6B3}"/>
              </a:ext>
            </a:extLst>
          </p:cNvPr>
          <p:cNvSpPr txBox="1">
            <a:spLocks noChangeArrowheads="1"/>
          </p:cNvSpPr>
          <p:nvPr/>
        </p:nvSpPr>
        <p:spPr bwMode="auto">
          <a:xfrm>
            <a:off x="2699050" y="563649"/>
            <a:ext cx="153920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dirty="0">
                <a:solidFill>
                  <a:schemeClr val="folHlink"/>
                </a:solidFill>
              </a:rPr>
              <a:t>PROGRAM</a:t>
            </a:r>
          </a:p>
        </p:txBody>
      </p:sp>
      <p:sp>
        <p:nvSpPr>
          <p:cNvPr id="112643" name="Text Box 3">
            <a:extLst>
              <a:ext uri="{FF2B5EF4-FFF2-40B4-BE49-F238E27FC236}">
                <a16:creationId xmlns:a16="http://schemas.microsoft.com/office/drawing/2014/main" id="{F453A0AF-2723-A84C-DED4-61C84DD248D9}"/>
              </a:ext>
            </a:extLst>
          </p:cNvPr>
          <p:cNvSpPr txBox="1">
            <a:spLocks noChangeArrowheads="1"/>
          </p:cNvSpPr>
          <p:nvPr/>
        </p:nvSpPr>
        <p:spPr bwMode="auto">
          <a:xfrm>
            <a:off x="4250227" y="566541"/>
            <a:ext cx="24497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dirty="0"/>
              <a:t>Switch and case in C</a:t>
            </a:r>
          </a:p>
        </p:txBody>
      </p:sp>
      <p:sp>
        <p:nvSpPr>
          <p:cNvPr id="112644" name="Text Box 3">
            <a:extLst>
              <a:ext uri="{FF2B5EF4-FFF2-40B4-BE49-F238E27FC236}">
                <a16:creationId xmlns:a16="http://schemas.microsoft.com/office/drawing/2014/main" id="{8CAB66A3-0C8E-E670-7ED2-2A0A7FD8D67F}"/>
              </a:ext>
            </a:extLst>
          </p:cNvPr>
          <p:cNvSpPr txBox="1">
            <a:spLocks noChangeArrowheads="1"/>
          </p:cNvSpPr>
          <p:nvPr/>
        </p:nvSpPr>
        <p:spPr bwMode="auto">
          <a:xfrm>
            <a:off x="2486011" y="998508"/>
            <a:ext cx="721998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1400" b="0" dirty="0"/>
              <a:t>The output of the above program would depend on the input provided by the user. Here's an example of what the output might look like if the user enters the number 1:</a:t>
            </a:r>
          </a:p>
        </p:txBody>
      </p:sp>
      <p:pic>
        <p:nvPicPr>
          <p:cNvPr id="112645" name="Picture 2">
            <a:extLst>
              <a:ext uri="{FF2B5EF4-FFF2-40B4-BE49-F238E27FC236}">
                <a16:creationId xmlns:a16="http://schemas.microsoft.com/office/drawing/2014/main" id="{87D9AEBE-461B-D201-4830-371AA58B2B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2486010" y="1553585"/>
            <a:ext cx="7219980" cy="1344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FA8702F4-9FF9-D47D-CE38-4AB69275EA7F}"/>
              </a:ext>
            </a:extLst>
          </p:cNvPr>
          <p:cNvSpPr>
            <a:spLocks noGrp="1"/>
          </p:cNvSpPr>
          <p:nvPr>
            <p:ph type="ftr" sz="quarter" idx="11"/>
          </p:nvPr>
        </p:nvSpPr>
        <p:spPr>
          <a:xfrm>
            <a:off x="506389" y="5928234"/>
            <a:ext cx="6672865" cy="365125"/>
          </a:xfrm>
        </p:spPr>
        <p:txBody>
          <a:bodyPr/>
          <a:lstStyle/>
          <a:p>
            <a:r>
              <a:rPr lang="en-US" dirty="0"/>
              <a:t>Prepared By: Ajay Singh</a:t>
            </a:r>
          </a:p>
        </p:txBody>
      </p:sp>
      <p:sp>
        <p:nvSpPr>
          <p:cNvPr id="4" name="Text Box 3">
            <a:extLst>
              <a:ext uri="{FF2B5EF4-FFF2-40B4-BE49-F238E27FC236}">
                <a16:creationId xmlns:a16="http://schemas.microsoft.com/office/drawing/2014/main" id="{73462542-B953-AB96-F3C3-70A900C1195F}"/>
              </a:ext>
            </a:extLst>
          </p:cNvPr>
          <p:cNvSpPr txBox="1">
            <a:spLocks noChangeArrowheads="1"/>
          </p:cNvSpPr>
          <p:nvPr/>
        </p:nvSpPr>
        <p:spPr bwMode="auto">
          <a:xfrm>
            <a:off x="2769071" y="2907301"/>
            <a:ext cx="670571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1400" b="0" dirty="0"/>
              <a:t>And here's an example of what the output might look like if the user enters the number 4:</a:t>
            </a:r>
          </a:p>
        </p:txBody>
      </p:sp>
      <p:pic>
        <p:nvPicPr>
          <p:cNvPr id="5" name="Picture 2">
            <a:extLst>
              <a:ext uri="{FF2B5EF4-FFF2-40B4-BE49-F238E27FC236}">
                <a16:creationId xmlns:a16="http://schemas.microsoft.com/office/drawing/2014/main" id="{C3E64C94-AFE4-B145-2453-1B74074F33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2486010" y="3246935"/>
            <a:ext cx="7219980" cy="1344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3">
            <a:extLst>
              <a:ext uri="{FF2B5EF4-FFF2-40B4-BE49-F238E27FC236}">
                <a16:creationId xmlns:a16="http://schemas.microsoft.com/office/drawing/2014/main" id="{F491B0E4-40D3-A56B-50AD-2EA5C0765569}"/>
              </a:ext>
            </a:extLst>
          </p:cNvPr>
          <p:cNvSpPr txBox="1">
            <a:spLocks noChangeArrowheads="1"/>
          </p:cNvSpPr>
          <p:nvPr/>
        </p:nvSpPr>
        <p:spPr bwMode="auto">
          <a:xfrm>
            <a:off x="2486010" y="4670014"/>
            <a:ext cx="730078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1400" b="0" dirty="0"/>
              <a:t>And finally, here's an example of what the output might look like if the user enters the number 10:</a:t>
            </a:r>
          </a:p>
        </p:txBody>
      </p:sp>
      <p:pic>
        <p:nvPicPr>
          <p:cNvPr id="7" name="Picture 2">
            <a:extLst>
              <a:ext uri="{FF2B5EF4-FFF2-40B4-BE49-F238E27FC236}">
                <a16:creationId xmlns:a16="http://schemas.microsoft.com/office/drawing/2014/main" id="{6ED642F4-00B3-8990-BC81-3BF789072F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2486010" y="5085140"/>
            <a:ext cx="7219980" cy="1344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
            <a:extLst>
              <a:ext uri="{FF2B5EF4-FFF2-40B4-BE49-F238E27FC236}">
                <a16:creationId xmlns:a16="http://schemas.microsoft.com/office/drawing/2014/main" id="{6639A991-7B93-0029-B85C-E56E51862119}"/>
              </a:ext>
            </a:extLst>
          </p:cNvPr>
          <p:cNvSpPr>
            <a:spLocks noChangeArrowheads="1"/>
          </p:cNvSpPr>
          <p:nvPr/>
        </p:nvSpPr>
        <p:spPr bwMode="auto">
          <a:xfrm>
            <a:off x="-90535" y="-453858"/>
            <a:ext cx="12192000" cy="0"/>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D1D5DB"/>
                </a:solidFill>
                <a:effectLst/>
                <a:latin typeface="Söhne"/>
              </a:rPr>
              <a:t>And finally, here's an example of what the output might look like if the user enters the number </a:t>
            </a:r>
            <a:r>
              <a:rPr kumimoji="0" lang="en-US" altLang="en-US" b="1" i="0" u="none" strike="noStrike" cap="none" normalizeH="0" baseline="0">
                <a:ln>
                  <a:noFill/>
                </a:ln>
                <a:solidFill>
                  <a:schemeClr val="tx1"/>
                </a:solidFill>
                <a:effectLst/>
                <a:latin typeface="Söhne Mono"/>
              </a:rPr>
              <a:t>10</a:t>
            </a:r>
            <a:r>
              <a:rPr kumimoji="0" lang="en-US" altLang="en-US" sz="1200" b="0" i="0" u="none" strike="noStrike" cap="none" normalizeH="0" baseline="0">
                <a:ln>
                  <a:noFill/>
                </a:ln>
                <a:solidFill>
                  <a:srgbClr val="D1D5DB"/>
                </a:solidFill>
                <a:effectLst/>
                <a:latin typeface="Söhne"/>
              </a:rPr>
              <a: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88606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PhAnim="0">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110595" name="Text Box 3">
            <a:extLst>
              <a:ext uri="{FF2B5EF4-FFF2-40B4-BE49-F238E27FC236}">
                <a16:creationId xmlns:a16="http://schemas.microsoft.com/office/drawing/2014/main" id="{7398BD18-78E3-76D5-D2AC-71A28B4B5850}"/>
              </a:ext>
            </a:extLst>
          </p:cNvPr>
          <p:cNvSpPr txBox="1">
            <a:spLocks noChangeArrowheads="1"/>
          </p:cNvSpPr>
          <p:nvPr/>
        </p:nvSpPr>
        <p:spPr bwMode="auto">
          <a:xfrm>
            <a:off x="633743" y="609599"/>
            <a:ext cx="3413156" cy="527367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spcBef>
                <a:spcPct val="0"/>
              </a:spcBef>
              <a:spcAft>
                <a:spcPts val="600"/>
              </a:spcAft>
            </a:pPr>
            <a:r>
              <a:rPr lang="en-US" altLang="en-US" sz="4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For Loop</a:t>
            </a:r>
          </a:p>
        </p:txBody>
      </p:sp>
      <p:sp>
        <p:nvSpPr>
          <p:cNvPr id="505861" name="Rectangle 5">
            <a:extLst>
              <a:ext uri="{FF2B5EF4-FFF2-40B4-BE49-F238E27FC236}">
                <a16:creationId xmlns:a16="http://schemas.microsoft.com/office/drawing/2014/main" id="{B7B391B0-57E8-8B1C-9AD0-F4EBB8FEEA84}"/>
              </a:ext>
            </a:extLst>
          </p:cNvPr>
          <p:cNvSpPr>
            <a:spLocks noChangeArrowheads="1"/>
          </p:cNvSpPr>
          <p:nvPr/>
        </p:nvSpPr>
        <p:spPr bwMode="auto">
          <a:xfrm>
            <a:off x="4587572" y="379518"/>
            <a:ext cx="6889687" cy="1667399"/>
          </a:xfrm>
          <a:prstGeom prst="rect">
            <a:avLst/>
          </a:prstGeom>
        </p:spPr>
        <p:txBody>
          <a:bodyPr vert="horz" lIns="91440" tIns="45720" rIns="91440" bIns="45720" rtlCol="0" anchor="ctr">
            <a:normAutofit/>
          </a:bodyPr>
          <a:lstStyle/>
          <a:p>
            <a:pPr>
              <a:spcBef>
                <a:spcPct val="20000"/>
              </a:spcBef>
              <a:spcAft>
                <a:spcPts val="600"/>
              </a:spcAft>
              <a:buClr>
                <a:srgbClr val="3E9EEF"/>
              </a:buClr>
              <a:buSzPct val="70000"/>
              <a:buFont typeface="Wingdings 2" charset="2"/>
              <a:defRPr/>
            </a:pP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Loops in C allow you to repeat a section of code multiple times. There are two types of loops in C: for loops and while loops.</a:t>
            </a:r>
          </a:p>
          <a:p>
            <a:pPr>
              <a:spcBef>
                <a:spcPct val="20000"/>
              </a:spcBef>
              <a:spcAft>
                <a:spcPts val="600"/>
              </a:spcAft>
              <a:buClr>
                <a:srgbClr val="3E9EEF"/>
              </a:buClr>
              <a:buSzPct val="70000"/>
              <a:buFont typeface="Wingdings 2" charset="2"/>
              <a:defRPr/>
            </a:pP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for Loops: A for loop is used when you know beforehand how many times you want to repeat a section of code. It has the following syntax:</a:t>
            </a:r>
          </a:p>
        </p:txBody>
      </p:sp>
      <p:pic>
        <p:nvPicPr>
          <p:cNvPr id="110598" name="Picture 4">
            <a:extLst>
              <a:ext uri="{FF2B5EF4-FFF2-40B4-BE49-F238E27FC236}">
                <a16:creationId xmlns:a16="http://schemas.microsoft.com/office/drawing/2014/main" id="{4E20C466-B172-2FEA-298A-C15BAE061D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4587572" y="1943292"/>
            <a:ext cx="6491578" cy="134786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2B541834-316A-8C70-AF5B-A6B29C56BDD7}"/>
              </a:ext>
            </a:extLst>
          </p:cNvPr>
          <p:cNvSpPr>
            <a:spLocks noGrp="1"/>
          </p:cNvSpPr>
          <p:nvPr>
            <p:ph type="ftr" sz="quarter" idx="11"/>
          </p:nvPr>
        </p:nvSpPr>
        <p:spPr>
          <a:xfrm>
            <a:off x="913795" y="5883275"/>
            <a:ext cx="6672865" cy="365125"/>
          </a:xfrm>
        </p:spPr>
        <p:txBody>
          <a:bodyPr vert="horz" lIns="91440" tIns="45720" rIns="91440" bIns="45720" rtlCol="0" anchor="ctr">
            <a:normAutofit/>
          </a:bodyPr>
          <a:lstStyle/>
          <a:p>
            <a:pPr defTabSz="914400">
              <a:spcAft>
                <a:spcPts val="600"/>
              </a:spcAft>
            </a:pPr>
            <a:r>
              <a:rPr lang="en-US" kern="1200" dirty="0">
                <a:solidFill>
                  <a:schemeClr val="tx1">
                    <a:lumMod val="95000"/>
                  </a:schemeClr>
                </a:solidFill>
                <a:effectLst>
                  <a:outerShdw blurRad="50800" dist="38100" dir="2700000" algn="tl" rotWithShape="0">
                    <a:schemeClr val="bg1">
                      <a:alpha val="43000"/>
                    </a:schemeClr>
                  </a:outerShdw>
                </a:effectLst>
                <a:latin typeface="+mn-lt"/>
                <a:ea typeface="+mn-ea"/>
                <a:cs typeface="+mn-cs"/>
              </a:rPr>
              <a:t>Prepared By: Ajay Singh</a:t>
            </a:r>
          </a:p>
        </p:txBody>
      </p:sp>
      <p:sp>
        <p:nvSpPr>
          <p:cNvPr id="110596" name="Text Box 4">
            <a:extLst>
              <a:ext uri="{FF2B5EF4-FFF2-40B4-BE49-F238E27FC236}">
                <a16:creationId xmlns:a16="http://schemas.microsoft.com/office/drawing/2014/main" id="{C9CB05B8-9BD3-AF1D-3F05-0FCDF75DAB6B}"/>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sp>
        <p:nvSpPr>
          <p:cNvPr id="3" name="Rectangle 5">
            <a:extLst>
              <a:ext uri="{FF2B5EF4-FFF2-40B4-BE49-F238E27FC236}">
                <a16:creationId xmlns:a16="http://schemas.microsoft.com/office/drawing/2014/main" id="{4EF0EBDB-0AC0-95BF-AB6B-1B8EA75F0008}"/>
              </a:ext>
            </a:extLst>
          </p:cNvPr>
          <p:cNvSpPr>
            <a:spLocks noChangeArrowheads="1"/>
          </p:cNvSpPr>
          <p:nvPr/>
        </p:nvSpPr>
        <p:spPr bwMode="auto">
          <a:xfrm>
            <a:off x="4587571" y="3597879"/>
            <a:ext cx="6889687" cy="1667399"/>
          </a:xfrm>
          <a:prstGeom prst="rect">
            <a:avLst/>
          </a:prstGeom>
        </p:spPr>
        <p:txBody>
          <a:bodyPr vert="horz" lIns="91440" tIns="45720" rIns="91440" bIns="45720" rtlCol="0" anchor="ctr">
            <a:normAutofit/>
          </a:bodyPr>
          <a:lstStyle/>
          <a:p>
            <a:pPr>
              <a:spcBef>
                <a:spcPct val="20000"/>
              </a:spcBef>
              <a:spcAft>
                <a:spcPts val="600"/>
              </a:spcAft>
              <a:buClr>
                <a:srgbClr val="3E9EEF"/>
              </a:buClr>
              <a:buSzPct val="70000"/>
              <a:buFont typeface="Wingdings 2" charset="2"/>
              <a:defRPr/>
            </a:pP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initialization: Initializes the loop counter.</a:t>
            </a:r>
          </a:p>
          <a:p>
            <a:pPr>
              <a:spcBef>
                <a:spcPct val="20000"/>
              </a:spcBef>
              <a:spcAft>
                <a:spcPts val="600"/>
              </a:spcAft>
              <a:buClr>
                <a:srgbClr val="3E9EEF"/>
              </a:buClr>
              <a:buSzPct val="70000"/>
              <a:buFont typeface="Wingdings 2" charset="2"/>
              <a:defRPr/>
            </a:pP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condition: Specifies the condition for executing the loop body.</a:t>
            </a:r>
          </a:p>
          <a:p>
            <a:pPr>
              <a:spcBef>
                <a:spcPct val="20000"/>
              </a:spcBef>
              <a:spcAft>
                <a:spcPts val="600"/>
              </a:spcAft>
              <a:buClr>
                <a:srgbClr val="3E9EEF"/>
              </a:buClr>
              <a:buSzPct val="70000"/>
              <a:buFont typeface="Wingdings 2" charset="2"/>
              <a:defRPr/>
            </a:pP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increment: Increases the loop counter after each iteration.</a:t>
            </a:r>
          </a:p>
          <a:p>
            <a:pPr>
              <a:spcBef>
                <a:spcPct val="20000"/>
              </a:spcBef>
              <a:spcAft>
                <a:spcPts val="600"/>
              </a:spcAft>
              <a:buClr>
                <a:srgbClr val="3E9EEF"/>
              </a:buClr>
              <a:buSzPct val="70000"/>
              <a:buFont typeface="Wingdings 2" charset="2"/>
              <a:defRPr/>
            </a:pP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statement(s): The statements that are executed in each iteration of the loop.</a:t>
            </a:r>
          </a:p>
        </p:txBody>
      </p:sp>
    </p:spTree>
    <p:extLst>
      <p:ext uri="{BB962C8B-B14F-4D97-AF65-F5344CB8AC3E}">
        <p14:creationId xmlns:p14="http://schemas.microsoft.com/office/powerpoint/2010/main" val="17874411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PhAnim="0">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110595" name="Text Box 3">
            <a:extLst>
              <a:ext uri="{FF2B5EF4-FFF2-40B4-BE49-F238E27FC236}">
                <a16:creationId xmlns:a16="http://schemas.microsoft.com/office/drawing/2014/main" id="{7398BD18-78E3-76D5-D2AC-71A28B4B5850}"/>
              </a:ext>
            </a:extLst>
          </p:cNvPr>
          <p:cNvSpPr txBox="1">
            <a:spLocks noChangeArrowheads="1"/>
          </p:cNvSpPr>
          <p:nvPr/>
        </p:nvSpPr>
        <p:spPr bwMode="auto">
          <a:xfrm>
            <a:off x="633743" y="609599"/>
            <a:ext cx="3413156" cy="527367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spcBef>
                <a:spcPct val="0"/>
              </a:spcBef>
              <a:spcAft>
                <a:spcPts val="600"/>
              </a:spcAft>
            </a:pPr>
            <a:r>
              <a:rPr lang="en-US" altLang="en-US" sz="4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For Loop Example</a:t>
            </a:r>
          </a:p>
        </p:txBody>
      </p:sp>
      <p:sp>
        <p:nvSpPr>
          <p:cNvPr id="505861" name="Rectangle 5">
            <a:extLst>
              <a:ext uri="{FF2B5EF4-FFF2-40B4-BE49-F238E27FC236}">
                <a16:creationId xmlns:a16="http://schemas.microsoft.com/office/drawing/2014/main" id="{B7B391B0-57E8-8B1C-9AD0-F4EBB8FEEA84}"/>
              </a:ext>
            </a:extLst>
          </p:cNvPr>
          <p:cNvSpPr>
            <a:spLocks noChangeArrowheads="1"/>
          </p:cNvSpPr>
          <p:nvPr/>
        </p:nvSpPr>
        <p:spPr bwMode="auto">
          <a:xfrm>
            <a:off x="4710823" y="457199"/>
            <a:ext cx="6889687" cy="520575"/>
          </a:xfrm>
          <a:prstGeom prst="rect">
            <a:avLst/>
          </a:prstGeom>
        </p:spPr>
        <p:txBody>
          <a:bodyPr vert="horz" lIns="91440" tIns="45720" rIns="91440" bIns="45720" rtlCol="0" anchor="ctr">
            <a:normAutofit/>
          </a:bodyPr>
          <a:lstStyle/>
          <a:p>
            <a:pPr>
              <a:spcBef>
                <a:spcPct val="20000"/>
              </a:spcBef>
              <a:spcAft>
                <a:spcPts val="600"/>
              </a:spcAft>
              <a:buClr>
                <a:srgbClr val="3E9EEF"/>
              </a:buClr>
              <a:buSzPct val="70000"/>
              <a:buFont typeface="Wingdings 2" charset="2"/>
              <a:defRPr/>
            </a:pP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Here's an example of a for loop in C that prints the numbers from 1 to 10:</a:t>
            </a:r>
          </a:p>
        </p:txBody>
      </p:sp>
      <p:pic>
        <p:nvPicPr>
          <p:cNvPr id="110598" name="Picture 4">
            <a:extLst>
              <a:ext uri="{FF2B5EF4-FFF2-40B4-BE49-F238E27FC236}">
                <a16:creationId xmlns:a16="http://schemas.microsoft.com/office/drawing/2014/main" id="{4E20C466-B172-2FEA-298A-C15BAE061D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4710823" y="1230884"/>
            <a:ext cx="6567382" cy="328871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2B541834-316A-8C70-AF5B-A6B29C56BDD7}"/>
              </a:ext>
            </a:extLst>
          </p:cNvPr>
          <p:cNvSpPr>
            <a:spLocks noGrp="1"/>
          </p:cNvSpPr>
          <p:nvPr>
            <p:ph type="ftr" sz="quarter" idx="11"/>
          </p:nvPr>
        </p:nvSpPr>
        <p:spPr>
          <a:xfrm>
            <a:off x="913795" y="5883275"/>
            <a:ext cx="6672865" cy="365125"/>
          </a:xfrm>
        </p:spPr>
        <p:txBody>
          <a:bodyPr vert="horz" lIns="91440" tIns="45720" rIns="91440" bIns="45720" rtlCol="0" anchor="ctr">
            <a:normAutofit/>
          </a:bodyPr>
          <a:lstStyle/>
          <a:p>
            <a:pPr defTabSz="914400">
              <a:spcAft>
                <a:spcPts val="600"/>
              </a:spcAft>
            </a:pPr>
            <a:r>
              <a:rPr lang="en-US" kern="1200">
                <a:solidFill>
                  <a:schemeClr val="tx1">
                    <a:lumMod val="95000"/>
                  </a:schemeClr>
                </a:solidFill>
                <a:effectLst>
                  <a:outerShdw blurRad="50800" dist="38100" dir="2700000" algn="tl" rotWithShape="0">
                    <a:schemeClr val="bg1">
                      <a:alpha val="43000"/>
                    </a:schemeClr>
                  </a:outerShdw>
                </a:effectLst>
                <a:latin typeface="+mn-lt"/>
                <a:ea typeface="+mn-ea"/>
                <a:cs typeface="+mn-cs"/>
              </a:rPr>
              <a:t>Prepared By: Ajay Singh</a:t>
            </a:r>
          </a:p>
        </p:txBody>
      </p:sp>
      <p:sp>
        <p:nvSpPr>
          <p:cNvPr id="110596" name="Text Box 4">
            <a:extLst>
              <a:ext uri="{FF2B5EF4-FFF2-40B4-BE49-F238E27FC236}">
                <a16:creationId xmlns:a16="http://schemas.microsoft.com/office/drawing/2014/main" id="{C9CB05B8-9BD3-AF1D-3F05-0FCDF75DAB6B}"/>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spTree>
    <p:extLst>
      <p:ext uri="{BB962C8B-B14F-4D97-AF65-F5344CB8AC3E}">
        <p14:creationId xmlns:p14="http://schemas.microsoft.com/office/powerpoint/2010/main" val="153936738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PhAnim="0">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110595" name="Text Box 3">
            <a:extLst>
              <a:ext uri="{FF2B5EF4-FFF2-40B4-BE49-F238E27FC236}">
                <a16:creationId xmlns:a16="http://schemas.microsoft.com/office/drawing/2014/main" id="{7398BD18-78E3-76D5-D2AC-71A28B4B5850}"/>
              </a:ext>
            </a:extLst>
          </p:cNvPr>
          <p:cNvSpPr txBox="1">
            <a:spLocks noChangeArrowheads="1"/>
          </p:cNvSpPr>
          <p:nvPr/>
        </p:nvSpPr>
        <p:spPr bwMode="auto">
          <a:xfrm>
            <a:off x="633743" y="609599"/>
            <a:ext cx="3413156" cy="527367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spcBef>
                <a:spcPct val="0"/>
              </a:spcBef>
              <a:spcAft>
                <a:spcPts val="600"/>
              </a:spcAft>
            </a:pPr>
            <a:r>
              <a:rPr lang="en-US" altLang="en-US" sz="4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For Loop Example Output</a:t>
            </a:r>
          </a:p>
        </p:txBody>
      </p:sp>
      <p:sp>
        <p:nvSpPr>
          <p:cNvPr id="505861" name="Rectangle 5">
            <a:extLst>
              <a:ext uri="{FF2B5EF4-FFF2-40B4-BE49-F238E27FC236}">
                <a16:creationId xmlns:a16="http://schemas.microsoft.com/office/drawing/2014/main" id="{B7B391B0-57E8-8B1C-9AD0-F4EBB8FEEA84}"/>
              </a:ext>
            </a:extLst>
          </p:cNvPr>
          <p:cNvSpPr>
            <a:spLocks noChangeArrowheads="1"/>
          </p:cNvSpPr>
          <p:nvPr/>
        </p:nvSpPr>
        <p:spPr bwMode="auto">
          <a:xfrm>
            <a:off x="4710823" y="457199"/>
            <a:ext cx="6889687" cy="1779007"/>
          </a:xfrm>
          <a:prstGeom prst="rect">
            <a:avLst/>
          </a:prstGeom>
        </p:spPr>
        <p:txBody>
          <a:bodyPr vert="horz" lIns="91440" tIns="45720" rIns="91440" bIns="45720" rtlCol="0" anchor="ctr">
            <a:normAutofit/>
          </a:bodyPr>
          <a:lstStyle/>
          <a:p>
            <a:pPr>
              <a:spcBef>
                <a:spcPct val="20000"/>
              </a:spcBef>
              <a:spcAft>
                <a:spcPts val="600"/>
              </a:spcAft>
              <a:buClr>
                <a:srgbClr val="3E9EEF"/>
              </a:buClr>
              <a:buSzPct val="70000"/>
              <a:buFont typeface="Wingdings 2" charset="2"/>
              <a:defRPr/>
            </a:pP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Explanation: The program uses a for loop to print the numbers from 1 to 10. The for loop starts with </a:t>
            </a:r>
            <a:r>
              <a:rPr lang="en-US" i="1"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a:t>
            </a: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 1, continues as long as </a:t>
            </a:r>
            <a:r>
              <a:rPr lang="en-US" i="1"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a:t>
            </a: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&lt;= 10, and increments </a:t>
            </a:r>
            <a:r>
              <a:rPr lang="en-US" i="1"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a:t>
            </a: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by 1 in each iteration. The </a:t>
            </a:r>
            <a:r>
              <a:rPr lang="en-US" i="1"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printf</a:t>
            </a: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function is used to print the value of </a:t>
            </a:r>
            <a:r>
              <a:rPr lang="en-US" i="1"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a:t>
            </a: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on a new line in each iteration.</a:t>
            </a:r>
          </a:p>
        </p:txBody>
      </p:sp>
      <p:pic>
        <p:nvPicPr>
          <p:cNvPr id="110598" name="Picture 4">
            <a:extLst>
              <a:ext uri="{FF2B5EF4-FFF2-40B4-BE49-F238E27FC236}">
                <a16:creationId xmlns:a16="http://schemas.microsoft.com/office/drawing/2014/main" id="{4E20C466-B172-2FEA-298A-C15BAE061D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4710823" y="2452700"/>
            <a:ext cx="6567382" cy="305413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2B541834-316A-8C70-AF5B-A6B29C56BDD7}"/>
              </a:ext>
            </a:extLst>
          </p:cNvPr>
          <p:cNvSpPr>
            <a:spLocks noGrp="1"/>
          </p:cNvSpPr>
          <p:nvPr>
            <p:ph type="ftr" sz="quarter" idx="11"/>
          </p:nvPr>
        </p:nvSpPr>
        <p:spPr>
          <a:xfrm>
            <a:off x="913795" y="5883275"/>
            <a:ext cx="6672865" cy="365125"/>
          </a:xfrm>
        </p:spPr>
        <p:txBody>
          <a:bodyPr vert="horz" lIns="91440" tIns="45720" rIns="91440" bIns="45720" rtlCol="0" anchor="ctr">
            <a:normAutofit/>
          </a:bodyPr>
          <a:lstStyle/>
          <a:p>
            <a:pPr defTabSz="914400">
              <a:spcAft>
                <a:spcPts val="600"/>
              </a:spcAft>
            </a:pPr>
            <a:r>
              <a:rPr lang="en-US" kern="1200">
                <a:solidFill>
                  <a:schemeClr val="tx1">
                    <a:lumMod val="95000"/>
                  </a:schemeClr>
                </a:solidFill>
                <a:effectLst>
                  <a:outerShdw blurRad="50800" dist="38100" dir="2700000" algn="tl" rotWithShape="0">
                    <a:schemeClr val="bg1">
                      <a:alpha val="43000"/>
                    </a:schemeClr>
                  </a:outerShdw>
                </a:effectLst>
                <a:latin typeface="+mn-lt"/>
                <a:ea typeface="+mn-ea"/>
                <a:cs typeface="+mn-cs"/>
              </a:rPr>
              <a:t>Prepared By: Ajay Singh</a:t>
            </a:r>
          </a:p>
        </p:txBody>
      </p:sp>
      <p:sp>
        <p:nvSpPr>
          <p:cNvPr id="110596" name="Text Box 4">
            <a:extLst>
              <a:ext uri="{FF2B5EF4-FFF2-40B4-BE49-F238E27FC236}">
                <a16:creationId xmlns:a16="http://schemas.microsoft.com/office/drawing/2014/main" id="{C9CB05B8-9BD3-AF1D-3F05-0FCDF75DAB6B}"/>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spTree>
    <p:extLst>
      <p:ext uri="{BB962C8B-B14F-4D97-AF65-F5344CB8AC3E}">
        <p14:creationId xmlns:p14="http://schemas.microsoft.com/office/powerpoint/2010/main" val="3560219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PhAnim="0">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110595" name="Text Box 3">
            <a:extLst>
              <a:ext uri="{FF2B5EF4-FFF2-40B4-BE49-F238E27FC236}">
                <a16:creationId xmlns:a16="http://schemas.microsoft.com/office/drawing/2014/main" id="{7398BD18-78E3-76D5-D2AC-71A28B4B5850}"/>
              </a:ext>
            </a:extLst>
          </p:cNvPr>
          <p:cNvSpPr txBox="1">
            <a:spLocks noChangeArrowheads="1"/>
          </p:cNvSpPr>
          <p:nvPr/>
        </p:nvSpPr>
        <p:spPr bwMode="auto">
          <a:xfrm>
            <a:off x="633743" y="609599"/>
            <a:ext cx="3413156" cy="527367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spcBef>
                <a:spcPct val="0"/>
              </a:spcBef>
              <a:spcAft>
                <a:spcPts val="600"/>
              </a:spcAft>
            </a:pPr>
            <a:r>
              <a:rPr lang="en-US" altLang="en-US" sz="4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While Loop</a:t>
            </a:r>
          </a:p>
        </p:txBody>
      </p:sp>
      <p:sp>
        <p:nvSpPr>
          <p:cNvPr id="505861" name="Rectangle 5">
            <a:extLst>
              <a:ext uri="{FF2B5EF4-FFF2-40B4-BE49-F238E27FC236}">
                <a16:creationId xmlns:a16="http://schemas.microsoft.com/office/drawing/2014/main" id="{B7B391B0-57E8-8B1C-9AD0-F4EBB8FEEA84}"/>
              </a:ext>
            </a:extLst>
          </p:cNvPr>
          <p:cNvSpPr>
            <a:spLocks noChangeArrowheads="1"/>
          </p:cNvSpPr>
          <p:nvPr/>
        </p:nvSpPr>
        <p:spPr bwMode="auto">
          <a:xfrm>
            <a:off x="4587572" y="379518"/>
            <a:ext cx="6889687" cy="1667399"/>
          </a:xfrm>
          <a:prstGeom prst="rect">
            <a:avLst/>
          </a:prstGeom>
        </p:spPr>
        <p:txBody>
          <a:bodyPr vert="horz" lIns="91440" tIns="45720" rIns="91440" bIns="45720" rtlCol="0" anchor="ctr">
            <a:normAutofit/>
          </a:bodyPr>
          <a:lstStyle/>
          <a:p>
            <a:pPr>
              <a:spcBef>
                <a:spcPct val="20000"/>
              </a:spcBef>
              <a:spcAft>
                <a:spcPts val="600"/>
              </a:spcAft>
              <a:buClr>
                <a:srgbClr val="3E9EEF"/>
              </a:buClr>
              <a:buSzPct val="70000"/>
              <a:buFont typeface="Wingdings 2" charset="2"/>
              <a:defRPr/>
            </a:pP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while Loops: A while loop is used when you don't know beforehand how many times you want to repeat a section of code. It has the following syntax:</a:t>
            </a:r>
          </a:p>
        </p:txBody>
      </p:sp>
      <p:pic>
        <p:nvPicPr>
          <p:cNvPr id="110598" name="Picture 4">
            <a:extLst>
              <a:ext uri="{FF2B5EF4-FFF2-40B4-BE49-F238E27FC236}">
                <a16:creationId xmlns:a16="http://schemas.microsoft.com/office/drawing/2014/main" id="{4E20C466-B172-2FEA-298A-C15BAE061D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4606346" y="1788421"/>
            <a:ext cx="6454029" cy="134786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2B541834-316A-8C70-AF5B-A6B29C56BDD7}"/>
              </a:ext>
            </a:extLst>
          </p:cNvPr>
          <p:cNvSpPr>
            <a:spLocks noGrp="1"/>
          </p:cNvSpPr>
          <p:nvPr>
            <p:ph type="ftr" sz="quarter" idx="11"/>
          </p:nvPr>
        </p:nvSpPr>
        <p:spPr>
          <a:xfrm>
            <a:off x="913795" y="5883275"/>
            <a:ext cx="6672865" cy="365125"/>
          </a:xfrm>
        </p:spPr>
        <p:txBody>
          <a:bodyPr vert="horz" lIns="91440" tIns="45720" rIns="91440" bIns="45720" rtlCol="0" anchor="ctr">
            <a:normAutofit/>
          </a:bodyPr>
          <a:lstStyle/>
          <a:p>
            <a:pPr defTabSz="914400">
              <a:spcAft>
                <a:spcPts val="600"/>
              </a:spcAft>
            </a:pPr>
            <a:r>
              <a:rPr lang="en-US" kern="1200" dirty="0">
                <a:solidFill>
                  <a:schemeClr val="tx1">
                    <a:lumMod val="95000"/>
                  </a:schemeClr>
                </a:solidFill>
                <a:effectLst>
                  <a:outerShdw blurRad="50800" dist="38100" dir="2700000" algn="tl" rotWithShape="0">
                    <a:schemeClr val="bg1">
                      <a:alpha val="43000"/>
                    </a:schemeClr>
                  </a:outerShdw>
                </a:effectLst>
                <a:latin typeface="+mn-lt"/>
                <a:ea typeface="+mn-ea"/>
                <a:cs typeface="+mn-cs"/>
              </a:rPr>
              <a:t>Prepared By: Ajay Singh</a:t>
            </a:r>
          </a:p>
        </p:txBody>
      </p:sp>
      <p:sp>
        <p:nvSpPr>
          <p:cNvPr id="110596" name="Text Box 4">
            <a:extLst>
              <a:ext uri="{FF2B5EF4-FFF2-40B4-BE49-F238E27FC236}">
                <a16:creationId xmlns:a16="http://schemas.microsoft.com/office/drawing/2014/main" id="{C9CB05B8-9BD3-AF1D-3F05-0FCDF75DAB6B}"/>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sp>
        <p:nvSpPr>
          <p:cNvPr id="3" name="Rectangle 5">
            <a:extLst>
              <a:ext uri="{FF2B5EF4-FFF2-40B4-BE49-F238E27FC236}">
                <a16:creationId xmlns:a16="http://schemas.microsoft.com/office/drawing/2014/main" id="{4EF0EBDB-0AC0-95BF-AB6B-1B8EA75F0008}"/>
              </a:ext>
            </a:extLst>
          </p:cNvPr>
          <p:cNvSpPr>
            <a:spLocks noChangeArrowheads="1"/>
          </p:cNvSpPr>
          <p:nvPr/>
        </p:nvSpPr>
        <p:spPr bwMode="auto">
          <a:xfrm>
            <a:off x="4587571" y="3597879"/>
            <a:ext cx="6889687" cy="1667399"/>
          </a:xfrm>
          <a:prstGeom prst="rect">
            <a:avLst/>
          </a:prstGeom>
        </p:spPr>
        <p:txBody>
          <a:bodyPr vert="horz" lIns="91440" tIns="45720" rIns="91440" bIns="45720" rtlCol="0" anchor="ctr">
            <a:normAutofit/>
          </a:bodyPr>
          <a:lstStyle/>
          <a:p>
            <a:pPr>
              <a:spcBef>
                <a:spcPct val="20000"/>
              </a:spcBef>
              <a:spcAft>
                <a:spcPts val="600"/>
              </a:spcAft>
              <a:buClr>
                <a:srgbClr val="3E9EEF"/>
              </a:buClr>
              <a:buSzPct val="70000"/>
              <a:buFont typeface="Wingdings 2" charset="2"/>
              <a:defRPr/>
            </a:pP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condition: Specifies the condition for executing the loop body.</a:t>
            </a:r>
          </a:p>
          <a:p>
            <a:pPr>
              <a:spcBef>
                <a:spcPct val="20000"/>
              </a:spcBef>
              <a:spcAft>
                <a:spcPts val="600"/>
              </a:spcAft>
              <a:buClr>
                <a:srgbClr val="3E9EEF"/>
              </a:buClr>
              <a:buSzPct val="70000"/>
              <a:buFont typeface="Wingdings 2" charset="2"/>
              <a:defRPr/>
            </a:pP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statement(s): The statements that are executed in each iteration of the loop.</a:t>
            </a:r>
          </a:p>
        </p:txBody>
      </p:sp>
    </p:spTree>
    <p:extLst>
      <p:ext uri="{BB962C8B-B14F-4D97-AF65-F5344CB8AC3E}">
        <p14:creationId xmlns:p14="http://schemas.microsoft.com/office/powerpoint/2010/main" val="17165441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PhAnim="0">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110595" name="Text Box 3">
            <a:extLst>
              <a:ext uri="{FF2B5EF4-FFF2-40B4-BE49-F238E27FC236}">
                <a16:creationId xmlns:a16="http://schemas.microsoft.com/office/drawing/2014/main" id="{7398BD18-78E3-76D5-D2AC-71A28B4B5850}"/>
              </a:ext>
            </a:extLst>
          </p:cNvPr>
          <p:cNvSpPr txBox="1">
            <a:spLocks noChangeArrowheads="1"/>
          </p:cNvSpPr>
          <p:nvPr/>
        </p:nvSpPr>
        <p:spPr bwMode="auto">
          <a:xfrm>
            <a:off x="633743" y="609599"/>
            <a:ext cx="3413156" cy="527367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spcBef>
                <a:spcPct val="0"/>
              </a:spcBef>
              <a:spcAft>
                <a:spcPts val="600"/>
              </a:spcAft>
            </a:pPr>
            <a:r>
              <a:rPr lang="en-US" altLang="en-US" sz="4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While Loop example</a:t>
            </a:r>
          </a:p>
        </p:txBody>
      </p:sp>
      <p:sp>
        <p:nvSpPr>
          <p:cNvPr id="505861" name="Rectangle 5">
            <a:extLst>
              <a:ext uri="{FF2B5EF4-FFF2-40B4-BE49-F238E27FC236}">
                <a16:creationId xmlns:a16="http://schemas.microsoft.com/office/drawing/2014/main" id="{B7B391B0-57E8-8B1C-9AD0-F4EBB8FEEA84}"/>
              </a:ext>
            </a:extLst>
          </p:cNvPr>
          <p:cNvSpPr>
            <a:spLocks noChangeArrowheads="1"/>
          </p:cNvSpPr>
          <p:nvPr/>
        </p:nvSpPr>
        <p:spPr bwMode="auto">
          <a:xfrm>
            <a:off x="4549670" y="609599"/>
            <a:ext cx="6889687" cy="520575"/>
          </a:xfrm>
          <a:prstGeom prst="rect">
            <a:avLst/>
          </a:prstGeom>
        </p:spPr>
        <p:txBody>
          <a:bodyPr vert="horz" lIns="91440" tIns="45720" rIns="91440" bIns="45720" rtlCol="0" anchor="ctr">
            <a:normAutofit/>
          </a:bodyPr>
          <a:lstStyle/>
          <a:p>
            <a:pPr>
              <a:spcBef>
                <a:spcPct val="20000"/>
              </a:spcBef>
              <a:spcAft>
                <a:spcPts val="600"/>
              </a:spcAft>
              <a:buClr>
                <a:srgbClr val="3E9EEF"/>
              </a:buClr>
              <a:buSzPct val="70000"/>
              <a:buFont typeface="Wingdings 2" charset="2"/>
              <a:defRPr/>
            </a:pP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Here's an example of a while loop in C that prints the numbers from 1 to 10:</a:t>
            </a:r>
          </a:p>
        </p:txBody>
      </p:sp>
      <p:pic>
        <p:nvPicPr>
          <p:cNvPr id="110598" name="Picture 4">
            <a:extLst>
              <a:ext uri="{FF2B5EF4-FFF2-40B4-BE49-F238E27FC236}">
                <a16:creationId xmlns:a16="http://schemas.microsoft.com/office/drawing/2014/main" id="{4E20C466-B172-2FEA-298A-C15BAE061D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4947340" y="1230884"/>
            <a:ext cx="6094348" cy="328871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2B541834-316A-8C70-AF5B-A6B29C56BDD7}"/>
              </a:ext>
            </a:extLst>
          </p:cNvPr>
          <p:cNvSpPr>
            <a:spLocks noGrp="1"/>
          </p:cNvSpPr>
          <p:nvPr>
            <p:ph type="ftr" sz="quarter" idx="11"/>
          </p:nvPr>
        </p:nvSpPr>
        <p:spPr>
          <a:xfrm>
            <a:off x="913795" y="5883275"/>
            <a:ext cx="6672865" cy="365125"/>
          </a:xfrm>
        </p:spPr>
        <p:txBody>
          <a:bodyPr vert="horz" lIns="91440" tIns="45720" rIns="91440" bIns="45720" rtlCol="0" anchor="ctr">
            <a:normAutofit/>
          </a:bodyPr>
          <a:lstStyle/>
          <a:p>
            <a:pPr defTabSz="914400">
              <a:spcAft>
                <a:spcPts val="600"/>
              </a:spcAft>
            </a:pPr>
            <a:r>
              <a:rPr lang="en-US" kern="1200">
                <a:solidFill>
                  <a:schemeClr val="tx1">
                    <a:lumMod val="95000"/>
                  </a:schemeClr>
                </a:solidFill>
                <a:effectLst>
                  <a:outerShdw blurRad="50800" dist="38100" dir="2700000" algn="tl" rotWithShape="0">
                    <a:schemeClr val="bg1">
                      <a:alpha val="43000"/>
                    </a:schemeClr>
                  </a:outerShdw>
                </a:effectLst>
                <a:latin typeface="+mn-lt"/>
                <a:ea typeface="+mn-ea"/>
                <a:cs typeface="+mn-cs"/>
              </a:rPr>
              <a:t>Prepared By: Ajay Singh</a:t>
            </a:r>
          </a:p>
        </p:txBody>
      </p:sp>
      <p:sp>
        <p:nvSpPr>
          <p:cNvPr id="110596" name="Text Box 4">
            <a:extLst>
              <a:ext uri="{FF2B5EF4-FFF2-40B4-BE49-F238E27FC236}">
                <a16:creationId xmlns:a16="http://schemas.microsoft.com/office/drawing/2014/main" id="{C9CB05B8-9BD3-AF1D-3F05-0FCDF75DAB6B}"/>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spTree>
    <p:extLst>
      <p:ext uri="{BB962C8B-B14F-4D97-AF65-F5344CB8AC3E}">
        <p14:creationId xmlns:p14="http://schemas.microsoft.com/office/powerpoint/2010/main" val="3683857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38286-79AD-50D4-549A-0FB781E93F38}"/>
              </a:ext>
            </a:extLst>
          </p:cNvPr>
          <p:cNvSpPr>
            <a:spLocks noGrp="1"/>
          </p:cNvSpPr>
          <p:nvPr>
            <p:ph type="title"/>
          </p:nvPr>
        </p:nvSpPr>
        <p:spPr/>
        <p:txBody>
          <a:bodyPr/>
          <a:lstStyle/>
          <a:p>
            <a:r>
              <a:rPr lang="en-US" altLang="en-US" sz="4000" dirty="0">
                <a:latin typeface="Arial" panose="020B0604020202020204" pitchFamily="34" charset="0"/>
              </a:rPr>
              <a:t>First C Program</a:t>
            </a:r>
          </a:p>
        </p:txBody>
      </p:sp>
      <p:sp>
        <p:nvSpPr>
          <p:cNvPr id="3" name="Content Placeholder 2">
            <a:extLst>
              <a:ext uri="{FF2B5EF4-FFF2-40B4-BE49-F238E27FC236}">
                <a16:creationId xmlns:a16="http://schemas.microsoft.com/office/drawing/2014/main" id="{C4CBB3B3-41EA-CEA3-6593-1AD7FE4FA2A7}"/>
              </a:ext>
            </a:extLst>
          </p:cNvPr>
          <p:cNvSpPr>
            <a:spLocks noGrp="1"/>
          </p:cNvSpPr>
          <p:nvPr>
            <p:ph idx="1"/>
          </p:nvPr>
        </p:nvSpPr>
        <p:spPr>
          <a:xfrm>
            <a:off x="2268933" y="2832184"/>
            <a:ext cx="7654133" cy="1193631"/>
          </a:xfrm>
        </p:spPr>
        <p:txBody>
          <a:bodyPr>
            <a:normAutofit/>
          </a:bodyPr>
          <a:lstStyle/>
          <a:p>
            <a:pPr algn="just">
              <a:defRPr/>
            </a:pPr>
            <a:r>
              <a:rPr lang="en-US" sz="3600" i="1" dirty="0">
                <a:effectLst>
                  <a:outerShdw blurRad="38100" dist="38100" dir="2700000" algn="tl">
                    <a:srgbClr val="C0C0C0"/>
                  </a:outerShdw>
                </a:effectLst>
              </a:rPr>
              <a:t>It's time to write your first C program.</a:t>
            </a:r>
          </a:p>
          <a:p>
            <a:pPr algn="just" eaLnBrk="1" hangingPunct="1">
              <a:defRPr/>
            </a:pPr>
            <a:endParaRPr lang="en-US" sz="3600" i="1" dirty="0">
              <a:effectLst>
                <a:outerShdw blurRad="38100" dist="38100" dir="2700000" algn="tl">
                  <a:srgbClr val="C0C0C0"/>
                </a:outerShdw>
              </a:effectLst>
            </a:endParaRPr>
          </a:p>
        </p:txBody>
      </p:sp>
      <p:sp>
        <p:nvSpPr>
          <p:cNvPr id="4" name="Footer Placeholder 3">
            <a:extLst>
              <a:ext uri="{FF2B5EF4-FFF2-40B4-BE49-F238E27FC236}">
                <a16:creationId xmlns:a16="http://schemas.microsoft.com/office/drawing/2014/main" id="{9399F627-DADE-5973-5651-393DBEEBC9BD}"/>
              </a:ext>
            </a:extLst>
          </p:cNvPr>
          <p:cNvSpPr>
            <a:spLocks noGrp="1"/>
          </p:cNvSpPr>
          <p:nvPr>
            <p:ph type="ftr" sz="quarter" idx="11"/>
          </p:nvPr>
        </p:nvSpPr>
        <p:spPr/>
        <p:txBody>
          <a:bodyPr/>
          <a:lstStyle/>
          <a:p>
            <a:r>
              <a:rPr lang="en-US"/>
              <a:t>Prepared By: Ajay Singh</a:t>
            </a:r>
          </a:p>
        </p:txBody>
      </p:sp>
    </p:spTree>
    <p:extLst>
      <p:ext uri="{BB962C8B-B14F-4D97-AF65-F5344CB8AC3E}">
        <p14:creationId xmlns:p14="http://schemas.microsoft.com/office/powerpoint/2010/main" val="6606233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PhAnim="0">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110595" name="Text Box 3">
            <a:extLst>
              <a:ext uri="{FF2B5EF4-FFF2-40B4-BE49-F238E27FC236}">
                <a16:creationId xmlns:a16="http://schemas.microsoft.com/office/drawing/2014/main" id="{7398BD18-78E3-76D5-D2AC-71A28B4B5850}"/>
              </a:ext>
            </a:extLst>
          </p:cNvPr>
          <p:cNvSpPr txBox="1">
            <a:spLocks noChangeArrowheads="1"/>
          </p:cNvSpPr>
          <p:nvPr/>
        </p:nvSpPr>
        <p:spPr bwMode="auto">
          <a:xfrm>
            <a:off x="633743" y="609599"/>
            <a:ext cx="3413156" cy="527367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spcBef>
                <a:spcPct val="0"/>
              </a:spcBef>
              <a:spcAft>
                <a:spcPts val="600"/>
              </a:spcAft>
            </a:pPr>
            <a:r>
              <a:rPr lang="en-US" altLang="en-US" sz="4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While Loop example output</a:t>
            </a:r>
          </a:p>
        </p:txBody>
      </p:sp>
      <p:sp>
        <p:nvSpPr>
          <p:cNvPr id="505861" name="Rectangle 5">
            <a:extLst>
              <a:ext uri="{FF2B5EF4-FFF2-40B4-BE49-F238E27FC236}">
                <a16:creationId xmlns:a16="http://schemas.microsoft.com/office/drawing/2014/main" id="{B7B391B0-57E8-8B1C-9AD0-F4EBB8FEEA84}"/>
              </a:ext>
            </a:extLst>
          </p:cNvPr>
          <p:cNvSpPr>
            <a:spLocks noChangeArrowheads="1"/>
          </p:cNvSpPr>
          <p:nvPr/>
        </p:nvSpPr>
        <p:spPr bwMode="auto">
          <a:xfrm>
            <a:off x="4710823" y="457199"/>
            <a:ext cx="6889687" cy="1779007"/>
          </a:xfrm>
          <a:prstGeom prst="rect">
            <a:avLst/>
          </a:prstGeom>
        </p:spPr>
        <p:txBody>
          <a:bodyPr vert="horz" lIns="91440" tIns="45720" rIns="91440" bIns="45720" rtlCol="0" anchor="ctr">
            <a:normAutofit/>
          </a:bodyPr>
          <a:lstStyle/>
          <a:p>
            <a:pPr>
              <a:spcBef>
                <a:spcPct val="20000"/>
              </a:spcBef>
              <a:spcAft>
                <a:spcPts val="600"/>
              </a:spcAft>
              <a:buClr>
                <a:srgbClr val="3E9EEF"/>
              </a:buClr>
              <a:buSzPct val="70000"/>
              <a:buFont typeface="Wingdings 2" charset="2"/>
              <a:defRPr/>
            </a:pP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Explanation: The program uses a while loop to print the numbers from 1 to 10. The while loop continues as long as </a:t>
            </a:r>
            <a:r>
              <a:rPr lang="en-US" i="1"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a:t>
            </a: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&lt;= 10 and increments </a:t>
            </a:r>
            <a:r>
              <a:rPr lang="en-US" i="1"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a:t>
            </a: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by 1 in each iteration. The </a:t>
            </a:r>
            <a:r>
              <a:rPr lang="en-US" i="1"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printf</a:t>
            </a: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function is used to print the value of </a:t>
            </a:r>
            <a:r>
              <a:rPr lang="en-US" i="1"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a:t>
            </a: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on a new line in each iteration. The loop continues until </a:t>
            </a:r>
            <a:r>
              <a:rPr lang="en-US" i="1"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a:t>
            </a: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becomes greater than 10, at which point the loop terminates and the program ends.</a:t>
            </a:r>
          </a:p>
        </p:txBody>
      </p:sp>
      <p:pic>
        <p:nvPicPr>
          <p:cNvPr id="110598" name="Picture 4">
            <a:extLst>
              <a:ext uri="{FF2B5EF4-FFF2-40B4-BE49-F238E27FC236}">
                <a16:creationId xmlns:a16="http://schemas.microsoft.com/office/drawing/2014/main" id="{4E20C466-B172-2FEA-298A-C15BAE061D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4710823" y="2452700"/>
            <a:ext cx="6567382" cy="305413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2B541834-316A-8C70-AF5B-A6B29C56BDD7}"/>
              </a:ext>
            </a:extLst>
          </p:cNvPr>
          <p:cNvSpPr>
            <a:spLocks noGrp="1"/>
          </p:cNvSpPr>
          <p:nvPr>
            <p:ph type="ftr" sz="quarter" idx="11"/>
          </p:nvPr>
        </p:nvSpPr>
        <p:spPr>
          <a:xfrm>
            <a:off x="913795" y="5883275"/>
            <a:ext cx="6672865" cy="365125"/>
          </a:xfrm>
        </p:spPr>
        <p:txBody>
          <a:bodyPr vert="horz" lIns="91440" tIns="45720" rIns="91440" bIns="45720" rtlCol="0" anchor="ctr">
            <a:normAutofit/>
          </a:bodyPr>
          <a:lstStyle/>
          <a:p>
            <a:pPr defTabSz="914400">
              <a:spcAft>
                <a:spcPts val="600"/>
              </a:spcAft>
            </a:pPr>
            <a:r>
              <a:rPr lang="en-US" kern="1200">
                <a:solidFill>
                  <a:schemeClr val="tx1">
                    <a:lumMod val="95000"/>
                  </a:schemeClr>
                </a:solidFill>
                <a:effectLst>
                  <a:outerShdw blurRad="50800" dist="38100" dir="2700000" algn="tl" rotWithShape="0">
                    <a:schemeClr val="bg1">
                      <a:alpha val="43000"/>
                    </a:schemeClr>
                  </a:outerShdw>
                </a:effectLst>
                <a:latin typeface="+mn-lt"/>
                <a:ea typeface="+mn-ea"/>
                <a:cs typeface="+mn-cs"/>
              </a:rPr>
              <a:t>Prepared By: Ajay Singh</a:t>
            </a:r>
          </a:p>
        </p:txBody>
      </p:sp>
      <p:sp>
        <p:nvSpPr>
          <p:cNvPr id="110596" name="Text Box 4">
            <a:extLst>
              <a:ext uri="{FF2B5EF4-FFF2-40B4-BE49-F238E27FC236}">
                <a16:creationId xmlns:a16="http://schemas.microsoft.com/office/drawing/2014/main" id="{C9CB05B8-9BD3-AF1D-3F05-0FCDF75DAB6B}"/>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spTree>
    <p:extLst>
      <p:ext uri="{BB962C8B-B14F-4D97-AF65-F5344CB8AC3E}">
        <p14:creationId xmlns:p14="http://schemas.microsoft.com/office/powerpoint/2010/main" val="277577305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PhAnim="0">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110595" name="Text Box 3">
            <a:extLst>
              <a:ext uri="{FF2B5EF4-FFF2-40B4-BE49-F238E27FC236}">
                <a16:creationId xmlns:a16="http://schemas.microsoft.com/office/drawing/2014/main" id="{7398BD18-78E3-76D5-D2AC-71A28B4B5850}"/>
              </a:ext>
            </a:extLst>
          </p:cNvPr>
          <p:cNvSpPr txBox="1">
            <a:spLocks noChangeArrowheads="1"/>
          </p:cNvSpPr>
          <p:nvPr/>
        </p:nvSpPr>
        <p:spPr bwMode="auto">
          <a:xfrm>
            <a:off x="633743" y="609599"/>
            <a:ext cx="3413156" cy="527367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spcBef>
                <a:spcPct val="0"/>
              </a:spcBef>
              <a:spcAft>
                <a:spcPts val="600"/>
              </a:spcAft>
            </a:pPr>
            <a:r>
              <a:rPr lang="en-US" altLang="en-US" sz="4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Do-while</a:t>
            </a:r>
          </a:p>
        </p:txBody>
      </p:sp>
      <p:sp>
        <p:nvSpPr>
          <p:cNvPr id="505861" name="Rectangle 5">
            <a:extLst>
              <a:ext uri="{FF2B5EF4-FFF2-40B4-BE49-F238E27FC236}">
                <a16:creationId xmlns:a16="http://schemas.microsoft.com/office/drawing/2014/main" id="{B7B391B0-57E8-8B1C-9AD0-F4EBB8FEEA84}"/>
              </a:ext>
            </a:extLst>
          </p:cNvPr>
          <p:cNvSpPr>
            <a:spLocks noChangeArrowheads="1"/>
          </p:cNvSpPr>
          <p:nvPr/>
        </p:nvSpPr>
        <p:spPr bwMode="auto">
          <a:xfrm>
            <a:off x="4587572" y="379518"/>
            <a:ext cx="6889687" cy="1667399"/>
          </a:xfrm>
          <a:prstGeom prst="rect">
            <a:avLst/>
          </a:prstGeom>
        </p:spPr>
        <p:txBody>
          <a:bodyPr vert="horz" lIns="91440" tIns="45720" rIns="91440" bIns="45720" rtlCol="0" anchor="ctr">
            <a:normAutofit/>
          </a:bodyPr>
          <a:lstStyle/>
          <a:p>
            <a:pPr>
              <a:spcBef>
                <a:spcPct val="20000"/>
              </a:spcBef>
              <a:spcAft>
                <a:spcPts val="600"/>
              </a:spcAft>
              <a:buClr>
                <a:srgbClr val="3E9EEF"/>
              </a:buClr>
              <a:buSzPct val="70000"/>
              <a:buFont typeface="Wingdings 2" charset="2"/>
              <a:defRPr/>
            </a:pP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The do...while loop in C is similar to a while loop, but with one important difference: the loop body is guaranteed to execute at least once, even if the condition is not satisfied. The syntax for a do...while loop is as follows:</a:t>
            </a:r>
          </a:p>
        </p:txBody>
      </p:sp>
      <p:pic>
        <p:nvPicPr>
          <p:cNvPr id="110598" name="Picture 4">
            <a:extLst>
              <a:ext uri="{FF2B5EF4-FFF2-40B4-BE49-F238E27FC236}">
                <a16:creationId xmlns:a16="http://schemas.microsoft.com/office/drawing/2014/main" id="{4E20C466-B172-2FEA-298A-C15BAE061D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4689936" y="1788421"/>
            <a:ext cx="6286848" cy="134786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2B541834-316A-8C70-AF5B-A6B29C56BDD7}"/>
              </a:ext>
            </a:extLst>
          </p:cNvPr>
          <p:cNvSpPr>
            <a:spLocks noGrp="1"/>
          </p:cNvSpPr>
          <p:nvPr>
            <p:ph type="ftr" sz="quarter" idx="11"/>
          </p:nvPr>
        </p:nvSpPr>
        <p:spPr>
          <a:xfrm>
            <a:off x="913795" y="5883275"/>
            <a:ext cx="6672865" cy="365125"/>
          </a:xfrm>
        </p:spPr>
        <p:txBody>
          <a:bodyPr vert="horz" lIns="91440" tIns="45720" rIns="91440" bIns="45720" rtlCol="0" anchor="ctr">
            <a:normAutofit/>
          </a:bodyPr>
          <a:lstStyle/>
          <a:p>
            <a:pPr defTabSz="914400">
              <a:spcAft>
                <a:spcPts val="600"/>
              </a:spcAft>
            </a:pPr>
            <a:r>
              <a:rPr lang="en-US" kern="1200" dirty="0">
                <a:solidFill>
                  <a:schemeClr val="tx1">
                    <a:lumMod val="95000"/>
                  </a:schemeClr>
                </a:solidFill>
                <a:effectLst>
                  <a:outerShdw blurRad="50800" dist="38100" dir="2700000" algn="tl" rotWithShape="0">
                    <a:schemeClr val="bg1">
                      <a:alpha val="43000"/>
                    </a:schemeClr>
                  </a:outerShdw>
                </a:effectLst>
                <a:latin typeface="+mn-lt"/>
                <a:ea typeface="+mn-ea"/>
                <a:cs typeface="+mn-cs"/>
              </a:rPr>
              <a:t>Prepared By: Ajay Singh</a:t>
            </a:r>
          </a:p>
        </p:txBody>
      </p:sp>
      <p:sp>
        <p:nvSpPr>
          <p:cNvPr id="110596" name="Text Box 4">
            <a:extLst>
              <a:ext uri="{FF2B5EF4-FFF2-40B4-BE49-F238E27FC236}">
                <a16:creationId xmlns:a16="http://schemas.microsoft.com/office/drawing/2014/main" id="{C9CB05B8-9BD3-AF1D-3F05-0FCDF75DAB6B}"/>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sp>
        <p:nvSpPr>
          <p:cNvPr id="3" name="Rectangle 5">
            <a:extLst>
              <a:ext uri="{FF2B5EF4-FFF2-40B4-BE49-F238E27FC236}">
                <a16:creationId xmlns:a16="http://schemas.microsoft.com/office/drawing/2014/main" id="{4EF0EBDB-0AC0-95BF-AB6B-1B8EA75F0008}"/>
              </a:ext>
            </a:extLst>
          </p:cNvPr>
          <p:cNvSpPr>
            <a:spLocks noChangeArrowheads="1"/>
          </p:cNvSpPr>
          <p:nvPr/>
        </p:nvSpPr>
        <p:spPr bwMode="auto">
          <a:xfrm>
            <a:off x="4587571" y="3597879"/>
            <a:ext cx="6889687" cy="1667399"/>
          </a:xfrm>
          <a:prstGeom prst="rect">
            <a:avLst/>
          </a:prstGeom>
        </p:spPr>
        <p:txBody>
          <a:bodyPr vert="horz" lIns="91440" tIns="45720" rIns="91440" bIns="45720" rtlCol="0" anchor="ctr">
            <a:normAutofit/>
          </a:bodyPr>
          <a:lstStyle/>
          <a:p>
            <a:pPr>
              <a:spcBef>
                <a:spcPct val="20000"/>
              </a:spcBef>
              <a:spcAft>
                <a:spcPts val="600"/>
              </a:spcAft>
              <a:buClr>
                <a:srgbClr val="3E9EEF"/>
              </a:buClr>
              <a:buSzPct val="70000"/>
              <a:buFont typeface="Wingdings 2" charset="2"/>
              <a:defRPr/>
            </a:pP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condition: Specifies the condition for executing the loop body.</a:t>
            </a:r>
          </a:p>
          <a:p>
            <a:pPr>
              <a:spcBef>
                <a:spcPct val="20000"/>
              </a:spcBef>
              <a:spcAft>
                <a:spcPts val="600"/>
              </a:spcAft>
              <a:buClr>
                <a:srgbClr val="3E9EEF"/>
              </a:buClr>
              <a:buSzPct val="70000"/>
              <a:buFont typeface="Wingdings 2" charset="2"/>
              <a:defRPr/>
            </a:pP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statement(s): The statements that are executed in each iteration of the loop.</a:t>
            </a:r>
          </a:p>
        </p:txBody>
      </p:sp>
    </p:spTree>
    <p:extLst>
      <p:ext uri="{BB962C8B-B14F-4D97-AF65-F5344CB8AC3E}">
        <p14:creationId xmlns:p14="http://schemas.microsoft.com/office/powerpoint/2010/main" val="9692888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PhAnim="0">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110595" name="Text Box 3">
            <a:extLst>
              <a:ext uri="{FF2B5EF4-FFF2-40B4-BE49-F238E27FC236}">
                <a16:creationId xmlns:a16="http://schemas.microsoft.com/office/drawing/2014/main" id="{7398BD18-78E3-76D5-D2AC-71A28B4B5850}"/>
              </a:ext>
            </a:extLst>
          </p:cNvPr>
          <p:cNvSpPr txBox="1">
            <a:spLocks noChangeArrowheads="1"/>
          </p:cNvSpPr>
          <p:nvPr/>
        </p:nvSpPr>
        <p:spPr bwMode="auto">
          <a:xfrm>
            <a:off x="633743" y="609599"/>
            <a:ext cx="3413156" cy="527367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spcBef>
                <a:spcPct val="0"/>
              </a:spcBef>
              <a:spcAft>
                <a:spcPts val="600"/>
              </a:spcAft>
            </a:pPr>
            <a:r>
              <a:rPr lang="en-US" altLang="en-US" sz="4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Do-while example</a:t>
            </a:r>
          </a:p>
        </p:txBody>
      </p:sp>
      <p:sp>
        <p:nvSpPr>
          <p:cNvPr id="505861" name="Rectangle 5">
            <a:extLst>
              <a:ext uri="{FF2B5EF4-FFF2-40B4-BE49-F238E27FC236}">
                <a16:creationId xmlns:a16="http://schemas.microsoft.com/office/drawing/2014/main" id="{B7B391B0-57E8-8B1C-9AD0-F4EBB8FEEA84}"/>
              </a:ext>
            </a:extLst>
          </p:cNvPr>
          <p:cNvSpPr>
            <a:spLocks noChangeArrowheads="1"/>
          </p:cNvSpPr>
          <p:nvPr/>
        </p:nvSpPr>
        <p:spPr bwMode="auto">
          <a:xfrm>
            <a:off x="4549670" y="609599"/>
            <a:ext cx="6889687" cy="520575"/>
          </a:xfrm>
          <a:prstGeom prst="rect">
            <a:avLst/>
          </a:prstGeom>
        </p:spPr>
        <p:txBody>
          <a:bodyPr vert="horz" lIns="91440" tIns="45720" rIns="91440" bIns="45720" rtlCol="0" anchor="ctr">
            <a:normAutofit fontScale="92500"/>
          </a:bodyPr>
          <a:lstStyle/>
          <a:p>
            <a:pPr>
              <a:spcBef>
                <a:spcPct val="20000"/>
              </a:spcBef>
              <a:spcAft>
                <a:spcPts val="600"/>
              </a:spcAft>
              <a:buClr>
                <a:srgbClr val="3E9EEF"/>
              </a:buClr>
              <a:buSzPct val="70000"/>
              <a:buFont typeface="Wingdings 2" charset="2"/>
              <a:defRPr/>
            </a:pP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Here's an example of a do...while loop in C that prints the numbers from 1 to 10:</a:t>
            </a:r>
          </a:p>
        </p:txBody>
      </p:sp>
      <p:pic>
        <p:nvPicPr>
          <p:cNvPr id="110598" name="Picture 4">
            <a:extLst>
              <a:ext uri="{FF2B5EF4-FFF2-40B4-BE49-F238E27FC236}">
                <a16:creationId xmlns:a16="http://schemas.microsoft.com/office/drawing/2014/main" id="{4E20C466-B172-2FEA-298A-C15BAE061D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4947340" y="1243833"/>
            <a:ext cx="6094348" cy="326282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2B541834-316A-8C70-AF5B-A6B29C56BDD7}"/>
              </a:ext>
            </a:extLst>
          </p:cNvPr>
          <p:cNvSpPr>
            <a:spLocks noGrp="1"/>
          </p:cNvSpPr>
          <p:nvPr>
            <p:ph type="ftr" sz="quarter" idx="11"/>
          </p:nvPr>
        </p:nvSpPr>
        <p:spPr>
          <a:xfrm>
            <a:off x="913795" y="5883275"/>
            <a:ext cx="6672865" cy="365125"/>
          </a:xfrm>
        </p:spPr>
        <p:txBody>
          <a:bodyPr vert="horz" lIns="91440" tIns="45720" rIns="91440" bIns="45720" rtlCol="0" anchor="ctr">
            <a:normAutofit/>
          </a:bodyPr>
          <a:lstStyle/>
          <a:p>
            <a:pPr defTabSz="914400">
              <a:spcAft>
                <a:spcPts val="600"/>
              </a:spcAft>
            </a:pPr>
            <a:r>
              <a:rPr lang="en-US" kern="1200">
                <a:solidFill>
                  <a:schemeClr val="tx1">
                    <a:lumMod val="95000"/>
                  </a:schemeClr>
                </a:solidFill>
                <a:effectLst>
                  <a:outerShdw blurRad="50800" dist="38100" dir="2700000" algn="tl" rotWithShape="0">
                    <a:schemeClr val="bg1">
                      <a:alpha val="43000"/>
                    </a:schemeClr>
                  </a:outerShdw>
                </a:effectLst>
                <a:latin typeface="+mn-lt"/>
                <a:ea typeface="+mn-ea"/>
                <a:cs typeface="+mn-cs"/>
              </a:rPr>
              <a:t>Prepared By: Ajay Singh</a:t>
            </a:r>
          </a:p>
        </p:txBody>
      </p:sp>
      <p:sp>
        <p:nvSpPr>
          <p:cNvPr id="110596" name="Text Box 4">
            <a:extLst>
              <a:ext uri="{FF2B5EF4-FFF2-40B4-BE49-F238E27FC236}">
                <a16:creationId xmlns:a16="http://schemas.microsoft.com/office/drawing/2014/main" id="{C9CB05B8-9BD3-AF1D-3F05-0FCDF75DAB6B}"/>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spTree>
    <p:extLst>
      <p:ext uri="{BB962C8B-B14F-4D97-AF65-F5344CB8AC3E}">
        <p14:creationId xmlns:p14="http://schemas.microsoft.com/office/powerpoint/2010/main" val="10076463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PhAnim="0">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110595" name="Text Box 3">
            <a:extLst>
              <a:ext uri="{FF2B5EF4-FFF2-40B4-BE49-F238E27FC236}">
                <a16:creationId xmlns:a16="http://schemas.microsoft.com/office/drawing/2014/main" id="{7398BD18-78E3-76D5-D2AC-71A28B4B5850}"/>
              </a:ext>
            </a:extLst>
          </p:cNvPr>
          <p:cNvSpPr txBox="1">
            <a:spLocks noChangeArrowheads="1"/>
          </p:cNvSpPr>
          <p:nvPr/>
        </p:nvSpPr>
        <p:spPr bwMode="auto">
          <a:xfrm>
            <a:off x="633743" y="609599"/>
            <a:ext cx="3413156" cy="527367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spcBef>
                <a:spcPct val="0"/>
              </a:spcBef>
              <a:spcAft>
                <a:spcPts val="600"/>
              </a:spcAft>
            </a:pPr>
            <a:r>
              <a:rPr lang="en-US" altLang="en-US" sz="4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Do-while example output</a:t>
            </a:r>
          </a:p>
        </p:txBody>
      </p:sp>
      <p:sp>
        <p:nvSpPr>
          <p:cNvPr id="505861" name="Rectangle 5">
            <a:extLst>
              <a:ext uri="{FF2B5EF4-FFF2-40B4-BE49-F238E27FC236}">
                <a16:creationId xmlns:a16="http://schemas.microsoft.com/office/drawing/2014/main" id="{B7B391B0-57E8-8B1C-9AD0-F4EBB8FEEA84}"/>
              </a:ext>
            </a:extLst>
          </p:cNvPr>
          <p:cNvSpPr>
            <a:spLocks noChangeArrowheads="1"/>
          </p:cNvSpPr>
          <p:nvPr/>
        </p:nvSpPr>
        <p:spPr bwMode="auto">
          <a:xfrm>
            <a:off x="4710823" y="457199"/>
            <a:ext cx="6889687" cy="1779007"/>
          </a:xfrm>
          <a:prstGeom prst="rect">
            <a:avLst/>
          </a:prstGeom>
        </p:spPr>
        <p:txBody>
          <a:bodyPr vert="horz" lIns="91440" tIns="45720" rIns="91440" bIns="45720" rtlCol="0" anchor="ctr">
            <a:normAutofit/>
          </a:bodyPr>
          <a:lstStyle/>
          <a:p>
            <a:pPr>
              <a:spcBef>
                <a:spcPct val="20000"/>
              </a:spcBef>
              <a:spcAft>
                <a:spcPts val="600"/>
              </a:spcAft>
              <a:buClr>
                <a:srgbClr val="3E9EEF"/>
              </a:buClr>
              <a:buSzPct val="70000"/>
              <a:buFont typeface="Wingdings 2" charset="2"/>
              <a:defRPr/>
            </a:pP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Explanation: The program uses a do...while loop to print the numbers from 1 to 10. The loop body is executed first, and then the condition </a:t>
            </a:r>
            <a:r>
              <a:rPr lang="en-US" i="1"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a:t>
            </a: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&lt;= 10 is checked. If the condition is satisfied, the loop body is executed again. This process continues until </a:t>
            </a:r>
            <a:r>
              <a:rPr lang="en-US" i="1"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a:t>
            </a: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becomes greater than 10, at which point the loop terminates and the program ends.</a:t>
            </a:r>
          </a:p>
        </p:txBody>
      </p:sp>
      <p:pic>
        <p:nvPicPr>
          <p:cNvPr id="110598" name="Picture 4">
            <a:extLst>
              <a:ext uri="{FF2B5EF4-FFF2-40B4-BE49-F238E27FC236}">
                <a16:creationId xmlns:a16="http://schemas.microsoft.com/office/drawing/2014/main" id="{4E20C466-B172-2FEA-298A-C15BAE061D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4710823" y="2452700"/>
            <a:ext cx="6567382" cy="305413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2B541834-316A-8C70-AF5B-A6B29C56BDD7}"/>
              </a:ext>
            </a:extLst>
          </p:cNvPr>
          <p:cNvSpPr>
            <a:spLocks noGrp="1"/>
          </p:cNvSpPr>
          <p:nvPr>
            <p:ph type="ftr" sz="quarter" idx="11"/>
          </p:nvPr>
        </p:nvSpPr>
        <p:spPr>
          <a:xfrm>
            <a:off x="913795" y="5883275"/>
            <a:ext cx="6672865" cy="365125"/>
          </a:xfrm>
        </p:spPr>
        <p:txBody>
          <a:bodyPr vert="horz" lIns="91440" tIns="45720" rIns="91440" bIns="45720" rtlCol="0" anchor="ctr">
            <a:normAutofit/>
          </a:bodyPr>
          <a:lstStyle/>
          <a:p>
            <a:pPr defTabSz="914400">
              <a:spcAft>
                <a:spcPts val="600"/>
              </a:spcAft>
            </a:pPr>
            <a:r>
              <a:rPr lang="en-US" kern="1200" dirty="0">
                <a:solidFill>
                  <a:schemeClr val="tx1">
                    <a:lumMod val="95000"/>
                  </a:schemeClr>
                </a:solidFill>
                <a:effectLst>
                  <a:outerShdw blurRad="50800" dist="38100" dir="2700000" algn="tl" rotWithShape="0">
                    <a:schemeClr val="bg1">
                      <a:alpha val="43000"/>
                    </a:schemeClr>
                  </a:outerShdw>
                </a:effectLst>
                <a:latin typeface="+mn-lt"/>
                <a:ea typeface="+mn-ea"/>
                <a:cs typeface="+mn-cs"/>
              </a:rPr>
              <a:t>Prepared By: Ajay Singh</a:t>
            </a:r>
          </a:p>
        </p:txBody>
      </p:sp>
      <p:sp>
        <p:nvSpPr>
          <p:cNvPr id="110596" name="Text Box 4">
            <a:extLst>
              <a:ext uri="{FF2B5EF4-FFF2-40B4-BE49-F238E27FC236}">
                <a16:creationId xmlns:a16="http://schemas.microsoft.com/office/drawing/2014/main" id="{C9CB05B8-9BD3-AF1D-3F05-0FCDF75DAB6B}"/>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spTree>
    <p:extLst>
      <p:ext uri="{BB962C8B-B14F-4D97-AF65-F5344CB8AC3E}">
        <p14:creationId xmlns:p14="http://schemas.microsoft.com/office/powerpoint/2010/main" val="40107519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PhAnim="0">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110595" name="Text Box 3">
            <a:extLst>
              <a:ext uri="{FF2B5EF4-FFF2-40B4-BE49-F238E27FC236}">
                <a16:creationId xmlns:a16="http://schemas.microsoft.com/office/drawing/2014/main" id="{7398BD18-78E3-76D5-D2AC-71A28B4B5850}"/>
              </a:ext>
            </a:extLst>
          </p:cNvPr>
          <p:cNvSpPr txBox="1">
            <a:spLocks noChangeArrowheads="1"/>
          </p:cNvSpPr>
          <p:nvPr/>
        </p:nvSpPr>
        <p:spPr bwMode="auto">
          <a:xfrm>
            <a:off x="633743" y="609599"/>
            <a:ext cx="3413156" cy="527367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spcBef>
                <a:spcPct val="0"/>
              </a:spcBef>
              <a:spcAft>
                <a:spcPts val="600"/>
              </a:spcAft>
            </a:pPr>
            <a:r>
              <a:rPr lang="en-US" altLang="en-US" sz="40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Goto</a:t>
            </a:r>
            <a:r>
              <a:rPr lang="en-US" altLang="en-US" sz="4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 Statement</a:t>
            </a:r>
          </a:p>
        </p:txBody>
      </p:sp>
      <p:sp>
        <p:nvSpPr>
          <p:cNvPr id="505861" name="Rectangle 5">
            <a:extLst>
              <a:ext uri="{FF2B5EF4-FFF2-40B4-BE49-F238E27FC236}">
                <a16:creationId xmlns:a16="http://schemas.microsoft.com/office/drawing/2014/main" id="{B7B391B0-57E8-8B1C-9AD0-F4EBB8FEEA84}"/>
              </a:ext>
            </a:extLst>
          </p:cNvPr>
          <p:cNvSpPr>
            <a:spLocks noChangeArrowheads="1"/>
          </p:cNvSpPr>
          <p:nvPr/>
        </p:nvSpPr>
        <p:spPr bwMode="auto">
          <a:xfrm>
            <a:off x="4587572" y="379518"/>
            <a:ext cx="6889687" cy="1667399"/>
          </a:xfrm>
          <a:prstGeom prst="rect">
            <a:avLst/>
          </a:prstGeom>
        </p:spPr>
        <p:txBody>
          <a:bodyPr vert="horz" lIns="91440" tIns="45720" rIns="91440" bIns="45720" rtlCol="0" anchor="ctr">
            <a:normAutofit/>
          </a:bodyPr>
          <a:lstStyle/>
          <a:p>
            <a:pPr>
              <a:spcBef>
                <a:spcPct val="20000"/>
              </a:spcBef>
              <a:spcAft>
                <a:spcPts val="600"/>
              </a:spcAft>
              <a:buClr>
                <a:srgbClr val="3E9EEF"/>
              </a:buClr>
              <a:buSzPct val="70000"/>
              <a:buFont typeface="Wingdings 2" charset="2"/>
              <a:defRPr/>
            </a:pP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The </a:t>
            </a:r>
            <a:r>
              <a:rPr lang="en-US" i="1"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goto</a:t>
            </a: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statement in C is a transfer of control statement that allows jumping from one part of a program to another. The syntax for a </a:t>
            </a:r>
            <a:r>
              <a:rPr lang="en-US" i="1"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goto</a:t>
            </a: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statement is as follows:</a:t>
            </a:r>
          </a:p>
        </p:txBody>
      </p:sp>
      <p:pic>
        <p:nvPicPr>
          <p:cNvPr id="110598" name="Picture 4">
            <a:extLst>
              <a:ext uri="{FF2B5EF4-FFF2-40B4-BE49-F238E27FC236}">
                <a16:creationId xmlns:a16="http://schemas.microsoft.com/office/drawing/2014/main" id="{4E20C466-B172-2FEA-298A-C15BAE061D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4689936" y="1818290"/>
            <a:ext cx="6286848" cy="128813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2B541834-316A-8C70-AF5B-A6B29C56BDD7}"/>
              </a:ext>
            </a:extLst>
          </p:cNvPr>
          <p:cNvSpPr>
            <a:spLocks noGrp="1"/>
          </p:cNvSpPr>
          <p:nvPr>
            <p:ph type="ftr" sz="quarter" idx="11"/>
          </p:nvPr>
        </p:nvSpPr>
        <p:spPr>
          <a:xfrm>
            <a:off x="913795" y="5883275"/>
            <a:ext cx="6672865" cy="365125"/>
          </a:xfrm>
        </p:spPr>
        <p:txBody>
          <a:bodyPr vert="horz" lIns="91440" tIns="45720" rIns="91440" bIns="45720" rtlCol="0" anchor="ctr">
            <a:normAutofit/>
          </a:bodyPr>
          <a:lstStyle/>
          <a:p>
            <a:pPr defTabSz="914400">
              <a:spcAft>
                <a:spcPts val="600"/>
              </a:spcAft>
            </a:pPr>
            <a:r>
              <a:rPr lang="en-US" kern="1200" dirty="0">
                <a:solidFill>
                  <a:schemeClr val="tx1">
                    <a:lumMod val="95000"/>
                  </a:schemeClr>
                </a:solidFill>
                <a:effectLst>
                  <a:outerShdw blurRad="50800" dist="38100" dir="2700000" algn="tl" rotWithShape="0">
                    <a:schemeClr val="bg1">
                      <a:alpha val="43000"/>
                    </a:schemeClr>
                  </a:outerShdw>
                </a:effectLst>
                <a:latin typeface="+mn-lt"/>
                <a:ea typeface="+mn-ea"/>
                <a:cs typeface="+mn-cs"/>
              </a:rPr>
              <a:t>Prepared By: Ajay Singh</a:t>
            </a:r>
          </a:p>
        </p:txBody>
      </p:sp>
      <p:sp>
        <p:nvSpPr>
          <p:cNvPr id="110596" name="Text Box 4">
            <a:extLst>
              <a:ext uri="{FF2B5EF4-FFF2-40B4-BE49-F238E27FC236}">
                <a16:creationId xmlns:a16="http://schemas.microsoft.com/office/drawing/2014/main" id="{C9CB05B8-9BD3-AF1D-3F05-0FCDF75DAB6B}"/>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sp>
        <p:nvSpPr>
          <p:cNvPr id="3" name="Rectangle 5">
            <a:extLst>
              <a:ext uri="{FF2B5EF4-FFF2-40B4-BE49-F238E27FC236}">
                <a16:creationId xmlns:a16="http://schemas.microsoft.com/office/drawing/2014/main" id="{4EF0EBDB-0AC0-95BF-AB6B-1B8EA75F0008}"/>
              </a:ext>
            </a:extLst>
          </p:cNvPr>
          <p:cNvSpPr>
            <a:spLocks noChangeArrowheads="1"/>
          </p:cNvSpPr>
          <p:nvPr/>
        </p:nvSpPr>
        <p:spPr bwMode="auto">
          <a:xfrm>
            <a:off x="4587571" y="3597879"/>
            <a:ext cx="6889687" cy="1667399"/>
          </a:xfrm>
          <a:prstGeom prst="rect">
            <a:avLst/>
          </a:prstGeom>
        </p:spPr>
        <p:txBody>
          <a:bodyPr vert="horz" lIns="91440" tIns="45720" rIns="91440" bIns="45720" rtlCol="0" anchor="ctr">
            <a:normAutofit/>
          </a:bodyPr>
          <a:lstStyle/>
          <a:p>
            <a:pPr>
              <a:spcBef>
                <a:spcPct val="20000"/>
              </a:spcBef>
              <a:spcAft>
                <a:spcPts val="600"/>
              </a:spcAft>
              <a:buClr>
                <a:srgbClr val="3E9EEF"/>
              </a:buClr>
              <a:buSzPct val="70000"/>
              <a:buFont typeface="Wingdings 2" charset="2"/>
              <a:defRPr/>
            </a:pP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label: A unique identifier followed by a colon. It specifies the target location where the control will be transferred.</a:t>
            </a:r>
          </a:p>
          <a:p>
            <a:pPr>
              <a:spcBef>
                <a:spcPct val="20000"/>
              </a:spcBef>
              <a:spcAft>
                <a:spcPts val="600"/>
              </a:spcAft>
              <a:buClr>
                <a:srgbClr val="3E9EEF"/>
              </a:buClr>
              <a:buSzPct val="70000"/>
              <a:buFont typeface="Wingdings 2" charset="2"/>
              <a:defRPr/>
            </a:pP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statement: The statement that is executed after the control is transferred to the target location.</a:t>
            </a:r>
          </a:p>
        </p:txBody>
      </p:sp>
    </p:spTree>
    <p:extLst>
      <p:ext uri="{BB962C8B-B14F-4D97-AF65-F5344CB8AC3E}">
        <p14:creationId xmlns:p14="http://schemas.microsoft.com/office/powerpoint/2010/main" val="36959278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PhAnim="0">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110595" name="Text Box 3">
            <a:extLst>
              <a:ext uri="{FF2B5EF4-FFF2-40B4-BE49-F238E27FC236}">
                <a16:creationId xmlns:a16="http://schemas.microsoft.com/office/drawing/2014/main" id="{7398BD18-78E3-76D5-D2AC-71A28B4B5850}"/>
              </a:ext>
            </a:extLst>
          </p:cNvPr>
          <p:cNvSpPr txBox="1">
            <a:spLocks noChangeArrowheads="1"/>
          </p:cNvSpPr>
          <p:nvPr/>
        </p:nvSpPr>
        <p:spPr bwMode="auto">
          <a:xfrm>
            <a:off x="633743" y="609599"/>
            <a:ext cx="3413156" cy="527367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spcBef>
                <a:spcPct val="0"/>
              </a:spcBef>
              <a:spcAft>
                <a:spcPts val="600"/>
              </a:spcAft>
            </a:pPr>
            <a:r>
              <a:rPr lang="en-US" altLang="en-US" sz="40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Goto</a:t>
            </a:r>
            <a:r>
              <a:rPr lang="en-US" altLang="en-US" sz="4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 Statement Example</a:t>
            </a:r>
          </a:p>
        </p:txBody>
      </p:sp>
      <p:sp>
        <p:nvSpPr>
          <p:cNvPr id="505861" name="Rectangle 5">
            <a:extLst>
              <a:ext uri="{FF2B5EF4-FFF2-40B4-BE49-F238E27FC236}">
                <a16:creationId xmlns:a16="http://schemas.microsoft.com/office/drawing/2014/main" id="{B7B391B0-57E8-8B1C-9AD0-F4EBB8FEEA84}"/>
              </a:ext>
            </a:extLst>
          </p:cNvPr>
          <p:cNvSpPr>
            <a:spLocks noChangeArrowheads="1"/>
          </p:cNvSpPr>
          <p:nvPr/>
        </p:nvSpPr>
        <p:spPr bwMode="auto">
          <a:xfrm>
            <a:off x="4549670" y="609599"/>
            <a:ext cx="6889687" cy="520575"/>
          </a:xfrm>
          <a:prstGeom prst="rect">
            <a:avLst/>
          </a:prstGeom>
        </p:spPr>
        <p:txBody>
          <a:bodyPr vert="horz" lIns="91440" tIns="45720" rIns="91440" bIns="45720" rtlCol="0" anchor="ctr">
            <a:normAutofit fontScale="92500"/>
          </a:bodyPr>
          <a:lstStyle/>
          <a:p>
            <a:pPr>
              <a:spcBef>
                <a:spcPct val="20000"/>
              </a:spcBef>
              <a:spcAft>
                <a:spcPts val="600"/>
              </a:spcAft>
              <a:buClr>
                <a:srgbClr val="3E9EEF"/>
              </a:buClr>
              <a:buSzPct val="70000"/>
              <a:buFont typeface="Wingdings 2" charset="2"/>
              <a:defRPr/>
            </a:pP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Here's an example of a </a:t>
            </a:r>
            <a:r>
              <a:rPr lang="en-US" i="1"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goto</a:t>
            </a: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statement in C that prints the numbers from 1 to 10:</a:t>
            </a:r>
          </a:p>
        </p:txBody>
      </p:sp>
      <p:pic>
        <p:nvPicPr>
          <p:cNvPr id="110598" name="Picture 4">
            <a:extLst>
              <a:ext uri="{FF2B5EF4-FFF2-40B4-BE49-F238E27FC236}">
                <a16:creationId xmlns:a16="http://schemas.microsoft.com/office/drawing/2014/main" id="{4E20C466-B172-2FEA-298A-C15BAE061D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4916708" y="1325314"/>
            <a:ext cx="5339903" cy="326282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2B541834-316A-8C70-AF5B-A6B29C56BDD7}"/>
              </a:ext>
            </a:extLst>
          </p:cNvPr>
          <p:cNvSpPr>
            <a:spLocks noGrp="1"/>
          </p:cNvSpPr>
          <p:nvPr>
            <p:ph type="ftr" sz="quarter" idx="11"/>
          </p:nvPr>
        </p:nvSpPr>
        <p:spPr>
          <a:xfrm>
            <a:off x="913795" y="5883275"/>
            <a:ext cx="6672865" cy="365125"/>
          </a:xfrm>
        </p:spPr>
        <p:txBody>
          <a:bodyPr vert="horz" lIns="91440" tIns="45720" rIns="91440" bIns="45720" rtlCol="0" anchor="ctr">
            <a:normAutofit/>
          </a:bodyPr>
          <a:lstStyle/>
          <a:p>
            <a:pPr defTabSz="914400">
              <a:spcAft>
                <a:spcPts val="600"/>
              </a:spcAft>
            </a:pPr>
            <a:r>
              <a:rPr lang="en-US" kern="1200">
                <a:solidFill>
                  <a:schemeClr val="tx1">
                    <a:lumMod val="95000"/>
                  </a:schemeClr>
                </a:solidFill>
                <a:effectLst>
                  <a:outerShdw blurRad="50800" dist="38100" dir="2700000" algn="tl" rotWithShape="0">
                    <a:schemeClr val="bg1">
                      <a:alpha val="43000"/>
                    </a:schemeClr>
                  </a:outerShdw>
                </a:effectLst>
                <a:latin typeface="+mn-lt"/>
                <a:ea typeface="+mn-ea"/>
                <a:cs typeface="+mn-cs"/>
              </a:rPr>
              <a:t>Prepared By: Ajay Singh</a:t>
            </a:r>
          </a:p>
        </p:txBody>
      </p:sp>
      <p:sp>
        <p:nvSpPr>
          <p:cNvPr id="110596" name="Text Box 4">
            <a:extLst>
              <a:ext uri="{FF2B5EF4-FFF2-40B4-BE49-F238E27FC236}">
                <a16:creationId xmlns:a16="http://schemas.microsoft.com/office/drawing/2014/main" id="{C9CB05B8-9BD3-AF1D-3F05-0FCDF75DAB6B}"/>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sp>
        <p:nvSpPr>
          <p:cNvPr id="3" name="Rectangle 5">
            <a:extLst>
              <a:ext uri="{FF2B5EF4-FFF2-40B4-BE49-F238E27FC236}">
                <a16:creationId xmlns:a16="http://schemas.microsoft.com/office/drawing/2014/main" id="{B4226218-A6E8-4366-AFF3-B71319A5D3CC}"/>
              </a:ext>
            </a:extLst>
          </p:cNvPr>
          <p:cNvSpPr>
            <a:spLocks noChangeArrowheads="1"/>
          </p:cNvSpPr>
          <p:nvPr/>
        </p:nvSpPr>
        <p:spPr bwMode="auto">
          <a:xfrm>
            <a:off x="4549669" y="4716654"/>
            <a:ext cx="6889687" cy="1403489"/>
          </a:xfrm>
          <a:prstGeom prst="rect">
            <a:avLst/>
          </a:prstGeom>
        </p:spPr>
        <p:txBody>
          <a:bodyPr vert="horz" lIns="91440" tIns="45720" rIns="91440" bIns="45720" rtlCol="0" anchor="ctr">
            <a:normAutofit lnSpcReduction="10000"/>
          </a:bodyPr>
          <a:lstStyle/>
          <a:p>
            <a:pPr>
              <a:spcBef>
                <a:spcPct val="20000"/>
              </a:spcBef>
              <a:spcAft>
                <a:spcPts val="600"/>
              </a:spcAft>
              <a:buClr>
                <a:srgbClr val="3E9EEF"/>
              </a:buClr>
              <a:buSzPct val="70000"/>
              <a:buFont typeface="Wingdings 2" charset="2"/>
              <a:defRPr/>
            </a:pP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Explanation: The program uses a </a:t>
            </a:r>
            <a:r>
              <a:rPr lang="en-US" i="1"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goto</a:t>
            </a: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statement to print the numbers from 1 to 10. The </a:t>
            </a:r>
            <a:r>
              <a:rPr lang="en-US" i="1"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goto</a:t>
            </a: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statement transfers the control from the end of the loop body back to the beginning of the loop, where the </a:t>
            </a:r>
            <a:r>
              <a:rPr lang="en-US" i="1"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printf</a:t>
            </a: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function is called and </a:t>
            </a:r>
            <a:r>
              <a:rPr lang="en-US" i="1"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a:t>
            </a: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is incremented. This process continues until </a:t>
            </a:r>
            <a:r>
              <a:rPr lang="en-US" i="1"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a:t>
            </a: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becomes greater than 10, at which point the </a:t>
            </a:r>
            <a:r>
              <a:rPr lang="en-US" i="1"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goto</a:t>
            </a: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statement is not executed and the program ends.</a:t>
            </a:r>
          </a:p>
        </p:txBody>
      </p:sp>
    </p:spTree>
    <p:extLst>
      <p:ext uri="{BB962C8B-B14F-4D97-AF65-F5344CB8AC3E}">
        <p14:creationId xmlns:p14="http://schemas.microsoft.com/office/powerpoint/2010/main" val="38804978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PhAnim="0">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110595" name="Text Box 3">
            <a:extLst>
              <a:ext uri="{FF2B5EF4-FFF2-40B4-BE49-F238E27FC236}">
                <a16:creationId xmlns:a16="http://schemas.microsoft.com/office/drawing/2014/main" id="{7398BD18-78E3-76D5-D2AC-71A28B4B5850}"/>
              </a:ext>
            </a:extLst>
          </p:cNvPr>
          <p:cNvSpPr txBox="1">
            <a:spLocks noChangeArrowheads="1"/>
          </p:cNvSpPr>
          <p:nvPr/>
        </p:nvSpPr>
        <p:spPr bwMode="auto">
          <a:xfrm>
            <a:off x="633743" y="609599"/>
            <a:ext cx="3413156" cy="527367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spcBef>
                <a:spcPct val="0"/>
              </a:spcBef>
              <a:spcAft>
                <a:spcPts val="600"/>
              </a:spcAft>
            </a:pPr>
            <a:r>
              <a:rPr lang="en-US" altLang="en-US" sz="40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Goto</a:t>
            </a:r>
            <a:r>
              <a:rPr lang="en-US" altLang="en-US" sz="4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 Statement Example Output</a:t>
            </a:r>
          </a:p>
        </p:txBody>
      </p:sp>
      <p:sp>
        <p:nvSpPr>
          <p:cNvPr id="505861" name="Rectangle 5">
            <a:extLst>
              <a:ext uri="{FF2B5EF4-FFF2-40B4-BE49-F238E27FC236}">
                <a16:creationId xmlns:a16="http://schemas.microsoft.com/office/drawing/2014/main" id="{B7B391B0-57E8-8B1C-9AD0-F4EBB8FEEA84}"/>
              </a:ext>
            </a:extLst>
          </p:cNvPr>
          <p:cNvSpPr>
            <a:spLocks noChangeArrowheads="1"/>
          </p:cNvSpPr>
          <p:nvPr/>
        </p:nvSpPr>
        <p:spPr bwMode="auto">
          <a:xfrm>
            <a:off x="4710823" y="457200"/>
            <a:ext cx="6889687" cy="1833328"/>
          </a:xfrm>
          <a:prstGeom prst="rect">
            <a:avLst/>
          </a:prstGeom>
        </p:spPr>
        <p:txBody>
          <a:bodyPr vert="horz" lIns="91440" tIns="45720" rIns="91440" bIns="45720" rtlCol="0" anchor="ctr">
            <a:normAutofit/>
          </a:bodyPr>
          <a:lstStyle/>
          <a:p>
            <a:pPr>
              <a:spcBef>
                <a:spcPct val="20000"/>
              </a:spcBef>
              <a:spcAft>
                <a:spcPts val="600"/>
              </a:spcAft>
              <a:buClr>
                <a:srgbClr val="3E9EEF"/>
              </a:buClr>
              <a:buSzPct val="70000"/>
              <a:buFont typeface="Wingdings 2" charset="2"/>
              <a:defRPr/>
            </a:pP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Note: The </a:t>
            </a:r>
            <a:r>
              <a:rPr lang="en-US" i="1"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goto</a:t>
            </a: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statement is considered a controversial feature of the C language and should generally be avoided. It can make the code harder to read and understand, and can lead to difficult-to-debug problems. Alternative control structures, such as for loops, while loops, and do...while loops, are usually a better choice.</a:t>
            </a:r>
          </a:p>
        </p:txBody>
      </p:sp>
      <p:pic>
        <p:nvPicPr>
          <p:cNvPr id="110598" name="Picture 4">
            <a:extLst>
              <a:ext uri="{FF2B5EF4-FFF2-40B4-BE49-F238E27FC236}">
                <a16:creationId xmlns:a16="http://schemas.microsoft.com/office/drawing/2014/main" id="{4E20C466-B172-2FEA-298A-C15BAE061D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4716861" y="2389288"/>
            <a:ext cx="6567382" cy="305413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2B541834-316A-8C70-AF5B-A6B29C56BDD7}"/>
              </a:ext>
            </a:extLst>
          </p:cNvPr>
          <p:cNvSpPr>
            <a:spLocks noGrp="1"/>
          </p:cNvSpPr>
          <p:nvPr>
            <p:ph type="ftr" sz="quarter" idx="11"/>
          </p:nvPr>
        </p:nvSpPr>
        <p:spPr>
          <a:xfrm>
            <a:off x="913795" y="5883275"/>
            <a:ext cx="6672865" cy="365125"/>
          </a:xfrm>
        </p:spPr>
        <p:txBody>
          <a:bodyPr vert="horz" lIns="91440" tIns="45720" rIns="91440" bIns="45720" rtlCol="0" anchor="ctr">
            <a:normAutofit/>
          </a:bodyPr>
          <a:lstStyle/>
          <a:p>
            <a:pPr defTabSz="914400">
              <a:spcAft>
                <a:spcPts val="600"/>
              </a:spcAft>
            </a:pPr>
            <a:r>
              <a:rPr lang="en-US" kern="1200" dirty="0">
                <a:solidFill>
                  <a:schemeClr val="tx1">
                    <a:lumMod val="95000"/>
                  </a:schemeClr>
                </a:solidFill>
                <a:effectLst>
                  <a:outerShdw blurRad="50800" dist="38100" dir="2700000" algn="tl" rotWithShape="0">
                    <a:schemeClr val="bg1">
                      <a:alpha val="43000"/>
                    </a:schemeClr>
                  </a:outerShdw>
                </a:effectLst>
                <a:latin typeface="+mn-lt"/>
                <a:ea typeface="+mn-ea"/>
                <a:cs typeface="+mn-cs"/>
              </a:rPr>
              <a:t>Prepared By: Ajay Singh</a:t>
            </a:r>
          </a:p>
        </p:txBody>
      </p:sp>
      <p:sp>
        <p:nvSpPr>
          <p:cNvPr id="110596" name="Text Box 4">
            <a:extLst>
              <a:ext uri="{FF2B5EF4-FFF2-40B4-BE49-F238E27FC236}">
                <a16:creationId xmlns:a16="http://schemas.microsoft.com/office/drawing/2014/main" id="{C9CB05B8-9BD3-AF1D-3F05-0FCDF75DAB6B}"/>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spTree>
    <p:extLst>
      <p:ext uri="{BB962C8B-B14F-4D97-AF65-F5344CB8AC3E}">
        <p14:creationId xmlns:p14="http://schemas.microsoft.com/office/powerpoint/2010/main" val="365373487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PhAnim="0">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110595" name="Text Box 3">
            <a:extLst>
              <a:ext uri="{FF2B5EF4-FFF2-40B4-BE49-F238E27FC236}">
                <a16:creationId xmlns:a16="http://schemas.microsoft.com/office/drawing/2014/main" id="{7398BD18-78E3-76D5-D2AC-71A28B4B5850}"/>
              </a:ext>
            </a:extLst>
          </p:cNvPr>
          <p:cNvSpPr txBox="1">
            <a:spLocks noChangeArrowheads="1"/>
          </p:cNvSpPr>
          <p:nvPr/>
        </p:nvSpPr>
        <p:spPr bwMode="auto">
          <a:xfrm>
            <a:off x="633743" y="609599"/>
            <a:ext cx="3413156" cy="527367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spcBef>
                <a:spcPct val="0"/>
              </a:spcBef>
              <a:spcAft>
                <a:spcPts val="600"/>
              </a:spcAft>
            </a:pPr>
            <a:r>
              <a:rPr lang="en-US" altLang="en-US" sz="4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Continue Statement</a:t>
            </a:r>
          </a:p>
        </p:txBody>
      </p:sp>
      <p:sp>
        <p:nvSpPr>
          <p:cNvPr id="505861" name="Rectangle 5">
            <a:extLst>
              <a:ext uri="{FF2B5EF4-FFF2-40B4-BE49-F238E27FC236}">
                <a16:creationId xmlns:a16="http://schemas.microsoft.com/office/drawing/2014/main" id="{B7B391B0-57E8-8B1C-9AD0-F4EBB8FEEA84}"/>
              </a:ext>
            </a:extLst>
          </p:cNvPr>
          <p:cNvSpPr>
            <a:spLocks noChangeArrowheads="1"/>
          </p:cNvSpPr>
          <p:nvPr/>
        </p:nvSpPr>
        <p:spPr bwMode="auto">
          <a:xfrm>
            <a:off x="4587572" y="379518"/>
            <a:ext cx="6889687" cy="1667399"/>
          </a:xfrm>
          <a:prstGeom prst="rect">
            <a:avLst/>
          </a:prstGeom>
        </p:spPr>
        <p:txBody>
          <a:bodyPr vert="horz" lIns="91440" tIns="45720" rIns="91440" bIns="45720" rtlCol="0" anchor="ctr">
            <a:normAutofit fontScale="92500" lnSpcReduction="20000"/>
          </a:bodyPr>
          <a:lstStyle/>
          <a:p>
            <a:pPr>
              <a:spcBef>
                <a:spcPct val="20000"/>
              </a:spcBef>
              <a:spcAft>
                <a:spcPts val="600"/>
              </a:spcAft>
              <a:buClr>
                <a:srgbClr val="3E9EEF"/>
              </a:buClr>
              <a:buSzPct val="70000"/>
              <a:buFont typeface="Wingdings 2" charset="2"/>
              <a:defRPr/>
            </a:pP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The continue statement in C is a control statement that skips the current iteration of a loop and goes on to the next iteration. The continue statement is typically used within a loop to skip certain iterations based on some condition.</a:t>
            </a:r>
          </a:p>
          <a:p>
            <a:pPr>
              <a:spcBef>
                <a:spcPct val="20000"/>
              </a:spcBef>
              <a:spcAft>
                <a:spcPts val="600"/>
              </a:spcAft>
              <a:buClr>
                <a:srgbClr val="3E9EEF"/>
              </a:buClr>
              <a:buSzPct val="70000"/>
              <a:buFont typeface="Wingdings 2" charset="2"/>
              <a:defRPr/>
            </a:pPr>
            <a:endPar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a:spcBef>
                <a:spcPct val="20000"/>
              </a:spcBef>
              <a:spcAft>
                <a:spcPts val="600"/>
              </a:spcAft>
              <a:buClr>
                <a:srgbClr val="3E9EEF"/>
              </a:buClr>
              <a:buSzPct val="70000"/>
              <a:buFont typeface="Wingdings 2" charset="2"/>
              <a:defRPr/>
            </a:pP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Here's an example of using the continue statement in a for loop to print only the odd numbers from 1 to 10:</a:t>
            </a:r>
          </a:p>
        </p:txBody>
      </p:sp>
      <p:pic>
        <p:nvPicPr>
          <p:cNvPr id="110598" name="Picture 4">
            <a:extLst>
              <a:ext uri="{FF2B5EF4-FFF2-40B4-BE49-F238E27FC236}">
                <a16:creationId xmlns:a16="http://schemas.microsoft.com/office/drawing/2014/main" id="{4E20C466-B172-2FEA-298A-C15BAE061D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4761934" y="2247525"/>
            <a:ext cx="6540961" cy="395266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2B541834-316A-8C70-AF5B-A6B29C56BDD7}"/>
              </a:ext>
            </a:extLst>
          </p:cNvPr>
          <p:cNvSpPr>
            <a:spLocks noGrp="1"/>
          </p:cNvSpPr>
          <p:nvPr>
            <p:ph type="ftr" sz="quarter" idx="11"/>
          </p:nvPr>
        </p:nvSpPr>
        <p:spPr>
          <a:xfrm>
            <a:off x="913795" y="5883275"/>
            <a:ext cx="6672865" cy="365125"/>
          </a:xfrm>
        </p:spPr>
        <p:txBody>
          <a:bodyPr vert="horz" lIns="91440" tIns="45720" rIns="91440" bIns="45720" rtlCol="0" anchor="ctr">
            <a:normAutofit/>
          </a:bodyPr>
          <a:lstStyle/>
          <a:p>
            <a:pPr defTabSz="914400">
              <a:spcAft>
                <a:spcPts val="600"/>
              </a:spcAft>
            </a:pPr>
            <a:r>
              <a:rPr lang="en-US" kern="1200" dirty="0">
                <a:solidFill>
                  <a:schemeClr val="tx1">
                    <a:lumMod val="95000"/>
                  </a:schemeClr>
                </a:solidFill>
                <a:effectLst>
                  <a:outerShdw blurRad="50800" dist="38100" dir="2700000" algn="tl" rotWithShape="0">
                    <a:schemeClr val="bg1">
                      <a:alpha val="43000"/>
                    </a:schemeClr>
                  </a:outerShdw>
                </a:effectLst>
                <a:latin typeface="+mn-lt"/>
                <a:ea typeface="+mn-ea"/>
                <a:cs typeface="+mn-cs"/>
              </a:rPr>
              <a:t>Prepared By: Ajay Singh</a:t>
            </a:r>
          </a:p>
        </p:txBody>
      </p:sp>
      <p:sp>
        <p:nvSpPr>
          <p:cNvPr id="110596" name="Text Box 4">
            <a:extLst>
              <a:ext uri="{FF2B5EF4-FFF2-40B4-BE49-F238E27FC236}">
                <a16:creationId xmlns:a16="http://schemas.microsoft.com/office/drawing/2014/main" id="{C9CB05B8-9BD3-AF1D-3F05-0FCDF75DAB6B}"/>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spTree>
    <p:extLst>
      <p:ext uri="{BB962C8B-B14F-4D97-AF65-F5344CB8AC3E}">
        <p14:creationId xmlns:p14="http://schemas.microsoft.com/office/powerpoint/2010/main" val="378643465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PhAnim="0">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110595" name="Text Box 3">
            <a:extLst>
              <a:ext uri="{FF2B5EF4-FFF2-40B4-BE49-F238E27FC236}">
                <a16:creationId xmlns:a16="http://schemas.microsoft.com/office/drawing/2014/main" id="{7398BD18-78E3-76D5-D2AC-71A28B4B5850}"/>
              </a:ext>
            </a:extLst>
          </p:cNvPr>
          <p:cNvSpPr txBox="1">
            <a:spLocks noChangeArrowheads="1"/>
          </p:cNvSpPr>
          <p:nvPr/>
        </p:nvSpPr>
        <p:spPr bwMode="auto">
          <a:xfrm>
            <a:off x="633743" y="609599"/>
            <a:ext cx="3413156" cy="527367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spcBef>
                <a:spcPct val="0"/>
              </a:spcBef>
              <a:spcAft>
                <a:spcPts val="600"/>
              </a:spcAft>
            </a:pPr>
            <a:r>
              <a:rPr lang="en-US" altLang="en-US" sz="4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Continue Statement</a:t>
            </a:r>
          </a:p>
        </p:txBody>
      </p:sp>
      <p:sp>
        <p:nvSpPr>
          <p:cNvPr id="505861" name="Rectangle 5">
            <a:extLst>
              <a:ext uri="{FF2B5EF4-FFF2-40B4-BE49-F238E27FC236}">
                <a16:creationId xmlns:a16="http://schemas.microsoft.com/office/drawing/2014/main" id="{B7B391B0-57E8-8B1C-9AD0-F4EBB8FEEA84}"/>
              </a:ext>
            </a:extLst>
          </p:cNvPr>
          <p:cNvSpPr>
            <a:spLocks noChangeArrowheads="1"/>
          </p:cNvSpPr>
          <p:nvPr/>
        </p:nvSpPr>
        <p:spPr bwMode="auto">
          <a:xfrm>
            <a:off x="4587570" y="1440379"/>
            <a:ext cx="6889687" cy="571096"/>
          </a:xfrm>
          <a:prstGeom prst="rect">
            <a:avLst/>
          </a:prstGeom>
        </p:spPr>
        <p:txBody>
          <a:bodyPr vert="horz" lIns="91440" tIns="45720" rIns="91440" bIns="45720" rtlCol="0" anchor="ctr">
            <a:normAutofit/>
          </a:bodyPr>
          <a:lstStyle/>
          <a:p>
            <a:pPr>
              <a:spcBef>
                <a:spcPct val="20000"/>
              </a:spcBef>
              <a:spcAft>
                <a:spcPts val="600"/>
              </a:spcAft>
              <a:buClr>
                <a:srgbClr val="3E9EEF"/>
              </a:buClr>
              <a:buSzPct val="70000"/>
              <a:buFont typeface="Wingdings 2" charset="2"/>
              <a:defRPr/>
            </a:pPr>
            <a:r>
              <a:rPr lang="en-US" b="0" i="0" dirty="0">
                <a:solidFill>
                  <a:srgbClr val="D1D5DB"/>
                </a:solidFill>
                <a:effectLst/>
                <a:latin typeface="Söhne"/>
              </a:rPr>
              <a:t>The output of this program will be:</a:t>
            </a:r>
            <a:endPar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pic>
        <p:nvPicPr>
          <p:cNvPr id="110598" name="Picture 4">
            <a:extLst>
              <a:ext uri="{FF2B5EF4-FFF2-40B4-BE49-F238E27FC236}">
                <a16:creationId xmlns:a16="http://schemas.microsoft.com/office/drawing/2014/main" id="{4E20C466-B172-2FEA-298A-C15BAE061D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4761934" y="2011475"/>
            <a:ext cx="6540961" cy="187169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2B541834-316A-8C70-AF5B-A6B29C56BDD7}"/>
              </a:ext>
            </a:extLst>
          </p:cNvPr>
          <p:cNvSpPr>
            <a:spLocks noGrp="1"/>
          </p:cNvSpPr>
          <p:nvPr>
            <p:ph type="ftr" sz="quarter" idx="11"/>
          </p:nvPr>
        </p:nvSpPr>
        <p:spPr>
          <a:xfrm>
            <a:off x="913795" y="5883275"/>
            <a:ext cx="6672865" cy="365125"/>
          </a:xfrm>
        </p:spPr>
        <p:txBody>
          <a:bodyPr vert="horz" lIns="91440" tIns="45720" rIns="91440" bIns="45720" rtlCol="0" anchor="ctr">
            <a:normAutofit/>
          </a:bodyPr>
          <a:lstStyle/>
          <a:p>
            <a:pPr defTabSz="914400">
              <a:spcAft>
                <a:spcPts val="600"/>
              </a:spcAft>
            </a:pPr>
            <a:r>
              <a:rPr lang="en-US" kern="1200" dirty="0">
                <a:solidFill>
                  <a:schemeClr val="tx1">
                    <a:lumMod val="95000"/>
                  </a:schemeClr>
                </a:solidFill>
                <a:effectLst>
                  <a:outerShdw blurRad="50800" dist="38100" dir="2700000" algn="tl" rotWithShape="0">
                    <a:schemeClr val="bg1">
                      <a:alpha val="43000"/>
                    </a:schemeClr>
                  </a:outerShdw>
                </a:effectLst>
                <a:latin typeface="+mn-lt"/>
                <a:ea typeface="+mn-ea"/>
                <a:cs typeface="+mn-cs"/>
              </a:rPr>
              <a:t>Prepared By: Ajay Singh</a:t>
            </a:r>
          </a:p>
        </p:txBody>
      </p:sp>
      <p:sp>
        <p:nvSpPr>
          <p:cNvPr id="110596" name="Text Box 4">
            <a:extLst>
              <a:ext uri="{FF2B5EF4-FFF2-40B4-BE49-F238E27FC236}">
                <a16:creationId xmlns:a16="http://schemas.microsoft.com/office/drawing/2014/main" id="{C9CB05B8-9BD3-AF1D-3F05-0FCDF75DAB6B}"/>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spTree>
    <p:extLst>
      <p:ext uri="{BB962C8B-B14F-4D97-AF65-F5344CB8AC3E}">
        <p14:creationId xmlns:p14="http://schemas.microsoft.com/office/powerpoint/2010/main" val="343085850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PhAnim="0">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110598" name="Picture 4">
            <a:extLst>
              <a:ext uri="{FF2B5EF4-FFF2-40B4-BE49-F238E27FC236}">
                <a16:creationId xmlns:a16="http://schemas.microsoft.com/office/drawing/2014/main" id="{4E20C466-B172-2FEA-298A-C15BAE061D6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713" r="-2" b="5036"/>
          <a:stretch/>
        </p:blipFill>
        <p:spPr bwMode="auto">
          <a:xfrm>
            <a:off x="1" y="10"/>
            <a:ext cx="12192000" cy="685799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505871"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6748093" y="1371604"/>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95" name="Text Box 3">
            <a:extLst>
              <a:ext uri="{FF2B5EF4-FFF2-40B4-BE49-F238E27FC236}">
                <a16:creationId xmlns:a16="http://schemas.microsoft.com/office/drawing/2014/main" id="{7398BD18-78E3-76D5-D2AC-71A28B4B5850}"/>
              </a:ext>
            </a:extLst>
          </p:cNvPr>
          <p:cNvSpPr txBox="1">
            <a:spLocks noChangeArrowheads="1"/>
          </p:cNvSpPr>
          <p:nvPr/>
        </p:nvSpPr>
        <p:spPr bwMode="auto">
          <a:xfrm>
            <a:off x="7780424" y="845389"/>
            <a:ext cx="3596420" cy="97901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b">
            <a:norm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spcBef>
                <a:spcPct val="0"/>
              </a:spcBef>
              <a:spcAft>
                <a:spcPts val="600"/>
              </a:spcAft>
            </a:pPr>
            <a:r>
              <a:rPr lang="en-US" alt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Break statement</a:t>
            </a:r>
          </a:p>
        </p:txBody>
      </p:sp>
      <p:sp>
        <p:nvSpPr>
          <p:cNvPr id="505861" name="Rectangle 5">
            <a:extLst>
              <a:ext uri="{FF2B5EF4-FFF2-40B4-BE49-F238E27FC236}">
                <a16:creationId xmlns:a16="http://schemas.microsoft.com/office/drawing/2014/main" id="{B7B391B0-57E8-8B1C-9AD0-F4EBB8FEEA84}"/>
              </a:ext>
            </a:extLst>
          </p:cNvPr>
          <p:cNvSpPr>
            <a:spLocks noChangeArrowheads="1"/>
          </p:cNvSpPr>
          <p:nvPr/>
        </p:nvSpPr>
        <p:spPr bwMode="auto">
          <a:xfrm>
            <a:off x="7780424" y="1968238"/>
            <a:ext cx="3531684" cy="3679189"/>
          </a:xfrm>
          <a:prstGeom prst="rect">
            <a:avLst/>
          </a:prstGeom>
        </p:spPr>
        <p:txBody>
          <a:bodyPr vert="horz" lIns="91440" tIns="45720" rIns="91440" bIns="45720" rtlCol="0" anchor="t">
            <a:normAutofit/>
          </a:bodyPr>
          <a:lstStyle/>
          <a:p>
            <a:pPr algn="just">
              <a:spcBef>
                <a:spcPct val="20000"/>
              </a:spcBef>
              <a:spcAft>
                <a:spcPts val="600"/>
              </a:spcAft>
              <a:buClr>
                <a:schemeClr val="tx2"/>
              </a:buClr>
              <a:buSzPct val="70000"/>
              <a:buFont typeface="Wingdings 2" charset="2"/>
              <a:defRPr/>
            </a:pPr>
            <a:r>
              <a:rPr lang="en-US" sz="1600"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The break statement in C is a control statement that terminates the execution of a loop or switch statement and transfers control to the statement immediately following the loop or switch. The break statement is typically used within a loop to exit the loop prematurely based on some condition.</a:t>
            </a:r>
          </a:p>
          <a:p>
            <a:pPr algn="just">
              <a:spcBef>
                <a:spcPct val="20000"/>
              </a:spcBef>
              <a:spcAft>
                <a:spcPts val="600"/>
              </a:spcAft>
              <a:buClr>
                <a:schemeClr val="tx2"/>
              </a:buClr>
              <a:buSzPct val="70000"/>
              <a:buFont typeface="Wingdings 2" charset="2"/>
              <a:defRPr/>
            </a:pPr>
            <a:r>
              <a:rPr lang="en-US" sz="1600"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Here's an example of using the break statement in a for loop to print the first 5 numbers from 1 to 10:</a:t>
            </a:r>
          </a:p>
        </p:txBody>
      </p:sp>
      <p:sp>
        <p:nvSpPr>
          <p:cNvPr id="2" name="Footer Placeholder 1">
            <a:extLst>
              <a:ext uri="{FF2B5EF4-FFF2-40B4-BE49-F238E27FC236}">
                <a16:creationId xmlns:a16="http://schemas.microsoft.com/office/drawing/2014/main" id="{2B541834-316A-8C70-AF5B-A6B29C56BDD7}"/>
              </a:ext>
            </a:extLst>
          </p:cNvPr>
          <p:cNvSpPr>
            <a:spLocks noGrp="1"/>
          </p:cNvSpPr>
          <p:nvPr>
            <p:ph type="ftr" sz="quarter" idx="11"/>
          </p:nvPr>
        </p:nvSpPr>
        <p:spPr>
          <a:xfrm>
            <a:off x="7780424" y="5791259"/>
            <a:ext cx="3596420" cy="365125"/>
          </a:xfrm>
        </p:spPr>
        <p:txBody>
          <a:bodyPr vert="horz" lIns="91440" tIns="45720" rIns="91440" bIns="45720" rtlCol="0" anchor="ctr">
            <a:normAutofit/>
          </a:bodyPr>
          <a:lstStyle/>
          <a:p>
            <a:pPr defTabSz="914400">
              <a:spcAft>
                <a:spcPts val="600"/>
              </a:spcAft>
            </a:pPr>
            <a:r>
              <a:rPr lang="en-US" kern="1200" dirty="0">
                <a:solidFill>
                  <a:schemeClr val="tx1">
                    <a:lumMod val="95000"/>
                  </a:schemeClr>
                </a:solidFill>
                <a:effectLst>
                  <a:outerShdw blurRad="50800" dist="38100" dir="2700000" algn="tl" rotWithShape="0">
                    <a:schemeClr val="bg1">
                      <a:alpha val="43000"/>
                    </a:schemeClr>
                  </a:outerShdw>
                </a:effectLst>
                <a:latin typeface="+mn-lt"/>
                <a:ea typeface="+mn-ea"/>
                <a:cs typeface="+mn-cs"/>
              </a:rPr>
              <a:t>Prepared By: Ajay Singh</a:t>
            </a:r>
          </a:p>
        </p:txBody>
      </p:sp>
      <p:sp>
        <p:nvSpPr>
          <p:cNvPr id="110596" name="Text Box 4">
            <a:extLst>
              <a:ext uri="{FF2B5EF4-FFF2-40B4-BE49-F238E27FC236}">
                <a16:creationId xmlns:a16="http://schemas.microsoft.com/office/drawing/2014/main" id="{C9CB05B8-9BD3-AF1D-3F05-0FCDF75DAB6B}"/>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spTree>
    <p:extLst>
      <p:ext uri="{BB962C8B-B14F-4D97-AF65-F5344CB8AC3E}">
        <p14:creationId xmlns:p14="http://schemas.microsoft.com/office/powerpoint/2010/main" val="2755699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Line 2">
            <a:extLst>
              <a:ext uri="{FF2B5EF4-FFF2-40B4-BE49-F238E27FC236}">
                <a16:creationId xmlns:a16="http://schemas.microsoft.com/office/drawing/2014/main" id="{1D8D64E9-E740-2906-43EC-99006C41A0F7}"/>
              </a:ext>
            </a:extLst>
          </p:cNvPr>
          <p:cNvSpPr>
            <a:spLocks noChangeShapeType="1"/>
          </p:cNvSpPr>
          <p:nvPr/>
        </p:nvSpPr>
        <p:spPr bwMode="auto">
          <a:xfrm>
            <a:off x="1905000" y="4572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87" name="Rectangle 3">
            <a:extLst>
              <a:ext uri="{FF2B5EF4-FFF2-40B4-BE49-F238E27FC236}">
                <a16:creationId xmlns:a16="http://schemas.microsoft.com/office/drawing/2014/main" id="{337479FB-A065-731D-B26F-C14E76BA531C}"/>
              </a:ext>
            </a:extLst>
          </p:cNvPr>
          <p:cNvSpPr>
            <a:spLocks noChangeArrowheads="1"/>
          </p:cNvSpPr>
          <p:nvPr/>
        </p:nvSpPr>
        <p:spPr bwMode="auto">
          <a:xfrm>
            <a:off x="1676401" y="5791201"/>
            <a:ext cx="37391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000" dirty="0">
                <a:solidFill>
                  <a:schemeClr val="folHlink"/>
                </a:solidFill>
              </a:rPr>
              <a:t>FIGURE </a:t>
            </a:r>
            <a:r>
              <a:rPr lang="en-US" altLang="en-US" sz="2000" dirty="0"/>
              <a:t>The Greeting Program</a:t>
            </a:r>
          </a:p>
        </p:txBody>
      </p:sp>
      <p:grpSp>
        <p:nvGrpSpPr>
          <p:cNvPr id="16388" name="Group 4">
            <a:extLst>
              <a:ext uri="{FF2B5EF4-FFF2-40B4-BE49-F238E27FC236}">
                <a16:creationId xmlns:a16="http://schemas.microsoft.com/office/drawing/2014/main" id="{C9E30301-34F8-AAD2-5D34-6B2ED8841DCD}"/>
              </a:ext>
            </a:extLst>
          </p:cNvPr>
          <p:cNvGrpSpPr>
            <a:grpSpLocks/>
          </p:cNvGrpSpPr>
          <p:nvPr/>
        </p:nvGrpSpPr>
        <p:grpSpPr bwMode="auto">
          <a:xfrm>
            <a:off x="1752600" y="252414"/>
            <a:ext cx="8610600" cy="5995987"/>
            <a:chOff x="336" y="159"/>
            <a:chExt cx="5232" cy="3777"/>
          </a:xfrm>
        </p:grpSpPr>
        <p:sp>
          <p:nvSpPr>
            <p:cNvPr id="16390" name="Line 5">
              <a:extLst>
                <a:ext uri="{FF2B5EF4-FFF2-40B4-BE49-F238E27FC236}">
                  <a16:creationId xmlns:a16="http://schemas.microsoft.com/office/drawing/2014/main" id="{DB44F704-0FBC-A943-F389-5A6804C82E0D}"/>
                </a:ext>
              </a:extLst>
            </p:cNvPr>
            <p:cNvSpPr>
              <a:spLocks noChangeShapeType="1"/>
            </p:cNvSpPr>
            <p:nvPr/>
          </p:nvSpPr>
          <p:spPr bwMode="auto">
            <a:xfrm>
              <a:off x="336" y="3936"/>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1" name="Line 6">
              <a:extLst>
                <a:ext uri="{FF2B5EF4-FFF2-40B4-BE49-F238E27FC236}">
                  <a16:creationId xmlns:a16="http://schemas.microsoft.com/office/drawing/2014/main" id="{A85DA46D-8C08-1BAB-212C-7D98067D877F}"/>
                </a:ext>
              </a:extLst>
            </p:cNvPr>
            <p:cNvSpPr>
              <a:spLocks noChangeShapeType="1"/>
            </p:cNvSpPr>
            <p:nvPr/>
          </p:nvSpPr>
          <p:spPr bwMode="auto">
            <a:xfrm>
              <a:off x="336" y="159"/>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2" name="Line 7">
              <a:extLst>
                <a:ext uri="{FF2B5EF4-FFF2-40B4-BE49-F238E27FC236}">
                  <a16:creationId xmlns:a16="http://schemas.microsoft.com/office/drawing/2014/main" id="{BCD842C7-BFBB-5257-F931-81A794065D29}"/>
                </a:ext>
              </a:extLst>
            </p:cNvPr>
            <p:cNvSpPr>
              <a:spLocks noChangeShapeType="1"/>
            </p:cNvSpPr>
            <p:nvPr/>
          </p:nvSpPr>
          <p:spPr bwMode="auto">
            <a:xfrm>
              <a:off x="336" y="3663"/>
              <a:ext cx="5232"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16389" name="Picture 11">
            <a:extLst>
              <a:ext uri="{FF2B5EF4-FFF2-40B4-BE49-F238E27FC236}">
                <a16:creationId xmlns:a16="http://schemas.microsoft.com/office/drawing/2014/main" id="{CF984E66-5E3E-8A3F-52EA-0968CC9560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0614" y="1447800"/>
            <a:ext cx="7496175" cy="328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20319D89-557B-72A6-43B5-6BD6F5BF1321}"/>
              </a:ext>
            </a:extLst>
          </p:cNvPr>
          <p:cNvSpPr>
            <a:spLocks noGrp="1"/>
          </p:cNvSpPr>
          <p:nvPr>
            <p:ph type="ftr" sz="quarter" idx="11"/>
          </p:nvPr>
        </p:nvSpPr>
        <p:spPr>
          <a:xfrm>
            <a:off x="768939" y="6316663"/>
            <a:ext cx="6672865" cy="365125"/>
          </a:xfrm>
        </p:spPr>
        <p:txBody>
          <a:bodyPr/>
          <a:lstStyle/>
          <a:p>
            <a:r>
              <a:rPr lang="en-US" dirty="0"/>
              <a:t>Prepared By: Ajay Singh</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PhAnim="0">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110595" name="Text Box 3">
            <a:extLst>
              <a:ext uri="{FF2B5EF4-FFF2-40B4-BE49-F238E27FC236}">
                <a16:creationId xmlns:a16="http://schemas.microsoft.com/office/drawing/2014/main" id="{7398BD18-78E3-76D5-D2AC-71A28B4B5850}"/>
              </a:ext>
            </a:extLst>
          </p:cNvPr>
          <p:cNvSpPr txBox="1">
            <a:spLocks noChangeArrowheads="1"/>
          </p:cNvSpPr>
          <p:nvPr/>
        </p:nvSpPr>
        <p:spPr bwMode="auto">
          <a:xfrm>
            <a:off x="633743" y="609599"/>
            <a:ext cx="3413156" cy="527367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spcBef>
                <a:spcPct val="0"/>
              </a:spcBef>
              <a:spcAft>
                <a:spcPts val="600"/>
              </a:spcAft>
            </a:pPr>
            <a:r>
              <a:rPr lang="en-US" altLang="en-US" sz="4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Break Statement</a:t>
            </a:r>
          </a:p>
        </p:txBody>
      </p:sp>
      <p:sp>
        <p:nvSpPr>
          <p:cNvPr id="505861" name="Rectangle 5">
            <a:extLst>
              <a:ext uri="{FF2B5EF4-FFF2-40B4-BE49-F238E27FC236}">
                <a16:creationId xmlns:a16="http://schemas.microsoft.com/office/drawing/2014/main" id="{B7B391B0-57E8-8B1C-9AD0-F4EBB8FEEA84}"/>
              </a:ext>
            </a:extLst>
          </p:cNvPr>
          <p:cNvSpPr>
            <a:spLocks noChangeArrowheads="1"/>
          </p:cNvSpPr>
          <p:nvPr/>
        </p:nvSpPr>
        <p:spPr bwMode="auto">
          <a:xfrm>
            <a:off x="4587570" y="1440379"/>
            <a:ext cx="6889687" cy="571096"/>
          </a:xfrm>
          <a:prstGeom prst="rect">
            <a:avLst/>
          </a:prstGeom>
        </p:spPr>
        <p:txBody>
          <a:bodyPr vert="horz" lIns="91440" tIns="45720" rIns="91440" bIns="45720" rtlCol="0" anchor="ctr">
            <a:normAutofit/>
          </a:bodyPr>
          <a:lstStyle/>
          <a:p>
            <a:pPr>
              <a:spcBef>
                <a:spcPct val="20000"/>
              </a:spcBef>
              <a:spcAft>
                <a:spcPts val="600"/>
              </a:spcAft>
              <a:buClr>
                <a:srgbClr val="3E9EEF"/>
              </a:buClr>
              <a:buSzPct val="70000"/>
              <a:buFont typeface="Wingdings 2" charset="2"/>
              <a:defRPr/>
            </a:pPr>
            <a:r>
              <a:rPr lang="en-US" b="0" i="0" dirty="0">
                <a:solidFill>
                  <a:srgbClr val="D1D5DB"/>
                </a:solidFill>
                <a:effectLst/>
                <a:latin typeface="Söhne"/>
              </a:rPr>
              <a:t>The output of this program will be:</a:t>
            </a:r>
            <a:endPar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pic>
        <p:nvPicPr>
          <p:cNvPr id="110598" name="Picture 4">
            <a:extLst>
              <a:ext uri="{FF2B5EF4-FFF2-40B4-BE49-F238E27FC236}">
                <a16:creationId xmlns:a16="http://schemas.microsoft.com/office/drawing/2014/main" id="{4E20C466-B172-2FEA-298A-C15BAE061D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4761934" y="2019278"/>
            <a:ext cx="6540961" cy="185608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2B541834-316A-8C70-AF5B-A6B29C56BDD7}"/>
              </a:ext>
            </a:extLst>
          </p:cNvPr>
          <p:cNvSpPr>
            <a:spLocks noGrp="1"/>
          </p:cNvSpPr>
          <p:nvPr>
            <p:ph type="ftr" sz="quarter" idx="11"/>
          </p:nvPr>
        </p:nvSpPr>
        <p:spPr>
          <a:xfrm>
            <a:off x="913795" y="5883275"/>
            <a:ext cx="6672865" cy="365125"/>
          </a:xfrm>
        </p:spPr>
        <p:txBody>
          <a:bodyPr vert="horz" lIns="91440" tIns="45720" rIns="91440" bIns="45720" rtlCol="0" anchor="ctr">
            <a:normAutofit/>
          </a:bodyPr>
          <a:lstStyle/>
          <a:p>
            <a:pPr defTabSz="914400">
              <a:spcAft>
                <a:spcPts val="600"/>
              </a:spcAft>
            </a:pPr>
            <a:r>
              <a:rPr lang="en-US" kern="1200" dirty="0">
                <a:solidFill>
                  <a:schemeClr val="tx1">
                    <a:lumMod val="95000"/>
                  </a:schemeClr>
                </a:solidFill>
                <a:effectLst>
                  <a:outerShdw blurRad="50800" dist="38100" dir="2700000" algn="tl" rotWithShape="0">
                    <a:schemeClr val="bg1">
                      <a:alpha val="43000"/>
                    </a:schemeClr>
                  </a:outerShdw>
                </a:effectLst>
                <a:latin typeface="+mn-lt"/>
                <a:ea typeface="+mn-ea"/>
                <a:cs typeface="+mn-cs"/>
              </a:rPr>
              <a:t>Prepared By: Ajay Singh</a:t>
            </a:r>
          </a:p>
        </p:txBody>
      </p:sp>
      <p:sp>
        <p:nvSpPr>
          <p:cNvPr id="110596" name="Text Box 4">
            <a:extLst>
              <a:ext uri="{FF2B5EF4-FFF2-40B4-BE49-F238E27FC236}">
                <a16:creationId xmlns:a16="http://schemas.microsoft.com/office/drawing/2014/main" id="{C9CB05B8-9BD3-AF1D-3F05-0FCDF75DAB6B}"/>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sp>
        <p:nvSpPr>
          <p:cNvPr id="3" name="Rectangle 5">
            <a:extLst>
              <a:ext uri="{FF2B5EF4-FFF2-40B4-BE49-F238E27FC236}">
                <a16:creationId xmlns:a16="http://schemas.microsoft.com/office/drawing/2014/main" id="{E89D29BD-38B5-03CD-CC88-5FF8878355EF}"/>
              </a:ext>
            </a:extLst>
          </p:cNvPr>
          <p:cNvSpPr>
            <a:spLocks noChangeArrowheads="1"/>
          </p:cNvSpPr>
          <p:nvPr/>
        </p:nvSpPr>
        <p:spPr bwMode="auto">
          <a:xfrm>
            <a:off x="4587569" y="4049460"/>
            <a:ext cx="6889687" cy="2198940"/>
          </a:xfrm>
          <a:prstGeom prst="rect">
            <a:avLst/>
          </a:prstGeom>
        </p:spPr>
        <p:txBody>
          <a:bodyPr vert="horz" lIns="91440" tIns="45720" rIns="91440" bIns="45720" rtlCol="0" anchor="ctr">
            <a:normAutofit/>
          </a:bodyPr>
          <a:lstStyle/>
          <a:p>
            <a:pPr algn="just">
              <a:spcBef>
                <a:spcPct val="20000"/>
              </a:spcBef>
              <a:spcAft>
                <a:spcPts val="600"/>
              </a:spcAft>
              <a:buClr>
                <a:srgbClr val="3E9EEF"/>
              </a:buClr>
              <a:buSzPct val="70000"/>
              <a:buFont typeface="Wingdings 2" charset="2"/>
              <a:defRPr/>
            </a:pPr>
            <a:r>
              <a:rPr lang="en-US" b="0" i="0" dirty="0">
                <a:solidFill>
                  <a:srgbClr val="D1D5DB"/>
                </a:solidFill>
                <a:effectLst/>
                <a:latin typeface="Söhne"/>
              </a:rPr>
              <a:t>Explanation: The for loop starts at </a:t>
            </a:r>
            <a:r>
              <a:rPr lang="en-US" b="0" i="0" dirty="0" err="1">
                <a:solidFill>
                  <a:srgbClr val="D1D5DB"/>
                </a:solidFill>
                <a:effectLst/>
                <a:latin typeface="Söhne"/>
              </a:rPr>
              <a:t>i</a:t>
            </a:r>
            <a:r>
              <a:rPr lang="en-US" b="0" i="0" dirty="0">
                <a:solidFill>
                  <a:srgbClr val="D1D5DB"/>
                </a:solidFill>
                <a:effectLst/>
                <a:latin typeface="Söhne"/>
              </a:rPr>
              <a:t> = 1 and goes up to </a:t>
            </a:r>
            <a:r>
              <a:rPr lang="en-US" b="0" i="0" dirty="0" err="1">
                <a:solidFill>
                  <a:srgbClr val="D1D5DB"/>
                </a:solidFill>
                <a:effectLst/>
                <a:latin typeface="Söhne"/>
              </a:rPr>
              <a:t>i</a:t>
            </a:r>
            <a:r>
              <a:rPr lang="en-US" b="0" i="0" dirty="0">
                <a:solidFill>
                  <a:srgbClr val="D1D5DB"/>
                </a:solidFill>
                <a:effectLst/>
                <a:latin typeface="Söhne"/>
              </a:rPr>
              <a:t> = 10. For each iteration of the loop, the </a:t>
            </a:r>
            <a:r>
              <a:rPr lang="en-US" b="0" i="0" dirty="0" err="1">
                <a:solidFill>
                  <a:srgbClr val="D1D5DB"/>
                </a:solidFill>
                <a:effectLst/>
                <a:latin typeface="Söhne"/>
              </a:rPr>
              <a:t>printf</a:t>
            </a:r>
            <a:r>
              <a:rPr lang="en-US" b="0" i="0" dirty="0">
                <a:solidFill>
                  <a:srgbClr val="D1D5DB"/>
                </a:solidFill>
                <a:effectLst/>
                <a:latin typeface="Söhne"/>
              </a:rPr>
              <a:t> function is called to print </a:t>
            </a:r>
            <a:r>
              <a:rPr lang="en-US" b="0" i="0" dirty="0" err="1">
                <a:solidFill>
                  <a:srgbClr val="D1D5DB"/>
                </a:solidFill>
                <a:effectLst/>
                <a:latin typeface="Söhne"/>
              </a:rPr>
              <a:t>i</a:t>
            </a:r>
            <a:r>
              <a:rPr lang="en-US" b="0" i="0" dirty="0">
                <a:solidFill>
                  <a:srgbClr val="D1D5DB"/>
                </a:solidFill>
                <a:effectLst/>
                <a:latin typeface="Söhne"/>
              </a:rPr>
              <a:t>. The condition </a:t>
            </a:r>
            <a:r>
              <a:rPr lang="en-US" b="0" i="0" dirty="0" err="1">
                <a:solidFill>
                  <a:srgbClr val="D1D5DB"/>
                </a:solidFill>
                <a:effectLst/>
                <a:latin typeface="Söhne"/>
              </a:rPr>
              <a:t>i</a:t>
            </a:r>
            <a:r>
              <a:rPr lang="en-US" b="0" i="0" dirty="0">
                <a:solidFill>
                  <a:srgbClr val="D1D5DB"/>
                </a:solidFill>
                <a:effectLst/>
                <a:latin typeface="Söhne"/>
              </a:rPr>
              <a:t> == 5 is checked after each iteration. If it's true, meaning </a:t>
            </a:r>
            <a:r>
              <a:rPr lang="en-US" b="0" i="0" dirty="0" err="1">
                <a:solidFill>
                  <a:srgbClr val="D1D5DB"/>
                </a:solidFill>
                <a:effectLst/>
                <a:latin typeface="Söhne"/>
              </a:rPr>
              <a:t>i</a:t>
            </a:r>
            <a:r>
              <a:rPr lang="en-US" b="0" i="0" dirty="0">
                <a:solidFill>
                  <a:srgbClr val="D1D5DB"/>
                </a:solidFill>
                <a:effectLst/>
                <a:latin typeface="Söhne"/>
              </a:rPr>
              <a:t> is equal to 5, the break statement is executed and the loop is terminated. If it's false, the loop continues to the next iteration. This process continues until either the break statement is executed or all iterations of the loop are completed.</a:t>
            </a:r>
            <a:endPar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Tree>
    <p:extLst>
      <p:ext uri="{BB962C8B-B14F-4D97-AF65-F5344CB8AC3E}">
        <p14:creationId xmlns:p14="http://schemas.microsoft.com/office/powerpoint/2010/main" val="426640587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PhAnim="0">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110595" name="Text Box 3">
            <a:extLst>
              <a:ext uri="{FF2B5EF4-FFF2-40B4-BE49-F238E27FC236}">
                <a16:creationId xmlns:a16="http://schemas.microsoft.com/office/drawing/2014/main" id="{7398BD18-78E3-76D5-D2AC-71A28B4B5850}"/>
              </a:ext>
            </a:extLst>
          </p:cNvPr>
          <p:cNvSpPr txBox="1">
            <a:spLocks noChangeArrowheads="1"/>
          </p:cNvSpPr>
          <p:nvPr/>
        </p:nvSpPr>
        <p:spPr bwMode="auto">
          <a:xfrm>
            <a:off x="633743" y="609599"/>
            <a:ext cx="3413156" cy="527367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spcBef>
                <a:spcPct val="0"/>
              </a:spcBef>
              <a:spcAft>
                <a:spcPts val="600"/>
              </a:spcAft>
            </a:pPr>
            <a:r>
              <a:rPr lang="en-US" altLang="en-US" sz="4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Array in C</a:t>
            </a:r>
          </a:p>
        </p:txBody>
      </p:sp>
      <p:sp>
        <p:nvSpPr>
          <p:cNvPr id="505861" name="Rectangle 5">
            <a:extLst>
              <a:ext uri="{FF2B5EF4-FFF2-40B4-BE49-F238E27FC236}">
                <a16:creationId xmlns:a16="http://schemas.microsoft.com/office/drawing/2014/main" id="{B7B391B0-57E8-8B1C-9AD0-F4EBB8FEEA84}"/>
              </a:ext>
            </a:extLst>
          </p:cNvPr>
          <p:cNvSpPr>
            <a:spLocks noChangeArrowheads="1"/>
          </p:cNvSpPr>
          <p:nvPr/>
        </p:nvSpPr>
        <p:spPr bwMode="auto">
          <a:xfrm>
            <a:off x="4549670" y="609599"/>
            <a:ext cx="6889687" cy="1671874"/>
          </a:xfrm>
          <a:prstGeom prst="rect">
            <a:avLst/>
          </a:prstGeom>
        </p:spPr>
        <p:txBody>
          <a:bodyPr vert="horz" lIns="91440" tIns="45720" rIns="91440" bIns="45720" rtlCol="0" anchor="ctr">
            <a:normAutofit/>
          </a:bodyPr>
          <a:lstStyle/>
          <a:p>
            <a:pPr algn="just">
              <a:spcBef>
                <a:spcPct val="20000"/>
              </a:spcBef>
              <a:spcAft>
                <a:spcPts val="600"/>
              </a:spcAft>
              <a:buClr>
                <a:srgbClr val="3E9EEF"/>
              </a:buClr>
              <a:buSzPct val="70000"/>
              <a:buFont typeface="Wingdings 2" charset="2"/>
              <a:defRPr/>
            </a:pP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An array in C is a collection of elements of the same data type, stored in contiguous memory locations, and accessible by a common name. The elements of an array can be accessed by their index, which is an integer value that represents their position in the array.</a:t>
            </a:r>
          </a:p>
          <a:p>
            <a:pPr algn="just">
              <a:spcBef>
                <a:spcPct val="20000"/>
              </a:spcBef>
              <a:spcAft>
                <a:spcPts val="600"/>
              </a:spcAft>
              <a:buClr>
                <a:srgbClr val="3E9EEF"/>
              </a:buClr>
              <a:buSzPct val="70000"/>
              <a:buFont typeface="Wingdings 2" charset="2"/>
              <a:defRPr/>
            </a:pP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Here's an example of declaring and initializing an array of integers in C:</a:t>
            </a:r>
          </a:p>
        </p:txBody>
      </p:sp>
      <p:pic>
        <p:nvPicPr>
          <p:cNvPr id="110598" name="Picture 4">
            <a:extLst>
              <a:ext uri="{FF2B5EF4-FFF2-40B4-BE49-F238E27FC236}">
                <a16:creationId xmlns:a16="http://schemas.microsoft.com/office/drawing/2014/main" id="{4E20C466-B172-2FEA-298A-C15BAE061D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5012821" y="2339797"/>
            <a:ext cx="5339903" cy="326282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2B541834-316A-8C70-AF5B-A6B29C56BDD7}"/>
              </a:ext>
            </a:extLst>
          </p:cNvPr>
          <p:cNvSpPr>
            <a:spLocks noGrp="1"/>
          </p:cNvSpPr>
          <p:nvPr>
            <p:ph type="ftr" sz="quarter" idx="11"/>
          </p:nvPr>
        </p:nvSpPr>
        <p:spPr>
          <a:xfrm>
            <a:off x="913795" y="5883275"/>
            <a:ext cx="6672865" cy="365125"/>
          </a:xfrm>
        </p:spPr>
        <p:txBody>
          <a:bodyPr vert="horz" lIns="91440" tIns="45720" rIns="91440" bIns="45720" rtlCol="0" anchor="ctr">
            <a:normAutofit/>
          </a:bodyPr>
          <a:lstStyle/>
          <a:p>
            <a:pPr defTabSz="914400">
              <a:spcAft>
                <a:spcPts val="600"/>
              </a:spcAft>
            </a:pPr>
            <a:r>
              <a:rPr lang="en-US" kern="1200">
                <a:solidFill>
                  <a:schemeClr val="tx1">
                    <a:lumMod val="95000"/>
                  </a:schemeClr>
                </a:solidFill>
                <a:effectLst>
                  <a:outerShdw blurRad="50800" dist="38100" dir="2700000" algn="tl" rotWithShape="0">
                    <a:schemeClr val="bg1">
                      <a:alpha val="43000"/>
                    </a:schemeClr>
                  </a:outerShdw>
                </a:effectLst>
                <a:latin typeface="+mn-lt"/>
                <a:ea typeface="+mn-ea"/>
                <a:cs typeface="+mn-cs"/>
              </a:rPr>
              <a:t>Prepared By: Ajay Singh</a:t>
            </a:r>
          </a:p>
        </p:txBody>
      </p:sp>
      <p:sp>
        <p:nvSpPr>
          <p:cNvPr id="110596" name="Text Box 4">
            <a:extLst>
              <a:ext uri="{FF2B5EF4-FFF2-40B4-BE49-F238E27FC236}">
                <a16:creationId xmlns:a16="http://schemas.microsoft.com/office/drawing/2014/main" id="{C9CB05B8-9BD3-AF1D-3F05-0FCDF75DAB6B}"/>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spTree>
    <p:extLst>
      <p:ext uri="{BB962C8B-B14F-4D97-AF65-F5344CB8AC3E}">
        <p14:creationId xmlns:p14="http://schemas.microsoft.com/office/powerpoint/2010/main" val="110915565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PhAnim="0">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110595" name="Text Box 3">
            <a:extLst>
              <a:ext uri="{FF2B5EF4-FFF2-40B4-BE49-F238E27FC236}">
                <a16:creationId xmlns:a16="http://schemas.microsoft.com/office/drawing/2014/main" id="{7398BD18-78E3-76D5-D2AC-71A28B4B5850}"/>
              </a:ext>
            </a:extLst>
          </p:cNvPr>
          <p:cNvSpPr txBox="1">
            <a:spLocks noChangeArrowheads="1"/>
          </p:cNvSpPr>
          <p:nvPr/>
        </p:nvSpPr>
        <p:spPr bwMode="auto">
          <a:xfrm>
            <a:off x="633743" y="609599"/>
            <a:ext cx="3413156" cy="527367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spcBef>
                <a:spcPct val="0"/>
              </a:spcBef>
              <a:spcAft>
                <a:spcPts val="600"/>
              </a:spcAft>
            </a:pPr>
            <a:r>
              <a:rPr lang="en-US" altLang="en-US" sz="4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Array in C</a:t>
            </a:r>
          </a:p>
        </p:txBody>
      </p:sp>
      <p:sp>
        <p:nvSpPr>
          <p:cNvPr id="505861" name="Rectangle 5">
            <a:extLst>
              <a:ext uri="{FF2B5EF4-FFF2-40B4-BE49-F238E27FC236}">
                <a16:creationId xmlns:a16="http://schemas.microsoft.com/office/drawing/2014/main" id="{B7B391B0-57E8-8B1C-9AD0-F4EBB8FEEA84}"/>
              </a:ext>
            </a:extLst>
          </p:cNvPr>
          <p:cNvSpPr>
            <a:spLocks noChangeArrowheads="1"/>
          </p:cNvSpPr>
          <p:nvPr/>
        </p:nvSpPr>
        <p:spPr bwMode="auto">
          <a:xfrm>
            <a:off x="4587570" y="1440379"/>
            <a:ext cx="6889687" cy="571096"/>
          </a:xfrm>
          <a:prstGeom prst="rect">
            <a:avLst/>
          </a:prstGeom>
        </p:spPr>
        <p:txBody>
          <a:bodyPr vert="horz" lIns="91440" tIns="45720" rIns="91440" bIns="45720" rtlCol="0" anchor="ctr">
            <a:normAutofit/>
          </a:bodyPr>
          <a:lstStyle/>
          <a:p>
            <a:pPr>
              <a:spcBef>
                <a:spcPct val="20000"/>
              </a:spcBef>
              <a:spcAft>
                <a:spcPts val="600"/>
              </a:spcAft>
              <a:buClr>
                <a:srgbClr val="3E9EEF"/>
              </a:buClr>
              <a:buSzPct val="70000"/>
              <a:buFont typeface="Wingdings 2" charset="2"/>
              <a:defRPr/>
            </a:pPr>
            <a:r>
              <a:rPr lang="en-US" b="0" i="0" dirty="0">
                <a:solidFill>
                  <a:srgbClr val="D1D5DB"/>
                </a:solidFill>
                <a:effectLst/>
                <a:latin typeface="Söhne"/>
              </a:rPr>
              <a:t>The output of this program will be:</a:t>
            </a:r>
            <a:endPar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pic>
        <p:nvPicPr>
          <p:cNvPr id="110598" name="Picture 4">
            <a:extLst>
              <a:ext uri="{FF2B5EF4-FFF2-40B4-BE49-F238E27FC236}">
                <a16:creationId xmlns:a16="http://schemas.microsoft.com/office/drawing/2014/main" id="{4E20C466-B172-2FEA-298A-C15BAE061D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4761934" y="2031386"/>
            <a:ext cx="6540961" cy="183186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2B541834-316A-8C70-AF5B-A6B29C56BDD7}"/>
              </a:ext>
            </a:extLst>
          </p:cNvPr>
          <p:cNvSpPr>
            <a:spLocks noGrp="1"/>
          </p:cNvSpPr>
          <p:nvPr>
            <p:ph type="ftr" sz="quarter" idx="11"/>
          </p:nvPr>
        </p:nvSpPr>
        <p:spPr>
          <a:xfrm>
            <a:off x="913795" y="5883275"/>
            <a:ext cx="6672865" cy="365125"/>
          </a:xfrm>
        </p:spPr>
        <p:txBody>
          <a:bodyPr vert="horz" lIns="91440" tIns="45720" rIns="91440" bIns="45720" rtlCol="0" anchor="ctr">
            <a:normAutofit/>
          </a:bodyPr>
          <a:lstStyle/>
          <a:p>
            <a:pPr defTabSz="914400">
              <a:spcAft>
                <a:spcPts val="600"/>
              </a:spcAft>
            </a:pPr>
            <a:r>
              <a:rPr lang="en-US" kern="1200" dirty="0">
                <a:solidFill>
                  <a:schemeClr val="tx1">
                    <a:lumMod val="95000"/>
                  </a:schemeClr>
                </a:solidFill>
                <a:effectLst>
                  <a:outerShdw blurRad="50800" dist="38100" dir="2700000" algn="tl" rotWithShape="0">
                    <a:schemeClr val="bg1">
                      <a:alpha val="43000"/>
                    </a:schemeClr>
                  </a:outerShdw>
                </a:effectLst>
                <a:latin typeface="+mn-lt"/>
                <a:ea typeface="+mn-ea"/>
                <a:cs typeface="+mn-cs"/>
              </a:rPr>
              <a:t>Prepared By: Ajay Singh</a:t>
            </a:r>
          </a:p>
        </p:txBody>
      </p:sp>
      <p:sp>
        <p:nvSpPr>
          <p:cNvPr id="110596" name="Text Box 4">
            <a:extLst>
              <a:ext uri="{FF2B5EF4-FFF2-40B4-BE49-F238E27FC236}">
                <a16:creationId xmlns:a16="http://schemas.microsoft.com/office/drawing/2014/main" id="{C9CB05B8-9BD3-AF1D-3F05-0FCDF75DAB6B}"/>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sp>
        <p:nvSpPr>
          <p:cNvPr id="3" name="Rectangle 5">
            <a:extLst>
              <a:ext uri="{FF2B5EF4-FFF2-40B4-BE49-F238E27FC236}">
                <a16:creationId xmlns:a16="http://schemas.microsoft.com/office/drawing/2014/main" id="{E89D29BD-38B5-03CD-CC88-5FF8878355EF}"/>
              </a:ext>
            </a:extLst>
          </p:cNvPr>
          <p:cNvSpPr>
            <a:spLocks noChangeArrowheads="1"/>
          </p:cNvSpPr>
          <p:nvPr/>
        </p:nvSpPr>
        <p:spPr bwMode="auto">
          <a:xfrm>
            <a:off x="4587569" y="4049460"/>
            <a:ext cx="6889687" cy="2198940"/>
          </a:xfrm>
          <a:prstGeom prst="rect">
            <a:avLst/>
          </a:prstGeom>
        </p:spPr>
        <p:txBody>
          <a:bodyPr vert="horz" lIns="91440" tIns="45720" rIns="91440" bIns="45720" rtlCol="0" anchor="ctr">
            <a:normAutofit/>
          </a:bodyPr>
          <a:lstStyle/>
          <a:p>
            <a:pPr algn="just">
              <a:spcBef>
                <a:spcPct val="20000"/>
              </a:spcBef>
              <a:spcAft>
                <a:spcPts val="600"/>
              </a:spcAft>
              <a:buClr>
                <a:srgbClr val="3E9EEF"/>
              </a:buClr>
              <a:buSzPct val="70000"/>
              <a:buFont typeface="Wingdings 2" charset="2"/>
              <a:defRPr/>
            </a:pPr>
            <a:r>
              <a:rPr lang="en-US" b="0" i="0" dirty="0">
                <a:solidFill>
                  <a:srgbClr val="D1D5DB"/>
                </a:solidFill>
                <a:effectLst/>
                <a:latin typeface="Söhne"/>
              </a:rPr>
              <a:t>Explanation: The numbers array is declared as an array of 5 integers and initialized with the values 1, 2, 3, 4, and 5. The for loop starts at </a:t>
            </a:r>
            <a:r>
              <a:rPr lang="en-US" b="0" i="0" dirty="0" err="1">
                <a:solidFill>
                  <a:srgbClr val="D1D5DB"/>
                </a:solidFill>
                <a:effectLst/>
                <a:latin typeface="Söhne"/>
              </a:rPr>
              <a:t>i</a:t>
            </a:r>
            <a:r>
              <a:rPr lang="en-US" b="0" i="0" dirty="0">
                <a:solidFill>
                  <a:srgbClr val="D1D5DB"/>
                </a:solidFill>
                <a:effectLst/>
                <a:latin typeface="Söhne"/>
              </a:rPr>
              <a:t> = 0 and goes up to </a:t>
            </a:r>
            <a:r>
              <a:rPr lang="en-US" b="0" i="0" dirty="0" err="1">
                <a:solidFill>
                  <a:srgbClr val="D1D5DB"/>
                </a:solidFill>
                <a:effectLst/>
                <a:latin typeface="Söhne"/>
              </a:rPr>
              <a:t>i</a:t>
            </a:r>
            <a:r>
              <a:rPr lang="en-US" b="0" i="0" dirty="0">
                <a:solidFill>
                  <a:srgbClr val="D1D5DB"/>
                </a:solidFill>
                <a:effectLst/>
                <a:latin typeface="Söhne"/>
              </a:rPr>
              <a:t> = 4. For each iteration of the loop, the value of numbers[</a:t>
            </a:r>
            <a:r>
              <a:rPr lang="en-US" b="0" i="0" dirty="0" err="1">
                <a:solidFill>
                  <a:srgbClr val="D1D5DB"/>
                </a:solidFill>
                <a:effectLst/>
                <a:latin typeface="Söhne"/>
              </a:rPr>
              <a:t>i</a:t>
            </a:r>
            <a:r>
              <a:rPr lang="en-US" b="0" i="0" dirty="0">
                <a:solidFill>
                  <a:srgbClr val="D1D5DB"/>
                </a:solidFill>
                <a:effectLst/>
                <a:latin typeface="Söhne"/>
              </a:rPr>
              <a:t>] is printed using the </a:t>
            </a:r>
            <a:r>
              <a:rPr lang="en-US" b="0" i="0" dirty="0" err="1">
                <a:solidFill>
                  <a:srgbClr val="D1D5DB"/>
                </a:solidFill>
                <a:effectLst/>
                <a:latin typeface="Söhne"/>
              </a:rPr>
              <a:t>printf</a:t>
            </a:r>
            <a:r>
              <a:rPr lang="en-US" b="0" i="0" dirty="0">
                <a:solidFill>
                  <a:srgbClr val="D1D5DB"/>
                </a:solidFill>
                <a:effectLst/>
                <a:latin typeface="Söhne"/>
              </a:rPr>
              <a:t> function. This process continues until all iterations of the loop are completed.</a:t>
            </a:r>
            <a:endPar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Tree>
    <p:extLst>
      <p:ext uri="{BB962C8B-B14F-4D97-AF65-F5344CB8AC3E}">
        <p14:creationId xmlns:p14="http://schemas.microsoft.com/office/powerpoint/2010/main" val="19861737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PhAnim="0">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110595" name="Text Box 3">
            <a:extLst>
              <a:ext uri="{FF2B5EF4-FFF2-40B4-BE49-F238E27FC236}">
                <a16:creationId xmlns:a16="http://schemas.microsoft.com/office/drawing/2014/main" id="{7398BD18-78E3-76D5-D2AC-71A28B4B5850}"/>
              </a:ext>
            </a:extLst>
          </p:cNvPr>
          <p:cNvSpPr txBox="1">
            <a:spLocks noChangeArrowheads="1"/>
          </p:cNvSpPr>
          <p:nvPr/>
        </p:nvSpPr>
        <p:spPr bwMode="auto">
          <a:xfrm>
            <a:off x="633743" y="609599"/>
            <a:ext cx="3413156" cy="527367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spcBef>
                <a:spcPct val="0"/>
              </a:spcBef>
              <a:spcAft>
                <a:spcPts val="600"/>
              </a:spcAft>
            </a:pPr>
            <a:r>
              <a:rPr lang="en-US" altLang="en-US" sz="4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2D Array in C</a:t>
            </a:r>
          </a:p>
        </p:txBody>
      </p:sp>
      <p:sp>
        <p:nvSpPr>
          <p:cNvPr id="505861" name="Rectangle 5">
            <a:extLst>
              <a:ext uri="{FF2B5EF4-FFF2-40B4-BE49-F238E27FC236}">
                <a16:creationId xmlns:a16="http://schemas.microsoft.com/office/drawing/2014/main" id="{B7B391B0-57E8-8B1C-9AD0-F4EBB8FEEA84}"/>
              </a:ext>
            </a:extLst>
          </p:cNvPr>
          <p:cNvSpPr>
            <a:spLocks noChangeArrowheads="1"/>
          </p:cNvSpPr>
          <p:nvPr/>
        </p:nvSpPr>
        <p:spPr bwMode="auto">
          <a:xfrm>
            <a:off x="4549670" y="609599"/>
            <a:ext cx="6889687" cy="1671874"/>
          </a:xfrm>
          <a:prstGeom prst="rect">
            <a:avLst/>
          </a:prstGeom>
        </p:spPr>
        <p:txBody>
          <a:bodyPr vert="horz" lIns="91440" tIns="45720" rIns="91440" bIns="45720" rtlCol="0" anchor="ctr">
            <a:normAutofit/>
          </a:bodyPr>
          <a:lstStyle/>
          <a:p>
            <a:pPr>
              <a:spcBef>
                <a:spcPct val="20000"/>
              </a:spcBef>
              <a:spcAft>
                <a:spcPts val="600"/>
              </a:spcAft>
              <a:buClr>
                <a:srgbClr val="3E9EEF"/>
              </a:buClr>
              <a:buSzPct val="70000"/>
              <a:buFont typeface="Wingdings 2" charset="2"/>
              <a:defRPr/>
            </a:pP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 2D array in C is an array of arrays, where each sub-array represents a row of the 2D array. It is useful for representing and manipulating tabular data, such as matrices or grids.</a:t>
            </a:r>
          </a:p>
          <a:p>
            <a:pPr>
              <a:spcBef>
                <a:spcPct val="20000"/>
              </a:spcBef>
              <a:spcAft>
                <a:spcPts val="600"/>
              </a:spcAft>
              <a:buClr>
                <a:srgbClr val="3E9EEF"/>
              </a:buClr>
              <a:buSzPct val="70000"/>
              <a:buFont typeface="Wingdings 2" charset="2"/>
              <a:defRPr/>
            </a:pP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Here's an example of declaring and initializing a 2D array of integers in C:</a:t>
            </a:r>
          </a:p>
        </p:txBody>
      </p:sp>
      <p:pic>
        <p:nvPicPr>
          <p:cNvPr id="110598" name="Picture 4">
            <a:extLst>
              <a:ext uri="{FF2B5EF4-FFF2-40B4-BE49-F238E27FC236}">
                <a16:creationId xmlns:a16="http://schemas.microsoft.com/office/drawing/2014/main" id="{4E20C466-B172-2FEA-298A-C15BAE061D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4797509" y="2281473"/>
            <a:ext cx="6142158" cy="422391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2B541834-316A-8C70-AF5B-A6B29C56BDD7}"/>
              </a:ext>
            </a:extLst>
          </p:cNvPr>
          <p:cNvSpPr>
            <a:spLocks noGrp="1"/>
          </p:cNvSpPr>
          <p:nvPr>
            <p:ph type="ftr" sz="quarter" idx="11"/>
          </p:nvPr>
        </p:nvSpPr>
        <p:spPr>
          <a:xfrm>
            <a:off x="913795" y="5883275"/>
            <a:ext cx="6672865" cy="365125"/>
          </a:xfrm>
        </p:spPr>
        <p:txBody>
          <a:bodyPr vert="horz" lIns="91440" tIns="45720" rIns="91440" bIns="45720" rtlCol="0" anchor="ctr">
            <a:normAutofit/>
          </a:bodyPr>
          <a:lstStyle/>
          <a:p>
            <a:pPr defTabSz="914400">
              <a:spcAft>
                <a:spcPts val="600"/>
              </a:spcAft>
            </a:pPr>
            <a:r>
              <a:rPr lang="en-US" kern="1200" dirty="0">
                <a:solidFill>
                  <a:schemeClr val="tx1">
                    <a:lumMod val="95000"/>
                  </a:schemeClr>
                </a:solidFill>
                <a:effectLst>
                  <a:outerShdw blurRad="50800" dist="38100" dir="2700000" algn="tl" rotWithShape="0">
                    <a:schemeClr val="bg1">
                      <a:alpha val="43000"/>
                    </a:schemeClr>
                  </a:outerShdw>
                </a:effectLst>
                <a:latin typeface="+mn-lt"/>
                <a:ea typeface="+mn-ea"/>
                <a:cs typeface="+mn-cs"/>
              </a:rPr>
              <a:t>Prepared By: Ajay Singh</a:t>
            </a:r>
          </a:p>
        </p:txBody>
      </p:sp>
      <p:sp>
        <p:nvSpPr>
          <p:cNvPr id="110596" name="Text Box 4">
            <a:extLst>
              <a:ext uri="{FF2B5EF4-FFF2-40B4-BE49-F238E27FC236}">
                <a16:creationId xmlns:a16="http://schemas.microsoft.com/office/drawing/2014/main" id="{C9CB05B8-9BD3-AF1D-3F05-0FCDF75DAB6B}"/>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spTree>
    <p:extLst>
      <p:ext uri="{BB962C8B-B14F-4D97-AF65-F5344CB8AC3E}">
        <p14:creationId xmlns:p14="http://schemas.microsoft.com/office/powerpoint/2010/main" val="34226083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PhAnim="0">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110595" name="Text Box 3">
            <a:extLst>
              <a:ext uri="{FF2B5EF4-FFF2-40B4-BE49-F238E27FC236}">
                <a16:creationId xmlns:a16="http://schemas.microsoft.com/office/drawing/2014/main" id="{7398BD18-78E3-76D5-D2AC-71A28B4B5850}"/>
              </a:ext>
            </a:extLst>
          </p:cNvPr>
          <p:cNvSpPr txBox="1">
            <a:spLocks noChangeArrowheads="1"/>
          </p:cNvSpPr>
          <p:nvPr/>
        </p:nvSpPr>
        <p:spPr bwMode="auto">
          <a:xfrm>
            <a:off x="633743" y="609599"/>
            <a:ext cx="3413156" cy="527367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spcBef>
                <a:spcPct val="0"/>
              </a:spcBef>
              <a:spcAft>
                <a:spcPts val="600"/>
              </a:spcAft>
            </a:pPr>
            <a:r>
              <a:rPr lang="en-US" altLang="en-US" sz="4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2D Array in C</a:t>
            </a:r>
          </a:p>
        </p:txBody>
      </p:sp>
      <p:sp>
        <p:nvSpPr>
          <p:cNvPr id="505861" name="Rectangle 5">
            <a:extLst>
              <a:ext uri="{FF2B5EF4-FFF2-40B4-BE49-F238E27FC236}">
                <a16:creationId xmlns:a16="http://schemas.microsoft.com/office/drawing/2014/main" id="{B7B391B0-57E8-8B1C-9AD0-F4EBB8FEEA84}"/>
              </a:ext>
            </a:extLst>
          </p:cNvPr>
          <p:cNvSpPr>
            <a:spLocks noChangeArrowheads="1"/>
          </p:cNvSpPr>
          <p:nvPr/>
        </p:nvSpPr>
        <p:spPr bwMode="auto">
          <a:xfrm>
            <a:off x="4587570" y="1440379"/>
            <a:ext cx="6889687" cy="571096"/>
          </a:xfrm>
          <a:prstGeom prst="rect">
            <a:avLst/>
          </a:prstGeom>
        </p:spPr>
        <p:txBody>
          <a:bodyPr vert="horz" lIns="91440" tIns="45720" rIns="91440" bIns="45720" rtlCol="0" anchor="ctr">
            <a:normAutofit/>
          </a:bodyPr>
          <a:lstStyle/>
          <a:p>
            <a:pPr>
              <a:spcBef>
                <a:spcPct val="20000"/>
              </a:spcBef>
              <a:spcAft>
                <a:spcPts val="600"/>
              </a:spcAft>
              <a:buClr>
                <a:srgbClr val="3E9EEF"/>
              </a:buClr>
              <a:buSzPct val="70000"/>
              <a:buFont typeface="Wingdings 2" charset="2"/>
              <a:defRPr/>
            </a:pPr>
            <a:r>
              <a:rPr lang="en-US" b="0" i="0" dirty="0">
                <a:solidFill>
                  <a:srgbClr val="D1D5DB"/>
                </a:solidFill>
                <a:effectLst/>
                <a:latin typeface="Söhne"/>
              </a:rPr>
              <a:t>The output of this program will be:</a:t>
            </a:r>
            <a:endPar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pic>
        <p:nvPicPr>
          <p:cNvPr id="110598" name="Picture 4">
            <a:extLst>
              <a:ext uri="{FF2B5EF4-FFF2-40B4-BE49-F238E27FC236}">
                <a16:creationId xmlns:a16="http://schemas.microsoft.com/office/drawing/2014/main" id="{4E20C466-B172-2FEA-298A-C15BAE061D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4761934" y="2260117"/>
            <a:ext cx="6540961" cy="137440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2B541834-316A-8C70-AF5B-A6B29C56BDD7}"/>
              </a:ext>
            </a:extLst>
          </p:cNvPr>
          <p:cNvSpPr>
            <a:spLocks noGrp="1"/>
          </p:cNvSpPr>
          <p:nvPr>
            <p:ph type="ftr" sz="quarter" idx="11"/>
          </p:nvPr>
        </p:nvSpPr>
        <p:spPr>
          <a:xfrm>
            <a:off x="913795" y="5883275"/>
            <a:ext cx="6672865" cy="365125"/>
          </a:xfrm>
        </p:spPr>
        <p:txBody>
          <a:bodyPr vert="horz" lIns="91440" tIns="45720" rIns="91440" bIns="45720" rtlCol="0" anchor="ctr">
            <a:normAutofit/>
          </a:bodyPr>
          <a:lstStyle/>
          <a:p>
            <a:pPr defTabSz="914400">
              <a:spcAft>
                <a:spcPts val="600"/>
              </a:spcAft>
            </a:pPr>
            <a:r>
              <a:rPr lang="en-US" kern="1200" dirty="0">
                <a:solidFill>
                  <a:schemeClr val="tx1">
                    <a:lumMod val="95000"/>
                  </a:schemeClr>
                </a:solidFill>
                <a:effectLst>
                  <a:outerShdw blurRad="50800" dist="38100" dir="2700000" algn="tl" rotWithShape="0">
                    <a:schemeClr val="bg1">
                      <a:alpha val="43000"/>
                    </a:schemeClr>
                  </a:outerShdw>
                </a:effectLst>
                <a:latin typeface="+mn-lt"/>
                <a:ea typeface="+mn-ea"/>
                <a:cs typeface="+mn-cs"/>
              </a:rPr>
              <a:t>Prepared By: Ajay Singh</a:t>
            </a:r>
          </a:p>
        </p:txBody>
      </p:sp>
      <p:sp>
        <p:nvSpPr>
          <p:cNvPr id="110596" name="Text Box 4">
            <a:extLst>
              <a:ext uri="{FF2B5EF4-FFF2-40B4-BE49-F238E27FC236}">
                <a16:creationId xmlns:a16="http://schemas.microsoft.com/office/drawing/2014/main" id="{C9CB05B8-9BD3-AF1D-3F05-0FCDF75DAB6B}"/>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sp>
        <p:nvSpPr>
          <p:cNvPr id="3" name="Rectangle 5">
            <a:extLst>
              <a:ext uri="{FF2B5EF4-FFF2-40B4-BE49-F238E27FC236}">
                <a16:creationId xmlns:a16="http://schemas.microsoft.com/office/drawing/2014/main" id="{E89D29BD-38B5-03CD-CC88-5FF8878355EF}"/>
              </a:ext>
            </a:extLst>
          </p:cNvPr>
          <p:cNvSpPr>
            <a:spLocks noChangeArrowheads="1"/>
          </p:cNvSpPr>
          <p:nvPr/>
        </p:nvSpPr>
        <p:spPr bwMode="auto">
          <a:xfrm>
            <a:off x="4587569" y="4049460"/>
            <a:ext cx="6889687" cy="2198940"/>
          </a:xfrm>
          <a:prstGeom prst="rect">
            <a:avLst/>
          </a:prstGeom>
        </p:spPr>
        <p:txBody>
          <a:bodyPr vert="horz" lIns="91440" tIns="45720" rIns="91440" bIns="45720" rtlCol="0" anchor="ctr">
            <a:normAutofit lnSpcReduction="10000"/>
          </a:bodyPr>
          <a:lstStyle/>
          <a:p>
            <a:pPr algn="just">
              <a:spcBef>
                <a:spcPct val="20000"/>
              </a:spcBef>
              <a:spcAft>
                <a:spcPts val="600"/>
              </a:spcAft>
              <a:buClr>
                <a:srgbClr val="3E9EEF"/>
              </a:buClr>
              <a:buSzPct val="70000"/>
              <a:buFont typeface="Wingdings 2" charset="2"/>
              <a:defRPr/>
            </a:pPr>
            <a:r>
              <a:rPr lang="en-US" b="0" i="0" dirty="0">
                <a:solidFill>
                  <a:srgbClr val="D1D5DB"/>
                </a:solidFill>
                <a:effectLst/>
                <a:latin typeface="Söhne"/>
              </a:rPr>
              <a:t>Explanation: The matrix array is declared as a 2D array with 3 rows and 3 columns and initialized with the values 1, 2, 3, 4, 5, 6, 7, 8, and 9. The outer for loop starts at </a:t>
            </a:r>
            <a:r>
              <a:rPr lang="en-US" b="0" i="0" dirty="0" err="1">
                <a:solidFill>
                  <a:srgbClr val="D1D5DB"/>
                </a:solidFill>
                <a:effectLst/>
                <a:latin typeface="Söhne"/>
              </a:rPr>
              <a:t>i</a:t>
            </a:r>
            <a:r>
              <a:rPr lang="en-US" b="0" i="0" dirty="0">
                <a:solidFill>
                  <a:srgbClr val="D1D5DB"/>
                </a:solidFill>
                <a:effectLst/>
                <a:latin typeface="Söhne"/>
              </a:rPr>
              <a:t> = 0 and goes up to </a:t>
            </a:r>
            <a:r>
              <a:rPr lang="en-US" b="0" i="0" dirty="0" err="1">
                <a:solidFill>
                  <a:srgbClr val="D1D5DB"/>
                </a:solidFill>
                <a:effectLst/>
                <a:latin typeface="Söhne"/>
              </a:rPr>
              <a:t>i</a:t>
            </a:r>
            <a:r>
              <a:rPr lang="en-US" b="0" i="0" dirty="0">
                <a:solidFill>
                  <a:srgbClr val="D1D5DB"/>
                </a:solidFill>
                <a:effectLst/>
                <a:latin typeface="Söhne"/>
              </a:rPr>
              <a:t> = 2. The inner for loop starts at j = 0 and goes up to j = 2. For each iteration of the inner loop, the value of matrix[</a:t>
            </a:r>
            <a:r>
              <a:rPr lang="en-US" b="0" i="0" dirty="0" err="1">
                <a:solidFill>
                  <a:srgbClr val="D1D5DB"/>
                </a:solidFill>
                <a:effectLst/>
                <a:latin typeface="Söhne"/>
              </a:rPr>
              <a:t>i</a:t>
            </a:r>
            <a:r>
              <a:rPr lang="en-US" b="0" i="0" dirty="0">
                <a:solidFill>
                  <a:srgbClr val="D1D5DB"/>
                </a:solidFill>
                <a:effectLst/>
                <a:latin typeface="Söhne"/>
              </a:rPr>
              <a:t>][j] is printed using the </a:t>
            </a:r>
            <a:r>
              <a:rPr lang="en-US" b="0" i="0" dirty="0" err="1">
                <a:solidFill>
                  <a:srgbClr val="D1D5DB"/>
                </a:solidFill>
                <a:effectLst/>
                <a:latin typeface="Söhne"/>
              </a:rPr>
              <a:t>printf</a:t>
            </a:r>
            <a:r>
              <a:rPr lang="en-US" b="0" i="0" dirty="0">
                <a:solidFill>
                  <a:srgbClr val="D1D5DB"/>
                </a:solidFill>
                <a:effectLst/>
                <a:latin typeface="Söhne"/>
              </a:rPr>
              <a:t> function, followed by a space. After each row, a newline character is printed to move to the next line. This process continues until all iterations of the loops are completed.</a:t>
            </a:r>
            <a:endPar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Tree>
    <p:extLst>
      <p:ext uri="{BB962C8B-B14F-4D97-AF65-F5344CB8AC3E}">
        <p14:creationId xmlns:p14="http://schemas.microsoft.com/office/powerpoint/2010/main" val="170094950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PhAnim="0">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110595" name="Text Box 3">
            <a:extLst>
              <a:ext uri="{FF2B5EF4-FFF2-40B4-BE49-F238E27FC236}">
                <a16:creationId xmlns:a16="http://schemas.microsoft.com/office/drawing/2014/main" id="{7398BD18-78E3-76D5-D2AC-71A28B4B5850}"/>
              </a:ext>
            </a:extLst>
          </p:cNvPr>
          <p:cNvSpPr txBox="1">
            <a:spLocks noChangeArrowheads="1"/>
          </p:cNvSpPr>
          <p:nvPr/>
        </p:nvSpPr>
        <p:spPr bwMode="auto">
          <a:xfrm>
            <a:off x="633743" y="609599"/>
            <a:ext cx="3413156" cy="527367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spcBef>
                <a:spcPct val="0"/>
              </a:spcBef>
              <a:spcAft>
                <a:spcPts val="600"/>
              </a:spcAft>
            </a:pPr>
            <a:r>
              <a:rPr lang="en-US" altLang="en-US" sz="4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4.1 Concept of library and user defined</a:t>
            </a:r>
          </a:p>
          <a:p>
            <a:pPr algn="ctr">
              <a:spcBef>
                <a:spcPct val="0"/>
              </a:spcBef>
              <a:spcAft>
                <a:spcPts val="600"/>
              </a:spcAft>
            </a:pPr>
            <a:r>
              <a:rPr lang="en-US" altLang="en-US" sz="4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functions and advantages</a:t>
            </a:r>
          </a:p>
        </p:txBody>
      </p:sp>
      <p:sp>
        <p:nvSpPr>
          <p:cNvPr id="505861" name="Rectangle 5">
            <a:extLst>
              <a:ext uri="{FF2B5EF4-FFF2-40B4-BE49-F238E27FC236}">
                <a16:creationId xmlns:a16="http://schemas.microsoft.com/office/drawing/2014/main" id="{B7B391B0-57E8-8B1C-9AD0-F4EBB8FEEA84}"/>
              </a:ext>
            </a:extLst>
          </p:cNvPr>
          <p:cNvSpPr>
            <a:spLocks noChangeArrowheads="1"/>
          </p:cNvSpPr>
          <p:nvPr/>
        </p:nvSpPr>
        <p:spPr bwMode="auto">
          <a:xfrm>
            <a:off x="4549670" y="609598"/>
            <a:ext cx="6889687" cy="5927003"/>
          </a:xfrm>
          <a:prstGeom prst="rect">
            <a:avLst/>
          </a:prstGeom>
        </p:spPr>
        <p:txBody>
          <a:bodyPr vert="horz" lIns="91440" tIns="45720" rIns="91440" bIns="45720" rtlCol="0" anchor="ctr">
            <a:normAutofit fontScale="92500" lnSpcReduction="20000"/>
          </a:bodyPr>
          <a:lstStyle/>
          <a:p>
            <a:pPr algn="just">
              <a:spcBef>
                <a:spcPct val="20000"/>
              </a:spcBef>
              <a:spcAft>
                <a:spcPts val="600"/>
              </a:spcAft>
              <a:buClr>
                <a:srgbClr val="3E9EEF"/>
              </a:buClr>
              <a:buSzPct val="70000"/>
              <a:buFont typeface="Wingdings 2" charset="2"/>
              <a:defRPr/>
            </a:pP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 library in computer programming refers to a collection of pre-written code that can be used to perform common tasks. Libraries are often packaged as a set of functions, classes, or objects that can be used in a variety of programs.</a:t>
            </a:r>
          </a:p>
          <a:p>
            <a:pPr algn="just">
              <a:spcBef>
                <a:spcPct val="20000"/>
              </a:spcBef>
              <a:spcAft>
                <a:spcPts val="600"/>
              </a:spcAft>
              <a:buClr>
                <a:srgbClr val="3E9EEF"/>
              </a:buClr>
              <a:buSzPct val="70000"/>
              <a:buFont typeface="Wingdings 2" charset="2"/>
              <a:defRPr/>
            </a:pPr>
            <a:endPar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algn="just">
              <a:spcBef>
                <a:spcPct val="20000"/>
              </a:spcBef>
              <a:spcAft>
                <a:spcPts val="600"/>
              </a:spcAft>
              <a:buClr>
                <a:srgbClr val="3E9EEF"/>
              </a:buClr>
              <a:buSzPct val="70000"/>
              <a:buFont typeface="Wingdings 2" charset="2"/>
              <a:defRPr/>
            </a:pP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The main advantage of using libraries is that they allow programmers to reuse existing code, saving time and effort. They also provide a standard set of functions and features, making it easier for different programs to work together.</a:t>
            </a:r>
          </a:p>
          <a:p>
            <a:pPr algn="just">
              <a:spcBef>
                <a:spcPct val="20000"/>
              </a:spcBef>
              <a:spcAft>
                <a:spcPts val="600"/>
              </a:spcAft>
              <a:buClr>
                <a:srgbClr val="3E9EEF"/>
              </a:buClr>
              <a:buSzPct val="70000"/>
              <a:buFont typeface="Wingdings 2" charset="2"/>
              <a:defRPr/>
            </a:pPr>
            <a:endPar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algn="just">
              <a:spcBef>
                <a:spcPct val="20000"/>
              </a:spcBef>
              <a:spcAft>
                <a:spcPts val="600"/>
              </a:spcAft>
              <a:buClr>
                <a:srgbClr val="3E9EEF"/>
              </a:buClr>
              <a:buSzPct val="70000"/>
              <a:buFont typeface="Wingdings 2" charset="2"/>
              <a:defRPr/>
            </a:pP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For example, the C Standard Library is a collection of functions and macros that are part of the C programming language. It provides a range of functions for performing common tasks, such as input/output, memory allocation, string handling, and more.</a:t>
            </a:r>
          </a:p>
          <a:p>
            <a:pPr algn="just">
              <a:spcBef>
                <a:spcPct val="20000"/>
              </a:spcBef>
              <a:spcAft>
                <a:spcPts val="600"/>
              </a:spcAft>
              <a:buClr>
                <a:srgbClr val="3E9EEF"/>
              </a:buClr>
              <a:buSzPct val="70000"/>
              <a:buFont typeface="Wingdings 2" charset="2"/>
              <a:defRPr/>
            </a:pPr>
            <a:endPar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algn="just">
              <a:spcBef>
                <a:spcPct val="20000"/>
              </a:spcBef>
              <a:spcAft>
                <a:spcPts val="600"/>
              </a:spcAft>
              <a:buClr>
                <a:srgbClr val="3E9EEF"/>
              </a:buClr>
              <a:buSzPct val="70000"/>
              <a:buFont typeface="Wingdings 2" charset="2"/>
              <a:defRPr/>
            </a:pP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When writing a program, you can include the libraries you need using preprocessor directives, such as #include in C. You can then call the functions in the library, just like you would any other function in your code.</a:t>
            </a:r>
          </a:p>
          <a:p>
            <a:pPr algn="just">
              <a:spcBef>
                <a:spcPct val="20000"/>
              </a:spcBef>
              <a:spcAft>
                <a:spcPts val="600"/>
              </a:spcAft>
              <a:buClr>
                <a:srgbClr val="3E9EEF"/>
              </a:buClr>
              <a:buSzPct val="70000"/>
              <a:buFont typeface="Wingdings 2" charset="2"/>
              <a:defRPr/>
            </a:pPr>
            <a:endPar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algn="just">
              <a:spcBef>
                <a:spcPct val="20000"/>
              </a:spcBef>
              <a:spcAft>
                <a:spcPts val="600"/>
              </a:spcAft>
              <a:buClr>
                <a:srgbClr val="3E9EEF"/>
              </a:buClr>
              <a:buSzPct val="70000"/>
              <a:buFont typeface="Wingdings 2" charset="2"/>
              <a:defRPr/>
            </a:pP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Libraries can also be created by third-party developers and shared with the public, making it easier for programmers to find and use code that has already been tested and debugged. This helps to promote code reuse and improve the quality of software development.</a:t>
            </a:r>
          </a:p>
        </p:txBody>
      </p:sp>
      <p:sp>
        <p:nvSpPr>
          <p:cNvPr id="2" name="Footer Placeholder 1">
            <a:extLst>
              <a:ext uri="{FF2B5EF4-FFF2-40B4-BE49-F238E27FC236}">
                <a16:creationId xmlns:a16="http://schemas.microsoft.com/office/drawing/2014/main" id="{2B541834-316A-8C70-AF5B-A6B29C56BDD7}"/>
              </a:ext>
            </a:extLst>
          </p:cNvPr>
          <p:cNvSpPr>
            <a:spLocks noGrp="1"/>
          </p:cNvSpPr>
          <p:nvPr>
            <p:ph type="ftr" sz="quarter" idx="11"/>
          </p:nvPr>
        </p:nvSpPr>
        <p:spPr>
          <a:xfrm>
            <a:off x="913795" y="5883275"/>
            <a:ext cx="6672865" cy="365125"/>
          </a:xfrm>
        </p:spPr>
        <p:txBody>
          <a:bodyPr vert="horz" lIns="91440" tIns="45720" rIns="91440" bIns="45720" rtlCol="0" anchor="ctr">
            <a:normAutofit/>
          </a:bodyPr>
          <a:lstStyle/>
          <a:p>
            <a:pPr defTabSz="914400">
              <a:spcAft>
                <a:spcPts val="600"/>
              </a:spcAft>
            </a:pPr>
            <a:r>
              <a:rPr lang="en-US" kern="1200" dirty="0">
                <a:solidFill>
                  <a:schemeClr val="tx1">
                    <a:lumMod val="95000"/>
                  </a:schemeClr>
                </a:solidFill>
                <a:effectLst>
                  <a:outerShdw blurRad="50800" dist="38100" dir="2700000" algn="tl" rotWithShape="0">
                    <a:schemeClr val="bg1">
                      <a:alpha val="43000"/>
                    </a:schemeClr>
                  </a:outerShdw>
                </a:effectLst>
                <a:latin typeface="+mn-lt"/>
                <a:ea typeface="+mn-ea"/>
                <a:cs typeface="+mn-cs"/>
              </a:rPr>
              <a:t>Prepared By: Ajay Singh</a:t>
            </a:r>
          </a:p>
        </p:txBody>
      </p:sp>
      <p:sp>
        <p:nvSpPr>
          <p:cNvPr id="110596" name="Text Box 4">
            <a:extLst>
              <a:ext uri="{FF2B5EF4-FFF2-40B4-BE49-F238E27FC236}">
                <a16:creationId xmlns:a16="http://schemas.microsoft.com/office/drawing/2014/main" id="{C9CB05B8-9BD3-AF1D-3F05-0FCDF75DAB6B}"/>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spTree>
    <p:extLst>
      <p:ext uri="{BB962C8B-B14F-4D97-AF65-F5344CB8AC3E}">
        <p14:creationId xmlns:p14="http://schemas.microsoft.com/office/powerpoint/2010/main" val="359189945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PhAnim="0">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110595" name="Text Box 3">
            <a:extLst>
              <a:ext uri="{FF2B5EF4-FFF2-40B4-BE49-F238E27FC236}">
                <a16:creationId xmlns:a16="http://schemas.microsoft.com/office/drawing/2014/main" id="{7398BD18-78E3-76D5-D2AC-71A28B4B5850}"/>
              </a:ext>
            </a:extLst>
          </p:cNvPr>
          <p:cNvSpPr txBox="1">
            <a:spLocks noChangeArrowheads="1"/>
          </p:cNvSpPr>
          <p:nvPr/>
        </p:nvSpPr>
        <p:spPr bwMode="auto">
          <a:xfrm>
            <a:off x="633743" y="609599"/>
            <a:ext cx="3413156" cy="527367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spcBef>
                <a:spcPct val="0"/>
              </a:spcBef>
              <a:spcAft>
                <a:spcPts val="600"/>
              </a:spcAft>
            </a:pPr>
            <a:r>
              <a:rPr lang="en-US" altLang="en-US" sz="4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4.2 Functions in C</a:t>
            </a:r>
          </a:p>
        </p:txBody>
      </p:sp>
      <p:sp>
        <p:nvSpPr>
          <p:cNvPr id="505861" name="Rectangle 5">
            <a:extLst>
              <a:ext uri="{FF2B5EF4-FFF2-40B4-BE49-F238E27FC236}">
                <a16:creationId xmlns:a16="http://schemas.microsoft.com/office/drawing/2014/main" id="{B7B391B0-57E8-8B1C-9AD0-F4EBB8FEEA84}"/>
              </a:ext>
            </a:extLst>
          </p:cNvPr>
          <p:cNvSpPr>
            <a:spLocks noChangeArrowheads="1"/>
          </p:cNvSpPr>
          <p:nvPr/>
        </p:nvSpPr>
        <p:spPr bwMode="auto">
          <a:xfrm>
            <a:off x="4549670" y="609598"/>
            <a:ext cx="6889687" cy="5638802"/>
          </a:xfrm>
          <a:prstGeom prst="rect">
            <a:avLst/>
          </a:prstGeom>
        </p:spPr>
        <p:txBody>
          <a:bodyPr vert="horz" lIns="91440" tIns="45720" rIns="91440" bIns="45720" rtlCol="0" anchor="ctr">
            <a:normAutofit/>
          </a:bodyPr>
          <a:lstStyle/>
          <a:p>
            <a:pPr algn="just">
              <a:spcBef>
                <a:spcPct val="20000"/>
              </a:spcBef>
              <a:spcAft>
                <a:spcPts val="600"/>
              </a:spcAft>
              <a:buClr>
                <a:srgbClr val="3E9EEF"/>
              </a:buClr>
              <a:buSzPct val="70000"/>
              <a:buFont typeface="Wingdings 2" charset="2"/>
              <a:defRPr/>
            </a:pP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User-defined functions are functions that are created and defined by the programmer. In other words, they are functions that you write yourself, as opposed to functions that are part of a pre-existing library.</a:t>
            </a:r>
          </a:p>
          <a:p>
            <a:pPr algn="just">
              <a:spcBef>
                <a:spcPct val="20000"/>
              </a:spcBef>
              <a:spcAft>
                <a:spcPts val="600"/>
              </a:spcAft>
              <a:buClr>
                <a:srgbClr val="3E9EEF"/>
              </a:buClr>
              <a:buSzPct val="70000"/>
              <a:buFont typeface="Wingdings 2" charset="2"/>
              <a:defRPr/>
            </a:pP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User-defined functions provide a way to encapsulate and reuse code, making it easier to write, read, and maintain. They can also help to simplify complex programs by breaking them down into smaller, more manageable pieces.</a:t>
            </a:r>
          </a:p>
        </p:txBody>
      </p:sp>
      <p:sp>
        <p:nvSpPr>
          <p:cNvPr id="2" name="Footer Placeholder 1">
            <a:extLst>
              <a:ext uri="{FF2B5EF4-FFF2-40B4-BE49-F238E27FC236}">
                <a16:creationId xmlns:a16="http://schemas.microsoft.com/office/drawing/2014/main" id="{2B541834-316A-8C70-AF5B-A6B29C56BDD7}"/>
              </a:ext>
            </a:extLst>
          </p:cNvPr>
          <p:cNvSpPr>
            <a:spLocks noGrp="1"/>
          </p:cNvSpPr>
          <p:nvPr>
            <p:ph type="ftr" sz="quarter" idx="11"/>
          </p:nvPr>
        </p:nvSpPr>
        <p:spPr>
          <a:xfrm>
            <a:off x="913795" y="5883275"/>
            <a:ext cx="6672865" cy="365125"/>
          </a:xfrm>
        </p:spPr>
        <p:txBody>
          <a:bodyPr vert="horz" lIns="91440" tIns="45720" rIns="91440" bIns="45720" rtlCol="0" anchor="ctr">
            <a:normAutofit/>
          </a:bodyPr>
          <a:lstStyle/>
          <a:p>
            <a:pPr defTabSz="914400">
              <a:spcAft>
                <a:spcPts val="600"/>
              </a:spcAft>
            </a:pPr>
            <a:r>
              <a:rPr lang="en-US" kern="1200" dirty="0">
                <a:solidFill>
                  <a:schemeClr val="tx1">
                    <a:lumMod val="95000"/>
                  </a:schemeClr>
                </a:solidFill>
                <a:effectLst>
                  <a:outerShdw blurRad="50800" dist="38100" dir="2700000" algn="tl" rotWithShape="0">
                    <a:schemeClr val="bg1">
                      <a:alpha val="43000"/>
                    </a:schemeClr>
                  </a:outerShdw>
                </a:effectLst>
                <a:latin typeface="+mn-lt"/>
                <a:ea typeface="+mn-ea"/>
                <a:cs typeface="+mn-cs"/>
              </a:rPr>
              <a:t>Prepared By: Ajay Singh</a:t>
            </a:r>
          </a:p>
        </p:txBody>
      </p:sp>
      <p:sp>
        <p:nvSpPr>
          <p:cNvPr id="110596" name="Text Box 4">
            <a:extLst>
              <a:ext uri="{FF2B5EF4-FFF2-40B4-BE49-F238E27FC236}">
                <a16:creationId xmlns:a16="http://schemas.microsoft.com/office/drawing/2014/main" id="{C9CB05B8-9BD3-AF1D-3F05-0FCDF75DAB6B}"/>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spTree>
    <p:extLst>
      <p:ext uri="{BB962C8B-B14F-4D97-AF65-F5344CB8AC3E}">
        <p14:creationId xmlns:p14="http://schemas.microsoft.com/office/powerpoint/2010/main" val="227152337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PhAnim="0">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110595" name="Text Box 3">
            <a:extLst>
              <a:ext uri="{FF2B5EF4-FFF2-40B4-BE49-F238E27FC236}">
                <a16:creationId xmlns:a16="http://schemas.microsoft.com/office/drawing/2014/main" id="{7398BD18-78E3-76D5-D2AC-71A28B4B5850}"/>
              </a:ext>
            </a:extLst>
          </p:cNvPr>
          <p:cNvSpPr txBox="1">
            <a:spLocks noChangeArrowheads="1"/>
          </p:cNvSpPr>
          <p:nvPr/>
        </p:nvSpPr>
        <p:spPr bwMode="auto">
          <a:xfrm>
            <a:off x="633743" y="609599"/>
            <a:ext cx="3413156" cy="527367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spcBef>
                <a:spcPct val="0"/>
              </a:spcBef>
              <a:spcAft>
                <a:spcPts val="600"/>
              </a:spcAft>
            </a:pPr>
            <a:r>
              <a:rPr lang="en-US" altLang="en-US" sz="4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4.2 Functions in C</a:t>
            </a:r>
          </a:p>
        </p:txBody>
      </p:sp>
      <p:sp>
        <p:nvSpPr>
          <p:cNvPr id="505861" name="Rectangle 5">
            <a:extLst>
              <a:ext uri="{FF2B5EF4-FFF2-40B4-BE49-F238E27FC236}">
                <a16:creationId xmlns:a16="http://schemas.microsoft.com/office/drawing/2014/main" id="{B7B391B0-57E8-8B1C-9AD0-F4EBB8FEEA84}"/>
              </a:ext>
            </a:extLst>
          </p:cNvPr>
          <p:cNvSpPr>
            <a:spLocks noChangeArrowheads="1"/>
          </p:cNvSpPr>
          <p:nvPr/>
        </p:nvSpPr>
        <p:spPr bwMode="auto">
          <a:xfrm>
            <a:off x="4549670" y="609599"/>
            <a:ext cx="6889687" cy="1671874"/>
          </a:xfrm>
          <a:prstGeom prst="rect">
            <a:avLst/>
          </a:prstGeom>
        </p:spPr>
        <p:txBody>
          <a:bodyPr vert="horz" lIns="91440" tIns="45720" rIns="91440" bIns="45720" rtlCol="0" anchor="ctr">
            <a:normAutofit/>
          </a:bodyPr>
          <a:lstStyle/>
          <a:p>
            <a:pPr algn="just">
              <a:spcBef>
                <a:spcPct val="20000"/>
              </a:spcBef>
              <a:spcAft>
                <a:spcPts val="600"/>
              </a:spcAft>
              <a:buClr>
                <a:srgbClr val="3E9EEF"/>
              </a:buClr>
              <a:buSzPct val="70000"/>
              <a:buFont typeface="Wingdings 2" charset="2"/>
              <a:defRPr/>
            </a:pP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 function in C is a self-contained block of code that performs a specific task. Functions help to organize and reuse code, making it easier to read and maintain.</a:t>
            </a:r>
          </a:p>
          <a:p>
            <a:pPr algn="just">
              <a:spcBef>
                <a:spcPct val="20000"/>
              </a:spcBef>
              <a:spcAft>
                <a:spcPts val="600"/>
              </a:spcAft>
              <a:buClr>
                <a:srgbClr val="3E9EEF"/>
              </a:buClr>
              <a:buSzPct val="70000"/>
              <a:buFont typeface="Wingdings 2" charset="2"/>
              <a:defRPr/>
            </a:pP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Here's an example of a simple function in C that calculates the square of a number:</a:t>
            </a:r>
          </a:p>
        </p:txBody>
      </p:sp>
      <p:pic>
        <p:nvPicPr>
          <p:cNvPr id="110598" name="Picture 4">
            <a:extLst>
              <a:ext uri="{FF2B5EF4-FFF2-40B4-BE49-F238E27FC236}">
                <a16:creationId xmlns:a16="http://schemas.microsoft.com/office/drawing/2014/main" id="{4E20C466-B172-2FEA-298A-C15BAE061D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4797509" y="2734020"/>
            <a:ext cx="6142158" cy="331882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2B541834-316A-8C70-AF5B-A6B29C56BDD7}"/>
              </a:ext>
            </a:extLst>
          </p:cNvPr>
          <p:cNvSpPr>
            <a:spLocks noGrp="1"/>
          </p:cNvSpPr>
          <p:nvPr>
            <p:ph type="ftr" sz="quarter" idx="11"/>
          </p:nvPr>
        </p:nvSpPr>
        <p:spPr>
          <a:xfrm>
            <a:off x="913795" y="5883275"/>
            <a:ext cx="6672865" cy="365125"/>
          </a:xfrm>
        </p:spPr>
        <p:txBody>
          <a:bodyPr vert="horz" lIns="91440" tIns="45720" rIns="91440" bIns="45720" rtlCol="0" anchor="ctr">
            <a:normAutofit/>
          </a:bodyPr>
          <a:lstStyle/>
          <a:p>
            <a:pPr defTabSz="914400">
              <a:spcAft>
                <a:spcPts val="600"/>
              </a:spcAft>
            </a:pPr>
            <a:r>
              <a:rPr lang="en-US" kern="1200" dirty="0">
                <a:solidFill>
                  <a:schemeClr val="tx1">
                    <a:lumMod val="95000"/>
                  </a:schemeClr>
                </a:solidFill>
                <a:effectLst>
                  <a:outerShdw blurRad="50800" dist="38100" dir="2700000" algn="tl" rotWithShape="0">
                    <a:schemeClr val="bg1">
                      <a:alpha val="43000"/>
                    </a:schemeClr>
                  </a:outerShdw>
                </a:effectLst>
                <a:latin typeface="+mn-lt"/>
                <a:ea typeface="+mn-ea"/>
                <a:cs typeface="+mn-cs"/>
              </a:rPr>
              <a:t>Prepared By: Ajay Singh</a:t>
            </a:r>
          </a:p>
        </p:txBody>
      </p:sp>
      <p:sp>
        <p:nvSpPr>
          <p:cNvPr id="110596" name="Text Box 4">
            <a:extLst>
              <a:ext uri="{FF2B5EF4-FFF2-40B4-BE49-F238E27FC236}">
                <a16:creationId xmlns:a16="http://schemas.microsoft.com/office/drawing/2014/main" id="{C9CB05B8-9BD3-AF1D-3F05-0FCDF75DAB6B}"/>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spTree>
    <p:extLst>
      <p:ext uri="{BB962C8B-B14F-4D97-AF65-F5344CB8AC3E}">
        <p14:creationId xmlns:p14="http://schemas.microsoft.com/office/powerpoint/2010/main" val="330746252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PhAnim="0">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110595" name="Text Box 3">
            <a:extLst>
              <a:ext uri="{FF2B5EF4-FFF2-40B4-BE49-F238E27FC236}">
                <a16:creationId xmlns:a16="http://schemas.microsoft.com/office/drawing/2014/main" id="{7398BD18-78E3-76D5-D2AC-71A28B4B5850}"/>
              </a:ext>
            </a:extLst>
          </p:cNvPr>
          <p:cNvSpPr txBox="1">
            <a:spLocks noChangeArrowheads="1"/>
          </p:cNvSpPr>
          <p:nvPr/>
        </p:nvSpPr>
        <p:spPr bwMode="auto">
          <a:xfrm>
            <a:off x="633743" y="609599"/>
            <a:ext cx="3413156" cy="527367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spcBef>
                <a:spcPct val="0"/>
              </a:spcBef>
              <a:spcAft>
                <a:spcPts val="600"/>
              </a:spcAft>
            </a:pPr>
            <a:r>
              <a:rPr lang="en-US" altLang="en-US" sz="4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4.2 Functions in C</a:t>
            </a:r>
          </a:p>
        </p:txBody>
      </p:sp>
      <p:sp>
        <p:nvSpPr>
          <p:cNvPr id="505861" name="Rectangle 5">
            <a:extLst>
              <a:ext uri="{FF2B5EF4-FFF2-40B4-BE49-F238E27FC236}">
                <a16:creationId xmlns:a16="http://schemas.microsoft.com/office/drawing/2014/main" id="{B7B391B0-57E8-8B1C-9AD0-F4EBB8FEEA84}"/>
              </a:ext>
            </a:extLst>
          </p:cNvPr>
          <p:cNvSpPr>
            <a:spLocks noChangeArrowheads="1"/>
          </p:cNvSpPr>
          <p:nvPr/>
        </p:nvSpPr>
        <p:spPr bwMode="auto">
          <a:xfrm>
            <a:off x="4587570" y="1440379"/>
            <a:ext cx="6889687" cy="571096"/>
          </a:xfrm>
          <a:prstGeom prst="rect">
            <a:avLst/>
          </a:prstGeom>
        </p:spPr>
        <p:txBody>
          <a:bodyPr vert="horz" lIns="91440" tIns="45720" rIns="91440" bIns="45720" rtlCol="0" anchor="ctr">
            <a:normAutofit/>
          </a:bodyPr>
          <a:lstStyle/>
          <a:p>
            <a:pPr>
              <a:spcBef>
                <a:spcPct val="20000"/>
              </a:spcBef>
              <a:spcAft>
                <a:spcPts val="600"/>
              </a:spcAft>
              <a:buClr>
                <a:srgbClr val="3E9EEF"/>
              </a:buClr>
              <a:buSzPct val="70000"/>
              <a:buFont typeface="Wingdings 2" charset="2"/>
              <a:defRPr/>
            </a:pPr>
            <a:r>
              <a:rPr lang="en-US" b="0" i="0" dirty="0">
                <a:solidFill>
                  <a:srgbClr val="D1D5DB"/>
                </a:solidFill>
                <a:effectLst/>
                <a:latin typeface="Söhne"/>
              </a:rPr>
              <a:t>The output of this program will be:</a:t>
            </a:r>
            <a:endPar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pic>
        <p:nvPicPr>
          <p:cNvPr id="110598" name="Picture 4">
            <a:extLst>
              <a:ext uri="{FF2B5EF4-FFF2-40B4-BE49-F238E27FC236}">
                <a16:creationId xmlns:a16="http://schemas.microsoft.com/office/drawing/2014/main" id="{4E20C466-B172-2FEA-298A-C15BAE061D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4587569" y="2163876"/>
            <a:ext cx="6540961" cy="87878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2B541834-316A-8C70-AF5B-A6B29C56BDD7}"/>
              </a:ext>
            </a:extLst>
          </p:cNvPr>
          <p:cNvSpPr>
            <a:spLocks noGrp="1"/>
          </p:cNvSpPr>
          <p:nvPr>
            <p:ph type="ftr" sz="quarter" idx="11"/>
          </p:nvPr>
        </p:nvSpPr>
        <p:spPr>
          <a:xfrm>
            <a:off x="913235" y="5926817"/>
            <a:ext cx="6672865" cy="365125"/>
          </a:xfrm>
        </p:spPr>
        <p:txBody>
          <a:bodyPr vert="horz" lIns="91440" tIns="45720" rIns="91440" bIns="45720" rtlCol="0" anchor="ctr">
            <a:normAutofit/>
          </a:bodyPr>
          <a:lstStyle/>
          <a:p>
            <a:pPr defTabSz="914400">
              <a:spcAft>
                <a:spcPts val="600"/>
              </a:spcAft>
            </a:pPr>
            <a:r>
              <a:rPr lang="en-US" kern="1200" dirty="0">
                <a:solidFill>
                  <a:schemeClr val="tx1">
                    <a:lumMod val="95000"/>
                  </a:schemeClr>
                </a:solidFill>
                <a:effectLst>
                  <a:outerShdw blurRad="50800" dist="38100" dir="2700000" algn="tl" rotWithShape="0">
                    <a:schemeClr val="bg1">
                      <a:alpha val="43000"/>
                    </a:schemeClr>
                  </a:outerShdw>
                </a:effectLst>
                <a:latin typeface="+mn-lt"/>
                <a:ea typeface="+mn-ea"/>
                <a:cs typeface="+mn-cs"/>
              </a:rPr>
              <a:t>Prepared By: Ajay Singh</a:t>
            </a:r>
          </a:p>
        </p:txBody>
      </p:sp>
      <p:sp>
        <p:nvSpPr>
          <p:cNvPr id="3" name="Rectangle 5">
            <a:extLst>
              <a:ext uri="{FF2B5EF4-FFF2-40B4-BE49-F238E27FC236}">
                <a16:creationId xmlns:a16="http://schemas.microsoft.com/office/drawing/2014/main" id="{E89D29BD-38B5-03CD-CC88-5FF8878355EF}"/>
              </a:ext>
            </a:extLst>
          </p:cNvPr>
          <p:cNvSpPr>
            <a:spLocks noChangeArrowheads="1"/>
          </p:cNvSpPr>
          <p:nvPr/>
        </p:nvSpPr>
        <p:spPr bwMode="auto">
          <a:xfrm>
            <a:off x="4421868" y="3452327"/>
            <a:ext cx="6889687" cy="2682551"/>
          </a:xfrm>
          <a:prstGeom prst="rect">
            <a:avLst/>
          </a:prstGeom>
        </p:spPr>
        <p:txBody>
          <a:bodyPr vert="horz" lIns="91440" tIns="45720" rIns="91440" bIns="45720" rtlCol="0" anchor="ctr">
            <a:normAutofit lnSpcReduction="10000"/>
          </a:bodyPr>
          <a:lstStyle/>
          <a:p>
            <a:pPr algn="just">
              <a:spcBef>
                <a:spcPct val="20000"/>
              </a:spcBef>
              <a:spcAft>
                <a:spcPts val="600"/>
              </a:spcAft>
              <a:buClr>
                <a:srgbClr val="3E9EEF"/>
              </a:buClr>
              <a:buSzPct val="70000"/>
              <a:buFont typeface="Wingdings 2" charset="2"/>
              <a:defRPr/>
            </a:pPr>
            <a:r>
              <a:rPr lang="en-US" b="0" i="0" dirty="0">
                <a:solidFill>
                  <a:srgbClr val="D1D5DB"/>
                </a:solidFill>
                <a:effectLst/>
                <a:latin typeface="Söhne"/>
              </a:rPr>
              <a:t>Explanation: The function square takes an integer argument x and returns its square, which is calculated by x * x. In the main function, an integer variable num is declared and assigned the value 5. The square function is then called with num as an argument, and the result is stored in the variable result. Finally, the value of result is printed using the </a:t>
            </a:r>
            <a:r>
              <a:rPr lang="en-US" b="0" i="0" dirty="0" err="1">
                <a:solidFill>
                  <a:srgbClr val="D1D5DB"/>
                </a:solidFill>
                <a:effectLst/>
                <a:latin typeface="Söhne"/>
              </a:rPr>
              <a:t>printf</a:t>
            </a:r>
            <a:r>
              <a:rPr lang="en-US" b="0" i="0" dirty="0">
                <a:solidFill>
                  <a:srgbClr val="D1D5DB"/>
                </a:solidFill>
                <a:effectLst/>
                <a:latin typeface="Söhne"/>
              </a:rPr>
              <a:t> function.</a:t>
            </a:r>
          </a:p>
          <a:p>
            <a:pPr algn="just">
              <a:spcBef>
                <a:spcPct val="20000"/>
              </a:spcBef>
              <a:spcAft>
                <a:spcPts val="600"/>
              </a:spcAft>
              <a:buClr>
                <a:srgbClr val="3E9EEF"/>
              </a:buClr>
              <a:buSzPct val="70000"/>
              <a:buFont typeface="Wingdings 2" charset="2"/>
              <a:defRPr/>
            </a:pPr>
            <a:r>
              <a:rPr lang="en-US" b="0" i="0" dirty="0">
                <a:solidFill>
                  <a:srgbClr val="D1D5DB"/>
                </a:solidFill>
                <a:effectLst/>
                <a:latin typeface="Söhne"/>
              </a:rPr>
              <a:t>Functions can also accept multiple arguments, return multiple values, and have local variables, making them a powerful tool for code organization and reuse.</a:t>
            </a:r>
            <a:endPar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Tree>
    <p:extLst>
      <p:ext uri="{BB962C8B-B14F-4D97-AF65-F5344CB8AC3E}">
        <p14:creationId xmlns:p14="http://schemas.microsoft.com/office/powerpoint/2010/main" val="299699718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PhAnim="0">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110595" name="Text Box 3">
            <a:extLst>
              <a:ext uri="{FF2B5EF4-FFF2-40B4-BE49-F238E27FC236}">
                <a16:creationId xmlns:a16="http://schemas.microsoft.com/office/drawing/2014/main" id="{7398BD18-78E3-76D5-D2AC-71A28B4B5850}"/>
              </a:ext>
            </a:extLst>
          </p:cNvPr>
          <p:cNvSpPr txBox="1">
            <a:spLocks noChangeArrowheads="1"/>
          </p:cNvSpPr>
          <p:nvPr/>
        </p:nvSpPr>
        <p:spPr bwMode="auto">
          <a:xfrm>
            <a:off x="707900" y="643467"/>
            <a:ext cx="3946393" cy="195629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spcBef>
                <a:spcPct val="0"/>
              </a:spcBef>
              <a:spcAft>
                <a:spcPts val="600"/>
              </a:spcAft>
            </a:pPr>
            <a:r>
              <a:rPr lang="en-US" altLang="en-US" sz="36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4.3 Function definition</a:t>
            </a:r>
          </a:p>
        </p:txBody>
      </p:sp>
      <p:sp>
        <p:nvSpPr>
          <p:cNvPr id="505861" name="Rectangle 5">
            <a:extLst>
              <a:ext uri="{FF2B5EF4-FFF2-40B4-BE49-F238E27FC236}">
                <a16:creationId xmlns:a16="http://schemas.microsoft.com/office/drawing/2014/main" id="{B7B391B0-57E8-8B1C-9AD0-F4EBB8FEEA84}"/>
              </a:ext>
            </a:extLst>
          </p:cNvPr>
          <p:cNvSpPr>
            <a:spLocks noChangeArrowheads="1"/>
          </p:cNvSpPr>
          <p:nvPr/>
        </p:nvSpPr>
        <p:spPr bwMode="auto">
          <a:xfrm>
            <a:off x="5139768" y="643467"/>
            <a:ext cx="6430560" cy="1956298"/>
          </a:xfrm>
          <a:prstGeom prst="rect">
            <a:avLst/>
          </a:prstGeom>
        </p:spPr>
        <p:txBody>
          <a:bodyPr vert="horz" lIns="91440" tIns="45720" rIns="91440" bIns="45720" rtlCol="0" anchor="ctr">
            <a:normAutofit/>
          </a:bodyPr>
          <a:lstStyle/>
          <a:p>
            <a:pPr>
              <a:spcBef>
                <a:spcPct val="20000"/>
              </a:spcBef>
              <a:spcAft>
                <a:spcPts val="600"/>
              </a:spcAft>
              <a:buClr>
                <a:srgbClr val="EE9100"/>
              </a:buClr>
              <a:buSzPct val="70000"/>
              <a:buFont typeface="Wingdings 2" charset="2"/>
              <a:defRPr/>
            </a:pP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 function definition in C is a blueprint for a subprogram that can be called from other parts of a program. It consists of the function signature, which specifies the name of the function, the types of its parameters, and its return type, and the function body, which contains the statements that are executed when the function is called.</a:t>
            </a:r>
            <a:endParaRPr lang="en-US" i="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a:spcBef>
                <a:spcPct val="20000"/>
              </a:spcBef>
              <a:spcAft>
                <a:spcPts val="600"/>
              </a:spcAft>
              <a:buClr>
                <a:srgbClr val="EE9100"/>
              </a:buClr>
              <a:buSzPct val="70000"/>
              <a:buFont typeface="Wingdings 2" charset="2"/>
              <a:defRPr/>
            </a:pP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Here's an example of a function definition in C:</a:t>
            </a:r>
            <a:endParaRPr lang="en-US" i="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pic>
        <p:nvPicPr>
          <p:cNvPr id="110598" name="Picture 4">
            <a:extLst>
              <a:ext uri="{FF2B5EF4-FFF2-40B4-BE49-F238E27FC236}">
                <a16:creationId xmlns:a16="http://schemas.microsoft.com/office/drawing/2014/main" id="{4E20C466-B172-2FEA-298A-C15BAE061D6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p:blipFill>
        <p:spPr bwMode="auto">
          <a:xfrm>
            <a:off x="643468" y="2952377"/>
            <a:ext cx="9691516" cy="310776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2B541834-316A-8C70-AF5B-A6B29C56BDD7}"/>
              </a:ext>
            </a:extLst>
          </p:cNvPr>
          <p:cNvSpPr>
            <a:spLocks noGrp="1"/>
          </p:cNvSpPr>
          <p:nvPr>
            <p:ph type="ftr" sz="quarter" idx="11"/>
          </p:nvPr>
        </p:nvSpPr>
        <p:spPr>
          <a:xfrm>
            <a:off x="643469" y="6177593"/>
            <a:ext cx="6943192" cy="365125"/>
          </a:xfrm>
        </p:spPr>
        <p:txBody>
          <a:bodyPr vert="horz" lIns="91440" tIns="45720" rIns="91440" bIns="45720" rtlCol="0" anchor="ctr">
            <a:normAutofit/>
          </a:bodyPr>
          <a:lstStyle/>
          <a:p>
            <a:pPr defTabSz="914400">
              <a:spcAft>
                <a:spcPts val="600"/>
              </a:spcAft>
            </a:pPr>
            <a:r>
              <a:rPr lang="en-US" kern="1200" dirty="0">
                <a:solidFill>
                  <a:schemeClr val="tx1">
                    <a:lumMod val="95000"/>
                  </a:schemeClr>
                </a:solidFill>
                <a:effectLst>
                  <a:outerShdw blurRad="50800" dist="38100" dir="2700000" algn="tl" rotWithShape="0">
                    <a:schemeClr val="bg1">
                      <a:alpha val="43000"/>
                    </a:schemeClr>
                  </a:outerShdw>
                </a:effectLst>
                <a:latin typeface="+mn-lt"/>
                <a:ea typeface="+mn-ea"/>
                <a:cs typeface="+mn-cs"/>
              </a:rPr>
              <a:t>Prepared By: Ajay Singh</a:t>
            </a:r>
          </a:p>
        </p:txBody>
      </p:sp>
      <p:sp>
        <p:nvSpPr>
          <p:cNvPr id="110596" name="Text Box 4">
            <a:extLst>
              <a:ext uri="{FF2B5EF4-FFF2-40B4-BE49-F238E27FC236}">
                <a16:creationId xmlns:a16="http://schemas.microsoft.com/office/drawing/2014/main" id="{C9CB05B8-9BD3-AF1D-3F05-0FCDF75DAB6B}"/>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spTree>
    <p:extLst>
      <p:ext uri="{BB962C8B-B14F-4D97-AF65-F5344CB8AC3E}">
        <p14:creationId xmlns:p14="http://schemas.microsoft.com/office/powerpoint/2010/main" val="3865566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3">
            <a:extLst>
              <a:ext uri="{FF2B5EF4-FFF2-40B4-BE49-F238E27FC236}">
                <a16:creationId xmlns:a16="http://schemas.microsoft.com/office/drawing/2014/main" id="{ACFF6FD8-D9FD-051B-CF59-2F8C86AF437A}"/>
              </a:ext>
            </a:extLst>
          </p:cNvPr>
          <p:cNvSpPr txBox="1">
            <a:spLocks noChangeArrowheads="1"/>
          </p:cNvSpPr>
          <p:nvPr/>
        </p:nvSpPr>
        <p:spPr bwMode="auto">
          <a:xfrm>
            <a:off x="1976774" y="152401"/>
            <a:ext cx="153920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dirty="0">
                <a:solidFill>
                  <a:schemeClr val="folHlink"/>
                </a:solidFill>
              </a:rPr>
              <a:t>PROGRAM</a:t>
            </a:r>
          </a:p>
        </p:txBody>
      </p:sp>
      <p:sp>
        <p:nvSpPr>
          <p:cNvPr id="18435" name="Text Box 4">
            <a:extLst>
              <a:ext uri="{FF2B5EF4-FFF2-40B4-BE49-F238E27FC236}">
                <a16:creationId xmlns:a16="http://schemas.microsoft.com/office/drawing/2014/main" id="{24459819-71F0-3D0C-C110-A97E4CD9995C}"/>
              </a:ext>
            </a:extLst>
          </p:cNvPr>
          <p:cNvSpPr txBox="1">
            <a:spLocks noChangeArrowheads="1"/>
          </p:cNvSpPr>
          <p:nvPr/>
        </p:nvSpPr>
        <p:spPr bwMode="auto">
          <a:xfrm>
            <a:off x="3786188" y="152401"/>
            <a:ext cx="2665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t>The Greeting Program</a:t>
            </a:r>
          </a:p>
        </p:txBody>
      </p:sp>
      <p:pic>
        <p:nvPicPr>
          <p:cNvPr id="18436" name="Picture 5">
            <a:extLst>
              <a:ext uri="{FF2B5EF4-FFF2-40B4-BE49-F238E27FC236}">
                <a16:creationId xmlns:a16="http://schemas.microsoft.com/office/drawing/2014/main" id="{7ACFC793-2D82-0EE7-26FB-D22D386054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1" y="636588"/>
            <a:ext cx="9021763" cy="577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936F61E2-E30A-392E-E6F3-AED4ED247D32}"/>
              </a:ext>
            </a:extLst>
          </p:cNvPr>
          <p:cNvSpPr>
            <a:spLocks noGrp="1"/>
          </p:cNvSpPr>
          <p:nvPr>
            <p:ph type="ftr" sz="quarter" idx="11"/>
          </p:nvPr>
        </p:nvSpPr>
        <p:spPr>
          <a:xfrm>
            <a:off x="651245" y="6413500"/>
            <a:ext cx="6672865" cy="365125"/>
          </a:xfrm>
        </p:spPr>
        <p:txBody>
          <a:bodyPr/>
          <a:lstStyle/>
          <a:p>
            <a:r>
              <a:rPr lang="en-US" dirty="0"/>
              <a:t>Prepared By: Ajay Singh</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PhAnim="0">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110595" name="Text Box 3">
            <a:extLst>
              <a:ext uri="{FF2B5EF4-FFF2-40B4-BE49-F238E27FC236}">
                <a16:creationId xmlns:a16="http://schemas.microsoft.com/office/drawing/2014/main" id="{7398BD18-78E3-76D5-D2AC-71A28B4B5850}"/>
              </a:ext>
            </a:extLst>
          </p:cNvPr>
          <p:cNvSpPr txBox="1">
            <a:spLocks noChangeArrowheads="1"/>
          </p:cNvSpPr>
          <p:nvPr/>
        </p:nvSpPr>
        <p:spPr bwMode="auto">
          <a:xfrm>
            <a:off x="707900" y="643467"/>
            <a:ext cx="3946393" cy="195629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spcBef>
                <a:spcPct val="0"/>
              </a:spcBef>
              <a:spcAft>
                <a:spcPts val="600"/>
              </a:spcAft>
            </a:pPr>
            <a:r>
              <a:rPr lang="en-US" altLang="en-US" sz="3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4.3 Function prototype</a:t>
            </a:r>
          </a:p>
        </p:txBody>
      </p:sp>
      <p:sp>
        <p:nvSpPr>
          <p:cNvPr id="505861" name="Rectangle 5">
            <a:extLst>
              <a:ext uri="{FF2B5EF4-FFF2-40B4-BE49-F238E27FC236}">
                <a16:creationId xmlns:a16="http://schemas.microsoft.com/office/drawing/2014/main" id="{B7B391B0-57E8-8B1C-9AD0-F4EBB8FEEA84}"/>
              </a:ext>
            </a:extLst>
          </p:cNvPr>
          <p:cNvSpPr>
            <a:spLocks noChangeArrowheads="1"/>
          </p:cNvSpPr>
          <p:nvPr/>
        </p:nvSpPr>
        <p:spPr bwMode="auto">
          <a:xfrm>
            <a:off x="5139768" y="643467"/>
            <a:ext cx="6430560" cy="1956298"/>
          </a:xfrm>
          <a:prstGeom prst="rect">
            <a:avLst/>
          </a:prstGeom>
        </p:spPr>
        <p:txBody>
          <a:bodyPr vert="horz" lIns="91440" tIns="45720" rIns="91440" bIns="45720" rtlCol="0" anchor="ctr">
            <a:normAutofit lnSpcReduction="10000"/>
          </a:bodyPr>
          <a:lstStyle/>
          <a:p>
            <a:pPr>
              <a:spcBef>
                <a:spcPct val="20000"/>
              </a:spcBef>
              <a:spcAft>
                <a:spcPts val="600"/>
              </a:spcAft>
              <a:buClr>
                <a:srgbClr val="EE9100"/>
              </a:buClr>
              <a:buSzPct val="70000"/>
              <a:buFont typeface="Wingdings 2" charset="2"/>
              <a:defRPr/>
            </a:pP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 function prototype in C is a declaration of a function that specifies its name, parameters, and return type, but does not provide its implementation. Function prototypes are used to inform the compiler about the functions that will be used in the program so that it can validate the function calls and ensure that the parameters passed to the functions match the expected types.</a:t>
            </a:r>
          </a:p>
          <a:p>
            <a:pPr>
              <a:spcBef>
                <a:spcPct val="20000"/>
              </a:spcBef>
              <a:spcAft>
                <a:spcPts val="600"/>
              </a:spcAft>
              <a:buClr>
                <a:srgbClr val="EE9100"/>
              </a:buClr>
              <a:buSzPct val="70000"/>
              <a:buFont typeface="Wingdings 2" charset="2"/>
              <a:defRPr/>
            </a:pP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Here's an example of a function prototype in C:</a:t>
            </a:r>
          </a:p>
        </p:txBody>
      </p:sp>
      <p:pic>
        <p:nvPicPr>
          <p:cNvPr id="110598" name="Picture 4">
            <a:extLst>
              <a:ext uri="{FF2B5EF4-FFF2-40B4-BE49-F238E27FC236}">
                <a16:creationId xmlns:a16="http://schemas.microsoft.com/office/drawing/2014/main" id="{4E20C466-B172-2FEA-298A-C15BAE061D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643468" y="3495805"/>
            <a:ext cx="9691516" cy="202090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2B541834-316A-8C70-AF5B-A6B29C56BDD7}"/>
              </a:ext>
            </a:extLst>
          </p:cNvPr>
          <p:cNvSpPr>
            <a:spLocks noGrp="1"/>
          </p:cNvSpPr>
          <p:nvPr>
            <p:ph type="ftr" sz="quarter" idx="11"/>
          </p:nvPr>
        </p:nvSpPr>
        <p:spPr>
          <a:xfrm>
            <a:off x="643469" y="6177593"/>
            <a:ext cx="6943192" cy="365125"/>
          </a:xfrm>
        </p:spPr>
        <p:txBody>
          <a:bodyPr vert="horz" lIns="91440" tIns="45720" rIns="91440" bIns="45720" rtlCol="0" anchor="ctr">
            <a:normAutofit/>
          </a:bodyPr>
          <a:lstStyle/>
          <a:p>
            <a:pPr defTabSz="914400">
              <a:spcAft>
                <a:spcPts val="600"/>
              </a:spcAft>
            </a:pPr>
            <a:r>
              <a:rPr lang="en-US" kern="1200" dirty="0">
                <a:solidFill>
                  <a:schemeClr val="tx1">
                    <a:lumMod val="95000"/>
                  </a:schemeClr>
                </a:solidFill>
                <a:effectLst>
                  <a:outerShdw blurRad="50800" dist="38100" dir="2700000" algn="tl" rotWithShape="0">
                    <a:schemeClr val="bg1">
                      <a:alpha val="43000"/>
                    </a:schemeClr>
                  </a:outerShdw>
                </a:effectLst>
                <a:latin typeface="+mn-lt"/>
                <a:ea typeface="+mn-ea"/>
                <a:cs typeface="+mn-cs"/>
              </a:rPr>
              <a:t>Prepared By: Ajay Singh</a:t>
            </a:r>
          </a:p>
        </p:txBody>
      </p:sp>
      <p:sp>
        <p:nvSpPr>
          <p:cNvPr id="110596" name="Text Box 4">
            <a:extLst>
              <a:ext uri="{FF2B5EF4-FFF2-40B4-BE49-F238E27FC236}">
                <a16:creationId xmlns:a16="http://schemas.microsoft.com/office/drawing/2014/main" id="{C9CB05B8-9BD3-AF1D-3F05-0FCDF75DAB6B}"/>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spTree>
    <p:extLst>
      <p:ext uri="{BB962C8B-B14F-4D97-AF65-F5344CB8AC3E}">
        <p14:creationId xmlns:p14="http://schemas.microsoft.com/office/powerpoint/2010/main" val="244642267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PhAnim="0">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110595" name="Text Box 3">
            <a:extLst>
              <a:ext uri="{FF2B5EF4-FFF2-40B4-BE49-F238E27FC236}">
                <a16:creationId xmlns:a16="http://schemas.microsoft.com/office/drawing/2014/main" id="{7398BD18-78E3-76D5-D2AC-71A28B4B5850}"/>
              </a:ext>
            </a:extLst>
          </p:cNvPr>
          <p:cNvSpPr txBox="1">
            <a:spLocks noChangeArrowheads="1"/>
          </p:cNvSpPr>
          <p:nvPr/>
        </p:nvSpPr>
        <p:spPr bwMode="auto">
          <a:xfrm>
            <a:off x="707900" y="643467"/>
            <a:ext cx="3946393" cy="195629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spcBef>
                <a:spcPct val="0"/>
              </a:spcBef>
              <a:spcAft>
                <a:spcPts val="600"/>
              </a:spcAft>
            </a:pPr>
            <a:r>
              <a:rPr lang="en-US" altLang="en-US" sz="3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4.3 Function call and return statement</a:t>
            </a:r>
          </a:p>
        </p:txBody>
      </p:sp>
      <p:sp>
        <p:nvSpPr>
          <p:cNvPr id="505861" name="Rectangle 5">
            <a:extLst>
              <a:ext uri="{FF2B5EF4-FFF2-40B4-BE49-F238E27FC236}">
                <a16:creationId xmlns:a16="http://schemas.microsoft.com/office/drawing/2014/main" id="{B7B391B0-57E8-8B1C-9AD0-F4EBB8FEEA84}"/>
              </a:ext>
            </a:extLst>
          </p:cNvPr>
          <p:cNvSpPr>
            <a:spLocks noChangeArrowheads="1"/>
          </p:cNvSpPr>
          <p:nvPr/>
        </p:nvSpPr>
        <p:spPr bwMode="auto">
          <a:xfrm>
            <a:off x="5139768" y="643467"/>
            <a:ext cx="6430560" cy="1956298"/>
          </a:xfrm>
          <a:prstGeom prst="rect">
            <a:avLst/>
          </a:prstGeom>
        </p:spPr>
        <p:txBody>
          <a:bodyPr vert="horz" lIns="91440" tIns="45720" rIns="91440" bIns="45720" rtlCol="0" anchor="ctr">
            <a:normAutofit/>
          </a:bodyPr>
          <a:lstStyle/>
          <a:p>
            <a:pPr>
              <a:spcBef>
                <a:spcPct val="20000"/>
              </a:spcBef>
              <a:spcAft>
                <a:spcPts val="600"/>
              </a:spcAft>
              <a:buClr>
                <a:srgbClr val="EF2800"/>
              </a:buClr>
              <a:buSzPct val="70000"/>
              <a:buFont typeface="Wingdings 2" charset="2"/>
              <a:defRPr/>
            </a:pP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 function call in C is an expression that invokes a function and executes its statements. A function call consists of the function name followed by a list of arguments in parentheses. When a function is called, the arguments are passed to the function, the function's statements are executed, and the function returns a value to the caller.</a:t>
            </a:r>
            <a:endParaRPr lang="en-US" i="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a:spcBef>
                <a:spcPct val="20000"/>
              </a:spcBef>
              <a:spcAft>
                <a:spcPts val="600"/>
              </a:spcAft>
              <a:buClr>
                <a:srgbClr val="EF2800"/>
              </a:buClr>
              <a:buSzPct val="70000"/>
              <a:buFont typeface="Wingdings 2" charset="2"/>
              <a:defRPr/>
            </a:pP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Here's an example of a function call in C:</a:t>
            </a:r>
            <a:endParaRPr lang="en-US" i="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pic>
        <p:nvPicPr>
          <p:cNvPr id="110598" name="Picture 4">
            <a:extLst>
              <a:ext uri="{FF2B5EF4-FFF2-40B4-BE49-F238E27FC236}">
                <a16:creationId xmlns:a16="http://schemas.microsoft.com/office/drawing/2014/main" id="{4E20C466-B172-2FEA-298A-C15BAE061D6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p:blipFill>
        <p:spPr bwMode="auto">
          <a:xfrm>
            <a:off x="643468" y="2952377"/>
            <a:ext cx="5808246" cy="310776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2B541834-316A-8C70-AF5B-A6B29C56BDD7}"/>
              </a:ext>
            </a:extLst>
          </p:cNvPr>
          <p:cNvSpPr>
            <a:spLocks noGrp="1"/>
          </p:cNvSpPr>
          <p:nvPr>
            <p:ph type="ftr" sz="quarter" idx="11"/>
          </p:nvPr>
        </p:nvSpPr>
        <p:spPr>
          <a:xfrm>
            <a:off x="643469" y="6177593"/>
            <a:ext cx="6943192" cy="365125"/>
          </a:xfrm>
        </p:spPr>
        <p:txBody>
          <a:bodyPr vert="horz" lIns="91440" tIns="45720" rIns="91440" bIns="45720" rtlCol="0" anchor="ctr">
            <a:normAutofit/>
          </a:bodyPr>
          <a:lstStyle/>
          <a:p>
            <a:pPr defTabSz="914400">
              <a:spcAft>
                <a:spcPts val="600"/>
              </a:spcAft>
            </a:pPr>
            <a:r>
              <a:rPr lang="en-US" kern="1200" dirty="0">
                <a:solidFill>
                  <a:schemeClr val="tx1">
                    <a:lumMod val="95000"/>
                  </a:schemeClr>
                </a:solidFill>
                <a:effectLst>
                  <a:outerShdw blurRad="50800" dist="38100" dir="2700000" algn="tl" rotWithShape="0">
                    <a:schemeClr val="bg1">
                      <a:alpha val="43000"/>
                    </a:schemeClr>
                  </a:outerShdw>
                </a:effectLst>
                <a:latin typeface="+mn-lt"/>
                <a:ea typeface="+mn-ea"/>
                <a:cs typeface="+mn-cs"/>
              </a:rPr>
              <a:t>Prepared By: Ajay Singh</a:t>
            </a:r>
          </a:p>
        </p:txBody>
      </p:sp>
      <p:sp>
        <p:nvSpPr>
          <p:cNvPr id="110596" name="Text Box 4">
            <a:extLst>
              <a:ext uri="{FF2B5EF4-FFF2-40B4-BE49-F238E27FC236}">
                <a16:creationId xmlns:a16="http://schemas.microsoft.com/office/drawing/2014/main" id="{C9CB05B8-9BD3-AF1D-3F05-0FCDF75DAB6B}"/>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spTree>
    <p:extLst>
      <p:ext uri="{BB962C8B-B14F-4D97-AF65-F5344CB8AC3E}">
        <p14:creationId xmlns:p14="http://schemas.microsoft.com/office/powerpoint/2010/main" val="326746898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PhAnim="0">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110595" name="Text Box 3">
            <a:extLst>
              <a:ext uri="{FF2B5EF4-FFF2-40B4-BE49-F238E27FC236}">
                <a16:creationId xmlns:a16="http://schemas.microsoft.com/office/drawing/2014/main" id="{7398BD18-78E3-76D5-D2AC-71A28B4B5850}"/>
              </a:ext>
            </a:extLst>
          </p:cNvPr>
          <p:cNvSpPr txBox="1">
            <a:spLocks noChangeArrowheads="1"/>
          </p:cNvSpPr>
          <p:nvPr/>
        </p:nvSpPr>
        <p:spPr bwMode="auto">
          <a:xfrm>
            <a:off x="707900" y="643467"/>
            <a:ext cx="3946393" cy="195629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spcBef>
                <a:spcPct val="0"/>
              </a:spcBef>
              <a:spcAft>
                <a:spcPts val="600"/>
              </a:spcAft>
            </a:pPr>
            <a:r>
              <a:rPr lang="en-US" altLang="en-US" sz="3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4.2.3 Accessing a Function by passing values</a:t>
            </a:r>
          </a:p>
        </p:txBody>
      </p:sp>
      <p:sp>
        <p:nvSpPr>
          <p:cNvPr id="505861" name="Rectangle 5">
            <a:extLst>
              <a:ext uri="{FF2B5EF4-FFF2-40B4-BE49-F238E27FC236}">
                <a16:creationId xmlns:a16="http://schemas.microsoft.com/office/drawing/2014/main" id="{B7B391B0-57E8-8B1C-9AD0-F4EBB8FEEA84}"/>
              </a:ext>
            </a:extLst>
          </p:cNvPr>
          <p:cNvSpPr>
            <a:spLocks noChangeArrowheads="1"/>
          </p:cNvSpPr>
          <p:nvPr/>
        </p:nvSpPr>
        <p:spPr bwMode="auto">
          <a:xfrm>
            <a:off x="4895324" y="449887"/>
            <a:ext cx="6430560" cy="2443765"/>
          </a:xfrm>
          <a:prstGeom prst="rect">
            <a:avLst/>
          </a:prstGeom>
        </p:spPr>
        <p:txBody>
          <a:bodyPr vert="horz" lIns="91440" tIns="45720" rIns="91440" bIns="45720" rtlCol="0" anchor="ctr">
            <a:normAutofit fontScale="92500"/>
          </a:bodyPr>
          <a:lstStyle/>
          <a:p>
            <a:pPr algn="just">
              <a:spcBef>
                <a:spcPct val="20000"/>
              </a:spcBef>
              <a:spcAft>
                <a:spcPts val="600"/>
              </a:spcAft>
              <a:buClr>
                <a:srgbClr val="EF2800"/>
              </a:buClr>
              <a:buSzPct val="70000"/>
              <a:buFont typeface="Wingdings 2" charset="2"/>
              <a:defRPr/>
            </a:pP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Functions in C can be accessed by passing values to them as arguments. Arguments are values that are passed to a function when it is called. The function can then use the values of the arguments to perform its operations.</a:t>
            </a:r>
          </a:p>
          <a:p>
            <a:pPr algn="just">
              <a:spcBef>
                <a:spcPct val="20000"/>
              </a:spcBef>
              <a:spcAft>
                <a:spcPts val="600"/>
              </a:spcAft>
              <a:buClr>
                <a:srgbClr val="EF2800"/>
              </a:buClr>
              <a:buSzPct val="70000"/>
              <a:buFont typeface="Wingdings 2" charset="2"/>
              <a:defRPr/>
            </a:pP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To pass values to a function, the function call must include the arguments in the correct order and with the correct data types. The arguments must match the parameters declared in the function prototype or definition.</a:t>
            </a:r>
          </a:p>
          <a:p>
            <a:pPr algn="just">
              <a:spcBef>
                <a:spcPct val="20000"/>
              </a:spcBef>
              <a:spcAft>
                <a:spcPts val="600"/>
              </a:spcAft>
              <a:buClr>
                <a:srgbClr val="EF2800"/>
              </a:buClr>
              <a:buSzPct val="70000"/>
              <a:buFont typeface="Wingdings 2" charset="2"/>
              <a:defRPr/>
            </a:pP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Here's an example of a function that accepts two integer arguments and returns their sum:</a:t>
            </a:r>
          </a:p>
        </p:txBody>
      </p:sp>
      <p:pic>
        <p:nvPicPr>
          <p:cNvPr id="110598" name="Picture 4">
            <a:extLst>
              <a:ext uri="{FF2B5EF4-FFF2-40B4-BE49-F238E27FC236}">
                <a16:creationId xmlns:a16="http://schemas.microsoft.com/office/drawing/2014/main" id="{4E20C466-B172-2FEA-298A-C15BAE061D6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p:blipFill>
        <p:spPr bwMode="auto">
          <a:xfrm>
            <a:off x="643468" y="2952377"/>
            <a:ext cx="5808246" cy="310776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2B541834-316A-8C70-AF5B-A6B29C56BDD7}"/>
              </a:ext>
            </a:extLst>
          </p:cNvPr>
          <p:cNvSpPr>
            <a:spLocks noGrp="1"/>
          </p:cNvSpPr>
          <p:nvPr>
            <p:ph type="ftr" sz="quarter" idx="11"/>
          </p:nvPr>
        </p:nvSpPr>
        <p:spPr>
          <a:xfrm>
            <a:off x="643469" y="6177593"/>
            <a:ext cx="6943192" cy="365125"/>
          </a:xfrm>
        </p:spPr>
        <p:txBody>
          <a:bodyPr vert="horz" lIns="91440" tIns="45720" rIns="91440" bIns="45720" rtlCol="0" anchor="ctr">
            <a:normAutofit/>
          </a:bodyPr>
          <a:lstStyle/>
          <a:p>
            <a:pPr defTabSz="914400">
              <a:spcAft>
                <a:spcPts val="600"/>
              </a:spcAft>
            </a:pPr>
            <a:r>
              <a:rPr lang="en-US" kern="1200" dirty="0">
                <a:solidFill>
                  <a:schemeClr val="tx1">
                    <a:lumMod val="95000"/>
                  </a:schemeClr>
                </a:solidFill>
                <a:effectLst>
                  <a:outerShdw blurRad="50800" dist="38100" dir="2700000" algn="tl" rotWithShape="0">
                    <a:schemeClr val="bg1">
                      <a:alpha val="43000"/>
                    </a:schemeClr>
                  </a:outerShdw>
                </a:effectLst>
                <a:latin typeface="+mn-lt"/>
                <a:ea typeface="+mn-ea"/>
                <a:cs typeface="+mn-cs"/>
              </a:rPr>
              <a:t>Prepared By: Ajay Singh</a:t>
            </a:r>
          </a:p>
        </p:txBody>
      </p:sp>
      <p:sp>
        <p:nvSpPr>
          <p:cNvPr id="110596" name="Text Box 4">
            <a:extLst>
              <a:ext uri="{FF2B5EF4-FFF2-40B4-BE49-F238E27FC236}">
                <a16:creationId xmlns:a16="http://schemas.microsoft.com/office/drawing/2014/main" id="{C9CB05B8-9BD3-AF1D-3F05-0FCDF75DAB6B}"/>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sp>
        <p:nvSpPr>
          <p:cNvPr id="3" name="Rectangle 5">
            <a:extLst>
              <a:ext uri="{FF2B5EF4-FFF2-40B4-BE49-F238E27FC236}">
                <a16:creationId xmlns:a16="http://schemas.microsoft.com/office/drawing/2014/main" id="{F2CAA176-73C6-91D3-1AED-7EA556B2AC7F}"/>
              </a:ext>
            </a:extLst>
          </p:cNvPr>
          <p:cNvSpPr>
            <a:spLocks noChangeArrowheads="1"/>
          </p:cNvSpPr>
          <p:nvPr/>
        </p:nvSpPr>
        <p:spPr bwMode="auto">
          <a:xfrm>
            <a:off x="6953061" y="4140392"/>
            <a:ext cx="5023164" cy="2443765"/>
          </a:xfrm>
          <a:prstGeom prst="rect">
            <a:avLst/>
          </a:prstGeom>
        </p:spPr>
        <p:txBody>
          <a:bodyPr vert="horz" lIns="91440" tIns="45720" rIns="91440" bIns="45720" rtlCol="0" anchor="ctr">
            <a:normAutofit/>
          </a:bodyPr>
          <a:lstStyle/>
          <a:p>
            <a:pPr algn="just">
              <a:spcBef>
                <a:spcPct val="20000"/>
              </a:spcBef>
              <a:spcAft>
                <a:spcPts val="600"/>
              </a:spcAft>
              <a:buClr>
                <a:srgbClr val="EF2800"/>
              </a:buClr>
              <a:buSzPct val="70000"/>
              <a:buFont typeface="Wingdings 2" charset="2"/>
              <a:defRPr/>
            </a:pP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Explanation: The function add takes two integer arguments a and b. When the function is called in the main function with the arguments 3 and 5, the values of a and b inside the function are 3 and 5, respectively. The function adds the two values and returns the sum 8, which is then assigned to the variable result. The value of result is then printed to the console.</a:t>
            </a:r>
          </a:p>
        </p:txBody>
      </p:sp>
    </p:spTree>
    <p:extLst>
      <p:ext uri="{BB962C8B-B14F-4D97-AF65-F5344CB8AC3E}">
        <p14:creationId xmlns:p14="http://schemas.microsoft.com/office/powerpoint/2010/main" val="164624305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PhAnim="0">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110595" name="Text Box 3">
            <a:extLst>
              <a:ext uri="{FF2B5EF4-FFF2-40B4-BE49-F238E27FC236}">
                <a16:creationId xmlns:a16="http://schemas.microsoft.com/office/drawing/2014/main" id="{7398BD18-78E3-76D5-D2AC-71A28B4B5850}"/>
              </a:ext>
            </a:extLst>
          </p:cNvPr>
          <p:cNvSpPr txBox="1">
            <a:spLocks noChangeArrowheads="1"/>
          </p:cNvSpPr>
          <p:nvPr/>
        </p:nvSpPr>
        <p:spPr bwMode="auto">
          <a:xfrm>
            <a:off x="707900" y="643467"/>
            <a:ext cx="3946393" cy="195629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spcBef>
                <a:spcPct val="0"/>
              </a:spcBef>
              <a:spcAft>
                <a:spcPts val="600"/>
              </a:spcAft>
            </a:pPr>
            <a:r>
              <a:rPr lang="en-US" altLang="en-US" sz="3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4.2.4 Concept of storage: automatic and external</a:t>
            </a:r>
          </a:p>
        </p:txBody>
      </p:sp>
      <p:sp>
        <p:nvSpPr>
          <p:cNvPr id="505861" name="Rectangle 5">
            <a:extLst>
              <a:ext uri="{FF2B5EF4-FFF2-40B4-BE49-F238E27FC236}">
                <a16:creationId xmlns:a16="http://schemas.microsoft.com/office/drawing/2014/main" id="{B7B391B0-57E8-8B1C-9AD0-F4EBB8FEEA84}"/>
              </a:ext>
            </a:extLst>
          </p:cNvPr>
          <p:cNvSpPr>
            <a:spLocks noChangeArrowheads="1"/>
          </p:cNvSpPr>
          <p:nvPr/>
        </p:nvSpPr>
        <p:spPr bwMode="auto">
          <a:xfrm>
            <a:off x="4895324" y="449887"/>
            <a:ext cx="6430560" cy="2443765"/>
          </a:xfrm>
          <a:prstGeom prst="rect">
            <a:avLst/>
          </a:prstGeom>
        </p:spPr>
        <p:txBody>
          <a:bodyPr vert="horz" lIns="91440" tIns="45720" rIns="91440" bIns="45720" rtlCol="0" anchor="ctr">
            <a:normAutofit lnSpcReduction="10000"/>
          </a:bodyPr>
          <a:lstStyle/>
          <a:p>
            <a:pPr algn="just">
              <a:spcBef>
                <a:spcPct val="20000"/>
              </a:spcBef>
              <a:spcAft>
                <a:spcPts val="600"/>
              </a:spcAft>
              <a:buClr>
                <a:srgbClr val="EF2800"/>
              </a:buClr>
              <a:buSzPct val="70000"/>
              <a:buFont typeface="Wingdings 2" charset="2"/>
              <a:defRPr/>
            </a:pP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In C programming, there are two types of storage classes: automatic and external.</a:t>
            </a:r>
          </a:p>
          <a:p>
            <a:pPr algn="just">
              <a:spcBef>
                <a:spcPct val="20000"/>
              </a:spcBef>
              <a:spcAft>
                <a:spcPts val="600"/>
              </a:spcAft>
              <a:buClr>
                <a:srgbClr val="EF2800"/>
              </a:buClr>
              <a:buSzPct val="70000"/>
              <a:buFont typeface="Wingdings 2" charset="2"/>
              <a:defRPr/>
            </a:pP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Automatic storage class: Variables declared within a function with the auto keyword or without any keyword are considered to have automatic storage class. These variables are created and destroyed automatically every time the function is called. The values of these variables are lost when the function returns.</a:t>
            </a:r>
          </a:p>
          <a:p>
            <a:pPr algn="just">
              <a:spcBef>
                <a:spcPct val="20000"/>
              </a:spcBef>
              <a:spcAft>
                <a:spcPts val="600"/>
              </a:spcAft>
              <a:buClr>
                <a:srgbClr val="EF2800"/>
              </a:buClr>
              <a:buSzPct val="70000"/>
              <a:buFont typeface="Wingdings 2" charset="2"/>
              <a:defRPr/>
            </a:pP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Example:</a:t>
            </a:r>
          </a:p>
        </p:txBody>
      </p:sp>
      <p:pic>
        <p:nvPicPr>
          <p:cNvPr id="110598" name="Picture 4">
            <a:extLst>
              <a:ext uri="{FF2B5EF4-FFF2-40B4-BE49-F238E27FC236}">
                <a16:creationId xmlns:a16="http://schemas.microsoft.com/office/drawing/2014/main" id="{4E20C466-B172-2FEA-298A-C15BAE061D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4799006" y="2972694"/>
            <a:ext cx="6526878" cy="327838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2B541834-316A-8C70-AF5B-A6B29C56BDD7}"/>
              </a:ext>
            </a:extLst>
          </p:cNvPr>
          <p:cNvSpPr>
            <a:spLocks noGrp="1"/>
          </p:cNvSpPr>
          <p:nvPr>
            <p:ph type="ftr" sz="quarter" idx="11"/>
          </p:nvPr>
        </p:nvSpPr>
        <p:spPr>
          <a:xfrm>
            <a:off x="643469" y="6177593"/>
            <a:ext cx="6943192" cy="365125"/>
          </a:xfrm>
        </p:spPr>
        <p:txBody>
          <a:bodyPr vert="horz" lIns="91440" tIns="45720" rIns="91440" bIns="45720" rtlCol="0" anchor="ctr">
            <a:normAutofit/>
          </a:bodyPr>
          <a:lstStyle/>
          <a:p>
            <a:pPr defTabSz="914400">
              <a:spcAft>
                <a:spcPts val="600"/>
              </a:spcAft>
            </a:pPr>
            <a:r>
              <a:rPr lang="en-US" kern="1200" dirty="0">
                <a:solidFill>
                  <a:schemeClr val="tx1">
                    <a:lumMod val="95000"/>
                  </a:schemeClr>
                </a:solidFill>
                <a:effectLst>
                  <a:outerShdw blurRad="50800" dist="38100" dir="2700000" algn="tl" rotWithShape="0">
                    <a:schemeClr val="bg1">
                      <a:alpha val="43000"/>
                    </a:schemeClr>
                  </a:outerShdw>
                </a:effectLst>
                <a:latin typeface="+mn-lt"/>
                <a:ea typeface="+mn-ea"/>
                <a:cs typeface="+mn-cs"/>
              </a:rPr>
              <a:t>Prepared By: Ajay Singh</a:t>
            </a:r>
          </a:p>
        </p:txBody>
      </p:sp>
      <p:sp>
        <p:nvSpPr>
          <p:cNvPr id="110596" name="Text Box 4">
            <a:extLst>
              <a:ext uri="{FF2B5EF4-FFF2-40B4-BE49-F238E27FC236}">
                <a16:creationId xmlns:a16="http://schemas.microsoft.com/office/drawing/2014/main" id="{C9CB05B8-9BD3-AF1D-3F05-0FCDF75DAB6B}"/>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spTree>
    <p:extLst>
      <p:ext uri="{BB962C8B-B14F-4D97-AF65-F5344CB8AC3E}">
        <p14:creationId xmlns:p14="http://schemas.microsoft.com/office/powerpoint/2010/main" val="99448255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PhAnim="0">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110595" name="Text Box 3">
            <a:extLst>
              <a:ext uri="{FF2B5EF4-FFF2-40B4-BE49-F238E27FC236}">
                <a16:creationId xmlns:a16="http://schemas.microsoft.com/office/drawing/2014/main" id="{7398BD18-78E3-76D5-D2AC-71A28B4B5850}"/>
              </a:ext>
            </a:extLst>
          </p:cNvPr>
          <p:cNvSpPr txBox="1">
            <a:spLocks noChangeArrowheads="1"/>
          </p:cNvSpPr>
          <p:nvPr/>
        </p:nvSpPr>
        <p:spPr bwMode="auto">
          <a:xfrm>
            <a:off x="707900" y="643467"/>
            <a:ext cx="3946393" cy="195629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spcBef>
                <a:spcPct val="0"/>
              </a:spcBef>
              <a:spcAft>
                <a:spcPts val="600"/>
              </a:spcAft>
            </a:pPr>
            <a:r>
              <a:rPr lang="en-US" altLang="en-US" sz="3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4.2.4 Concept of storage: automatic and external</a:t>
            </a:r>
          </a:p>
        </p:txBody>
      </p:sp>
      <p:sp>
        <p:nvSpPr>
          <p:cNvPr id="505861" name="Rectangle 5">
            <a:extLst>
              <a:ext uri="{FF2B5EF4-FFF2-40B4-BE49-F238E27FC236}">
                <a16:creationId xmlns:a16="http://schemas.microsoft.com/office/drawing/2014/main" id="{B7B391B0-57E8-8B1C-9AD0-F4EBB8FEEA84}"/>
              </a:ext>
            </a:extLst>
          </p:cNvPr>
          <p:cNvSpPr>
            <a:spLocks noChangeArrowheads="1"/>
          </p:cNvSpPr>
          <p:nvPr/>
        </p:nvSpPr>
        <p:spPr bwMode="auto">
          <a:xfrm>
            <a:off x="4895324" y="449887"/>
            <a:ext cx="6430560" cy="2443765"/>
          </a:xfrm>
          <a:prstGeom prst="rect">
            <a:avLst/>
          </a:prstGeom>
        </p:spPr>
        <p:txBody>
          <a:bodyPr vert="horz" lIns="91440" tIns="45720" rIns="91440" bIns="45720" rtlCol="0" anchor="ctr">
            <a:normAutofit/>
          </a:bodyPr>
          <a:lstStyle/>
          <a:p>
            <a:pPr algn="just">
              <a:spcBef>
                <a:spcPct val="20000"/>
              </a:spcBef>
              <a:spcAft>
                <a:spcPts val="600"/>
              </a:spcAft>
              <a:buClr>
                <a:srgbClr val="EF2800"/>
              </a:buClr>
              <a:buSzPct val="70000"/>
              <a:buFont typeface="Wingdings 2" charset="2"/>
              <a:defRPr/>
            </a:pP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External storage class: Variables declared outside of any function with the extern keyword are considered to have external storage class. These variables are created once and persist for the duration of the program. The values of these variables can be accessed by any function in the program.</a:t>
            </a:r>
          </a:p>
          <a:p>
            <a:pPr algn="just">
              <a:spcBef>
                <a:spcPct val="20000"/>
              </a:spcBef>
              <a:spcAft>
                <a:spcPts val="600"/>
              </a:spcAft>
              <a:buClr>
                <a:srgbClr val="EF2800"/>
              </a:buClr>
              <a:buSzPct val="70000"/>
              <a:buFont typeface="Wingdings 2" charset="2"/>
              <a:defRPr/>
            </a:pP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Example:</a:t>
            </a:r>
          </a:p>
        </p:txBody>
      </p:sp>
      <p:pic>
        <p:nvPicPr>
          <p:cNvPr id="110598" name="Picture 4">
            <a:extLst>
              <a:ext uri="{FF2B5EF4-FFF2-40B4-BE49-F238E27FC236}">
                <a16:creationId xmlns:a16="http://schemas.microsoft.com/office/drawing/2014/main" id="{4E20C466-B172-2FEA-298A-C15BAE061D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5910861" y="2004029"/>
            <a:ext cx="5415023" cy="468036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2B541834-316A-8C70-AF5B-A6B29C56BDD7}"/>
              </a:ext>
            </a:extLst>
          </p:cNvPr>
          <p:cNvSpPr>
            <a:spLocks noGrp="1"/>
          </p:cNvSpPr>
          <p:nvPr>
            <p:ph type="ftr" sz="quarter" idx="11"/>
          </p:nvPr>
        </p:nvSpPr>
        <p:spPr>
          <a:xfrm>
            <a:off x="643469" y="6177593"/>
            <a:ext cx="6943192" cy="365125"/>
          </a:xfrm>
        </p:spPr>
        <p:txBody>
          <a:bodyPr vert="horz" lIns="91440" tIns="45720" rIns="91440" bIns="45720" rtlCol="0" anchor="ctr">
            <a:normAutofit/>
          </a:bodyPr>
          <a:lstStyle/>
          <a:p>
            <a:pPr defTabSz="914400">
              <a:spcAft>
                <a:spcPts val="600"/>
              </a:spcAft>
            </a:pPr>
            <a:r>
              <a:rPr lang="en-US" kern="1200" dirty="0">
                <a:solidFill>
                  <a:schemeClr val="tx1">
                    <a:lumMod val="95000"/>
                  </a:schemeClr>
                </a:solidFill>
                <a:effectLst>
                  <a:outerShdw blurRad="50800" dist="38100" dir="2700000" algn="tl" rotWithShape="0">
                    <a:schemeClr val="bg1">
                      <a:alpha val="43000"/>
                    </a:schemeClr>
                  </a:outerShdw>
                </a:effectLst>
                <a:latin typeface="+mn-lt"/>
                <a:ea typeface="+mn-ea"/>
                <a:cs typeface="+mn-cs"/>
              </a:rPr>
              <a:t>Prepared By: Ajay Singh</a:t>
            </a:r>
          </a:p>
        </p:txBody>
      </p:sp>
      <p:sp>
        <p:nvSpPr>
          <p:cNvPr id="110596" name="Text Box 4">
            <a:extLst>
              <a:ext uri="{FF2B5EF4-FFF2-40B4-BE49-F238E27FC236}">
                <a16:creationId xmlns:a16="http://schemas.microsoft.com/office/drawing/2014/main" id="{C9CB05B8-9BD3-AF1D-3F05-0FCDF75DAB6B}"/>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sp>
        <p:nvSpPr>
          <p:cNvPr id="3" name="Rectangle 5">
            <a:extLst>
              <a:ext uri="{FF2B5EF4-FFF2-40B4-BE49-F238E27FC236}">
                <a16:creationId xmlns:a16="http://schemas.microsoft.com/office/drawing/2014/main" id="{AAE40EBE-E62D-93F7-E0DB-249B56D6275E}"/>
              </a:ext>
            </a:extLst>
          </p:cNvPr>
          <p:cNvSpPr>
            <a:spLocks noChangeArrowheads="1"/>
          </p:cNvSpPr>
          <p:nvPr/>
        </p:nvSpPr>
        <p:spPr bwMode="auto">
          <a:xfrm>
            <a:off x="298442" y="3733828"/>
            <a:ext cx="5415023" cy="2443765"/>
          </a:xfrm>
          <a:prstGeom prst="rect">
            <a:avLst/>
          </a:prstGeom>
        </p:spPr>
        <p:txBody>
          <a:bodyPr vert="horz" lIns="91440" tIns="45720" rIns="91440" bIns="45720" rtlCol="0" anchor="ctr">
            <a:normAutofit/>
          </a:bodyPr>
          <a:lstStyle/>
          <a:p>
            <a:pPr algn="just">
              <a:spcBef>
                <a:spcPct val="20000"/>
              </a:spcBef>
              <a:spcAft>
                <a:spcPts val="600"/>
              </a:spcAft>
              <a:buClr>
                <a:srgbClr val="EF2800"/>
              </a:buClr>
              <a:buSzPct val="70000"/>
              <a:buFont typeface="Wingdings 2" charset="2"/>
              <a:defRPr/>
            </a:pPr>
            <a:r>
              <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In this example, the variable a is declared with the extern keyword outside of any function. It is then defined outside of the main function. The extern keyword tells the compiler that a is declared elsewhere and should be linked to its definition.</a:t>
            </a:r>
          </a:p>
        </p:txBody>
      </p:sp>
    </p:spTree>
    <p:extLst>
      <p:ext uri="{BB962C8B-B14F-4D97-AF65-F5344CB8AC3E}">
        <p14:creationId xmlns:p14="http://schemas.microsoft.com/office/powerpoint/2010/main" val="192488711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PhAnim="0">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110595" name="Text Box 3">
            <a:extLst>
              <a:ext uri="{FF2B5EF4-FFF2-40B4-BE49-F238E27FC236}">
                <a16:creationId xmlns:a16="http://schemas.microsoft.com/office/drawing/2014/main" id="{7398BD18-78E3-76D5-D2AC-71A28B4B5850}"/>
              </a:ext>
            </a:extLst>
          </p:cNvPr>
          <p:cNvSpPr txBox="1">
            <a:spLocks noChangeArrowheads="1"/>
          </p:cNvSpPr>
          <p:nvPr/>
        </p:nvSpPr>
        <p:spPr bwMode="auto">
          <a:xfrm>
            <a:off x="633743" y="609599"/>
            <a:ext cx="3413156" cy="527367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spcBef>
                <a:spcPct val="0"/>
              </a:spcBef>
              <a:spcAft>
                <a:spcPts val="600"/>
              </a:spcAft>
            </a:pPr>
            <a:r>
              <a:rPr lang="en-US" altLang="en-US" sz="4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4.2.4 Concept of storage: automatic and external</a:t>
            </a:r>
          </a:p>
        </p:txBody>
      </p:sp>
      <p:sp>
        <p:nvSpPr>
          <p:cNvPr id="505861" name="Rectangle 5">
            <a:extLst>
              <a:ext uri="{FF2B5EF4-FFF2-40B4-BE49-F238E27FC236}">
                <a16:creationId xmlns:a16="http://schemas.microsoft.com/office/drawing/2014/main" id="{B7B391B0-57E8-8B1C-9AD0-F4EBB8FEEA84}"/>
              </a:ext>
            </a:extLst>
          </p:cNvPr>
          <p:cNvSpPr>
            <a:spLocks noChangeArrowheads="1"/>
          </p:cNvSpPr>
          <p:nvPr/>
        </p:nvSpPr>
        <p:spPr bwMode="auto">
          <a:xfrm>
            <a:off x="4587570" y="1440379"/>
            <a:ext cx="6889687" cy="571096"/>
          </a:xfrm>
          <a:prstGeom prst="rect">
            <a:avLst/>
          </a:prstGeom>
        </p:spPr>
        <p:txBody>
          <a:bodyPr vert="horz" lIns="91440" tIns="45720" rIns="91440" bIns="45720" rtlCol="0" anchor="ctr">
            <a:normAutofit/>
          </a:bodyPr>
          <a:lstStyle/>
          <a:p>
            <a:pPr>
              <a:spcBef>
                <a:spcPct val="20000"/>
              </a:spcBef>
              <a:spcAft>
                <a:spcPts val="600"/>
              </a:spcAft>
              <a:buClr>
                <a:srgbClr val="3E9EEF"/>
              </a:buClr>
              <a:buSzPct val="70000"/>
              <a:buFont typeface="Wingdings 2" charset="2"/>
              <a:defRPr/>
            </a:pPr>
            <a:r>
              <a:rPr lang="en-US" b="0" i="0" dirty="0">
                <a:solidFill>
                  <a:srgbClr val="D1D5DB"/>
                </a:solidFill>
                <a:effectLst/>
                <a:latin typeface="Söhne"/>
              </a:rPr>
              <a:t>The output of this program will be:</a:t>
            </a:r>
            <a:endPar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pic>
        <p:nvPicPr>
          <p:cNvPr id="110598" name="Picture 4">
            <a:extLst>
              <a:ext uri="{FF2B5EF4-FFF2-40B4-BE49-F238E27FC236}">
                <a16:creationId xmlns:a16="http://schemas.microsoft.com/office/drawing/2014/main" id="{4E20C466-B172-2FEA-298A-C15BAE061D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4550560" y="2055018"/>
            <a:ext cx="6615469" cy="137398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2B541834-316A-8C70-AF5B-A6B29C56BDD7}"/>
              </a:ext>
            </a:extLst>
          </p:cNvPr>
          <p:cNvSpPr>
            <a:spLocks noGrp="1"/>
          </p:cNvSpPr>
          <p:nvPr>
            <p:ph type="ftr" sz="quarter" idx="11"/>
          </p:nvPr>
        </p:nvSpPr>
        <p:spPr>
          <a:xfrm>
            <a:off x="913235" y="5926817"/>
            <a:ext cx="6672865" cy="365125"/>
          </a:xfrm>
        </p:spPr>
        <p:txBody>
          <a:bodyPr vert="horz" lIns="91440" tIns="45720" rIns="91440" bIns="45720" rtlCol="0" anchor="ctr">
            <a:normAutofit/>
          </a:bodyPr>
          <a:lstStyle/>
          <a:p>
            <a:pPr defTabSz="914400">
              <a:spcAft>
                <a:spcPts val="600"/>
              </a:spcAft>
            </a:pPr>
            <a:r>
              <a:rPr lang="en-US" kern="1200" dirty="0">
                <a:solidFill>
                  <a:schemeClr val="tx1">
                    <a:lumMod val="95000"/>
                  </a:schemeClr>
                </a:solidFill>
                <a:effectLst>
                  <a:outerShdw blurRad="50800" dist="38100" dir="2700000" algn="tl" rotWithShape="0">
                    <a:schemeClr val="bg1">
                      <a:alpha val="43000"/>
                    </a:schemeClr>
                  </a:outerShdw>
                </a:effectLst>
                <a:latin typeface="+mn-lt"/>
                <a:ea typeface="+mn-ea"/>
                <a:cs typeface="+mn-cs"/>
              </a:rPr>
              <a:t>Prepared By: Ajay Singh</a:t>
            </a:r>
          </a:p>
        </p:txBody>
      </p:sp>
      <p:sp>
        <p:nvSpPr>
          <p:cNvPr id="3" name="Rectangle 5">
            <a:extLst>
              <a:ext uri="{FF2B5EF4-FFF2-40B4-BE49-F238E27FC236}">
                <a16:creationId xmlns:a16="http://schemas.microsoft.com/office/drawing/2014/main" id="{E89D29BD-38B5-03CD-CC88-5FF8878355EF}"/>
              </a:ext>
            </a:extLst>
          </p:cNvPr>
          <p:cNvSpPr>
            <a:spLocks noChangeArrowheads="1"/>
          </p:cNvSpPr>
          <p:nvPr/>
        </p:nvSpPr>
        <p:spPr bwMode="auto">
          <a:xfrm>
            <a:off x="4421868" y="3452327"/>
            <a:ext cx="6889687" cy="2682551"/>
          </a:xfrm>
          <a:prstGeom prst="rect">
            <a:avLst/>
          </a:prstGeom>
        </p:spPr>
        <p:txBody>
          <a:bodyPr vert="horz" lIns="91440" tIns="45720" rIns="91440" bIns="45720" rtlCol="0" anchor="ctr">
            <a:normAutofit/>
          </a:bodyPr>
          <a:lstStyle/>
          <a:p>
            <a:pPr algn="just">
              <a:spcBef>
                <a:spcPct val="20000"/>
              </a:spcBef>
              <a:spcAft>
                <a:spcPts val="600"/>
              </a:spcAft>
              <a:buClr>
                <a:srgbClr val="3E9EEF"/>
              </a:buClr>
              <a:buSzPct val="70000"/>
              <a:buFont typeface="Wingdings 2" charset="2"/>
              <a:defRPr/>
            </a:pPr>
            <a:r>
              <a:rPr lang="en-US" b="0" i="0" dirty="0">
                <a:solidFill>
                  <a:srgbClr val="D1D5DB"/>
                </a:solidFill>
                <a:effectLst/>
                <a:latin typeface="Söhne"/>
              </a:rPr>
              <a:t>The value of a is first printed in the main function before </a:t>
            </a:r>
            <a:r>
              <a:rPr lang="en-US" b="0" i="0" dirty="0" err="1">
                <a:solidFill>
                  <a:srgbClr val="D1D5DB"/>
                </a:solidFill>
                <a:effectLst/>
                <a:latin typeface="Söhne"/>
              </a:rPr>
              <a:t>func</a:t>
            </a:r>
            <a:r>
              <a:rPr lang="en-US" b="0" i="0" dirty="0">
                <a:solidFill>
                  <a:srgbClr val="D1D5DB"/>
                </a:solidFill>
                <a:effectLst/>
                <a:latin typeface="Söhne"/>
              </a:rPr>
              <a:t> is called, then it is updated inside the </a:t>
            </a:r>
            <a:r>
              <a:rPr lang="en-US" b="0" i="0" dirty="0" err="1">
                <a:solidFill>
                  <a:srgbClr val="D1D5DB"/>
                </a:solidFill>
                <a:effectLst/>
                <a:latin typeface="Söhne"/>
              </a:rPr>
              <a:t>func</a:t>
            </a:r>
            <a:r>
              <a:rPr lang="en-US" b="0" i="0" dirty="0">
                <a:solidFill>
                  <a:srgbClr val="D1D5DB"/>
                </a:solidFill>
                <a:effectLst/>
                <a:latin typeface="Söhne"/>
              </a:rPr>
              <a:t> function, and finally the value of a is printed again in the main function after </a:t>
            </a:r>
            <a:r>
              <a:rPr lang="en-US" b="0" i="0" dirty="0" err="1">
                <a:solidFill>
                  <a:srgbClr val="D1D5DB"/>
                </a:solidFill>
                <a:effectLst/>
                <a:latin typeface="Söhne"/>
              </a:rPr>
              <a:t>func</a:t>
            </a:r>
            <a:r>
              <a:rPr lang="en-US" b="0" i="0" dirty="0">
                <a:solidFill>
                  <a:srgbClr val="D1D5DB"/>
                </a:solidFill>
                <a:effectLst/>
                <a:latin typeface="Söhne"/>
              </a:rPr>
              <a:t> is called. The output of the program will be:</a:t>
            </a:r>
            <a:endPar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Tree>
    <p:extLst>
      <p:ext uri="{BB962C8B-B14F-4D97-AF65-F5344CB8AC3E}">
        <p14:creationId xmlns:p14="http://schemas.microsoft.com/office/powerpoint/2010/main" val="73216024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505866" name="Rectangle 505865">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0595" name="Text Box 3">
            <a:extLst>
              <a:ext uri="{FF2B5EF4-FFF2-40B4-BE49-F238E27FC236}">
                <a16:creationId xmlns:a16="http://schemas.microsoft.com/office/drawing/2014/main" id="{7398BD18-78E3-76D5-D2AC-71A28B4B5850}"/>
              </a:ext>
            </a:extLst>
          </p:cNvPr>
          <p:cNvSpPr txBox="1">
            <a:spLocks noChangeArrowheads="1"/>
          </p:cNvSpPr>
          <p:nvPr/>
        </p:nvSpPr>
        <p:spPr bwMode="auto">
          <a:xfrm>
            <a:off x="913795" y="609600"/>
            <a:ext cx="3078749" cy="9704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b">
            <a:norm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nSpc>
                <a:spcPct val="90000"/>
              </a:lnSpc>
              <a:spcBef>
                <a:spcPct val="0"/>
              </a:spcBef>
              <a:spcAft>
                <a:spcPts val="600"/>
              </a:spcAft>
            </a:pPr>
            <a:r>
              <a:rPr lang="en-US" altLang="en-US" sz="1800">
                <a:ln>
                  <a:solidFill>
                    <a:srgbClr val="404040">
                      <a:alpha val="10000"/>
                    </a:srgbClr>
                  </a:solidFill>
                </a:ln>
                <a:solidFill>
                  <a:srgbClr val="DADADA"/>
                </a:solidFill>
                <a:effectLst>
                  <a:outerShdw blurRad="9525" dist="25400" dir="14640000" algn="tl" rotWithShape="0">
                    <a:schemeClr val="bg1">
                      <a:alpha val="30000"/>
                    </a:schemeClr>
                  </a:outerShdw>
                </a:effectLst>
                <a:latin typeface="+mj-lt"/>
                <a:ea typeface="+mj-ea"/>
              </a:rPr>
              <a:t>4.2.5 Concept of Recursion: factorial and</a:t>
            </a:r>
          </a:p>
          <a:p>
            <a:pPr>
              <a:lnSpc>
                <a:spcPct val="90000"/>
              </a:lnSpc>
              <a:spcBef>
                <a:spcPct val="0"/>
              </a:spcBef>
              <a:spcAft>
                <a:spcPts val="600"/>
              </a:spcAft>
            </a:pPr>
            <a:r>
              <a:rPr lang="en-US" altLang="en-US" sz="1800">
                <a:ln>
                  <a:solidFill>
                    <a:srgbClr val="404040">
                      <a:alpha val="10000"/>
                    </a:srgbClr>
                  </a:solidFill>
                </a:ln>
                <a:solidFill>
                  <a:srgbClr val="DADADA"/>
                </a:solidFill>
                <a:effectLst>
                  <a:outerShdw blurRad="9525" dist="25400" dir="14640000" algn="tl" rotWithShape="0">
                    <a:schemeClr val="bg1">
                      <a:alpha val="30000"/>
                    </a:schemeClr>
                  </a:outerShdw>
                </a:effectLst>
                <a:latin typeface="+mj-lt"/>
                <a:ea typeface="+mj-ea"/>
              </a:rPr>
              <a:t>Fibonacci problems</a:t>
            </a:r>
          </a:p>
        </p:txBody>
      </p:sp>
      <p:sp>
        <p:nvSpPr>
          <p:cNvPr id="505861" name="Rectangle 5">
            <a:extLst>
              <a:ext uri="{FF2B5EF4-FFF2-40B4-BE49-F238E27FC236}">
                <a16:creationId xmlns:a16="http://schemas.microsoft.com/office/drawing/2014/main" id="{B7B391B0-57E8-8B1C-9AD0-F4EBB8FEEA84}"/>
              </a:ext>
            </a:extLst>
          </p:cNvPr>
          <p:cNvSpPr>
            <a:spLocks noChangeArrowheads="1"/>
          </p:cNvSpPr>
          <p:nvPr/>
        </p:nvSpPr>
        <p:spPr bwMode="auto">
          <a:xfrm>
            <a:off x="913795" y="1732449"/>
            <a:ext cx="3078749" cy="4482084"/>
          </a:xfrm>
          <a:prstGeom prst="rect">
            <a:avLst/>
          </a:prstGeom>
        </p:spPr>
        <p:txBody>
          <a:bodyPr vert="horz" lIns="91440" tIns="45720" rIns="91440" bIns="45720" rtlCol="0" anchor="t">
            <a:normAutofit/>
          </a:bodyPr>
          <a:lstStyle/>
          <a:p>
            <a:pPr>
              <a:spcBef>
                <a:spcPct val="20000"/>
              </a:spcBef>
              <a:spcAft>
                <a:spcPts val="600"/>
              </a:spcAft>
              <a:buClr>
                <a:schemeClr val="tx2"/>
              </a:buClr>
              <a:buSzPct val="70000"/>
              <a:buFont typeface="Wingdings 2" charset="2"/>
              <a:defRPr/>
            </a:pPr>
            <a:r>
              <a:rPr lang="en-US" sz="1600" i="1">
                <a:ln>
                  <a:solidFill>
                    <a:srgbClr val="404040">
                      <a:alpha val="10000"/>
                    </a:srgbClr>
                  </a:solidFill>
                </a:ln>
                <a:solidFill>
                  <a:srgbClr val="DADADA"/>
                </a:solidFill>
                <a:effectLst>
                  <a:outerShdw blurRad="9525" dist="25400" dir="14640000" algn="tl" rotWithShape="0">
                    <a:schemeClr val="bg1">
                      <a:alpha val="30000"/>
                    </a:schemeClr>
                  </a:outerShdw>
                </a:effectLst>
              </a:rPr>
              <a:t>Recursion is a technique in computer programming where a function calls itself as a subroutine. It is a powerful tool for solving complex problems, but it must be used carefully as infinite recursion can cause a program to crash.</a:t>
            </a:r>
          </a:p>
          <a:p>
            <a:pPr>
              <a:spcBef>
                <a:spcPct val="20000"/>
              </a:spcBef>
              <a:spcAft>
                <a:spcPts val="600"/>
              </a:spcAft>
              <a:buClr>
                <a:schemeClr val="tx2"/>
              </a:buClr>
              <a:buSzPct val="70000"/>
              <a:buFont typeface="Wingdings 2" charset="2"/>
              <a:defRPr/>
            </a:pPr>
            <a:r>
              <a:rPr lang="en-US" sz="1600" i="1">
                <a:ln>
                  <a:solidFill>
                    <a:srgbClr val="404040">
                      <a:alpha val="10000"/>
                    </a:srgbClr>
                  </a:solidFill>
                </a:ln>
                <a:solidFill>
                  <a:srgbClr val="DADADA"/>
                </a:solidFill>
                <a:effectLst>
                  <a:outerShdw blurRad="9525" dist="25400" dir="14640000" algn="tl" rotWithShape="0">
                    <a:schemeClr val="bg1">
                      <a:alpha val="30000"/>
                    </a:schemeClr>
                  </a:outerShdw>
                </a:effectLst>
              </a:rPr>
              <a:t>In a recursive function, the function calls itself until a defined stopping condition is met. This stopping condition is called the base case, and it is the only case in which the function does not call itself.</a:t>
            </a:r>
          </a:p>
          <a:p>
            <a:pPr>
              <a:spcBef>
                <a:spcPct val="20000"/>
              </a:spcBef>
              <a:spcAft>
                <a:spcPts val="600"/>
              </a:spcAft>
              <a:buClr>
                <a:schemeClr val="tx2"/>
              </a:buClr>
              <a:buSzPct val="70000"/>
              <a:buFont typeface="Wingdings 2" charset="2"/>
              <a:defRPr/>
            </a:pPr>
            <a:r>
              <a:rPr lang="en-US" sz="1600" i="1">
                <a:ln>
                  <a:solidFill>
                    <a:srgbClr val="404040">
                      <a:alpha val="10000"/>
                    </a:srgbClr>
                  </a:solidFill>
                </a:ln>
                <a:solidFill>
                  <a:srgbClr val="DADADA"/>
                </a:solidFill>
                <a:effectLst>
                  <a:outerShdw blurRad="9525" dist="25400" dir="14640000" algn="tl" rotWithShape="0">
                    <a:schemeClr val="bg1">
                      <a:alpha val="30000"/>
                    </a:schemeClr>
                  </a:outerShdw>
                </a:effectLst>
              </a:rPr>
              <a:t>Here's an example of a recursive function in C that calculates the factorial of a given number:</a:t>
            </a:r>
          </a:p>
        </p:txBody>
      </p:sp>
      <p:pic>
        <p:nvPicPr>
          <p:cNvPr id="110598" name="Picture 4">
            <a:extLst>
              <a:ext uri="{FF2B5EF4-FFF2-40B4-BE49-F238E27FC236}">
                <a16:creationId xmlns:a16="http://schemas.microsoft.com/office/drawing/2014/main" id="{4E20C466-B172-2FEA-298A-C15BAE061D6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p:blipFill>
        <p:spPr bwMode="auto">
          <a:xfrm>
            <a:off x="4906339" y="797474"/>
            <a:ext cx="6642193" cy="52630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2B541834-316A-8C70-AF5B-A6B29C56BDD7}"/>
              </a:ext>
            </a:extLst>
          </p:cNvPr>
          <p:cNvSpPr>
            <a:spLocks noGrp="1"/>
          </p:cNvSpPr>
          <p:nvPr>
            <p:ph type="ftr" sz="quarter" idx="11"/>
          </p:nvPr>
        </p:nvSpPr>
        <p:spPr>
          <a:xfrm>
            <a:off x="913795" y="6310313"/>
            <a:ext cx="6672865" cy="365125"/>
          </a:xfrm>
        </p:spPr>
        <p:txBody>
          <a:bodyPr vert="horz" lIns="91440" tIns="45720" rIns="91440" bIns="45720" rtlCol="0" anchor="ctr">
            <a:normAutofit/>
          </a:bodyPr>
          <a:lstStyle/>
          <a:p>
            <a:pPr defTabSz="914400">
              <a:spcAft>
                <a:spcPts val="600"/>
              </a:spcAft>
            </a:pPr>
            <a:r>
              <a:rPr lang="en-US" kern="1200">
                <a:solidFill>
                  <a:srgbClr val="F2F2F2"/>
                </a:solidFill>
                <a:effectLst>
                  <a:outerShdw blurRad="50800" dist="38100" dir="2700000" algn="tl" rotWithShape="0">
                    <a:schemeClr val="bg1">
                      <a:alpha val="43000"/>
                    </a:schemeClr>
                  </a:outerShdw>
                </a:effectLst>
                <a:latin typeface="+mn-lt"/>
                <a:ea typeface="+mn-ea"/>
                <a:cs typeface="+mn-cs"/>
              </a:rPr>
              <a:t>Prepared By: Ajay Singh</a:t>
            </a:r>
          </a:p>
        </p:txBody>
      </p:sp>
      <p:sp>
        <p:nvSpPr>
          <p:cNvPr id="110596" name="Text Box 4">
            <a:extLst>
              <a:ext uri="{FF2B5EF4-FFF2-40B4-BE49-F238E27FC236}">
                <a16:creationId xmlns:a16="http://schemas.microsoft.com/office/drawing/2014/main" id="{C9CB05B8-9BD3-AF1D-3F05-0FCDF75DAB6B}"/>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spTree>
    <p:extLst>
      <p:ext uri="{BB962C8B-B14F-4D97-AF65-F5344CB8AC3E}">
        <p14:creationId xmlns:p14="http://schemas.microsoft.com/office/powerpoint/2010/main" val="255070306"/>
      </p:ext>
    </p:extLst>
  </p:cSld>
  <p:clrMapOvr>
    <a:overrideClrMapping bg1="lt1" tx1="dk1" bg2="lt2" tx2="dk2" accent1="accent1" accent2="accent2" accent3="accent3" accent4="accent4" accent5="accent5" accent6="accent6" hlink="hlink" folHlink="folHlink"/>
  </p:clrMapOvr>
</p:sld>
</file>

<file path=ppt/slides/slide97.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505866" name="Rectangle 505865">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0595" name="Text Box 3">
            <a:extLst>
              <a:ext uri="{FF2B5EF4-FFF2-40B4-BE49-F238E27FC236}">
                <a16:creationId xmlns:a16="http://schemas.microsoft.com/office/drawing/2014/main" id="{7398BD18-78E3-76D5-D2AC-71A28B4B5850}"/>
              </a:ext>
            </a:extLst>
          </p:cNvPr>
          <p:cNvSpPr txBox="1">
            <a:spLocks noChangeArrowheads="1"/>
          </p:cNvSpPr>
          <p:nvPr/>
        </p:nvSpPr>
        <p:spPr bwMode="auto">
          <a:xfrm>
            <a:off x="913795" y="609600"/>
            <a:ext cx="3078749" cy="9704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b">
            <a:norm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nSpc>
                <a:spcPct val="90000"/>
              </a:lnSpc>
              <a:spcBef>
                <a:spcPct val="0"/>
              </a:spcBef>
              <a:spcAft>
                <a:spcPts val="600"/>
              </a:spcAft>
            </a:pPr>
            <a:r>
              <a:rPr lang="en-US" altLang="en-US" sz="1800" dirty="0">
                <a:ln>
                  <a:solidFill>
                    <a:srgbClr val="404040">
                      <a:alpha val="10000"/>
                    </a:srgbClr>
                  </a:solidFill>
                </a:ln>
                <a:solidFill>
                  <a:srgbClr val="DADADA"/>
                </a:solidFill>
                <a:effectLst>
                  <a:outerShdw blurRad="9525" dist="25400" dir="14640000" algn="tl" rotWithShape="0">
                    <a:schemeClr val="bg1">
                      <a:alpha val="30000"/>
                    </a:schemeClr>
                  </a:outerShdw>
                </a:effectLst>
                <a:latin typeface="+mj-lt"/>
                <a:ea typeface="+mj-ea"/>
              </a:rPr>
              <a:t>4.2.5 Concept of Recursion: factorial and</a:t>
            </a:r>
          </a:p>
          <a:p>
            <a:pPr>
              <a:lnSpc>
                <a:spcPct val="90000"/>
              </a:lnSpc>
              <a:spcBef>
                <a:spcPct val="0"/>
              </a:spcBef>
              <a:spcAft>
                <a:spcPts val="600"/>
              </a:spcAft>
            </a:pPr>
            <a:r>
              <a:rPr lang="en-US" altLang="en-US" sz="1800" dirty="0">
                <a:ln>
                  <a:solidFill>
                    <a:srgbClr val="404040">
                      <a:alpha val="10000"/>
                    </a:srgbClr>
                  </a:solidFill>
                </a:ln>
                <a:solidFill>
                  <a:srgbClr val="DADADA"/>
                </a:solidFill>
                <a:effectLst>
                  <a:outerShdw blurRad="9525" dist="25400" dir="14640000" algn="tl" rotWithShape="0">
                    <a:schemeClr val="bg1">
                      <a:alpha val="30000"/>
                    </a:schemeClr>
                  </a:outerShdw>
                </a:effectLst>
                <a:latin typeface="+mj-lt"/>
                <a:ea typeface="+mj-ea"/>
              </a:rPr>
              <a:t>Fibonacci problems</a:t>
            </a:r>
          </a:p>
        </p:txBody>
      </p:sp>
      <p:sp>
        <p:nvSpPr>
          <p:cNvPr id="505861" name="Rectangle 5">
            <a:extLst>
              <a:ext uri="{FF2B5EF4-FFF2-40B4-BE49-F238E27FC236}">
                <a16:creationId xmlns:a16="http://schemas.microsoft.com/office/drawing/2014/main" id="{B7B391B0-57E8-8B1C-9AD0-F4EBB8FEEA84}"/>
              </a:ext>
            </a:extLst>
          </p:cNvPr>
          <p:cNvSpPr>
            <a:spLocks noChangeArrowheads="1"/>
          </p:cNvSpPr>
          <p:nvPr/>
        </p:nvSpPr>
        <p:spPr bwMode="auto">
          <a:xfrm>
            <a:off x="913795" y="1732449"/>
            <a:ext cx="3078749" cy="4482084"/>
          </a:xfrm>
          <a:prstGeom prst="rect">
            <a:avLst/>
          </a:prstGeom>
        </p:spPr>
        <p:txBody>
          <a:bodyPr vert="horz" lIns="91440" tIns="45720" rIns="91440" bIns="45720" rtlCol="0" anchor="t">
            <a:normAutofit/>
          </a:bodyPr>
          <a:lstStyle/>
          <a:p>
            <a:pPr>
              <a:spcBef>
                <a:spcPct val="20000"/>
              </a:spcBef>
              <a:spcAft>
                <a:spcPts val="600"/>
              </a:spcAft>
              <a:buClr>
                <a:schemeClr val="tx2"/>
              </a:buClr>
              <a:buSzPct val="70000"/>
              <a:buFont typeface="Wingdings 2" charset="2"/>
              <a:defRPr/>
            </a:pPr>
            <a:r>
              <a:rPr lang="en-US" sz="1600" i="1" dirty="0">
                <a:ln>
                  <a:solidFill>
                    <a:srgbClr val="404040">
                      <a:alpha val="10000"/>
                    </a:srgbClr>
                  </a:solidFill>
                </a:ln>
                <a:solidFill>
                  <a:srgbClr val="DADADA"/>
                </a:solidFill>
                <a:effectLst>
                  <a:outerShdw blurRad="9525" dist="25400" dir="14640000" algn="tl" rotWithShape="0">
                    <a:schemeClr val="bg1">
                      <a:alpha val="30000"/>
                    </a:schemeClr>
                  </a:outerShdw>
                </a:effectLst>
              </a:rPr>
              <a:t>The Fibonacci sequence is a series of numbers in which each number is the sum of the two preceding numbers. It starts with 0, 1, and each subsequent number is the sum of the two previous numbers. Here's the first few numbers in the Fibonacci sequence:</a:t>
            </a:r>
          </a:p>
          <a:p>
            <a:pPr>
              <a:spcBef>
                <a:spcPct val="20000"/>
              </a:spcBef>
              <a:spcAft>
                <a:spcPts val="600"/>
              </a:spcAft>
              <a:buClr>
                <a:schemeClr val="tx2"/>
              </a:buClr>
              <a:buSzPct val="70000"/>
              <a:buFont typeface="Wingdings 2" charset="2"/>
              <a:defRPr/>
            </a:pPr>
            <a:endParaRPr lang="en-US" sz="1600" i="1" dirty="0">
              <a:ln>
                <a:solidFill>
                  <a:srgbClr val="404040">
                    <a:alpha val="10000"/>
                  </a:srgbClr>
                </a:solidFill>
              </a:ln>
              <a:solidFill>
                <a:srgbClr val="DADADA"/>
              </a:solidFill>
              <a:effectLst>
                <a:outerShdw blurRad="9525" dist="25400" dir="14640000" algn="tl" rotWithShape="0">
                  <a:schemeClr val="bg1">
                    <a:alpha val="30000"/>
                  </a:schemeClr>
                </a:outerShdw>
              </a:effectLst>
            </a:endParaRPr>
          </a:p>
          <a:p>
            <a:pPr>
              <a:spcBef>
                <a:spcPct val="20000"/>
              </a:spcBef>
              <a:spcAft>
                <a:spcPts val="600"/>
              </a:spcAft>
              <a:buClr>
                <a:schemeClr val="tx2"/>
              </a:buClr>
              <a:buSzPct val="70000"/>
              <a:buFont typeface="Wingdings 2" charset="2"/>
              <a:defRPr/>
            </a:pPr>
            <a:r>
              <a:rPr lang="en-US" sz="1600" i="1" dirty="0">
                <a:ln>
                  <a:solidFill>
                    <a:srgbClr val="404040">
                      <a:alpha val="10000"/>
                    </a:srgbClr>
                  </a:solidFill>
                </a:ln>
                <a:solidFill>
                  <a:srgbClr val="DADADA"/>
                </a:solidFill>
                <a:effectLst>
                  <a:outerShdw blurRad="9525" dist="25400" dir="14640000" algn="tl" rotWithShape="0">
                    <a:schemeClr val="bg1">
                      <a:alpha val="30000"/>
                    </a:schemeClr>
                  </a:outerShdw>
                </a:effectLst>
              </a:rPr>
              <a:t>0, 1, 1, 2, 3, 5, 8, 13, 21, 34, ...</a:t>
            </a:r>
          </a:p>
          <a:p>
            <a:pPr>
              <a:spcBef>
                <a:spcPct val="20000"/>
              </a:spcBef>
              <a:spcAft>
                <a:spcPts val="600"/>
              </a:spcAft>
              <a:buClr>
                <a:schemeClr val="tx2"/>
              </a:buClr>
              <a:buSzPct val="70000"/>
              <a:buFont typeface="Wingdings 2" charset="2"/>
              <a:defRPr/>
            </a:pPr>
            <a:endParaRPr lang="en-US" sz="1600" i="1" dirty="0">
              <a:ln>
                <a:solidFill>
                  <a:srgbClr val="404040">
                    <a:alpha val="10000"/>
                  </a:srgbClr>
                </a:solidFill>
              </a:ln>
              <a:solidFill>
                <a:srgbClr val="DADADA"/>
              </a:solidFill>
              <a:effectLst>
                <a:outerShdw blurRad="9525" dist="25400" dir="14640000" algn="tl" rotWithShape="0">
                  <a:schemeClr val="bg1">
                    <a:alpha val="30000"/>
                  </a:schemeClr>
                </a:outerShdw>
              </a:effectLst>
            </a:endParaRPr>
          </a:p>
          <a:p>
            <a:pPr>
              <a:spcBef>
                <a:spcPct val="20000"/>
              </a:spcBef>
              <a:spcAft>
                <a:spcPts val="600"/>
              </a:spcAft>
              <a:buClr>
                <a:schemeClr val="tx2"/>
              </a:buClr>
              <a:buSzPct val="70000"/>
              <a:buFont typeface="Wingdings 2" charset="2"/>
              <a:defRPr/>
            </a:pPr>
            <a:r>
              <a:rPr lang="en-US" sz="1600" i="1" dirty="0">
                <a:ln>
                  <a:solidFill>
                    <a:srgbClr val="404040">
                      <a:alpha val="10000"/>
                    </a:srgbClr>
                  </a:solidFill>
                </a:ln>
                <a:solidFill>
                  <a:srgbClr val="DADADA"/>
                </a:solidFill>
                <a:effectLst>
                  <a:outerShdw blurRad="9525" dist="25400" dir="14640000" algn="tl" rotWithShape="0">
                    <a:schemeClr val="bg1">
                      <a:alpha val="30000"/>
                    </a:schemeClr>
                  </a:outerShdw>
                </a:effectLst>
              </a:rPr>
              <a:t>The Fibonacci sequence can be calculated using a recursive function in C:</a:t>
            </a:r>
          </a:p>
        </p:txBody>
      </p:sp>
      <p:pic>
        <p:nvPicPr>
          <p:cNvPr id="110598" name="Picture 4">
            <a:extLst>
              <a:ext uri="{FF2B5EF4-FFF2-40B4-BE49-F238E27FC236}">
                <a16:creationId xmlns:a16="http://schemas.microsoft.com/office/drawing/2014/main" id="{4E20C466-B172-2FEA-298A-C15BAE061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5381716" y="797474"/>
            <a:ext cx="5691438" cy="52630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2B541834-316A-8C70-AF5B-A6B29C56BDD7}"/>
              </a:ext>
            </a:extLst>
          </p:cNvPr>
          <p:cNvSpPr>
            <a:spLocks noGrp="1"/>
          </p:cNvSpPr>
          <p:nvPr>
            <p:ph type="ftr" sz="quarter" idx="11"/>
          </p:nvPr>
        </p:nvSpPr>
        <p:spPr>
          <a:xfrm>
            <a:off x="913795" y="6310313"/>
            <a:ext cx="6672865" cy="365125"/>
          </a:xfrm>
        </p:spPr>
        <p:txBody>
          <a:bodyPr vert="horz" lIns="91440" tIns="45720" rIns="91440" bIns="45720" rtlCol="0" anchor="ctr">
            <a:normAutofit/>
          </a:bodyPr>
          <a:lstStyle/>
          <a:p>
            <a:pPr defTabSz="914400">
              <a:spcAft>
                <a:spcPts val="600"/>
              </a:spcAft>
            </a:pPr>
            <a:r>
              <a:rPr lang="en-US" kern="1200" dirty="0">
                <a:solidFill>
                  <a:srgbClr val="F2F2F2"/>
                </a:solidFill>
                <a:effectLst>
                  <a:outerShdw blurRad="50800" dist="38100" dir="2700000" algn="tl" rotWithShape="0">
                    <a:schemeClr val="bg1">
                      <a:alpha val="43000"/>
                    </a:schemeClr>
                  </a:outerShdw>
                </a:effectLst>
                <a:latin typeface="+mn-lt"/>
                <a:ea typeface="+mn-ea"/>
                <a:cs typeface="+mn-cs"/>
              </a:rPr>
              <a:t>Prepared By: Ajay Singh</a:t>
            </a:r>
          </a:p>
        </p:txBody>
      </p:sp>
      <p:sp>
        <p:nvSpPr>
          <p:cNvPr id="110596" name="Text Box 4">
            <a:extLst>
              <a:ext uri="{FF2B5EF4-FFF2-40B4-BE49-F238E27FC236}">
                <a16:creationId xmlns:a16="http://schemas.microsoft.com/office/drawing/2014/main" id="{C9CB05B8-9BD3-AF1D-3F05-0FCDF75DAB6B}"/>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spTree>
    <p:extLst>
      <p:ext uri="{BB962C8B-B14F-4D97-AF65-F5344CB8AC3E}">
        <p14:creationId xmlns:p14="http://schemas.microsoft.com/office/powerpoint/2010/main" val="2130414041"/>
      </p:ext>
    </p:extLst>
  </p:cSld>
  <p:clrMapOvr>
    <a:overrideClrMapping bg1="lt1" tx1="dk1" bg2="lt2" tx2="dk2" accent1="accent1" accent2="accent2" accent3="accent3" accent4="accent4" accent5="accent5" accent6="accent6" hlink="hlink" folHlink="folHlink"/>
  </p:clrMapOvr>
</p:sld>
</file>

<file path=ppt/slides/slide98.xml><?xml version="1.0" encoding="utf-8"?>
<p:sld xmlns:a="http://schemas.openxmlformats.org/drawingml/2006/main" xmlns:r="http://schemas.openxmlformats.org/officeDocument/2006/relationships" xmlns:p="http://schemas.openxmlformats.org/presentationml/2006/main" showMasterPhAnim="0">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110595" name="Text Box 3">
            <a:extLst>
              <a:ext uri="{FF2B5EF4-FFF2-40B4-BE49-F238E27FC236}">
                <a16:creationId xmlns:a16="http://schemas.microsoft.com/office/drawing/2014/main" id="{7398BD18-78E3-76D5-D2AC-71A28B4B5850}"/>
              </a:ext>
            </a:extLst>
          </p:cNvPr>
          <p:cNvSpPr txBox="1">
            <a:spLocks noChangeArrowheads="1"/>
          </p:cNvSpPr>
          <p:nvPr/>
        </p:nvSpPr>
        <p:spPr bwMode="auto">
          <a:xfrm>
            <a:off x="633743" y="609599"/>
            <a:ext cx="3413156" cy="527367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spcBef>
                <a:spcPct val="0"/>
              </a:spcBef>
              <a:spcAft>
                <a:spcPts val="600"/>
              </a:spcAft>
            </a:pPr>
            <a:r>
              <a:rPr lang="en-US" altLang="en-US" sz="4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4.2.5 Concept of Recursion: factorial and</a:t>
            </a:r>
          </a:p>
          <a:p>
            <a:pPr algn="ctr">
              <a:spcBef>
                <a:spcPct val="0"/>
              </a:spcBef>
              <a:spcAft>
                <a:spcPts val="600"/>
              </a:spcAft>
            </a:pPr>
            <a:r>
              <a:rPr lang="en-US" altLang="en-US" sz="4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Fibonacci problems</a:t>
            </a:r>
          </a:p>
        </p:txBody>
      </p:sp>
      <p:sp>
        <p:nvSpPr>
          <p:cNvPr id="505861" name="Rectangle 5">
            <a:extLst>
              <a:ext uri="{FF2B5EF4-FFF2-40B4-BE49-F238E27FC236}">
                <a16:creationId xmlns:a16="http://schemas.microsoft.com/office/drawing/2014/main" id="{B7B391B0-57E8-8B1C-9AD0-F4EBB8FEEA84}"/>
              </a:ext>
            </a:extLst>
          </p:cNvPr>
          <p:cNvSpPr>
            <a:spLocks noChangeArrowheads="1"/>
          </p:cNvSpPr>
          <p:nvPr/>
        </p:nvSpPr>
        <p:spPr bwMode="auto">
          <a:xfrm>
            <a:off x="4421868" y="1358438"/>
            <a:ext cx="6889687" cy="571096"/>
          </a:xfrm>
          <a:prstGeom prst="rect">
            <a:avLst/>
          </a:prstGeom>
        </p:spPr>
        <p:txBody>
          <a:bodyPr vert="horz" lIns="91440" tIns="45720" rIns="91440" bIns="45720" rtlCol="0" anchor="ctr">
            <a:normAutofit/>
          </a:bodyPr>
          <a:lstStyle/>
          <a:p>
            <a:pPr>
              <a:spcBef>
                <a:spcPct val="20000"/>
              </a:spcBef>
              <a:spcAft>
                <a:spcPts val="600"/>
              </a:spcAft>
              <a:buClr>
                <a:srgbClr val="3E9EEF"/>
              </a:buClr>
              <a:buSzPct val="70000"/>
              <a:buFont typeface="Wingdings 2" charset="2"/>
              <a:defRPr/>
            </a:pPr>
            <a:r>
              <a:rPr lang="en-US" b="0" i="0" dirty="0">
                <a:solidFill>
                  <a:srgbClr val="D1D5DB"/>
                </a:solidFill>
                <a:effectLst/>
                <a:latin typeface="Söhne"/>
              </a:rPr>
              <a:t>The output of this program will be:</a:t>
            </a:r>
            <a:endPar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pic>
        <p:nvPicPr>
          <p:cNvPr id="110598" name="Picture 4">
            <a:extLst>
              <a:ext uri="{FF2B5EF4-FFF2-40B4-BE49-F238E27FC236}">
                <a16:creationId xmlns:a16="http://schemas.microsoft.com/office/drawing/2014/main" id="{4E20C466-B172-2FEA-298A-C15BAE061D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4550560" y="2283162"/>
            <a:ext cx="6615469" cy="91769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2B541834-316A-8C70-AF5B-A6B29C56BDD7}"/>
              </a:ext>
            </a:extLst>
          </p:cNvPr>
          <p:cNvSpPr>
            <a:spLocks noGrp="1"/>
          </p:cNvSpPr>
          <p:nvPr>
            <p:ph type="ftr" sz="quarter" idx="11"/>
          </p:nvPr>
        </p:nvSpPr>
        <p:spPr>
          <a:xfrm>
            <a:off x="913235" y="5926817"/>
            <a:ext cx="6672865" cy="365125"/>
          </a:xfrm>
        </p:spPr>
        <p:txBody>
          <a:bodyPr vert="horz" lIns="91440" tIns="45720" rIns="91440" bIns="45720" rtlCol="0" anchor="ctr">
            <a:normAutofit/>
          </a:bodyPr>
          <a:lstStyle/>
          <a:p>
            <a:pPr defTabSz="914400">
              <a:spcAft>
                <a:spcPts val="600"/>
              </a:spcAft>
            </a:pPr>
            <a:r>
              <a:rPr lang="en-US" kern="1200" dirty="0">
                <a:solidFill>
                  <a:schemeClr val="tx1">
                    <a:lumMod val="95000"/>
                  </a:schemeClr>
                </a:solidFill>
                <a:effectLst>
                  <a:outerShdw blurRad="50800" dist="38100" dir="2700000" algn="tl" rotWithShape="0">
                    <a:schemeClr val="bg1">
                      <a:alpha val="43000"/>
                    </a:schemeClr>
                  </a:outerShdw>
                </a:effectLst>
                <a:latin typeface="+mn-lt"/>
                <a:ea typeface="+mn-ea"/>
                <a:cs typeface="+mn-cs"/>
              </a:rPr>
              <a:t>Prepared By: Ajay Singh</a:t>
            </a:r>
          </a:p>
        </p:txBody>
      </p:sp>
      <p:sp>
        <p:nvSpPr>
          <p:cNvPr id="3" name="Rectangle 5">
            <a:extLst>
              <a:ext uri="{FF2B5EF4-FFF2-40B4-BE49-F238E27FC236}">
                <a16:creationId xmlns:a16="http://schemas.microsoft.com/office/drawing/2014/main" id="{E89D29BD-38B5-03CD-CC88-5FF8878355EF}"/>
              </a:ext>
            </a:extLst>
          </p:cNvPr>
          <p:cNvSpPr>
            <a:spLocks noChangeArrowheads="1"/>
          </p:cNvSpPr>
          <p:nvPr/>
        </p:nvSpPr>
        <p:spPr bwMode="auto">
          <a:xfrm>
            <a:off x="4421868" y="3452327"/>
            <a:ext cx="6889687" cy="2682551"/>
          </a:xfrm>
          <a:prstGeom prst="rect">
            <a:avLst/>
          </a:prstGeom>
        </p:spPr>
        <p:txBody>
          <a:bodyPr vert="horz" lIns="91440" tIns="45720" rIns="91440" bIns="45720" rtlCol="0" anchor="ctr">
            <a:normAutofit/>
          </a:bodyPr>
          <a:lstStyle/>
          <a:p>
            <a:pPr algn="just">
              <a:spcBef>
                <a:spcPct val="20000"/>
              </a:spcBef>
              <a:spcAft>
                <a:spcPts val="600"/>
              </a:spcAft>
              <a:buClr>
                <a:srgbClr val="3E9EEF"/>
              </a:buClr>
              <a:buSzPct val="70000"/>
              <a:buFont typeface="Wingdings 2" charset="2"/>
              <a:defRPr/>
            </a:pPr>
            <a:r>
              <a:rPr lang="en-US" b="0" i="0" dirty="0">
                <a:solidFill>
                  <a:srgbClr val="D1D5DB"/>
                </a:solidFill>
                <a:effectLst/>
                <a:latin typeface="Söhne"/>
              </a:rPr>
              <a:t>In this example, the </a:t>
            </a:r>
            <a:r>
              <a:rPr lang="en-US" b="0" i="0" dirty="0" err="1">
                <a:solidFill>
                  <a:srgbClr val="D1D5DB"/>
                </a:solidFill>
                <a:effectLst/>
                <a:latin typeface="Söhne"/>
              </a:rPr>
              <a:t>fibonacci</a:t>
            </a:r>
            <a:r>
              <a:rPr lang="en-US" b="0" i="0" dirty="0">
                <a:solidFill>
                  <a:srgbClr val="D1D5DB"/>
                </a:solidFill>
                <a:effectLst/>
                <a:latin typeface="Söhne"/>
              </a:rPr>
              <a:t> function calculates the nth number in the Fibonacci sequence. The base cases are when n is equal to 0 or 1, and the function returns 0 or 1 respectively. In the recursive case, the function returns the sum of the </a:t>
            </a:r>
            <a:r>
              <a:rPr lang="en-US" b="0" i="0" dirty="0" err="1">
                <a:solidFill>
                  <a:srgbClr val="D1D5DB"/>
                </a:solidFill>
                <a:effectLst/>
                <a:latin typeface="Söhne"/>
              </a:rPr>
              <a:t>fibonacci</a:t>
            </a:r>
            <a:r>
              <a:rPr lang="en-US" b="0" i="0" dirty="0">
                <a:solidFill>
                  <a:srgbClr val="D1D5DB"/>
                </a:solidFill>
                <a:effectLst/>
                <a:latin typeface="Söhne"/>
              </a:rPr>
              <a:t> of n - 1 and n - 2. The </a:t>
            </a:r>
            <a:r>
              <a:rPr lang="en-US" b="0" i="0" dirty="0" err="1">
                <a:solidFill>
                  <a:srgbClr val="D1D5DB"/>
                </a:solidFill>
                <a:effectLst/>
                <a:latin typeface="Söhne"/>
              </a:rPr>
              <a:t>fibonacci</a:t>
            </a:r>
            <a:r>
              <a:rPr lang="en-US" b="0" i="0" dirty="0">
                <a:solidFill>
                  <a:srgbClr val="D1D5DB"/>
                </a:solidFill>
                <a:effectLst/>
                <a:latin typeface="Söhne"/>
              </a:rPr>
              <a:t> function calls itself repeatedly until the base cases are reached, and the result is returned up the chain of calls. The output of the program will be:</a:t>
            </a:r>
            <a:endParaRPr lang="en-US"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Tree>
    <p:extLst>
      <p:ext uri="{BB962C8B-B14F-4D97-AF65-F5344CB8AC3E}">
        <p14:creationId xmlns:p14="http://schemas.microsoft.com/office/powerpoint/2010/main" val="135392337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PhAnim="0">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110595" name="Text Box 3">
            <a:extLst>
              <a:ext uri="{FF2B5EF4-FFF2-40B4-BE49-F238E27FC236}">
                <a16:creationId xmlns:a16="http://schemas.microsoft.com/office/drawing/2014/main" id="{7398BD18-78E3-76D5-D2AC-71A28B4B5850}"/>
              </a:ext>
            </a:extLst>
          </p:cNvPr>
          <p:cNvSpPr txBox="1">
            <a:spLocks noChangeArrowheads="1"/>
          </p:cNvSpPr>
          <p:nvPr/>
        </p:nvSpPr>
        <p:spPr bwMode="auto">
          <a:xfrm>
            <a:off x="633743" y="609599"/>
            <a:ext cx="10964208" cy="527367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spcBef>
                <a:spcPct val="0"/>
              </a:spcBef>
              <a:spcAft>
                <a:spcPts val="600"/>
              </a:spcAft>
            </a:pPr>
            <a:r>
              <a:rPr lang="en-US" altLang="en-US" sz="4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4.3 Structures and Unions</a:t>
            </a:r>
          </a:p>
        </p:txBody>
      </p:sp>
      <p:sp>
        <p:nvSpPr>
          <p:cNvPr id="2" name="Footer Placeholder 1">
            <a:extLst>
              <a:ext uri="{FF2B5EF4-FFF2-40B4-BE49-F238E27FC236}">
                <a16:creationId xmlns:a16="http://schemas.microsoft.com/office/drawing/2014/main" id="{2B541834-316A-8C70-AF5B-A6B29C56BDD7}"/>
              </a:ext>
            </a:extLst>
          </p:cNvPr>
          <p:cNvSpPr>
            <a:spLocks noGrp="1"/>
          </p:cNvSpPr>
          <p:nvPr>
            <p:ph type="ftr" sz="quarter" idx="11"/>
          </p:nvPr>
        </p:nvSpPr>
        <p:spPr>
          <a:xfrm>
            <a:off x="913235" y="5926817"/>
            <a:ext cx="6672865" cy="365125"/>
          </a:xfrm>
        </p:spPr>
        <p:txBody>
          <a:bodyPr vert="horz" lIns="91440" tIns="45720" rIns="91440" bIns="45720" rtlCol="0" anchor="ctr">
            <a:normAutofit/>
          </a:bodyPr>
          <a:lstStyle/>
          <a:p>
            <a:pPr defTabSz="914400">
              <a:spcAft>
                <a:spcPts val="600"/>
              </a:spcAft>
            </a:pPr>
            <a:r>
              <a:rPr lang="en-US" kern="1200" dirty="0">
                <a:solidFill>
                  <a:schemeClr val="tx1">
                    <a:lumMod val="95000"/>
                  </a:schemeClr>
                </a:solidFill>
                <a:effectLst>
                  <a:outerShdw blurRad="50800" dist="38100" dir="2700000" algn="tl" rotWithShape="0">
                    <a:schemeClr val="bg1">
                      <a:alpha val="43000"/>
                    </a:schemeClr>
                  </a:outerShdw>
                </a:effectLst>
                <a:latin typeface="+mn-lt"/>
                <a:ea typeface="+mn-ea"/>
                <a:cs typeface="+mn-cs"/>
              </a:rPr>
              <a:t>Prepared By: Ajay Singh</a:t>
            </a:r>
          </a:p>
        </p:txBody>
      </p:sp>
    </p:spTree>
    <p:extLst>
      <p:ext uri="{BB962C8B-B14F-4D97-AF65-F5344CB8AC3E}">
        <p14:creationId xmlns:p14="http://schemas.microsoft.com/office/powerpoint/2010/main" val="21895466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281</TotalTime>
  <Words>6776</Words>
  <Application>Microsoft Office PowerPoint</Application>
  <PresentationFormat>Widescreen</PresentationFormat>
  <Paragraphs>465</Paragraphs>
  <Slides>106</Slides>
  <Notes>100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106</vt:i4>
      </vt:variant>
    </vt:vector>
  </HeadingPairs>
  <TitlesOfParts>
    <vt:vector size="119" baseType="lpstr">
      <vt:lpstr>Arial</vt:lpstr>
      <vt:lpstr>Calibri</vt:lpstr>
      <vt:lpstr>Calisto MT</vt:lpstr>
      <vt:lpstr>Droid Sans Mono</vt:lpstr>
      <vt:lpstr>euclid_circular_a</vt:lpstr>
      <vt:lpstr>Roboto</vt:lpstr>
      <vt:lpstr>Söhne</vt:lpstr>
      <vt:lpstr>Söhne Mono</vt:lpstr>
      <vt:lpstr>Source Sans Pro</vt:lpstr>
      <vt:lpstr>Times New Roman</vt:lpstr>
      <vt:lpstr>Wingdings</vt:lpstr>
      <vt:lpstr>Wingdings 2</vt:lpstr>
      <vt:lpstr>Slate</vt:lpstr>
      <vt:lpstr>4. Programming in C</vt:lpstr>
      <vt:lpstr>4.1 Review of C programming concept</vt:lpstr>
      <vt:lpstr>Introduction of C</vt:lpstr>
      <vt:lpstr>Features of C</vt:lpstr>
      <vt:lpstr>PowerPoint Presentation</vt:lpstr>
      <vt:lpstr>C Preprocessor and Header Files </vt:lpstr>
      <vt:lpstr>First C Program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3.13 Introduction to PHP</dc:title>
  <dc:creator>mentormaya</dc:creator>
  <cp:lastModifiedBy>mentormaya</cp:lastModifiedBy>
  <cp:revision>229</cp:revision>
  <dcterms:created xsi:type="dcterms:W3CDTF">2023-01-29T16:38:43Z</dcterms:created>
  <dcterms:modified xsi:type="dcterms:W3CDTF">2023-02-05T17:58:07Z</dcterms:modified>
</cp:coreProperties>
</file>