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9"/>
  </p:notesMasterIdLst>
  <p:handoutMasterIdLst>
    <p:handoutMasterId r:id="rId30"/>
  </p:handoutMasterIdLst>
  <p:sldIdLst>
    <p:sldId id="257" r:id="rId5"/>
    <p:sldId id="389" r:id="rId6"/>
    <p:sldId id="317" r:id="rId7"/>
    <p:sldId id="384" r:id="rId8"/>
    <p:sldId id="392" r:id="rId9"/>
    <p:sldId id="393" r:id="rId10"/>
    <p:sldId id="272" r:id="rId11"/>
    <p:sldId id="394" r:id="rId12"/>
    <p:sldId id="395" r:id="rId13"/>
    <p:sldId id="396" r:id="rId14"/>
    <p:sldId id="397" r:id="rId15"/>
    <p:sldId id="398" r:id="rId16"/>
    <p:sldId id="399" r:id="rId17"/>
    <p:sldId id="400" r:id="rId18"/>
    <p:sldId id="401" r:id="rId19"/>
    <p:sldId id="403" r:id="rId20"/>
    <p:sldId id="404" r:id="rId21"/>
    <p:sldId id="405" r:id="rId22"/>
    <p:sldId id="406" r:id="rId23"/>
    <p:sldId id="407" r:id="rId24"/>
    <p:sldId id="402" r:id="rId25"/>
    <p:sldId id="408" r:id="rId26"/>
    <p:sldId id="409" r:id="rId27"/>
    <p:sldId id="3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E4AF8-FBB4-4D01-9030-2137E57839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7A3EA9-E4AB-4325-8D1C-FB4CDC6137EF}">
      <dgm:prSet/>
      <dgm:spPr/>
      <dgm:t>
        <a:bodyPr/>
        <a:lstStyle/>
        <a:p>
          <a:r>
            <a:rPr lang="en-US"/>
            <a:t>Introduction to or meaning of Computer</a:t>
          </a:r>
        </a:p>
      </dgm:t>
    </dgm:pt>
    <dgm:pt modelId="{8573C998-CDB6-4F65-9FF6-E87FB3C55B23}" type="parTrans" cxnId="{6DDFA24B-FF2D-4C38-9934-7C765AFCDA13}">
      <dgm:prSet/>
      <dgm:spPr/>
      <dgm:t>
        <a:bodyPr/>
        <a:lstStyle/>
        <a:p>
          <a:endParaRPr lang="en-US"/>
        </a:p>
      </dgm:t>
    </dgm:pt>
    <dgm:pt modelId="{39713D56-6D34-4159-B3F7-DDB242A8E78E}" type="sibTrans" cxnId="{6DDFA24B-FF2D-4C38-9934-7C765AFCDA13}">
      <dgm:prSet/>
      <dgm:spPr/>
      <dgm:t>
        <a:bodyPr/>
        <a:lstStyle/>
        <a:p>
          <a:endParaRPr lang="en-US"/>
        </a:p>
      </dgm:t>
    </dgm:pt>
    <dgm:pt modelId="{7CD524A7-3C44-4534-96B8-2E9CFFEAB85E}">
      <dgm:prSet/>
      <dgm:spPr/>
      <dgm:t>
        <a:bodyPr/>
        <a:lstStyle/>
        <a:p>
          <a:r>
            <a:rPr lang="en-US"/>
            <a:t>Elements/Components of Computer</a:t>
          </a:r>
        </a:p>
      </dgm:t>
    </dgm:pt>
    <dgm:pt modelId="{8047EE2C-D6C6-4F53-8776-396842C44B21}" type="parTrans" cxnId="{6CA46EC8-D69D-450E-AC65-4471E35F3EF3}">
      <dgm:prSet/>
      <dgm:spPr/>
      <dgm:t>
        <a:bodyPr/>
        <a:lstStyle/>
        <a:p>
          <a:endParaRPr lang="en-US"/>
        </a:p>
      </dgm:t>
    </dgm:pt>
    <dgm:pt modelId="{EF87271D-A880-4D63-AB05-C587DED85F09}" type="sibTrans" cxnId="{6CA46EC8-D69D-450E-AC65-4471E35F3EF3}">
      <dgm:prSet/>
      <dgm:spPr/>
      <dgm:t>
        <a:bodyPr/>
        <a:lstStyle/>
        <a:p>
          <a:endParaRPr lang="en-US"/>
        </a:p>
      </dgm:t>
    </dgm:pt>
    <dgm:pt modelId="{74F269D6-DD05-4F30-88EF-1BB76F89F45F}">
      <dgm:prSet/>
      <dgm:spPr/>
      <dgm:t>
        <a:bodyPr/>
        <a:lstStyle/>
        <a:p>
          <a:r>
            <a:rPr lang="en-US"/>
            <a:t>Characteristics/features of Computer</a:t>
          </a:r>
        </a:p>
      </dgm:t>
    </dgm:pt>
    <dgm:pt modelId="{8926AE2B-D479-4D43-9A2E-9A05259CFE45}" type="parTrans" cxnId="{BA5D19CF-FD1E-4B23-AEB7-995A7F6AC32D}">
      <dgm:prSet/>
      <dgm:spPr/>
      <dgm:t>
        <a:bodyPr/>
        <a:lstStyle/>
        <a:p>
          <a:endParaRPr lang="en-US"/>
        </a:p>
      </dgm:t>
    </dgm:pt>
    <dgm:pt modelId="{02BD2CF6-CF74-489E-B0D3-486FED2EE52E}" type="sibTrans" cxnId="{BA5D19CF-FD1E-4B23-AEB7-995A7F6AC32D}">
      <dgm:prSet/>
      <dgm:spPr/>
      <dgm:t>
        <a:bodyPr/>
        <a:lstStyle/>
        <a:p>
          <a:endParaRPr lang="en-US"/>
        </a:p>
      </dgm:t>
    </dgm:pt>
    <dgm:pt modelId="{4A73F752-B243-498C-B8D2-38FE9BFE7A16}">
      <dgm:prSet/>
      <dgm:spPr/>
      <dgm:t>
        <a:bodyPr/>
        <a:lstStyle/>
        <a:p>
          <a:r>
            <a:rPr lang="en-US"/>
            <a:t>Advantages and Disadvantages</a:t>
          </a:r>
        </a:p>
      </dgm:t>
    </dgm:pt>
    <dgm:pt modelId="{F68AE92C-123A-4EAD-8191-AF2F06C9A8DF}" type="parTrans" cxnId="{C75CD274-02CD-41DF-BDBF-582D403043BE}">
      <dgm:prSet/>
      <dgm:spPr/>
      <dgm:t>
        <a:bodyPr/>
        <a:lstStyle/>
        <a:p>
          <a:endParaRPr lang="en-US"/>
        </a:p>
      </dgm:t>
    </dgm:pt>
    <dgm:pt modelId="{B94DFB79-7A61-4022-A3AD-AF73A8DBD0DD}" type="sibTrans" cxnId="{C75CD274-02CD-41DF-BDBF-582D403043BE}">
      <dgm:prSet/>
      <dgm:spPr/>
      <dgm:t>
        <a:bodyPr/>
        <a:lstStyle/>
        <a:p>
          <a:endParaRPr lang="en-US"/>
        </a:p>
      </dgm:t>
    </dgm:pt>
    <dgm:pt modelId="{BD76F25F-FB58-4A1D-9071-E030060EAA7C}">
      <dgm:prSet/>
      <dgm:spPr/>
      <dgm:t>
        <a:bodyPr/>
        <a:lstStyle/>
        <a:p>
          <a:r>
            <a:rPr lang="en-US"/>
            <a:t>Application areas</a:t>
          </a:r>
        </a:p>
      </dgm:t>
    </dgm:pt>
    <dgm:pt modelId="{75AC3F9A-D09E-4839-9E56-CFE8F10490B8}" type="parTrans" cxnId="{BBB0C195-269F-42B7-B15C-A6ED4E758E4A}">
      <dgm:prSet/>
      <dgm:spPr/>
      <dgm:t>
        <a:bodyPr/>
        <a:lstStyle/>
        <a:p>
          <a:endParaRPr lang="en-US"/>
        </a:p>
      </dgm:t>
    </dgm:pt>
    <dgm:pt modelId="{B6D22269-130D-4954-8937-AE1E16D29351}" type="sibTrans" cxnId="{BBB0C195-269F-42B7-B15C-A6ED4E758E4A}">
      <dgm:prSet/>
      <dgm:spPr/>
      <dgm:t>
        <a:bodyPr/>
        <a:lstStyle/>
        <a:p>
          <a:endParaRPr lang="en-US"/>
        </a:p>
      </dgm:t>
    </dgm:pt>
    <dgm:pt modelId="{1308C02D-DEB1-4028-9F2D-705517201550}">
      <dgm:prSet/>
      <dgm:spPr/>
      <dgm:t>
        <a:bodyPr/>
        <a:lstStyle/>
        <a:p>
          <a:r>
            <a:rPr lang="en-US"/>
            <a:t>Computer System in Accounting</a:t>
          </a:r>
        </a:p>
      </dgm:t>
    </dgm:pt>
    <dgm:pt modelId="{F4041F8B-FC4E-4694-BD8F-205B1F54C2B0}" type="parTrans" cxnId="{7564D229-4671-4F64-9344-8E4A317F3DEE}">
      <dgm:prSet/>
      <dgm:spPr/>
      <dgm:t>
        <a:bodyPr/>
        <a:lstStyle/>
        <a:p>
          <a:endParaRPr lang="en-US"/>
        </a:p>
      </dgm:t>
    </dgm:pt>
    <dgm:pt modelId="{A54F27F4-6DB7-440D-B2FF-116F53748419}" type="sibTrans" cxnId="{7564D229-4671-4F64-9344-8E4A317F3DEE}">
      <dgm:prSet/>
      <dgm:spPr/>
      <dgm:t>
        <a:bodyPr/>
        <a:lstStyle/>
        <a:p>
          <a:endParaRPr lang="en-US"/>
        </a:p>
      </dgm:t>
    </dgm:pt>
    <dgm:pt modelId="{3D84BB2E-0B4A-40C4-9187-2C906938A161}">
      <dgm:prSet/>
      <dgm:spPr/>
      <dgm:t>
        <a:bodyPr/>
        <a:lstStyle/>
        <a:p>
          <a:r>
            <a:rPr lang="en-US"/>
            <a:t>Process of Computing System in Accounting</a:t>
          </a:r>
        </a:p>
      </dgm:t>
    </dgm:pt>
    <dgm:pt modelId="{F9E0999C-20B9-4EA6-970C-C08D8F41D3CA}" type="parTrans" cxnId="{64912368-1EDE-40F7-A2EC-9045ADAF472C}">
      <dgm:prSet/>
      <dgm:spPr/>
      <dgm:t>
        <a:bodyPr/>
        <a:lstStyle/>
        <a:p>
          <a:endParaRPr lang="en-US"/>
        </a:p>
      </dgm:t>
    </dgm:pt>
    <dgm:pt modelId="{95E7214A-A5BA-4D16-8BBB-F48F8BFB80C9}" type="sibTrans" cxnId="{64912368-1EDE-40F7-A2EC-9045ADAF472C}">
      <dgm:prSet/>
      <dgm:spPr/>
      <dgm:t>
        <a:bodyPr/>
        <a:lstStyle/>
        <a:p>
          <a:endParaRPr lang="en-US"/>
        </a:p>
      </dgm:t>
    </dgm:pt>
    <dgm:pt modelId="{49A73395-90AE-41F7-942E-F1BCB7FF7FD7}">
      <dgm:prSet/>
      <dgm:spPr/>
      <dgm:t>
        <a:bodyPr/>
        <a:lstStyle/>
        <a:p>
          <a:r>
            <a:rPr lang="en-US"/>
            <a:t>Importance of Computer System in Accounting</a:t>
          </a:r>
        </a:p>
      </dgm:t>
    </dgm:pt>
    <dgm:pt modelId="{DCB40EB8-F44F-4C56-B1ED-1AB6E96695CB}" type="parTrans" cxnId="{FB99D3A3-9E21-48DD-BE9E-EDFEF112137F}">
      <dgm:prSet/>
      <dgm:spPr/>
      <dgm:t>
        <a:bodyPr/>
        <a:lstStyle/>
        <a:p>
          <a:endParaRPr lang="en-US"/>
        </a:p>
      </dgm:t>
    </dgm:pt>
    <dgm:pt modelId="{73EFE280-1934-47A1-A1AD-F2813DE822EA}" type="sibTrans" cxnId="{FB99D3A3-9E21-48DD-BE9E-EDFEF112137F}">
      <dgm:prSet/>
      <dgm:spPr/>
      <dgm:t>
        <a:bodyPr/>
        <a:lstStyle/>
        <a:p>
          <a:endParaRPr lang="en-US"/>
        </a:p>
      </dgm:t>
    </dgm:pt>
    <dgm:pt modelId="{325B8501-170B-48BF-BF8D-54EC767DEF71}">
      <dgm:prSet/>
      <dgm:spPr/>
      <dgm:t>
        <a:bodyPr/>
        <a:lstStyle/>
        <a:p>
          <a:r>
            <a:rPr lang="en-US"/>
            <a:t>Limitations of Computer System in Accounting</a:t>
          </a:r>
        </a:p>
      </dgm:t>
    </dgm:pt>
    <dgm:pt modelId="{45901F7E-2F9D-433B-8C24-E78BBEDDF91F}" type="parTrans" cxnId="{1272D394-5382-4B67-808D-AB0C9E11443A}">
      <dgm:prSet/>
      <dgm:spPr/>
      <dgm:t>
        <a:bodyPr/>
        <a:lstStyle/>
        <a:p>
          <a:endParaRPr lang="en-US"/>
        </a:p>
      </dgm:t>
    </dgm:pt>
    <dgm:pt modelId="{61D08BB5-749E-49CA-ABFD-944AFFA5DFCF}" type="sibTrans" cxnId="{1272D394-5382-4B67-808D-AB0C9E11443A}">
      <dgm:prSet/>
      <dgm:spPr/>
      <dgm:t>
        <a:bodyPr/>
        <a:lstStyle/>
        <a:p>
          <a:endParaRPr lang="en-US"/>
        </a:p>
      </dgm:t>
    </dgm:pt>
    <dgm:pt modelId="{F0A1C1C7-CA03-4168-B3D2-87B82A1E3BB4}">
      <dgm:prSet/>
      <dgm:spPr/>
      <dgm:t>
        <a:bodyPr/>
        <a:lstStyle/>
        <a:p>
          <a:r>
            <a:rPr lang="en-US" dirty="0"/>
            <a:t>Difference between Manual and Computerized Accounting</a:t>
          </a:r>
        </a:p>
      </dgm:t>
    </dgm:pt>
    <dgm:pt modelId="{4D4B330F-DE5C-45C4-B338-DBB5578B2F6C}" type="parTrans" cxnId="{68087FB3-D816-447D-9FC1-F9ED108A1E5F}">
      <dgm:prSet/>
      <dgm:spPr/>
      <dgm:t>
        <a:bodyPr/>
        <a:lstStyle/>
        <a:p>
          <a:endParaRPr lang="en-US"/>
        </a:p>
      </dgm:t>
    </dgm:pt>
    <dgm:pt modelId="{1EEA8315-ACBC-4B58-B697-94106E1098A5}" type="sibTrans" cxnId="{68087FB3-D816-447D-9FC1-F9ED108A1E5F}">
      <dgm:prSet/>
      <dgm:spPr/>
      <dgm:t>
        <a:bodyPr/>
        <a:lstStyle/>
        <a:p>
          <a:endParaRPr lang="en-US"/>
        </a:p>
      </dgm:t>
    </dgm:pt>
    <dgm:pt modelId="{7BB4B9C9-CA4C-4349-A33C-92105A70C5B3}" type="pres">
      <dgm:prSet presAssocID="{B23E4AF8-FBB4-4D01-9030-2137E5783989}" presName="linear" presStyleCnt="0">
        <dgm:presLayoutVars>
          <dgm:animLvl val="lvl"/>
          <dgm:resizeHandles val="exact"/>
        </dgm:presLayoutVars>
      </dgm:prSet>
      <dgm:spPr/>
    </dgm:pt>
    <dgm:pt modelId="{EE79BF5F-F81C-4614-8841-7C864DFBDE30}" type="pres">
      <dgm:prSet presAssocID="{3A7A3EA9-E4AB-4325-8D1C-FB4CDC6137EF}" presName="parentText" presStyleLbl="node1" presStyleIdx="0" presStyleCnt="10">
        <dgm:presLayoutVars>
          <dgm:chMax val="0"/>
          <dgm:bulletEnabled val="1"/>
        </dgm:presLayoutVars>
      </dgm:prSet>
      <dgm:spPr/>
    </dgm:pt>
    <dgm:pt modelId="{ED37A677-E972-44EF-88BF-B4A2A0006164}" type="pres">
      <dgm:prSet presAssocID="{39713D56-6D34-4159-B3F7-DDB242A8E78E}" presName="spacer" presStyleCnt="0"/>
      <dgm:spPr/>
    </dgm:pt>
    <dgm:pt modelId="{08BE5779-F2CF-4EA9-A181-07422E3E53B7}" type="pres">
      <dgm:prSet presAssocID="{7CD524A7-3C44-4534-96B8-2E9CFFEAB85E}" presName="parentText" presStyleLbl="node1" presStyleIdx="1" presStyleCnt="10">
        <dgm:presLayoutVars>
          <dgm:chMax val="0"/>
          <dgm:bulletEnabled val="1"/>
        </dgm:presLayoutVars>
      </dgm:prSet>
      <dgm:spPr/>
    </dgm:pt>
    <dgm:pt modelId="{6BDAA409-8465-4A66-BC12-09D8341446ED}" type="pres">
      <dgm:prSet presAssocID="{EF87271D-A880-4D63-AB05-C587DED85F09}" presName="spacer" presStyleCnt="0"/>
      <dgm:spPr/>
    </dgm:pt>
    <dgm:pt modelId="{5B38EBAA-77D7-4226-8E8E-2ECAD8E1E53A}" type="pres">
      <dgm:prSet presAssocID="{74F269D6-DD05-4F30-88EF-1BB76F89F45F}" presName="parentText" presStyleLbl="node1" presStyleIdx="2" presStyleCnt="10">
        <dgm:presLayoutVars>
          <dgm:chMax val="0"/>
          <dgm:bulletEnabled val="1"/>
        </dgm:presLayoutVars>
      </dgm:prSet>
      <dgm:spPr/>
    </dgm:pt>
    <dgm:pt modelId="{A7466446-AE8A-4C52-930A-CE99E7BA54A9}" type="pres">
      <dgm:prSet presAssocID="{02BD2CF6-CF74-489E-B0D3-486FED2EE52E}" presName="spacer" presStyleCnt="0"/>
      <dgm:spPr/>
    </dgm:pt>
    <dgm:pt modelId="{BF28FD69-08AE-4709-91E2-A403A244E743}" type="pres">
      <dgm:prSet presAssocID="{4A73F752-B243-498C-B8D2-38FE9BFE7A16}" presName="parentText" presStyleLbl="node1" presStyleIdx="3" presStyleCnt="10">
        <dgm:presLayoutVars>
          <dgm:chMax val="0"/>
          <dgm:bulletEnabled val="1"/>
        </dgm:presLayoutVars>
      </dgm:prSet>
      <dgm:spPr/>
    </dgm:pt>
    <dgm:pt modelId="{ACEB25E4-8A05-4F5A-8E35-963A66655628}" type="pres">
      <dgm:prSet presAssocID="{B94DFB79-7A61-4022-A3AD-AF73A8DBD0DD}" presName="spacer" presStyleCnt="0"/>
      <dgm:spPr/>
    </dgm:pt>
    <dgm:pt modelId="{378A8AB2-74A4-476D-A2F8-D00E6F60BCEF}" type="pres">
      <dgm:prSet presAssocID="{BD76F25F-FB58-4A1D-9071-E030060EAA7C}" presName="parentText" presStyleLbl="node1" presStyleIdx="4" presStyleCnt="10">
        <dgm:presLayoutVars>
          <dgm:chMax val="0"/>
          <dgm:bulletEnabled val="1"/>
        </dgm:presLayoutVars>
      </dgm:prSet>
      <dgm:spPr/>
    </dgm:pt>
    <dgm:pt modelId="{A3A66CB2-B251-4F07-9071-905261A6324B}" type="pres">
      <dgm:prSet presAssocID="{B6D22269-130D-4954-8937-AE1E16D29351}" presName="spacer" presStyleCnt="0"/>
      <dgm:spPr/>
    </dgm:pt>
    <dgm:pt modelId="{F420DEA5-F63A-405E-BB3B-706BDD5E780F}" type="pres">
      <dgm:prSet presAssocID="{1308C02D-DEB1-4028-9F2D-705517201550}" presName="parentText" presStyleLbl="node1" presStyleIdx="5" presStyleCnt="10">
        <dgm:presLayoutVars>
          <dgm:chMax val="0"/>
          <dgm:bulletEnabled val="1"/>
        </dgm:presLayoutVars>
      </dgm:prSet>
      <dgm:spPr/>
    </dgm:pt>
    <dgm:pt modelId="{3269A6CD-D074-4162-89CB-4A9A32923330}" type="pres">
      <dgm:prSet presAssocID="{A54F27F4-6DB7-440D-B2FF-116F53748419}" presName="spacer" presStyleCnt="0"/>
      <dgm:spPr/>
    </dgm:pt>
    <dgm:pt modelId="{0D9C287B-4B8C-4874-9E10-0C1684B1CF15}" type="pres">
      <dgm:prSet presAssocID="{3D84BB2E-0B4A-40C4-9187-2C906938A161}" presName="parentText" presStyleLbl="node1" presStyleIdx="6" presStyleCnt="10">
        <dgm:presLayoutVars>
          <dgm:chMax val="0"/>
          <dgm:bulletEnabled val="1"/>
        </dgm:presLayoutVars>
      </dgm:prSet>
      <dgm:spPr/>
    </dgm:pt>
    <dgm:pt modelId="{3C973920-C3A5-4D7D-93AE-35D1FBB26C11}" type="pres">
      <dgm:prSet presAssocID="{95E7214A-A5BA-4D16-8BBB-F48F8BFB80C9}" presName="spacer" presStyleCnt="0"/>
      <dgm:spPr/>
    </dgm:pt>
    <dgm:pt modelId="{A7B4E022-DE8A-4F2E-AD3C-2B525F4C7307}" type="pres">
      <dgm:prSet presAssocID="{49A73395-90AE-41F7-942E-F1BCB7FF7FD7}" presName="parentText" presStyleLbl="node1" presStyleIdx="7" presStyleCnt="10">
        <dgm:presLayoutVars>
          <dgm:chMax val="0"/>
          <dgm:bulletEnabled val="1"/>
        </dgm:presLayoutVars>
      </dgm:prSet>
      <dgm:spPr/>
    </dgm:pt>
    <dgm:pt modelId="{9A3E2B90-9107-4F7B-BFE4-DE9EBEF9A9E4}" type="pres">
      <dgm:prSet presAssocID="{73EFE280-1934-47A1-A1AD-F2813DE822EA}" presName="spacer" presStyleCnt="0"/>
      <dgm:spPr/>
    </dgm:pt>
    <dgm:pt modelId="{AEAB8617-2D1E-499F-8889-E8FEF5D70005}" type="pres">
      <dgm:prSet presAssocID="{325B8501-170B-48BF-BF8D-54EC767DEF71}" presName="parentText" presStyleLbl="node1" presStyleIdx="8" presStyleCnt="10">
        <dgm:presLayoutVars>
          <dgm:chMax val="0"/>
          <dgm:bulletEnabled val="1"/>
        </dgm:presLayoutVars>
      </dgm:prSet>
      <dgm:spPr/>
    </dgm:pt>
    <dgm:pt modelId="{F131877C-EDD5-4488-8F72-CE48A19B0653}" type="pres">
      <dgm:prSet presAssocID="{61D08BB5-749E-49CA-ABFD-944AFFA5DFCF}" presName="spacer" presStyleCnt="0"/>
      <dgm:spPr/>
    </dgm:pt>
    <dgm:pt modelId="{33F570CF-61EF-4568-9964-DF291CED1FD1}" type="pres">
      <dgm:prSet presAssocID="{F0A1C1C7-CA03-4168-B3D2-87B82A1E3BB4}" presName="parentText" presStyleLbl="node1" presStyleIdx="9" presStyleCnt="10">
        <dgm:presLayoutVars>
          <dgm:chMax val="0"/>
          <dgm:bulletEnabled val="1"/>
        </dgm:presLayoutVars>
      </dgm:prSet>
      <dgm:spPr/>
    </dgm:pt>
  </dgm:ptLst>
  <dgm:cxnLst>
    <dgm:cxn modelId="{FA9C9904-FE84-43CA-B8B3-C5A4E5646B4A}" type="presOf" srcId="{7CD524A7-3C44-4534-96B8-2E9CFFEAB85E}" destId="{08BE5779-F2CF-4EA9-A181-07422E3E53B7}" srcOrd="0" destOrd="0" presId="urn:microsoft.com/office/officeart/2005/8/layout/vList2"/>
    <dgm:cxn modelId="{02CF5825-8781-46A6-8F2B-B1816C388E0C}" type="presOf" srcId="{BD76F25F-FB58-4A1D-9071-E030060EAA7C}" destId="{378A8AB2-74A4-476D-A2F8-D00E6F60BCEF}" srcOrd="0" destOrd="0" presId="urn:microsoft.com/office/officeart/2005/8/layout/vList2"/>
    <dgm:cxn modelId="{7564D229-4671-4F64-9344-8E4A317F3DEE}" srcId="{B23E4AF8-FBB4-4D01-9030-2137E5783989}" destId="{1308C02D-DEB1-4028-9F2D-705517201550}" srcOrd="5" destOrd="0" parTransId="{F4041F8B-FC4E-4694-BD8F-205B1F54C2B0}" sibTransId="{A54F27F4-6DB7-440D-B2FF-116F53748419}"/>
    <dgm:cxn modelId="{E7948731-49F3-4593-A798-6BD1AC962A84}" type="presOf" srcId="{3A7A3EA9-E4AB-4325-8D1C-FB4CDC6137EF}" destId="{EE79BF5F-F81C-4614-8841-7C864DFBDE30}" srcOrd="0" destOrd="0" presId="urn:microsoft.com/office/officeart/2005/8/layout/vList2"/>
    <dgm:cxn modelId="{58A30435-4ED7-4F57-971A-FBD48F9F7576}" type="presOf" srcId="{F0A1C1C7-CA03-4168-B3D2-87B82A1E3BB4}" destId="{33F570CF-61EF-4568-9964-DF291CED1FD1}" srcOrd="0" destOrd="0" presId="urn:microsoft.com/office/officeart/2005/8/layout/vList2"/>
    <dgm:cxn modelId="{FBC4035D-7BC2-4077-81CB-9A0914709551}" type="presOf" srcId="{B23E4AF8-FBB4-4D01-9030-2137E5783989}" destId="{7BB4B9C9-CA4C-4349-A33C-92105A70C5B3}" srcOrd="0" destOrd="0" presId="urn:microsoft.com/office/officeart/2005/8/layout/vList2"/>
    <dgm:cxn modelId="{64912368-1EDE-40F7-A2EC-9045ADAF472C}" srcId="{B23E4AF8-FBB4-4D01-9030-2137E5783989}" destId="{3D84BB2E-0B4A-40C4-9187-2C906938A161}" srcOrd="6" destOrd="0" parTransId="{F9E0999C-20B9-4EA6-970C-C08D8F41D3CA}" sibTransId="{95E7214A-A5BA-4D16-8BBB-F48F8BFB80C9}"/>
    <dgm:cxn modelId="{6DDFA24B-FF2D-4C38-9934-7C765AFCDA13}" srcId="{B23E4AF8-FBB4-4D01-9030-2137E5783989}" destId="{3A7A3EA9-E4AB-4325-8D1C-FB4CDC6137EF}" srcOrd="0" destOrd="0" parTransId="{8573C998-CDB6-4F65-9FF6-E87FB3C55B23}" sibTransId="{39713D56-6D34-4159-B3F7-DDB242A8E78E}"/>
    <dgm:cxn modelId="{CA69CB4B-F1F0-49D7-8CB2-09E20E328E4A}" type="presOf" srcId="{3D84BB2E-0B4A-40C4-9187-2C906938A161}" destId="{0D9C287B-4B8C-4874-9E10-0C1684B1CF15}" srcOrd="0" destOrd="0" presId="urn:microsoft.com/office/officeart/2005/8/layout/vList2"/>
    <dgm:cxn modelId="{1D47E250-675B-4F87-B32A-7E5526331776}" type="presOf" srcId="{49A73395-90AE-41F7-942E-F1BCB7FF7FD7}" destId="{A7B4E022-DE8A-4F2E-AD3C-2B525F4C7307}" srcOrd="0" destOrd="0" presId="urn:microsoft.com/office/officeart/2005/8/layout/vList2"/>
    <dgm:cxn modelId="{C75CD274-02CD-41DF-BDBF-582D403043BE}" srcId="{B23E4AF8-FBB4-4D01-9030-2137E5783989}" destId="{4A73F752-B243-498C-B8D2-38FE9BFE7A16}" srcOrd="3" destOrd="0" parTransId="{F68AE92C-123A-4EAD-8191-AF2F06C9A8DF}" sibTransId="{B94DFB79-7A61-4022-A3AD-AF73A8DBD0DD}"/>
    <dgm:cxn modelId="{A4A0F993-F8AA-47FE-9C50-2A850FE386DC}" type="presOf" srcId="{325B8501-170B-48BF-BF8D-54EC767DEF71}" destId="{AEAB8617-2D1E-499F-8889-E8FEF5D70005}" srcOrd="0" destOrd="0" presId="urn:microsoft.com/office/officeart/2005/8/layout/vList2"/>
    <dgm:cxn modelId="{1272D394-5382-4B67-808D-AB0C9E11443A}" srcId="{B23E4AF8-FBB4-4D01-9030-2137E5783989}" destId="{325B8501-170B-48BF-BF8D-54EC767DEF71}" srcOrd="8" destOrd="0" parTransId="{45901F7E-2F9D-433B-8C24-E78BBEDDF91F}" sibTransId="{61D08BB5-749E-49CA-ABFD-944AFFA5DFCF}"/>
    <dgm:cxn modelId="{BBB0C195-269F-42B7-B15C-A6ED4E758E4A}" srcId="{B23E4AF8-FBB4-4D01-9030-2137E5783989}" destId="{BD76F25F-FB58-4A1D-9071-E030060EAA7C}" srcOrd="4" destOrd="0" parTransId="{75AC3F9A-D09E-4839-9E56-CFE8F10490B8}" sibTransId="{B6D22269-130D-4954-8937-AE1E16D29351}"/>
    <dgm:cxn modelId="{C46FBE9C-3C4C-4F6B-8064-827B9713ABE4}" type="presOf" srcId="{1308C02D-DEB1-4028-9F2D-705517201550}" destId="{F420DEA5-F63A-405E-BB3B-706BDD5E780F}" srcOrd="0" destOrd="0" presId="urn:microsoft.com/office/officeart/2005/8/layout/vList2"/>
    <dgm:cxn modelId="{FB99D3A3-9E21-48DD-BE9E-EDFEF112137F}" srcId="{B23E4AF8-FBB4-4D01-9030-2137E5783989}" destId="{49A73395-90AE-41F7-942E-F1BCB7FF7FD7}" srcOrd="7" destOrd="0" parTransId="{DCB40EB8-F44F-4C56-B1ED-1AB6E96695CB}" sibTransId="{73EFE280-1934-47A1-A1AD-F2813DE822EA}"/>
    <dgm:cxn modelId="{C4AB16A6-C5CA-472D-9E5F-077785644857}" type="presOf" srcId="{4A73F752-B243-498C-B8D2-38FE9BFE7A16}" destId="{BF28FD69-08AE-4709-91E2-A403A244E743}" srcOrd="0" destOrd="0" presId="urn:microsoft.com/office/officeart/2005/8/layout/vList2"/>
    <dgm:cxn modelId="{68087FB3-D816-447D-9FC1-F9ED108A1E5F}" srcId="{B23E4AF8-FBB4-4D01-9030-2137E5783989}" destId="{F0A1C1C7-CA03-4168-B3D2-87B82A1E3BB4}" srcOrd="9" destOrd="0" parTransId="{4D4B330F-DE5C-45C4-B338-DBB5578B2F6C}" sibTransId="{1EEA8315-ACBC-4B58-B697-94106E1098A5}"/>
    <dgm:cxn modelId="{6CA46EC8-D69D-450E-AC65-4471E35F3EF3}" srcId="{B23E4AF8-FBB4-4D01-9030-2137E5783989}" destId="{7CD524A7-3C44-4534-96B8-2E9CFFEAB85E}" srcOrd="1" destOrd="0" parTransId="{8047EE2C-D6C6-4F53-8776-396842C44B21}" sibTransId="{EF87271D-A880-4D63-AB05-C587DED85F09}"/>
    <dgm:cxn modelId="{BA5D19CF-FD1E-4B23-AEB7-995A7F6AC32D}" srcId="{B23E4AF8-FBB4-4D01-9030-2137E5783989}" destId="{74F269D6-DD05-4F30-88EF-1BB76F89F45F}" srcOrd="2" destOrd="0" parTransId="{8926AE2B-D479-4D43-9A2E-9A05259CFE45}" sibTransId="{02BD2CF6-CF74-489E-B0D3-486FED2EE52E}"/>
    <dgm:cxn modelId="{E1AA52E7-65EC-4105-9AE1-DB1346F9CB1E}" type="presOf" srcId="{74F269D6-DD05-4F30-88EF-1BB76F89F45F}" destId="{5B38EBAA-77D7-4226-8E8E-2ECAD8E1E53A}" srcOrd="0" destOrd="0" presId="urn:microsoft.com/office/officeart/2005/8/layout/vList2"/>
    <dgm:cxn modelId="{C7C1C78B-F8D5-4113-8359-71EAC5C9EEF3}" type="presParOf" srcId="{7BB4B9C9-CA4C-4349-A33C-92105A70C5B3}" destId="{EE79BF5F-F81C-4614-8841-7C864DFBDE30}" srcOrd="0" destOrd="0" presId="urn:microsoft.com/office/officeart/2005/8/layout/vList2"/>
    <dgm:cxn modelId="{20AD1CBC-D50A-4BA7-9731-3B113FC21E98}" type="presParOf" srcId="{7BB4B9C9-CA4C-4349-A33C-92105A70C5B3}" destId="{ED37A677-E972-44EF-88BF-B4A2A0006164}" srcOrd="1" destOrd="0" presId="urn:microsoft.com/office/officeart/2005/8/layout/vList2"/>
    <dgm:cxn modelId="{CAD11626-EE69-4271-A654-7B14E3ED4DF6}" type="presParOf" srcId="{7BB4B9C9-CA4C-4349-A33C-92105A70C5B3}" destId="{08BE5779-F2CF-4EA9-A181-07422E3E53B7}" srcOrd="2" destOrd="0" presId="urn:microsoft.com/office/officeart/2005/8/layout/vList2"/>
    <dgm:cxn modelId="{760FD36E-64D6-44F1-AA84-681115E8C9F7}" type="presParOf" srcId="{7BB4B9C9-CA4C-4349-A33C-92105A70C5B3}" destId="{6BDAA409-8465-4A66-BC12-09D8341446ED}" srcOrd="3" destOrd="0" presId="urn:microsoft.com/office/officeart/2005/8/layout/vList2"/>
    <dgm:cxn modelId="{B6F99B54-BFAE-43BC-8160-7E63EEBD5B3B}" type="presParOf" srcId="{7BB4B9C9-CA4C-4349-A33C-92105A70C5B3}" destId="{5B38EBAA-77D7-4226-8E8E-2ECAD8E1E53A}" srcOrd="4" destOrd="0" presId="urn:microsoft.com/office/officeart/2005/8/layout/vList2"/>
    <dgm:cxn modelId="{9D0297C9-701A-4864-8792-6B122C145AA2}" type="presParOf" srcId="{7BB4B9C9-CA4C-4349-A33C-92105A70C5B3}" destId="{A7466446-AE8A-4C52-930A-CE99E7BA54A9}" srcOrd="5" destOrd="0" presId="urn:microsoft.com/office/officeart/2005/8/layout/vList2"/>
    <dgm:cxn modelId="{1817AD85-8659-4150-9FDC-7C5D6D1B51BA}" type="presParOf" srcId="{7BB4B9C9-CA4C-4349-A33C-92105A70C5B3}" destId="{BF28FD69-08AE-4709-91E2-A403A244E743}" srcOrd="6" destOrd="0" presId="urn:microsoft.com/office/officeart/2005/8/layout/vList2"/>
    <dgm:cxn modelId="{F31E6706-CF3F-48AC-B038-B8E28E1D28EE}" type="presParOf" srcId="{7BB4B9C9-CA4C-4349-A33C-92105A70C5B3}" destId="{ACEB25E4-8A05-4F5A-8E35-963A66655628}" srcOrd="7" destOrd="0" presId="urn:microsoft.com/office/officeart/2005/8/layout/vList2"/>
    <dgm:cxn modelId="{BB7B3E2C-8D20-47A6-A297-26D6E794F6F3}" type="presParOf" srcId="{7BB4B9C9-CA4C-4349-A33C-92105A70C5B3}" destId="{378A8AB2-74A4-476D-A2F8-D00E6F60BCEF}" srcOrd="8" destOrd="0" presId="urn:microsoft.com/office/officeart/2005/8/layout/vList2"/>
    <dgm:cxn modelId="{D9BA3A1A-EE57-443C-B01A-732FBE6D6173}" type="presParOf" srcId="{7BB4B9C9-CA4C-4349-A33C-92105A70C5B3}" destId="{A3A66CB2-B251-4F07-9071-905261A6324B}" srcOrd="9" destOrd="0" presId="urn:microsoft.com/office/officeart/2005/8/layout/vList2"/>
    <dgm:cxn modelId="{5570D3B7-F5D3-4243-A526-54CE5B52E9E7}" type="presParOf" srcId="{7BB4B9C9-CA4C-4349-A33C-92105A70C5B3}" destId="{F420DEA5-F63A-405E-BB3B-706BDD5E780F}" srcOrd="10" destOrd="0" presId="urn:microsoft.com/office/officeart/2005/8/layout/vList2"/>
    <dgm:cxn modelId="{07D5CC33-B5FE-4C92-95E8-F6490F95FF4B}" type="presParOf" srcId="{7BB4B9C9-CA4C-4349-A33C-92105A70C5B3}" destId="{3269A6CD-D074-4162-89CB-4A9A32923330}" srcOrd="11" destOrd="0" presId="urn:microsoft.com/office/officeart/2005/8/layout/vList2"/>
    <dgm:cxn modelId="{80E4A3C5-88C2-48E7-894C-608C3412A55B}" type="presParOf" srcId="{7BB4B9C9-CA4C-4349-A33C-92105A70C5B3}" destId="{0D9C287B-4B8C-4874-9E10-0C1684B1CF15}" srcOrd="12" destOrd="0" presId="urn:microsoft.com/office/officeart/2005/8/layout/vList2"/>
    <dgm:cxn modelId="{9C6CEFA7-C4DF-4393-A63B-D300B2A370B6}" type="presParOf" srcId="{7BB4B9C9-CA4C-4349-A33C-92105A70C5B3}" destId="{3C973920-C3A5-4D7D-93AE-35D1FBB26C11}" srcOrd="13" destOrd="0" presId="urn:microsoft.com/office/officeart/2005/8/layout/vList2"/>
    <dgm:cxn modelId="{A16CD5E2-7D57-4EB9-BD38-550B1DB518F9}" type="presParOf" srcId="{7BB4B9C9-CA4C-4349-A33C-92105A70C5B3}" destId="{A7B4E022-DE8A-4F2E-AD3C-2B525F4C7307}" srcOrd="14" destOrd="0" presId="urn:microsoft.com/office/officeart/2005/8/layout/vList2"/>
    <dgm:cxn modelId="{BD7B5FAC-4276-4D9F-95BE-FC25D64EB163}" type="presParOf" srcId="{7BB4B9C9-CA4C-4349-A33C-92105A70C5B3}" destId="{9A3E2B90-9107-4F7B-BFE4-DE9EBEF9A9E4}" srcOrd="15" destOrd="0" presId="urn:microsoft.com/office/officeart/2005/8/layout/vList2"/>
    <dgm:cxn modelId="{33399A0C-D963-4094-B89D-836DABB97480}" type="presParOf" srcId="{7BB4B9C9-CA4C-4349-A33C-92105A70C5B3}" destId="{AEAB8617-2D1E-499F-8889-E8FEF5D70005}" srcOrd="16" destOrd="0" presId="urn:microsoft.com/office/officeart/2005/8/layout/vList2"/>
    <dgm:cxn modelId="{91FAE246-9926-4A7A-9D57-B251D25926E5}" type="presParOf" srcId="{7BB4B9C9-CA4C-4349-A33C-92105A70C5B3}" destId="{F131877C-EDD5-4488-8F72-CE48A19B0653}" srcOrd="17" destOrd="0" presId="urn:microsoft.com/office/officeart/2005/8/layout/vList2"/>
    <dgm:cxn modelId="{3D323BCD-2CB2-4B0E-90E9-7822D5E3CB60}" type="presParOf" srcId="{7BB4B9C9-CA4C-4349-A33C-92105A70C5B3}" destId="{33F570CF-61EF-4568-9964-DF291CED1FD1}"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pPr algn="just"/>
          <a:r>
            <a:rPr lang="en-US" sz="1800" dirty="0">
              <a:latin typeface="+mn-lt"/>
            </a:rPr>
            <a:t>S</a:t>
          </a:r>
        </a:p>
      </dgm:t>
    </dgm:pt>
    <dgm:pt modelId="{FCE8068D-7E50-4749-A8D0-ADEDAC5637B3}" type="parTrans" cxnId="{42EE41D1-3C16-4937-BB38-B076896C09A0}">
      <dgm:prSet/>
      <dgm:spPr/>
      <dgm:t>
        <a:bodyPr/>
        <a:lstStyle/>
        <a:p>
          <a:pPr algn="just"/>
          <a:endParaRPr lang="en-US" sz="1800">
            <a:latin typeface="+mn-lt"/>
          </a:endParaRPr>
        </a:p>
      </dgm:t>
    </dgm:pt>
    <dgm:pt modelId="{DCC444A4-F20A-48F5-A61E-47BFFF185A57}" type="sibTrans" cxnId="{42EE41D1-3C16-4937-BB38-B076896C09A0}">
      <dgm:prSet/>
      <dgm:spPr/>
      <dgm:t>
        <a:bodyPr/>
        <a:lstStyle/>
        <a:p>
          <a:pPr algn="just"/>
          <a:endParaRPr lang="en-US" sz="1800">
            <a:latin typeface="+mn-lt"/>
          </a:endParaRPr>
        </a:p>
      </dgm:t>
    </dgm:pt>
    <dgm:pt modelId="{B54C8F6C-BE1E-4EAB-B7A0-48DE01FFAA36}">
      <dgm:prSet phldrT="[Text]" custT="1"/>
      <dgm:spPr/>
      <dgm:t>
        <a:bodyPr/>
        <a:lstStyle/>
        <a:p>
          <a:pPr algn="just">
            <a:buFont typeface="Symbol" panose="05050102010706020507" pitchFamily="18" charset="2"/>
            <a:buChar char=""/>
          </a:pPr>
          <a:r>
            <a:rPr lang="en-US" sz="1400" b="0" i="0" dirty="0"/>
            <a:t>Speed: Computers can process and execute tasks much faster than humans. They can perform millions of calculations per second, making them ideal for processing large amounts of data quickly.</a:t>
          </a:r>
          <a:endParaRPr lang="en-US" sz="1400" dirty="0">
            <a:latin typeface="+mn-lt"/>
          </a:endParaRPr>
        </a:p>
      </dgm:t>
    </dgm:pt>
    <dgm:pt modelId="{8DE7CD45-B7C0-432E-B819-6A7D97E31315}" type="parTrans" cxnId="{770CA1CC-3DDD-451E-AE83-A71CA570260C}">
      <dgm:prSet/>
      <dgm:spPr/>
      <dgm:t>
        <a:bodyPr/>
        <a:lstStyle/>
        <a:p>
          <a:pPr algn="just"/>
          <a:endParaRPr lang="en-US" sz="1800">
            <a:latin typeface="+mn-lt"/>
          </a:endParaRPr>
        </a:p>
      </dgm:t>
    </dgm:pt>
    <dgm:pt modelId="{C33B8BEF-A818-4A2F-A99A-E2B29895E184}" type="sibTrans" cxnId="{770CA1CC-3DDD-451E-AE83-A71CA570260C}">
      <dgm:prSet/>
      <dgm:spPr/>
      <dgm:t>
        <a:bodyPr/>
        <a:lstStyle/>
        <a:p>
          <a:pPr algn="just"/>
          <a:endParaRPr lang="en-US" sz="1800">
            <a:latin typeface="+mn-lt"/>
          </a:endParaRPr>
        </a:p>
      </dgm:t>
    </dgm:pt>
    <dgm:pt modelId="{E4033A39-DCC4-4038-9562-AEDDBBB37A99}">
      <dgm:prSet phldrT="[Text]" custT="1"/>
      <dgm:spPr/>
      <dgm:t>
        <a:bodyPr/>
        <a:lstStyle/>
        <a:p>
          <a:pPr algn="just"/>
          <a:r>
            <a:rPr lang="en-US" sz="1800" dirty="0">
              <a:latin typeface="+mn-lt"/>
            </a:rPr>
            <a:t>A</a:t>
          </a:r>
        </a:p>
      </dgm:t>
    </dgm:pt>
    <dgm:pt modelId="{048EEAE6-78BA-4B00-B7BB-9C22DBB1E8F4}" type="parTrans" cxnId="{32EF2862-2950-4DF8-BEA8-CD19460CCA31}">
      <dgm:prSet/>
      <dgm:spPr/>
      <dgm:t>
        <a:bodyPr/>
        <a:lstStyle/>
        <a:p>
          <a:pPr algn="just"/>
          <a:endParaRPr lang="en-US" sz="1800">
            <a:latin typeface="+mn-lt"/>
          </a:endParaRPr>
        </a:p>
      </dgm:t>
    </dgm:pt>
    <dgm:pt modelId="{80AB0E5B-0C58-465D-A545-5B21133D2849}" type="sibTrans" cxnId="{32EF2862-2950-4DF8-BEA8-CD19460CCA31}">
      <dgm:prSet/>
      <dgm:spPr/>
      <dgm:t>
        <a:bodyPr/>
        <a:lstStyle/>
        <a:p>
          <a:pPr algn="just"/>
          <a:endParaRPr lang="en-US" sz="1800">
            <a:latin typeface="+mn-lt"/>
          </a:endParaRPr>
        </a:p>
      </dgm:t>
    </dgm:pt>
    <dgm:pt modelId="{A4C0B4E4-70AD-4901-9E3F-7EA25DD6DAA1}">
      <dgm:prSet phldrT="[Text]" custT="1"/>
      <dgm:spPr/>
      <dgm:t>
        <a:bodyPr/>
        <a:lstStyle/>
        <a:p>
          <a:pPr algn="just">
            <a:buFont typeface="Symbol" panose="05050102010706020507" pitchFamily="18" charset="2"/>
            <a:buChar char=""/>
          </a:pPr>
          <a:r>
            <a:rPr lang="en-US" sz="1400" b="0" i="0" dirty="0"/>
            <a:t>Accuracy: Computers are incredibly accurate and do not make mistakes if they are programmed correctly. They are also able to perform repetitive tasks without getting tired or making errors due to fatigue.</a:t>
          </a:r>
          <a:endParaRPr lang="en-US" sz="1400" dirty="0">
            <a:latin typeface="+mn-lt"/>
          </a:endParaRPr>
        </a:p>
      </dgm:t>
    </dgm:pt>
    <dgm:pt modelId="{701D9033-BAD3-4299-933F-A47AFDC2ECD0}" type="parTrans" cxnId="{5E74CB62-E52E-4CEE-8AA1-9812BFC0D67E}">
      <dgm:prSet/>
      <dgm:spPr/>
      <dgm:t>
        <a:bodyPr/>
        <a:lstStyle/>
        <a:p>
          <a:pPr algn="just"/>
          <a:endParaRPr lang="en-US" sz="1800">
            <a:latin typeface="+mn-lt"/>
          </a:endParaRPr>
        </a:p>
      </dgm:t>
    </dgm:pt>
    <dgm:pt modelId="{657DB10D-2517-48AA-B970-6D815DBD4123}" type="sibTrans" cxnId="{5E74CB62-E52E-4CEE-8AA1-9812BFC0D67E}">
      <dgm:prSet/>
      <dgm:spPr/>
      <dgm:t>
        <a:bodyPr/>
        <a:lstStyle/>
        <a:p>
          <a:pPr algn="just"/>
          <a:endParaRPr lang="en-US" sz="1800">
            <a:latin typeface="+mn-lt"/>
          </a:endParaRPr>
        </a:p>
      </dgm:t>
    </dgm:pt>
    <dgm:pt modelId="{87BF7896-20EA-4E8F-B6F4-A34EC5C9CB50}">
      <dgm:prSet phldrT="[Text]" custT="1"/>
      <dgm:spPr/>
      <dgm:t>
        <a:bodyPr/>
        <a:lstStyle/>
        <a:p>
          <a:pPr algn="just"/>
          <a:r>
            <a:rPr lang="en-US" sz="1800" dirty="0">
              <a:latin typeface="+mn-lt"/>
            </a:rPr>
            <a:t>V</a:t>
          </a:r>
        </a:p>
      </dgm:t>
    </dgm:pt>
    <dgm:pt modelId="{05E47BA5-F724-4AEE-9B5B-401F18E028E6}" type="parTrans" cxnId="{92330C11-C197-4512-BDA4-8D8A69AF7D1C}">
      <dgm:prSet/>
      <dgm:spPr/>
      <dgm:t>
        <a:bodyPr/>
        <a:lstStyle/>
        <a:p>
          <a:pPr algn="just"/>
          <a:endParaRPr lang="en-US" sz="1800">
            <a:latin typeface="+mn-lt"/>
          </a:endParaRPr>
        </a:p>
      </dgm:t>
    </dgm:pt>
    <dgm:pt modelId="{D63CE73E-35DE-48C3-8753-7648BC953C0D}" type="sibTrans" cxnId="{92330C11-C197-4512-BDA4-8D8A69AF7D1C}">
      <dgm:prSet/>
      <dgm:spPr/>
      <dgm:t>
        <a:bodyPr/>
        <a:lstStyle/>
        <a:p>
          <a:pPr algn="just"/>
          <a:endParaRPr lang="en-US" sz="1800">
            <a:latin typeface="+mn-lt"/>
          </a:endParaRPr>
        </a:p>
      </dgm:t>
    </dgm:pt>
    <dgm:pt modelId="{43CBB0A2-9D75-4264-8A30-3E8974B40658}">
      <dgm:prSet phldrT="[Text]" custT="1"/>
      <dgm:spPr/>
      <dgm:t>
        <a:bodyPr/>
        <a:lstStyle/>
        <a:p>
          <a:pPr algn="just">
            <a:buFont typeface="Symbol" panose="05050102010706020507" pitchFamily="18" charset="2"/>
            <a:buChar char=""/>
          </a:pPr>
          <a:r>
            <a:rPr lang="en-US" sz="1400" dirty="0"/>
            <a:t>Versatility: Computers are incredibly versatile and can be used for a wide range of tasks. They can be used for everything from word processing to gaming to scientific research.</a:t>
          </a:r>
          <a:endParaRPr lang="en-US" sz="1400" dirty="0">
            <a:latin typeface="+mn-lt"/>
          </a:endParaRPr>
        </a:p>
      </dgm:t>
    </dgm:pt>
    <dgm:pt modelId="{F806E590-5F8E-48A1-96AC-9E738290D2ED}" type="parTrans" cxnId="{4D2DF581-8128-4440-9E51-29109DC6ED52}">
      <dgm:prSet/>
      <dgm:spPr/>
      <dgm:t>
        <a:bodyPr/>
        <a:lstStyle/>
        <a:p>
          <a:pPr algn="just"/>
          <a:endParaRPr lang="en-US" sz="1800">
            <a:latin typeface="+mn-lt"/>
          </a:endParaRPr>
        </a:p>
      </dgm:t>
    </dgm:pt>
    <dgm:pt modelId="{20F77EFB-335C-4BC3-AD95-8421EDF343E6}" type="sibTrans" cxnId="{4D2DF581-8128-4440-9E51-29109DC6ED52}">
      <dgm:prSet/>
      <dgm:spPr/>
      <dgm:t>
        <a:bodyPr/>
        <a:lstStyle/>
        <a:p>
          <a:pPr algn="just"/>
          <a:endParaRPr lang="en-US" sz="1800">
            <a:latin typeface="+mn-lt"/>
          </a:endParaRPr>
        </a:p>
      </dgm:t>
    </dgm:pt>
    <dgm:pt modelId="{3DE6FF16-CA4D-4D34-ABEB-8BE6A40B5E52}">
      <dgm:prSet phldrT="[Text]" custT="1"/>
      <dgm:spPr/>
      <dgm:t>
        <a:bodyPr/>
        <a:lstStyle/>
        <a:p>
          <a:pPr algn="just">
            <a:buFont typeface="Symbol" panose="05050102010706020507" pitchFamily="18" charset="2"/>
            <a:buChar char=""/>
          </a:pPr>
          <a:r>
            <a:rPr lang="en-US" sz="1800" dirty="0">
              <a:latin typeface="+mn-lt"/>
            </a:rPr>
            <a:t>A</a:t>
          </a:r>
        </a:p>
      </dgm:t>
    </dgm:pt>
    <dgm:pt modelId="{DA9CCCCB-8206-4757-82C8-F885E9D238B5}" type="parTrans" cxnId="{636DE8C5-F706-4BA5-855F-85FD2239E2BE}">
      <dgm:prSet/>
      <dgm:spPr/>
      <dgm:t>
        <a:bodyPr/>
        <a:lstStyle/>
        <a:p>
          <a:pPr algn="just"/>
          <a:endParaRPr lang="en-US" sz="1800"/>
        </a:p>
      </dgm:t>
    </dgm:pt>
    <dgm:pt modelId="{986162A7-6F89-4679-B40E-33A17DA21B73}" type="sibTrans" cxnId="{636DE8C5-F706-4BA5-855F-85FD2239E2BE}">
      <dgm:prSet/>
      <dgm:spPr/>
      <dgm:t>
        <a:bodyPr/>
        <a:lstStyle/>
        <a:p>
          <a:pPr algn="just"/>
          <a:endParaRPr lang="en-US" sz="1800"/>
        </a:p>
      </dgm:t>
    </dgm:pt>
    <dgm:pt modelId="{AC76BE15-3E8A-498B-91BD-CF772C26B6F1}">
      <dgm:prSet phldrT="[Text]" custT="1"/>
      <dgm:spPr/>
      <dgm:t>
        <a:bodyPr/>
        <a:lstStyle/>
        <a:p>
          <a:pPr algn="just">
            <a:buFont typeface="Symbol" panose="05050102010706020507" pitchFamily="18" charset="2"/>
            <a:buChar char=""/>
          </a:pPr>
          <a:r>
            <a:rPr lang="en-US" sz="1800" dirty="0">
              <a:latin typeface="+mn-lt"/>
            </a:rPr>
            <a:t>R</a:t>
          </a:r>
        </a:p>
      </dgm:t>
    </dgm:pt>
    <dgm:pt modelId="{00CCB400-064A-4EF5-9806-9534D9AC69AD}" type="parTrans" cxnId="{140A4778-8248-44DE-B78A-23C578A77D7E}">
      <dgm:prSet/>
      <dgm:spPr/>
      <dgm:t>
        <a:bodyPr/>
        <a:lstStyle/>
        <a:p>
          <a:pPr algn="just"/>
          <a:endParaRPr lang="en-US" sz="1800"/>
        </a:p>
      </dgm:t>
    </dgm:pt>
    <dgm:pt modelId="{662A3D6E-7238-444F-BC0B-C7A4321261DB}" type="sibTrans" cxnId="{140A4778-8248-44DE-B78A-23C578A77D7E}">
      <dgm:prSet/>
      <dgm:spPr/>
      <dgm:t>
        <a:bodyPr/>
        <a:lstStyle/>
        <a:p>
          <a:pPr algn="just"/>
          <a:endParaRPr lang="en-US" sz="1800"/>
        </a:p>
      </dgm:t>
    </dgm:pt>
    <dgm:pt modelId="{73820394-2159-4075-9E6F-217263B07F8B}">
      <dgm:prSet phldrT="[Text]" custT="1"/>
      <dgm:spPr/>
      <dgm:t>
        <a:bodyPr/>
        <a:lstStyle/>
        <a:p>
          <a:pPr algn="just">
            <a:buFont typeface="Symbol" panose="05050102010706020507" pitchFamily="18" charset="2"/>
            <a:buChar char=""/>
          </a:pPr>
          <a:r>
            <a:rPr lang="en-US" sz="1400" dirty="0"/>
            <a:t>Reliability: Computers must be reliable and able to perform their intended functions without failure or error. This is especially important for systems that are used for critical tasks such as medical equipment, financial transactions, or air traffic control systems.</a:t>
          </a:r>
          <a:endParaRPr lang="en-US" sz="1400" dirty="0">
            <a:latin typeface="+mn-lt"/>
          </a:endParaRPr>
        </a:p>
      </dgm:t>
    </dgm:pt>
    <dgm:pt modelId="{A861A835-3A0D-4B09-8870-87D7FDC7B27F}" type="parTrans" cxnId="{19CF03A0-47BE-4ABD-A62C-A27E16D6C5A3}">
      <dgm:prSet/>
      <dgm:spPr/>
      <dgm:t>
        <a:bodyPr/>
        <a:lstStyle/>
        <a:p>
          <a:pPr algn="just"/>
          <a:endParaRPr lang="en-US" sz="1800"/>
        </a:p>
      </dgm:t>
    </dgm:pt>
    <dgm:pt modelId="{D383A36B-470D-499F-AE13-85A6B2495524}" type="sibTrans" cxnId="{19CF03A0-47BE-4ABD-A62C-A27E16D6C5A3}">
      <dgm:prSet/>
      <dgm:spPr/>
      <dgm:t>
        <a:bodyPr/>
        <a:lstStyle/>
        <a:p>
          <a:pPr algn="just"/>
          <a:endParaRPr lang="en-US" sz="1800"/>
        </a:p>
      </dgm:t>
    </dgm:pt>
    <dgm:pt modelId="{C032D242-8D23-4EEC-A10A-7B0691E5A409}">
      <dgm:prSet phldrT="[Text]" custT="1"/>
      <dgm:spPr/>
      <dgm:t>
        <a:bodyPr/>
        <a:lstStyle/>
        <a:p>
          <a:pPr algn="just">
            <a:buFont typeface="Symbol" panose="05050102010706020507" pitchFamily="18" charset="2"/>
            <a:buChar char=""/>
          </a:pPr>
          <a:r>
            <a:rPr lang="en-US" sz="1400" b="0" i="0" dirty="0"/>
            <a:t>Automation: Computers can automate many tasks, making them ideal for tasks that are repetitive or require a high degree of precision.</a:t>
          </a:r>
          <a:endParaRPr lang="en-US" sz="1400" dirty="0">
            <a:latin typeface="+mn-lt"/>
          </a:endParaRPr>
        </a:p>
      </dgm:t>
    </dgm:pt>
    <dgm:pt modelId="{167DA838-BF1F-42A4-81E8-806F40795A14}" type="parTrans" cxnId="{D9403C73-FB83-47D6-85AE-067D49ED63F2}">
      <dgm:prSet/>
      <dgm:spPr/>
      <dgm:t>
        <a:bodyPr/>
        <a:lstStyle/>
        <a:p>
          <a:pPr algn="just"/>
          <a:endParaRPr lang="en-US" sz="1800"/>
        </a:p>
      </dgm:t>
    </dgm:pt>
    <dgm:pt modelId="{7EFA60CA-572D-434D-B452-A4ACBAEB4D2C}" type="sibTrans" cxnId="{D9403C73-FB83-47D6-85AE-067D49ED63F2}">
      <dgm:prSet/>
      <dgm:spPr/>
      <dgm:t>
        <a:bodyPr/>
        <a:lstStyle/>
        <a:p>
          <a:pPr algn="just"/>
          <a:endParaRPr lang="en-US" sz="1800"/>
        </a:p>
      </dgm:t>
    </dgm:pt>
    <dgm:pt modelId="{F1E0A750-D2DF-4BC5-9C7E-C6BFDE2D44B8}">
      <dgm:prSet phldrT="[Text]" custT="1"/>
      <dgm:spPr/>
      <dgm:t>
        <a:bodyPr/>
        <a:lstStyle/>
        <a:p>
          <a:pPr algn="just">
            <a:buFont typeface="Symbol" panose="05050102010706020507" pitchFamily="18" charset="2"/>
            <a:buChar char=""/>
          </a:pPr>
          <a:r>
            <a:rPr lang="en-US" sz="1800" dirty="0">
              <a:latin typeface="+mn-lt"/>
            </a:rPr>
            <a:t>D</a:t>
          </a:r>
        </a:p>
      </dgm:t>
    </dgm:pt>
    <dgm:pt modelId="{195DAEE6-5419-4F5B-A986-9E43C72AFED6}" type="parTrans" cxnId="{C52B010A-C271-4921-8916-F08764C0B9D5}">
      <dgm:prSet/>
      <dgm:spPr/>
      <dgm:t>
        <a:bodyPr/>
        <a:lstStyle/>
        <a:p>
          <a:pPr algn="just"/>
          <a:endParaRPr lang="en-US"/>
        </a:p>
      </dgm:t>
    </dgm:pt>
    <dgm:pt modelId="{E3DC1AAC-B8A0-4759-9E48-4F07D3CC93B2}" type="sibTrans" cxnId="{C52B010A-C271-4921-8916-F08764C0B9D5}">
      <dgm:prSet/>
      <dgm:spPr/>
      <dgm:t>
        <a:bodyPr/>
        <a:lstStyle/>
        <a:p>
          <a:pPr algn="just"/>
          <a:endParaRPr lang="en-US"/>
        </a:p>
      </dgm:t>
    </dgm:pt>
    <dgm:pt modelId="{1CCBED9E-D8E2-499F-8BDD-B794550BA1AA}">
      <dgm:prSet phldrT="[Text]" custT="1"/>
      <dgm:spPr/>
      <dgm:t>
        <a:bodyPr/>
        <a:lstStyle/>
        <a:p>
          <a:pPr algn="just">
            <a:buFont typeface="Symbol" panose="05050102010706020507" pitchFamily="18" charset="2"/>
            <a:buChar char=""/>
          </a:pPr>
          <a:r>
            <a:rPr lang="en-US" sz="1400" dirty="0"/>
            <a:t>Diligence: Computers must also be diligent, performing tasks with accuracy and attention to detail. A diligent system should be able to perform tasks quickly and efficiently, while also minimizing errors and mistakes. This is important for systems that require a high level of precision, such as scientific simulations or engineering design software.</a:t>
          </a:r>
          <a:endParaRPr lang="en-US" sz="1400" dirty="0">
            <a:latin typeface="+mn-lt"/>
          </a:endParaRPr>
        </a:p>
      </dgm:t>
    </dgm:pt>
    <dgm:pt modelId="{D2EDE29E-21CD-4867-9C98-48FC52E9DE83}" type="parTrans" cxnId="{4050BFC2-1012-4998-9650-4F4E4D9A8082}">
      <dgm:prSet/>
      <dgm:spPr/>
      <dgm:t>
        <a:bodyPr/>
        <a:lstStyle/>
        <a:p>
          <a:pPr algn="just"/>
          <a:endParaRPr lang="en-US"/>
        </a:p>
      </dgm:t>
    </dgm:pt>
    <dgm:pt modelId="{EF511C8A-794D-496B-B787-D6E98A233119}" type="sibTrans" cxnId="{4050BFC2-1012-4998-9650-4F4E4D9A8082}">
      <dgm:prSet/>
      <dgm:spPr/>
      <dgm:t>
        <a:bodyPr/>
        <a:lstStyle/>
        <a:p>
          <a:pPr algn="just"/>
          <a:endParaRPr lang="en-US"/>
        </a:p>
      </dgm:t>
    </dgm:pt>
    <dgm:pt modelId="{F68EA537-8834-47A9-963B-4F795BDFF8C9}">
      <dgm:prSet phldrT="[Text]" custT="1"/>
      <dgm:spPr>
        <a:solidFill>
          <a:srgbClr val="A3A3C1">
            <a:hueOff val="300005"/>
            <a:satOff val="7243"/>
            <a:lumOff val="-34967"/>
            <a:alphaOff val="0"/>
          </a:srgbClr>
        </a:solidFill>
        <a:ln w="12700" cap="flat" cmpd="sng" algn="ctr">
          <a:solidFill>
            <a:srgbClr val="A3A3C1">
              <a:hueOff val="300005"/>
              <a:satOff val="7243"/>
              <a:lumOff val="-34967"/>
              <a:alphaOff val="0"/>
            </a:srgbClr>
          </a:solidFill>
          <a:prstDash val="solid"/>
          <a:miter lim="800000"/>
        </a:ln>
        <a:effectLst/>
      </dgm:spPr>
      <dgm:t>
        <a:bodyPr spcFirstLastPara="0" vert="horz" wrap="square" lIns="137160" tIns="137160" rIns="137160" bIns="137160" numCol="1" spcCol="1270" anchor="ctr" anchorCtr="1"/>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solidFill>
                <a:prstClr val="white"/>
              </a:solidFill>
              <a:latin typeface="Gill Sans MT"/>
              <a:ea typeface="+mn-ea"/>
              <a:cs typeface="+mn-cs"/>
            </a:rPr>
            <a:t>S</a:t>
          </a:r>
        </a:p>
      </dgm:t>
    </dgm:pt>
    <dgm:pt modelId="{19CC71A5-5510-41E2-A4B6-D88C1C962352}" type="parTrans" cxnId="{7D08E3A1-0987-4445-8027-95694D18760B}">
      <dgm:prSet/>
      <dgm:spPr/>
      <dgm:t>
        <a:bodyPr/>
        <a:lstStyle/>
        <a:p>
          <a:pPr algn="just"/>
          <a:endParaRPr lang="en-US"/>
        </a:p>
      </dgm:t>
    </dgm:pt>
    <dgm:pt modelId="{DA6F50DC-B11F-4F60-9BD9-DCA013F77E6D}" type="sibTrans" cxnId="{7D08E3A1-0987-4445-8027-95694D18760B}">
      <dgm:prSet/>
      <dgm:spPr/>
      <dgm:t>
        <a:bodyPr/>
        <a:lstStyle/>
        <a:p>
          <a:pPr algn="just"/>
          <a:endParaRPr lang="en-US"/>
        </a:p>
      </dgm:t>
    </dgm:pt>
    <dgm:pt modelId="{81FB5DCD-4DC0-4963-8DF4-C3200152F304}">
      <dgm:prSet phldrT="[Text]" custT="1"/>
      <dgm:spPr/>
      <dgm:t>
        <a:bodyPr/>
        <a:lstStyle/>
        <a:p>
          <a:pPr algn="just">
            <a:buFont typeface="Symbol" panose="05050102010706020507" pitchFamily="18" charset="2"/>
            <a:buChar char=""/>
          </a:pPr>
          <a:r>
            <a:rPr lang="en-US" sz="1400" b="0" i="0" dirty="0"/>
            <a:t>Storage: Computers are able to store vast amounts of data in a very small space. This makes it easy to access and organize information quickly and efficiently.</a:t>
          </a:r>
          <a:endParaRPr lang="en-US" sz="1400" dirty="0">
            <a:latin typeface="+mn-lt"/>
          </a:endParaRPr>
        </a:p>
      </dgm:t>
    </dgm:pt>
    <dgm:pt modelId="{9D6F377B-44F9-4EC6-B903-8F5E6B8471F7}" type="parTrans" cxnId="{76237ECC-1B6B-449B-AC21-C702C5D8F0DC}">
      <dgm:prSet/>
      <dgm:spPr/>
      <dgm:t>
        <a:bodyPr/>
        <a:lstStyle/>
        <a:p>
          <a:pPr algn="just"/>
          <a:endParaRPr lang="en-US"/>
        </a:p>
      </dgm:t>
    </dgm:pt>
    <dgm:pt modelId="{9661F5ED-225C-4628-83D7-BABC1D3472BB}" type="sibTrans" cxnId="{76237ECC-1B6B-449B-AC21-C702C5D8F0DC}">
      <dgm:prSet/>
      <dgm:spPr/>
      <dgm:t>
        <a:bodyPr/>
        <a:lstStyle/>
        <a:p>
          <a:pPr algn="just"/>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7">
        <dgm:presLayoutVars>
          <dgm:bulletEnabled val="1"/>
        </dgm:presLayoutVars>
      </dgm:prSet>
      <dgm:spPr/>
    </dgm:pt>
    <dgm:pt modelId="{6BA46904-CB7C-4538-BD49-D3891EF19552}" type="pres">
      <dgm:prSet presAssocID="{4259F840-24E7-476F-9F30-482E46395856}" presName="ConnectLine1" presStyleLbl="sibTrans1D1" presStyleIdx="0" presStyleCnt="7"/>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7"/>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7">
        <dgm:presLayoutVars>
          <dgm:bulletEnabled val="1"/>
        </dgm:presLayoutVars>
      </dgm:prSet>
      <dgm:spPr/>
    </dgm:pt>
    <dgm:pt modelId="{080474C8-0FEA-4FD1-97F1-0978CFB4A37F}" type="pres">
      <dgm:prSet presAssocID="{E4033A39-DCC4-4038-9562-AEDDBBB37A99}" presName="ConnectLine1" presStyleLbl="sibTrans1D1" presStyleIdx="1" presStyleCnt="7"/>
      <dgm:spPr>
        <a:noFill/>
        <a:ln w="6350" cap="flat" cmpd="sng" algn="ctr">
          <a:solidFill>
            <a:schemeClr val="accent5">
              <a:hueOff val="60001"/>
              <a:satOff val="1449"/>
              <a:lumOff val="-6994"/>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7"/>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7">
        <dgm:presLayoutVars>
          <dgm:bulletEnabled val="1"/>
        </dgm:presLayoutVars>
      </dgm:prSet>
      <dgm:spPr/>
    </dgm:pt>
    <dgm:pt modelId="{89759DE5-9F8A-470E-A6D8-F13BB4DEE93D}" type="pres">
      <dgm:prSet presAssocID="{87BF7896-20EA-4E8F-B6F4-A34EC5C9CB50}" presName="ConnectLine1" presStyleLbl="sibTrans1D1" presStyleIdx="2" presStyleCnt="7"/>
      <dgm:spPr>
        <a:noFill/>
        <a:ln w="6350" cap="flat" cmpd="sng" algn="ctr">
          <a:solidFill>
            <a:schemeClr val="accent5">
              <a:hueOff val="120002"/>
              <a:satOff val="2897"/>
              <a:lumOff val="-13987"/>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7"/>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7">
        <dgm:presLayoutVars>
          <dgm:bulletEnabled val="1"/>
        </dgm:presLayoutVars>
      </dgm:prSet>
      <dgm:spPr/>
    </dgm:pt>
    <dgm:pt modelId="{FE9B27EB-7AC7-485A-9A55-41E8118F9EAF}" type="pres">
      <dgm:prSet presAssocID="{3DE6FF16-CA4D-4D34-ABEB-8BE6A40B5E52}" presName="ConnectLine1" presStyleLbl="sibTrans1D1" presStyleIdx="3" presStyleCnt="7"/>
      <dgm:spPr>
        <a:noFill/>
        <a:ln w="6350" cap="flat" cmpd="sng" algn="ctr">
          <a:solidFill>
            <a:schemeClr val="accent5">
              <a:hueOff val="180003"/>
              <a:satOff val="4346"/>
              <a:lumOff val="-20980"/>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7"/>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7" custLinFactNeighborY="7282">
        <dgm:presLayoutVars>
          <dgm:bulletEnabled val="1"/>
        </dgm:presLayoutVars>
      </dgm:prSet>
      <dgm:spPr/>
    </dgm:pt>
    <dgm:pt modelId="{18F1C823-9ACD-4FCD-8102-F468DCE57A45}" type="pres">
      <dgm:prSet presAssocID="{AC76BE15-3E8A-498B-91BD-CF772C26B6F1}" presName="ConnectLine1" presStyleLbl="sibTrans1D1" presStyleIdx="4" presStyleCnt="7"/>
      <dgm:spPr>
        <a:noFill/>
        <a:ln w="6350" cap="flat" cmpd="sng" algn="ctr">
          <a:solidFill>
            <a:schemeClr val="accent5">
              <a:hueOff val="240004"/>
              <a:satOff val="5795"/>
              <a:lumOff val="-27974"/>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7"/>
      <dgm:spPr/>
    </dgm:pt>
    <dgm:pt modelId="{11CAE2E7-2E06-450A-A729-9C2DCEF85421}" type="pres">
      <dgm:prSet presAssocID="{AC76BE15-3E8A-498B-91BD-CF772C26B6F1}" presName="EmptyPane1" presStyleCnt="0"/>
      <dgm:spPr/>
    </dgm:pt>
    <dgm:pt modelId="{95DD6D0A-0BF3-404A-A554-1F58BC8D21EF}" type="pres">
      <dgm:prSet presAssocID="{662A3D6E-7238-444F-BC0B-C7A4321261DB}" presName="spaceBetweenRectangles1" presStyleCnt="0"/>
      <dgm:spPr/>
    </dgm:pt>
    <dgm:pt modelId="{82040DDD-A931-4F28-A78F-084E702AE092}" type="pres">
      <dgm:prSet presAssocID="{F1E0A750-D2DF-4BC5-9C7E-C6BFDE2D44B8}" presName="composite1" presStyleCnt="0"/>
      <dgm:spPr/>
    </dgm:pt>
    <dgm:pt modelId="{7769346A-687C-4476-B763-078EF72C1CAF}" type="pres">
      <dgm:prSet presAssocID="{F1E0A750-D2DF-4BC5-9C7E-C6BFDE2D44B8}" presName="parent1" presStyleLbl="alignNode1" presStyleIdx="5" presStyleCnt="7">
        <dgm:presLayoutVars>
          <dgm:chMax val="1"/>
          <dgm:chPref val="1"/>
          <dgm:bulletEnabled val="1"/>
        </dgm:presLayoutVars>
      </dgm:prSet>
      <dgm:spPr/>
    </dgm:pt>
    <dgm:pt modelId="{E9EF4B3F-4D55-43C3-9725-E2DA2D1542FE}" type="pres">
      <dgm:prSet presAssocID="{F1E0A750-D2DF-4BC5-9C7E-C6BFDE2D44B8}" presName="Childtext1" presStyleLbl="revTx" presStyleIdx="5" presStyleCnt="7">
        <dgm:presLayoutVars>
          <dgm:bulletEnabled val="1"/>
        </dgm:presLayoutVars>
      </dgm:prSet>
      <dgm:spPr/>
    </dgm:pt>
    <dgm:pt modelId="{98AE2192-D08B-4E3A-B54D-BE3BEB91FA3D}" type="pres">
      <dgm:prSet presAssocID="{F1E0A750-D2DF-4BC5-9C7E-C6BFDE2D44B8}" presName="ConnectLine1" presStyleLbl="sibTrans1D1" presStyleIdx="5" presStyleCnt="7"/>
      <dgm:spPr>
        <a:noFill/>
        <a:ln w="6350" cap="flat" cmpd="sng" algn="ctr">
          <a:solidFill>
            <a:schemeClr val="accent5">
              <a:hueOff val="300005"/>
              <a:satOff val="7243"/>
              <a:lumOff val="-34967"/>
              <a:alphaOff val="0"/>
            </a:schemeClr>
          </a:solidFill>
          <a:prstDash val="dash"/>
          <a:miter lim="800000"/>
        </a:ln>
        <a:effectLst/>
      </dgm:spPr>
    </dgm:pt>
    <dgm:pt modelId="{88CBE4A4-F698-4752-BA8C-ED7C4E0B9360}" type="pres">
      <dgm:prSet presAssocID="{F1E0A750-D2DF-4BC5-9C7E-C6BFDE2D44B8}" presName="ConnectLineEnd1" presStyleLbl="lnNode1" presStyleIdx="5" presStyleCnt="7"/>
      <dgm:spPr/>
    </dgm:pt>
    <dgm:pt modelId="{AA5D76E1-4EFF-4F6A-BF0D-38EF7381A400}" type="pres">
      <dgm:prSet presAssocID="{F1E0A750-D2DF-4BC5-9C7E-C6BFDE2D44B8}" presName="EmptyPane1" presStyleCnt="0"/>
      <dgm:spPr/>
    </dgm:pt>
    <dgm:pt modelId="{55FCDFB5-5638-40A6-9830-BB9DA92363E8}" type="pres">
      <dgm:prSet presAssocID="{E3DC1AAC-B8A0-4759-9E48-4F07D3CC93B2}" presName="spaceBetweenRectangles1" presStyleCnt="0"/>
      <dgm:spPr/>
    </dgm:pt>
    <dgm:pt modelId="{EB577C34-FC39-45FE-89A9-7DCF1AD72882}" type="pres">
      <dgm:prSet presAssocID="{F68EA537-8834-47A9-963B-4F795BDFF8C9}" presName="composite1" presStyleCnt="0"/>
      <dgm:spPr/>
    </dgm:pt>
    <dgm:pt modelId="{787EC93D-C5F6-4032-B4A2-02642FCD1174}" type="pres">
      <dgm:prSet presAssocID="{F68EA537-8834-47A9-963B-4F795BDFF8C9}" presName="parent1" presStyleLbl="alignNode1" presStyleIdx="6" presStyleCnt="7">
        <dgm:presLayoutVars>
          <dgm:chMax val="1"/>
          <dgm:chPref val="1"/>
          <dgm:bulletEnabled val="1"/>
        </dgm:presLayoutVars>
      </dgm:prSet>
      <dgm:spPr>
        <a:xfrm rot="5400000">
          <a:off x="9683698" y="1267005"/>
          <a:ext cx="397986" cy="1445851"/>
        </a:xfrm>
        <a:prstGeom prst="round2SameRect">
          <a:avLst/>
        </a:prstGeom>
      </dgm:spPr>
    </dgm:pt>
    <dgm:pt modelId="{A8BB58E5-B8CE-4F17-B167-4598F1FE8C91}" type="pres">
      <dgm:prSet presAssocID="{F68EA537-8834-47A9-963B-4F795BDFF8C9}" presName="Childtext1" presStyleLbl="revTx" presStyleIdx="6" presStyleCnt="7">
        <dgm:presLayoutVars>
          <dgm:bulletEnabled val="1"/>
        </dgm:presLayoutVars>
      </dgm:prSet>
      <dgm:spPr/>
    </dgm:pt>
    <dgm:pt modelId="{B0DD3750-04DD-420C-9A39-097FE83A3345}" type="pres">
      <dgm:prSet presAssocID="{F68EA537-8834-47A9-963B-4F795BDFF8C9}" presName="ConnectLine1" presStyleLbl="sibTrans1D1" presStyleIdx="6" presStyleCnt="7"/>
      <dgm:spPr>
        <a:noFill/>
        <a:ln w="6350" cap="flat" cmpd="sng" algn="ctr">
          <a:solidFill>
            <a:schemeClr val="accent5">
              <a:hueOff val="360006"/>
              <a:satOff val="8692"/>
              <a:lumOff val="-41961"/>
              <a:alphaOff val="0"/>
            </a:schemeClr>
          </a:solidFill>
          <a:prstDash val="dash"/>
          <a:miter lim="800000"/>
        </a:ln>
        <a:effectLst/>
      </dgm:spPr>
    </dgm:pt>
    <dgm:pt modelId="{631ACB24-D802-4B23-9F32-EA18671E4266}" type="pres">
      <dgm:prSet presAssocID="{F68EA537-8834-47A9-963B-4F795BDFF8C9}" presName="ConnectLineEnd1" presStyleLbl="lnNode1" presStyleIdx="6" presStyleCnt="7"/>
      <dgm:spPr/>
    </dgm:pt>
    <dgm:pt modelId="{2ACCBB0C-56DC-4E54-9177-A2EDDB18CCCC}" type="pres">
      <dgm:prSet presAssocID="{F68EA537-8834-47A9-963B-4F795BDFF8C9}"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C52B010A-C271-4921-8916-F08764C0B9D5}" srcId="{E5B2E815-0D19-41DC-B01B-4D608769620A}" destId="{F1E0A750-D2DF-4BC5-9C7E-C6BFDE2D44B8}" srcOrd="5" destOrd="0" parTransId="{195DAEE6-5419-4F5B-A986-9E43C72AFED6}" sibTransId="{E3DC1AAC-B8A0-4759-9E48-4F07D3CC93B2}"/>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B361089F-E573-40EA-813D-3AF8A8900BA5}" type="presOf" srcId="{F68EA537-8834-47A9-963B-4F795BDFF8C9}" destId="{787EC93D-C5F6-4032-B4A2-02642FCD1174}"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7D08E3A1-0987-4445-8027-95694D18760B}" srcId="{E5B2E815-0D19-41DC-B01B-4D608769620A}" destId="{F68EA537-8834-47A9-963B-4F795BDFF8C9}" srcOrd="6" destOrd="0" parTransId="{19CC71A5-5510-41E2-A4B6-D88C1C962352}" sibTransId="{DA6F50DC-B11F-4F60-9BD9-DCA013F77E6D}"/>
    <dgm:cxn modelId="{D473BBA6-FF54-423D-9B9B-875C8AA2545B}" type="presOf" srcId="{73820394-2159-4075-9E6F-217263B07F8B}" destId="{1FA3C236-5719-4A33-A6BB-80FA85F940E3}" srcOrd="0" destOrd="0" presId="urn:microsoft.com/office/officeart/2016/7/layout/RoundedRectangleTimeline"/>
    <dgm:cxn modelId="{4050BFC2-1012-4998-9650-4F4E4D9A8082}" srcId="{F1E0A750-D2DF-4BC5-9C7E-C6BFDE2D44B8}" destId="{1CCBED9E-D8E2-499F-8BDD-B794550BA1AA}" srcOrd="0" destOrd="0" parTransId="{D2EDE29E-21CD-4867-9C98-48FC52E9DE83}" sibTransId="{EF511C8A-794D-496B-B787-D6E98A233119}"/>
    <dgm:cxn modelId="{636DE8C5-F706-4BA5-855F-85FD2239E2BE}" srcId="{E5B2E815-0D19-41DC-B01B-4D608769620A}" destId="{3DE6FF16-CA4D-4D34-ABEB-8BE6A40B5E52}" srcOrd="3" destOrd="0" parTransId="{DA9CCCCB-8206-4757-82C8-F885E9D238B5}" sibTransId="{986162A7-6F89-4679-B40E-33A17DA21B73}"/>
    <dgm:cxn modelId="{76237ECC-1B6B-449B-AC21-C702C5D8F0DC}" srcId="{F68EA537-8834-47A9-963B-4F795BDFF8C9}" destId="{81FB5DCD-4DC0-4963-8DF4-C3200152F304}" srcOrd="0" destOrd="0" parTransId="{9D6F377B-44F9-4EC6-B903-8F5E6B8471F7}" sibTransId="{9661F5ED-225C-4628-83D7-BABC1D3472BB}"/>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DC7697D1-F419-432B-BAF4-EDE51BBB9576}" type="presOf" srcId="{1CCBED9E-D8E2-499F-8BDD-B794550BA1AA}" destId="{E9EF4B3F-4D55-43C3-9725-E2DA2D1542FE}" srcOrd="0" destOrd="0" presId="urn:microsoft.com/office/officeart/2016/7/layout/RoundedRectangleTimeline"/>
    <dgm:cxn modelId="{D7C678D9-F954-444B-BB1D-7391AA943DF2}" type="presOf" srcId="{81FB5DCD-4DC0-4963-8DF4-C3200152F304}" destId="{A8BB58E5-B8CE-4F17-B167-4598F1FE8C91}" srcOrd="0" destOrd="0" presId="urn:microsoft.com/office/officeart/2016/7/layout/RoundedRectangleTimeline"/>
    <dgm:cxn modelId="{2B7C69F1-9FCD-4977-98DA-2B8A7A738BCC}" type="presOf" srcId="{F1E0A750-D2DF-4BC5-9C7E-C6BFDE2D44B8}" destId="{7769346A-687C-4476-B763-078EF72C1CAF}" srcOrd="0" destOrd="0" presId="urn:microsoft.com/office/officeart/2016/7/layout/RoundedRectangleTimeline"/>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 modelId="{59445566-2C6A-4A52-A842-F895BDDD8DDF}" type="presParOf" srcId="{196C9F68-3606-4282-A4C6-4485F1280B5F}" destId="{95DD6D0A-0BF3-404A-A554-1F58BC8D21EF}" srcOrd="9" destOrd="0" presId="urn:microsoft.com/office/officeart/2016/7/layout/RoundedRectangleTimeline"/>
    <dgm:cxn modelId="{45B7332A-5FB1-4ADB-8E66-F9E20102B633}" type="presParOf" srcId="{196C9F68-3606-4282-A4C6-4485F1280B5F}" destId="{82040DDD-A931-4F28-A78F-084E702AE092}" srcOrd="10" destOrd="0" presId="urn:microsoft.com/office/officeart/2016/7/layout/RoundedRectangleTimeline"/>
    <dgm:cxn modelId="{2DB3CF45-EF01-43A9-8A5E-624D0B0FF987}" type="presParOf" srcId="{82040DDD-A931-4F28-A78F-084E702AE092}" destId="{7769346A-687C-4476-B763-078EF72C1CAF}" srcOrd="0" destOrd="0" presId="urn:microsoft.com/office/officeart/2016/7/layout/RoundedRectangleTimeline"/>
    <dgm:cxn modelId="{F7939FC6-C53C-48EC-96D7-24E01B960DA1}" type="presParOf" srcId="{82040DDD-A931-4F28-A78F-084E702AE092}" destId="{E9EF4B3F-4D55-43C3-9725-E2DA2D1542FE}" srcOrd="1" destOrd="0" presId="urn:microsoft.com/office/officeart/2016/7/layout/RoundedRectangleTimeline"/>
    <dgm:cxn modelId="{9E41A384-9650-49A4-B898-9DBADC595B94}" type="presParOf" srcId="{82040DDD-A931-4F28-A78F-084E702AE092}" destId="{98AE2192-D08B-4E3A-B54D-BE3BEB91FA3D}" srcOrd="2" destOrd="0" presId="urn:microsoft.com/office/officeart/2016/7/layout/RoundedRectangleTimeline"/>
    <dgm:cxn modelId="{531336A6-579B-4AEB-B1C0-923BD8440230}" type="presParOf" srcId="{82040DDD-A931-4F28-A78F-084E702AE092}" destId="{88CBE4A4-F698-4752-BA8C-ED7C4E0B9360}" srcOrd="3" destOrd="0" presId="urn:microsoft.com/office/officeart/2016/7/layout/RoundedRectangleTimeline"/>
    <dgm:cxn modelId="{B358A0B8-7C6F-4B88-8BE5-1B95C7F5DAF1}" type="presParOf" srcId="{82040DDD-A931-4F28-A78F-084E702AE092}" destId="{AA5D76E1-4EFF-4F6A-BF0D-38EF7381A400}" srcOrd="4" destOrd="0" presId="urn:microsoft.com/office/officeart/2016/7/layout/RoundedRectangleTimeline"/>
    <dgm:cxn modelId="{354A83E2-43DE-4CEB-8668-FA80C1CE2CBD}" type="presParOf" srcId="{196C9F68-3606-4282-A4C6-4485F1280B5F}" destId="{55FCDFB5-5638-40A6-9830-BB9DA92363E8}" srcOrd="11" destOrd="0" presId="urn:microsoft.com/office/officeart/2016/7/layout/RoundedRectangleTimeline"/>
    <dgm:cxn modelId="{05A7B336-6D07-4368-A9DF-93F0B604627C}" type="presParOf" srcId="{196C9F68-3606-4282-A4C6-4485F1280B5F}" destId="{EB577C34-FC39-45FE-89A9-7DCF1AD72882}" srcOrd="12" destOrd="0" presId="urn:microsoft.com/office/officeart/2016/7/layout/RoundedRectangleTimeline"/>
    <dgm:cxn modelId="{4CBC56A2-DD48-465E-909D-438D5A86310E}" type="presParOf" srcId="{EB577C34-FC39-45FE-89A9-7DCF1AD72882}" destId="{787EC93D-C5F6-4032-B4A2-02642FCD1174}" srcOrd="0" destOrd="0" presId="urn:microsoft.com/office/officeart/2016/7/layout/RoundedRectangleTimeline"/>
    <dgm:cxn modelId="{3ABEF5A1-03F4-4FEA-9BAD-8FCBFF9F8C7C}" type="presParOf" srcId="{EB577C34-FC39-45FE-89A9-7DCF1AD72882}" destId="{A8BB58E5-B8CE-4F17-B167-4598F1FE8C91}" srcOrd="1" destOrd="0" presId="urn:microsoft.com/office/officeart/2016/7/layout/RoundedRectangleTimeline"/>
    <dgm:cxn modelId="{B0FC5F40-5ADA-4BBE-AEFC-5AEECC4E4C66}" type="presParOf" srcId="{EB577C34-FC39-45FE-89A9-7DCF1AD72882}" destId="{B0DD3750-04DD-420C-9A39-097FE83A3345}" srcOrd="2" destOrd="0" presId="urn:microsoft.com/office/officeart/2016/7/layout/RoundedRectangleTimeline"/>
    <dgm:cxn modelId="{D42CE9B5-F8E7-4FFF-B34B-653A2D910C43}" type="presParOf" srcId="{EB577C34-FC39-45FE-89A9-7DCF1AD72882}" destId="{631ACB24-D802-4B23-9F32-EA18671E4266}" srcOrd="3" destOrd="0" presId="urn:microsoft.com/office/officeart/2016/7/layout/RoundedRectangleTimeline"/>
    <dgm:cxn modelId="{24C4D2D8-1E08-4FBE-AC7B-2DDF255C3717}" type="presParOf" srcId="{EB577C34-FC39-45FE-89A9-7DCF1AD72882}" destId="{2ACCBB0C-56DC-4E54-9177-A2EDDB18CCC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9BF5F-F81C-4614-8841-7C864DFBDE30}">
      <dsp:nvSpPr>
        <dsp:cNvPr id="0" name=""/>
        <dsp:cNvSpPr/>
      </dsp:nvSpPr>
      <dsp:spPr>
        <a:xfrm>
          <a:off x="0" y="83232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Introduction to or meaning of Computer</a:t>
          </a:r>
        </a:p>
      </dsp:txBody>
      <dsp:txXfrm>
        <a:off x="15992" y="848312"/>
        <a:ext cx="4524862" cy="295616"/>
      </dsp:txXfrm>
    </dsp:sp>
    <dsp:sp modelId="{08BE5779-F2CF-4EA9-A181-07422E3E53B7}">
      <dsp:nvSpPr>
        <dsp:cNvPr id="0" name=""/>
        <dsp:cNvSpPr/>
      </dsp:nvSpPr>
      <dsp:spPr>
        <a:xfrm>
          <a:off x="0" y="120024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Elements/Components of Computer</a:t>
          </a:r>
        </a:p>
      </dsp:txBody>
      <dsp:txXfrm>
        <a:off x="15992" y="1216232"/>
        <a:ext cx="4524862" cy="295616"/>
      </dsp:txXfrm>
    </dsp:sp>
    <dsp:sp modelId="{5B38EBAA-77D7-4226-8E8E-2ECAD8E1E53A}">
      <dsp:nvSpPr>
        <dsp:cNvPr id="0" name=""/>
        <dsp:cNvSpPr/>
      </dsp:nvSpPr>
      <dsp:spPr>
        <a:xfrm>
          <a:off x="0" y="156816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Characteristics/features of Computer</a:t>
          </a:r>
        </a:p>
      </dsp:txBody>
      <dsp:txXfrm>
        <a:off x="15992" y="1584152"/>
        <a:ext cx="4524862" cy="295616"/>
      </dsp:txXfrm>
    </dsp:sp>
    <dsp:sp modelId="{BF28FD69-08AE-4709-91E2-A403A244E743}">
      <dsp:nvSpPr>
        <dsp:cNvPr id="0" name=""/>
        <dsp:cNvSpPr/>
      </dsp:nvSpPr>
      <dsp:spPr>
        <a:xfrm>
          <a:off x="0" y="193608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Advantages and Disadvantages</a:t>
          </a:r>
        </a:p>
      </dsp:txBody>
      <dsp:txXfrm>
        <a:off x="15992" y="1952072"/>
        <a:ext cx="4524862" cy="295616"/>
      </dsp:txXfrm>
    </dsp:sp>
    <dsp:sp modelId="{378A8AB2-74A4-476D-A2F8-D00E6F60BCEF}">
      <dsp:nvSpPr>
        <dsp:cNvPr id="0" name=""/>
        <dsp:cNvSpPr/>
      </dsp:nvSpPr>
      <dsp:spPr>
        <a:xfrm>
          <a:off x="0" y="230400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Application areas</a:t>
          </a:r>
        </a:p>
      </dsp:txBody>
      <dsp:txXfrm>
        <a:off x="15992" y="2319992"/>
        <a:ext cx="4524862" cy="295616"/>
      </dsp:txXfrm>
    </dsp:sp>
    <dsp:sp modelId="{F420DEA5-F63A-405E-BB3B-706BDD5E780F}">
      <dsp:nvSpPr>
        <dsp:cNvPr id="0" name=""/>
        <dsp:cNvSpPr/>
      </dsp:nvSpPr>
      <dsp:spPr>
        <a:xfrm>
          <a:off x="0" y="267192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Computer System in Accounting</a:t>
          </a:r>
        </a:p>
      </dsp:txBody>
      <dsp:txXfrm>
        <a:off x="15992" y="2687912"/>
        <a:ext cx="4524862" cy="295616"/>
      </dsp:txXfrm>
    </dsp:sp>
    <dsp:sp modelId="{0D9C287B-4B8C-4874-9E10-0C1684B1CF15}">
      <dsp:nvSpPr>
        <dsp:cNvPr id="0" name=""/>
        <dsp:cNvSpPr/>
      </dsp:nvSpPr>
      <dsp:spPr>
        <a:xfrm>
          <a:off x="0" y="303984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Process of Computing System in Accounting</a:t>
          </a:r>
        </a:p>
      </dsp:txBody>
      <dsp:txXfrm>
        <a:off x="15992" y="3055832"/>
        <a:ext cx="4524862" cy="295616"/>
      </dsp:txXfrm>
    </dsp:sp>
    <dsp:sp modelId="{A7B4E022-DE8A-4F2E-AD3C-2B525F4C7307}">
      <dsp:nvSpPr>
        <dsp:cNvPr id="0" name=""/>
        <dsp:cNvSpPr/>
      </dsp:nvSpPr>
      <dsp:spPr>
        <a:xfrm>
          <a:off x="0" y="340776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Importance of Computer System in Accounting</a:t>
          </a:r>
        </a:p>
      </dsp:txBody>
      <dsp:txXfrm>
        <a:off x="15992" y="3423752"/>
        <a:ext cx="4524862" cy="295616"/>
      </dsp:txXfrm>
    </dsp:sp>
    <dsp:sp modelId="{AEAB8617-2D1E-499F-8889-E8FEF5D70005}">
      <dsp:nvSpPr>
        <dsp:cNvPr id="0" name=""/>
        <dsp:cNvSpPr/>
      </dsp:nvSpPr>
      <dsp:spPr>
        <a:xfrm>
          <a:off x="0" y="377568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Limitations of Computer System in Accounting</a:t>
          </a:r>
        </a:p>
      </dsp:txBody>
      <dsp:txXfrm>
        <a:off x="15992" y="3791672"/>
        <a:ext cx="4524862" cy="295616"/>
      </dsp:txXfrm>
    </dsp:sp>
    <dsp:sp modelId="{33F570CF-61EF-4568-9964-DF291CED1FD1}">
      <dsp:nvSpPr>
        <dsp:cNvPr id="0" name=""/>
        <dsp:cNvSpPr/>
      </dsp:nvSpPr>
      <dsp:spPr>
        <a:xfrm>
          <a:off x="0" y="414360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Difference between Manual and Computerized Accounting</a:t>
          </a:r>
        </a:p>
      </dsp:txBody>
      <dsp:txXfrm>
        <a:off x="15992" y="4159592"/>
        <a:ext cx="4524862"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970659" y="1646313"/>
          <a:ext cx="473847" cy="1445851"/>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None/>
          </a:pPr>
          <a:r>
            <a:rPr lang="en-US" sz="1800" kern="1200" dirty="0">
              <a:latin typeface="+mn-lt"/>
            </a:rPr>
            <a:t>S</a:t>
          </a:r>
        </a:p>
      </dsp:txBody>
      <dsp:txXfrm rot="5400000">
        <a:off x="507789" y="2155446"/>
        <a:ext cx="1422720" cy="427585"/>
      </dsp:txXfrm>
    </dsp:sp>
    <dsp:sp modelId="{45A02F84-C6CB-43F5-AEE4-3EA66C2BD25F}">
      <dsp:nvSpPr>
        <dsp:cNvPr id="0" name=""/>
        <dsp:cNvSpPr/>
      </dsp:nvSpPr>
      <dsp:spPr>
        <a:xfrm>
          <a:off x="2707" y="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Speed: Computers can process and execute tasks much faster than humans. They can perform millions of calculations per second, making them ideal for processing large amounts of data quickly.</a:t>
          </a:r>
          <a:endParaRPr lang="en-US" sz="1400" kern="1200" dirty="0">
            <a:latin typeface="+mn-lt"/>
          </a:endParaRPr>
        </a:p>
      </dsp:txBody>
      <dsp:txXfrm>
        <a:off x="2707" y="0"/>
        <a:ext cx="2409752" cy="1658467"/>
      </dsp:txXfrm>
    </dsp:sp>
    <dsp:sp modelId="{6BA46904-CB7C-4538-BD49-D3891EF19552}">
      <dsp:nvSpPr>
        <dsp:cNvPr id="0" name=""/>
        <dsp:cNvSpPr/>
      </dsp:nvSpPr>
      <dsp:spPr>
        <a:xfrm>
          <a:off x="1207583" y="1753236"/>
          <a:ext cx="0" cy="37907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160198" y="1658467"/>
          <a:ext cx="94769" cy="9476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1930509" y="2132315"/>
          <a:ext cx="1445851" cy="473847"/>
        </a:xfrm>
        <a:prstGeom prst="rect">
          <a:avLst/>
        </a:prstGeom>
        <a:solidFill>
          <a:schemeClr val="accent5">
            <a:hueOff val="60001"/>
            <a:satOff val="1449"/>
            <a:lumOff val="-6994"/>
            <a:alphaOff val="0"/>
          </a:schemeClr>
        </a:solidFill>
        <a:ln w="12700" cap="flat" cmpd="sng" algn="ctr">
          <a:solidFill>
            <a:schemeClr val="accent5">
              <a:hueOff val="60001"/>
              <a:satOff val="1449"/>
              <a:lumOff val="-69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None/>
          </a:pPr>
          <a:r>
            <a:rPr lang="en-US" sz="1800" kern="1200" dirty="0">
              <a:latin typeface="+mn-lt"/>
            </a:rPr>
            <a:t>A</a:t>
          </a:r>
        </a:p>
      </dsp:txBody>
      <dsp:txXfrm>
        <a:off x="1930509" y="2132315"/>
        <a:ext cx="1445851" cy="473847"/>
      </dsp:txXfrm>
    </dsp:sp>
    <dsp:sp modelId="{FEBD3C2A-A340-470A-A475-AE614EA07678}">
      <dsp:nvSpPr>
        <dsp:cNvPr id="0" name=""/>
        <dsp:cNvSpPr/>
      </dsp:nvSpPr>
      <dsp:spPr>
        <a:xfrm>
          <a:off x="1448558" y="308001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Accuracy: Computers are incredibly accurate and do not make mistakes if they are programmed correctly. They are also able to perform repetitive tasks without getting tired or making errors due to fatigue.</a:t>
          </a:r>
          <a:endParaRPr lang="en-US" sz="1400" kern="1200" dirty="0">
            <a:latin typeface="+mn-lt"/>
          </a:endParaRPr>
        </a:p>
      </dsp:txBody>
      <dsp:txXfrm>
        <a:off x="1448558" y="3080010"/>
        <a:ext cx="2409752" cy="1658467"/>
      </dsp:txXfrm>
    </dsp:sp>
    <dsp:sp modelId="{080474C8-0FEA-4FD1-97F1-0978CFB4A37F}">
      <dsp:nvSpPr>
        <dsp:cNvPr id="0" name=""/>
        <dsp:cNvSpPr/>
      </dsp:nvSpPr>
      <dsp:spPr>
        <a:xfrm>
          <a:off x="2653434" y="2606162"/>
          <a:ext cx="0" cy="379078"/>
        </a:xfrm>
        <a:prstGeom prst="line">
          <a:avLst/>
        </a:prstGeom>
        <a:noFill/>
        <a:ln w="6350" cap="flat" cmpd="sng" algn="ctr">
          <a:solidFill>
            <a:schemeClr val="accent5">
              <a:hueOff val="60001"/>
              <a:satOff val="1449"/>
              <a:lumOff val="-6994"/>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2606050" y="2985241"/>
          <a:ext cx="94769" cy="94769"/>
        </a:xfrm>
        <a:prstGeom prst="ellipse">
          <a:avLst/>
        </a:prstGeom>
        <a:solidFill>
          <a:schemeClr val="accent5">
            <a:hueOff val="60001"/>
            <a:satOff val="1449"/>
            <a:lumOff val="-69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3376360" y="2132315"/>
          <a:ext cx="1445851" cy="473847"/>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None/>
          </a:pPr>
          <a:r>
            <a:rPr lang="en-US" sz="1800" kern="1200" dirty="0">
              <a:latin typeface="+mn-lt"/>
            </a:rPr>
            <a:t>V</a:t>
          </a:r>
        </a:p>
      </dsp:txBody>
      <dsp:txXfrm>
        <a:off x="3376360" y="2132315"/>
        <a:ext cx="1445851" cy="473847"/>
      </dsp:txXfrm>
    </dsp:sp>
    <dsp:sp modelId="{80CDBBF8-C6B4-4166-87C1-DC9120CC7586}">
      <dsp:nvSpPr>
        <dsp:cNvPr id="0" name=""/>
        <dsp:cNvSpPr/>
      </dsp:nvSpPr>
      <dsp:spPr>
        <a:xfrm>
          <a:off x="2894410" y="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kern="1200" dirty="0"/>
            <a:t>Versatility: Computers are incredibly versatile and can be used for a wide range of tasks. They can be used for everything from word processing to gaming to scientific research.</a:t>
          </a:r>
          <a:endParaRPr lang="en-US" sz="1400" kern="1200" dirty="0">
            <a:latin typeface="+mn-lt"/>
          </a:endParaRPr>
        </a:p>
      </dsp:txBody>
      <dsp:txXfrm>
        <a:off x="2894410" y="0"/>
        <a:ext cx="2409752" cy="1658467"/>
      </dsp:txXfrm>
    </dsp:sp>
    <dsp:sp modelId="{89759DE5-9F8A-470E-A6D8-F13BB4DEE93D}">
      <dsp:nvSpPr>
        <dsp:cNvPr id="0" name=""/>
        <dsp:cNvSpPr/>
      </dsp:nvSpPr>
      <dsp:spPr>
        <a:xfrm>
          <a:off x="4099286" y="1753236"/>
          <a:ext cx="0" cy="379078"/>
        </a:xfrm>
        <a:prstGeom prst="line">
          <a:avLst/>
        </a:prstGeom>
        <a:noFill/>
        <a:ln w="6350" cap="flat" cmpd="sng" algn="ctr">
          <a:solidFill>
            <a:schemeClr val="accent5">
              <a:hueOff val="120002"/>
              <a:satOff val="2897"/>
              <a:lumOff val="-13987"/>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4051901" y="1658467"/>
          <a:ext cx="94769" cy="94769"/>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4822211" y="2132315"/>
          <a:ext cx="1445851" cy="473847"/>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latin typeface="+mn-lt"/>
            </a:rPr>
            <a:t>A</a:t>
          </a:r>
        </a:p>
      </dsp:txBody>
      <dsp:txXfrm>
        <a:off x="4822211" y="2132315"/>
        <a:ext cx="1445851" cy="473847"/>
      </dsp:txXfrm>
    </dsp:sp>
    <dsp:sp modelId="{1BB5FD64-47F9-47A3-911F-535BFE17A3B9}">
      <dsp:nvSpPr>
        <dsp:cNvPr id="0" name=""/>
        <dsp:cNvSpPr/>
      </dsp:nvSpPr>
      <dsp:spPr>
        <a:xfrm>
          <a:off x="4340261" y="308001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Automation: Computers can automate many tasks, making them ideal for tasks that are repetitive or require a high degree of precision.</a:t>
          </a:r>
          <a:endParaRPr lang="en-US" sz="1400" kern="1200" dirty="0">
            <a:latin typeface="+mn-lt"/>
          </a:endParaRPr>
        </a:p>
      </dsp:txBody>
      <dsp:txXfrm>
        <a:off x="4340261" y="3080010"/>
        <a:ext cx="2409752" cy="1658467"/>
      </dsp:txXfrm>
    </dsp:sp>
    <dsp:sp modelId="{FE9B27EB-7AC7-485A-9A55-41E8118F9EAF}">
      <dsp:nvSpPr>
        <dsp:cNvPr id="0" name=""/>
        <dsp:cNvSpPr/>
      </dsp:nvSpPr>
      <dsp:spPr>
        <a:xfrm>
          <a:off x="5545137" y="2606162"/>
          <a:ext cx="0" cy="37907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5497752" y="2985241"/>
          <a:ext cx="94769" cy="94769"/>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a:off x="6268063" y="2132315"/>
          <a:ext cx="1445851" cy="473847"/>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latin typeface="+mn-lt"/>
            </a:rPr>
            <a:t>R</a:t>
          </a:r>
        </a:p>
      </dsp:txBody>
      <dsp:txXfrm>
        <a:off x="6268063" y="2132315"/>
        <a:ext cx="1445851" cy="473847"/>
      </dsp:txXfrm>
    </dsp:sp>
    <dsp:sp modelId="{1FA3C236-5719-4A33-A6BB-80FA85F940E3}">
      <dsp:nvSpPr>
        <dsp:cNvPr id="0" name=""/>
        <dsp:cNvSpPr/>
      </dsp:nvSpPr>
      <dsp:spPr>
        <a:xfrm>
          <a:off x="5786112" y="120769"/>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kern="1200" dirty="0"/>
            <a:t>Reliability: Computers must be reliable and able to perform their intended functions without failure or error. This is especially important for systems that are used for critical tasks such as medical equipment, financial transactions, or air traffic control systems.</a:t>
          </a:r>
          <a:endParaRPr lang="en-US" sz="1400" kern="1200" dirty="0">
            <a:latin typeface="+mn-lt"/>
          </a:endParaRPr>
        </a:p>
      </dsp:txBody>
      <dsp:txXfrm>
        <a:off x="5786112" y="120769"/>
        <a:ext cx="2409752" cy="1658467"/>
      </dsp:txXfrm>
    </dsp:sp>
    <dsp:sp modelId="{18F1C823-9ACD-4FCD-8102-F468DCE57A45}">
      <dsp:nvSpPr>
        <dsp:cNvPr id="0" name=""/>
        <dsp:cNvSpPr/>
      </dsp:nvSpPr>
      <dsp:spPr>
        <a:xfrm>
          <a:off x="6990988" y="1753236"/>
          <a:ext cx="0" cy="379078"/>
        </a:xfrm>
        <a:prstGeom prst="line">
          <a:avLst/>
        </a:prstGeom>
        <a:noFill/>
        <a:ln w="6350" cap="flat" cmpd="sng" algn="ctr">
          <a:solidFill>
            <a:schemeClr val="accent5">
              <a:hueOff val="240004"/>
              <a:satOff val="5795"/>
              <a:lumOff val="-27974"/>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6943604" y="1658467"/>
          <a:ext cx="94769" cy="94769"/>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9346A-687C-4476-B763-078EF72C1CAF}">
      <dsp:nvSpPr>
        <dsp:cNvPr id="0" name=""/>
        <dsp:cNvSpPr/>
      </dsp:nvSpPr>
      <dsp:spPr>
        <a:xfrm>
          <a:off x="7713914" y="2132315"/>
          <a:ext cx="1445851" cy="473847"/>
        </a:xfrm>
        <a:prstGeom prst="rect">
          <a:avLst/>
        </a:prstGeom>
        <a:solidFill>
          <a:schemeClr val="accent5">
            <a:hueOff val="300005"/>
            <a:satOff val="7243"/>
            <a:lumOff val="-34967"/>
            <a:alphaOff val="0"/>
          </a:schemeClr>
        </a:solidFill>
        <a:ln w="12700" cap="flat" cmpd="sng" algn="ctr">
          <a:solidFill>
            <a:schemeClr val="accent5">
              <a:hueOff val="300005"/>
              <a:satOff val="7243"/>
              <a:lumOff val="-349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latin typeface="+mn-lt"/>
            </a:rPr>
            <a:t>D</a:t>
          </a:r>
        </a:p>
      </dsp:txBody>
      <dsp:txXfrm>
        <a:off x="7713914" y="2132315"/>
        <a:ext cx="1445851" cy="473847"/>
      </dsp:txXfrm>
    </dsp:sp>
    <dsp:sp modelId="{E9EF4B3F-4D55-43C3-9725-E2DA2D1542FE}">
      <dsp:nvSpPr>
        <dsp:cNvPr id="0" name=""/>
        <dsp:cNvSpPr/>
      </dsp:nvSpPr>
      <dsp:spPr>
        <a:xfrm>
          <a:off x="7231963" y="308001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kern="1200" dirty="0"/>
            <a:t>Diligence: Computers must also be diligent, performing tasks with accuracy and attention to detail. A diligent system should be able to perform tasks quickly and efficiently, while also minimizing errors and mistakes. This is important for systems that require a high level of precision, such as scientific simulations or engineering design software.</a:t>
          </a:r>
          <a:endParaRPr lang="en-US" sz="1400" kern="1200" dirty="0">
            <a:latin typeface="+mn-lt"/>
          </a:endParaRPr>
        </a:p>
      </dsp:txBody>
      <dsp:txXfrm>
        <a:off x="7231963" y="3080010"/>
        <a:ext cx="2409752" cy="1658467"/>
      </dsp:txXfrm>
    </dsp:sp>
    <dsp:sp modelId="{98AE2192-D08B-4E3A-B54D-BE3BEB91FA3D}">
      <dsp:nvSpPr>
        <dsp:cNvPr id="0" name=""/>
        <dsp:cNvSpPr/>
      </dsp:nvSpPr>
      <dsp:spPr>
        <a:xfrm>
          <a:off x="8436840" y="2606162"/>
          <a:ext cx="0" cy="379078"/>
        </a:xfrm>
        <a:prstGeom prst="line">
          <a:avLst/>
        </a:prstGeom>
        <a:noFill/>
        <a:ln w="6350" cap="flat" cmpd="sng" algn="ctr">
          <a:solidFill>
            <a:schemeClr val="accent5">
              <a:hueOff val="300005"/>
              <a:satOff val="7243"/>
              <a:lumOff val="-34967"/>
              <a:alphaOff val="0"/>
            </a:schemeClr>
          </a:solidFill>
          <a:prstDash val="dash"/>
          <a:miter lim="800000"/>
        </a:ln>
        <a:effectLst/>
      </dsp:spPr>
      <dsp:style>
        <a:lnRef idx="1">
          <a:scrgbClr r="0" g="0" b="0"/>
        </a:lnRef>
        <a:fillRef idx="0">
          <a:scrgbClr r="0" g="0" b="0"/>
        </a:fillRef>
        <a:effectRef idx="0">
          <a:scrgbClr r="0" g="0" b="0"/>
        </a:effectRef>
        <a:fontRef idx="minor"/>
      </dsp:style>
    </dsp:sp>
    <dsp:sp modelId="{88CBE4A4-F698-4752-BA8C-ED7C4E0B9360}">
      <dsp:nvSpPr>
        <dsp:cNvPr id="0" name=""/>
        <dsp:cNvSpPr/>
      </dsp:nvSpPr>
      <dsp:spPr>
        <a:xfrm>
          <a:off x="8389455" y="2985241"/>
          <a:ext cx="94769" cy="94769"/>
        </a:xfrm>
        <a:prstGeom prst="ellipse">
          <a:avLst/>
        </a:prstGeom>
        <a:solidFill>
          <a:schemeClr val="accent5">
            <a:hueOff val="300005"/>
            <a:satOff val="7243"/>
            <a:lumOff val="-34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EC93D-C5F6-4032-B4A2-02642FCD1174}">
      <dsp:nvSpPr>
        <dsp:cNvPr id="0" name=""/>
        <dsp:cNvSpPr/>
      </dsp:nvSpPr>
      <dsp:spPr>
        <a:xfrm rot="5400000">
          <a:off x="9645767" y="1646313"/>
          <a:ext cx="473847" cy="1445851"/>
        </a:xfrm>
        <a:prstGeom prst="round2SameRect">
          <a:avLst/>
        </a:prstGeom>
        <a:solidFill>
          <a:srgbClr val="A3A3C1">
            <a:hueOff val="300005"/>
            <a:satOff val="7243"/>
            <a:lumOff val="-34967"/>
            <a:alphaOff val="0"/>
          </a:srgbClr>
        </a:solidFill>
        <a:ln w="12700" cap="flat" cmpd="sng" algn="ctr">
          <a:solidFill>
            <a:srgbClr val="A3A3C1">
              <a:hueOff val="300005"/>
              <a:satOff val="7243"/>
              <a:lumOff val="-34967"/>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solidFill>
                <a:prstClr val="white"/>
              </a:solidFill>
              <a:latin typeface="Gill Sans MT"/>
              <a:ea typeface="+mn-ea"/>
              <a:cs typeface="+mn-cs"/>
            </a:rPr>
            <a:t>S</a:t>
          </a:r>
        </a:p>
      </dsp:txBody>
      <dsp:txXfrm rot="-5400000">
        <a:off x="9159766" y="2155446"/>
        <a:ext cx="1422720" cy="427585"/>
      </dsp:txXfrm>
    </dsp:sp>
    <dsp:sp modelId="{A8BB58E5-B8CE-4F17-B167-4598F1FE8C91}">
      <dsp:nvSpPr>
        <dsp:cNvPr id="0" name=""/>
        <dsp:cNvSpPr/>
      </dsp:nvSpPr>
      <dsp:spPr>
        <a:xfrm>
          <a:off x="8677815" y="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Storage: Computers are able to store vast amounts of data in a very small space. This makes it easy to access and organize information quickly and efficiently.</a:t>
          </a:r>
          <a:endParaRPr lang="en-US" sz="1400" kern="1200" dirty="0">
            <a:latin typeface="+mn-lt"/>
          </a:endParaRPr>
        </a:p>
      </dsp:txBody>
      <dsp:txXfrm>
        <a:off x="8677815" y="0"/>
        <a:ext cx="2409752" cy="1658467"/>
      </dsp:txXfrm>
    </dsp:sp>
    <dsp:sp modelId="{B0DD3750-04DD-420C-9A39-097FE83A3345}">
      <dsp:nvSpPr>
        <dsp:cNvPr id="0" name=""/>
        <dsp:cNvSpPr/>
      </dsp:nvSpPr>
      <dsp:spPr>
        <a:xfrm>
          <a:off x="9882691" y="1753236"/>
          <a:ext cx="0" cy="37907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631ACB24-D802-4B23-9F32-EA18671E4266}">
      <dsp:nvSpPr>
        <dsp:cNvPr id="0" name=""/>
        <dsp:cNvSpPr/>
      </dsp:nvSpPr>
      <dsp:spPr>
        <a:xfrm>
          <a:off x="9835306" y="1658467"/>
          <a:ext cx="94769" cy="94769"/>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a:t>Computer System in Accounting</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Ajay Singh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3" y="549275"/>
            <a:ext cx="3845875" cy="3034657"/>
          </a:xfrm>
        </p:spPr>
        <p:txBody>
          <a:bodyPr vert="horz" wrap="square" lIns="0" tIns="0" rIns="0" bIns="0" rtlCol="0" anchor="b" anchorCtr="0">
            <a:normAutofit/>
          </a:bodyPr>
          <a:lstStyle/>
          <a:p>
            <a:pPr>
              <a:lnSpc>
                <a:spcPct val="100000"/>
              </a:lnSpc>
            </a:pPr>
            <a:r>
              <a:rPr lang="en-US" dirty="0"/>
              <a:t>Disadvantages of using Computer</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Graphic 12" descr="Computer">
            <a:extLst>
              <a:ext uri="{FF2B5EF4-FFF2-40B4-BE49-F238E27FC236}">
                <a16:creationId xmlns:a16="http://schemas.microsoft.com/office/drawing/2014/main" id="{CCA55628-862D-83B1-AAE9-54E16ED6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00169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FC7-D124-461E-2EBC-3C6D91475B59}"/>
              </a:ext>
            </a:extLst>
          </p:cNvPr>
          <p:cNvSpPr>
            <a:spLocks noGrp="1"/>
          </p:cNvSpPr>
          <p:nvPr>
            <p:ph type="title"/>
          </p:nvPr>
        </p:nvSpPr>
        <p:spPr>
          <a:xfrm>
            <a:off x="550862" y="196900"/>
            <a:ext cx="11091600" cy="631236"/>
          </a:xfrm>
        </p:spPr>
        <p:txBody>
          <a:bodyPr/>
          <a:lstStyle/>
          <a:p>
            <a:r>
              <a:rPr lang="en-US" u="sng" dirty="0"/>
              <a:t>Disadvantages of using Computer</a:t>
            </a:r>
          </a:p>
        </p:txBody>
      </p:sp>
      <p:sp>
        <p:nvSpPr>
          <p:cNvPr id="3" name="Content Placeholder 2">
            <a:extLst>
              <a:ext uri="{FF2B5EF4-FFF2-40B4-BE49-F238E27FC236}">
                <a16:creationId xmlns:a16="http://schemas.microsoft.com/office/drawing/2014/main" id="{E77D9146-438A-7629-6601-6180A5873EB8}"/>
              </a:ext>
            </a:extLst>
          </p:cNvPr>
          <p:cNvSpPr>
            <a:spLocks noGrp="1"/>
          </p:cNvSpPr>
          <p:nvPr>
            <p:ph idx="1"/>
          </p:nvPr>
        </p:nvSpPr>
        <p:spPr>
          <a:xfrm>
            <a:off x="550863" y="974512"/>
            <a:ext cx="11090274" cy="5532700"/>
          </a:xfrm>
        </p:spPr>
        <p:txBody>
          <a:bodyPr/>
          <a:lstStyle/>
          <a:p>
            <a:pPr algn="just">
              <a:buFont typeface="+mj-lt"/>
              <a:buAutoNum type="arabicPeriod"/>
            </a:pPr>
            <a:r>
              <a:rPr lang="en-US" sz="1600" b="0" i="0" dirty="0">
                <a:solidFill>
                  <a:srgbClr val="D1D5DB"/>
                </a:solidFill>
                <a:effectLst/>
                <a:latin typeface="Söhne"/>
              </a:rPr>
              <a:t>Dependence: Over-reliance on computers can lead to a loss of independence and the ability to think critically and creatively.</a:t>
            </a:r>
          </a:p>
          <a:p>
            <a:pPr algn="just">
              <a:buFont typeface="+mj-lt"/>
              <a:buAutoNum type="arabicPeriod"/>
            </a:pPr>
            <a:r>
              <a:rPr lang="en-US" sz="1600" b="0" i="0" dirty="0">
                <a:solidFill>
                  <a:srgbClr val="D1D5DB"/>
                </a:solidFill>
                <a:effectLst/>
                <a:latin typeface="Söhne"/>
              </a:rPr>
              <a:t>Health Risks: Extended use of computers can cause physical health problems such as eye strain, back pain, and repetitive strain injuries (RSIs).</a:t>
            </a:r>
          </a:p>
          <a:p>
            <a:pPr algn="just">
              <a:buFont typeface="+mj-lt"/>
              <a:buAutoNum type="arabicPeriod"/>
            </a:pPr>
            <a:r>
              <a:rPr lang="en-US" sz="1600" b="0" i="0" dirty="0">
                <a:solidFill>
                  <a:srgbClr val="D1D5DB"/>
                </a:solidFill>
                <a:effectLst/>
                <a:latin typeface="Söhne"/>
              </a:rPr>
              <a:t>Security Risks: Computers are vulnerable to viruses, malware, and other security threats that can compromise sensitive data and information.</a:t>
            </a:r>
          </a:p>
          <a:p>
            <a:pPr algn="just">
              <a:buFont typeface="+mj-lt"/>
              <a:buAutoNum type="arabicPeriod"/>
            </a:pPr>
            <a:r>
              <a:rPr lang="en-US" sz="1600" b="0" i="0" dirty="0">
                <a:solidFill>
                  <a:srgbClr val="D1D5DB"/>
                </a:solidFill>
                <a:effectLst/>
                <a:latin typeface="Söhne"/>
              </a:rPr>
              <a:t>High Cost: Purchasing and maintaining computer hardware and software can be expensive, especially for businesses and organizations.</a:t>
            </a:r>
          </a:p>
          <a:p>
            <a:pPr algn="just">
              <a:buFont typeface="+mj-lt"/>
              <a:buAutoNum type="arabicPeriod"/>
            </a:pPr>
            <a:r>
              <a:rPr lang="en-US" sz="1600" b="0" i="0" dirty="0">
                <a:solidFill>
                  <a:srgbClr val="D1D5DB"/>
                </a:solidFill>
                <a:effectLst/>
                <a:latin typeface="Söhne"/>
              </a:rPr>
              <a:t>Technical Issues: Computers can be complex and require technical knowledge to troubleshoot and repair. Technical issues can also cause downtime and disrupt productivity.</a:t>
            </a:r>
          </a:p>
          <a:p>
            <a:pPr algn="just">
              <a:buFont typeface="+mj-lt"/>
              <a:buAutoNum type="arabicPeriod"/>
            </a:pPr>
            <a:r>
              <a:rPr lang="en-US" sz="1600" b="0" i="0" dirty="0">
                <a:solidFill>
                  <a:srgbClr val="D1D5DB"/>
                </a:solidFill>
                <a:effectLst/>
                <a:latin typeface="Söhne"/>
              </a:rPr>
              <a:t>Job Loss: Automation and computerization can lead to job loss in certain industries, as machines and software replace human labor.</a:t>
            </a:r>
          </a:p>
          <a:p>
            <a:pPr algn="just">
              <a:buFont typeface="+mj-lt"/>
              <a:buAutoNum type="arabicPeriod"/>
            </a:pPr>
            <a:r>
              <a:rPr lang="en-US" sz="1600" b="0" i="0" dirty="0">
                <a:solidFill>
                  <a:srgbClr val="D1D5DB"/>
                </a:solidFill>
                <a:effectLst/>
                <a:latin typeface="Söhne"/>
              </a:rPr>
              <a:t>Social Isolation: Increased use of computers and technology can lead to social isolation and decreased face-to-face communication, which can have negative effects on mental health and well-being.</a:t>
            </a:r>
            <a:endParaRPr lang="en-US" sz="1600" dirty="0"/>
          </a:p>
        </p:txBody>
      </p:sp>
      <p:sp>
        <p:nvSpPr>
          <p:cNvPr id="6" name="Slide Number Placeholder 5">
            <a:extLst>
              <a:ext uri="{FF2B5EF4-FFF2-40B4-BE49-F238E27FC236}">
                <a16:creationId xmlns:a16="http://schemas.microsoft.com/office/drawing/2014/main" id="{E3978160-A040-8B80-823B-520196F61D8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96573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3" y="549275"/>
            <a:ext cx="3845875" cy="3034657"/>
          </a:xfrm>
        </p:spPr>
        <p:txBody>
          <a:bodyPr vert="horz" wrap="square" lIns="0" tIns="0" rIns="0" bIns="0" rtlCol="0" anchor="b" anchorCtr="0">
            <a:normAutofit/>
          </a:bodyPr>
          <a:lstStyle/>
          <a:p>
            <a:pPr>
              <a:lnSpc>
                <a:spcPct val="100000"/>
              </a:lnSpc>
            </a:pPr>
            <a:r>
              <a:rPr lang="en-US" dirty="0"/>
              <a:t>Application areas of Computers</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Graphic 12" descr="Computer">
            <a:extLst>
              <a:ext uri="{FF2B5EF4-FFF2-40B4-BE49-F238E27FC236}">
                <a16:creationId xmlns:a16="http://schemas.microsoft.com/office/drawing/2014/main" id="{CCA55628-862D-83B1-AAE9-54E16ED6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63913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FC7-D124-461E-2EBC-3C6D91475B59}"/>
              </a:ext>
            </a:extLst>
          </p:cNvPr>
          <p:cNvSpPr>
            <a:spLocks noGrp="1"/>
          </p:cNvSpPr>
          <p:nvPr>
            <p:ph type="title"/>
          </p:nvPr>
        </p:nvSpPr>
        <p:spPr>
          <a:xfrm>
            <a:off x="550862" y="196900"/>
            <a:ext cx="11091600" cy="631236"/>
          </a:xfrm>
        </p:spPr>
        <p:txBody>
          <a:bodyPr/>
          <a:lstStyle/>
          <a:p>
            <a:r>
              <a:rPr lang="en-US" u="sng" dirty="0"/>
              <a:t>Application areas of Computers</a:t>
            </a:r>
          </a:p>
        </p:txBody>
      </p:sp>
      <p:sp>
        <p:nvSpPr>
          <p:cNvPr id="3" name="Content Placeholder 2">
            <a:extLst>
              <a:ext uri="{FF2B5EF4-FFF2-40B4-BE49-F238E27FC236}">
                <a16:creationId xmlns:a16="http://schemas.microsoft.com/office/drawing/2014/main" id="{E77D9146-438A-7629-6601-6180A5873EB8}"/>
              </a:ext>
            </a:extLst>
          </p:cNvPr>
          <p:cNvSpPr>
            <a:spLocks noGrp="1"/>
          </p:cNvSpPr>
          <p:nvPr>
            <p:ph idx="1"/>
          </p:nvPr>
        </p:nvSpPr>
        <p:spPr>
          <a:xfrm>
            <a:off x="550863" y="974512"/>
            <a:ext cx="11090274" cy="5532700"/>
          </a:xfrm>
        </p:spPr>
        <p:txBody>
          <a:bodyPr/>
          <a:lstStyle/>
          <a:p>
            <a:pPr algn="just">
              <a:buFont typeface="+mj-lt"/>
              <a:buAutoNum type="arabicPeriod"/>
            </a:pPr>
            <a:r>
              <a:rPr lang="en-US" sz="1600" b="0" i="0" dirty="0">
                <a:solidFill>
                  <a:srgbClr val="D1D5DB"/>
                </a:solidFill>
                <a:effectLst/>
                <a:latin typeface="Söhne"/>
              </a:rPr>
              <a:t>Business and Finance: Computers are widely used in business and finance for tasks such as accounting, payroll processing, financial analysis, and market research.</a:t>
            </a:r>
          </a:p>
          <a:p>
            <a:pPr algn="just">
              <a:buFont typeface="+mj-lt"/>
              <a:buAutoNum type="arabicPeriod"/>
            </a:pPr>
            <a:r>
              <a:rPr lang="en-US" sz="1600" b="0" i="0" dirty="0">
                <a:solidFill>
                  <a:srgbClr val="D1D5DB"/>
                </a:solidFill>
                <a:effectLst/>
                <a:latin typeface="Söhne"/>
              </a:rPr>
              <a:t>Education: Computers are used in education for tasks such as teaching, research, and student administration. They also provide access to online learning resources and educational software.</a:t>
            </a:r>
          </a:p>
          <a:p>
            <a:pPr algn="just">
              <a:buFont typeface="+mj-lt"/>
              <a:buAutoNum type="arabicPeriod"/>
            </a:pPr>
            <a:r>
              <a:rPr lang="en-US" sz="1600" b="0" i="0" dirty="0">
                <a:solidFill>
                  <a:srgbClr val="D1D5DB"/>
                </a:solidFill>
                <a:effectLst/>
                <a:latin typeface="Söhne"/>
              </a:rPr>
              <a:t>Healthcare: Computers are used in healthcare for tasks such as electronic medical record-keeping, medical imaging, and patient monitoring.</a:t>
            </a:r>
          </a:p>
          <a:p>
            <a:pPr algn="just">
              <a:buFont typeface="+mj-lt"/>
              <a:buAutoNum type="arabicPeriod"/>
            </a:pPr>
            <a:r>
              <a:rPr lang="en-US" sz="1600" b="0" i="0" dirty="0">
                <a:solidFill>
                  <a:srgbClr val="D1D5DB"/>
                </a:solidFill>
                <a:effectLst/>
                <a:latin typeface="Söhne"/>
              </a:rPr>
              <a:t>Entertainment: Computers are used in the entertainment industry for tasks such as video and audio production, animation, and game development.</a:t>
            </a:r>
          </a:p>
          <a:p>
            <a:pPr algn="just">
              <a:buFont typeface="+mj-lt"/>
              <a:buAutoNum type="arabicPeriod"/>
            </a:pPr>
            <a:r>
              <a:rPr lang="en-US" sz="1600" b="0" i="0" dirty="0">
                <a:solidFill>
                  <a:srgbClr val="D1D5DB"/>
                </a:solidFill>
                <a:effectLst/>
                <a:latin typeface="Söhne"/>
              </a:rPr>
              <a:t>Science and Engineering: Computers are used in science and engineering for tasks such as data analysis, modeling and simulation, and design and testing.</a:t>
            </a:r>
          </a:p>
          <a:p>
            <a:pPr algn="just">
              <a:buFont typeface="+mj-lt"/>
              <a:buAutoNum type="arabicPeriod"/>
            </a:pPr>
            <a:r>
              <a:rPr lang="en-US" sz="1600" b="0" i="0" dirty="0">
                <a:solidFill>
                  <a:srgbClr val="D1D5DB"/>
                </a:solidFill>
                <a:effectLst/>
                <a:latin typeface="Söhne"/>
              </a:rPr>
              <a:t>Communications: Computers are used in communications for tasks such as email, instant messaging, and video conferencing.</a:t>
            </a:r>
          </a:p>
          <a:p>
            <a:pPr algn="just">
              <a:buFont typeface="+mj-lt"/>
              <a:buAutoNum type="arabicPeriod"/>
            </a:pPr>
            <a:r>
              <a:rPr lang="en-US" sz="1600" b="0" i="0" dirty="0">
                <a:solidFill>
                  <a:srgbClr val="D1D5DB"/>
                </a:solidFill>
                <a:effectLst/>
                <a:latin typeface="Söhne"/>
              </a:rPr>
              <a:t>Transportation: Computers are used in transportation for tasks such as air traffic control, logistics management, and vehicle control systems.</a:t>
            </a:r>
          </a:p>
          <a:p>
            <a:pPr algn="just">
              <a:buFont typeface="+mj-lt"/>
              <a:buAutoNum type="arabicPeriod"/>
            </a:pPr>
            <a:r>
              <a:rPr lang="en-US" sz="1600" b="0" i="0" dirty="0">
                <a:solidFill>
                  <a:srgbClr val="D1D5DB"/>
                </a:solidFill>
                <a:effectLst/>
                <a:latin typeface="Söhne"/>
              </a:rPr>
              <a:t>Government and Public Services: Computers are used in government and public services for tasks such as data management, public safety, and e-government services.</a:t>
            </a:r>
            <a:endParaRPr lang="en-US" sz="1600" dirty="0"/>
          </a:p>
        </p:txBody>
      </p:sp>
      <p:sp>
        <p:nvSpPr>
          <p:cNvPr id="6" name="Slide Number Placeholder 5">
            <a:extLst>
              <a:ext uri="{FF2B5EF4-FFF2-40B4-BE49-F238E27FC236}">
                <a16:creationId xmlns:a16="http://schemas.microsoft.com/office/drawing/2014/main" id="{E3978160-A040-8B80-823B-520196F61D8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381364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437189" cy="1333055"/>
          </a:xfrm>
        </p:spPr>
        <p:txBody>
          <a:bodyPr vert="horz" wrap="square" lIns="0" tIns="0" rIns="0" bIns="0" rtlCol="0" anchor="t" anchorCtr="0">
            <a:normAutofit/>
          </a:bodyPr>
          <a:lstStyle/>
          <a:p>
            <a:r>
              <a:rPr lang="en-US" dirty="0"/>
              <a:t>Computer System in Accounting</a:t>
            </a:r>
          </a:p>
        </p:txBody>
      </p:sp>
      <p:pic>
        <p:nvPicPr>
          <p:cNvPr id="13" name="Graphic 12" descr="Computer">
            <a:extLst>
              <a:ext uri="{FF2B5EF4-FFF2-40B4-BE49-F238E27FC236}">
                <a16:creationId xmlns:a16="http://schemas.microsoft.com/office/drawing/2014/main" id="{CCA55628-862D-83B1-AAE9-54E16ED6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7813" y="2530474"/>
            <a:ext cx="37798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7140576" y="1539081"/>
            <a:ext cx="4500562" cy="1781969"/>
          </a:xfrm>
        </p:spPr>
        <p:txBody>
          <a:bodyPr anchor="t">
            <a:normAutofit/>
          </a:bodyPr>
          <a:lstStyle/>
          <a:p>
            <a:pPr marL="0" indent="0">
              <a:buNone/>
            </a:pPr>
            <a:r>
              <a:rPr lang="en-US" sz="1600" b="0" i="0">
                <a:effectLst/>
                <a:latin typeface="Söhne"/>
              </a:rPr>
              <a:t>Computer systems have become essential in modern accounting because they can significantly improve the efficiency and accuracy of financial record-keeping and reporting. Here are some ways in which computer systems are used in accounting:</a:t>
            </a:r>
            <a:endParaRPr lang="en-US" sz="1600"/>
          </a:p>
        </p:txBody>
      </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14</a:t>
            </a:fld>
            <a:endParaRPr lang="en-US"/>
          </a:p>
        </p:txBody>
      </p:sp>
    </p:spTree>
    <p:extLst>
      <p:ext uri="{BB962C8B-B14F-4D97-AF65-F5344CB8AC3E}">
        <p14:creationId xmlns:p14="http://schemas.microsoft.com/office/powerpoint/2010/main" val="47947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437189" cy="1333055"/>
          </a:xfrm>
        </p:spPr>
        <p:txBody>
          <a:bodyPr vert="horz" wrap="square" lIns="0" tIns="0" rIns="0" bIns="0" rtlCol="0" anchor="t" anchorCtr="0">
            <a:normAutofit/>
          </a:bodyPr>
          <a:lstStyle/>
          <a:p>
            <a:r>
              <a:rPr lang="en-US" dirty="0"/>
              <a:t>Computer System in Accounting</a:t>
            </a:r>
          </a:p>
        </p:txBody>
      </p:sp>
      <p:pic>
        <p:nvPicPr>
          <p:cNvPr id="13" name="Graphic 12">
            <a:extLst>
              <a:ext uri="{FF2B5EF4-FFF2-40B4-BE49-F238E27FC236}">
                <a16:creationId xmlns:a16="http://schemas.microsoft.com/office/drawing/2014/main" id="{CCA55628-862D-83B1-AAE9-54E16ED698AF}"/>
              </a:ext>
            </a:extLst>
          </p:cNvPr>
          <p:cNvPicPr>
            <a:picLocks noChangeAspect="1"/>
          </p:cNvPicPr>
          <p:nvPr/>
        </p:nvPicPr>
        <p:blipFill>
          <a:blip r:embed="rId2"/>
          <a:srcRect/>
          <a:stretch/>
        </p:blipFill>
        <p:spPr>
          <a:xfrm>
            <a:off x="911515" y="2151435"/>
            <a:ext cx="37798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15</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7099761" y="799269"/>
            <a:ext cx="4500562" cy="5511043"/>
          </a:xfrm>
        </p:spPr>
        <p:txBody>
          <a:bodyPr anchor="t">
            <a:normAutofit lnSpcReduction="10000"/>
          </a:bodyPr>
          <a:lstStyle/>
          <a:p>
            <a:pPr algn="l">
              <a:buFont typeface="+mj-lt"/>
              <a:buAutoNum type="arabicPeriod"/>
            </a:pPr>
            <a:r>
              <a:rPr lang="en-US" sz="1400" b="0" i="0" dirty="0">
                <a:solidFill>
                  <a:srgbClr val="D1D5DB"/>
                </a:solidFill>
                <a:effectLst/>
                <a:latin typeface="Söhne"/>
              </a:rPr>
              <a:t>Bookkeeping: Computers are used to record financial transactions such as sales, purchases, and expenses in accounting software. This process is more accurate and efficient than manual bookkeeping.</a:t>
            </a:r>
          </a:p>
          <a:p>
            <a:pPr algn="l">
              <a:buFont typeface="+mj-lt"/>
              <a:buAutoNum type="arabicPeriod"/>
            </a:pPr>
            <a:r>
              <a:rPr lang="en-US" sz="1400" b="0" i="0" dirty="0">
                <a:solidFill>
                  <a:srgbClr val="D1D5DB"/>
                </a:solidFill>
                <a:effectLst/>
                <a:latin typeface="Söhne"/>
              </a:rPr>
              <a:t>Payroll Processing: Computers can automate the process of calculating and distributing employee payroll, making it faster and more accurate.</a:t>
            </a:r>
          </a:p>
          <a:p>
            <a:pPr algn="l">
              <a:buFont typeface="+mj-lt"/>
              <a:buAutoNum type="arabicPeriod"/>
            </a:pPr>
            <a:r>
              <a:rPr lang="en-US" sz="1400" b="0" i="0" dirty="0">
                <a:solidFill>
                  <a:srgbClr val="D1D5DB"/>
                </a:solidFill>
                <a:effectLst/>
                <a:latin typeface="Söhne"/>
              </a:rPr>
              <a:t>Financial Reporting: Computer systems can generate financial statements such as balance sheets, income statements, and cash flow statements with ease and accuracy, reducing the potential for errors.</a:t>
            </a:r>
          </a:p>
          <a:p>
            <a:pPr algn="l">
              <a:buFont typeface="+mj-lt"/>
              <a:buAutoNum type="arabicPeriod"/>
            </a:pPr>
            <a:r>
              <a:rPr lang="en-US" sz="1400" b="0" i="0" dirty="0">
                <a:solidFill>
                  <a:srgbClr val="D1D5DB"/>
                </a:solidFill>
                <a:effectLst/>
                <a:latin typeface="Söhne"/>
              </a:rPr>
              <a:t>Tax Filing: Computer systems can automate the process of filing tax returns and keeping track of tax obligations, helping businesses comply with tax regulations.</a:t>
            </a:r>
          </a:p>
          <a:p>
            <a:pPr algn="l">
              <a:buFont typeface="+mj-lt"/>
              <a:buAutoNum type="arabicPeriod"/>
            </a:pPr>
            <a:r>
              <a:rPr lang="en-US" sz="1400" b="0" i="0" dirty="0">
                <a:solidFill>
                  <a:srgbClr val="D1D5DB"/>
                </a:solidFill>
                <a:effectLst/>
                <a:latin typeface="Söhne"/>
              </a:rPr>
              <a:t>Auditing: Computer systems can help auditors by providing easy access to financial data, automating auditing tasks, and flagging potential errors or fraud.</a:t>
            </a:r>
          </a:p>
          <a:p>
            <a:pPr algn="l">
              <a:buFont typeface="+mj-lt"/>
              <a:buAutoNum type="arabicPeriod"/>
            </a:pPr>
            <a:r>
              <a:rPr lang="en-US" sz="1400" b="0" i="0" dirty="0">
                <a:solidFill>
                  <a:srgbClr val="D1D5DB"/>
                </a:solidFill>
                <a:effectLst/>
                <a:latin typeface="Söhne"/>
              </a:rPr>
              <a:t>Data Analysis: Computer systems can analyze large amounts of financial data quickly and accurately, providing valuable insights into a company's financial performance.</a:t>
            </a:r>
          </a:p>
        </p:txBody>
      </p:sp>
    </p:spTree>
    <p:extLst>
      <p:ext uri="{BB962C8B-B14F-4D97-AF65-F5344CB8AC3E}">
        <p14:creationId xmlns:p14="http://schemas.microsoft.com/office/powerpoint/2010/main" val="24491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308581" cy="1835033"/>
          </a:xfrm>
        </p:spPr>
        <p:txBody>
          <a:bodyPr vert="horz" wrap="square" lIns="0" tIns="0" rIns="0" bIns="0" rtlCol="0" anchor="t" anchorCtr="0">
            <a:normAutofit fontScale="90000"/>
          </a:bodyPr>
          <a:lstStyle/>
          <a:p>
            <a:r>
              <a:rPr lang="en-US" dirty="0"/>
              <a:t>Elements of Computing System in Accounting</a:t>
            </a:r>
          </a:p>
        </p:txBody>
      </p:sp>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16</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6087421" y="345057"/>
            <a:ext cx="5730142" cy="6090249"/>
          </a:xfrm>
        </p:spPr>
        <p:txBody>
          <a:bodyPr anchor="t">
            <a:normAutofit/>
          </a:bodyPr>
          <a:lstStyle/>
          <a:p>
            <a:pPr algn="just"/>
            <a:r>
              <a:rPr lang="en-US" sz="1600" b="0" i="0" dirty="0">
                <a:solidFill>
                  <a:srgbClr val="D1D5DB"/>
                </a:solidFill>
                <a:effectLst/>
                <a:latin typeface="Söhne"/>
              </a:rPr>
              <a:t>The elements of a computing system in accounting include:</a:t>
            </a:r>
          </a:p>
          <a:p>
            <a:pPr algn="just">
              <a:buFont typeface="+mj-lt"/>
              <a:buAutoNum type="arabicPeriod"/>
            </a:pPr>
            <a:r>
              <a:rPr lang="en-US" sz="1600" b="0" i="0" dirty="0">
                <a:solidFill>
                  <a:srgbClr val="D1D5DB"/>
                </a:solidFill>
                <a:effectLst/>
                <a:latin typeface="Söhne"/>
              </a:rPr>
              <a:t>Hardware: This includes the physical components of a computer system such as the central processing unit (CPU), monitor, keyboard, and mouse.</a:t>
            </a:r>
          </a:p>
          <a:p>
            <a:pPr algn="just">
              <a:buFont typeface="+mj-lt"/>
              <a:buAutoNum type="arabicPeriod"/>
            </a:pPr>
            <a:r>
              <a:rPr lang="en-US" sz="1600" b="0" i="0" dirty="0">
                <a:solidFill>
                  <a:srgbClr val="D1D5DB"/>
                </a:solidFill>
                <a:effectLst/>
                <a:latin typeface="Söhne"/>
              </a:rPr>
              <a:t>Software: This refers to the programs and applications used to process and store financial data, including accounting software, spreadsheet software, and database management systems.</a:t>
            </a:r>
          </a:p>
          <a:p>
            <a:pPr algn="just">
              <a:buFont typeface="+mj-lt"/>
              <a:buAutoNum type="arabicPeriod"/>
            </a:pPr>
            <a:r>
              <a:rPr lang="en-US" sz="1600" b="0" i="0" dirty="0">
                <a:solidFill>
                  <a:srgbClr val="D1D5DB"/>
                </a:solidFill>
                <a:effectLst/>
                <a:latin typeface="Söhne"/>
              </a:rPr>
              <a:t>Data: This is the information that is input into the computer system, including financial transactions, customer data, and vendor information.</a:t>
            </a:r>
          </a:p>
          <a:p>
            <a:pPr algn="just">
              <a:buFont typeface="+mj-lt"/>
              <a:buAutoNum type="arabicPeriod"/>
            </a:pPr>
            <a:r>
              <a:rPr lang="en-US" sz="1600" b="0" i="0" dirty="0">
                <a:solidFill>
                  <a:srgbClr val="D1D5DB"/>
                </a:solidFill>
                <a:effectLst/>
                <a:latin typeface="Söhne"/>
              </a:rPr>
              <a:t>Procedures: This includes the standard operating procedures and best practices for using the computer system, including data entry, backup procedures, and data security protocols.</a:t>
            </a:r>
          </a:p>
          <a:p>
            <a:pPr algn="just">
              <a:buFont typeface="+mj-lt"/>
              <a:buAutoNum type="arabicPeriod"/>
            </a:pPr>
            <a:r>
              <a:rPr lang="en-US" sz="1600" b="0" i="0" dirty="0">
                <a:solidFill>
                  <a:srgbClr val="D1D5DB"/>
                </a:solidFill>
                <a:effectLst/>
                <a:latin typeface="Söhne"/>
              </a:rPr>
              <a:t>People: This includes the individuals who use the computer system to process financial data, including accounting staff, auditors, and IT personnel responsible for maintaining the system.</a:t>
            </a:r>
          </a:p>
        </p:txBody>
      </p:sp>
      <p:pic>
        <p:nvPicPr>
          <p:cNvPr id="1026" name="Picture 2">
            <a:extLst>
              <a:ext uri="{FF2B5EF4-FFF2-40B4-BE49-F238E27FC236}">
                <a16:creationId xmlns:a16="http://schemas.microsoft.com/office/drawing/2014/main" id="{433948C1-3E8C-7CA7-E9ED-02DC4F77158B}"/>
              </a:ext>
            </a:extLst>
          </p:cNvPr>
          <p:cNvPicPr>
            <a:picLocks noChangeAspect="1" noChangeArrowheads="1"/>
          </p:cNvPicPr>
          <p:nvPr/>
        </p:nvPicPr>
        <p:blipFill>
          <a:blip r:embed="rId2"/>
          <a:srcRect/>
          <a:stretch/>
        </p:blipFill>
        <p:spPr bwMode="auto">
          <a:xfrm>
            <a:off x="550861" y="2597059"/>
            <a:ext cx="4249752" cy="3363794"/>
          </a:xfrm>
          <a:prstGeom prst="rect">
            <a:avLst/>
          </a:prstGeom>
          <a:solidFill>
            <a:schemeClr val="tx1">
              <a:lumMod val="95000"/>
            </a:schemeClr>
          </a:solidFill>
        </p:spPr>
      </p:pic>
    </p:spTree>
    <p:extLst>
      <p:ext uri="{BB962C8B-B14F-4D97-AF65-F5344CB8AC3E}">
        <p14:creationId xmlns:p14="http://schemas.microsoft.com/office/powerpoint/2010/main" val="267148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308581" cy="1835033"/>
          </a:xfrm>
        </p:spPr>
        <p:txBody>
          <a:bodyPr vert="horz" wrap="square" lIns="0" tIns="0" rIns="0" bIns="0" rtlCol="0" anchor="t" anchorCtr="0">
            <a:normAutofit fontScale="90000"/>
          </a:bodyPr>
          <a:lstStyle/>
          <a:p>
            <a:r>
              <a:rPr lang="en-US" dirty="0"/>
              <a:t>Features of Computing System in Accounting</a:t>
            </a:r>
          </a:p>
        </p:txBody>
      </p:sp>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17</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6087421" y="345057"/>
            <a:ext cx="5730142" cy="6090249"/>
          </a:xfrm>
        </p:spPr>
        <p:txBody>
          <a:bodyPr anchor="t">
            <a:normAutofit fontScale="92500" lnSpcReduction="20000"/>
          </a:bodyPr>
          <a:lstStyle/>
          <a:p>
            <a:pPr marL="0" indent="0" algn="l">
              <a:buNone/>
            </a:pPr>
            <a:r>
              <a:rPr lang="en-US" sz="1400" b="0" i="0" dirty="0">
                <a:solidFill>
                  <a:srgbClr val="D1D5DB"/>
                </a:solidFill>
                <a:effectLst/>
                <a:latin typeface="Söhne"/>
              </a:rPr>
              <a:t>The features of a computing system in accounting include:</a:t>
            </a:r>
          </a:p>
          <a:p>
            <a:pPr algn="l">
              <a:buFont typeface="+mj-lt"/>
              <a:buAutoNum type="arabicPeriod"/>
            </a:pPr>
            <a:r>
              <a:rPr lang="en-US" sz="1400" b="0" i="0" dirty="0">
                <a:solidFill>
                  <a:srgbClr val="D1D5DB"/>
                </a:solidFill>
                <a:effectLst/>
                <a:latin typeface="Söhne"/>
              </a:rPr>
              <a:t>Accuracy: A computing system ensures that accounting data is recorded accurately and consistently, reducing the likelihood of errors caused by manual data entry.</a:t>
            </a:r>
          </a:p>
          <a:p>
            <a:pPr algn="l">
              <a:buFont typeface="+mj-lt"/>
              <a:buAutoNum type="arabicPeriod"/>
            </a:pPr>
            <a:r>
              <a:rPr lang="en-US" sz="1400" b="0" i="0" dirty="0">
                <a:solidFill>
                  <a:srgbClr val="D1D5DB"/>
                </a:solidFill>
                <a:effectLst/>
                <a:latin typeface="Söhne"/>
              </a:rPr>
              <a:t>Speed: A computing system can process large amounts of financial data in a short amount of time, making it easier to generate reports and financial statements quickly.</a:t>
            </a:r>
          </a:p>
          <a:p>
            <a:pPr algn="l">
              <a:buFont typeface="+mj-lt"/>
              <a:buAutoNum type="arabicPeriod"/>
            </a:pPr>
            <a:r>
              <a:rPr lang="en-US" sz="1400" b="0" i="0" dirty="0">
                <a:solidFill>
                  <a:srgbClr val="D1D5DB"/>
                </a:solidFill>
                <a:effectLst/>
                <a:latin typeface="Söhne"/>
              </a:rPr>
              <a:t>Storage: A computing system can store large amounts of financial data in an organized and easily accessible format, allowing for quick retrieval of important financial information.</a:t>
            </a:r>
          </a:p>
          <a:p>
            <a:pPr algn="l">
              <a:buFont typeface="+mj-lt"/>
              <a:buAutoNum type="arabicPeriod"/>
            </a:pPr>
            <a:r>
              <a:rPr lang="en-US" sz="1400" b="0" i="0" dirty="0">
                <a:solidFill>
                  <a:srgbClr val="D1D5DB"/>
                </a:solidFill>
                <a:effectLst/>
                <a:latin typeface="Söhne"/>
              </a:rPr>
              <a:t>Security: A computing system can be designed with multiple layers of security, including user authentication, data encryption, and backup procedures, to protect financial data from theft, fraud, or loss.</a:t>
            </a:r>
          </a:p>
          <a:p>
            <a:pPr algn="l">
              <a:buFont typeface="+mj-lt"/>
              <a:buAutoNum type="arabicPeriod"/>
            </a:pPr>
            <a:r>
              <a:rPr lang="en-US" sz="1400" b="0" i="0" dirty="0">
                <a:solidFill>
                  <a:srgbClr val="D1D5DB"/>
                </a:solidFill>
                <a:effectLst/>
                <a:latin typeface="Söhne"/>
              </a:rPr>
              <a:t>Scalability: A computing system can be easily scaled up or down to meet the changing needs of an organization, including adding new users or expanding storage capacity.</a:t>
            </a:r>
          </a:p>
          <a:p>
            <a:pPr algn="l">
              <a:buFont typeface="+mj-lt"/>
              <a:buAutoNum type="arabicPeriod"/>
            </a:pPr>
            <a:r>
              <a:rPr lang="en-US" sz="1400" b="0" i="0" dirty="0">
                <a:solidFill>
                  <a:srgbClr val="D1D5DB"/>
                </a:solidFill>
                <a:effectLst/>
                <a:latin typeface="Söhne"/>
              </a:rPr>
              <a:t>Reporting: A computing system can generate detailed financial reports, providing a real-time view of an organization's financial health and enabling informed decision-making.</a:t>
            </a:r>
          </a:p>
          <a:p>
            <a:pPr algn="l">
              <a:buFont typeface="+mj-lt"/>
              <a:buAutoNum type="arabicPeriod"/>
            </a:pPr>
            <a:r>
              <a:rPr lang="en-US" sz="1400" b="0" i="0" dirty="0">
                <a:solidFill>
                  <a:srgbClr val="D1D5DB"/>
                </a:solidFill>
                <a:effectLst/>
                <a:latin typeface="Söhne"/>
              </a:rPr>
              <a:t>Integration: A computing system can integrate with other software systems, including enterprise resource planning (ERP) systems, customer relationship management (CRM) systems, and payment processing systems, streamlining financial transactions across an organization.</a:t>
            </a:r>
          </a:p>
        </p:txBody>
      </p:sp>
      <p:pic>
        <p:nvPicPr>
          <p:cNvPr id="1026" name="Picture 2">
            <a:extLst>
              <a:ext uri="{FF2B5EF4-FFF2-40B4-BE49-F238E27FC236}">
                <a16:creationId xmlns:a16="http://schemas.microsoft.com/office/drawing/2014/main" id="{433948C1-3E8C-7CA7-E9ED-02DC4F77158B}"/>
              </a:ext>
            </a:extLst>
          </p:cNvPr>
          <p:cNvPicPr>
            <a:picLocks noChangeAspect="1" noChangeArrowheads="1"/>
          </p:cNvPicPr>
          <p:nvPr/>
        </p:nvPicPr>
        <p:blipFill>
          <a:blip r:embed="rId2"/>
          <a:srcRect/>
          <a:stretch/>
        </p:blipFill>
        <p:spPr bwMode="auto">
          <a:xfrm>
            <a:off x="542523" y="2547234"/>
            <a:ext cx="5261677" cy="2753610"/>
          </a:xfrm>
          <a:prstGeom prst="rect">
            <a:avLst/>
          </a:prstGeom>
          <a:solidFill>
            <a:schemeClr val="tx1">
              <a:lumMod val="95000"/>
            </a:schemeClr>
          </a:solidFill>
        </p:spPr>
      </p:pic>
    </p:spTree>
    <p:extLst>
      <p:ext uri="{BB962C8B-B14F-4D97-AF65-F5344CB8AC3E}">
        <p14:creationId xmlns:p14="http://schemas.microsoft.com/office/powerpoint/2010/main" val="4751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308581" cy="1835033"/>
          </a:xfrm>
        </p:spPr>
        <p:txBody>
          <a:bodyPr vert="horz" wrap="square" lIns="0" tIns="0" rIns="0" bIns="0" rtlCol="0" anchor="t" anchorCtr="0">
            <a:normAutofit fontScale="90000"/>
          </a:bodyPr>
          <a:lstStyle/>
          <a:p>
            <a:r>
              <a:rPr lang="en-US" dirty="0"/>
              <a:t>Importance of Computing System in Accounting</a:t>
            </a:r>
          </a:p>
        </p:txBody>
      </p:sp>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18</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6087421" y="345057"/>
            <a:ext cx="5730142" cy="6090249"/>
          </a:xfrm>
        </p:spPr>
        <p:txBody>
          <a:bodyPr anchor="t">
            <a:normAutofit lnSpcReduction="10000"/>
          </a:bodyPr>
          <a:lstStyle/>
          <a:p>
            <a:pPr marL="0" indent="0" algn="just">
              <a:buNone/>
            </a:pPr>
            <a:r>
              <a:rPr lang="en-US" sz="1400" b="0" i="0" dirty="0">
                <a:solidFill>
                  <a:srgbClr val="D1D5DB"/>
                </a:solidFill>
                <a:effectLst/>
                <a:latin typeface="Söhne"/>
              </a:rPr>
              <a:t>A computing system is crucial for accounting because it provides numerous benefits, including:</a:t>
            </a:r>
          </a:p>
          <a:p>
            <a:pPr algn="just">
              <a:buFont typeface="+mj-lt"/>
              <a:buAutoNum type="arabicPeriod"/>
            </a:pPr>
            <a:r>
              <a:rPr lang="en-US" sz="1400" b="0" i="0" dirty="0">
                <a:solidFill>
                  <a:srgbClr val="D1D5DB"/>
                </a:solidFill>
                <a:effectLst/>
                <a:latin typeface="Söhne"/>
              </a:rPr>
              <a:t>Accuracy: A computing system can reduce the potential for errors caused by manual data entry and calculations, ensuring accurate financial records.</a:t>
            </a:r>
          </a:p>
          <a:p>
            <a:pPr algn="just">
              <a:buFont typeface="+mj-lt"/>
              <a:buAutoNum type="arabicPeriod"/>
            </a:pPr>
            <a:r>
              <a:rPr lang="en-US" sz="1400" b="0" i="0" dirty="0">
                <a:solidFill>
                  <a:srgbClr val="D1D5DB"/>
                </a:solidFill>
                <a:effectLst/>
                <a:latin typeface="Söhne"/>
              </a:rPr>
              <a:t>Efficiency: A computing system can process large amounts of financial data quickly, reducing the time and effort required for routine accounting tasks.</a:t>
            </a:r>
          </a:p>
          <a:p>
            <a:pPr algn="just">
              <a:buFont typeface="+mj-lt"/>
              <a:buAutoNum type="arabicPeriod"/>
            </a:pPr>
            <a:r>
              <a:rPr lang="en-US" sz="1400" b="0" i="0" dirty="0">
                <a:solidFill>
                  <a:srgbClr val="D1D5DB"/>
                </a:solidFill>
                <a:effectLst/>
                <a:latin typeface="Söhne"/>
              </a:rPr>
              <a:t>Cost savings: A computing system can reduce the need for manual labor, including data entry and bookkeeping, which can result in significant cost savings for an organization.</a:t>
            </a:r>
          </a:p>
          <a:p>
            <a:pPr algn="just">
              <a:buFont typeface="+mj-lt"/>
              <a:buAutoNum type="arabicPeriod"/>
            </a:pPr>
            <a:r>
              <a:rPr lang="en-US" sz="1400" b="0" i="0" dirty="0">
                <a:solidFill>
                  <a:srgbClr val="D1D5DB"/>
                </a:solidFill>
                <a:effectLst/>
                <a:latin typeface="Söhne"/>
              </a:rPr>
              <a:t>Timeliness: A computing system can provide real-time access to financial data, enabling timely decision-making and reducing the potential for errors caused by outdated information.</a:t>
            </a:r>
          </a:p>
          <a:p>
            <a:pPr algn="just">
              <a:buFont typeface="+mj-lt"/>
              <a:buAutoNum type="arabicPeriod"/>
            </a:pPr>
            <a:r>
              <a:rPr lang="en-US" sz="1400" b="0" i="0" dirty="0">
                <a:solidFill>
                  <a:srgbClr val="D1D5DB"/>
                </a:solidFill>
                <a:effectLst/>
                <a:latin typeface="Söhne"/>
              </a:rPr>
              <a:t>Security: A computing system can protect financial data from theft, fraud, and other security threats, providing peace of mind for both management and customers.</a:t>
            </a:r>
          </a:p>
          <a:p>
            <a:pPr algn="just">
              <a:buFont typeface="+mj-lt"/>
              <a:buAutoNum type="arabicPeriod"/>
            </a:pPr>
            <a:r>
              <a:rPr lang="en-US" sz="1400" b="0" i="0" dirty="0">
                <a:solidFill>
                  <a:srgbClr val="D1D5DB"/>
                </a:solidFill>
                <a:effectLst/>
                <a:latin typeface="Söhne"/>
              </a:rPr>
              <a:t>Compliance: A computing system can help ensure compliance with accounting regulations and standards, reducing the risk of penalties and legal consequences.</a:t>
            </a:r>
          </a:p>
          <a:p>
            <a:pPr algn="just">
              <a:buFont typeface="+mj-lt"/>
              <a:buAutoNum type="arabicPeriod"/>
            </a:pPr>
            <a:r>
              <a:rPr lang="en-US" sz="1400" b="0" i="0" dirty="0">
                <a:solidFill>
                  <a:srgbClr val="D1D5DB"/>
                </a:solidFill>
                <a:effectLst/>
                <a:latin typeface="Söhne"/>
              </a:rPr>
              <a:t>Analysis: A computing system can generate detailed financial reports and analytics, enabling management to make informed decisions based on accurate and timely data.</a:t>
            </a:r>
          </a:p>
        </p:txBody>
      </p:sp>
      <p:pic>
        <p:nvPicPr>
          <p:cNvPr id="1026" name="Picture 2">
            <a:extLst>
              <a:ext uri="{FF2B5EF4-FFF2-40B4-BE49-F238E27FC236}">
                <a16:creationId xmlns:a16="http://schemas.microsoft.com/office/drawing/2014/main" id="{433948C1-3E8C-7CA7-E9ED-02DC4F77158B}"/>
              </a:ext>
            </a:extLst>
          </p:cNvPr>
          <p:cNvPicPr>
            <a:picLocks noChangeAspect="1" noChangeArrowheads="1"/>
          </p:cNvPicPr>
          <p:nvPr/>
        </p:nvPicPr>
        <p:blipFill>
          <a:blip r:embed="rId2"/>
          <a:srcRect/>
          <a:stretch/>
        </p:blipFill>
        <p:spPr bwMode="auto">
          <a:xfrm>
            <a:off x="725708" y="2547234"/>
            <a:ext cx="4895306" cy="2753610"/>
          </a:xfrm>
          <a:prstGeom prst="rect">
            <a:avLst/>
          </a:prstGeom>
          <a:solidFill>
            <a:schemeClr val="tx1">
              <a:lumMod val="95000"/>
            </a:schemeClr>
          </a:solidFill>
        </p:spPr>
      </p:pic>
    </p:spTree>
    <p:extLst>
      <p:ext uri="{BB962C8B-B14F-4D97-AF65-F5344CB8AC3E}">
        <p14:creationId xmlns:p14="http://schemas.microsoft.com/office/powerpoint/2010/main" val="70192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308581" cy="1835033"/>
          </a:xfrm>
        </p:spPr>
        <p:txBody>
          <a:bodyPr vert="horz" wrap="square" lIns="0" tIns="0" rIns="0" bIns="0" rtlCol="0" anchor="t" anchorCtr="0">
            <a:normAutofit fontScale="90000"/>
          </a:bodyPr>
          <a:lstStyle/>
          <a:p>
            <a:r>
              <a:rPr lang="en-US" dirty="0"/>
              <a:t>Limitations of Computing System in Accounting</a:t>
            </a:r>
          </a:p>
        </p:txBody>
      </p:sp>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19</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6087421" y="345057"/>
            <a:ext cx="5730142" cy="6090249"/>
          </a:xfrm>
        </p:spPr>
        <p:txBody>
          <a:bodyPr anchor="t">
            <a:normAutofit lnSpcReduction="10000"/>
          </a:bodyPr>
          <a:lstStyle/>
          <a:p>
            <a:pPr marL="0" indent="0" algn="just">
              <a:buNone/>
            </a:pPr>
            <a:r>
              <a:rPr lang="en-US" sz="1400" b="0" i="0" dirty="0">
                <a:solidFill>
                  <a:srgbClr val="D1D5DB"/>
                </a:solidFill>
                <a:effectLst/>
                <a:latin typeface="Söhne"/>
              </a:rPr>
              <a:t>While a computing system in accounting offers many advantages, there are also limitations, including:</a:t>
            </a:r>
          </a:p>
          <a:p>
            <a:pPr algn="just">
              <a:buFont typeface="+mj-lt"/>
              <a:buAutoNum type="arabicPeriod"/>
            </a:pPr>
            <a:r>
              <a:rPr lang="en-US" sz="1400" b="0" i="0" dirty="0">
                <a:solidFill>
                  <a:srgbClr val="D1D5DB"/>
                </a:solidFill>
                <a:effectLst/>
                <a:latin typeface="Söhne"/>
              </a:rPr>
              <a:t>Complexity: The complexity of a computing system can make it difficult to use and require extensive training and technical support.</a:t>
            </a:r>
          </a:p>
          <a:p>
            <a:pPr algn="just">
              <a:buFont typeface="+mj-lt"/>
              <a:buAutoNum type="arabicPeriod"/>
            </a:pPr>
            <a:r>
              <a:rPr lang="en-US" sz="1400" b="0" i="0" dirty="0">
                <a:solidFill>
                  <a:srgbClr val="D1D5DB"/>
                </a:solidFill>
                <a:effectLst/>
                <a:latin typeface="Söhne"/>
              </a:rPr>
              <a:t>Technical issues: Technical problems such as hardware or software failures can result in loss of data and system downtime, causing disruptions in accounting operations.</a:t>
            </a:r>
          </a:p>
          <a:p>
            <a:pPr algn="just">
              <a:buFont typeface="+mj-lt"/>
              <a:buAutoNum type="arabicPeriod"/>
            </a:pPr>
            <a:r>
              <a:rPr lang="en-US" sz="1400" b="0" i="0" dirty="0">
                <a:solidFill>
                  <a:srgbClr val="D1D5DB"/>
                </a:solidFill>
                <a:effectLst/>
                <a:latin typeface="Söhne"/>
              </a:rPr>
              <a:t>Security risks: A computing system is vulnerable to security risks, such as cyber-attacks, data breaches, and unauthorized access, which can result in loss of sensitive financial data.</a:t>
            </a:r>
          </a:p>
          <a:p>
            <a:pPr algn="just">
              <a:buFont typeface="+mj-lt"/>
              <a:buAutoNum type="arabicPeriod"/>
            </a:pPr>
            <a:r>
              <a:rPr lang="en-US" sz="1400" b="0" i="0" dirty="0">
                <a:solidFill>
                  <a:srgbClr val="D1D5DB"/>
                </a:solidFill>
                <a:effectLst/>
                <a:latin typeface="Söhne"/>
              </a:rPr>
              <a:t>Cost: The initial cost of purchasing and implementing a computing system can be high, as can the ongoing costs of maintenance and upgrades.</a:t>
            </a:r>
          </a:p>
          <a:p>
            <a:pPr algn="just">
              <a:buFont typeface="+mj-lt"/>
              <a:buAutoNum type="arabicPeriod"/>
            </a:pPr>
            <a:r>
              <a:rPr lang="en-US" sz="1400" b="0" i="0" dirty="0">
                <a:solidFill>
                  <a:srgbClr val="D1D5DB"/>
                </a:solidFill>
                <a:effectLst/>
                <a:latin typeface="Söhne"/>
              </a:rPr>
              <a:t>Dependence on technology: Organizations may become too reliant on computing systems, which can make it difficult to revert to manual accounting processes in the event of technical problems.</a:t>
            </a:r>
          </a:p>
          <a:p>
            <a:pPr algn="just">
              <a:buFont typeface="+mj-lt"/>
              <a:buAutoNum type="arabicPeriod"/>
            </a:pPr>
            <a:r>
              <a:rPr lang="en-US" sz="1400" b="0" i="0" dirty="0">
                <a:solidFill>
                  <a:srgbClr val="D1D5DB"/>
                </a:solidFill>
                <a:effectLst/>
                <a:latin typeface="Söhne"/>
              </a:rPr>
              <a:t>Incompatibility with legacy systems: Some computing systems may not be compatible with existing legacy systems, making it difficult to integrate accounting processes across an organization.</a:t>
            </a:r>
          </a:p>
          <a:p>
            <a:pPr algn="just">
              <a:buFont typeface="+mj-lt"/>
              <a:buAutoNum type="arabicPeriod"/>
            </a:pPr>
            <a:r>
              <a:rPr lang="en-US" sz="1400" b="0" i="0" dirty="0">
                <a:solidFill>
                  <a:srgbClr val="D1D5DB"/>
                </a:solidFill>
                <a:effectLst/>
                <a:latin typeface="Söhne"/>
              </a:rPr>
              <a:t>Lack of human judgment: A computing system can only process data based on predefined rules and algorithms and lacks the human judgment and intuition that can be critical in complex accounting situations.</a:t>
            </a:r>
          </a:p>
        </p:txBody>
      </p:sp>
      <p:pic>
        <p:nvPicPr>
          <p:cNvPr id="1026" name="Picture 2">
            <a:extLst>
              <a:ext uri="{FF2B5EF4-FFF2-40B4-BE49-F238E27FC236}">
                <a16:creationId xmlns:a16="http://schemas.microsoft.com/office/drawing/2014/main" id="{433948C1-3E8C-7CA7-E9ED-02DC4F77158B}"/>
              </a:ext>
            </a:extLst>
          </p:cNvPr>
          <p:cNvPicPr>
            <a:picLocks noChangeAspect="1" noChangeArrowheads="1"/>
          </p:cNvPicPr>
          <p:nvPr/>
        </p:nvPicPr>
        <p:blipFill>
          <a:blip r:embed="rId2"/>
          <a:srcRect/>
          <a:stretch/>
        </p:blipFill>
        <p:spPr bwMode="auto">
          <a:xfrm>
            <a:off x="544294" y="2484244"/>
            <a:ext cx="4933480" cy="3854282"/>
          </a:xfrm>
          <a:prstGeom prst="rect">
            <a:avLst/>
          </a:prstGeom>
          <a:solidFill>
            <a:schemeClr val="tx1">
              <a:lumMod val="95000"/>
            </a:schemeClr>
          </a:solidFill>
        </p:spPr>
      </p:pic>
    </p:spTree>
    <p:extLst>
      <p:ext uri="{BB962C8B-B14F-4D97-AF65-F5344CB8AC3E}">
        <p14:creationId xmlns:p14="http://schemas.microsoft.com/office/powerpoint/2010/main" val="31909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134888"/>
            <a:ext cx="7355463" cy="633108"/>
          </a:xfrm>
        </p:spPr>
        <p:txBody>
          <a:bodyPr/>
          <a:lstStyle/>
          <a:p>
            <a:r>
              <a:rPr lang="en-US" dirty="0"/>
              <a:t>Agenda</a:t>
            </a:r>
          </a:p>
        </p:txBody>
      </p:sp>
      <p:graphicFrame>
        <p:nvGraphicFramePr>
          <p:cNvPr id="4" name="Content Placeholder 3">
            <a:extLst>
              <a:ext uri="{FF2B5EF4-FFF2-40B4-BE49-F238E27FC236}">
                <a16:creationId xmlns:a16="http://schemas.microsoft.com/office/drawing/2014/main" id="{97102CBE-792E-9DA3-ED07-B07511288AE8}"/>
              </a:ext>
            </a:extLst>
          </p:cNvPr>
          <p:cNvGraphicFramePr>
            <a:graphicFrameLocks noGrp="1"/>
          </p:cNvGraphicFramePr>
          <p:nvPr>
            <p:ph idx="1"/>
            <p:extLst>
              <p:ext uri="{D42A27DB-BD31-4B8C-83A1-F6EECF244321}">
                <p14:modId xmlns:p14="http://schemas.microsoft.com/office/powerpoint/2010/main" val="3918325797"/>
              </p:ext>
            </p:extLst>
          </p:nvPr>
        </p:nvGraphicFramePr>
        <p:xfrm>
          <a:off x="550863" y="777240"/>
          <a:ext cx="4556846" cy="530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8"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9"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4335-743B-5E87-1430-776F5D630571}"/>
              </a:ext>
            </a:extLst>
          </p:cNvPr>
          <p:cNvSpPr>
            <a:spLocks noGrp="1"/>
          </p:cNvSpPr>
          <p:nvPr>
            <p:ph type="title"/>
          </p:nvPr>
        </p:nvSpPr>
        <p:spPr/>
        <p:txBody>
          <a:bodyPr/>
          <a:lstStyle/>
          <a:p>
            <a:r>
              <a:rPr lang="en-US" dirty="0"/>
              <a:t>Difference between Manual and Computerized Accounting</a:t>
            </a:r>
          </a:p>
        </p:txBody>
      </p:sp>
      <p:sp>
        <p:nvSpPr>
          <p:cNvPr id="10" name="Content Placeholder 9">
            <a:extLst>
              <a:ext uri="{FF2B5EF4-FFF2-40B4-BE49-F238E27FC236}">
                <a16:creationId xmlns:a16="http://schemas.microsoft.com/office/drawing/2014/main" id="{266FB3B0-A3E6-89A4-6E5D-48B909283534}"/>
              </a:ext>
            </a:extLst>
          </p:cNvPr>
          <p:cNvSpPr>
            <a:spLocks noGrp="1"/>
          </p:cNvSpPr>
          <p:nvPr>
            <p:ph type="body" sz="half" idx="2"/>
          </p:nvPr>
        </p:nvSpPr>
        <p:spPr/>
        <p:txBody>
          <a:bodyPr/>
          <a:lstStyle/>
          <a:p>
            <a:r>
              <a:rPr lang="en-US" sz="1600" b="0" i="0" dirty="0">
                <a:solidFill>
                  <a:srgbClr val="D1D5DB"/>
                </a:solidFill>
                <a:effectLst/>
                <a:latin typeface="Söhne"/>
              </a:rPr>
              <a:t>Manual accounting and computerized accounting are two different methods of recording financial transactions. The main differences between manual and computerized accounting are:</a:t>
            </a:r>
            <a:endParaRPr lang="en-US" sz="1400" dirty="0"/>
          </a:p>
        </p:txBody>
      </p:sp>
      <p:sp>
        <p:nvSpPr>
          <p:cNvPr id="9" name="Slide Number Placeholder 8">
            <a:extLst>
              <a:ext uri="{FF2B5EF4-FFF2-40B4-BE49-F238E27FC236}">
                <a16:creationId xmlns:a16="http://schemas.microsoft.com/office/drawing/2014/main" id="{AB557C40-8F41-A23A-7131-CD3CC3C8D4F5}"/>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19" name="Content Placeholder 18">
            <a:extLst>
              <a:ext uri="{FF2B5EF4-FFF2-40B4-BE49-F238E27FC236}">
                <a16:creationId xmlns:a16="http://schemas.microsoft.com/office/drawing/2014/main" id="{4491230B-1EC0-01BD-802C-60A85F769682}"/>
              </a:ext>
            </a:extLst>
          </p:cNvPr>
          <p:cNvSpPr>
            <a:spLocks noGrp="1"/>
          </p:cNvSpPr>
          <p:nvPr>
            <p:ph idx="1"/>
          </p:nvPr>
        </p:nvSpPr>
        <p:spPr>
          <a:xfrm>
            <a:off x="4295775" y="1257617"/>
            <a:ext cx="7345362" cy="5249595"/>
          </a:xfrm>
        </p:spPr>
        <p:txBody>
          <a:bodyPr/>
          <a:lstStyle/>
          <a:p>
            <a:pPr algn="l">
              <a:buFont typeface="+mj-lt"/>
              <a:buAutoNum type="arabicPeriod"/>
            </a:pPr>
            <a:r>
              <a:rPr lang="en-US" sz="1400" b="0" i="0" dirty="0">
                <a:solidFill>
                  <a:srgbClr val="D1D5DB"/>
                </a:solidFill>
                <a:effectLst/>
                <a:latin typeface="Söhne"/>
              </a:rPr>
              <a:t>Method of recording transactions:  Manual accounting requires transactions to be recorded by hand in ledgers or journals, while computerized accounting records transactions electronically using accounting software.</a:t>
            </a:r>
          </a:p>
          <a:p>
            <a:pPr algn="l">
              <a:buFont typeface="+mj-lt"/>
              <a:buAutoNum type="arabicPeriod"/>
            </a:pPr>
            <a:r>
              <a:rPr lang="en-US" sz="1400" b="0" i="0" dirty="0">
                <a:solidFill>
                  <a:srgbClr val="D1D5DB"/>
                </a:solidFill>
                <a:effectLst/>
                <a:latin typeface="Söhne"/>
              </a:rPr>
              <a:t>Speed:  Computerized accounting is much faster than manual accounting, allowing for real-time updates and faster generation of reports and financial statements.</a:t>
            </a:r>
          </a:p>
          <a:p>
            <a:pPr algn="l">
              <a:buFont typeface="+mj-lt"/>
              <a:buAutoNum type="arabicPeriod"/>
            </a:pPr>
            <a:r>
              <a:rPr lang="en-US" sz="1400" b="0" i="0" dirty="0">
                <a:solidFill>
                  <a:srgbClr val="D1D5DB"/>
                </a:solidFill>
                <a:effectLst/>
                <a:latin typeface="Söhne"/>
              </a:rPr>
              <a:t>Accuracy:  Computerized accounting is generally more accurate than manual accounting because it reduces the potential for errors caused by manual data entry and calculation.</a:t>
            </a:r>
          </a:p>
          <a:p>
            <a:pPr algn="l">
              <a:buFont typeface="+mj-lt"/>
              <a:buAutoNum type="arabicPeriod"/>
            </a:pPr>
            <a:r>
              <a:rPr lang="en-US" sz="1400" b="0" i="0" dirty="0">
                <a:solidFill>
                  <a:srgbClr val="D1D5DB"/>
                </a:solidFill>
                <a:effectLst/>
                <a:latin typeface="Söhne"/>
              </a:rPr>
              <a:t>Scalability:  Computerized accounting is more scalable than manual accounting, as it can handle larger amounts of data and can be easily expanded to accommodate growth.</a:t>
            </a:r>
          </a:p>
          <a:p>
            <a:pPr algn="l">
              <a:buFont typeface="+mj-lt"/>
              <a:buAutoNum type="arabicPeriod"/>
            </a:pPr>
            <a:r>
              <a:rPr lang="en-US" sz="1400" b="0" i="0" dirty="0">
                <a:solidFill>
                  <a:srgbClr val="D1D5DB"/>
                </a:solidFill>
                <a:effectLst/>
                <a:latin typeface="Söhne"/>
              </a:rPr>
              <a:t>Cost:  Manual accounting is generally less expensive than computerized accounting because it does not require the purchase of specialized software and hardware.</a:t>
            </a:r>
          </a:p>
          <a:p>
            <a:pPr algn="l">
              <a:buFont typeface="+mj-lt"/>
              <a:buAutoNum type="arabicPeriod"/>
            </a:pPr>
            <a:r>
              <a:rPr lang="en-US" sz="1400" b="0" i="0" dirty="0">
                <a:solidFill>
                  <a:srgbClr val="D1D5DB"/>
                </a:solidFill>
                <a:effectLst/>
                <a:latin typeface="Söhne"/>
              </a:rPr>
              <a:t>Security:  Computerized accounting can provide better security for financial data than manual accounting, as it can include multiple layers of security, including user authentication and data encryption.</a:t>
            </a:r>
          </a:p>
          <a:p>
            <a:pPr algn="l">
              <a:buFont typeface="+mj-lt"/>
              <a:buAutoNum type="arabicPeriod"/>
            </a:pPr>
            <a:r>
              <a:rPr lang="en-US" sz="1400" b="0" i="0" dirty="0">
                <a:solidFill>
                  <a:srgbClr val="D1D5DB"/>
                </a:solidFill>
                <a:effectLst/>
                <a:latin typeface="Söhne"/>
              </a:rPr>
              <a:t>Learning curve: Computerized accounting requires more training and technical expertise than manual accounting, as users need to be familiar with the software and hardware used.</a:t>
            </a:r>
          </a:p>
          <a:p>
            <a:pPr marL="0" indent="0">
              <a:buNone/>
            </a:pPr>
            <a:endParaRPr lang="en-US" sz="1400" dirty="0"/>
          </a:p>
        </p:txBody>
      </p:sp>
    </p:spTree>
    <p:extLst>
      <p:ext uri="{BB962C8B-B14F-4D97-AF65-F5344CB8AC3E}">
        <p14:creationId xmlns:p14="http://schemas.microsoft.com/office/powerpoint/2010/main" val="146971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308581" cy="1333055"/>
          </a:xfrm>
        </p:spPr>
        <p:txBody>
          <a:bodyPr vert="horz" wrap="square" lIns="0" tIns="0" rIns="0" bIns="0" rtlCol="0" anchor="t" anchorCtr="0">
            <a:normAutofit fontScale="90000"/>
          </a:bodyPr>
          <a:lstStyle/>
          <a:p>
            <a:r>
              <a:rPr lang="en-US" dirty="0"/>
              <a:t>Process of Computing System in Accounting</a:t>
            </a:r>
          </a:p>
        </p:txBody>
      </p:sp>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21</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6087421" y="345057"/>
            <a:ext cx="5730142" cy="6090249"/>
          </a:xfrm>
        </p:spPr>
        <p:txBody>
          <a:bodyPr anchor="t">
            <a:normAutofit fontScale="92500" lnSpcReduction="10000"/>
          </a:bodyPr>
          <a:lstStyle/>
          <a:p>
            <a:pPr marL="0" indent="0" algn="just">
              <a:buNone/>
            </a:pPr>
            <a:r>
              <a:rPr lang="en-US" sz="1400" b="0" i="0" dirty="0">
                <a:solidFill>
                  <a:srgbClr val="D1D5DB"/>
                </a:solidFill>
                <a:effectLst/>
                <a:latin typeface="Söhne"/>
              </a:rPr>
              <a:t>The process of a computer system in accounting typically involves several stages, including:</a:t>
            </a:r>
          </a:p>
          <a:p>
            <a:pPr algn="just">
              <a:buFont typeface="+mj-lt"/>
              <a:buAutoNum type="arabicPeriod"/>
            </a:pPr>
            <a:r>
              <a:rPr lang="en-US" sz="1400" b="0" i="0" dirty="0">
                <a:solidFill>
                  <a:srgbClr val="D1D5DB"/>
                </a:solidFill>
                <a:effectLst/>
                <a:latin typeface="Söhne"/>
              </a:rPr>
              <a:t>Data Entry: Financial transactions are recorded in accounting software or systems through various methods, including manual entry or automatic import from other systems.</a:t>
            </a:r>
          </a:p>
          <a:p>
            <a:pPr algn="just">
              <a:buFont typeface="+mj-lt"/>
              <a:buAutoNum type="arabicPeriod"/>
            </a:pPr>
            <a:r>
              <a:rPr lang="en-US" sz="1400" b="0" i="0" dirty="0">
                <a:solidFill>
                  <a:srgbClr val="D1D5DB"/>
                </a:solidFill>
                <a:effectLst/>
                <a:latin typeface="Söhne"/>
              </a:rPr>
              <a:t>Classification and Coding: Once the data is entered, it is classified and coded according to a chart of accounts that outlines specific categories and subcategories for financial transactions.</a:t>
            </a:r>
          </a:p>
          <a:p>
            <a:pPr algn="just">
              <a:buFont typeface="+mj-lt"/>
              <a:buAutoNum type="arabicPeriod"/>
            </a:pPr>
            <a:r>
              <a:rPr lang="en-US" sz="1400" b="0" i="0" dirty="0">
                <a:solidFill>
                  <a:srgbClr val="D1D5DB"/>
                </a:solidFill>
                <a:effectLst/>
                <a:latin typeface="Söhne"/>
              </a:rPr>
              <a:t>Posting: The data is then posted to the appropriate accounts in the general ledger, which is the central repository of all financial transactions for an organization.</a:t>
            </a:r>
          </a:p>
          <a:p>
            <a:pPr algn="just">
              <a:buFont typeface="+mj-lt"/>
              <a:buAutoNum type="arabicPeriod"/>
            </a:pPr>
            <a:r>
              <a:rPr lang="en-US" sz="1400" b="0" i="0" dirty="0">
                <a:solidFill>
                  <a:srgbClr val="D1D5DB"/>
                </a:solidFill>
                <a:effectLst/>
                <a:latin typeface="Söhne"/>
              </a:rPr>
              <a:t>Adjusting Entries: Adjusting entries are made to the general ledger to ensure that financial statements accurately reflect the financial status of the organization, including adjustments for accruals, depreciation, and amortization.</a:t>
            </a:r>
          </a:p>
          <a:p>
            <a:pPr algn="just">
              <a:buFont typeface="+mj-lt"/>
              <a:buAutoNum type="arabicPeriod"/>
            </a:pPr>
            <a:r>
              <a:rPr lang="en-US" sz="1400" b="0" i="0" dirty="0">
                <a:solidFill>
                  <a:srgbClr val="D1D5DB"/>
                </a:solidFill>
                <a:effectLst/>
                <a:latin typeface="Söhne"/>
              </a:rPr>
              <a:t>Financial Statements: Financial statements such as the balance sheet, income statement, and cash flow statement are generated using accounting software, providing an overview of the organization's financial performance.</a:t>
            </a:r>
          </a:p>
          <a:p>
            <a:pPr algn="just">
              <a:buFont typeface="+mj-lt"/>
              <a:buAutoNum type="arabicPeriod"/>
            </a:pPr>
            <a:r>
              <a:rPr lang="en-US" sz="1400" b="0" i="0" dirty="0">
                <a:solidFill>
                  <a:srgbClr val="D1D5DB"/>
                </a:solidFill>
                <a:effectLst/>
                <a:latin typeface="Söhne"/>
              </a:rPr>
              <a:t>Analysis: Data analysis is performed on the financial statements to identify trends, patterns, and anomalies in the data. This analysis helps to inform financial decision-making.</a:t>
            </a:r>
          </a:p>
          <a:p>
            <a:pPr algn="just">
              <a:buFont typeface="+mj-lt"/>
              <a:buAutoNum type="arabicPeriod"/>
            </a:pPr>
            <a:r>
              <a:rPr lang="en-US" sz="1400" b="0" i="0" dirty="0">
                <a:solidFill>
                  <a:srgbClr val="D1D5DB"/>
                </a:solidFill>
                <a:effectLst/>
                <a:latin typeface="Söhne"/>
              </a:rPr>
              <a:t>Reporting: Financial reports are generated and shared with stakeholders, including management, investors, and regulators.</a:t>
            </a:r>
          </a:p>
        </p:txBody>
      </p:sp>
      <p:pic>
        <p:nvPicPr>
          <p:cNvPr id="1026" name="Picture 2">
            <a:extLst>
              <a:ext uri="{FF2B5EF4-FFF2-40B4-BE49-F238E27FC236}">
                <a16:creationId xmlns:a16="http://schemas.microsoft.com/office/drawing/2014/main" id="{433948C1-3E8C-7CA7-E9ED-02DC4F771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447" y="2493781"/>
            <a:ext cx="3019425" cy="2771775"/>
          </a:xfrm>
          <a:prstGeom prst="rect">
            <a:avLst/>
          </a:prstGeom>
          <a:solidFill>
            <a:schemeClr val="tx1">
              <a:lumMod val="95000"/>
            </a:schemeClr>
          </a:solidFill>
        </p:spPr>
      </p:pic>
    </p:spTree>
    <p:extLst>
      <p:ext uri="{BB962C8B-B14F-4D97-AF65-F5344CB8AC3E}">
        <p14:creationId xmlns:p14="http://schemas.microsoft.com/office/powerpoint/2010/main" val="93023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308581" cy="1826407"/>
          </a:xfrm>
        </p:spPr>
        <p:txBody>
          <a:bodyPr vert="horz" wrap="square" lIns="0" tIns="0" rIns="0" bIns="0" rtlCol="0" anchor="t" anchorCtr="0">
            <a:normAutofit fontScale="90000"/>
          </a:bodyPr>
          <a:lstStyle/>
          <a:p>
            <a:r>
              <a:rPr lang="en-US" dirty="0"/>
              <a:t>Process of Computerized in Accounting System</a:t>
            </a:r>
          </a:p>
        </p:txBody>
      </p:sp>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22</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6087421" y="345057"/>
            <a:ext cx="5730142" cy="6090249"/>
          </a:xfrm>
        </p:spPr>
        <p:txBody>
          <a:bodyPr anchor="t">
            <a:normAutofit lnSpcReduction="10000"/>
          </a:bodyPr>
          <a:lstStyle/>
          <a:p>
            <a:pPr marL="0" indent="0" algn="l">
              <a:buNone/>
            </a:pPr>
            <a:r>
              <a:rPr lang="en-US" sz="1200" b="0" i="0" dirty="0">
                <a:solidFill>
                  <a:srgbClr val="D1D5DB"/>
                </a:solidFill>
                <a:effectLst/>
                <a:latin typeface="Söhne"/>
              </a:rPr>
              <a:t>The process of computerized accounting system involves the following steps:</a:t>
            </a:r>
          </a:p>
          <a:p>
            <a:pPr algn="l">
              <a:buFont typeface="+mj-lt"/>
              <a:buAutoNum type="arabicPeriod"/>
            </a:pPr>
            <a:r>
              <a:rPr lang="en-US" sz="1200" b="0" i="0" dirty="0">
                <a:solidFill>
                  <a:srgbClr val="D1D5DB"/>
                </a:solidFill>
                <a:effectLst/>
                <a:latin typeface="Söhne"/>
              </a:rPr>
              <a:t>Selecting the appropriate accounting software: The first step in implementing a computerized accounting system is to select the appropriate accounting software that meets the specific needs of the organization.</a:t>
            </a:r>
          </a:p>
          <a:p>
            <a:pPr algn="l">
              <a:buFont typeface="+mj-lt"/>
              <a:buAutoNum type="arabicPeriod"/>
            </a:pPr>
            <a:r>
              <a:rPr lang="en-US" sz="1200" b="0" i="0" dirty="0">
                <a:solidFill>
                  <a:srgbClr val="D1D5DB"/>
                </a:solidFill>
                <a:effectLst/>
                <a:latin typeface="Söhne"/>
              </a:rPr>
              <a:t>Setting up the system: Once the accounting software has been selected, the system needs to be set up, which involves creating company files, setting up accounts, and defining the chart of accounts.</a:t>
            </a:r>
          </a:p>
          <a:p>
            <a:pPr algn="l">
              <a:buFont typeface="+mj-lt"/>
              <a:buAutoNum type="arabicPeriod"/>
            </a:pPr>
            <a:r>
              <a:rPr lang="en-US" sz="1200" b="0" i="0" dirty="0">
                <a:solidFill>
                  <a:srgbClr val="D1D5DB"/>
                </a:solidFill>
                <a:effectLst/>
                <a:latin typeface="Söhne"/>
              </a:rPr>
              <a:t>Entering transaction data: Once the system is set up, transaction data needs to be entered into the accounting software. This can be done manually or by importing data from other systems, such as point-of-sale systems or bank statements.</a:t>
            </a:r>
          </a:p>
          <a:p>
            <a:pPr algn="l">
              <a:buFont typeface="+mj-lt"/>
              <a:buAutoNum type="arabicPeriod"/>
            </a:pPr>
            <a:r>
              <a:rPr lang="en-US" sz="1200" b="0" i="0" dirty="0">
                <a:solidFill>
                  <a:srgbClr val="D1D5DB"/>
                </a:solidFill>
                <a:effectLst/>
                <a:latin typeface="Söhne"/>
              </a:rPr>
              <a:t>Processing transactions: Once the transaction data has been entered, the accounting software will process the transactions and update the appropriate accounts.</a:t>
            </a:r>
          </a:p>
          <a:p>
            <a:pPr algn="l">
              <a:buFont typeface="+mj-lt"/>
              <a:buAutoNum type="arabicPeriod"/>
            </a:pPr>
            <a:r>
              <a:rPr lang="en-US" sz="1200" b="0" i="0" dirty="0">
                <a:solidFill>
                  <a:srgbClr val="D1D5DB"/>
                </a:solidFill>
                <a:effectLst/>
                <a:latin typeface="Söhne"/>
              </a:rPr>
              <a:t>Generating reports: After processing transactions, reports can be generated, such as financial statements, general ledger, accounts receivable, accounts payable, and inventory reports.</a:t>
            </a:r>
          </a:p>
          <a:p>
            <a:pPr algn="l">
              <a:buFont typeface="+mj-lt"/>
              <a:buAutoNum type="arabicPeriod"/>
            </a:pPr>
            <a:r>
              <a:rPr lang="en-US" sz="1200" b="0" i="0" dirty="0">
                <a:solidFill>
                  <a:srgbClr val="D1D5DB"/>
                </a:solidFill>
                <a:effectLst/>
                <a:latin typeface="Söhne"/>
              </a:rPr>
              <a:t>Reconciling accounts: The accounting system should be reconciled regularly to ensure that the recorded transactions match the actual financial transactions.</a:t>
            </a:r>
          </a:p>
          <a:p>
            <a:pPr algn="l">
              <a:buFont typeface="+mj-lt"/>
              <a:buAutoNum type="arabicPeriod"/>
            </a:pPr>
            <a:r>
              <a:rPr lang="en-US" sz="1200" b="0" i="0" dirty="0">
                <a:solidFill>
                  <a:srgbClr val="D1D5DB"/>
                </a:solidFill>
                <a:effectLst/>
                <a:latin typeface="Söhne"/>
              </a:rPr>
              <a:t>Backing up data: Regular backups of the accounting system data should be performed to prevent data loss in case of hardware or software failure.</a:t>
            </a:r>
          </a:p>
          <a:p>
            <a:pPr algn="l">
              <a:buFont typeface="+mj-lt"/>
              <a:buAutoNum type="arabicPeriod"/>
            </a:pPr>
            <a:r>
              <a:rPr lang="en-US" sz="1200" b="0" i="0" dirty="0">
                <a:solidFill>
                  <a:srgbClr val="D1D5DB"/>
                </a:solidFill>
                <a:effectLst/>
                <a:latin typeface="Söhne"/>
              </a:rPr>
              <a:t>Performing maintenance and updates: The accounting system should be maintained and updated regularly to ensure that it is up-to-date with changes in accounting standards, tax laws, and software updates.</a:t>
            </a:r>
          </a:p>
        </p:txBody>
      </p:sp>
    </p:spTree>
    <p:extLst>
      <p:ext uri="{BB962C8B-B14F-4D97-AF65-F5344CB8AC3E}">
        <p14:creationId xmlns:p14="http://schemas.microsoft.com/office/powerpoint/2010/main" val="182450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1" y="580363"/>
            <a:ext cx="5308581" cy="2343992"/>
          </a:xfrm>
        </p:spPr>
        <p:txBody>
          <a:bodyPr vert="horz" wrap="square" lIns="0" tIns="0" rIns="0" bIns="0" rtlCol="0" anchor="t" anchorCtr="0">
            <a:normAutofit fontScale="90000"/>
          </a:bodyPr>
          <a:lstStyle/>
          <a:p>
            <a:r>
              <a:rPr lang="en-US" dirty="0"/>
              <a:t>Computer System Process: Information Sources in Computer System</a:t>
            </a:r>
          </a:p>
        </p:txBody>
      </p:sp>
      <p:grpSp>
        <p:nvGrpSpPr>
          <p:cNvPr id="72" name="Group 71">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80"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76">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78" name="Freeform: Shape 77">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1" name="Freeform: Shape 80">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23</a:t>
            </a:fld>
            <a:endParaRPr lang="en-US"/>
          </a:p>
        </p:txBody>
      </p:sp>
      <p:sp>
        <p:nvSpPr>
          <p:cNvPr id="2" name="Content Placeholder 2">
            <a:extLst>
              <a:ext uri="{FF2B5EF4-FFF2-40B4-BE49-F238E27FC236}">
                <a16:creationId xmlns:a16="http://schemas.microsoft.com/office/drawing/2014/main" id="{B184F9E9-2E8D-3C3E-132D-AB01AE6C3A1B}"/>
              </a:ext>
            </a:extLst>
          </p:cNvPr>
          <p:cNvSpPr>
            <a:spLocks noGrp="1"/>
          </p:cNvSpPr>
          <p:nvPr>
            <p:ph idx="1"/>
          </p:nvPr>
        </p:nvSpPr>
        <p:spPr>
          <a:xfrm>
            <a:off x="6087421" y="1016433"/>
            <a:ext cx="5730142" cy="4825133"/>
          </a:xfrm>
        </p:spPr>
        <p:txBody>
          <a:bodyPr anchor="t">
            <a:normAutofit/>
          </a:bodyPr>
          <a:lstStyle/>
          <a:p>
            <a:pPr marL="0" indent="0" algn="l">
              <a:buNone/>
            </a:pPr>
            <a:r>
              <a:rPr lang="en-US" sz="1200" b="0" i="0" dirty="0">
                <a:solidFill>
                  <a:srgbClr val="D1D5DB"/>
                </a:solidFill>
                <a:effectLst/>
                <a:latin typeface="Söhne"/>
              </a:rPr>
              <a:t>In a computerized accounting system, there are various sources of information that are used to record financial transactions. These sources of information include:</a:t>
            </a:r>
          </a:p>
          <a:p>
            <a:pPr algn="l">
              <a:buFont typeface="+mj-lt"/>
              <a:buAutoNum type="arabicPeriod"/>
            </a:pPr>
            <a:r>
              <a:rPr lang="en-US" sz="1200" b="0" i="0" dirty="0">
                <a:solidFill>
                  <a:srgbClr val="D1D5DB"/>
                </a:solidFill>
                <a:effectLst/>
                <a:latin typeface="Söhne"/>
              </a:rPr>
              <a:t>Bill: A bill is a document that outlines the goods or services purchased by an organization. When a bill is received, it is entered into the accounting system as an account payable.</a:t>
            </a:r>
          </a:p>
          <a:p>
            <a:pPr algn="l">
              <a:buFont typeface="+mj-lt"/>
              <a:buAutoNum type="arabicPeriod"/>
            </a:pPr>
            <a:r>
              <a:rPr lang="en-US" sz="1200" b="0" i="0" dirty="0">
                <a:solidFill>
                  <a:srgbClr val="D1D5DB"/>
                </a:solidFill>
                <a:effectLst/>
                <a:latin typeface="Söhne"/>
              </a:rPr>
              <a:t>Purchase order: A purchase order is a document that is used to order goods or services from a vendor. Once a purchase order is issued, it is entered into the accounting system as an accounts payable.</a:t>
            </a:r>
          </a:p>
          <a:p>
            <a:pPr algn="l">
              <a:buFont typeface="+mj-lt"/>
              <a:buAutoNum type="arabicPeriod"/>
            </a:pPr>
            <a:r>
              <a:rPr lang="en-US" sz="1200" b="0" i="0" dirty="0">
                <a:solidFill>
                  <a:srgbClr val="D1D5DB"/>
                </a:solidFill>
                <a:effectLst/>
                <a:latin typeface="Söhne"/>
              </a:rPr>
              <a:t>Goods receipt: A goods receipt is a document that is used to confirm the receipt of goods or services that have been ordered. Once a goods receipt is received, it is entered into the accounting system as an inventory transaction.</a:t>
            </a:r>
          </a:p>
          <a:p>
            <a:pPr algn="l">
              <a:buFont typeface="+mj-lt"/>
              <a:buAutoNum type="arabicPeriod"/>
            </a:pPr>
            <a:r>
              <a:rPr lang="en-US" sz="1200" b="0" i="0" dirty="0">
                <a:solidFill>
                  <a:srgbClr val="D1D5DB"/>
                </a:solidFill>
                <a:effectLst/>
                <a:latin typeface="Söhne"/>
              </a:rPr>
              <a:t>Barcode: Barcodes are used to track inventory in a computerized accounting system. When an item is received or sold, the barcode is scanned, and the transaction is recorded in the accounting system.</a:t>
            </a:r>
          </a:p>
        </p:txBody>
      </p:sp>
      <p:pic>
        <p:nvPicPr>
          <p:cNvPr id="1026" name="Picture 2">
            <a:extLst>
              <a:ext uri="{FF2B5EF4-FFF2-40B4-BE49-F238E27FC236}">
                <a16:creationId xmlns:a16="http://schemas.microsoft.com/office/drawing/2014/main" id="{433948C1-3E8C-7CA7-E9ED-02DC4F77158B}"/>
              </a:ext>
            </a:extLst>
          </p:cNvPr>
          <p:cNvPicPr>
            <a:picLocks noChangeAspect="1" noChangeArrowheads="1"/>
          </p:cNvPicPr>
          <p:nvPr/>
        </p:nvPicPr>
        <p:blipFill>
          <a:blip r:embed="rId2"/>
          <a:srcRect/>
          <a:stretch/>
        </p:blipFill>
        <p:spPr bwMode="auto">
          <a:xfrm>
            <a:off x="1171576" y="2924355"/>
            <a:ext cx="3843864" cy="3193693"/>
          </a:xfrm>
          <a:prstGeom prst="rect">
            <a:avLst/>
          </a:prstGeom>
          <a:solidFill>
            <a:schemeClr val="tx1">
              <a:lumMod val="95000"/>
            </a:schemeClr>
          </a:solidFill>
        </p:spPr>
      </p:pic>
    </p:spTree>
    <p:extLst>
      <p:ext uri="{BB962C8B-B14F-4D97-AF65-F5344CB8AC3E}">
        <p14:creationId xmlns:p14="http://schemas.microsoft.com/office/powerpoint/2010/main" val="200581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Ajay Singh</a:t>
            </a:r>
          </a:p>
          <a:p>
            <a:r>
              <a:rPr lang="en-US" dirty="0"/>
              <a:t>ajay@mentormaya.com</a:t>
            </a:r>
          </a:p>
          <a:p>
            <a:r>
              <a:rPr lang="en-US" dirty="0"/>
              <a:t>https://ajaysingh.com.np</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To Computer</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pPr algn="just"/>
            <a:r>
              <a:rPr lang="en-US" b="0" i="0" dirty="0">
                <a:solidFill>
                  <a:srgbClr val="D1D5DB"/>
                </a:solidFill>
                <a:effectLst/>
                <a:latin typeface="Söhne"/>
              </a:rPr>
              <a:t>A computer is an electronic device that is designed to receive, store, process, and output data. It is a powerful tool that has become an integral part of our daily lives. The computer has evolved over the years from its early beginnings as a simple calculator to a complex machine that can perform millions of calculations per second.</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3EAFA5-51AD-C827-C143-A85BCABA4E00}"/>
              </a:ext>
            </a:extLst>
          </p:cNvPr>
          <p:cNvSpPr>
            <a:spLocks noGrp="1"/>
          </p:cNvSpPr>
          <p:nvPr>
            <p:ph type="ctrTitle"/>
          </p:nvPr>
        </p:nvSpPr>
        <p:spPr>
          <a:xfrm>
            <a:off x="7999414" y="353682"/>
            <a:ext cx="3565524" cy="1530011"/>
          </a:xfrm>
        </p:spPr>
        <p:txBody>
          <a:bodyPr/>
          <a:lstStyle/>
          <a:p>
            <a:r>
              <a:rPr lang="en-US" dirty="0"/>
              <a:t>Elements of Computer</a:t>
            </a:r>
          </a:p>
        </p:txBody>
      </p:sp>
      <p:pic>
        <p:nvPicPr>
          <p:cNvPr id="10" name="Picture Placeholder 9">
            <a:extLst>
              <a:ext uri="{FF2B5EF4-FFF2-40B4-BE49-F238E27FC236}">
                <a16:creationId xmlns:a16="http://schemas.microsoft.com/office/drawing/2014/main" id="{CCF641D7-4B2C-6DF5-4B82-331B13002814}"/>
              </a:ext>
            </a:extLst>
          </p:cNvPr>
          <p:cNvPicPr>
            <a:picLocks noGrp="1" noChangeAspect="1"/>
          </p:cNvPicPr>
          <p:nvPr>
            <p:ph type="pic" sz="quarter" idx="13"/>
          </p:nvPr>
        </p:nvPicPr>
        <p:blipFill rotWithShape="1">
          <a:blip r:embed="rId2"/>
          <a:srcRect l="7005" r="7005"/>
          <a:stretch/>
        </p:blipFill>
        <p:spPr/>
      </p:pic>
      <p:sp>
        <p:nvSpPr>
          <p:cNvPr id="8" name="Text Placeholder 7">
            <a:extLst>
              <a:ext uri="{FF2B5EF4-FFF2-40B4-BE49-F238E27FC236}">
                <a16:creationId xmlns:a16="http://schemas.microsoft.com/office/drawing/2014/main" id="{A278D766-2794-001C-F515-7BD4D658DEFC}"/>
              </a:ext>
            </a:extLst>
          </p:cNvPr>
          <p:cNvSpPr>
            <a:spLocks noGrp="1"/>
          </p:cNvSpPr>
          <p:nvPr>
            <p:ph type="body" sz="quarter" idx="14"/>
          </p:nvPr>
        </p:nvSpPr>
        <p:spPr>
          <a:xfrm>
            <a:off x="7999413" y="1984075"/>
            <a:ext cx="3565524" cy="4677075"/>
          </a:xfrm>
        </p:spPr>
        <p:txBody>
          <a:bodyPr/>
          <a:lstStyle/>
          <a:p>
            <a:pPr marL="342900" indent="-342900">
              <a:buFont typeface="Wingdings" panose="05000000000000000000" pitchFamily="2" charset="2"/>
              <a:buChar char="Ø"/>
            </a:pPr>
            <a:r>
              <a:rPr lang="en-US" b="0" i="0" dirty="0">
                <a:solidFill>
                  <a:srgbClr val="D1D5DB"/>
                </a:solidFill>
                <a:effectLst/>
                <a:latin typeface="Söhne"/>
              </a:rPr>
              <a:t>Hardware: This refers to the physical components of the computer that you can touch and see. </a:t>
            </a:r>
          </a:p>
          <a:p>
            <a:pPr marL="342900" indent="-342900">
              <a:buFont typeface="Wingdings" panose="05000000000000000000" pitchFamily="2" charset="2"/>
              <a:buChar char="Ø"/>
            </a:pPr>
            <a:r>
              <a:rPr lang="en-US" b="0" i="0" dirty="0">
                <a:solidFill>
                  <a:srgbClr val="D1D5DB"/>
                </a:solidFill>
                <a:effectLst/>
                <a:latin typeface="Söhne"/>
              </a:rPr>
              <a:t>Software: This refers to the programs and instructions that tell the hardware what to do. </a:t>
            </a:r>
          </a:p>
          <a:p>
            <a:pPr marL="342900" indent="-342900">
              <a:buFont typeface="Wingdings" panose="05000000000000000000" pitchFamily="2" charset="2"/>
              <a:buChar char="Ø"/>
            </a:pPr>
            <a:r>
              <a:rPr lang="en-US" dirty="0">
                <a:solidFill>
                  <a:srgbClr val="D1D5DB"/>
                </a:solidFill>
                <a:latin typeface="Söhne"/>
              </a:rPr>
              <a:t>User: Person who operates the computer to accomplish certain task or objective.</a:t>
            </a:r>
          </a:p>
          <a:p>
            <a:pPr marL="342900" indent="-342900">
              <a:buFont typeface="Wingdings" panose="05000000000000000000" pitchFamily="2" charset="2"/>
              <a:buChar char="Ø"/>
            </a:pPr>
            <a:r>
              <a:rPr lang="en-US" dirty="0">
                <a:solidFill>
                  <a:srgbClr val="D1D5DB"/>
                </a:solidFill>
                <a:latin typeface="Söhne"/>
              </a:rPr>
              <a:t>Data: Information that is under processing or storage.</a:t>
            </a:r>
            <a:endParaRPr lang="en-US" dirty="0"/>
          </a:p>
        </p:txBody>
      </p:sp>
      <p:sp>
        <p:nvSpPr>
          <p:cNvPr id="4" name="Slide Number Placeholder 3">
            <a:extLst>
              <a:ext uri="{FF2B5EF4-FFF2-40B4-BE49-F238E27FC236}">
                <a16:creationId xmlns:a16="http://schemas.microsoft.com/office/drawing/2014/main" id="{288D01ED-1FC4-D474-0733-6979898C1B4C}"/>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4167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3EAFA5-51AD-C827-C143-A85BCABA4E00}"/>
              </a:ext>
            </a:extLst>
          </p:cNvPr>
          <p:cNvSpPr>
            <a:spLocks noGrp="1"/>
          </p:cNvSpPr>
          <p:nvPr>
            <p:ph type="ctrTitle"/>
          </p:nvPr>
        </p:nvSpPr>
        <p:spPr>
          <a:xfrm>
            <a:off x="7999414" y="0"/>
            <a:ext cx="3565524" cy="1530011"/>
          </a:xfrm>
        </p:spPr>
        <p:txBody>
          <a:bodyPr/>
          <a:lstStyle/>
          <a:p>
            <a:r>
              <a:rPr lang="en-US" dirty="0"/>
              <a:t>Components of Computer</a:t>
            </a:r>
          </a:p>
        </p:txBody>
      </p:sp>
      <p:pic>
        <p:nvPicPr>
          <p:cNvPr id="10" name="Picture Placeholder 9">
            <a:extLst>
              <a:ext uri="{FF2B5EF4-FFF2-40B4-BE49-F238E27FC236}">
                <a16:creationId xmlns:a16="http://schemas.microsoft.com/office/drawing/2014/main" id="{CCF641D7-4B2C-6DF5-4B82-331B13002814}"/>
              </a:ext>
            </a:extLst>
          </p:cNvPr>
          <p:cNvPicPr>
            <a:picLocks noGrp="1" noChangeAspect="1"/>
          </p:cNvPicPr>
          <p:nvPr>
            <p:ph type="pic" sz="quarter" idx="13"/>
          </p:nvPr>
        </p:nvPicPr>
        <p:blipFill rotWithShape="1">
          <a:blip r:embed="rId2"/>
          <a:srcRect l="696" r="-49"/>
          <a:stretch/>
        </p:blipFill>
        <p:spPr>
          <a:xfrm>
            <a:off x="0" y="1"/>
            <a:ext cx="7660257" cy="6858000"/>
          </a:xfrm>
        </p:spPr>
      </p:pic>
      <p:sp>
        <p:nvSpPr>
          <p:cNvPr id="8" name="Text Placeholder 7">
            <a:extLst>
              <a:ext uri="{FF2B5EF4-FFF2-40B4-BE49-F238E27FC236}">
                <a16:creationId xmlns:a16="http://schemas.microsoft.com/office/drawing/2014/main" id="{A278D766-2794-001C-F515-7BD4D658DEFC}"/>
              </a:ext>
            </a:extLst>
          </p:cNvPr>
          <p:cNvSpPr>
            <a:spLocks noGrp="1"/>
          </p:cNvSpPr>
          <p:nvPr>
            <p:ph type="body" sz="quarter" idx="14"/>
          </p:nvPr>
        </p:nvSpPr>
        <p:spPr>
          <a:xfrm>
            <a:off x="7999413" y="1613139"/>
            <a:ext cx="3565524" cy="5048011"/>
          </a:xfrm>
        </p:spPr>
        <p:txBody>
          <a:bodyPr/>
          <a:lstStyle/>
          <a:p>
            <a:pPr marL="342900" indent="-342900">
              <a:buFont typeface="Wingdings" panose="05000000000000000000" pitchFamily="2" charset="2"/>
              <a:buChar char="Ø"/>
            </a:pPr>
            <a:r>
              <a:rPr lang="en-US" b="0" i="0" dirty="0">
                <a:solidFill>
                  <a:srgbClr val="D1D5DB"/>
                </a:solidFill>
                <a:effectLst/>
                <a:latin typeface="Söhne"/>
              </a:rPr>
              <a:t>Hardware</a:t>
            </a:r>
            <a:endParaRPr lang="en-US" dirty="0">
              <a:solidFill>
                <a:srgbClr val="D1D5DB"/>
              </a:solidFill>
              <a:latin typeface="Söhne"/>
            </a:endParaRPr>
          </a:p>
          <a:p>
            <a:pPr algn="just">
              <a:lnSpc>
                <a:spcPct val="100000"/>
              </a:lnSpc>
              <a:buFont typeface="Arial" panose="020B0604020202020204" pitchFamily="34" charset="0"/>
              <a:buChar char="•"/>
            </a:pPr>
            <a:r>
              <a:rPr lang="en-US" sz="1200" b="0" i="0" dirty="0">
                <a:solidFill>
                  <a:srgbClr val="D1D5DB"/>
                </a:solidFill>
                <a:effectLst/>
                <a:latin typeface="Söhne"/>
              </a:rPr>
              <a:t>Central Processing Unit (CPU): This is the "brain" of the computer that performs most of the calculations and processes data.</a:t>
            </a:r>
          </a:p>
          <a:p>
            <a:pPr algn="just">
              <a:lnSpc>
                <a:spcPct val="100000"/>
              </a:lnSpc>
              <a:buFont typeface="Arial" panose="020B0604020202020204" pitchFamily="34" charset="0"/>
              <a:buChar char="•"/>
            </a:pPr>
            <a:r>
              <a:rPr lang="en-US" sz="1200" b="0" i="0" dirty="0">
                <a:solidFill>
                  <a:srgbClr val="D1D5DB"/>
                </a:solidFill>
                <a:effectLst/>
                <a:latin typeface="Söhne"/>
              </a:rPr>
              <a:t>Random Access Memory (RAM): This is the temporary memory that the computer uses to store data while it is working on it.</a:t>
            </a:r>
          </a:p>
          <a:p>
            <a:pPr algn="just">
              <a:lnSpc>
                <a:spcPct val="100000"/>
              </a:lnSpc>
              <a:buFont typeface="Arial" panose="020B0604020202020204" pitchFamily="34" charset="0"/>
              <a:buChar char="•"/>
            </a:pPr>
            <a:r>
              <a:rPr lang="en-US" sz="1200" b="0" i="0" dirty="0">
                <a:solidFill>
                  <a:srgbClr val="D1D5DB"/>
                </a:solidFill>
                <a:effectLst/>
                <a:latin typeface="Söhne"/>
              </a:rPr>
              <a:t>Hard Disk Drive (HDD) or Solid-State Drive (SSD): These are the primary storage devices that hold all the data and software installed on the computer.</a:t>
            </a:r>
          </a:p>
          <a:p>
            <a:pPr algn="just">
              <a:lnSpc>
                <a:spcPct val="100000"/>
              </a:lnSpc>
              <a:buFont typeface="Arial" panose="020B0604020202020204" pitchFamily="34" charset="0"/>
              <a:buChar char="•"/>
            </a:pPr>
            <a:r>
              <a:rPr lang="en-US" sz="1200" b="0" i="0" dirty="0">
                <a:solidFill>
                  <a:srgbClr val="D1D5DB"/>
                </a:solidFill>
                <a:effectLst/>
                <a:latin typeface="Söhne"/>
              </a:rPr>
              <a:t>Input devices: These are the devices that allow users to enter data into the computer, such as the keyboard and mouse.</a:t>
            </a:r>
          </a:p>
          <a:p>
            <a:pPr algn="just">
              <a:lnSpc>
                <a:spcPct val="100000"/>
              </a:lnSpc>
              <a:buFont typeface="Arial" panose="020B0604020202020204" pitchFamily="34" charset="0"/>
              <a:buChar char="•"/>
            </a:pPr>
            <a:r>
              <a:rPr lang="en-US" sz="1200" b="0" i="0" dirty="0">
                <a:solidFill>
                  <a:srgbClr val="D1D5DB"/>
                </a:solidFill>
                <a:effectLst/>
                <a:latin typeface="Söhne"/>
              </a:rPr>
              <a:t>Output devices: These are the devices that display information from the computer, such as the monitor or printer.</a:t>
            </a:r>
          </a:p>
          <a:p>
            <a:pPr algn="just">
              <a:lnSpc>
                <a:spcPct val="100000"/>
              </a:lnSpc>
              <a:buFont typeface="Arial" panose="020B0604020202020204" pitchFamily="34" charset="0"/>
              <a:buChar char="•"/>
            </a:pPr>
            <a:r>
              <a:rPr lang="en-US" sz="1200" b="0" i="0" dirty="0">
                <a:solidFill>
                  <a:srgbClr val="D1D5DB"/>
                </a:solidFill>
                <a:effectLst/>
                <a:latin typeface="Söhne"/>
              </a:rPr>
              <a:t>Motherboard: This is the main circuit board that connects all the hardware components of the computer.</a:t>
            </a:r>
          </a:p>
          <a:p>
            <a:pPr marL="800100" lvl="1" indent="-342900">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288D01ED-1FC4-D474-0733-6979898C1B4C}"/>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322561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Characteristics(features) of Computer</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639340068"/>
              </p:ext>
            </p:extLst>
          </p:nvPr>
        </p:nvGraphicFramePr>
        <p:xfrm>
          <a:off x="550863" y="1354347"/>
          <a:ext cx="11090275" cy="4738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a:t>Advantages of using Computer</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Graphic 12" descr="Computer">
            <a:extLst>
              <a:ext uri="{FF2B5EF4-FFF2-40B4-BE49-F238E27FC236}">
                <a16:creationId xmlns:a16="http://schemas.microsoft.com/office/drawing/2014/main" id="{CCA55628-862D-83B1-AAE9-54E16ED6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39082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FC7-D124-461E-2EBC-3C6D91475B59}"/>
              </a:ext>
            </a:extLst>
          </p:cNvPr>
          <p:cNvSpPr>
            <a:spLocks noGrp="1"/>
          </p:cNvSpPr>
          <p:nvPr>
            <p:ph type="title"/>
          </p:nvPr>
        </p:nvSpPr>
        <p:spPr>
          <a:xfrm>
            <a:off x="550862" y="196900"/>
            <a:ext cx="11091600" cy="631236"/>
          </a:xfrm>
        </p:spPr>
        <p:txBody>
          <a:bodyPr/>
          <a:lstStyle/>
          <a:p>
            <a:r>
              <a:rPr lang="en-US" u="sng" dirty="0"/>
              <a:t>Advantages of using Computer</a:t>
            </a:r>
          </a:p>
        </p:txBody>
      </p:sp>
      <p:sp>
        <p:nvSpPr>
          <p:cNvPr id="3" name="Content Placeholder 2">
            <a:extLst>
              <a:ext uri="{FF2B5EF4-FFF2-40B4-BE49-F238E27FC236}">
                <a16:creationId xmlns:a16="http://schemas.microsoft.com/office/drawing/2014/main" id="{E77D9146-438A-7629-6601-6180A5873EB8}"/>
              </a:ext>
            </a:extLst>
          </p:cNvPr>
          <p:cNvSpPr>
            <a:spLocks noGrp="1"/>
          </p:cNvSpPr>
          <p:nvPr>
            <p:ph idx="1"/>
          </p:nvPr>
        </p:nvSpPr>
        <p:spPr>
          <a:xfrm>
            <a:off x="550863" y="974512"/>
            <a:ext cx="11090274" cy="5532700"/>
          </a:xfrm>
        </p:spPr>
        <p:txBody>
          <a:bodyPr/>
          <a:lstStyle/>
          <a:p>
            <a:pPr algn="just">
              <a:buFont typeface="+mj-lt"/>
              <a:buAutoNum type="arabicPeriod"/>
            </a:pPr>
            <a:r>
              <a:rPr lang="en-US" sz="1600" b="0" i="0" dirty="0">
                <a:solidFill>
                  <a:srgbClr val="D1D5DB"/>
                </a:solidFill>
                <a:effectLst/>
                <a:latin typeface="Söhne"/>
              </a:rPr>
              <a:t>Increased Efficiency: Computers can perform tasks much faster and more accurately than humans, allowing for increased efficiency and productivity. They can also automate repetitive tasks, freeing up time for employees to focus on more complex tasks.</a:t>
            </a:r>
          </a:p>
          <a:p>
            <a:pPr algn="just">
              <a:buFont typeface="+mj-lt"/>
              <a:buAutoNum type="arabicPeriod"/>
            </a:pPr>
            <a:r>
              <a:rPr lang="en-US" sz="1600" b="0" i="0" dirty="0">
                <a:solidFill>
                  <a:srgbClr val="D1D5DB"/>
                </a:solidFill>
                <a:effectLst/>
                <a:latin typeface="Söhne"/>
              </a:rPr>
              <a:t>Improved Communication: Computers and the internet have revolutionized communication by allowing people to connect instantly and easily from anywhere in the world. This has made it easier for businesses to communicate with customers and suppliers, and for individuals to stay connected with friends and family.</a:t>
            </a:r>
          </a:p>
          <a:p>
            <a:pPr algn="just">
              <a:buFont typeface="+mj-lt"/>
              <a:buAutoNum type="arabicPeriod"/>
            </a:pPr>
            <a:r>
              <a:rPr lang="en-US" sz="1600" b="0" i="0" dirty="0">
                <a:solidFill>
                  <a:srgbClr val="D1D5DB"/>
                </a:solidFill>
                <a:effectLst/>
                <a:latin typeface="Söhne"/>
              </a:rPr>
              <a:t>Access to Information: The internet provides access to a vast amount of information on any topic, making it easier for individuals and businesses to conduct research and make informed decisions.</a:t>
            </a:r>
          </a:p>
          <a:p>
            <a:pPr algn="just">
              <a:buFont typeface="+mj-lt"/>
              <a:buAutoNum type="arabicPeriod"/>
            </a:pPr>
            <a:r>
              <a:rPr lang="en-US" sz="1600" b="0" i="0" dirty="0">
                <a:solidFill>
                  <a:srgbClr val="D1D5DB"/>
                </a:solidFill>
                <a:effectLst/>
                <a:latin typeface="Söhne"/>
              </a:rPr>
              <a:t>Cost Savings: Computers can help businesses save money by reducing the need for manual labor, decreasing the amount of paper and other resources used, and reducing the need for office space.</a:t>
            </a:r>
          </a:p>
          <a:p>
            <a:pPr algn="just">
              <a:buFont typeface="+mj-lt"/>
              <a:buAutoNum type="arabicPeriod"/>
            </a:pPr>
            <a:r>
              <a:rPr lang="en-US" sz="1600" b="0" i="0" dirty="0">
                <a:solidFill>
                  <a:srgbClr val="D1D5DB"/>
                </a:solidFill>
                <a:effectLst/>
                <a:latin typeface="Söhne"/>
              </a:rPr>
              <a:t>Increased Accuracy: Computers can perform tasks with a high degree of accuracy and consistency, reducing the risk of errors and mistakes.</a:t>
            </a:r>
          </a:p>
          <a:p>
            <a:pPr algn="just">
              <a:buFont typeface="+mj-lt"/>
              <a:buAutoNum type="arabicPeriod"/>
            </a:pPr>
            <a:r>
              <a:rPr lang="en-US" sz="1600" b="0" i="0" dirty="0">
                <a:solidFill>
                  <a:srgbClr val="D1D5DB"/>
                </a:solidFill>
                <a:effectLst/>
                <a:latin typeface="Söhne"/>
              </a:rPr>
              <a:t>Better Data Management: Computers make it easy to store, organize, and analyze large amounts of data quickly and efficiently. This can help businesses make more informed decisions and improve their operations.</a:t>
            </a:r>
          </a:p>
          <a:p>
            <a:pPr algn="just">
              <a:buFont typeface="+mj-lt"/>
              <a:buAutoNum type="arabicPeriod"/>
            </a:pPr>
            <a:r>
              <a:rPr lang="en-US" sz="1600" b="0" i="0" dirty="0">
                <a:solidFill>
                  <a:srgbClr val="D1D5DB"/>
                </a:solidFill>
                <a:effectLst/>
                <a:latin typeface="Söhne"/>
              </a:rPr>
              <a:t>Enhanced Creativity: Computers provide a platform for creative expression, allowing individuals to create and edit digital media, develop software and apps, and design websites and graphics.</a:t>
            </a:r>
          </a:p>
          <a:p>
            <a:pPr marL="0" indent="0" algn="just">
              <a:buNone/>
            </a:pPr>
            <a:endParaRPr lang="en-US" sz="1600" dirty="0"/>
          </a:p>
        </p:txBody>
      </p:sp>
      <p:sp>
        <p:nvSpPr>
          <p:cNvPr id="6" name="Slide Number Placeholder 5">
            <a:extLst>
              <a:ext uri="{FF2B5EF4-FFF2-40B4-BE49-F238E27FC236}">
                <a16:creationId xmlns:a16="http://schemas.microsoft.com/office/drawing/2014/main" id="{E3978160-A040-8B80-823B-520196F61D8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7113466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{D1FD3011-7044-4833-9922-B956D42C634C}tf33713516_win32</Template>
  <TotalTime>129</TotalTime>
  <Words>3221</Words>
  <Application>Microsoft Office PowerPoint</Application>
  <PresentationFormat>Widescreen</PresentationFormat>
  <Paragraphs>181</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Gill Sans MT</vt:lpstr>
      <vt:lpstr>Söhne</vt:lpstr>
      <vt:lpstr>Symbol</vt:lpstr>
      <vt:lpstr>Walbaum Display</vt:lpstr>
      <vt:lpstr>Wingdings</vt:lpstr>
      <vt:lpstr>3DFloatVTI</vt:lpstr>
      <vt:lpstr>Computer System in Accounting</vt:lpstr>
      <vt:lpstr>Agenda</vt:lpstr>
      <vt:lpstr>Introduction</vt:lpstr>
      <vt:lpstr>Introduction</vt:lpstr>
      <vt:lpstr>Elements of Computer</vt:lpstr>
      <vt:lpstr>Components of Computer</vt:lpstr>
      <vt:lpstr>Characteristics(features) of Computer</vt:lpstr>
      <vt:lpstr>Advantages of using Computer</vt:lpstr>
      <vt:lpstr>Advantages of using Computer</vt:lpstr>
      <vt:lpstr>Disadvantages of using Computer</vt:lpstr>
      <vt:lpstr>Disadvantages of using Computer</vt:lpstr>
      <vt:lpstr>Application areas of Computers</vt:lpstr>
      <vt:lpstr>Application areas of Computers</vt:lpstr>
      <vt:lpstr>Computer System in Accounting</vt:lpstr>
      <vt:lpstr>Computer System in Accounting</vt:lpstr>
      <vt:lpstr>Elements of Computing System in Accounting</vt:lpstr>
      <vt:lpstr>Features of Computing System in Accounting</vt:lpstr>
      <vt:lpstr>Importance of Computing System in Accounting</vt:lpstr>
      <vt:lpstr>Limitations of Computing System in Accounting</vt:lpstr>
      <vt:lpstr>Difference between Manual and Computerized Accounting</vt:lpstr>
      <vt:lpstr>Process of Computing System in Accounting</vt:lpstr>
      <vt:lpstr>Process of Computerized in Accounting System</vt:lpstr>
      <vt:lpstr>Computer System Process: Information Sources in Computer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in Accounting</dc:title>
  <dc:creator>mentormaya</dc:creator>
  <cp:lastModifiedBy>mentormaya</cp:lastModifiedBy>
  <cp:revision>85</cp:revision>
  <dcterms:created xsi:type="dcterms:W3CDTF">2023-03-19T17:12:55Z</dcterms:created>
  <dcterms:modified xsi:type="dcterms:W3CDTF">2023-03-20T16:32:44Z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