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52A32-B76E-4C89-9A8E-906796DAC437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4CF7A-980C-4531-925C-621E07CBE5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774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4CF7A-980C-4531-925C-621E07CBE59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583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547B6-1605-4781-A7B7-DB6A5706B290}" type="datetime1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infobizzs.com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784412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A1E7-4718-4FB3-90D9-0E8D3A6FAE9E}" type="datetime1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infobizzs.com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345427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489E-655B-470C-857A-66CA42E14D45}" type="datetime1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infobizzs.com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342193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8C6A-98C6-4DEB-9D2D-027F10FAB61F}" type="datetime1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infobizzs.com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0777900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D9F0-F2A2-46CD-BA68-64C6BF944BBE}" type="datetime1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infobizzs.com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760306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78A8-3531-4E58-B5E2-960A1C9199C2}" type="datetime1">
              <a:rPr lang="en-IN" smtClean="0"/>
              <a:t>17-01-2023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infobizzs.com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7971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4D3D-9703-4F53-94DD-04469C351430}" type="datetime1">
              <a:rPr lang="en-IN" smtClean="0"/>
              <a:t>17-01-2023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infobizzs.com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115811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6D51-865B-4FA0-A7C4-EB6154D18090}" type="datetime1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infobizzs.com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583192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8C2F-1014-4F40-9CAA-937A708E161A}" type="datetime1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infobizzs.com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031153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00A5-8078-49C6-A32D-CF20F1E8D123}" type="datetime1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infobizzs.com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417924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BCBC-5703-44D4-9216-D8F2B8F9A204}" type="datetime1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infobizzs.com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35194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F111-0734-4BC7-84B5-32224ECF1ED5}" type="datetime1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infobizzs.com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684813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8C31-79C3-4692-93C1-383F5527F0F9}" type="datetime1">
              <a:rPr lang="en-IN" smtClean="0"/>
              <a:t>17-01-2023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infobizzs.com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470334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2735-C08A-410E-A4E5-B5758BB7F273}" type="datetime1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infobizzs.com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822045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7CED-0F00-4F28-877E-EFD86D424611}" type="datetime1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infobizzs.com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371704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663C-50D8-4DF6-A50D-90F7DAC2C401}" type="datetime1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infobizzs.com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256923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2717-EF98-411F-ADCF-8E9910222AC7}" type="datetime1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infobizzs.com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039171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9F39686-4D79-41A0-AEED-F43A8D27A1B5}" type="datetime1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IN"/>
              <a:t>infobizzs.com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F9AD2-DB19-4DF9-BF99-C5BD94E05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864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sndAc>
      <p:endSnd/>
    </p:sndAc>
  </p:transition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ershow.com/relay.php?pid=7800704&amp;url=http%3A%2F%2Fwww.php.net%2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309219"/>
            <a:ext cx="8825658" cy="3329581"/>
          </a:xfrm>
        </p:spPr>
        <p:txBody>
          <a:bodyPr/>
          <a:lstStyle/>
          <a:p>
            <a:pPr algn="ctr"/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PHP: Hypertext </a:t>
            </a:r>
            <a:r>
              <a:rPr lang="en-IN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Preprocessor</a:t>
            </a:r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b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</a:br>
            <a:endParaRPr lang="en-IN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825138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Example</a:t>
            </a:r>
            <a:br>
              <a:rPr lang="en-IN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</a:br>
            <a:endParaRPr lang="en-IN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62130"/>
            <a:ext cx="8946541" cy="54220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&lt;!DOCTYPE html&gt;</a:t>
            </a:r>
            <a:br>
              <a:rPr lang="en-IN" dirty="0"/>
            </a:br>
            <a:r>
              <a:rPr lang="en-IN" dirty="0"/>
              <a:t>&lt;html&gt;</a:t>
            </a:r>
            <a:br>
              <a:rPr lang="en-IN" dirty="0"/>
            </a:br>
            <a:r>
              <a:rPr lang="en-IN" dirty="0"/>
              <a:t>&lt;body&gt;</a:t>
            </a:r>
            <a:br>
              <a:rPr lang="en-IN" dirty="0"/>
            </a:br>
            <a:br>
              <a:rPr lang="en-IN" dirty="0"/>
            </a:br>
            <a:r>
              <a:rPr lang="en-IN" dirty="0"/>
              <a:t>&lt;?</a:t>
            </a:r>
            <a:r>
              <a:rPr lang="en-IN" dirty="0" err="1"/>
              <a:t>php</a:t>
            </a:r>
            <a:br>
              <a:rPr lang="en-IN" dirty="0"/>
            </a:br>
            <a:r>
              <a:rPr lang="en-IN" dirty="0"/>
              <a:t>// This is a single-line comment</a:t>
            </a:r>
            <a:br>
              <a:rPr lang="en-IN" dirty="0"/>
            </a:br>
            <a:br>
              <a:rPr lang="en-IN" dirty="0"/>
            </a:br>
            <a:r>
              <a:rPr lang="en-IN" dirty="0"/>
              <a:t># This is also a single-line comment</a:t>
            </a:r>
            <a:br>
              <a:rPr lang="en-IN" dirty="0"/>
            </a:br>
            <a:br>
              <a:rPr lang="en-IN" dirty="0"/>
            </a:br>
            <a:r>
              <a:rPr lang="en-IN" dirty="0"/>
              <a:t>/*</a:t>
            </a:r>
            <a:br>
              <a:rPr lang="en-IN" dirty="0"/>
            </a:br>
            <a:r>
              <a:rPr lang="en-IN" dirty="0"/>
              <a:t>This is a multiple-lines comment block</a:t>
            </a:r>
            <a:br>
              <a:rPr lang="en-IN" dirty="0"/>
            </a:br>
            <a:r>
              <a:rPr lang="en-IN" dirty="0"/>
              <a:t>that spans over multiple</a:t>
            </a:r>
            <a:br>
              <a:rPr lang="en-IN" dirty="0"/>
            </a:br>
            <a:r>
              <a:rPr lang="en-IN" dirty="0"/>
              <a:t>lines</a:t>
            </a:r>
            <a:br>
              <a:rPr lang="en-IN" dirty="0"/>
            </a:br>
            <a:r>
              <a:rPr lang="en-IN" dirty="0"/>
              <a:t>*/</a:t>
            </a:r>
            <a:br>
              <a:rPr lang="en-IN" dirty="0"/>
            </a:br>
            <a:br>
              <a:rPr lang="en-IN" dirty="0"/>
            </a:br>
            <a:r>
              <a:rPr lang="en-IN" dirty="0"/>
              <a:t>// You can also use comments to leave out parts of a code line</a:t>
            </a:r>
            <a:br>
              <a:rPr lang="en-IN" dirty="0"/>
            </a:br>
            <a:r>
              <a:rPr lang="en-IN" dirty="0"/>
              <a:t>$x = 5 /* + 15 */ + 5;</a:t>
            </a:r>
            <a:br>
              <a:rPr lang="en-IN" dirty="0"/>
            </a:br>
            <a:r>
              <a:rPr lang="en-IN" dirty="0"/>
              <a:t>echo $x;</a:t>
            </a:r>
            <a:br>
              <a:rPr lang="en-IN" dirty="0"/>
            </a:br>
            <a:r>
              <a:rPr lang="en-IN" dirty="0"/>
              <a:t>?&gt;</a:t>
            </a:r>
            <a:br>
              <a:rPr lang="en-IN" dirty="0"/>
            </a:br>
            <a:br>
              <a:rPr lang="en-IN" dirty="0"/>
            </a:br>
            <a:r>
              <a:rPr lang="en-IN" dirty="0"/>
              <a:t>&lt;/body&gt;</a:t>
            </a:r>
            <a:br>
              <a:rPr lang="en-IN" dirty="0"/>
            </a:br>
            <a:r>
              <a:rPr lang="en-IN" dirty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2722747330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PHP Case Sensitivity</a:t>
            </a:r>
            <a:endParaRPr lang="en-IN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800599"/>
          </a:xfrm>
        </p:spPr>
        <p:txBody>
          <a:bodyPr>
            <a:noAutofit/>
          </a:bodyPr>
          <a:lstStyle/>
          <a:p>
            <a:r>
              <a:rPr lang="en-IN" dirty="0">
                <a:latin typeface="Baskerville Old Face" panose="02020602080505020303" pitchFamily="18" charset="0"/>
              </a:rPr>
              <a:t>In PHP, all keywords (e.g. if, else, while, echo, etc.), classes, functions, and user-defined functions are NOT case-sensitive.</a:t>
            </a:r>
          </a:p>
          <a:p>
            <a:r>
              <a:rPr lang="en-IN" dirty="0">
                <a:latin typeface="Baskerville Old Face" panose="02020602080505020303" pitchFamily="18" charset="0"/>
              </a:rPr>
              <a:t>In the example below, all three echo statements below are legal (and equal):</a:t>
            </a:r>
          </a:p>
          <a:p>
            <a:pPr marL="0" indent="0">
              <a:buNone/>
            </a:pPr>
            <a:r>
              <a:rPr lang="en-IN" b="1" dirty="0">
                <a:latin typeface="Baskerville Old Face" panose="02020602080505020303" pitchFamily="18" charset="0"/>
              </a:rPr>
              <a:t>Example</a:t>
            </a:r>
          </a:p>
          <a:p>
            <a:pPr marL="0" indent="0">
              <a:buNone/>
            </a:pPr>
            <a:r>
              <a:rPr lang="en-IN" dirty="0">
                <a:latin typeface="Baskerville Old Face" panose="02020602080505020303" pitchFamily="18" charset="0"/>
              </a:rPr>
              <a:t>	&lt;!DOCTYPE html&gt;</a:t>
            </a:r>
            <a:br>
              <a:rPr lang="en-IN" dirty="0">
                <a:latin typeface="Baskerville Old Face" panose="02020602080505020303" pitchFamily="18" charset="0"/>
              </a:rPr>
            </a:br>
            <a:r>
              <a:rPr lang="en-IN" dirty="0">
                <a:latin typeface="Baskerville Old Face" panose="02020602080505020303" pitchFamily="18" charset="0"/>
              </a:rPr>
              <a:t>	&lt;html&gt;</a:t>
            </a:r>
            <a:br>
              <a:rPr lang="en-IN" dirty="0">
                <a:latin typeface="Baskerville Old Face" panose="02020602080505020303" pitchFamily="18" charset="0"/>
              </a:rPr>
            </a:br>
            <a:r>
              <a:rPr lang="en-IN" dirty="0">
                <a:latin typeface="Baskerville Old Face" panose="02020602080505020303" pitchFamily="18" charset="0"/>
              </a:rPr>
              <a:t>		&lt;body&gt;</a:t>
            </a:r>
            <a:br>
              <a:rPr lang="en-IN" dirty="0">
                <a:latin typeface="Baskerville Old Face" panose="02020602080505020303" pitchFamily="18" charset="0"/>
              </a:rPr>
            </a:br>
            <a:br>
              <a:rPr lang="en-IN" dirty="0">
                <a:latin typeface="Baskerville Old Face" panose="02020602080505020303" pitchFamily="18" charset="0"/>
              </a:rPr>
            </a:br>
            <a:r>
              <a:rPr lang="en-IN" dirty="0">
                <a:latin typeface="Baskerville Old Face" panose="02020602080505020303" pitchFamily="18" charset="0"/>
              </a:rPr>
              <a:t>			&lt;?</a:t>
            </a:r>
            <a:r>
              <a:rPr lang="en-IN" dirty="0" err="1">
                <a:latin typeface="Baskerville Old Face" panose="02020602080505020303" pitchFamily="18" charset="0"/>
              </a:rPr>
              <a:t>php</a:t>
            </a:r>
            <a:br>
              <a:rPr lang="en-IN" dirty="0">
                <a:latin typeface="Baskerville Old Face" panose="02020602080505020303" pitchFamily="18" charset="0"/>
              </a:rPr>
            </a:br>
            <a:r>
              <a:rPr lang="en-IN" dirty="0">
                <a:latin typeface="Baskerville Old Face" panose="02020602080505020303" pitchFamily="18" charset="0"/>
              </a:rPr>
              <a:t>				ECHO "Hello World!&lt;</a:t>
            </a:r>
            <a:r>
              <a:rPr lang="en-IN" dirty="0" err="1">
                <a:latin typeface="Baskerville Old Face" panose="02020602080505020303" pitchFamily="18" charset="0"/>
              </a:rPr>
              <a:t>br</a:t>
            </a:r>
            <a:r>
              <a:rPr lang="en-IN" dirty="0">
                <a:latin typeface="Baskerville Old Face" panose="02020602080505020303" pitchFamily="18" charset="0"/>
              </a:rPr>
              <a:t>&gt;";</a:t>
            </a:r>
            <a:br>
              <a:rPr lang="en-IN" dirty="0">
                <a:latin typeface="Baskerville Old Face" panose="02020602080505020303" pitchFamily="18" charset="0"/>
              </a:rPr>
            </a:br>
            <a:r>
              <a:rPr lang="en-IN" dirty="0">
                <a:latin typeface="Baskerville Old Face" panose="02020602080505020303" pitchFamily="18" charset="0"/>
              </a:rPr>
              <a:t>				echo "Hello World!&lt;</a:t>
            </a:r>
            <a:r>
              <a:rPr lang="en-IN" dirty="0" err="1">
                <a:latin typeface="Baskerville Old Face" panose="02020602080505020303" pitchFamily="18" charset="0"/>
              </a:rPr>
              <a:t>br</a:t>
            </a:r>
            <a:r>
              <a:rPr lang="en-IN" dirty="0">
                <a:latin typeface="Baskerville Old Face" panose="02020602080505020303" pitchFamily="18" charset="0"/>
              </a:rPr>
              <a:t>&gt;";</a:t>
            </a:r>
            <a:br>
              <a:rPr lang="en-IN" dirty="0">
                <a:latin typeface="Baskerville Old Face" panose="02020602080505020303" pitchFamily="18" charset="0"/>
              </a:rPr>
            </a:br>
            <a:r>
              <a:rPr lang="en-IN" dirty="0">
                <a:latin typeface="Baskerville Old Face" panose="02020602080505020303" pitchFamily="18" charset="0"/>
              </a:rPr>
              <a:t>				</a:t>
            </a:r>
            <a:r>
              <a:rPr lang="en-IN" dirty="0" err="1">
                <a:latin typeface="Baskerville Old Face" panose="02020602080505020303" pitchFamily="18" charset="0"/>
              </a:rPr>
              <a:t>EcHo</a:t>
            </a:r>
            <a:r>
              <a:rPr lang="en-IN" dirty="0">
                <a:latin typeface="Baskerville Old Face" panose="02020602080505020303" pitchFamily="18" charset="0"/>
              </a:rPr>
              <a:t> "Hello World!&lt;</a:t>
            </a:r>
            <a:r>
              <a:rPr lang="en-IN" dirty="0" err="1">
                <a:latin typeface="Baskerville Old Face" panose="02020602080505020303" pitchFamily="18" charset="0"/>
              </a:rPr>
              <a:t>br</a:t>
            </a:r>
            <a:r>
              <a:rPr lang="en-IN" dirty="0">
                <a:latin typeface="Baskerville Old Face" panose="02020602080505020303" pitchFamily="18" charset="0"/>
              </a:rPr>
              <a:t>&gt;";</a:t>
            </a:r>
            <a:br>
              <a:rPr lang="en-IN" dirty="0">
                <a:latin typeface="Baskerville Old Face" panose="02020602080505020303" pitchFamily="18" charset="0"/>
              </a:rPr>
            </a:br>
            <a:r>
              <a:rPr lang="en-IN" dirty="0">
                <a:latin typeface="Baskerville Old Face" panose="02020602080505020303" pitchFamily="18" charset="0"/>
              </a:rPr>
              <a:t>			?&gt;</a:t>
            </a:r>
            <a:br>
              <a:rPr lang="en-IN" dirty="0">
                <a:latin typeface="Baskerville Old Face" panose="02020602080505020303" pitchFamily="18" charset="0"/>
              </a:rPr>
            </a:br>
            <a:br>
              <a:rPr lang="en-IN" dirty="0">
                <a:latin typeface="Baskerville Old Face" panose="02020602080505020303" pitchFamily="18" charset="0"/>
              </a:rPr>
            </a:br>
            <a:r>
              <a:rPr lang="en-IN" dirty="0">
                <a:latin typeface="Baskerville Old Face" panose="02020602080505020303" pitchFamily="18" charset="0"/>
              </a:rPr>
              <a:t>		&lt;/body&gt;</a:t>
            </a:r>
            <a:br>
              <a:rPr lang="en-IN" dirty="0">
                <a:latin typeface="Baskerville Old Face" panose="02020602080505020303" pitchFamily="18" charset="0"/>
              </a:rPr>
            </a:br>
            <a:r>
              <a:rPr lang="en-IN" dirty="0">
                <a:latin typeface="Baskerville Old Face" panose="02020602080505020303" pitchFamily="18" charset="0"/>
              </a:rPr>
              <a:t>	&lt;/html&gt; </a:t>
            </a:r>
            <a:endParaRPr lang="en-IN" b="1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IN" dirty="0">
              <a:latin typeface="Baskerville Old Face" panose="02020602080505020303" pitchFamily="18" charset="0"/>
            </a:endParaRPr>
          </a:p>
          <a:p>
            <a:endParaRPr lang="en-IN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30646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Output</a:t>
            </a:r>
            <a:endParaRPr lang="en-IN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624" y="1687133"/>
            <a:ext cx="4391696" cy="2524258"/>
          </a:xfrm>
        </p:spPr>
      </p:pic>
    </p:spTree>
    <p:extLst>
      <p:ext uri="{BB962C8B-B14F-4D97-AF65-F5344CB8AC3E}">
        <p14:creationId xmlns:p14="http://schemas.microsoft.com/office/powerpoint/2010/main" val="1773318214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528034"/>
            <a:ext cx="8946541" cy="5720365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Baskerville Old Face" panose="02020602080505020303" pitchFamily="18" charset="0"/>
              </a:rPr>
              <a:t>However; all variable names are case-sensitive.</a:t>
            </a:r>
          </a:p>
          <a:p>
            <a:r>
              <a:rPr lang="en-IN" dirty="0">
                <a:latin typeface="Baskerville Old Face" panose="02020602080505020303" pitchFamily="18" charset="0"/>
              </a:rPr>
              <a:t>In the example below, only the first statement will display the value of the $</a:t>
            </a:r>
            <a:r>
              <a:rPr lang="en-IN" dirty="0" err="1">
                <a:latin typeface="Baskerville Old Face" panose="02020602080505020303" pitchFamily="18" charset="0"/>
              </a:rPr>
              <a:t>color</a:t>
            </a:r>
            <a:r>
              <a:rPr lang="en-IN" dirty="0">
                <a:latin typeface="Baskerville Old Face" panose="02020602080505020303" pitchFamily="18" charset="0"/>
              </a:rPr>
              <a:t> variable (this is because $</a:t>
            </a:r>
            <a:r>
              <a:rPr lang="en-IN" dirty="0" err="1">
                <a:latin typeface="Baskerville Old Face" panose="02020602080505020303" pitchFamily="18" charset="0"/>
              </a:rPr>
              <a:t>color</a:t>
            </a:r>
            <a:r>
              <a:rPr lang="en-IN" dirty="0">
                <a:latin typeface="Baskerville Old Face" panose="02020602080505020303" pitchFamily="18" charset="0"/>
              </a:rPr>
              <a:t>, $COLOR, and $</a:t>
            </a:r>
            <a:r>
              <a:rPr lang="en-IN" dirty="0" err="1">
                <a:latin typeface="Baskerville Old Face" panose="02020602080505020303" pitchFamily="18" charset="0"/>
              </a:rPr>
              <a:t>coLOR</a:t>
            </a:r>
            <a:r>
              <a:rPr lang="en-IN" dirty="0">
                <a:latin typeface="Baskerville Old Face" panose="02020602080505020303" pitchFamily="18" charset="0"/>
              </a:rPr>
              <a:t> are treated as three different variables):</a:t>
            </a:r>
          </a:p>
          <a:p>
            <a:pPr marL="0" indent="0">
              <a:buNone/>
            </a:pPr>
            <a:r>
              <a:rPr lang="en-IN" b="1" dirty="0">
                <a:latin typeface="Baskerville Old Face" panose="02020602080505020303" pitchFamily="18" charset="0"/>
              </a:rPr>
              <a:t>Example</a:t>
            </a:r>
          </a:p>
          <a:p>
            <a:pPr marL="0" indent="0">
              <a:buNone/>
            </a:pPr>
            <a:r>
              <a:rPr lang="en-IN" dirty="0">
                <a:latin typeface="Baskerville Old Face" panose="02020602080505020303" pitchFamily="18" charset="0"/>
              </a:rPr>
              <a:t>	&lt;!DOCTYPE html&gt;</a:t>
            </a:r>
            <a:br>
              <a:rPr lang="en-IN" dirty="0">
                <a:latin typeface="Baskerville Old Face" panose="02020602080505020303" pitchFamily="18" charset="0"/>
              </a:rPr>
            </a:br>
            <a:r>
              <a:rPr lang="en-IN" dirty="0">
                <a:latin typeface="Baskerville Old Face" panose="02020602080505020303" pitchFamily="18" charset="0"/>
              </a:rPr>
              <a:t>	&lt;html&gt;</a:t>
            </a:r>
            <a:br>
              <a:rPr lang="en-IN" dirty="0">
                <a:latin typeface="Baskerville Old Face" panose="02020602080505020303" pitchFamily="18" charset="0"/>
              </a:rPr>
            </a:br>
            <a:r>
              <a:rPr lang="en-IN" dirty="0">
                <a:latin typeface="Baskerville Old Face" panose="02020602080505020303" pitchFamily="18" charset="0"/>
              </a:rPr>
              <a:t>	&lt;body&gt;</a:t>
            </a:r>
            <a:br>
              <a:rPr lang="en-IN" dirty="0">
                <a:latin typeface="Baskerville Old Face" panose="02020602080505020303" pitchFamily="18" charset="0"/>
              </a:rPr>
            </a:br>
            <a:br>
              <a:rPr lang="en-IN" dirty="0">
                <a:latin typeface="Baskerville Old Face" panose="02020602080505020303" pitchFamily="18" charset="0"/>
              </a:rPr>
            </a:br>
            <a:r>
              <a:rPr lang="en-IN" dirty="0">
                <a:latin typeface="Baskerville Old Face" panose="02020602080505020303" pitchFamily="18" charset="0"/>
              </a:rPr>
              <a:t>		&lt;?</a:t>
            </a:r>
            <a:r>
              <a:rPr lang="en-IN" dirty="0" err="1">
                <a:latin typeface="Baskerville Old Face" panose="02020602080505020303" pitchFamily="18" charset="0"/>
              </a:rPr>
              <a:t>php</a:t>
            </a:r>
            <a:br>
              <a:rPr lang="en-IN" dirty="0">
                <a:latin typeface="Baskerville Old Face" panose="02020602080505020303" pitchFamily="18" charset="0"/>
              </a:rPr>
            </a:br>
            <a:r>
              <a:rPr lang="en-IN" dirty="0">
                <a:latin typeface="Baskerville Old Face" panose="02020602080505020303" pitchFamily="18" charset="0"/>
              </a:rPr>
              <a:t>		$</a:t>
            </a:r>
            <a:r>
              <a:rPr lang="en-IN" dirty="0" err="1">
                <a:latin typeface="Baskerville Old Face" panose="02020602080505020303" pitchFamily="18" charset="0"/>
              </a:rPr>
              <a:t>color</a:t>
            </a:r>
            <a:r>
              <a:rPr lang="en-IN" dirty="0">
                <a:latin typeface="Baskerville Old Face" panose="02020602080505020303" pitchFamily="18" charset="0"/>
              </a:rPr>
              <a:t> = "red";</a:t>
            </a:r>
            <a:br>
              <a:rPr lang="en-IN" dirty="0">
                <a:latin typeface="Baskerville Old Face" panose="02020602080505020303" pitchFamily="18" charset="0"/>
              </a:rPr>
            </a:br>
            <a:r>
              <a:rPr lang="en-IN" dirty="0">
                <a:latin typeface="Baskerville Old Face" panose="02020602080505020303" pitchFamily="18" charset="0"/>
              </a:rPr>
              <a:t>		echo "My car is " . $</a:t>
            </a:r>
            <a:r>
              <a:rPr lang="en-IN" dirty="0" err="1">
                <a:latin typeface="Baskerville Old Face" panose="02020602080505020303" pitchFamily="18" charset="0"/>
              </a:rPr>
              <a:t>color</a:t>
            </a:r>
            <a:r>
              <a:rPr lang="en-IN" dirty="0">
                <a:latin typeface="Baskerville Old Face" panose="02020602080505020303" pitchFamily="18" charset="0"/>
              </a:rPr>
              <a:t> . "&lt;</a:t>
            </a:r>
            <a:r>
              <a:rPr lang="en-IN" dirty="0" err="1">
                <a:latin typeface="Baskerville Old Face" panose="02020602080505020303" pitchFamily="18" charset="0"/>
              </a:rPr>
              <a:t>br</a:t>
            </a:r>
            <a:r>
              <a:rPr lang="en-IN" dirty="0">
                <a:latin typeface="Baskerville Old Face" panose="02020602080505020303" pitchFamily="18" charset="0"/>
              </a:rPr>
              <a:t>&gt;";</a:t>
            </a:r>
            <a:br>
              <a:rPr lang="en-IN" dirty="0">
                <a:latin typeface="Baskerville Old Face" panose="02020602080505020303" pitchFamily="18" charset="0"/>
              </a:rPr>
            </a:br>
            <a:r>
              <a:rPr lang="en-IN" dirty="0">
                <a:latin typeface="Baskerville Old Face" panose="02020602080505020303" pitchFamily="18" charset="0"/>
              </a:rPr>
              <a:t>		echo "My house is " . $COLOR . "&lt;</a:t>
            </a:r>
            <a:r>
              <a:rPr lang="en-IN" dirty="0" err="1">
                <a:latin typeface="Baskerville Old Face" panose="02020602080505020303" pitchFamily="18" charset="0"/>
              </a:rPr>
              <a:t>br</a:t>
            </a:r>
            <a:r>
              <a:rPr lang="en-IN" dirty="0">
                <a:latin typeface="Baskerville Old Face" panose="02020602080505020303" pitchFamily="18" charset="0"/>
              </a:rPr>
              <a:t>&gt;";</a:t>
            </a:r>
            <a:br>
              <a:rPr lang="en-IN" dirty="0">
                <a:latin typeface="Baskerville Old Face" panose="02020602080505020303" pitchFamily="18" charset="0"/>
              </a:rPr>
            </a:br>
            <a:r>
              <a:rPr lang="en-IN" dirty="0">
                <a:latin typeface="Baskerville Old Face" panose="02020602080505020303" pitchFamily="18" charset="0"/>
              </a:rPr>
              <a:t>		echo "My boat is " . $</a:t>
            </a:r>
            <a:r>
              <a:rPr lang="en-IN" dirty="0" err="1">
                <a:latin typeface="Baskerville Old Face" panose="02020602080505020303" pitchFamily="18" charset="0"/>
              </a:rPr>
              <a:t>coLOR</a:t>
            </a:r>
            <a:r>
              <a:rPr lang="en-IN" dirty="0">
                <a:latin typeface="Baskerville Old Face" panose="02020602080505020303" pitchFamily="18" charset="0"/>
              </a:rPr>
              <a:t> . "&lt;</a:t>
            </a:r>
            <a:r>
              <a:rPr lang="en-IN" dirty="0" err="1">
                <a:latin typeface="Baskerville Old Face" panose="02020602080505020303" pitchFamily="18" charset="0"/>
              </a:rPr>
              <a:t>br</a:t>
            </a:r>
            <a:r>
              <a:rPr lang="en-IN" dirty="0">
                <a:latin typeface="Baskerville Old Face" panose="02020602080505020303" pitchFamily="18" charset="0"/>
              </a:rPr>
              <a:t>&gt;";</a:t>
            </a:r>
            <a:br>
              <a:rPr lang="en-IN" dirty="0">
                <a:latin typeface="Baskerville Old Face" panose="02020602080505020303" pitchFamily="18" charset="0"/>
              </a:rPr>
            </a:br>
            <a:r>
              <a:rPr lang="en-IN" dirty="0">
                <a:latin typeface="Baskerville Old Face" panose="02020602080505020303" pitchFamily="18" charset="0"/>
              </a:rPr>
              <a:t>		?&gt;</a:t>
            </a:r>
            <a:br>
              <a:rPr lang="en-IN" dirty="0">
                <a:latin typeface="Baskerville Old Face" panose="02020602080505020303" pitchFamily="18" charset="0"/>
              </a:rPr>
            </a:br>
            <a:br>
              <a:rPr lang="en-IN" dirty="0">
                <a:latin typeface="Baskerville Old Face" panose="02020602080505020303" pitchFamily="18" charset="0"/>
              </a:rPr>
            </a:br>
            <a:r>
              <a:rPr lang="en-IN" dirty="0">
                <a:latin typeface="Baskerville Old Face" panose="02020602080505020303" pitchFamily="18" charset="0"/>
              </a:rPr>
              <a:t>	&lt;/body&gt;</a:t>
            </a:r>
            <a:br>
              <a:rPr lang="en-IN" dirty="0">
                <a:latin typeface="Baskerville Old Face" panose="02020602080505020303" pitchFamily="18" charset="0"/>
              </a:rPr>
            </a:br>
            <a:r>
              <a:rPr lang="en-IN" dirty="0">
                <a:latin typeface="Baskerville Old Face" panose="02020602080505020303" pitchFamily="18" charset="0"/>
              </a:rPr>
              <a:t>	&lt;/html&gt; </a:t>
            </a:r>
          </a:p>
        </p:txBody>
      </p:sp>
    </p:spTree>
    <p:extLst>
      <p:ext uri="{BB962C8B-B14F-4D97-AF65-F5344CB8AC3E}">
        <p14:creationId xmlns:p14="http://schemas.microsoft.com/office/powerpoint/2010/main" val="1886104818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Output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86" y="1558343"/>
            <a:ext cx="3812146" cy="2876023"/>
          </a:xfrm>
        </p:spPr>
      </p:pic>
    </p:spTree>
    <p:extLst>
      <p:ext uri="{BB962C8B-B14F-4D97-AF65-F5344CB8AC3E}">
        <p14:creationId xmlns:p14="http://schemas.microsoft.com/office/powerpoint/2010/main" val="2300500951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PHP 5 Variables</a:t>
            </a:r>
            <a:br>
              <a:rPr lang="en-IN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</a:br>
            <a:endParaRPr lang="en-IN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800599"/>
          </a:xfrm>
        </p:spPr>
        <p:txBody>
          <a:bodyPr>
            <a:normAutofit lnSpcReduction="10000"/>
          </a:bodyPr>
          <a:lstStyle/>
          <a:p>
            <a:r>
              <a:rPr lang="en-IN" sz="2400" dirty="0">
                <a:latin typeface="Baskerville Old Face" panose="02020602080505020303" pitchFamily="18" charset="0"/>
              </a:rPr>
              <a:t>Variables are "containers" for storing information.</a:t>
            </a:r>
          </a:p>
          <a:p>
            <a:pPr marL="0" indent="0">
              <a:buNone/>
            </a:pPr>
            <a:r>
              <a:rPr lang="en-IN" sz="3200" b="1" dirty="0">
                <a:latin typeface="Baskerville Old Face" panose="02020602080505020303" pitchFamily="18" charset="0"/>
              </a:rPr>
              <a:t>Creating (Declaring) PHP Variables</a:t>
            </a:r>
          </a:p>
          <a:p>
            <a:pPr marL="0" indent="0">
              <a:buNone/>
            </a:pPr>
            <a:r>
              <a:rPr lang="en-IN" sz="2400" dirty="0">
                <a:latin typeface="Baskerville Old Face" panose="02020602080505020303" pitchFamily="18" charset="0"/>
              </a:rPr>
              <a:t>	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In PHP, a variable starts with the $ sign, followed by the name of the 	variable:</a:t>
            </a:r>
          </a:p>
          <a:p>
            <a:pPr marL="0" indent="0">
              <a:buNone/>
            </a:pPr>
            <a:r>
              <a:rPr lang="en-IN" sz="2400" dirty="0">
                <a:latin typeface="Baskerville Old Face" panose="02020602080505020303" pitchFamily="18" charset="0"/>
              </a:rPr>
              <a:t>	</a:t>
            </a:r>
            <a:r>
              <a:rPr lang="en-IN" sz="2400" b="1" dirty="0">
                <a:latin typeface="Baskerville Old Face" panose="02020602080505020303" pitchFamily="18" charset="0"/>
              </a:rPr>
              <a:t>Example</a:t>
            </a:r>
          </a:p>
          <a:p>
            <a:pPr marL="0" indent="0">
              <a:buNone/>
            </a:pPr>
            <a:r>
              <a:rPr lang="en-IN" sz="2400" dirty="0">
                <a:latin typeface="Baskerville Old Face" panose="02020602080505020303" pitchFamily="18" charset="0"/>
              </a:rPr>
              <a:t>		&lt;?</a:t>
            </a:r>
            <a:r>
              <a:rPr lang="en-IN" sz="2400" dirty="0" err="1">
                <a:latin typeface="Baskerville Old Face" panose="02020602080505020303" pitchFamily="18" charset="0"/>
              </a:rPr>
              <a:t>php</a:t>
            </a:r>
            <a:br>
              <a:rPr lang="en-IN" sz="2400" dirty="0">
                <a:latin typeface="Baskerville Old Face" panose="02020602080505020303" pitchFamily="18" charset="0"/>
              </a:rPr>
            </a:br>
            <a:r>
              <a:rPr lang="en-IN" sz="2400" dirty="0">
                <a:latin typeface="Baskerville Old Face" panose="02020602080505020303" pitchFamily="18" charset="0"/>
              </a:rPr>
              <a:t>			$txt = "Hello world!";</a:t>
            </a:r>
            <a:br>
              <a:rPr lang="en-IN" sz="2400" dirty="0">
                <a:latin typeface="Baskerville Old Face" panose="02020602080505020303" pitchFamily="18" charset="0"/>
              </a:rPr>
            </a:br>
            <a:r>
              <a:rPr lang="en-IN" sz="2400" dirty="0">
                <a:latin typeface="Baskerville Old Face" panose="02020602080505020303" pitchFamily="18" charset="0"/>
              </a:rPr>
              <a:t>			$x = 5;</a:t>
            </a:r>
            <a:br>
              <a:rPr lang="en-IN" sz="2400" dirty="0">
                <a:latin typeface="Baskerville Old Face" panose="02020602080505020303" pitchFamily="18" charset="0"/>
              </a:rPr>
            </a:br>
            <a:r>
              <a:rPr lang="en-IN" sz="2400" dirty="0">
                <a:latin typeface="Baskerville Old Face" panose="02020602080505020303" pitchFamily="18" charset="0"/>
              </a:rPr>
              <a:t>			$y = 10.5;</a:t>
            </a:r>
            <a:br>
              <a:rPr lang="en-IN" sz="2400" dirty="0">
                <a:latin typeface="Baskerville Old Face" panose="02020602080505020303" pitchFamily="18" charset="0"/>
              </a:rPr>
            </a:br>
            <a:r>
              <a:rPr lang="en-IN" sz="2400" dirty="0">
                <a:latin typeface="Baskerville Old Face" panose="02020602080505020303" pitchFamily="18" charset="0"/>
              </a:rPr>
              <a:t>		?&gt; </a:t>
            </a:r>
          </a:p>
        </p:txBody>
      </p:sp>
    </p:spTree>
    <p:extLst>
      <p:ext uri="{BB962C8B-B14F-4D97-AF65-F5344CB8AC3E}">
        <p14:creationId xmlns:p14="http://schemas.microsoft.com/office/powerpoint/2010/main" val="1893794124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cs typeface="Andalus" panose="02020603050405020304" pitchFamily="18" charset="-78"/>
              </a:rPr>
              <a:t>Output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74" y="2083212"/>
            <a:ext cx="3752572" cy="2488788"/>
          </a:xfrm>
        </p:spPr>
      </p:pic>
    </p:spTree>
    <p:extLst>
      <p:ext uri="{BB962C8B-B14F-4D97-AF65-F5344CB8AC3E}">
        <p14:creationId xmlns:p14="http://schemas.microsoft.com/office/powerpoint/2010/main" val="493418326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68946"/>
            <a:ext cx="8946541" cy="517945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Baskerville Old Face" panose="02020602080505020303" pitchFamily="18" charset="0"/>
              </a:rPr>
              <a:t>A variable can have a short name (like x and y) or a more descriptive name (age, </a:t>
            </a:r>
            <a:r>
              <a:rPr lang="en-IN" sz="2400" dirty="0" err="1">
                <a:latin typeface="Baskerville Old Face" panose="02020602080505020303" pitchFamily="18" charset="0"/>
              </a:rPr>
              <a:t>carname</a:t>
            </a:r>
            <a:r>
              <a:rPr lang="en-IN" sz="2400" dirty="0">
                <a:latin typeface="Baskerville Old Face" panose="02020602080505020303" pitchFamily="18" charset="0"/>
              </a:rPr>
              <a:t>, </a:t>
            </a:r>
            <a:r>
              <a:rPr lang="en-IN" sz="2400" dirty="0" err="1">
                <a:latin typeface="Baskerville Old Face" panose="02020602080505020303" pitchFamily="18" charset="0"/>
              </a:rPr>
              <a:t>total_volume</a:t>
            </a:r>
            <a:r>
              <a:rPr lang="en-IN" sz="2400" dirty="0">
                <a:latin typeface="Baskerville Old Face" panose="02020602080505020303" pitchFamily="18" charset="0"/>
              </a:rPr>
              <a:t>).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Rules for PHP variables: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A variable starts with the $ sign, followed by the name of the variable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A variable name must start with a letter or the underscore character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A variable name cannot start with a number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A variable name can only contain alpha-numeric characters and underscores (A-z, 0-9, and _ )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Variable names are case-sensitive ($age and $AGE are two different variables)</a:t>
            </a:r>
          </a:p>
          <a:p>
            <a:pPr marL="0" indent="0">
              <a:buNone/>
            </a:pPr>
            <a:endParaRPr lang="en-IN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110613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PHP Variables Scope</a:t>
            </a:r>
            <a:br>
              <a:rPr lang="en-IN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</a:br>
            <a:endParaRPr lang="en-IN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Baskerville Old Face" panose="02020602080505020303" pitchFamily="18" charset="0"/>
              </a:rPr>
              <a:t>In PHP, variables can be declared anywhere in the script.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The scope of a variable is the part of the script where the variable can be referenced/used.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PHP has three different variable scopes:</a:t>
            </a:r>
          </a:p>
          <a:p>
            <a:pPr lvl="2"/>
            <a:r>
              <a:rPr lang="en-IN" sz="2400" dirty="0">
                <a:latin typeface="Baskerville Old Face" panose="02020602080505020303" pitchFamily="18" charset="0"/>
              </a:rPr>
              <a:t>local</a:t>
            </a:r>
          </a:p>
          <a:p>
            <a:pPr lvl="2"/>
            <a:r>
              <a:rPr lang="en-IN" sz="2400" dirty="0">
                <a:latin typeface="Baskerville Old Face" panose="02020602080505020303" pitchFamily="18" charset="0"/>
              </a:rPr>
              <a:t>global</a:t>
            </a:r>
          </a:p>
          <a:p>
            <a:pPr lvl="2"/>
            <a:r>
              <a:rPr lang="en-IN" sz="2400" dirty="0">
                <a:latin typeface="Baskerville Old Face" panose="02020602080505020303" pitchFamily="18" charset="0"/>
              </a:rPr>
              <a:t>static</a:t>
            </a:r>
          </a:p>
          <a:p>
            <a:endParaRPr lang="en-IN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732673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Global and Local Scope</a:t>
            </a:r>
            <a:br>
              <a:rPr lang="en-IN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</a:br>
            <a:endParaRPr lang="en-IN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84102"/>
            <a:ext cx="8946541" cy="4664298"/>
          </a:xfrm>
        </p:spPr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A variable declared </a:t>
            </a:r>
            <a:r>
              <a:rPr lang="en-IN" b="1" dirty="0">
                <a:latin typeface="Baskerville Old Face" panose="02020602080505020303" pitchFamily="18" charset="0"/>
              </a:rPr>
              <a:t>outside</a:t>
            </a:r>
            <a:r>
              <a:rPr lang="en-IN" dirty="0">
                <a:latin typeface="Baskerville Old Face" panose="02020602080505020303" pitchFamily="18" charset="0"/>
              </a:rPr>
              <a:t> a function has a GLOBAL SCOPE and can only be accessed outside a function:</a:t>
            </a:r>
          </a:p>
          <a:p>
            <a:pPr marL="0" indent="0">
              <a:buNone/>
            </a:pPr>
            <a:r>
              <a:rPr lang="en-IN" b="1" dirty="0">
                <a:latin typeface="Baskerville Old Face" panose="02020602080505020303" pitchFamily="18" charset="0"/>
              </a:rPr>
              <a:t>Example</a:t>
            </a:r>
          </a:p>
          <a:p>
            <a:pPr marL="0" indent="0">
              <a:buNone/>
            </a:pPr>
            <a:r>
              <a:rPr lang="en-IN" dirty="0">
                <a:latin typeface="Baskerville Old Face" panose="02020602080505020303" pitchFamily="18" charset="0"/>
              </a:rPr>
              <a:t>	&lt;?</a:t>
            </a:r>
            <a:r>
              <a:rPr lang="en-IN" dirty="0" err="1">
                <a:latin typeface="Baskerville Old Face" panose="02020602080505020303" pitchFamily="18" charset="0"/>
              </a:rPr>
              <a:t>php</a:t>
            </a:r>
            <a:br>
              <a:rPr lang="en-IN" dirty="0">
                <a:latin typeface="Baskerville Old Face" panose="02020602080505020303" pitchFamily="18" charset="0"/>
              </a:rPr>
            </a:br>
            <a:r>
              <a:rPr lang="en-IN" dirty="0">
                <a:latin typeface="Baskerville Old Face" panose="02020602080505020303" pitchFamily="18" charset="0"/>
              </a:rPr>
              <a:t>		$x = 5; // global scope</a:t>
            </a:r>
            <a:br>
              <a:rPr lang="en-IN" dirty="0">
                <a:latin typeface="Baskerville Old Face" panose="02020602080505020303" pitchFamily="18" charset="0"/>
              </a:rPr>
            </a:br>
            <a:br>
              <a:rPr lang="en-IN" dirty="0">
                <a:latin typeface="Baskerville Old Face" panose="02020602080505020303" pitchFamily="18" charset="0"/>
              </a:rPr>
            </a:br>
            <a:r>
              <a:rPr lang="en-IN" dirty="0">
                <a:latin typeface="Baskerville Old Face" panose="02020602080505020303" pitchFamily="18" charset="0"/>
              </a:rPr>
              <a:t>		function </a:t>
            </a:r>
            <a:r>
              <a:rPr lang="en-IN" dirty="0" err="1">
                <a:latin typeface="Baskerville Old Face" panose="02020602080505020303" pitchFamily="18" charset="0"/>
              </a:rPr>
              <a:t>myTest</a:t>
            </a:r>
            <a:r>
              <a:rPr lang="en-IN" dirty="0">
                <a:latin typeface="Baskerville Old Face" panose="02020602080505020303" pitchFamily="18" charset="0"/>
              </a:rPr>
              <a:t>() {</a:t>
            </a:r>
            <a:br>
              <a:rPr lang="en-IN" dirty="0">
                <a:latin typeface="Baskerville Old Face" panose="02020602080505020303" pitchFamily="18" charset="0"/>
              </a:rPr>
            </a:br>
            <a:r>
              <a:rPr lang="en-IN" dirty="0">
                <a:latin typeface="Baskerville Old Face" panose="02020602080505020303" pitchFamily="18" charset="0"/>
              </a:rPr>
              <a:t>    		// using x inside this function will generate an error</a:t>
            </a:r>
            <a:br>
              <a:rPr lang="en-IN" dirty="0">
                <a:latin typeface="Baskerville Old Face" panose="02020602080505020303" pitchFamily="18" charset="0"/>
              </a:rPr>
            </a:br>
            <a:r>
              <a:rPr lang="en-IN" dirty="0">
                <a:latin typeface="Baskerville Old Face" panose="02020602080505020303" pitchFamily="18" charset="0"/>
              </a:rPr>
              <a:t>    		echo "&lt;p&gt;Variable x inside function is: $x&lt;/p&gt;";</a:t>
            </a:r>
            <a:br>
              <a:rPr lang="en-IN" dirty="0">
                <a:latin typeface="Baskerville Old Face" panose="02020602080505020303" pitchFamily="18" charset="0"/>
              </a:rPr>
            </a:br>
            <a:r>
              <a:rPr lang="en-IN" dirty="0">
                <a:latin typeface="Baskerville Old Face" panose="02020602080505020303" pitchFamily="18" charset="0"/>
              </a:rPr>
              <a:t>		} </a:t>
            </a:r>
            <a:br>
              <a:rPr lang="en-IN" dirty="0">
                <a:latin typeface="Baskerville Old Face" panose="02020602080505020303" pitchFamily="18" charset="0"/>
              </a:rPr>
            </a:br>
            <a:r>
              <a:rPr lang="en-IN" dirty="0">
                <a:latin typeface="Baskerville Old Face" panose="02020602080505020303" pitchFamily="18" charset="0"/>
              </a:rPr>
              <a:t>		</a:t>
            </a:r>
            <a:r>
              <a:rPr lang="en-IN" dirty="0" err="1">
                <a:latin typeface="Baskerville Old Face" panose="02020602080505020303" pitchFamily="18" charset="0"/>
              </a:rPr>
              <a:t>myTest</a:t>
            </a:r>
            <a:r>
              <a:rPr lang="en-IN" dirty="0">
                <a:latin typeface="Baskerville Old Face" panose="02020602080505020303" pitchFamily="18" charset="0"/>
              </a:rPr>
              <a:t>();</a:t>
            </a:r>
            <a:br>
              <a:rPr lang="en-IN" dirty="0">
                <a:latin typeface="Baskerville Old Face" panose="02020602080505020303" pitchFamily="18" charset="0"/>
              </a:rPr>
            </a:br>
            <a:br>
              <a:rPr lang="en-IN" dirty="0">
                <a:latin typeface="Baskerville Old Face" panose="02020602080505020303" pitchFamily="18" charset="0"/>
              </a:rPr>
            </a:br>
            <a:r>
              <a:rPr lang="en-IN" dirty="0">
                <a:latin typeface="Baskerville Old Face" panose="02020602080505020303" pitchFamily="18" charset="0"/>
              </a:rPr>
              <a:t>		echo "&lt;p&gt;Variable x outside function is: $x&lt;/p&gt;";</a:t>
            </a:r>
            <a:br>
              <a:rPr lang="en-IN" dirty="0">
                <a:latin typeface="Baskerville Old Face" panose="02020602080505020303" pitchFamily="18" charset="0"/>
              </a:rPr>
            </a:br>
            <a:r>
              <a:rPr lang="en-IN" dirty="0">
                <a:latin typeface="Baskerville Old Face" panose="02020602080505020303" pitchFamily="18" charset="0"/>
              </a:rPr>
              <a:t>?&gt; </a:t>
            </a:r>
            <a:endParaRPr lang="en-IN" b="1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IN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30230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What is PHP?</a:t>
            </a:r>
            <a:endParaRPr lang="en-IN" sz="4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800599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Baskerville Old Face" panose="02020602080505020303" pitchFamily="18" charset="0"/>
              </a:rPr>
              <a:t>PHP is an acronym for "PHP: Hypertext </a:t>
            </a:r>
            <a:r>
              <a:rPr lang="en-IN" sz="2400" dirty="0" err="1">
                <a:latin typeface="Baskerville Old Face" panose="02020602080505020303" pitchFamily="18" charset="0"/>
              </a:rPr>
              <a:t>Preprocessor</a:t>
            </a:r>
            <a:r>
              <a:rPr lang="en-IN" sz="2400" dirty="0">
                <a:latin typeface="Baskerville Old Face" panose="02020602080505020303" pitchFamily="18" charset="0"/>
              </a:rPr>
              <a:t>"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PHP is a widely-used, open source scripting language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PHP scripts are executed on the server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PHP is free to download and use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b="1" dirty="0">
              <a:latin typeface="Baskerville Old Face" panose="02020602080505020303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What is a PHP File?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PHP files can contain text, HTML, CSS, JavaScript, and PHP code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PHP code are executed on the server, and the result is returned to the browser as plain HTML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PHP files have extension ".</a:t>
            </a:r>
            <a:r>
              <a:rPr lang="en-IN" sz="2400" dirty="0" err="1">
                <a:latin typeface="Baskerville Old Face" panose="02020602080505020303" pitchFamily="18" charset="0"/>
              </a:rPr>
              <a:t>php</a:t>
            </a:r>
            <a:r>
              <a:rPr lang="en-IN" sz="2400" dirty="0">
                <a:latin typeface="Baskerville Old Face" panose="02020602080505020303" pitchFamily="18" charset="0"/>
              </a:rPr>
              <a:t>"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IN" sz="24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IN" sz="2400" dirty="0">
              <a:latin typeface="Baskerville Old Face" panose="02020602080505020303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94366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Output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082" y="2141326"/>
            <a:ext cx="5190185" cy="2781836"/>
          </a:xfrm>
        </p:spPr>
      </p:pic>
    </p:spTree>
    <p:extLst>
      <p:ext uri="{BB962C8B-B14F-4D97-AF65-F5344CB8AC3E}">
        <p14:creationId xmlns:p14="http://schemas.microsoft.com/office/powerpoint/2010/main" val="1136750768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PHP The global Keyword</a:t>
            </a:r>
            <a:br>
              <a:rPr lang="en-IN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</a:br>
            <a:endParaRPr lang="en-IN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800599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latin typeface="Baskerville Old Face" panose="02020602080505020303" pitchFamily="18" charset="0"/>
              </a:rPr>
              <a:t>The global keyword is used to access a global variable from within a function.</a:t>
            </a:r>
          </a:p>
          <a:p>
            <a:r>
              <a:rPr lang="en-IN" dirty="0">
                <a:latin typeface="Baskerville Old Face" panose="02020602080505020303" pitchFamily="18" charset="0"/>
              </a:rPr>
              <a:t>To do this, use the global keyword before the variables (inside the function):</a:t>
            </a:r>
          </a:p>
          <a:p>
            <a:pPr marL="0" indent="0">
              <a:buNone/>
            </a:pPr>
            <a:r>
              <a:rPr lang="en-IN" b="1" dirty="0">
                <a:latin typeface="Baskerville Old Face" panose="02020602080505020303" pitchFamily="18" charset="0"/>
              </a:rPr>
              <a:t>Example</a:t>
            </a:r>
          </a:p>
          <a:p>
            <a:pPr marL="0" indent="0">
              <a:buNone/>
            </a:pPr>
            <a:r>
              <a:rPr lang="en-IN" dirty="0">
                <a:latin typeface="Baskerville Old Face" panose="02020602080505020303" pitchFamily="18" charset="0"/>
              </a:rPr>
              <a:t>	</a:t>
            </a:r>
            <a:r>
              <a:rPr lang="es-ES" dirty="0">
                <a:latin typeface="Baskerville Old Face" panose="02020602080505020303" pitchFamily="18" charset="0"/>
              </a:rPr>
              <a:t>&lt;?</a:t>
            </a:r>
            <a:r>
              <a:rPr lang="es-ES" dirty="0" err="1">
                <a:latin typeface="Baskerville Old Face" panose="02020602080505020303" pitchFamily="18" charset="0"/>
              </a:rPr>
              <a:t>php</a:t>
            </a:r>
            <a:br>
              <a:rPr lang="es-ES" dirty="0">
                <a:latin typeface="Baskerville Old Face" panose="02020602080505020303" pitchFamily="18" charset="0"/>
              </a:rPr>
            </a:br>
            <a:r>
              <a:rPr lang="es-ES" dirty="0">
                <a:latin typeface="Baskerville Old Face" panose="02020602080505020303" pitchFamily="18" charset="0"/>
              </a:rPr>
              <a:t>		$x = 5;</a:t>
            </a:r>
            <a:br>
              <a:rPr lang="es-ES" dirty="0">
                <a:latin typeface="Baskerville Old Face" panose="02020602080505020303" pitchFamily="18" charset="0"/>
              </a:rPr>
            </a:br>
            <a:r>
              <a:rPr lang="es-ES" dirty="0">
                <a:latin typeface="Baskerville Old Face" panose="02020602080505020303" pitchFamily="18" charset="0"/>
              </a:rPr>
              <a:t>		$y = 10;</a:t>
            </a:r>
            <a:br>
              <a:rPr lang="es-ES" dirty="0">
                <a:latin typeface="Baskerville Old Face" panose="02020602080505020303" pitchFamily="18" charset="0"/>
              </a:rPr>
            </a:br>
            <a:br>
              <a:rPr lang="es-ES" dirty="0">
                <a:latin typeface="Baskerville Old Face" panose="02020602080505020303" pitchFamily="18" charset="0"/>
              </a:rPr>
            </a:br>
            <a:r>
              <a:rPr lang="es-ES" dirty="0">
                <a:latin typeface="Baskerville Old Face" panose="02020602080505020303" pitchFamily="18" charset="0"/>
              </a:rPr>
              <a:t>		</a:t>
            </a:r>
            <a:r>
              <a:rPr lang="es-ES" dirty="0" err="1">
                <a:latin typeface="Baskerville Old Face" panose="02020602080505020303" pitchFamily="18" charset="0"/>
              </a:rPr>
              <a:t>function</a:t>
            </a:r>
            <a:r>
              <a:rPr lang="es-ES" dirty="0">
                <a:latin typeface="Baskerville Old Face" panose="02020602080505020303" pitchFamily="18" charset="0"/>
              </a:rPr>
              <a:t> </a:t>
            </a:r>
            <a:r>
              <a:rPr lang="es-ES" dirty="0" err="1">
                <a:latin typeface="Baskerville Old Face" panose="02020602080505020303" pitchFamily="18" charset="0"/>
              </a:rPr>
              <a:t>myTest</a:t>
            </a:r>
            <a:r>
              <a:rPr lang="es-ES" dirty="0">
                <a:latin typeface="Baskerville Old Face" panose="02020602080505020303" pitchFamily="18" charset="0"/>
              </a:rPr>
              <a:t>() {						</a:t>
            </a:r>
            <a:r>
              <a:rPr lang="es-ES" sz="3500" dirty="0">
                <a:latin typeface="Baskerville Old Face" panose="02020602080505020303" pitchFamily="18" charset="0"/>
              </a:rPr>
              <a:t>Output</a:t>
            </a:r>
            <a:br>
              <a:rPr lang="es-ES" dirty="0">
                <a:latin typeface="Baskerville Old Face" panose="02020602080505020303" pitchFamily="18" charset="0"/>
              </a:rPr>
            </a:br>
            <a:r>
              <a:rPr lang="es-ES" dirty="0">
                <a:latin typeface="Baskerville Old Face" panose="02020602080505020303" pitchFamily="18" charset="0"/>
              </a:rPr>
              <a:t>    		global $x, $y;</a:t>
            </a:r>
            <a:br>
              <a:rPr lang="es-ES" dirty="0">
                <a:latin typeface="Baskerville Old Face" panose="02020602080505020303" pitchFamily="18" charset="0"/>
              </a:rPr>
            </a:br>
            <a:r>
              <a:rPr lang="es-ES" dirty="0">
                <a:latin typeface="Baskerville Old Face" panose="02020602080505020303" pitchFamily="18" charset="0"/>
              </a:rPr>
              <a:t>    		$y = $x + $y;</a:t>
            </a:r>
            <a:br>
              <a:rPr lang="es-ES" dirty="0">
                <a:latin typeface="Baskerville Old Face" panose="02020602080505020303" pitchFamily="18" charset="0"/>
              </a:rPr>
            </a:br>
            <a:r>
              <a:rPr lang="es-ES" dirty="0">
                <a:latin typeface="Baskerville Old Face" panose="02020602080505020303" pitchFamily="18" charset="0"/>
              </a:rPr>
              <a:t>		}</a:t>
            </a:r>
            <a:br>
              <a:rPr lang="es-ES" dirty="0">
                <a:latin typeface="Baskerville Old Face" panose="02020602080505020303" pitchFamily="18" charset="0"/>
              </a:rPr>
            </a:br>
            <a:br>
              <a:rPr lang="es-ES" dirty="0">
                <a:latin typeface="Baskerville Old Face" panose="02020602080505020303" pitchFamily="18" charset="0"/>
              </a:rPr>
            </a:br>
            <a:r>
              <a:rPr lang="es-ES" dirty="0">
                <a:latin typeface="Baskerville Old Face" panose="02020602080505020303" pitchFamily="18" charset="0"/>
              </a:rPr>
              <a:t>		</a:t>
            </a:r>
            <a:r>
              <a:rPr lang="es-ES" dirty="0" err="1">
                <a:latin typeface="Baskerville Old Face" panose="02020602080505020303" pitchFamily="18" charset="0"/>
              </a:rPr>
              <a:t>myTest</a:t>
            </a:r>
            <a:r>
              <a:rPr lang="es-ES" dirty="0">
                <a:latin typeface="Baskerville Old Face" panose="02020602080505020303" pitchFamily="18" charset="0"/>
              </a:rPr>
              <a:t>();</a:t>
            </a:r>
            <a:br>
              <a:rPr lang="es-ES" dirty="0">
                <a:latin typeface="Baskerville Old Face" panose="02020602080505020303" pitchFamily="18" charset="0"/>
              </a:rPr>
            </a:br>
            <a:r>
              <a:rPr lang="es-ES" dirty="0">
                <a:latin typeface="Baskerville Old Face" panose="02020602080505020303" pitchFamily="18" charset="0"/>
              </a:rPr>
              <a:t>		echo $y; // outputs 15</a:t>
            </a:r>
            <a:br>
              <a:rPr lang="es-ES" dirty="0">
                <a:latin typeface="Baskerville Old Face" panose="02020602080505020303" pitchFamily="18" charset="0"/>
              </a:rPr>
            </a:br>
            <a:r>
              <a:rPr lang="es-ES" dirty="0">
                <a:latin typeface="Baskerville Old Face" panose="02020602080505020303" pitchFamily="18" charset="0"/>
              </a:rPr>
              <a:t>	?&gt; 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361" y="4279189"/>
            <a:ext cx="736325" cy="86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31384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PHP The static Keyword</a:t>
            </a:r>
            <a:br>
              <a:rPr lang="en-IN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</a:br>
            <a:endParaRPr lang="en-IN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800599"/>
          </a:xfrm>
        </p:spPr>
        <p:txBody>
          <a:bodyPr>
            <a:noAutofit/>
          </a:bodyPr>
          <a:lstStyle/>
          <a:p>
            <a:r>
              <a:rPr lang="en-IN" dirty="0">
                <a:latin typeface="Baskerville Old Face" panose="02020602080505020303" pitchFamily="18" charset="0"/>
              </a:rPr>
              <a:t>Normally, when a function is completed/executed, all of its variables are deleted. However, sometimes we want a local variable NOT to be deleted. We need it for a further job.</a:t>
            </a:r>
          </a:p>
          <a:p>
            <a:r>
              <a:rPr lang="en-IN" dirty="0">
                <a:latin typeface="Baskerville Old Face" panose="02020602080505020303" pitchFamily="18" charset="0"/>
              </a:rPr>
              <a:t>To do this, use the </a:t>
            </a:r>
            <a:r>
              <a:rPr lang="en-IN" b="1" dirty="0">
                <a:latin typeface="Baskerville Old Face" panose="02020602080505020303" pitchFamily="18" charset="0"/>
              </a:rPr>
              <a:t>static</a:t>
            </a:r>
            <a:r>
              <a:rPr lang="en-IN" dirty="0">
                <a:latin typeface="Baskerville Old Face" panose="02020602080505020303" pitchFamily="18" charset="0"/>
              </a:rPr>
              <a:t> keyword when you first declare the variable:</a:t>
            </a:r>
          </a:p>
          <a:p>
            <a:pPr marL="0" indent="0">
              <a:buNone/>
            </a:pPr>
            <a:r>
              <a:rPr lang="en-IN" b="1" dirty="0">
                <a:latin typeface="Baskerville Old Face" panose="02020602080505020303" pitchFamily="18" charset="0"/>
              </a:rPr>
              <a:t>Example</a:t>
            </a:r>
          </a:p>
          <a:p>
            <a:pPr marL="0" indent="0">
              <a:buNone/>
            </a:pPr>
            <a:r>
              <a:rPr lang="en-IN" dirty="0">
                <a:latin typeface="Baskerville Old Face" panose="02020602080505020303" pitchFamily="18" charset="0"/>
              </a:rPr>
              <a:t>	&lt;?</a:t>
            </a:r>
            <a:r>
              <a:rPr lang="en-IN" dirty="0" err="1">
                <a:latin typeface="Baskerville Old Face" panose="02020602080505020303" pitchFamily="18" charset="0"/>
              </a:rPr>
              <a:t>php</a:t>
            </a:r>
            <a:br>
              <a:rPr lang="en-IN" dirty="0">
                <a:latin typeface="Baskerville Old Face" panose="02020602080505020303" pitchFamily="18" charset="0"/>
              </a:rPr>
            </a:br>
            <a:r>
              <a:rPr lang="en-IN" dirty="0">
                <a:latin typeface="Baskerville Old Face" panose="02020602080505020303" pitchFamily="18" charset="0"/>
              </a:rPr>
              <a:t>		function </a:t>
            </a:r>
            <a:r>
              <a:rPr lang="en-IN" dirty="0" err="1">
                <a:latin typeface="Baskerville Old Face" panose="02020602080505020303" pitchFamily="18" charset="0"/>
              </a:rPr>
              <a:t>myTest</a:t>
            </a:r>
            <a:r>
              <a:rPr lang="en-IN" dirty="0">
                <a:latin typeface="Baskerville Old Face" panose="02020602080505020303" pitchFamily="18" charset="0"/>
              </a:rPr>
              <a:t>() {						</a:t>
            </a:r>
            <a:r>
              <a:rPr lang="en-IN" sz="2400" b="1" dirty="0">
                <a:latin typeface="Baskerville Old Face" panose="02020602080505020303" pitchFamily="18" charset="0"/>
              </a:rPr>
              <a:t>Output</a:t>
            </a:r>
            <a:br>
              <a:rPr lang="en-IN" dirty="0">
                <a:latin typeface="Baskerville Old Face" panose="02020602080505020303" pitchFamily="18" charset="0"/>
              </a:rPr>
            </a:br>
            <a:r>
              <a:rPr lang="en-IN" dirty="0">
                <a:latin typeface="Baskerville Old Face" panose="02020602080505020303" pitchFamily="18" charset="0"/>
              </a:rPr>
              <a:t>    		static $x = 0;</a:t>
            </a:r>
            <a:br>
              <a:rPr lang="en-IN" dirty="0">
                <a:latin typeface="Baskerville Old Face" panose="02020602080505020303" pitchFamily="18" charset="0"/>
              </a:rPr>
            </a:br>
            <a:r>
              <a:rPr lang="en-IN" dirty="0">
                <a:latin typeface="Baskerville Old Face" panose="02020602080505020303" pitchFamily="18" charset="0"/>
              </a:rPr>
              <a:t>    		echo $x;</a:t>
            </a:r>
            <a:br>
              <a:rPr lang="en-IN" dirty="0">
                <a:latin typeface="Baskerville Old Face" panose="02020602080505020303" pitchFamily="18" charset="0"/>
              </a:rPr>
            </a:br>
            <a:r>
              <a:rPr lang="en-IN" dirty="0">
                <a:latin typeface="Baskerville Old Face" panose="02020602080505020303" pitchFamily="18" charset="0"/>
              </a:rPr>
              <a:t>    		$x++;</a:t>
            </a:r>
            <a:br>
              <a:rPr lang="en-IN" dirty="0">
                <a:latin typeface="Baskerville Old Face" panose="02020602080505020303" pitchFamily="18" charset="0"/>
              </a:rPr>
            </a:br>
            <a:r>
              <a:rPr lang="en-IN" dirty="0">
                <a:latin typeface="Baskerville Old Face" panose="02020602080505020303" pitchFamily="18" charset="0"/>
              </a:rPr>
              <a:t>		}										</a:t>
            </a:r>
            <a:br>
              <a:rPr lang="en-IN" dirty="0">
                <a:latin typeface="Baskerville Old Face" panose="02020602080505020303" pitchFamily="18" charset="0"/>
              </a:rPr>
            </a:br>
            <a:r>
              <a:rPr lang="en-IN" dirty="0">
                <a:latin typeface="Baskerville Old Face" panose="02020602080505020303" pitchFamily="18" charset="0"/>
              </a:rPr>
              <a:t>						</a:t>
            </a:r>
            <a:br>
              <a:rPr lang="en-IN" dirty="0">
                <a:latin typeface="Baskerville Old Face" panose="02020602080505020303" pitchFamily="18" charset="0"/>
              </a:rPr>
            </a:br>
            <a:r>
              <a:rPr lang="en-IN" dirty="0">
                <a:latin typeface="Baskerville Old Face" panose="02020602080505020303" pitchFamily="18" charset="0"/>
              </a:rPr>
              <a:t>		</a:t>
            </a:r>
            <a:r>
              <a:rPr lang="en-IN" dirty="0" err="1">
                <a:latin typeface="Baskerville Old Face" panose="02020602080505020303" pitchFamily="18" charset="0"/>
              </a:rPr>
              <a:t>myTest</a:t>
            </a:r>
            <a:r>
              <a:rPr lang="en-IN" dirty="0">
                <a:latin typeface="Baskerville Old Face" panose="02020602080505020303" pitchFamily="18" charset="0"/>
              </a:rPr>
              <a:t>();</a:t>
            </a:r>
            <a:br>
              <a:rPr lang="en-IN" dirty="0">
                <a:latin typeface="Baskerville Old Face" panose="02020602080505020303" pitchFamily="18" charset="0"/>
              </a:rPr>
            </a:br>
            <a:r>
              <a:rPr lang="en-IN" dirty="0">
                <a:latin typeface="Baskerville Old Face" panose="02020602080505020303" pitchFamily="18" charset="0"/>
              </a:rPr>
              <a:t>		</a:t>
            </a:r>
            <a:r>
              <a:rPr lang="en-IN" dirty="0" err="1">
                <a:latin typeface="Baskerville Old Face" panose="02020602080505020303" pitchFamily="18" charset="0"/>
              </a:rPr>
              <a:t>myTest</a:t>
            </a:r>
            <a:r>
              <a:rPr lang="en-IN" dirty="0">
                <a:latin typeface="Baskerville Old Face" panose="02020602080505020303" pitchFamily="18" charset="0"/>
              </a:rPr>
              <a:t>();</a:t>
            </a:r>
            <a:br>
              <a:rPr lang="en-IN" dirty="0">
                <a:latin typeface="Baskerville Old Face" panose="02020602080505020303" pitchFamily="18" charset="0"/>
              </a:rPr>
            </a:br>
            <a:r>
              <a:rPr lang="en-IN" dirty="0">
                <a:latin typeface="Baskerville Old Face" panose="02020602080505020303" pitchFamily="18" charset="0"/>
              </a:rPr>
              <a:t>		</a:t>
            </a:r>
            <a:r>
              <a:rPr lang="en-IN" dirty="0" err="1">
                <a:latin typeface="Baskerville Old Face" panose="02020602080505020303" pitchFamily="18" charset="0"/>
              </a:rPr>
              <a:t>myTest</a:t>
            </a:r>
            <a:r>
              <a:rPr lang="en-IN" dirty="0">
                <a:latin typeface="Baskerville Old Face" panose="02020602080505020303" pitchFamily="18" charset="0"/>
              </a:rPr>
              <a:t>();</a:t>
            </a:r>
            <a:br>
              <a:rPr lang="en-IN" dirty="0">
                <a:latin typeface="Baskerville Old Face" panose="02020602080505020303" pitchFamily="18" charset="0"/>
              </a:rPr>
            </a:br>
            <a:r>
              <a:rPr lang="en-IN" dirty="0">
                <a:latin typeface="Baskerville Old Face" panose="02020602080505020303" pitchFamily="18" charset="0"/>
              </a:rPr>
              <a:t>	?&gt; </a:t>
            </a:r>
            <a:endParaRPr lang="en-IN" b="1" dirty="0">
              <a:latin typeface="Baskerville Old Face" panose="02020602080505020303" pitchFamily="18" charset="0"/>
            </a:endParaRPr>
          </a:p>
          <a:p>
            <a:endParaRPr lang="en-IN" dirty="0">
              <a:latin typeface="Baskerville Old Face" panose="020206020805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924" y="4487376"/>
            <a:ext cx="759853" cy="126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20138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What Can PHP Do?</a:t>
            </a:r>
            <a:endParaRPr lang="en-IN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800599"/>
          </a:xfrm>
        </p:spPr>
        <p:txBody>
          <a:bodyPr>
            <a:noAutofit/>
          </a:bodyPr>
          <a:lstStyle/>
          <a:p>
            <a:endParaRPr lang="en-IN" sz="2400" dirty="0">
              <a:latin typeface="Baskerville Old Face" panose="02020602080505020303" pitchFamily="18" charset="0"/>
            </a:endParaRPr>
          </a:p>
          <a:p>
            <a:r>
              <a:rPr lang="en-IN" sz="2400" dirty="0">
                <a:latin typeface="Baskerville Old Face" panose="02020602080505020303" pitchFamily="18" charset="0"/>
              </a:rPr>
              <a:t>PHP can create, open, read, write, delete, and close files on the server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PHP can collect form data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PHP can send and receive cookies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PHP can add, delete, modify data in your database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PHP can be used to control user-access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PHP can encrypt data</a:t>
            </a:r>
          </a:p>
          <a:p>
            <a:pPr marL="0" indent="0">
              <a:buNone/>
            </a:pPr>
            <a:r>
              <a:rPr lang="en-IN" sz="2400" dirty="0">
                <a:latin typeface="Baskerville Old Face" panose="02020602080505020303" pitchFamily="18" charset="0"/>
              </a:rPr>
              <a:t>With PHP you are not limited to output HTML. You can output images, PDF files, and even Flash movies. You can also output any text, such as XHTML and XML.</a:t>
            </a:r>
          </a:p>
          <a:p>
            <a:pPr marL="0" indent="0">
              <a:buNone/>
            </a:pPr>
            <a:endParaRPr lang="en-IN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10022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Why PHP?</a:t>
            </a:r>
            <a:endParaRPr lang="en-IN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800599"/>
          </a:xfrm>
        </p:spPr>
        <p:txBody>
          <a:bodyPr>
            <a:noAutofit/>
          </a:bodyPr>
          <a:lstStyle/>
          <a:p>
            <a:r>
              <a:rPr lang="en-IN" sz="2400" dirty="0">
                <a:latin typeface="Baskerville Old Face" panose="02020602080505020303" pitchFamily="18" charset="0"/>
              </a:rPr>
              <a:t>PHP runs on various platforms (Windows, Linux, Unix, Mac OS X, etc.)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PHP is compatible with almost all servers used today (Apache, IIS, etc.)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PHP supports a wide range of databases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PHP is free. Download it from the official PHP resource: </a:t>
            </a:r>
            <a:r>
              <a:rPr lang="en-IN" sz="2400" dirty="0">
                <a:latin typeface="Baskerville Old Face" panose="02020602080505020303" pitchFamily="18" charset="0"/>
                <a:hlinkClick r:id="rId2"/>
              </a:rPr>
              <a:t>www.php.net</a:t>
            </a:r>
            <a:endParaRPr lang="en-IN" sz="2400" dirty="0">
              <a:latin typeface="Baskerville Old Face" panose="02020602080505020303" pitchFamily="18" charset="0"/>
            </a:endParaRPr>
          </a:p>
          <a:p>
            <a:r>
              <a:rPr lang="en-IN" sz="2400" dirty="0">
                <a:latin typeface="Baskerville Old Face" panose="02020602080505020303" pitchFamily="18" charset="0"/>
              </a:rPr>
              <a:t>PHP is easy to learn and runs efficiently on the server side</a:t>
            </a:r>
          </a:p>
          <a:p>
            <a:endParaRPr lang="en-IN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185025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What Do I Need?</a:t>
            </a:r>
            <a:endParaRPr lang="en-IN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609860"/>
            <a:ext cx="9403742" cy="4638540"/>
          </a:xfrm>
        </p:spPr>
        <p:txBody>
          <a:bodyPr>
            <a:noAutofit/>
          </a:bodyPr>
          <a:lstStyle/>
          <a:p>
            <a:pPr lvl="1"/>
            <a:r>
              <a:rPr lang="en-IN" sz="2200" dirty="0">
                <a:latin typeface="Baskerville Old Face" panose="02020602080505020303" pitchFamily="18" charset="0"/>
              </a:rPr>
              <a:t>To start using PHP, you can:</a:t>
            </a:r>
          </a:p>
          <a:p>
            <a:pPr lvl="1"/>
            <a:r>
              <a:rPr lang="en-IN" sz="2200" dirty="0">
                <a:latin typeface="Baskerville Old Face" panose="02020602080505020303" pitchFamily="18" charset="0"/>
              </a:rPr>
              <a:t>Find a web host with PHP and MySQL support</a:t>
            </a:r>
          </a:p>
          <a:p>
            <a:pPr lvl="1"/>
            <a:r>
              <a:rPr lang="en-IN" sz="2200" dirty="0">
                <a:latin typeface="Baskerville Old Face" panose="02020602080505020303" pitchFamily="18" charset="0"/>
              </a:rPr>
              <a:t>Install a web server on your own PC, and then install PHP and MySQL</a:t>
            </a:r>
          </a:p>
          <a:p>
            <a:pPr marL="0" indent="0">
              <a:buNone/>
            </a:pPr>
            <a:r>
              <a:rPr lang="en-I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Use a Web Host With PHP Support</a:t>
            </a:r>
          </a:p>
          <a:p>
            <a:pPr lvl="1"/>
            <a:r>
              <a:rPr lang="en-IN" sz="2200" dirty="0">
                <a:latin typeface="Baskerville Old Face" panose="02020602080505020303" pitchFamily="18" charset="0"/>
              </a:rPr>
              <a:t>If your server has activated support for PHP you do not need to do anything.</a:t>
            </a:r>
          </a:p>
          <a:p>
            <a:pPr lvl="1"/>
            <a:r>
              <a:rPr lang="en-IN" sz="2200" dirty="0">
                <a:latin typeface="Baskerville Old Face" panose="02020602080505020303" pitchFamily="18" charset="0"/>
              </a:rPr>
              <a:t>Just create some .</a:t>
            </a:r>
            <a:r>
              <a:rPr lang="en-IN" sz="2200" dirty="0" err="1">
                <a:latin typeface="Baskerville Old Face" panose="02020602080505020303" pitchFamily="18" charset="0"/>
              </a:rPr>
              <a:t>php</a:t>
            </a:r>
            <a:r>
              <a:rPr lang="en-IN" sz="2200" dirty="0">
                <a:latin typeface="Baskerville Old Face" panose="02020602080505020303" pitchFamily="18" charset="0"/>
              </a:rPr>
              <a:t> files, place them in your web directory, and the server will automatically parse them for you.</a:t>
            </a:r>
          </a:p>
          <a:p>
            <a:pPr lvl="1"/>
            <a:r>
              <a:rPr lang="en-IN" sz="2200" dirty="0">
                <a:latin typeface="Baskerville Old Face" panose="02020602080505020303" pitchFamily="18" charset="0"/>
              </a:rPr>
              <a:t>You do not need to compile anything or install any extra tools.</a:t>
            </a:r>
          </a:p>
          <a:p>
            <a:pPr lvl="1"/>
            <a:r>
              <a:rPr lang="en-IN" sz="2200" dirty="0">
                <a:latin typeface="Baskerville Old Face" panose="02020602080505020303" pitchFamily="18" charset="0"/>
              </a:rPr>
              <a:t>Because PHP is free, most web hosts offer PHP support.</a:t>
            </a:r>
          </a:p>
          <a:p>
            <a:pPr marL="0" indent="0">
              <a:buNone/>
            </a:pPr>
            <a:endParaRPr lang="en-IN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IN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99056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Basic PHP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35618"/>
            <a:ext cx="8946541" cy="4612782"/>
          </a:xfrm>
        </p:spPr>
        <p:txBody>
          <a:bodyPr>
            <a:noAutofit/>
          </a:bodyPr>
          <a:lstStyle/>
          <a:p>
            <a:r>
              <a:rPr lang="en-IN" sz="2400" dirty="0">
                <a:latin typeface="Baskerville Old Face" panose="02020602080505020303" pitchFamily="18" charset="0"/>
              </a:rPr>
              <a:t>A PHP script can be placed anywhere in the document.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A PHP script starts with </a:t>
            </a:r>
            <a:r>
              <a:rPr lang="en-IN" sz="2400" b="1" dirty="0">
                <a:latin typeface="Baskerville Old Face" panose="02020602080505020303" pitchFamily="18" charset="0"/>
              </a:rPr>
              <a:t>&lt;?</a:t>
            </a:r>
            <a:r>
              <a:rPr lang="en-IN" sz="2400" b="1" dirty="0" err="1">
                <a:latin typeface="Baskerville Old Face" panose="02020602080505020303" pitchFamily="18" charset="0"/>
              </a:rPr>
              <a:t>php</a:t>
            </a:r>
            <a:r>
              <a:rPr lang="en-IN" sz="2400" dirty="0">
                <a:latin typeface="Baskerville Old Face" panose="02020602080505020303" pitchFamily="18" charset="0"/>
              </a:rPr>
              <a:t> and ends with </a:t>
            </a:r>
            <a:r>
              <a:rPr lang="en-IN" sz="2400" b="1" dirty="0">
                <a:latin typeface="Baskerville Old Face" panose="02020602080505020303" pitchFamily="18" charset="0"/>
              </a:rPr>
              <a:t>?&gt;</a:t>
            </a:r>
            <a:r>
              <a:rPr lang="en-IN" sz="2400" dirty="0">
                <a:latin typeface="Baskerville Old Face" panose="02020602080505020303" pitchFamily="18" charset="0"/>
              </a:rPr>
              <a:t>:</a:t>
            </a:r>
          </a:p>
          <a:p>
            <a:pPr marL="0" indent="0">
              <a:buNone/>
            </a:pPr>
            <a:r>
              <a:rPr lang="en-IN" sz="2400" dirty="0">
                <a:latin typeface="Baskerville Old Face" panose="02020602080505020303" pitchFamily="18" charset="0"/>
              </a:rPr>
              <a:t>	&lt;?</a:t>
            </a:r>
            <a:r>
              <a:rPr lang="en-IN" sz="2400" dirty="0" err="1">
                <a:latin typeface="Baskerville Old Face" panose="02020602080505020303" pitchFamily="18" charset="0"/>
              </a:rPr>
              <a:t>php</a:t>
            </a:r>
            <a:br>
              <a:rPr lang="en-IN" sz="2400" dirty="0">
                <a:latin typeface="Baskerville Old Face" panose="02020602080505020303" pitchFamily="18" charset="0"/>
              </a:rPr>
            </a:br>
            <a:r>
              <a:rPr lang="en-IN" sz="2400" dirty="0">
                <a:latin typeface="Baskerville Old Face" panose="02020602080505020303" pitchFamily="18" charset="0"/>
              </a:rPr>
              <a:t>		// PHP code goes here</a:t>
            </a:r>
            <a:br>
              <a:rPr lang="en-IN" sz="2400" dirty="0">
                <a:latin typeface="Baskerville Old Face" panose="02020602080505020303" pitchFamily="18" charset="0"/>
              </a:rPr>
            </a:br>
            <a:r>
              <a:rPr lang="en-IN" sz="2400" dirty="0">
                <a:latin typeface="Baskerville Old Face" panose="02020602080505020303" pitchFamily="18" charset="0"/>
              </a:rPr>
              <a:t>	?&gt; 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The default file extension for PHP files is ".</a:t>
            </a:r>
            <a:r>
              <a:rPr lang="en-IN" sz="2400" dirty="0" err="1">
                <a:latin typeface="Baskerville Old Face" panose="02020602080505020303" pitchFamily="18" charset="0"/>
              </a:rPr>
              <a:t>php</a:t>
            </a:r>
            <a:r>
              <a:rPr lang="en-IN" sz="2400" dirty="0">
                <a:latin typeface="Baskerville Old Face" panose="02020602080505020303" pitchFamily="18" charset="0"/>
              </a:rPr>
              <a:t>".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A PHP file normally contains HTML tags, and some PHP scripting code.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Below, we have an example of a simple PHP file, with a PHP script that uses a built-in PHP function "echo" to output the text "Hello World!" on a web page:</a:t>
            </a:r>
          </a:p>
        </p:txBody>
      </p:sp>
    </p:spTree>
    <p:extLst>
      <p:ext uri="{BB962C8B-B14F-4D97-AF65-F5344CB8AC3E}">
        <p14:creationId xmlns:p14="http://schemas.microsoft.com/office/powerpoint/2010/main" val="1736207527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Example</a:t>
            </a:r>
            <a:endParaRPr lang="en-IN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800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Baskerville Old Face" panose="02020602080505020303" pitchFamily="18" charset="0"/>
              </a:rPr>
              <a:t>&lt;!DOCTYPE html&gt;</a:t>
            </a:r>
            <a:br>
              <a:rPr lang="en-IN" sz="2400" dirty="0">
                <a:latin typeface="Baskerville Old Face" panose="02020602080505020303" pitchFamily="18" charset="0"/>
              </a:rPr>
            </a:br>
            <a:r>
              <a:rPr lang="en-IN" sz="2400" dirty="0">
                <a:latin typeface="Baskerville Old Face" panose="02020602080505020303" pitchFamily="18" charset="0"/>
              </a:rPr>
              <a:t>&lt;html&gt;</a:t>
            </a:r>
            <a:br>
              <a:rPr lang="en-IN" sz="2400" dirty="0">
                <a:latin typeface="Baskerville Old Face" panose="02020602080505020303" pitchFamily="18" charset="0"/>
              </a:rPr>
            </a:br>
            <a:r>
              <a:rPr lang="en-IN" sz="2400" dirty="0">
                <a:latin typeface="Baskerville Old Face" panose="02020602080505020303" pitchFamily="18" charset="0"/>
              </a:rPr>
              <a:t>&lt;body&gt;</a:t>
            </a:r>
            <a:br>
              <a:rPr lang="en-IN" sz="2400" dirty="0">
                <a:latin typeface="Baskerville Old Face" panose="02020602080505020303" pitchFamily="18" charset="0"/>
              </a:rPr>
            </a:br>
            <a:br>
              <a:rPr lang="en-IN" sz="2400" dirty="0">
                <a:latin typeface="Baskerville Old Face" panose="02020602080505020303" pitchFamily="18" charset="0"/>
              </a:rPr>
            </a:br>
            <a:r>
              <a:rPr lang="en-IN" sz="2400" dirty="0">
                <a:latin typeface="Baskerville Old Face" panose="02020602080505020303" pitchFamily="18" charset="0"/>
              </a:rPr>
              <a:t>&lt;h1&gt;My first PHP page&lt;/h1&gt;</a:t>
            </a:r>
            <a:br>
              <a:rPr lang="en-IN" sz="2400" dirty="0">
                <a:latin typeface="Baskerville Old Face" panose="02020602080505020303" pitchFamily="18" charset="0"/>
              </a:rPr>
            </a:br>
            <a:br>
              <a:rPr lang="en-IN" sz="2400" dirty="0">
                <a:latin typeface="Baskerville Old Face" panose="02020602080505020303" pitchFamily="18" charset="0"/>
              </a:rPr>
            </a:br>
            <a:r>
              <a:rPr lang="en-IN" sz="2400" dirty="0">
                <a:latin typeface="Baskerville Old Face" panose="02020602080505020303" pitchFamily="18" charset="0"/>
              </a:rPr>
              <a:t>&lt;?</a:t>
            </a:r>
            <a:r>
              <a:rPr lang="en-IN" sz="2400" dirty="0" err="1">
                <a:latin typeface="Baskerville Old Face" panose="02020602080505020303" pitchFamily="18" charset="0"/>
              </a:rPr>
              <a:t>php</a:t>
            </a:r>
            <a:br>
              <a:rPr lang="en-IN" sz="2400" dirty="0">
                <a:latin typeface="Baskerville Old Face" panose="02020602080505020303" pitchFamily="18" charset="0"/>
              </a:rPr>
            </a:br>
            <a:r>
              <a:rPr lang="en-IN" sz="2400" dirty="0">
                <a:latin typeface="Baskerville Old Face" panose="02020602080505020303" pitchFamily="18" charset="0"/>
              </a:rPr>
              <a:t>echo "Hello World!";</a:t>
            </a:r>
            <a:br>
              <a:rPr lang="en-IN" sz="2400" dirty="0">
                <a:latin typeface="Baskerville Old Face" panose="02020602080505020303" pitchFamily="18" charset="0"/>
              </a:rPr>
            </a:br>
            <a:r>
              <a:rPr lang="en-IN" sz="2400" dirty="0">
                <a:latin typeface="Baskerville Old Face" panose="02020602080505020303" pitchFamily="18" charset="0"/>
              </a:rPr>
              <a:t>?&gt;</a:t>
            </a:r>
            <a:br>
              <a:rPr lang="en-IN" sz="2400" dirty="0">
                <a:latin typeface="Baskerville Old Face" panose="02020602080505020303" pitchFamily="18" charset="0"/>
              </a:rPr>
            </a:br>
            <a:br>
              <a:rPr lang="en-IN" sz="2400" dirty="0">
                <a:latin typeface="Baskerville Old Face" panose="02020602080505020303" pitchFamily="18" charset="0"/>
              </a:rPr>
            </a:br>
            <a:r>
              <a:rPr lang="en-IN" sz="2400" dirty="0">
                <a:latin typeface="Baskerville Old Face" panose="02020602080505020303" pitchFamily="18" charset="0"/>
              </a:rPr>
              <a:t>&lt;/body&gt;</a:t>
            </a:r>
            <a:br>
              <a:rPr lang="en-IN" sz="2400" dirty="0">
                <a:latin typeface="Baskerville Old Face" panose="02020602080505020303" pitchFamily="18" charset="0"/>
              </a:rPr>
            </a:br>
            <a:r>
              <a:rPr lang="en-IN" sz="2400" dirty="0">
                <a:latin typeface="Baskerville Old Face" panose="02020602080505020303" pitchFamily="18" charset="0"/>
              </a:rPr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2143759428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output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94" y="1853248"/>
            <a:ext cx="7861426" cy="3852093"/>
          </a:xfrm>
        </p:spPr>
      </p:pic>
    </p:spTree>
    <p:extLst>
      <p:ext uri="{BB962C8B-B14F-4D97-AF65-F5344CB8AC3E}">
        <p14:creationId xmlns:p14="http://schemas.microsoft.com/office/powerpoint/2010/main" val="648099639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Comments in PHP</a:t>
            </a:r>
            <a:endParaRPr lang="en-IN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58344"/>
            <a:ext cx="8946541" cy="4690055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Baskerville Old Face" panose="02020602080505020303" pitchFamily="18" charset="0"/>
              </a:rPr>
              <a:t>A comment in PHP code is a line that is not read/executed as part of the program. Its only purpose is to be read by someone who is looking at the code.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Comments can be used to: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Let others understand what you are doing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Remind yourself of what you did - Most programmers have experienced coming back to their own work a year or two later and having to re-figure out what they did. Comments can remind you of what you were thinking when you wrote the code</a:t>
            </a:r>
          </a:p>
          <a:p>
            <a:r>
              <a:rPr lang="en-IN" sz="2400" dirty="0">
                <a:latin typeface="Baskerville Old Face" panose="02020602080505020303" pitchFamily="18" charset="0"/>
              </a:rPr>
              <a:t>PHP supports several ways of commenting:</a:t>
            </a:r>
          </a:p>
        </p:txBody>
      </p:sp>
    </p:spTree>
    <p:extLst>
      <p:ext uri="{BB962C8B-B14F-4D97-AF65-F5344CB8AC3E}">
        <p14:creationId xmlns:p14="http://schemas.microsoft.com/office/powerpoint/2010/main" val="801243429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e771db81d47bed90edd1da5fe55ae92148909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</TotalTime>
  <Words>1578</Words>
  <Application>Microsoft Office PowerPoint</Application>
  <PresentationFormat>Widescreen</PresentationFormat>
  <Paragraphs>104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Baskerville Old Face</vt:lpstr>
      <vt:lpstr>Calibri</vt:lpstr>
      <vt:lpstr>Century Gothic</vt:lpstr>
      <vt:lpstr>Wingdings 3</vt:lpstr>
      <vt:lpstr>Ion</vt:lpstr>
      <vt:lpstr>PHP: Hypertext Preprocessor  </vt:lpstr>
      <vt:lpstr>What is PHP?</vt:lpstr>
      <vt:lpstr>What Can PHP Do?</vt:lpstr>
      <vt:lpstr>Why PHP?</vt:lpstr>
      <vt:lpstr>What Do I Need?</vt:lpstr>
      <vt:lpstr>Basic PHP Syntax</vt:lpstr>
      <vt:lpstr>Example</vt:lpstr>
      <vt:lpstr>output</vt:lpstr>
      <vt:lpstr>Comments in PHP</vt:lpstr>
      <vt:lpstr>Example </vt:lpstr>
      <vt:lpstr>PHP Case Sensitivity</vt:lpstr>
      <vt:lpstr>Output</vt:lpstr>
      <vt:lpstr>PowerPoint Presentation</vt:lpstr>
      <vt:lpstr>Output</vt:lpstr>
      <vt:lpstr>PHP 5 Variables </vt:lpstr>
      <vt:lpstr>Output</vt:lpstr>
      <vt:lpstr>PowerPoint Presentation</vt:lpstr>
      <vt:lpstr>PHP Variables Scope </vt:lpstr>
      <vt:lpstr>Global and Local Scope </vt:lpstr>
      <vt:lpstr>Output</vt:lpstr>
      <vt:lpstr>PHP The global Keyword </vt:lpstr>
      <vt:lpstr>PHP The static Keyword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PHP: Hypertext Preprocessor</dc:title>
  <dc:creator>RUTVI</dc:creator>
  <cp:lastModifiedBy>mentormaya</cp:lastModifiedBy>
  <cp:revision>18</cp:revision>
  <dcterms:created xsi:type="dcterms:W3CDTF">2015-06-19T06:22:18Z</dcterms:created>
  <dcterms:modified xsi:type="dcterms:W3CDTF">2023-01-17T17:43:50Z</dcterms:modified>
</cp:coreProperties>
</file>