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1" r:id="rId6"/>
    <p:sldId id="260"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1/10/2023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1115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0267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1/10/2023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1859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4479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9275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0763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042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6905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730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110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1/10/2023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659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1/10/2023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900582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BD24E-8293-6019-BE2C-6C50083BCB2D}"/>
              </a:ext>
            </a:extLst>
          </p:cNvPr>
          <p:cNvSpPr>
            <a:spLocks noGrp="1"/>
          </p:cNvSpPr>
          <p:nvPr>
            <p:ph type="ctrTitle"/>
          </p:nvPr>
        </p:nvSpPr>
        <p:spPr>
          <a:xfrm>
            <a:off x="5315736" y="640081"/>
            <a:ext cx="5916145" cy="3812102"/>
          </a:xfrm>
        </p:spPr>
        <p:txBody>
          <a:bodyPr anchor="b">
            <a:normAutofit/>
          </a:bodyPr>
          <a:lstStyle/>
          <a:p>
            <a:pPr algn="l"/>
            <a:r>
              <a:rPr lang="en-US" sz="8100">
                <a:solidFill>
                  <a:schemeClr val="bg1"/>
                </a:solidFill>
              </a:rPr>
              <a:t>Web Technology II</a:t>
            </a:r>
          </a:p>
        </p:txBody>
      </p:sp>
      <p:sp>
        <p:nvSpPr>
          <p:cNvPr id="3" name="Subtitle 2">
            <a:extLst>
              <a:ext uri="{FF2B5EF4-FFF2-40B4-BE49-F238E27FC236}">
                <a16:creationId xmlns:a16="http://schemas.microsoft.com/office/drawing/2014/main" id="{D6AEDAD9-DDF1-859D-6AC3-3CE4FFDC85FB}"/>
              </a:ext>
            </a:extLst>
          </p:cNvPr>
          <p:cNvSpPr>
            <a:spLocks noGrp="1"/>
          </p:cNvSpPr>
          <p:nvPr>
            <p:ph type="subTitle" idx="1"/>
          </p:nvPr>
        </p:nvSpPr>
        <p:spPr>
          <a:xfrm>
            <a:off x="5315735" y="4646030"/>
            <a:ext cx="5916145" cy="1344868"/>
          </a:xfrm>
        </p:spPr>
        <p:txBody>
          <a:bodyPr anchor="t">
            <a:normAutofit/>
          </a:bodyPr>
          <a:lstStyle/>
          <a:p>
            <a:pPr algn="l"/>
            <a:r>
              <a:rPr lang="en-US" dirty="0" err="1"/>
              <a:t>Javascript</a:t>
            </a:r>
            <a:endParaRPr lang="en-US"/>
          </a:p>
        </p:txBody>
      </p:sp>
      <p:pic>
        <p:nvPicPr>
          <p:cNvPr id="4" name="Picture 3" descr="A close-up of a ferris wheel&#10;&#10;Description automatically generated with low confidence">
            <a:extLst>
              <a:ext uri="{FF2B5EF4-FFF2-40B4-BE49-F238E27FC236}">
                <a16:creationId xmlns:a16="http://schemas.microsoft.com/office/drawing/2014/main" id="{3F839664-6074-DA6E-4338-908076E1189D}"/>
              </a:ext>
            </a:extLst>
          </p:cNvPr>
          <p:cNvPicPr>
            <a:picLocks noChangeAspect="1"/>
          </p:cNvPicPr>
          <p:nvPr/>
        </p:nvPicPr>
        <p:blipFill rotWithShape="1">
          <a:blip r:embed="rId2"/>
          <a:srcRect l="50538" r="7187"/>
          <a:stretch/>
        </p:blipFill>
        <p:spPr>
          <a:xfrm>
            <a:off x="20" y="10"/>
            <a:ext cx="4657325" cy="6857990"/>
          </a:xfrm>
          <a:prstGeom prst="rect">
            <a:avLst/>
          </a:prstGeom>
        </p:spPr>
      </p:pic>
    </p:spTree>
    <p:extLst>
      <p:ext uri="{BB962C8B-B14F-4D97-AF65-F5344CB8AC3E}">
        <p14:creationId xmlns:p14="http://schemas.microsoft.com/office/powerpoint/2010/main" val="220820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C2F18-8E4C-F34A-5511-277EE34992BB}"/>
              </a:ext>
            </a:extLst>
          </p:cNvPr>
          <p:cNvSpPr>
            <a:spLocks noGrp="1"/>
          </p:cNvSpPr>
          <p:nvPr>
            <p:ph type="title"/>
          </p:nvPr>
        </p:nvSpPr>
        <p:spPr>
          <a:xfrm>
            <a:off x="960120" y="643467"/>
            <a:ext cx="3212593" cy="5571066"/>
          </a:xfrm>
        </p:spPr>
        <p:txBody>
          <a:bodyPr>
            <a:normAutofit/>
          </a:bodyPr>
          <a:lstStyle/>
          <a:p>
            <a:r>
              <a:rPr lang="en-US" sz="4100" b="1" i="0">
                <a:effectLst/>
                <a:latin typeface="klavika-web"/>
              </a:rPr>
              <a:t>Example form validation</a:t>
            </a:r>
            <a:endParaRPr lang="en-US" sz="4100"/>
          </a:p>
        </p:txBody>
      </p:sp>
      <p:sp>
        <p:nvSpPr>
          <p:cNvPr id="3" name="Content Placeholder 2">
            <a:extLst>
              <a:ext uri="{FF2B5EF4-FFF2-40B4-BE49-F238E27FC236}">
                <a16:creationId xmlns:a16="http://schemas.microsoft.com/office/drawing/2014/main" id="{75940756-B6A0-6952-F467-A371EF4A46B8}"/>
              </a:ext>
            </a:extLst>
          </p:cNvPr>
          <p:cNvSpPr>
            <a:spLocks noGrp="1" noChangeArrowheads="1"/>
          </p:cNvSpPr>
          <p:nvPr>
            <p:ph idx="1"/>
          </p:nvPr>
        </p:nvSpPr>
        <p:spPr bwMode="auto">
          <a:xfrm>
            <a:off x="5302336" y="643467"/>
            <a:ext cx="5926496" cy="55710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Document is ready</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$(document).ready(</a:t>
            </a:r>
            <a:r>
              <a:rPr kumimoji="0" lang="en-US" altLang="en-US" sz="1000" b="1" i="0" u="none" strike="noStrike" cap="none" normalizeH="0" baseline="0">
                <a:ln>
                  <a:noFill/>
                </a:ln>
                <a:effectLst/>
                <a:latin typeface="Consolas" panose="020B0609020204030204" pitchFamily="49" charset="0"/>
              </a:rPr>
              <a:t>function</a:t>
            </a:r>
            <a:r>
              <a:rPr kumimoji="0" lang="en-US" altLang="en-US" sz="1000" b="0" i="0" u="none" strike="noStrike" cap="none" normalizeH="0" baseline="0">
                <a:ln>
                  <a:noFill/>
                </a:ln>
                <a:effectLst/>
                <a:latin typeface="Consolas" panose="020B0609020204030204" pitchFamily="49" charset="0"/>
              </a:rPr>
              <a:t> ()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 Validate Username</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usercheck</a:t>
            </a:r>
            <a:r>
              <a:rPr kumimoji="0" lang="en-US" altLang="en-US" sz="1000" b="0" i="0" u="none" strike="noStrike" cap="none" normalizeH="0" baseline="0">
                <a:ln>
                  <a:noFill/>
                </a:ln>
                <a:effectLst/>
                <a:latin typeface="Consolas" panose="020B0609020204030204" pitchFamily="49" charset="0"/>
              </a:rPr>
              <a:t>").hide();</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let </a:t>
            </a:r>
            <a:r>
              <a:rPr kumimoji="0" lang="en-US" altLang="en-US" sz="1000" b="0" i="0" u="none" strike="noStrike" cap="none" normalizeH="0" baseline="0" err="1">
                <a:ln>
                  <a:noFill/>
                </a:ln>
                <a:effectLst/>
                <a:latin typeface="Consolas" panose="020B0609020204030204" pitchFamily="49" charset="0"/>
              </a:rPr>
              <a:t>usernameError</a:t>
            </a:r>
            <a:r>
              <a:rPr kumimoji="0" lang="en-US" altLang="en-US" sz="1000" b="0" i="0" u="none" strike="noStrike" cap="none" normalizeH="0" baseline="0">
                <a:ln>
                  <a:noFill/>
                </a:ln>
                <a:effectLst/>
                <a:latin typeface="Consolas" panose="020B0609020204030204" pitchFamily="49" charset="0"/>
              </a:rPr>
              <a:t> = </a:t>
            </a:r>
            <a:r>
              <a:rPr kumimoji="0" lang="en-US" altLang="en-US" sz="1000" b="1" i="0" u="none" strike="noStrike" cap="none" normalizeH="0" baseline="0">
                <a:ln>
                  <a:noFill/>
                </a:ln>
                <a:effectLst/>
                <a:latin typeface="Consolas" panose="020B0609020204030204" pitchFamily="49" charset="0"/>
              </a:rPr>
              <a:t>true</a:t>
            </a:r>
            <a:r>
              <a:rPr kumimoji="0" lang="en-US" altLang="en-US" sz="1000" b="0" i="0" u="none" strike="noStrike" cap="none" normalizeH="0" baseline="0">
                <a:ln>
                  <a:noFill/>
                </a:ln>
                <a:effectLst/>
                <a:latin typeface="Consolas" panose="020B0609020204030204" pitchFamily="49" charset="0"/>
              </a:rPr>
              <a:t>;</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$("#usernames").</a:t>
            </a:r>
            <a:r>
              <a:rPr kumimoji="0" lang="en-US" altLang="en-US" sz="1000" b="0" i="0" u="none" strike="noStrike" cap="none" normalizeH="0" baseline="0" err="1">
                <a:ln>
                  <a:noFill/>
                </a:ln>
                <a:effectLst/>
                <a:latin typeface="Consolas" panose="020B0609020204030204" pitchFamily="49" charset="0"/>
              </a:rPr>
              <a:t>keyup</a:t>
            </a:r>
            <a:r>
              <a:rPr kumimoji="0" lang="en-US" altLang="en-US" sz="1000" b="0" i="0" u="none" strike="noStrike" cap="none" normalizeH="0" baseline="0">
                <a:ln>
                  <a:noFill/>
                </a:ln>
                <a:effectLst/>
                <a:latin typeface="Consolas" panose="020B0609020204030204" pitchFamily="49" charset="0"/>
              </a:rPr>
              <a:t>(</a:t>
            </a:r>
            <a:r>
              <a:rPr kumimoji="0" lang="en-US" altLang="en-US" sz="1000" b="1" i="0" u="none" strike="noStrike" cap="none" normalizeH="0" baseline="0">
                <a:ln>
                  <a:noFill/>
                </a:ln>
                <a:effectLst/>
                <a:latin typeface="Consolas" panose="020B0609020204030204" pitchFamily="49" charset="0"/>
              </a:rPr>
              <a:t>function</a:t>
            </a:r>
            <a:r>
              <a:rPr kumimoji="0" lang="en-US" altLang="en-US" sz="1000" b="0" i="0" u="none" strike="noStrike" cap="none" normalizeH="0" baseline="0">
                <a:ln>
                  <a:noFill/>
                </a:ln>
                <a:effectLst/>
                <a:latin typeface="Consolas" panose="020B0609020204030204" pitchFamily="49" charset="0"/>
              </a:rPr>
              <a:t> ()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validateUsername</a:t>
            </a:r>
            <a:r>
              <a:rPr kumimoji="0" lang="en-US" altLang="en-US" sz="1000" b="0" i="0" u="none" strike="noStrike" cap="none" normalizeH="0" baseline="0">
                <a:ln>
                  <a:noFill/>
                </a:ln>
                <a:effectLst/>
                <a:latin typeface="Consolas" panose="020B0609020204030204" pitchFamily="49" charset="0"/>
              </a:rPr>
              <a:t>();</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1" i="0" u="none" strike="noStrike" cap="none" normalizeH="0" baseline="0">
                <a:ln>
                  <a:noFill/>
                </a:ln>
                <a:effectLst/>
                <a:latin typeface="Consolas" panose="020B0609020204030204" pitchFamily="49" charset="0"/>
              </a:rPr>
              <a:t>function</a:t>
            </a: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validateUsername</a:t>
            </a:r>
            <a:r>
              <a:rPr kumimoji="0" lang="en-US" altLang="en-US" sz="1000" b="0" i="0" u="none" strike="noStrike" cap="none" normalizeH="0" baseline="0">
                <a:ln>
                  <a:noFill/>
                </a:ln>
                <a:effectLst/>
                <a:latin typeface="Consolas" panose="020B0609020204030204" pitchFamily="49" charset="0"/>
              </a:rPr>
              <a:t>()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let </a:t>
            </a:r>
            <a:r>
              <a:rPr kumimoji="0" lang="en-US" altLang="en-US" sz="1000" b="0" i="0" u="none" strike="noStrike" cap="none" normalizeH="0" baseline="0" err="1">
                <a:ln>
                  <a:noFill/>
                </a:ln>
                <a:effectLst/>
                <a:latin typeface="Consolas" panose="020B0609020204030204" pitchFamily="49" charset="0"/>
              </a:rPr>
              <a:t>usernameValue</a:t>
            </a:r>
            <a:r>
              <a:rPr kumimoji="0" lang="en-US" altLang="en-US" sz="1000" b="0" i="0" u="none" strike="noStrike" cap="none" normalizeH="0" baseline="0">
                <a:ln>
                  <a:noFill/>
                </a:ln>
                <a:effectLst/>
                <a:latin typeface="Consolas" panose="020B0609020204030204" pitchFamily="49" charset="0"/>
              </a:rPr>
              <a:t> = $("#usernames").</a:t>
            </a:r>
            <a:r>
              <a:rPr kumimoji="0" lang="en-US" altLang="en-US" sz="1000" b="0" i="0" u="none" strike="noStrike" cap="none" normalizeH="0" baseline="0" err="1">
                <a:ln>
                  <a:noFill/>
                </a:ln>
                <a:effectLst/>
                <a:latin typeface="Consolas" panose="020B0609020204030204" pitchFamily="49" charset="0"/>
              </a:rPr>
              <a:t>val</a:t>
            </a:r>
            <a:r>
              <a:rPr kumimoji="0" lang="en-US" altLang="en-US" sz="1000" b="0" i="0" u="none" strike="noStrike" cap="none" normalizeH="0" baseline="0">
                <a:ln>
                  <a:noFill/>
                </a:ln>
                <a:effectLst/>
                <a:latin typeface="Consolas" panose="020B0609020204030204" pitchFamily="49" charset="0"/>
              </a:rPr>
              <a:t>();</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1" i="0" u="none" strike="noStrike" cap="none" normalizeH="0" baseline="0">
                <a:ln>
                  <a:noFill/>
                </a:ln>
                <a:effectLst/>
                <a:latin typeface="Consolas" panose="020B0609020204030204" pitchFamily="49" charset="0"/>
              </a:rPr>
              <a:t>if</a:t>
            </a: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usernameValue.length</a:t>
            </a:r>
            <a:r>
              <a:rPr kumimoji="0" lang="en-US" altLang="en-US" sz="1000" b="0" i="0" u="none" strike="noStrike" cap="none" normalizeH="0" baseline="0">
                <a:ln>
                  <a:noFill/>
                </a:ln>
                <a:effectLst/>
                <a:latin typeface="Consolas" panose="020B0609020204030204" pitchFamily="49" charset="0"/>
              </a:rPr>
              <a:t> == "")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usercheck</a:t>
            </a:r>
            <a:r>
              <a:rPr kumimoji="0" lang="en-US" altLang="en-US" sz="1000" b="0" i="0" u="none" strike="noStrike" cap="none" normalizeH="0" baseline="0">
                <a:ln>
                  <a:noFill/>
                </a:ln>
                <a:effectLst/>
                <a:latin typeface="Consolas" panose="020B0609020204030204" pitchFamily="49" charset="0"/>
              </a:rPr>
              <a:t>").show();</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usernameError</a:t>
            </a:r>
            <a:r>
              <a:rPr kumimoji="0" lang="en-US" altLang="en-US" sz="1000" b="0" i="0" u="none" strike="noStrike" cap="none" normalizeH="0" baseline="0">
                <a:ln>
                  <a:noFill/>
                </a:ln>
                <a:effectLst/>
                <a:latin typeface="Consolas" panose="020B0609020204030204" pitchFamily="49" charset="0"/>
              </a:rPr>
              <a:t> = </a:t>
            </a:r>
            <a:r>
              <a:rPr kumimoji="0" lang="en-US" altLang="en-US" sz="1000" b="1" i="0" u="none" strike="noStrike" cap="none" normalizeH="0" baseline="0">
                <a:ln>
                  <a:noFill/>
                </a:ln>
                <a:effectLst/>
                <a:latin typeface="Consolas" panose="020B0609020204030204" pitchFamily="49" charset="0"/>
              </a:rPr>
              <a:t>false</a:t>
            </a:r>
            <a:r>
              <a:rPr kumimoji="0" lang="en-US" altLang="en-US" sz="1000" b="0" i="0" u="none" strike="noStrike" cap="none" normalizeH="0" baseline="0">
                <a:ln>
                  <a:noFill/>
                </a:ln>
                <a:effectLst/>
                <a:latin typeface="Consolas" panose="020B0609020204030204" pitchFamily="49" charset="0"/>
              </a:rPr>
              <a:t>;</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1" i="0" u="none" strike="noStrike" cap="none" normalizeH="0" baseline="0">
                <a:ln>
                  <a:noFill/>
                </a:ln>
                <a:effectLst/>
                <a:latin typeface="Consolas" panose="020B0609020204030204" pitchFamily="49" charset="0"/>
              </a:rPr>
              <a:t>return</a:t>
            </a:r>
            <a:r>
              <a:rPr kumimoji="0" lang="en-US" altLang="en-US" sz="1000" b="0" i="0" u="none" strike="noStrike" cap="none" normalizeH="0" baseline="0">
                <a:ln>
                  <a:noFill/>
                </a:ln>
                <a:effectLst/>
                <a:latin typeface="Consolas" panose="020B0609020204030204" pitchFamily="49" charset="0"/>
              </a:rPr>
              <a:t> </a:t>
            </a:r>
            <a:r>
              <a:rPr kumimoji="0" lang="en-US" altLang="en-US" sz="1000" b="1" i="0" u="none" strike="noStrike" cap="none" normalizeH="0" baseline="0">
                <a:ln>
                  <a:noFill/>
                </a:ln>
                <a:effectLst/>
                <a:latin typeface="Consolas" panose="020B0609020204030204" pitchFamily="49" charset="0"/>
              </a:rPr>
              <a:t>false</a:t>
            </a:r>
            <a:r>
              <a:rPr kumimoji="0" lang="en-US" altLang="en-US" sz="1000" b="0" i="0" u="none" strike="noStrike" cap="none" normalizeH="0" baseline="0">
                <a:ln>
                  <a:noFill/>
                </a:ln>
                <a:effectLst/>
                <a:latin typeface="Consolas" panose="020B0609020204030204" pitchFamily="49" charset="0"/>
              </a:rPr>
              <a:t>;</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 </a:t>
            </a:r>
            <a:r>
              <a:rPr kumimoji="0" lang="en-US" altLang="en-US" sz="1000" b="1" i="0" u="none" strike="noStrike" cap="none" normalizeH="0" baseline="0">
                <a:ln>
                  <a:noFill/>
                </a:ln>
                <a:effectLst/>
                <a:latin typeface="Consolas" panose="020B0609020204030204" pitchFamily="49" charset="0"/>
              </a:rPr>
              <a:t>else</a:t>
            </a:r>
            <a:r>
              <a:rPr kumimoji="0" lang="en-US" altLang="en-US" sz="1000" b="0" i="0" u="none" strike="noStrike" cap="none" normalizeH="0" baseline="0">
                <a:ln>
                  <a:noFill/>
                </a:ln>
                <a:effectLst/>
                <a:latin typeface="Consolas" panose="020B0609020204030204" pitchFamily="49" charset="0"/>
              </a:rPr>
              <a:t> </a:t>
            </a:r>
            <a:r>
              <a:rPr kumimoji="0" lang="en-US" altLang="en-US" sz="1000" b="1" i="0" u="none" strike="noStrike" cap="none" normalizeH="0" baseline="0">
                <a:ln>
                  <a:noFill/>
                </a:ln>
                <a:effectLst/>
                <a:latin typeface="Consolas" panose="020B0609020204030204" pitchFamily="49" charset="0"/>
              </a:rPr>
              <a:t>if</a:t>
            </a: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usernameValue.length</a:t>
            </a:r>
            <a:r>
              <a:rPr kumimoji="0" lang="en-US" altLang="en-US" sz="1000" b="0" i="0" u="none" strike="noStrike" cap="none" normalizeH="0" baseline="0">
                <a:ln>
                  <a:noFill/>
                </a:ln>
                <a:effectLst/>
                <a:latin typeface="Consolas" panose="020B0609020204030204" pitchFamily="49" charset="0"/>
              </a:rPr>
              <a:t> &lt; 3 || </a:t>
            </a:r>
            <a:r>
              <a:rPr kumimoji="0" lang="en-US" altLang="en-US" sz="1000" b="0" i="0" u="none" strike="noStrike" cap="none" normalizeH="0" baseline="0" err="1">
                <a:ln>
                  <a:noFill/>
                </a:ln>
                <a:effectLst/>
                <a:latin typeface="Consolas" panose="020B0609020204030204" pitchFamily="49" charset="0"/>
              </a:rPr>
              <a:t>usernameValue.length</a:t>
            </a:r>
            <a:r>
              <a:rPr kumimoji="0" lang="en-US" altLang="en-US" sz="1000" b="0" i="0" u="none" strike="noStrike" cap="none" normalizeH="0" baseline="0">
                <a:ln>
                  <a:noFill/>
                </a:ln>
                <a:effectLst/>
                <a:latin typeface="Consolas" panose="020B0609020204030204" pitchFamily="49" charset="0"/>
              </a:rPr>
              <a:t> &gt; 10)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usercheck</a:t>
            </a:r>
            <a:r>
              <a:rPr kumimoji="0" lang="en-US" altLang="en-US" sz="1000" b="0" i="0" u="none" strike="noStrike" cap="none" normalizeH="0" baseline="0">
                <a:ln>
                  <a:noFill/>
                </a:ln>
                <a:effectLst/>
                <a:latin typeface="Consolas" panose="020B0609020204030204" pitchFamily="49" charset="0"/>
              </a:rPr>
              <a:t>").show();</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usercheck</a:t>
            </a:r>
            <a:r>
              <a:rPr kumimoji="0" lang="en-US" altLang="en-US" sz="1000" b="0" i="0" u="none" strike="noStrike" cap="none" normalizeH="0" baseline="0">
                <a:ln>
                  <a:noFill/>
                </a:ln>
                <a:effectLst/>
                <a:latin typeface="Consolas" panose="020B0609020204030204" pitchFamily="49" charset="0"/>
              </a:rPr>
              <a:t>").html("**length of username must be between 3 and 10");</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usernameError</a:t>
            </a:r>
            <a:r>
              <a:rPr kumimoji="0" lang="en-US" altLang="en-US" sz="1000" b="0" i="0" u="none" strike="noStrike" cap="none" normalizeH="0" baseline="0">
                <a:ln>
                  <a:noFill/>
                </a:ln>
                <a:effectLst/>
                <a:latin typeface="Consolas" panose="020B0609020204030204" pitchFamily="49" charset="0"/>
              </a:rPr>
              <a:t> = </a:t>
            </a:r>
            <a:r>
              <a:rPr kumimoji="0" lang="en-US" altLang="en-US" sz="1000" b="1" i="0" u="none" strike="noStrike" cap="none" normalizeH="0" baseline="0">
                <a:ln>
                  <a:noFill/>
                </a:ln>
                <a:effectLst/>
                <a:latin typeface="Consolas" panose="020B0609020204030204" pitchFamily="49" charset="0"/>
              </a:rPr>
              <a:t>false</a:t>
            </a:r>
            <a:r>
              <a:rPr kumimoji="0" lang="en-US" altLang="en-US" sz="1000" b="0" i="0" u="none" strike="noStrike" cap="none" normalizeH="0" baseline="0">
                <a:ln>
                  <a:noFill/>
                </a:ln>
                <a:effectLst/>
                <a:latin typeface="Consolas" panose="020B0609020204030204" pitchFamily="49" charset="0"/>
              </a:rPr>
              <a:t>;</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1" i="0" u="none" strike="noStrike" cap="none" normalizeH="0" baseline="0">
                <a:ln>
                  <a:noFill/>
                </a:ln>
                <a:effectLst/>
                <a:latin typeface="Consolas" panose="020B0609020204030204" pitchFamily="49" charset="0"/>
              </a:rPr>
              <a:t>return</a:t>
            </a:r>
            <a:r>
              <a:rPr kumimoji="0" lang="en-US" altLang="en-US" sz="1000" b="0" i="0" u="none" strike="noStrike" cap="none" normalizeH="0" baseline="0">
                <a:ln>
                  <a:noFill/>
                </a:ln>
                <a:effectLst/>
                <a:latin typeface="Consolas" panose="020B0609020204030204" pitchFamily="49" charset="0"/>
              </a:rPr>
              <a:t> </a:t>
            </a:r>
            <a:r>
              <a:rPr kumimoji="0" lang="en-US" altLang="en-US" sz="1000" b="1" i="0" u="none" strike="noStrike" cap="none" normalizeH="0" baseline="0">
                <a:ln>
                  <a:noFill/>
                </a:ln>
                <a:effectLst/>
                <a:latin typeface="Consolas" panose="020B0609020204030204" pitchFamily="49" charset="0"/>
              </a:rPr>
              <a:t>false</a:t>
            </a:r>
            <a:r>
              <a:rPr kumimoji="0" lang="en-US" altLang="en-US" sz="1000" b="0" i="0" u="none" strike="noStrike" cap="none" normalizeH="0" baseline="0">
                <a:ln>
                  <a:noFill/>
                </a:ln>
                <a:effectLst/>
                <a:latin typeface="Consolas" panose="020B0609020204030204" pitchFamily="49" charset="0"/>
              </a:rPr>
              <a:t>;</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 </a:t>
            </a:r>
            <a:r>
              <a:rPr kumimoji="0" lang="en-US" altLang="en-US" sz="1000" b="1" i="0" u="none" strike="noStrike" cap="none" normalizeH="0" baseline="0">
                <a:ln>
                  <a:noFill/>
                </a:ln>
                <a:effectLst/>
                <a:latin typeface="Consolas" panose="020B0609020204030204" pitchFamily="49" charset="0"/>
              </a:rPr>
              <a:t>else</a:t>
            </a:r>
            <a:r>
              <a:rPr kumimoji="0" lang="en-US" altLang="en-US" sz="1000" b="0" i="0" u="none" strike="noStrike" cap="none" normalizeH="0" baseline="0">
                <a:ln>
                  <a:noFill/>
                </a:ln>
                <a:effectLst/>
                <a:latin typeface="Consolas" panose="020B0609020204030204" pitchFamily="49" charset="0"/>
              </a:rPr>
              <a:t>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r>
              <a:rPr kumimoji="0" lang="en-US" altLang="en-US" sz="1000" b="0" i="0" u="none" strike="noStrike" cap="none" normalizeH="0" baseline="0" err="1">
                <a:ln>
                  <a:noFill/>
                </a:ln>
                <a:effectLst/>
                <a:latin typeface="Consolas" panose="020B0609020204030204" pitchFamily="49" charset="0"/>
              </a:rPr>
              <a:t>usercheck</a:t>
            </a:r>
            <a:r>
              <a:rPr kumimoji="0" lang="en-US" altLang="en-US" sz="1000" b="0" i="0" u="none" strike="noStrike" cap="none" normalizeH="0" baseline="0">
                <a:ln>
                  <a:noFill/>
                </a:ln>
                <a:effectLst/>
                <a:latin typeface="Consolas" panose="020B0609020204030204" pitchFamily="49" charset="0"/>
              </a:rPr>
              <a:t>").hide();</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endParaRPr kumimoji="0" lang="en-US" altLang="en-US" sz="1000" b="0" i="0" u="none" strike="noStrike" cap="none" normalizeH="0" baseline="0">
              <a:ln>
                <a:noFill/>
              </a:ln>
              <a:effectLst/>
            </a:endParaRPr>
          </a:p>
          <a:p>
            <a:pPr marL="0" marR="0" lvl="0" indent="0" defTabSz="914400" rtl="0" eaLnBrk="0" fontAlgn="base" latinLnBrk="0" hangingPunct="0">
              <a:lnSpc>
                <a:spcPct val="91000"/>
              </a:lnSpc>
              <a:spcBef>
                <a:spcPct val="0"/>
              </a:spcBef>
              <a:spcAft>
                <a:spcPts val="600"/>
              </a:spcAft>
              <a:buClrTx/>
              <a:buSzTx/>
              <a:buFontTx/>
              <a:buNone/>
              <a:tabLst/>
            </a:pPr>
            <a:r>
              <a:rPr kumimoji="0" lang="en-US" altLang="en-US" sz="1000" b="0" i="0" u="none" strike="noStrike" cap="none" normalizeH="0" baseline="0">
                <a:ln>
                  <a:noFill/>
                </a:ln>
                <a:effectLst/>
                <a:latin typeface="Consolas" panose="020B0609020204030204" pitchFamily="49" charset="0"/>
              </a:rPr>
              <a:t>  }</a:t>
            </a:r>
            <a:endParaRPr kumimoji="0" lang="en-US" altLang="en-US" sz="1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35247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96121-FFAB-3302-8E6C-FAB177301513}"/>
              </a:ext>
            </a:extLst>
          </p:cNvPr>
          <p:cNvSpPr>
            <a:spLocks noGrp="1"/>
          </p:cNvSpPr>
          <p:nvPr>
            <p:ph type="title"/>
          </p:nvPr>
        </p:nvSpPr>
        <p:spPr>
          <a:xfrm>
            <a:off x="5315736" y="640081"/>
            <a:ext cx="5916145" cy="3812102"/>
          </a:xfrm>
        </p:spPr>
        <p:txBody>
          <a:bodyPr vert="horz" lIns="91440" tIns="45720" rIns="91440" bIns="45720" rtlCol="0" anchor="b">
            <a:normAutofit/>
          </a:bodyPr>
          <a:lstStyle/>
          <a:p>
            <a:r>
              <a:rPr lang="en-US" sz="8100" b="0" i="0">
                <a:effectLst/>
              </a:rPr>
              <a:t>Image, event and form objects</a:t>
            </a:r>
            <a:endParaRPr lang="en-US" sz="8100"/>
          </a:p>
        </p:txBody>
      </p:sp>
      <p:pic>
        <p:nvPicPr>
          <p:cNvPr id="4" name="Picture 3" descr="Confetti falling through the air against a blue background">
            <a:extLst>
              <a:ext uri="{FF2B5EF4-FFF2-40B4-BE49-F238E27FC236}">
                <a16:creationId xmlns:a16="http://schemas.microsoft.com/office/drawing/2014/main" id="{5AD38C13-7F0D-0CE7-1DB9-E809E42E0479}"/>
              </a:ext>
            </a:extLst>
          </p:cNvPr>
          <p:cNvPicPr>
            <a:picLocks noChangeAspect="1"/>
          </p:cNvPicPr>
          <p:nvPr/>
        </p:nvPicPr>
        <p:blipFill rotWithShape="1">
          <a:blip r:embed="rId2"/>
          <a:srcRect r="54839"/>
          <a:stretch/>
        </p:blipFill>
        <p:spPr>
          <a:xfrm>
            <a:off x="20" y="10"/>
            <a:ext cx="4657325" cy="6857990"/>
          </a:xfrm>
          <a:prstGeom prst="rect">
            <a:avLst/>
          </a:prstGeom>
        </p:spPr>
      </p:pic>
    </p:spTree>
    <p:extLst>
      <p:ext uri="{BB962C8B-B14F-4D97-AF65-F5344CB8AC3E}">
        <p14:creationId xmlns:p14="http://schemas.microsoft.com/office/powerpoint/2010/main" val="179635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C2F18-8E4C-F34A-5511-277EE34992BB}"/>
              </a:ext>
            </a:extLst>
          </p:cNvPr>
          <p:cNvSpPr>
            <a:spLocks noGrp="1"/>
          </p:cNvSpPr>
          <p:nvPr>
            <p:ph type="title"/>
          </p:nvPr>
        </p:nvSpPr>
        <p:spPr>
          <a:xfrm>
            <a:off x="5300811" y="317500"/>
            <a:ext cx="5927576" cy="1701800"/>
          </a:xfrm>
        </p:spPr>
        <p:txBody>
          <a:bodyPr>
            <a:normAutofit/>
          </a:bodyPr>
          <a:lstStyle/>
          <a:p>
            <a:r>
              <a:rPr lang="en-US" sz="5600" b="1" i="0">
                <a:effectLst/>
                <a:latin typeface="georgia" panose="02040502050405020303" pitchFamily="18" charset="0"/>
              </a:rPr>
              <a:t>What Is An Event?</a:t>
            </a:r>
            <a:endParaRPr lang="en-US" sz="5600"/>
          </a:p>
        </p:txBody>
      </p:sp>
      <p:pic>
        <p:nvPicPr>
          <p:cNvPr id="5" name="Picture 4" descr="Computer script on a screen">
            <a:extLst>
              <a:ext uri="{FF2B5EF4-FFF2-40B4-BE49-F238E27FC236}">
                <a16:creationId xmlns:a16="http://schemas.microsoft.com/office/drawing/2014/main" id="{92D48656-A249-FBD3-A2A7-0B72155471D7}"/>
              </a:ext>
            </a:extLst>
          </p:cNvPr>
          <p:cNvPicPr>
            <a:picLocks noChangeAspect="1"/>
          </p:cNvPicPr>
          <p:nvPr/>
        </p:nvPicPr>
        <p:blipFill rotWithShape="1">
          <a:blip r:embed="rId2"/>
          <a:srcRect l="7448" r="47221" b="-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1C70705F-729E-7F83-9BF4-4DB5CC5232F8}"/>
              </a:ext>
            </a:extLst>
          </p:cNvPr>
          <p:cNvSpPr>
            <a:spLocks noGrp="1"/>
          </p:cNvSpPr>
          <p:nvPr>
            <p:ph idx="1"/>
          </p:nvPr>
        </p:nvSpPr>
        <p:spPr>
          <a:xfrm>
            <a:off x="5300810" y="2587625"/>
            <a:ext cx="5927577" cy="3594100"/>
          </a:xfrm>
        </p:spPr>
        <p:txBody>
          <a:bodyPr anchor="t">
            <a:normAutofit/>
          </a:bodyPr>
          <a:lstStyle/>
          <a:p>
            <a:pPr>
              <a:lnSpc>
                <a:spcPct val="91000"/>
              </a:lnSpc>
            </a:pPr>
            <a:r>
              <a:rPr lang="en-US" b="0" i="0">
                <a:effectLst/>
                <a:latin typeface="georgia" panose="02040502050405020303" pitchFamily="18" charset="0"/>
              </a:rPr>
              <a:t>An instance that happens by interaction of user (or operating system or application program) and computer can detect it and give a response to it is called event. For example, when user click on any icon or, program gives the response by executing the command. The clicking of the mouse is an even.</a:t>
            </a:r>
            <a:endParaRPr lang="en-US"/>
          </a:p>
        </p:txBody>
      </p:sp>
    </p:spTree>
    <p:extLst>
      <p:ext uri="{BB962C8B-B14F-4D97-AF65-F5344CB8AC3E}">
        <p14:creationId xmlns:p14="http://schemas.microsoft.com/office/powerpoint/2010/main" val="336335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C2F18-8E4C-F34A-5511-277EE34992BB}"/>
              </a:ext>
            </a:extLst>
          </p:cNvPr>
          <p:cNvSpPr>
            <a:spLocks noGrp="1"/>
          </p:cNvSpPr>
          <p:nvPr>
            <p:ph type="title"/>
          </p:nvPr>
        </p:nvSpPr>
        <p:spPr>
          <a:xfrm>
            <a:off x="960120" y="317814"/>
            <a:ext cx="10268712" cy="1700784"/>
          </a:xfrm>
        </p:spPr>
        <p:txBody>
          <a:bodyPr>
            <a:normAutofit/>
          </a:bodyPr>
          <a:lstStyle/>
          <a:p>
            <a:r>
              <a:rPr lang="en-US" sz="5600" b="1" i="0">
                <a:effectLst/>
                <a:latin typeface="georgia" panose="02040502050405020303" pitchFamily="18" charset="0"/>
              </a:rPr>
              <a:t>Event Handling and Event handler:</a:t>
            </a:r>
          </a:p>
        </p:txBody>
      </p:sp>
      <p:sp>
        <p:nvSpPr>
          <p:cNvPr id="10" name="Rectangle 9">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C70705F-729E-7F83-9BF4-4DB5CC5232F8}"/>
              </a:ext>
            </a:extLst>
          </p:cNvPr>
          <p:cNvSpPr>
            <a:spLocks noGrp="1"/>
          </p:cNvSpPr>
          <p:nvPr>
            <p:ph idx="1"/>
          </p:nvPr>
        </p:nvSpPr>
        <p:spPr>
          <a:xfrm>
            <a:off x="960120" y="2587752"/>
            <a:ext cx="10268712" cy="3258102"/>
          </a:xfrm>
        </p:spPr>
        <p:txBody>
          <a:bodyPr>
            <a:normAutofit/>
          </a:bodyPr>
          <a:lstStyle/>
          <a:p>
            <a:pPr>
              <a:lnSpc>
                <a:spcPct val="91000"/>
              </a:lnSpc>
            </a:pPr>
            <a:r>
              <a:rPr lang="en-US" sz="2200" b="0" i="0">
                <a:effectLst/>
                <a:latin typeface="georgia" panose="02040502050405020303" pitchFamily="18" charset="0"/>
              </a:rPr>
              <a:t>The browser waits for events to occur. When an event occurs, the browser performs a processing, which is related to that event. The processing that is performed in response to the occurrence of an event is known as even handling. The code that performs this processing called an event handler. I can be said that an even handler is a piece of code that is executed when an event occurs. Event handler are associated with different events.</a:t>
            </a:r>
          </a:p>
          <a:p>
            <a:pPr>
              <a:lnSpc>
                <a:spcPct val="91000"/>
              </a:lnSpc>
            </a:pPr>
            <a:r>
              <a:rPr lang="en-US" sz="2200" b="0" i="0">
                <a:effectLst/>
                <a:latin typeface="georgia" panose="02040502050405020303" pitchFamily="18" charset="0"/>
              </a:rPr>
              <a:t>For example, an event handler is associated with the click event of the button. When the button is clicked, this event handler is executed. </a:t>
            </a:r>
            <a:endParaRPr lang="en-US" sz="2200"/>
          </a:p>
        </p:txBody>
      </p:sp>
    </p:spTree>
    <p:extLst>
      <p:ext uri="{BB962C8B-B14F-4D97-AF65-F5344CB8AC3E}">
        <p14:creationId xmlns:p14="http://schemas.microsoft.com/office/powerpoint/2010/main" val="271775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2F18-8E4C-F34A-5511-277EE34992BB}"/>
              </a:ext>
            </a:extLst>
          </p:cNvPr>
          <p:cNvSpPr>
            <a:spLocks noGrp="1"/>
          </p:cNvSpPr>
          <p:nvPr>
            <p:ph type="title"/>
          </p:nvPr>
        </p:nvSpPr>
        <p:spPr/>
        <p:txBody>
          <a:bodyPr/>
          <a:lstStyle/>
          <a:p>
            <a:r>
              <a:rPr lang="en-US" dirty="0"/>
              <a:t>Example event handling</a:t>
            </a:r>
          </a:p>
        </p:txBody>
      </p:sp>
      <p:sp>
        <p:nvSpPr>
          <p:cNvPr id="4" name="Rectangle 1">
            <a:extLst>
              <a:ext uri="{FF2B5EF4-FFF2-40B4-BE49-F238E27FC236}">
                <a16:creationId xmlns:a16="http://schemas.microsoft.com/office/drawing/2014/main" id="{2600A7CB-7A58-48BB-75EB-C43244C45973}"/>
              </a:ext>
            </a:extLst>
          </p:cNvPr>
          <p:cNvSpPr>
            <a:spLocks noGrp="1" noChangeArrowheads="1"/>
          </p:cNvSpPr>
          <p:nvPr>
            <p:ph idx="1"/>
          </p:nvPr>
        </p:nvSpPr>
        <p:spPr>
          <a:xfrm>
            <a:off x="461913" y="2587752"/>
            <a:ext cx="11378153" cy="3593592"/>
          </a:xfrm>
        </p:spPr>
        <p:txBody>
          <a:bodyPr>
            <a:normAutofit fontScale="70000" lnSpcReduction="20000"/>
          </a:bodyPr>
          <a:lstStyle/>
          <a:p>
            <a:pPr lvl="0"/>
            <a:r>
              <a:rPr lang="en-US" b="0" i="0" dirty="0">
                <a:solidFill>
                  <a:srgbClr val="000000"/>
                </a:solidFill>
                <a:effectLst/>
                <a:latin typeface="SFMono-Regular"/>
              </a:rPr>
              <a:t>&lt;</a:t>
            </a:r>
            <a:r>
              <a:rPr lang="en-US" b="0" i="0" dirty="0">
                <a:solidFill>
                  <a:srgbClr val="0033B3"/>
                </a:solidFill>
                <a:effectLst/>
                <a:latin typeface="SFMono-Regular"/>
              </a:rPr>
              <a:t>html</a:t>
            </a:r>
            <a:r>
              <a:rPr lang="en-US" b="0" i="0" dirty="0">
                <a:solidFill>
                  <a:srgbClr val="000000"/>
                </a:solidFill>
                <a:effectLst/>
                <a:latin typeface="SFMono-Regular"/>
              </a:rPr>
              <a:t>&gt; </a:t>
            </a:r>
          </a:p>
          <a:p>
            <a:pPr lvl="0"/>
            <a:r>
              <a:rPr lang="en-US" dirty="0">
                <a:solidFill>
                  <a:srgbClr val="000000"/>
                </a:solidFill>
                <a:latin typeface="SFMono-Regular"/>
              </a:rPr>
              <a:t>	</a:t>
            </a:r>
            <a:r>
              <a:rPr lang="en-US" b="0" i="0" dirty="0">
                <a:solidFill>
                  <a:srgbClr val="000000"/>
                </a:solidFill>
                <a:effectLst/>
                <a:latin typeface="SFMono-Regular"/>
              </a:rPr>
              <a:t>&lt;</a:t>
            </a:r>
            <a:r>
              <a:rPr lang="en-US" b="0" i="0" dirty="0">
                <a:solidFill>
                  <a:srgbClr val="0033B3"/>
                </a:solidFill>
                <a:effectLst/>
                <a:latin typeface="SFMono-Regular"/>
              </a:rPr>
              <a:t>head</a:t>
            </a:r>
            <a:r>
              <a:rPr lang="en-US" b="0" i="0" dirty="0">
                <a:solidFill>
                  <a:srgbClr val="000000"/>
                </a:solidFill>
                <a:effectLst/>
                <a:latin typeface="SFMono-Regular"/>
              </a:rPr>
              <a:t>&gt; &lt;/</a:t>
            </a:r>
            <a:r>
              <a:rPr lang="en-US" b="0" i="0" dirty="0">
                <a:solidFill>
                  <a:srgbClr val="0033B3"/>
                </a:solidFill>
                <a:effectLst/>
                <a:latin typeface="SFMono-Regular"/>
              </a:rPr>
              <a:t>head</a:t>
            </a:r>
            <a:r>
              <a:rPr lang="en-US" b="0" i="0" dirty="0">
                <a:solidFill>
                  <a:srgbClr val="000000"/>
                </a:solidFill>
                <a:effectLst/>
                <a:latin typeface="SFMono-Regular"/>
              </a:rPr>
              <a:t>&gt; </a:t>
            </a:r>
          </a:p>
          <a:p>
            <a:pPr lvl="0"/>
            <a:r>
              <a:rPr lang="en-US" dirty="0">
                <a:solidFill>
                  <a:srgbClr val="000000"/>
                </a:solidFill>
                <a:latin typeface="SFMono-Regular"/>
              </a:rPr>
              <a:t>	</a:t>
            </a:r>
            <a:r>
              <a:rPr lang="en-US" b="0" i="0" dirty="0">
                <a:solidFill>
                  <a:srgbClr val="000000"/>
                </a:solidFill>
                <a:effectLst/>
                <a:latin typeface="SFMono-Regular"/>
              </a:rPr>
              <a:t>&lt;</a:t>
            </a:r>
            <a:r>
              <a:rPr lang="en-US" b="0" i="0" dirty="0">
                <a:solidFill>
                  <a:srgbClr val="0033B3"/>
                </a:solidFill>
                <a:effectLst/>
                <a:latin typeface="SFMono-Regular"/>
              </a:rPr>
              <a:t>body</a:t>
            </a:r>
            <a:r>
              <a:rPr lang="en-US" b="0" i="0" dirty="0">
                <a:solidFill>
                  <a:srgbClr val="000000"/>
                </a:solidFill>
                <a:effectLst/>
                <a:latin typeface="SFMono-Regular"/>
              </a:rPr>
              <a:t>&gt; </a:t>
            </a:r>
          </a:p>
          <a:p>
            <a:pPr lvl="0"/>
            <a:r>
              <a:rPr lang="en-US" dirty="0">
                <a:solidFill>
                  <a:srgbClr val="000000"/>
                </a:solidFill>
                <a:latin typeface="SFMono-Regular"/>
              </a:rPr>
              <a:t>		</a:t>
            </a:r>
            <a:r>
              <a:rPr lang="en-US" b="0" i="0" dirty="0">
                <a:solidFill>
                  <a:srgbClr val="000000"/>
                </a:solidFill>
                <a:effectLst/>
                <a:latin typeface="SFMono-Regular"/>
              </a:rPr>
              <a:t>&lt;</a:t>
            </a:r>
            <a:r>
              <a:rPr lang="en-US" b="0" i="0" dirty="0">
                <a:solidFill>
                  <a:srgbClr val="0033B3"/>
                </a:solidFill>
                <a:effectLst/>
                <a:latin typeface="SFMono-Regular"/>
              </a:rPr>
              <a:t>h1</a:t>
            </a:r>
            <a:r>
              <a:rPr lang="en-US" b="0" i="0" dirty="0">
                <a:solidFill>
                  <a:srgbClr val="000000"/>
                </a:solidFill>
                <a:effectLst/>
                <a:latin typeface="SFMono-Regular"/>
              </a:rPr>
              <a:t>&gt; Testing Image Event Handling &lt;/</a:t>
            </a:r>
            <a:r>
              <a:rPr lang="en-US" b="0" i="0" dirty="0">
                <a:solidFill>
                  <a:srgbClr val="0033B3"/>
                </a:solidFill>
                <a:effectLst/>
                <a:latin typeface="SFMono-Regular"/>
              </a:rPr>
              <a:t>h1</a:t>
            </a:r>
            <a:r>
              <a:rPr lang="en-US" b="0" i="0" dirty="0">
                <a:solidFill>
                  <a:srgbClr val="000000"/>
                </a:solidFill>
                <a:effectLst/>
                <a:latin typeface="SFMono-Regular"/>
              </a:rPr>
              <a:t>&gt; </a:t>
            </a:r>
          </a:p>
          <a:p>
            <a:pPr lvl="0"/>
            <a:r>
              <a:rPr lang="en-US" dirty="0">
                <a:solidFill>
                  <a:srgbClr val="000000"/>
                </a:solidFill>
                <a:latin typeface="SFMono-Regular"/>
              </a:rPr>
              <a:t>		</a:t>
            </a:r>
            <a:r>
              <a:rPr lang="en-US" b="0" i="0" dirty="0">
                <a:solidFill>
                  <a:srgbClr val="000000"/>
                </a:solidFill>
                <a:effectLst/>
                <a:latin typeface="SFMono-Regular"/>
              </a:rPr>
              <a:t>&lt;</a:t>
            </a:r>
            <a:r>
              <a:rPr lang="en-US" b="0" i="0" dirty="0">
                <a:solidFill>
                  <a:srgbClr val="0033B3"/>
                </a:solidFill>
                <a:effectLst/>
                <a:latin typeface="SFMono-Regular"/>
              </a:rPr>
              <a:t>form</a:t>
            </a:r>
            <a:r>
              <a:rPr lang="en-US" b="0" i="0" dirty="0">
                <a:solidFill>
                  <a:srgbClr val="000000"/>
                </a:solidFill>
                <a:effectLst/>
                <a:latin typeface="SFMono-Regular"/>
              </a:rPr>
              <a:t>&gt; </a:t>
            </a:r>
          </a:p>
          <a:p>
            <a:pPr lvl="0"/>
            <a:r>
              <a:rPr lang="en-US" b="0" i="0" dirty="0">
                <a:solidFill>
                  <a:srgbClr val="000000"/>
                </a:solidFill>
                <a:effectLst/>
                <a:latin typeface="SFMono-Regular"/>
              </a:rPr>
              <a:t>		     &lt;</a:t>
            </a:r>
            <a:r>
              <a:rPr lang="en-US" b="0" i="0" dirty="0">
                <a:solidFill>
                  <a:srgbClr val="0033B3"/>
                </a:solidFill>
                <a:effectLst/>
                <a:latin typeface="SFMono-Regular"/>
              </a:rPr>
              <a:t>input</a:t>
            </a:r>
            <a:r>
              <a:rPr lang="en-US" b="0" i="0" dirty="0">
                <a:solidFill>
                  <a:srgbClr val="000000"/>
                </a:solidFill>
                <a:effectLst/>
                <a:latin typeface="SFMono-Regular"/>
              </a:rPr>
              <a:t> </a:t>
            </a:r>
            <a:r>
              <a:rPr lang="en-US" b="0" i="0" dirty="0">
                <a:solidFill>
                  <a:srgbClr val="871094"/>
                </a:solidFill>
                <a:effectLst/>
                <a:latin typeface="SFMono-Regular"/>
              </a:rPr>
              <a:t>type</a:t>
            </a:r>
            <a:r>
              <a:rPr lang="en-US" b="0" i="0" dirty="0">
                <a:solidFill>
                  <a:srgbClr val="000000"/>
                </a:solidFill>
                <a:effectLst/>
                <a:latin typeface="SFMono-Regular"/>
              </a:rPr>
              <a:t>=</a:t>
            </a:r>
            <a:r>
              <a:rPr lang="en-US" b="0" i="0" dirty="0">
                <a:solidFill>
                  <a:srgbClr val="067D17"/>
                </a:solidFill>
                <a:effectLst/>
                <a:latin typeface="SFMono-Regular"/>
              </a:rPr>
              <a:t>"button"</a:t>
            </a:r>
            <a:r>
              <a:rPr lang="en-US" b="0" i="0" dirty="0">
                <a:solidFill>
                  <a:srgbClr val="000000"/>
                </a:solidFill>
                <a:effectLst/>
                <a:latin typeface="SFMono-Regular"/>
              </a:rPr>
              <a:t> </a:t>
            </a:r>
            <a:r>
              <a:rPr lang="en-US" b="0" i="0" dirty="0">
                <a:solidFill>
                  <a:srgbClr val="871094"/>
                </a:solidFill>
                <a:effectLst/>
                <a:latin typeface="SFMono-Regular"/>
              </a:rPr>
              <a:t>value</a:t>
            </a:r>
            <a:r>
              <a:rPr lang="en-US" b="0" i="0" dirty="0">
                <a:solidFill>
                  <a:srgbClr val="000000"/>
                </a:solidFill>
                <a:effectLst/>
                <a:latin typeface="SFMono-Regular"/>
              </a:rPr>
              <a:t>=</a:t>
            </a:r>
            <a:r>
              <a:rPr lang="en-US" b="0" i="0" dirty="0">
                <a:solidFill>
                  <a:srgbClr val="067D17"/>
                </a:solidFill>
                <a:effectLst/>
                <a:latin typeface="SFMono-Regular"/>
              </a:rPr>
              <a:t>"First button"</a:t>
            </a:r>
            <a:r>
              <a:rPr lang="en-US" b="0" i="0" dirty="0">
                <a:solidFill>
                  <a:srgbClr val="000000"/>
                </a:solidFill>
                <a:effectLst/>
                <a:latin typeface="SFMono-Regular"/>
              </a:rPr>
              <a:t> </a:t>
            </a:r>
            <a:r>
              <a:rPr lang="en-US" b="0" i="0" dirty="0" err="1">
                <a:solidFill>
                  <a:srgbClr val="871094"/>
                </a:solidFill>
                <a:effectLst/>
                <a:latin typeface="SFMono-Regular"/>
              </a:rPr>
              <a:t>onClick</a:t>
            </a:r>
            <a:r>
              <a:rPr lang="en-US" b="0" i="0" dirty="0">
                <a:solidFill>
                  <a:srgbClr val="000000"/>
                </a:solidFill>
                <a:effectLst/>
                <a:latin typeface="SFMono-Regular"/>
              </a:rPr>
              <a:t>=</a:t>
            </a:r>
            <a:r>
              <a:rPr lang="en-US" b="0" i="0" dirty="0">
                <a:solidFill>
                  <a:srgbClr val="067D17"/>
                </a:solidFill>
                <a:effectLst/>
                <a:latin typeface="SFMono-Regular"/>
              </a:rPr>
              <a:t>'alert("First button is clicked");'</a:t>
            </a:r>
            <a:r>
              <a:rPr lang="en-US" b="0" i="0" dirty="0">
                <a:solidFill>
                  <a:srgbClr val="000000"/>
                </a:solidFill>
                <a:effectLst/>
                <a:latin typeface="SFMono-Regular"/>
              </a:rPr>
              <a:t>&gt; </a:t>
            </a:r>
          </a:p>
          <a:p>
            <a:pPr lvl="0"/>
            <a:r>
              <a:rPr lang="en-US" b="0" i="0" dirty="0">
                <a:solidFill>
                  <a:srgbClr val="000000"/>
                </a:solidFill>
                <a:effectLst/>
                <a:latin typeface="SFMono-Regular"/>
              </a:rPr>
              <a:t>		     &lt;</a:t>
            </a:r>
            <a:r>
              <a:rPr lang="en-US" b="0" i="0" dirty="0">
                <a:solidFill>
                  <a:srgbClr val="0033B3"/>
                </a:solidFill>
                <a:effectLst/>
                <a:latin typeface="SFMono-Regular"/>
              </a:rPr>
              <a:t>input</a:t>
            </a:r>
            <a:r>
              <a:rPr lang="en-US" b="0" i="0" dirty="0">
                <a:solidFill>
                  <a:srgbClr val="000000"/>
                </a:solidFill>
                <a:effectLst/>
                <a:latin typeface="SFMono-Regular"/>
              </a:rPr>
              <a:t> </a:t>
            </a:r>
            <a:r>
              <a:rPr lang="en-US" b="0" i="0" dirty="0">
                <a:solidFill>
                  <a:srgbClr val="871094"/>
                </a:solidFill>
                <a:effectLst/>
                <a:latin typeface="SFMono-Regular"/>
              </a:rPr>
              <a:t>type</a:t>
            </a:r>
            <a:r>
              <a:rPr lang="en-US" b="0" i="0" dirty="0">
                <a:solidFill>
                  <a:srgbClr val="000000"/>
                </a:solidFill>
                <a:effectLst/>
                <a:latin typeface="SFMono-Regular"/>
              </a:rPr>
              <a:t>=</a:t>
            </a:r>
            <a:r>
              <a:rPr lang="en-US" b="0" i="0" dirty="0">
                <a:solidFill>
                  <a:srgbClr val="067D17"/>
                </a:solidFill>
                <a:effectLst/>
                <a:latin typeface="SFMono-Regular"/>
              </a:rPr>
              <a:t>"button"</a:t>
            </a:r>
            <a:r>
              <a:rPr lang="en-US" b="0" i="0" dirty="0">
                <a:solidFill>
                  <a:srgbClr val="000000"/>
                </a:solidFill>
                <a:effectLst/>
                <a:latin typeface="SFMono-Regular"/>
              </a:rPr>
              <a:t> </a:t>
            </a:r>
            <a:r>
              <a:rPr lang="en-US" b="0" i="0" dirty="0">
                <a:solidFill>
                  <a:srgbClr val="871094"/>
                </a:solidFill>
                <a:effectLst/>
                <a:latin typeface="SFMono-Regular"/>
              </a:rPr>
              <a:t>value</a:t>
            </a:r>
            <a:r>
              <a:rPr lang="en-US" b="0" i="0" dirty="0">
                <a:solidFill>
                  <a:srgbClr val="000000"/>
                </a:solidFill>
                <a:effectLst/>
                <a:latin typeface="SFMono-Regular"/>
              </a:rPr>
              <a:t>=</a:t>
            </a:r>
            <a:r>
              <a:rPr lang="en-US" b="0" i="0" dirty="0">
                <a:solidFill>
                  <a:srgbClr val="067D17"/>
                </a:solidFill>
                <a:effectLst/>
                <a:latin typeface="SFMono-Regular"/>
              </a:rPr>
              <a:t>"Second button"</a:t>
            </a:r>
            <a:r>
              <a:rPr lang="en-US" b="0" i="0" dirty="0">
                <a:solidFill>
                  <a:srgbClr val="000000"/>
                </a:solidFill>
                <a:effectLst/>
                <a:latin typeface="SFMono-Regular"/>
              </a:rPr>
              <a:t> </a:t>
            </a:r>
            <a:r>
              <a:rPr lang="en-US" b="0" i="0" dirty="0" err="1">
                <a:solidFill>
                  <a:srgbClr val="871094"/>
                </a:solidFill>
                <a:effectLst/>
                <a:latin typeface="SFMono-Regular"/>
              </a:rPr>
              <a:t>onClick</a:t>
            </a:r>
            <a:r>
              <a:rPr lang="en-US" b="0" i="0" dirty="0">
                <a:solidFill>
                  <a:srgbClr val="000000"/>
                </a:solidFill>
                <a:effectLst/>
                <a:latin typeface="SFMono-Regular"/>
              </a:rPr>
              <a:t>=</a:t>
            </a:r>
            <a:r>
              <a:rPr lang="en-US" b="0" i="0" dirty="0">
                <a:solidFill>
                  <a:srgbClr val="067D17"/>
                </a:solidFill>
                <a:effectLst/>
                <a:latin typeface="SFMono-Regular"/>
              </a:rPr>
              <a:t>"sum(25,33);"</a:t>
            </a:r>
            <a:r>
              <a:rPr lang="en-US" b="0" i="0" dirty="0">
                <a:solidFill>
                  <a:srgbClr val="000000"/>
                </a:solidFill>
                <a:effectLst/>
                <a:latin typeface="SFMono-Regular"/>
              </a:rPr>
              <a:t>&gt; &lt;/</a:t>
            </a:r>
            <a:r>
              <a:rPr lang="en-US" b="0" i="0" dirty="0">
                <a:solidFill>
                  <a:srgbClr val="0033B3"/>
                </a:solidFill>
                <a:effectLst/>
                <a:latin typeface="SFMono-Regular"/>
              </a:rPr>
              <a:t>form</a:t>
            </a:r>
            <a:r>
              <a:rPr lang="en-US" b="0" i="0" dirty="0">
                <a:solidFill>
                  <a:srgbClr val="000000"/>
                </a:solidFill>
                <a:effectLst/>
                <a:latin typeface="SFMono-Regular"/>
              </a:rPr>
              <a:t>&gt;</a:t>
            </a:r>
          </a:p>
          <a:p>
            <a:pPr lvl="0"/>
            <a:r>
              <a:rPr lang="en-US" b="0" i="0" dirty="0">
                <a:solidFill>
                  <a:srgbClr val="000000"/>
                </a:solidFill>
                <a:effectLst/>
                <a:latin typeface="SFMono-Regular"/>
              </a:rPr>
              <a:t>	&lt;/</a:t>
            </a:r>
            <a:r>
              <a:rPr lang="en-US" b="0" i="0" dirty="0">
                <a:solidFill>
                  <a:srgbClr val="0033B3"/>
                </a:solidFill>
                <a:effectLst/>
                <a:latin typeface="SFMono-Regular"/>
              </a:rPr>
              <a:t>body</a:t>
            </a:r>
            <a:r>
              <a:rPr lang="en-US" b="0" i="0" dirty="0">
                <a:solidFill>
                  <a:srgbClr val="000000"/>
                </a:solidFill>
                <a:effectLst/>
                <a:latin typeface="SFMono-Regular"/>
              </a:rPr>
              <a:t>&gt; </a:t>
            </a:r>
          </a:p>
          <a:p>
            <a:pPr lvl="0"/>
            <a:r>
              <a:rPr lang="en-US" b="0" i="0" dirty="0">
                <a:solidFill>
                  <a:srgbClr val="000000"/>
                </a:solidFill>
                <a:effectLst/>
                <a:latin typeface="SFMono-Regular"/>
              </a:rPr>
              <a:t>&lt;/</a:t>
            </a:r>
            <a:r>
              <a:rPr lang="en-US" b="0" i="0" dirty="0">
                <a:solidFill>
                  <a:srgbClr val="0033B3"/>
                </a:solidFill>
                <a:effectLst/>
                <a:latin typeface="SFMono-Regular"/>
              </a:rPr>
              <a:t>html</a:t>
            </a:r>
            <a:r>
              <a:rPr lang="en-US" b="0" i="0" dirty="0">
                <a:solidFill>
                  <a:srgbClr val="000000"/>
                </a:solidFill>
                <a:effectLst/>
                <a:latin typeface="SFMono-Regular"/>
              </a:rPr>
              <a:t>&gt;</a:t>
            </a:r>
            <a:endParaRPr lang="en-US" altLang="en-US" dirty="0"/>
          </a:p>
        </p:txBody>
      </p:sp>
      <p:sp>
        <p:nvSpPr>
          <p:cNvPr id="7" name="Rectangle 2">
            <a:extLst>
              <a:ext uri="{FF2B5EF4-FFF2-40B4-BE49-F238E27FC236}">
                <a16:creationId xmlns:a16="http://schemas.microsoft.com/office/drawing/2014/main" id="{98C01F48-E3E5-921D-31B2-295DFF96714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F3B36"/>
                </a:solidFill>
                <a:effectLst/>
                <a:latin typeface="Inconsolata" pitchFamily="1" charset="0"/>
              </a:rPr>
              <a:t>&lt;form&gt; &lt;input type="button" value="First button" onClick='alert("First button is clicked");'&gt; &lt;input type="button" value="Second button" onClick="sum(25,33);"&gt; &lt;/form&gt;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A06F6393-68D0-90FD-04DF-F7DF4C05C3D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F3B36"/>
                </a:solidFill>
                <a:effectLst/>
                <a:latin typeface="Inconsolata" pitchFamily="1" charset="0"/>
              </a:rPr>
              <a:t>&lt;form&gt; &lt;input type="button" value="First button" onClick='alert("First button is clicked");'&gt; &lt;input type="button" value="Second button" onClick="sum(25,33);"&gt; &lt;/form&gt;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04E95436-662B-DC58-2FB9-1F1B68C03C14}"/>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F3B36"/>
                </a:solidFill>
                <a:effectLst/>
                <a:latin typeface="Inconsolata" pitchFamily="1" charset="0"/>
              </a:rPr>
              <a:t>&lt;form&gt; &lt;input type="button" value="First button" onClick='alert("First button is clicked");'&gt; &lt;input type="button" value="Second button" onClick="sum(25,33);"&gt; &lt;/form&gt;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FB12717-9310-5551-CB4C-DB051D6F0D64}"/>
              </a:ext>
            </a:extLst>
          </p:cNvPr>
          <p:cNvSpPr>
            <a:spLocks noChangeArrowheads="1"/>
          </p:cNvSpPr>
          <p:nvPr/>
        </p:nvSpPr>
        <p:spPr bwMode="auto">
          <a:xfrm>
            <a:off x="45720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F3B36"/>
                </a:solidFill>
                <a:effectLst/>
                <a:latin typeface="Inconsolata" pitchFamily="1" charset="0"/>
              </a:rPr>
              <a:t>&lt;form&gt; &lt;input type="button" value="First button" onClick='alert("First button is clicked");'&gt; &lt;input type="button" value="Second button" onClick="sum(25,33);"&gt; &lt;/form&gt;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3995C760-3BB9-AE9B-DF86-49CB2C8ADF27}"/>
              </a:ext>
            </a:extLst>
          </p:cNvPr>
          <p:cNvSpPr>
            <a:spLocks noChangeArrowheads="1"/>
          </p:cNvSpPr>
          <p:nvPr/>
        </p:nvSpPr>
        <p:spPr bwMode="auto">
          <a:xfrm>
            <a:off x="609600"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F3B36"/>
                </a:solidFill>
                <a:effectLst/>
                <a:latin typeface="Inconsolata" pitchFamily="1" charset="0"/>
              </a:rPr>
              <a:t>&lt;form&gt; &lt;input type="button" value="First button" onClick='alert("First button is clicked");'&gt; &lt;input type="button" value="Second button" onClick="sum(25,33);"&gt; &lt;/form&gt;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75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C2F18-8E4C-F34A-5511-277EE34992BB}"/>
              </a:ext>
            </a:extLst>
          </p:cNvPr>
          <p:cNvSpPr>
            <a:spLocks noGrp="1"/>
          </p:cNvSpPr>
          <p:nvPr>
            <p:ph type="title"/>
          </p:nvPr>
        </p:nvSpPr>
        <p:spPr>
          <a:xfrm>
            <a:off x="960438" y="640080"/>
            <a:ext cx="4500737" cy="2194560"/>
          </a:xfrm>
        </p:spPr>
        <p:txBody>
          <a:bodyPr>
            <a:normAutofit/>
          </a:bodyPr>
          <a:lstStyle/>
          <a:p>
            <a:r>
              <a:rPr lang="en-US" sz="4600" b="1" i="0">
                <a:effectLst/>
                <a:latin typeface="georgia" panose="02040502050405020303" pitchFamily="18" charset="0"/>
              </a:rPr>
              <a:t>Image Event Handling:</a:t>
            </a:r>
          </a:p>
        </p:txBody>
      </p:sp>
      <p:sp>
        <p:nvSpPr>
          <p:cNvPr id="3" name="Content Placeholder 2">
            <a:extLst>
              <a:ext uri="{FF2B5EF4-FFF2-40B4-BE49-F238E27FC236}">
                <a16:creationId xmlns:a16="http://schemas.microsoft.com/office/drawing/2014/main" id="{1C70705F-729E-7F83-9BF4-4DB5CC5232F8}"/>
              </a:ext>
            </a:extLst>
          </p:cNvPr>
          <p:cNvSpPr>
            <a:spLocks noGrp="1"/>
          </p:cNvSpPr>
          <p:nvPr>
            <p:ph idx="1"/>
          </p:nvPr>
        </p:nvSpPr>
        <p:spPr>
          <a:xfrm>
            <a:off x="960438" y="2916936"/>
            <a:ext cx="4500737" cy="3264408"/>
          </a:xfrm>
        </p:spPr>
        <p:txBody>
          <a:bodyPr anchor="t">
            <a:normAutofit/>
          </a:bodyPr>
          <a:lstStyle/>
          <a:p>
            <a:pPr>
              <a:lnSpc>
                <a:spcPct val="91000"/>
              </a:lnSpc>
            </a:pPr>
            <a:r>
              <a:rPr lang="en-US" sz="1600" b="0" i="0">
                <a:solidFill>
                  <a:schemeClr val="bg1"/>
                </a:solidFill>
                <a:effectLst/>
                <a:latin typeface="georgia" panose="02040502050405020303" pitchFamily="18" charset="0"/>
              </a:rPr>
              <a:t>Various events are also associated with image element of html. usually, image events handling are used to monitor the progress of image loading. The images take more time to load than normal text. In many web application, it is important to know whether a specific image has been loaded, or in the process of loading or loading process is interrupted. The image event handling provide this capability. </a:t>
            </a:r>
          </a:p>
          <a:p>
            <a:pPr>
              <a:lnSpc>
                <a:spcPct val="91000"/>
              </a:lnSpc>
            </a:pPr>
            <a:r>
              <a:rPr lang="en-US" sz="1600" b="0" i="0">
                <a:solidFill>
                  <a:schemeClr val="bg1"/>
                </a:solidFill>
                <a:effectLst/>
                <a:latin typeface="georgia" panose="02040502050405020303" pitchFamily="18" charset="0"/>
              </a:rPr>
              <a:t>The most important image event are described as follows:</a:t>
            </a:r>
            <a:r>
              <a:rPr lang="en-US" sz="1600">
                <a:solidFill>
                  <a:schemeClr val="bg1"/>
                </a:solidFill>
                <a:latin typeface="georgia" panose="02040502050405020303" pitchFamily="18" charset="0"/>
              </a:rPr>
              <a:t> </a:t>
            </a:r>
            <a:r>
              <a:rPr lang="en-US" sz="1600" b="0" i="0">
                <a:solidFill>
                  <a:schemeClr val="bg1"/>
                </a:solidFill>
                <a:effectLst/>
                <a:latin typeface="Georgia" panose="02040502050405020303" pitchFamily="18" charset="0"/>
              </a:rPr>
              <a:t>Load</a:t>
            </a:r>
            <a:r>
              <a:rPr lang="en-US" sz="1600">
                <a:solidFill>
                  <a:schemeClr val="bg1"/>
                </a:solidFill>
                <a:latin typeface="georgia" panose="02040502050405020303" pitchFamily="18" charset="0"/>
              </a:rPr>
              <a:t>, </a:t>
            </a:r>
            <a:r>
              <a:rPr lang="en-US" sz="1600" b="0" i="0">
                <a:solidFill>
                  <a:schemeClr val="bg1"/>
                </a:solidFill>
                <a:effectLst/>
                <a:latin typeface="Georgia" panose="02040502050405020303" pitchFamily="18" charset="0"/>
              </a:rPr>
              <a:t>Error, Abort, KeyDown  etc.</a:t>
            </a:r>
            <a:endParaRPr lang="en-US" sz="1600">
              <a:solidFill>
                <a:schemeClr val="bg1"/>
              </a:solidFill>
            </a:endParaRPr>
          </a:p>
        </p:txBody>
      </p:sp>
      <p:pic>
        <p:nvPicPr>
          <p:cNvPr id="7" name="Graphic 6" descr="Web Design">
            <a:extLst>
              <a:ext uri="{FF2B5EF4-FFF2-40B4-BE49-F238E27FC236}">
                <a16:creationId xmlns:a16="http://schemas.microsoft.com/office/drawing/2014/main" id="{88AB0EC1-1FB8-C45C-F029-0F54E18C38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9144" y="1031490"/>
            <a:ext cx="4795019" cy="4795019"/>
          </a:xfrm>
          <a:prstGeom prst="rect">
            <a:avLst/>
          </a:prstGeom>
        </p:spPr>
      </p:pic>
    </p:spTree>
    <p:extLst>
      <p:ext uri="{BB962C8B-B14F-4D97-AF65-F5344CB8AC3E}">
        <p14:creationId xmlns:p14="http://schemas.microsoft.com/office/powerpoint/2010/main" val="48976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C2F18-8E4C-F34A-5511-277EE34992BB}"/>
              </a:ext>
            </a:extLst>
          </p:cNvPr>
          <p:cNvSpPr>
            <a:spLocks noGrp="1"/>
          </p:cNvSpPr>
          <p:nvPr>
            <p:ph type="title"/>
          </p:nvPr>
        </p:nvSpPr>
        <p:spPr>
          <a:xfrm>
            <a:off x="960120" y="317814"/>
            <a:ext cx="10268712" cy="1700784"/>
          </a:xfrm>
        </p:spPr>
        <p:txBody>
          <a:bodyPr>
            <a:normAutofit/>
          </a:bodyPr>
          <a:lstStyle/>
          <a:p>
            <a:r>
              <a:rPr lang="en-US"/>
              <a:t>Example image event</a:t>
            </a:r>
            <a:endParaRPr lang="en-US" dirty="0"/>
          </a:p>
        </p:txBody>
      </p:sp>
      <p:sp>
        <p:nvSpPr>
          <p:cNvPr id="21" name="Rectangle 2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
            <a:extLst>
              <a:ext uri="{FF2B5EF4-FFF2-40B4-BE49-F238E27FC236}">
                <a16:creationId xmlns:a16="http://schemas.microsoft.com/office/drawing/2014/main" id="{2600A7CB-7A58-48BB-75EB-C43244C45973}"/>
              </a:ext>
            </a:extLst>
          </p:cNvPr>
          <p:cNvSpPr>
            <a:spLocks noGrp="1" noChangeArrowheads="1"/>
          </p:cNvSpPr>
          <p:nvPr>
            <p:ph idx="1"/>
          </p:nvPr>
        </p:nvSpPr>
        <p:spPr>
          <a:xfrm>
            <a:off x="167951" y="2336413"/>
            <a:ext cx="11896531" cy="3812460"/>
          </a:xfrm>
        </p:spPr>
        <p:txBody>
          <a:bodyPr>
            <a:normAutofit/>
          </a:bodyPr>
          <a:lstStyle/>
          <a:p>
            <a:pPr lvl="0">
              <a:lnSpc>
                <a:spcPct val="91000"/>
              </a:lnSpc>
            </a:pPr>
            <a:r>
              <a:rPr lang="en-US" sz="1800" b="0" i="0" dirty="0">
                <a:effectLst/>
                <a:latin typeface="SFMono-Regular"/>
              </a:rPr>
              <a:t>&lt;html&gt; </a:t>
            </a:r>
          </a:p>
          <a:p>
            <a:pPr lvl="0">
              <a:lnSpc>
                <a:spcPct val="91000"/>
              </a:lnSpc>
            </a:pPr>
            <a:r>
              <a:rPr lang="en-US" sz="1800" b="0" i="0" dirty="0">
                <a:effectLst/>
                <a:latin typeface="SFMono-Regular"/>
              </a:rPr>
              <a:t>  &lt;head&gt; &lt;/head&gt; </a:t>
            </a:r>
          </a:p>
          <a:p>
            <a:pPr lvl="0">
              <a:lnSpc>
                <a:spcPct val="91000"/>
              </a:lnSpc>
            </a:pPr>
            <a:r>
              <a:rPr lang="en-US" sz="1800" b="0" i="0" dirty="0">
                <a:effectLst/>
                <a:latin typeface="SFMono-Regular"/>
              </a:rPr>
              <a:t>  &lt;body&gt; </a:t>
            </a:r>
          </a:p>
          <a:p>
            <a:pPr lvl="0">
              <a:lnSpc>
                <a:spcPct val="91000"/>
              </a:lnSpc>
            </a:pPr>
            <a:r>
              <a:rPr lang="en-US" sz="1800" b="0" i="0" dirty="0">
                <a:effectLst/>
                <a:latin typeface="SFMono-Regular"/>
              </a:rPr>
              <a:t>     &lt;h1&gt; Testing Image Event Handling &lt;/h1&gt; </a:t>
            </a:r>
          </a:p>
          <a:p>
            <a:pPr lvl="0">
              <a:lnSpc>
                <a:spcPct val="91000"/>
              </a:lnSpc>
            </a:pPr>
            <a:r>
              <a:rPr lang="en-US" sz="1800" dirty="0">
                <a:latin typeface="SFMono-Regular"/>
              </a:rPr>
              <a:t>     </a:t>
            </a:r>
            <a:r>
              <a:rPr lang="en-US" sz="1800" b="0" i="0" dirty="0">
                <a:effectLst/>
                <a:latin typeface="SFMono-Regular"/>
              </a:rPr>
              <a:t>&lt;</a:t>
            </a:r>
            <a:r>
              <a:rPr lang="en-US" sz="1800" b="0" i="0" dirty="0" err="1">
                <a:effectLst/>
                <a:latin typeface="SFMono-Regular"/>
              </a:rPr>
              <a:t>img</a:t>
            </a:r>
            <a:r>
              <a:rPr lang="en-US" sz="1800" b="0" i="0" dirty="0">
                <a:effectLst/>
                <a:latin typeface="SFMono-Regular"/>
              </a:rPr>
              <a:t> </a:t>
            </a:r>
            <a:r>
              <a:rPr lang="en-US" sz="1800" b="0" i="0" dirty="0" err="1">
                <a:effectLst/>
                <a:latin typeface="SFMono-Regular"/>
              </a:rPr>
              <a:t>src</a:t>
            </a:r>
            <a:r>
              <a:rPr lang="en-US" sz="1800" b="0" i="0" dirty="0">
                <a:effectLst/>
                <a:latin typeface="SFMono-Regular"/>
              </a:rPr>
              <a:t>="test.jpg" alt="test" </a:t>
            </a:r>
            <a:r>
              <a:rPr lang="en-US" sz="1800" b="0" i="0" dirty="0" err="1">
                <a:effectLst/>
                <a:latin typeface="SFMono-Regular"/>
              </a:rPr>
              <a:t>onLoad</a:t>
            </a:r>
            <a:r>
              <a:rPr lang="en-US" sz="1800" b="0" i="0" dirty="0">
                <a:effectLst/>
                <a:latin typeface="SFMono-Regular"/>
              </a:rPr>
              <a:t>='alert("image is successfully loaded");'</a:t>
            </a:r>
            <a:r>
              <a:rPr lang="en-US" sz="1800" b="0" i="0" dirty="0" err="1">
                <a:effectLst/>
                <a:latin typeface="SFMono-Regular"/>
              </a:rPr>
              <a:t>onError</a:t>
            </a:r>
            <a:r>
              <a:rPr lang="en-US" sz="1800" b="0" i="0" dirty="0">
                <a:effectLst/>
                <a:latin typeface="SFMono-Regular"/>
              </a:rPr>
              <a:t>='alert("Error in loading image");'&gt;&lt;/</a:t>
            </a:r>
            <a:r>
              <a:rPr lang="en-US" sz="1800" b="0" i="0" dirty="0" err="1">
                <a:effectLst/>
                <a:latin typeface="SFMono-Regular"/>
              </a:rPr>
              <a:t>img</a:t>
            </a:r>
            <a:r>
              <a:rPr lang="en-US" sz="1800" b="0" i="0" dirty="0">
                <a:effectLst/>
                <a:latin typeface="SFMono-Regular"/>
              </a:rPr>
              <a:t>&gt; </a:t>
            </a:r>
          </a:p>
          <a:p>
            <a:pPr lvl="0">
              <a:lnSpc>
                <a:spcPct val="91000"/>
              </a:lnSpc>
            </a:pPr>
            <a:r>
              <a:rPr lang="en-US" sz="1800" dirty="0">
                <a:latin typeface="SFMono-Regular"/>
              </a:rPr>
              <a:t>  </a:t>
            </a:r>
            <a:r>
              <a:rPr lang="en-US" sz="1800" b="0" i="0" dirty="0">
                <a:effectLst/>
                <a:latin typeface="SFMono-Regular"/>
              </a:rPr>
              <a:t>&lt;/body&gt; </a:t>
            </a:r>
          </a:p>
          <a:p>
            <a:pPr lvl="0">
              <a:lnSpc>
                <a:spcPct val="91000"/>
              </a:lnSpc>
            </a:pPr>
            <a:r>
              <a:rPr lang="en-US" sz="1800" b="0" i="0" dirty="0">
                <a:effectLst/>
                <a:latin typeface="SFMono-Regular"/>
              </a:rPr>
              <a:t>&lt;/html&gt;</a:t>
            </a:r>
            <a:endParaRPr lang="en-US" altLang="en-US" sz="1800" dirty="0"/>
          </a:p>
        </p:txBody>
      </p:sp>
    </p:spTree>
    <p:extLst>
      <p:ext uri="{BB962C8B-B14F-4D97-AF65-F5344CB8AC3E}">
        <p14:creationId xmlns:p14="http://schemas.microsoft.com/office/powerpoint/2010/main" val="196701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C2F18-8E4C-F34A-5511-277EE34992BB}"/>
              </a:ext>
            </a:extLst>
          </p:cNvPr>
          <p:cNvSpPr>
            <a:spLocks noGrp="1"/>
          </p:cNvSpPr>
          <p:nvPr>
            <p:ph type="title"/>
          </p:nvPr>
        </p:nvSpPr>
        <p:spPr>
          <a:xfrm>
            <a:off x="960120" y="643467"/>
            <a:ext cx="4628638" cy="5571066"/>
          </a:xfrm>
        </p:spPr>
        <p:txBody>
          <a:bodyPr>
            <a:normAutofit/>
          </a:bodyPr>
          <a:lstStyle/>
          <a:p>
            <a:r>
              <a:rPr lang="en-US" dirty="0"/>
              <a:t>Form validation</a:t>
            </a:r>
          </a:p>
        </p:txBody>
      </p:sp>
      <p:sp>
        <p:nvSpPr>
          <p:cNvPr id="4" name="Rectangle 1">
            <a:extLst>
              <a:ext uri="{FF2B5EF4-FFF2-40B4-BE49-F238E27FC236}">
                <a16:creationId xmlns:a16="http://schemas.microsoft.com/office/drawing/2014/main" id="{2600A7CB-7A58-48BB-75EB-C43244C45973}"/>
              </a:ext>
            </a:extLst>
          </p:cNvPr>
          <p:cNvSpPr>
            <a:spLocks noGrp="1" noChangeArrowheads="1"/>
          </p:cNvSpPr>
          <p:nvPr>
            <p:ph idx="1"/>
          </p:nvPr>
        </p:nvSpPr>
        <p:spPr>
          <a:xfrm>
            <a:off x="6575296" y="643467"/>
            <a:ext cx="4653536" cy="5571066"/>
          </a:xfrm>
        </p:spPr>
        <p:txBody>
          <a:bodyPr anchor="ctr">
            <a:normAutofit/>
          </a:bodyPr>
          <a:lstStyle/>
          <a:p>
            <a:pPr lvl="0"/>
            <a:r>
              <a:rPr lang="en-US" altLang="en-US" dirty="0"/>
              <a:t>Form validation is a process of confirming the relevant information entered by the user in the input field. Here we will be validating a simple form that consists of a username, password and a confirmed password using jQuery.</a:t>
            </a:r>
          </a:p>
        </p:txBody>
      </p:sp>
    </p:spTree>
    <p:extLst>
      <p:ext uri="{BB962C8B-B14F-4D97-AF65-F5344CB8AC3E}">
        <p14:creationId xmlns:p14="http://schemas.microsoft.com/office/powerpoint/2010/main" val="82161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C2F18-8E4C-F34A-5511-277EE34992BB}"/>
              </a:ext>
            </a:extLst>
          </p:cNvPr>
          <p:cNvSpPr>
            <a:spLocks noGrp="1"/>
          </p:cNvSpPr>
          <p:nvPr>
            <p:ph type="title"/>
          </p:nvPr>
        </p:nvSpPr>
        <p:spPr>
          <a:xfrm>
            <a:off x="5300811" y="317500"/>
            <a:ext cx="5927576" cy="1701800"/>
          </a:xfrm>
        </p:spPr>
        <p:txBody>
          <a:bodyPr>
            <a:normAutofit/>
          </a:bodyPr>
          <a:lstStyle/>
          <a:p>
            <a:r>
              <a:rPr lang="en-US" sz="5600" b="1" i="0">
                <a:effectLst/>
                <a:latin typeface="klavika-web"/>
              </a:rPr>
              <a:t>What is jQuery?</a:t>
            </a:r>
            <a:endParaRPr lang="en-US" sz="5600"/>
          </a:p>
        </p:txBody>
      </p:sp>
      <p:pic>
        <p:nvPicPr>
          <p:cNvPr id="16" name="Picture 5" descr="White letters illustrated in 3D">
            <a:extLst>
              <a:ext uri="{FF2B5EF4-FFF2-40B4-BE49-F238E27FC236}">
                <a16:creationId xmlns:a16="http://schemas.microsoft.com/office/drawing/2014/main" id="{93DE7D01-1FD5-2283-3BE6-BBF1720E7756}"/>
              </a:ext>
            </a:extLst>
          </p:cNvPr>
          <p:cNvPicPr>
            <a:picLocks noChangeAspect="1"/>
          </p:cNvPicPr>
          <p:nvPr/>
        </p:nvPicPr>
        <p:blipFill rotWithShape="1">
          <a:blip r:embed="rId2"/>
          <a:srcRect l="35864" r="16088" b="-1"/>
          <a:stretch/>
        </p:blipFill>
        <p:spPr>
          <a:xfrm>
            <a:off x="20" y="10"/>
            <a:ext cx="4657324" cy="6857990"/>
          </a:xfrm>
          <a:prstGeom prst="rect">
            <a:avLst/>
          </a:prstGeom>
        </p:spPr>
      </p:pic>
      <p:sp>
        <p:nvSpPr>
          <p:cNvPr id="4" name="Rectangle 1">
            <a:extLst>
              <a:ext uri="{FF2B5EF4-FFF2-40B4-BE49-F238E27FC236}">
                <a16:creationId xmlns:a16="http://schemas.microsoft.com/office/drawing/2014/main" id="{2600A7CB-7A58-48BB-75EB-C43244C45973}"/>
              </a:ext>
            </a:extLst>
          </p:cNvPr>
          <p:cNvSpPr>
            <a:spLocks noGrp="1" noChangeArrowheads="1"/>
          </p:cNvSpPr>
          <p:nvPr>
            <p:ph idx="1"/>
          </p:nvPr>
        </p:nvSpPr>
        <p:spPr>
          <a:xfrm>
            <a:off x="5300810" y="2587625"/>
            <a:ext cx="5927577" cy="3594100"/>
          </a:xfrm>
        </p:spPr>
        <p:txBody>
          <a:bodyPr anchor="t">
            <a:normAutofit/>
          </a:bodyPr>
          <a:lstStyle/>
          <a:p>
            <a:pPr lvl="0">
              <a:lnSpc>
                <a:spcPct val="91000"/>
              </a:lnSpc>
            </a:pPr>
            <a:r>
              <a:rPr lang="en-US" sz="2400" b="0" i="0">
                <a:effectLst/>
                <a:latin typeface="Helvetica Neue"/>
              </a:rPr>
              <a:t>jQuery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endParaRPr lang="en-US" altLang="en-US" sz="2400"/>
          </a:p>
        </p:txBody>
      </p:sp>
    </p:spTree>
    <p:extLst>
      <p:ext uri="{BB962C8B-B14F-4D97-AF65-F5344CB8AC3E}">
        <p14:creationId xmlns:p14="http://schemas.microsoft.com/office/powerpoint/2010/main" val="358178697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TM03457452[[fn=Celestial]]</Template>
  <TotalTime>32</TotalTime>
  <Words>919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Consolas</vt:lpstr>
      <vt:lpstr>Franklin Gothic Demi Cond</vt:lpstr>
      <vt:lpstr>Franklin Gothic Medium</vt:lpstr>
      <vt:lpstr>Georgia</vt:lpstr>
      <vt:lpstr>Georgia</vt:lpstr>
      <vt:lpstr>Helvetica Neue</vt:lpstr>
      <vt:lpstr>Inconsolata</vt:lpstr>
      <vt:lpstr>klavika-web</vt:lpstr>
      <vt:lpstr>SFMono-Regular</vt:lpstr>
      <vt:lpstr>Wingdings</vt:lpstr>
      <vt:lpstr>JuxtaposeVTI</vt:lpstr>
      <vt:lpstr>Web Technology II</vt:lpstr>
      <vt:lpstr>Image, event and form objects</vt:lpstr>
      <vt:lpstr>What Is An Event?</vt:lpstr>
      <vt:lpstr>Event Handling and Event handler:</vt:lpstr>
      <vt:lpstr>Example event handling</vt:lpstr>
      <vt:lpstr>Image Event Handling:</vt:lpstr>
      <vt:lpstr>Example image event</vt:lpstr>
      <vt:lpstr>Form validation</vt:lpstr>
      <vt:lpstr>What is jQuery?</vt:lpstr>
      <vt:lpstr>Example form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ii</dc:title>
  <dc:creator>mentormaya</dc:creator>
  <cp:lastModifiedBy>mentormaya</cp:lastModifiedBy>
  <cp:revision>24</cp:revision>
  <dcterms:created xsi:type="dcterms:W3CDTF">2023-01-09T18:44:07Z</dcterms:created>
  <dcterms:modified xsi:type="dcterms:W3CDTF">2023-01-09T19:16:58Z</dcterms:modified>
</cp:coreProperties>
</file>