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6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9" r:id="rId12"/>
    <p:sldId id="266" r:id="rId13"/>
    <p:sldId id="25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" panose="020B0604020202020204" charset="0"/>
      <p:regular r:id="rId20"/>
      <p:bold r:id="rId21"/>
    </p:embeddedFont>
    <p:embeddedFont>
      <p:font typeface="Quattrocento Sans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4"/>
    <p:restoredTop sz="94648"/>
  </p:normalViewPr>
  <p:slideViewPr>
    <p:cSldViewPr snapToGrid="0">
      <p:cViewPr varScale="1">
        <p:scale>
          <a:sx n="145" d="100"/>
          <a:sy n="145" d="100"/>
        </p:scale>
        <p:origin x="103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98158f3d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798158f3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91ec946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791ec94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91ec946c_8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791ec946c_8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791ec946c_8_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98158f3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798158f3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98158f3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798158f3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0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91ec946c_8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7791ec946c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91ec946c_8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791ec946c_8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791ec946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791ec94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791ec946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7791ec94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91ec946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791ec94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91ec946c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791ec946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91ec946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791ec946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705075" y="48800"/>
            <a:ext cx="7438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/>
              <a:t>Регламент презентации итогов работы команд</a:t>
            </a:r>
            <a:endParaRPr sz="2300" b="1"/>
          </a:p>
        </p:txBody>
      </p:sp>
      <p:sp>
        <p:nvSpPr>
          <p:cNvPr id="130" name="Google Shape;130;p25"/>
          <p:cNvSpPr txBox="1"/>
          <p:nvPr/>
        </p:nvSpPr>
        <p:spPr>
          <a:xfrm>
            <a:off x="642300" y="1282925"/>
            <a:ext cx="867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Регламент выступления команд: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 dirty="0"/>
              <a:t>1 минута</a:t>
            </a:r>
            <a:r>
              <a:rPr lang="ru" dirty="0"/>
              <a:t> - подготовка команды (подключение оборудования);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 dirty="0"/>
              <a:t>5 минут</a:t>
            </a:r>
            <a:r>
              <a:rPr lang="ru" dirty="0"/>
              <a:t> - презентация и демонстрация прототипа;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 dirty="0"/>
              <a:t>3 минуты</a:t>
            </a:r>
            <a:r>
              <a:rPr lang="ru" dirty="0"/>
              <a:t> - вопросы от жюри;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b="1" dirty="0"/>
              <a:t>1 минуты</a:t>
            </a:r>
            <a:r>
              <a:rPr lang="ru" dirty="0"/>
              <a:t> - выставление оценок членами жюри.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libri"/>
                <a:ea typeface="Calibri"/>
                <a:cs typeface="Calibri"/>
                <a:sym typeface="Calibri"/>
              </a:rPr>
              <a:t>Члены команды и их роли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2310629" y="1494926"/>
            <a:ext cx="46767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r>
              <a:rPr lang="ru" sz="3300" dirty="0">
                <a:solidFill>
                  <a:srgbClr val="222A35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 </a:t>
            </a:r>
            <a:endParaRPr sz="3300" dirty="0">
              <a:solidFill>
                <a:srgbClr val="222A3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300"/>
              <a:buFont typeface="Roboto"/>
              <a:buNone/>
            </a:pPr>
            <a:endParaRPr sz="3300" dirty="0">
              <a:solidFill>
                <a:srgbClr val="222A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25" y="48800"/>
            <a:ext cx="9144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/>
              <a:t>Критерии оценивания в кейсе</a:t>
            </a:r>
            <a:endParaRPr sz="2300" b="1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31B25FC-8ABE-AB49-A1E3-68AB5B9E7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26012"/>
              </p:ext>
            </p:extLst>
          </p:nvPr>
        </p:nvGraphicFramePr>
        <p:xfrm>
          <a:off x="668741" y="809766"/>
          <a:ext cx="7460776" cy="3650687"/>
        </p:xfrm>
        <a:graphic>
          <a:graphicData uri="http://schemas.openxmlformats.org/drawingml/2006/table">
            <a:tbl>
              <a:tblPr/>
              <a:tblGrid>
                <a:gridCol w="950149">
                  <a:extLst>
                    <a:ext uri="{9D8B030D-6E8A-4147-A177-3AD203B41FA5}">
                      <a16:colId xmlns:a16="http://schemas.microsoft.com/office/drawing/2014/main" val="3471774679"/>
                    </a:ext>
                  </a:extLst>
                </a:gridCol>
                <a:gridCol w="1385439">
                  <a:extLst>
                    <a:ext uri="{9D8B030D-6E8A-4147-A177-3AD203B41FA5}">
                      <a16:colId xmlns:a16="http://schemas.microsoft.com/office/drawing/2014/main" val="1925977924"/>
                    </a:ext>
                  </a:extLst>
                </a:gridCol>
                <a:gridCol w="1385439">
                  <a:extLst>
                    <a:ext uri="{9D8B030D-6E8A-4147-A177-3AD203B41FA5}">
                      <a16:colId xmlns:a16="http://schemas.microsoft.com/office/drawing/2014/main" val="133074364"/>
                    </a:ext>
                  </a:extLst>
                </a:gridCol>
                <a:gridCol w="1137370">
                  <a:extLst>
                    <a:ext uri="{9D8B030D-6E8A-4147-A177-3AD203B41FA5}">
                      <a16:colId xmlns:a16="http://schemas.microsoft.com/office/drawing/2014/main" val="2367129681"/>
                    </a:ext>
                  </a:extLst>
                </a:gridCol>
                <a:gridCol w="1123329">
                  <a:extLst>
                    <a:ext uri="{9D8B030D-6E8A-4147-A177-3AD203B41FA5}">
                      <a16:colId xmlns:a16="http://schemas.microsoft.com/office/drawing/2014/main" val="4272664414"/>
                    </a:ext>
                  </a:extLst>
                </a:gridCol>
                <a:gridCol w="1479050">
                  <a:extLst>
                    <a:ext uri="{9D8B030D-6E8A-4147-A177-3AD203B41FA5}">
                      <a16:colId xmlns:a16="http://schemas.microsoft.com/office/drawing/2014/main" val="1477168382"/>
                    </a:ext>
                  </a:extLst>
                </a:gridCol>
              </a:tblGrid>
              <a:tr h="21648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dirty="0">
                          <a:effectLst/>
                        </a:rPr>
                        <a:t>Задача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dirty="0">
                          <a:effectLst/>
                        </a:rPr>
                        <a:t>Критерий 1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dirty="0">
                          <a:effectLst/>
                        </a:rPr>
                        <a:t>Критерий 2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dirty="0">
                          <a:effectLst/>
                        </a:rPr>
                        <a:t>Критерий 3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dirty="0">
                          <a:effectLst/>
                        </a:rPr>
                        <a:t>Критерий 4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dirty="0">
                          <a:effectLst/>
                        </a:rPr>
                        <a:t>Критерий 5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511856"/>
                  </a:ext>
                </a:extLst>
              </a:tr>
              <a:tr h="299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dirty="0">
                          <a:effectLst/>
                        </a:rPr>
                        <a:t>ОДК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Точность моделей (&gt; 70%;0.5, &gt; 80%; 1) 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Полнота реализованности (0,0.5,1)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Оценка визуального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Проработана стратегия внедрения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Демонстрация функционального 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90544"/>
                  </a:ext>
                </a:extLst>
              </a:tr>
              <a:tr h="3454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600" b="1" dirty="0">
                          <a:effectLst/>
                        </a:rPr>
                        <a:t>SWO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Работоспособность на предоставленных / произвольных данных (0.5;1)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Скорость работы (5</a:t>
                      </a:r>
                      <a:r>
                        <a:rPr lang="en" sz="600" dirty="0">
                          <a:effectLst/>
                        </a:rPr>
                        <a:t>s: 0.5; 1-2s: 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Наличие визуализации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Интеграция с БД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Архитектура, описание решения и предполагаемых технологий / алгоритмов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894218"/>
                  </a:ext>
                </a:extLst>
              </a:tr>
              <a:tr h="287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dirty="0">
                          <a:effectLst/>
                        </a:rPr>
                        <a:t>Шереметьево МАШ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Оригинальность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Использование картографии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Оценка визуального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Проработана стратегия внедрения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Демонстрация функционального 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388831"/>
                  </a:ext>
                </a:extLst>
              </a:tr>
              <a:tr h="32794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dirty="0">
                          <a:effectLst/>
                        </a:rPr>
                        <a:t>Шереметьево </a:t>
                      </a:r>
                      <a:r>
                        <a:rPr lang="ru-RU" sz="600" b="1" dirty="0" err="1">
                          <a:effectLst/>
                        </a:rPr>
                        <a:t>Хэндлинг</a:t>
                      </a:r>
                      <a:endParaRPr lang="ru-RU" sz="600" b="1" dirty="0">
                        <a:effectLst/>
                      </a:endParaRP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Оригинальность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Реализовано мобильное приложение и </a:t>
                      </a:r>
                      <a:r>
                        <a:rPr lang="en" sz="600">
                          <a:effectLst/>
                        </a:rPr>
                        <a:t>backend </a:t>
                      </a:r>
                      <a:r>
                        <a:rPr lang="ru-RU" sz="600">
                          <a:effectLst/>
                        </a:rPr>
                        <a:t>сервис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Оценка визуального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Проработана стратегия внедрения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600" b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Демонстрация функционального 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67815"/>
                  </a:ext>
                </a:extLst>
              </a:tr>
              <a:tr h="431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dirty="0">
                          <a:effectLst/>
                        </a:rPr>
                        <a:t>ЦК БПЛА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Оригинальность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Решение реализовано в виде приложения с графическим интерфейсом (0,1)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В приложении присутствует оценка экономического эффекта (0,0.5,1)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Решение работоспособно на тестовых данных (0,1)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600" b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Демонстрация функционального 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27440"/>
                  </a:ext>
                </a:extLst>
              </a:tr>
              <a:tr h="224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dirty="0">
                          <a:effectLst/>
                        </a:rPr>
                        <a:t>Кронштадт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Прогноз и отслежвивания время прибытия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Использование картографии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Оценка визуального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Проработана стратегия внедрения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600" b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Демонстрация функционального 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914"/>
                  </a:ext>
                </a:extLst>
              </a:tr>
              <a:tr h="224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>
                          <a:effectLst/>
                        </a:rPr>
                        <a:t>МТС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Оригинальность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Реализовано витрина/</a:t>
                      </a:r>
                      <a:r>
                        <a:rPr lang="en" sz="600">
                          <a:effectLst/>
                        </a:rPr>
                        <a:t>front-end </a:t>
                      </a:r>
                      <a:r>
                        <a:rPr lang="ru-RU" sz="600">
                          <a:effectLst/>
                        </a:rPr>
                        <a:t>и </a:t>
                      </a:r>
                      <a:r>
                        <a:rPr lang="en" sz="600">
                          <a:effectLst/>
                        </a:rPr>
                        <a:t>backend </a:t>
                      </a:r>
                      <a:r>
                        <a:rPr lang="ru-RU" sz="600">
                          <a:effectLst/>
                        </a:rPr>
                        <a:t>сервис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Оценка визуального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 dirty="0">
                          <a:effectLst/>
                        </a:rPr>
                        <a:t>Проработана стратегия внедрения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600" b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Демонстрация функционального 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78886"/>
                  </a:ext>
                </a:extLst>
              </a:tr>
              <a:tr h="224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dirty="0" err="1">
                          <a:effectLst/>
                        </a:rPr>
                        <a:t>Мвидео</a:t>
                      </a:r>
                      <a:r>
                        <a:rPr lang="ru-RU" sz="600" b="1" dirty="0">
                          <a:effectLst/>
                        </a:rPr>
                        <a:t>-Эльдорадо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Оригинальность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Реализован </a:t>
                      </a:r>
                      <a:r>
                        <a:rPr lang="en" sz="600">
                          <a:effectLst/>
                        </a:rPr>
                        <a:t>backend </a:t>
                      </a:r>
                      <a:r>
                        <a:rPr lang="ru-RU" sz="600">
                          <a:effectLst/>
                        </a:rPr>
                        <a:t>сервис для сбора заказов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Наличие </a:t>
                      </a:r>
                      <a:r>
                        <a:rPr lang="en" sz="600">
                          <a:effectLst/>
                        </a:rPr>
                        <a:t>IoT </a:t>
                      </a:r>
                      <a:r>
                        <a:rPr lang="ru-RU" sz="600">
                          <a:effectLst/>
                        </a:rPr>
                        <a:t>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Проработана стратегия внедрения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600" b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Демонстрация функционального 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8288"/>
                  </a:ext>
                </a:extLst>
              </a:tr>
              <a:tr h="534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600" b="1" dirty="0" err="1">
                          <a:effectLst/>
                        </a:rPr>
                        <a:t>Utair</a:t>
                      </a:r>
                      <a:endParaRPr lang="en" sz="600" b="1" dirty="0">
                        <a:effectLst/>
                      </a:endParaRP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Оригинальность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Разработана информационная модель предметной области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Оценка визуального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Разработан алгоритм сопосотавления требований работодателя и компетенций кадидата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600" b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Демонстрация функционального 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86975"/>
                  </a:ext>
                </a:extLst>
              </a:tr>
              <a:tr h="534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 dirty="0" err="1">
                          <a:effectLst/>
                        </a:rPr>
                        <a:t>ГосНИИАС</a:t>
                      </a:r>
                      <a:endParaRPr lang="ru-RU" sz="600" b="1" dirty="0">
                        <a:effectLst/>
                      </a:endParaRP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Оригинальность решения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Точность моделей (&gt; 70%;0.5, &gt; 80%; 1) 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Наличие визуалиации (0;0.5;1)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600">
                          <a:effectLst/>
                        </a:rPr>
                        <a:t>Наличие математической поставновки задачи и математическое обоснование решения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600" b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Демонстрация функционального прототипа (0;1)</a:t>
                      </a:r>
                    </a:p>
                  </a:txBody>
                  <a:tcPr marL="12464" marR="12464" marT="8310" marB="831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8781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25" y="48800"/>
            <a:ext cx="91440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/>
              <a:t>Критерии оценивания суперфинала</a:t>
            </a:r>
            <a:endParaRPr sz="2300" b="1" dirty="0"/>
          </a:p>
        </p:txBody>
      </p:sp>
      <p:sp>
        <p:nvSpPr>
          <p:cNvPr id="136" name="Google Shape;136;p26"/>
          <p:cNvSpPr txBox="1"/>
          <p:nvPr/>
        </p:nvSpPr>
        <p:spPr>
          <a:xfrm>
            <a:off x="684075" y="832625"/>
            <a:ext cx="7699200" cy="3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Оценивание проектов команд происходит по следующим критериям: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</a:t>
            </a:r>
            <a:r>
              <a:rPr lang="ru" b="1"/>
              <a:t>Работоспособность прототипа</a:t>
            </a:r>
            <a:r>
              <a:rPr lang="ru"/>
              <a:t> - насколько хорошо работает прототип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</a:t>
            </a:r>
            <a:r>
              <a:rPr lang="ru" b="1"/>
              <a:t>Технологичность</a:t>
            </a:r>
            <a:r>
              <a:rPr lang="ru"/>
              <a:t> - использование современных технологий ML, AR, VR и т.п.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</a:t>
            </a:r>
            <a:r>
              <a:rPr lang="ru" b="1"/>
              <a:t>Потенциал</a:t>
            </a:r>
            <a:r>
              <a:rPr lang="ru"/>
              <a:t> - практическая значимость и реалистичность возможности внедрения решения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</a:t>
            </a:r>
            <a:r>
              <a:rPr lang="ru" b="1"/>
              <a:t>Интерфейс</a:t>
            </a:r>
            <a:r>
              <a:rPr lang="ru"/>
              <a:t> - наглядность, понятность интерфейса, удобство использования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</a:t>
            </a:r>
            <a:r>
              <a:rPr lang="ru" b="1"/>
              <a:t>Презентация</a:t>
            </a:r>
            <a:r>
              <a:rPr lang="ru"/>
              <a:t> - насколько хорошо команда смогла презентовать своё решение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991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025" y="2207985"/>
            <a:ext cx="1671586" cy="7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043" y="1267645"/>
            <a:ext cx="6858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043" y="319205"/>
            <a:ext cx="508379" cy="65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>
            <a:spLocks noGrp="1"/>
          </p:cNvSpPr>
          <p:nvPr>
            <p:ph type="title" idx="4294967295"/>
          </p:nvPr>
        </p:nvSpPr>
        <p:spPr>
          <a:xfrm>
            <a:off x="4292300" y="1179154"/>
            <a:ext cx="49407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25" tIns="32725" rIns="32725" bIns="327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Название команды</a:t>
            </a:r>
            <a:endParaRPr dirty="0"/>
          </a:p>
        </p:txBody>
      </p:sp>
      <p:sp>
        <p:nvSpPr>
          <p:cNvPr id="146" name="Google Shape;146;p27"/>
          <p:cNvSpPr txBox="1"/>
          <p:nvPr/>
        </p:nvSpPr>
        <p:spPr>
          <a:xfrm>
            <a:off x="4572002" y="726425"/>
            <a:ext cx="35262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/>
          <a:p>
            <a:pPr algn="ctr" fontAlgn="ctr">
              <a:lnSpc>
                <a:spcPct val="90000"/>
              </a:lnSpc>
              <a:buClr>
                <a:schemeClr val="dk1"/>
              </a:buClr>
              <a:buSzPts val="3300"/>
            </a:pPr>
            <a:r>
              <a:rPr lang="ru-RU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Шереметьево МАШ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301699" y="135566"/>
            <a:ext cx="653903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Какую проблему решаем?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Описание решения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Бизнес ценность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 ваше решение позволяет заработать? Или на чем сэкономить?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Стек технологий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Какие технологии использовали? В чем их преимущества?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Потенциал решения</a:t>
            </a:r>
            <a:endParaRPr sz="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следующих шагов развития продукта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3.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301699" y="135566"/>
            <a:ext cx="654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1065775" y="235575"/>
            <a:ext cx="75735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Демонстрация решения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1449675" y="1296500"/>
            <a:ext cx="56628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или видео решения прототипа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566</Words>
  <Application>Microsoft Office PowerPoint</Application>
  <PresentationFormat>Экран (16:9)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Gill Sans</vt:lpstr>
      <vt:lpstr>Arial</vt:lpstr>
      <vt:lpstr>Quattrocento Sans</vt:lpstr>
      <vt:lpstr>Roboto</vt:lpstr>
      <vt:lpstr>Calibri</vt:lpstr>
      <vt:lpstr>Simple Light</vt:lpstr>
      <vt:lpstr>Тема Office</vt:lpstr>
      <vt:lpstr>Презентация PowerPoint</vt:lpstr>
      <vt:lpstr>Презентация PowerPoint</vt:lpstr>
      <vt:lpstr>Название команды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Дмитрий Макаров</cp:lastModifiedBy>
  <cp:revision>7</cp:revision>
  <dcterms:modified xsi:type="dcterms:W3CDTF">2021-04-24T09:44:59Z</dcterms:modified>
</cp:coreProperties>
</file>