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71F113-EF7C-4522-901E-DE9E4808BF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1E6772B-3027-4879-A548-23A61FBBFE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E4F9DE-18AC-4C63-AAF7-892458380C95}" type="datetimeFigureOut">
              <a:rPr lang="en-US" smtClean="0"/>
              <a:t>2/17/2020</a:t>
            </a:fld>
            <a:endParaRPr lang="en-US"/>
          </a:p>
        </p:txBody>
      </p:sp>
      <p:sp>
        <p:nvSpPr>
          <p:cNvPr id="4" name="Footer Placeholder 3">
            <a:extLst>
              <a:ext uri="{FF2B5EF4-FFF2-40B4-BE49-F238E27FC236}">
                <a16:creationId xmlns:a16="http://schemas.microsoft.com/office/drawing/2014/main" id="{061D02DD-9E56-4AE1-82C1-46F596F128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9A0A973-7FEC-43B7-AC7B-CA9C3DE296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835590-215B-410D-BD79-3F6162F7DE27}" type="slidenum">
              <a:rPr lang="en-US" smtClean="0"/>
              <a:t>‹#›</a:t>
            </a:fld>
            <a:endParaRPr lang="en-US"/>
          </a:p>
        </p:txBody>
      </p:sp>
    </p:spTree>
    <p:extLst>
      <p:ext uri="{BB962C8B-B14F-4D97-AF65-F5344CB8AC3E}">
        <p14:creationId xmlns:p14="http://schemas.microsoft.com/office/powerpoint/2010/main" val="218022154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081D0-6A99-4330-9A31-87B63A327AB4}" type="datetimeFigureOut">
              <a:rPr lang="en-US" smtClean="0"/>
              <a:t>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AFCF9-0220-427D-8900-06A974087E52}" type="slidenum">
              <a:rPr lang="en-US" smtClean="0"/>
              <a:t>‹#›</a:t>
            </a:fld>
            <a:endParaRPr lang="en-US"/>
          </a:p>
        </p:txBody>
      </p:sp>
    </p:spTree>
    <p:extLst>
      <p:ext uri="{BB962C8B-B14F-4D97-AF65-F5344CB8AC3E}">
        <p14:creationId xmlns:p14="http://schemas.microsoft.com/office/powerpoint/2010/main" val="184522350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1F9A0D-4102-4A7D-8680-F91B4B4CDFEF}" type="datetime1">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132723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4EBD08-58F1-40DE-8D06-4131B6D148BE}" type="datetime1">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127175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521196-DD9C-47B8-9A76-CD7542D4418F}" type="datetime1">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988384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8505AE-96D2-4724-9DD6-63C8E32D3241}" type="datetime1">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66477-E9DF-4165-B273-F8D6B8A0480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503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9DD16E-C618-4E95-9AAC-895141582EFB}" type="datetime1">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3191093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0974BC-4853-45FF-AB5D-ED32F083B1B1}" type="datetime1">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3752806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EFD385-0626-41C4-8B3B-F56C33E06FE0}" type="datetime1">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1224326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B4EC65-0F52-4130-9F40-16B5A2C10B14}" type="datetime1">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1242448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3233F-114B-456F-B2EE-165C35228DC5}" type="datetime1">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3684653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526B-FCF4-4641-A116-5ECCEF61E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0ED078-6322-434B-9B33-F6C4A90535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AD4F2-1A69-4F9F-A9CA-73EED271ADA6}"/>
              </a:ext>
            </a:extLst>
          </p:cNvPr>
          <p:cNvSpPr>
            <a:spLocks noGrp="1"/>
          </p:cNvSpPr>
          <p:nvPr>
            <p:ph type="dt" sz="half" idx="10"/>
          </p:nvPr>
        </p:nvSpPr>
        <p:spPr/>
        <p:txBody>
          <a:bodyPr/>
          <a:lstStyle/>
          <a:p>
            <a:fld id="{002E03B5-154D-4E6B-859B-9CCE2328CF18}" type="datetime1">
              <a:rPr lang="en-US" smtClean="0"/>
              <a:t>2/17/2020</a:t>
            </a:fld>
            <a:endParaRPr lang="en-US"/>
          </a:p>
        </p:txBody>
      </p:sp>
      <p:sp>
        <p:nvSpPr>
          <p:cNvPr id="5" name="Footer Placeholder 4">
            <a:extLst>
              <a:ext uri="{FF2B5EF4-FFF2-40B4-BE49-F238E27FC236}">
                <a16:creationId xmlns:a16="http://schemas.microsoft.com/office/drawing/2014/main" id="{0E2C6F46-2BD8-4055-B14D-806D554C5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41D76-1B0A-4782-93A7-9A858C3FA4C2}"/>
              </a:ext>
            </a:extLst>
          </p:cNvPr>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2656210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929A3-9FAF-4183-8453-304CAF5CF5D1}" type="datetime1">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1359044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E7C093-6760-425C-B2B4-61358E1E6EE6}" type="datetime1">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394660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725E3-F19E-438D-8779-D29F58828B92}" type="datetime1">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47436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E8DEBD-5540-4EAE-8386-F3848C345060}" type="datetime1">
              <a:rPr lang="en-US" smtClean="0"/>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205445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B25D5F-4B71-4C32-8DC2-83C3476D7674}" type="datetime1">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338212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EAD8072-9347-4B31-B801-8508F8213F80}" type="datetime1">
              <a:rPr lang="en-US" smtClean="0"/>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371987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FF241-8743-4698-9913-E4BE272BC4C4}" type="datetime1">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316479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3A87D7-0FEE-49D0-84B3-7DC3E55C21EF}" type="datetime1">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66477-E9DF-4165-B273-F8D6B8A0480F}" type="slidenum">
              <a:rPr lang="en-US" smtClean="0"/>
              <a:t>‹#›</a:t>
            </a:fld>
            <a:endParaRPr lang="en-US"/>
          </a:p>
        </p:txBody>
      </p:sp>
    </p:spTree>
    <p:extLst>
      <p:ext uri="{BB962C8B-B14F-4D97-AF65-F5344CB8AC3E}">
        <p14:creationId xmlns:p14="http://schemas.microsoft.com/office/powerpoint/2010/main" val="427962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576B65D-7C24-4FAB-80A3-78DFC4B03507}" type="datetime1">
              <a:rPr lang="en-US" smtClean="0"/>
              <a:t>2/17/2020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6266477-E9DF-4165-B273-F8D6B8A0480F}" type="slidenum">
              <a:rPr lang="en-US" smtClean="0"/>
              <a:t>‹#›</a:t>
            </a:fld>
            <a:endParaRPr lang="en-US"/>
          </a:p>
        </p:txBody>
      </p:sp>
    </p:spTree>
    <p:extLst>
      <p:ext uri="{BB962C8B-B14F-4D97-AF65-F5344CB8AC3E}">
        <p14:creationId xmlns:p14="http://schemas.microsoft.com/office/powerpoint/2010/main" val="2782888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9">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24" name="Picture 11">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A4F46649-2A28-4161-A584-9EB0ABD12F00}"/>
              </a:ext>
            </a:extLst>
          </p:cNvPr>
          <p:cNvSpPr>
            <a:spLocks noGrp="1"/>
          </p:cNvSpPr>
          <p:nvPr>
            <p:ph type="ctrTitle"/>
          </p:nvPr>
        </p:nvSpPr>
        <p:spPr>
          <a:xfrm>
            <a:off x="1286933" y="2213361"/>
            <a:ext cx="6247721" cy="2204815"/>
          </a:xfrm>
        </p:spPr>
        <p:txBody>
          <a:bodyPr>
            <a:normAutofit/>
          </a:bodyPr>
          <a:lstStyle/>
          <a:p>
            <a:pPr algn="l"/>
            <a:r>
              <a:rPr lang="en-US" sz="4100" b="1"/>
              <a:t>STUDY OF SHOPHOMORE STUDENT RETENTION RATE OF A MIDWEST COLLEGE </a:t>
            </a:r>
          </a:p>
        </p:txBody>
      </p:sp>
      <p:sp>
        <p:nvSpPr>
          <p:cNvPr id="3" name="Subtitle 2">
            <a:extLst>
              <a:ext uri="{FF2B5EF4-FFF2-40B4-BE49-F238E27FC236}">
                <a16:creationId xmlns:a16="http://schemas.microsoft.com/office/drawing/2014/main" id="{2DACF989-B680-46F5-9F24-1183F7B38E3C}"/>
              </a:ext>
            </a:extLst>
          </p:cNvPr>
          <p:cNvSpPr>
            <a:spLocks noGrp="1"/>
          </p:cNvSpPr>
          <p:nvPr>
            <p:ph type="subTitle" idx="1"/>
          </p:nvPr>
        </p:nvSpPr>
        <p:spPr>
          <a:xfrm>
            <a:off x="1286934" y="4418176"/>
            <a:ext cx="6247721" cy="1264209"/>
          </a:xfrm>
        </p:spPr>
        <p:txBody>
          <a:bodyPr>
            <a:normAutofit/>
          </a:bodyPr>
          <a:lstStyle/>
          <a:p>
            <a:pPr algn="l"/>
            <a:r>
              <a:rPr lang="en-US">
                <a:solidFill>
                  <a:schemeClr val="tx1">
                    <a:lumMod val="50000"/>
                    <a:lumOff val="50000"/>
                  </a:schemeClr>
                </a:solidFill>
              </a:rPr>
              <a:t>RISHI RAJ POUDYAL|A20032927</a:t>
            </a:r>
          </a:p>
          <a:p>
            <a:pPr algn="l"/>
            <a:r>
              <a:rPr lang="en-US">
                <a:solidFill>
                  <a:schemeClr val="tx1">
                    <a:lumMod val="50000"/>
                    <a:lumOff val="50000"/>
                  </a:schemeClr>
                </a:solidFill>
              </a:rPr>
              <a:t>Oklahoma State University , Stillwater.</a:t>
            </a:r>
          </a:p>
        </p:txBody>
      </p:sp>
      <p:pic>
        <p:nvPicPr>
          <p:cNvPr id="25" name="Picture 13">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6" name="Picture 15">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419998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157D-79C8-4036-8BDF-48FEF72EF9B2}"/>
              </a:ext>
            </a:extLst>
          </p:cNvPr>
          <p:cNvSpPr>
            <a:spLocks noGrp="1"/>
          </p:cNvSpPr>
          <p:nvPr>
            <p:ph type="title"/>
          </p:nvPr>
        </p:nvSpPr>
        <p:spPr>
          <a:xfrm>
            <a:off x="361950" y="2781300"/>
            <a:ext cx="2362200" cy="1138238"/>
          </a:xfrm>
        </p:spPr>
        <p:txBody>
          <a:bodyPr/>
          <a:lstStyle/>
          <a:p>
            <a:r>
              <a:rPr lang="en-US" b="1">
                <a:latin typeface="+mn-lt"/>
              </a:rPr>
              <a:t>overview</a:t>
            </a:r>
            <a:endParaRPr lang="en-US" b="1" dirty="0">
              <a:latin typeface="+mn-lt"/>
            </a:endParaRPr>
          </a:p>
        </p:txBody>
      </p:sp>
      <p:sp>
        <p:nvSpPr>
          <p:cNvPr id="3" name="Content Placeholder 2">
            <a:extLst>
              <a:ext uri="{FF2B5EF4-FFF2-40B4-BE49-F238E27FC236}">
                <a16:creationId xmlns:a16="http://schemas.microsoft.com/office/drawing/2014/main" id="{01F64D42-80B3-4453-977E-1DDA60F044C7}"/>
              </a:ext>
            </a:extLst>
          </p:cNvPr>
          <p:cNvSpPr>
            <a:spLocks noGrp="1"/>
          </p:cNvSpPr>
          <p:nvPr>
            <p:ph idx="1"/>
          </p:nvPr>
        </p:nvSpPr>
        <p:spPr>
          <a:xfrm>
            <a:off x="3238500" y="361950"/>
            <a:ext cx="8410574" cy="6496050"/>
          </a:xfrm>
        </p:spPr>
        <p:txBody>
          <a:bodyPr>
            <a:normAutofit fontScale="92500" lnSpcReduction="20000"/>
          </a:bodyPr>
          <a:lstStyle/>
          <a:p>
            <a:pPr algn="just">
              <a:buFont typeface="Wingdings" panose="05000000000000000000" pitchFamily="2" charset="2"/>
              <a:buChar char="Ø"/>
            </a:pPr>
            <a:r>
              <a:rPr lang="en-US" sz="1600" b="1" u="sng"/>
              <a:t>Getting oriented</a:t>
            </a:r>
          </a:p>
          <a:p>
            <a:pPr algn="just"/>
            <a:r>
              <a:rPr lang="en-US" sz="1200"/>
              <a:t>The Midwest college would like to examine retention rate to see if  there is program that could be implemented  to support students and help them continue their education</a:t>
            </a:r>
          </a:p>
          <a:p>
            <a:pPr algn="just">
              <a:buFont typeface="Wingdings" panose="05000000000000000000" pitchFamily="2" charset="2"/>
              <a:buChar char="Ø"/>
            </a:pPr>
            <a:r>
              <a:rPr lang="en-US" sz="1600" b="1" u="sng"/>
              <a:t>Data provided to analysis contains following variables</a:t>
            </a:r>
          </a:p>
          <a:p>
            <a:pPr algn="just"/>
            <a:r>
              <a:rPr lang="en-US" sz="1200"/>
              <a:t>GPA (student with a low freshman GPA</a:t>
            </a:r>
          </a:p>
          <a:p>
            <a:pPr algn="just"/>
            <a:r>
              <a:rPr lang="en-US" sz="1200"/>
              <a:t>College ( the specific  college  in which  the students enroll might affect  the decision  to return)</a:t>
            </a:r>
          </a:p>
          <a:p>
            <a:pPr algn="just"/>
            <a:r>
              <a:rPr lang="en-US" sz="1200"/>
              <a:t>Accommodations ( whether students live in dorm or on-campus)</a:t>
            </a:r>
          </a:p>
          <a:p>
            <a:pPr algn="just"/>
            <a:r>
              <a:rPr lang="en-US" sz="1200"/>
              <a:t>Part-Time Works Hours (Number of hours worked per week)</a:t>
            </a:r>
          </a:p>
          <a:p>
            <a:pPr algn="just"/>
            <a:r>
              <a:rPr lang="en-US" sz="1200"/>
              <a:t>Attends Office Hours (Describes how often students attend office hours)</a:t>
            </a:r>
          </a:p>
          <a:p>
            <a:pPr algn="just"/>
            <a:r>
              <a:rPr lang="en-US" sz="1200"/>
              <a:t>High School GPA ( Highest GPA obtained in High School)</a:t>
            </a:r>
          </a:p>
          <a:p>
            <a:pPr algn="just"/>
            <a:r>
              <a:rPr lang="en-US" sz="1200"/>
              <a:t>Miles from Home ( Measures how many miles a way  the Home of students  from college)</a:t>
            </a:r>
          </a:p>
          <a:p>
            <a:pPr algn="just"/>
            <a:r>
              <a:rPr lang="en-US" sz="1200"/>
              <a:t>Return-target variable ( return or otherwise, 1= if student returns  for sophomore year,0= otherwise</a:t>
            </a:r>
            <a:r>
              <a:rPr lang="en-US" sz="1600"/>
              <a:t>)</a:t>
            </a:r>
          </a:p>
          <a:p>
            <a:pPr algn="just">
              <a:buFont typeface="Wingdings" panose="05000000000000000000" pitchFamily="2" charset="2"/>
              <a:buChar char="Ø"/>
            </a:pPr>
            <a:r>
              <a:rPr lang="en-US" sz="1600" b="1" u="sng"/>
              <a:t>Identifying problems</a:t>
            </a:r>
            <a:endParaRPr lang="en-US" sz="1200"/>
          </a:p>
          <a:p>
            <a:pPr algn="just"/>
            <a:r>
              <a:rPr lang="en-US" sz="1200"/>
              <a:t> what is the pattern of the data set using  Exploratory and Descriptive analysis</a:t>
            </a:r>
          </a:p>
          <a:p>
            <a:pPr algn="just"/>
            <a:r>
              <a:rPr lang="en-US" sz="1200"/>
              <a:t>Which factors are important to predict the retention of students?</a:t>
            </a:r>
          </a:p>
          <a:p>
            <a:pPr algn="just"/>
            <a:r>
              <a:rPr lang="en-US" sz="1200"/>
              <a:t>What are the decision rules?</a:t>
            </a:r>
          </a:p>
          <a:p>
            <a:pPr algn="just">
              <a:buFont typeface="Wingdings" panose="05000000000000000000" pitchFamily="2" charset="2"/>
              <a:buChar char="Ø"/>
            </a:pPr>
            <a:r>
              <a:rPr lang="en-US" sz="1600" b="1" u="sng"/>
              <a:t>Performing Analysis</a:t>
            </a:r>
          </a:p>
          <a:p>
            <a:pPr algn="just"/>
            <a:r>
              <a:rPr lang="en-US" sz="1200"/>
              <a:t>Build it</a:t>
            </a:r>
          </a:p>
          <a:p>
            <a:pPr algn="just">
              <a:buFont typeface="Wingdings" panose="05000000000000000000" pitchFamily="2" charset="2"/>
              <a:buChar char="Ø"/>
            </a:pPr>
            <a:r>
              <a:rPr lang="en-US" sz="1600" b="1" u="sng"/>
              <a:t>Insights/Action planning</a:t>
            </a:r>
          </a:p>
          <a:p>
            <a:pPr algn="just"/>
            <a:r>
              <a:rPr lang="en-US" sz="1200"/>
              <a:t>Goal : To see if  there is a  program/s  that could  be implemented to support students  and help them continue their education. </a:t>
            </a:r>
            <a:endParaRPr lang="en-US" sz="1200" dirty="0"/>
          </a:p>
        </p:txBody>
      </p:sp>
    </p:spTree>
    <p:extLst>
      <p:ext uri="{BB962C8B-B14F-4D97-AF65-F5344CB8AC3E}">
        <p14:creationId xmlns:p14="http://schemas.microsoft.com/office/powerpoint/2010/main" val="208424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AB3A-A852-4CAB-94B3-7AB0C03BE52C}"/>
              </a:ext>
            </a:extLst>
          </p:cNvPr>
          <p:cNvSpPr>
            <a:spLocks noGrp="1"/>
          </p:cNvSpPr>
          <p:nvPr>
            <p:ph type="title"/>
          </p:nvPr>
        </p:nvSpPr>
        <p:spPr>
          <a:xfrm>
            <a:off x="142875" y="231775"/>
            <a:ext cx="3676650" cy="1054100"/>
          </a:xfrm>
        </p:spPr>
        <p:txBody>
          <a:bodyPr>
            <a:normAutofit fontScale="90000"/>
          </a:bodyPr>
          <a:lstStyle/>
          <a:p>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r>
              <a:rPr lang="en-US" sz="2700" b="1" dirty="0">
                <a:latin typeface="+mn-lt"/>
              </a:rPr>
              <a:t>Study of pattern of the data set:</a:t>
            </a:r>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br>
              <a:rPr lang="en-US" sz="2400" b="1" dirty="0">
                <a:latin typeface="+mn-lt"/>
              </a:rPr>
            </a:br>
            <a:br>
              <a:rPr lang="en-US" sz="1400" b="1" dirty="0">
                <a:latin typeface="+mn-lt"/>
              </a:rPr>
            </a:br>
            <a:br>
              <a:rPr lang="en-US" sz="1400" b="1" dirty="0"/>
            </a:br>
            <a:br>
              <a:rPr lang="en-US" sz="1200" b="1" dirty="0">
                <a:latin typeface="+mn-lt"/>
              </a:rPr>
            </a:br>
            <a:br>
              <a:rPr lang="en-US" sz="2400" b="1" dirty="0"/>
            </a:br>
            <a:br>
              <a:rPr lang="en-US" sz="2400" b="1" dirty="0"/>
            </a:br>
            <a:endParaRPr lang="en-US" sz="2400" b="1" dirty="0"/>
          </a:p>
        </p:txBody>
      </p:sp>
      <p:pic>
        <p:nvPicPr>
          <p:cNvPr id="4" name="Content Placeholder 3">
            <a:extLst>
              <a:ext uri="{FF2B5EF4-FFF2-40B4-BE49-F238E27FC236}">
                <a16:creationId xmlns:a16="http://schemas.microsoft.com/office/drawing/2014/main" id="{5EC287EE-DEF9-48D1-AD1C-D89F7D926F0D}"/>
              </a:ext>
            </a:extLst>
          </p:cNvPr>
          <p:cNvPicPr>
            <a:picLocks noGrp="1" noChangeAspect="1"/>
          </p:cNvPicPr>
          <p:nvPr>
            <p:ph idx="1"/>
          </p:nvPr>
        </p:nvPicPr>
        <p:blipFill>
          <a:blip r:embed="rId2"/>
          <a:stretch>
            <a:fillRect/>
          </a:stretch>
        </p:blipFill>
        <p:spPr>
          <a:xfrm>
            <a:off x="3819525" y="288924"/>
            <a:ext cx="8229598" cy="3263901"/>
          </a:xfrm>
          <a:prstGeom prst="rect">
            <a:avLst/>
          </a:prstGeom>
        </p:spPr>
      </p:pic>
      <p:pic>
        <p:nvPicPr>
          <p:cNvPr id="5" name="Picture 4">
            <a:extLst>
              <a:ext uri="{FF2B5EF4-FFF2-40B4-BE49-F238E27FC236}">
                <a16:creationId xmlns:a16="http://schemas.microsoft.com/office/drawing/2014/main" id="{0A484AA9-B6BA-4374-A17E-2C010AFC3FF7}"/>
              </a:ext>
            </a:extLst>
          </p:cNvPr>
          <p:cNvPicPr>
            <a:picLocks noChangeAspect="1"/>
          </p:cNvPicPr>
          <p:nvPr/>
        </p:nvPicPr>
        <p:blipFill>
          <a:blip r:embed="rId3"/>
          <a:stretch>
            <a:fillRect/>
          </a:stretch>
        </p:blipFill>
        <p:spPr>
          <a:xfrm>
            <a:off x="3819525" y="3654426"/>
            <a:ext cx="8229598" cy="2914650"/>
          </a:xfrm>
          <a:prstGeom prst="rect">
            <a:avLst/>
          </a:prstGeom>
        </p:spPr>
      </p:pic>
      <p:grpSp>
        <p:nvGrpSpPr>
          <p:cNvPr id="8" name="Group 7">
            <a:extLst>
              <a:ext uri="{FF2B5EF4-FFF2-40B4-BE49-F238E27FC236}">
                <a16:creationId xmlns:a16="http://schemas.microsoft.com/office/drawing/2014/main" id="{1726BFF9-00A3-440C-BF0B-B41D62655AB6}"/>
              </a:ext>
            </a:extLst>
          </p:cNvPr>
          <p:cNvGrpSpPr/>
          <p:nvPr/>
        </p:nvGrpSpPr>
        <p:grpSpPr>
          <a:xfrm>
            <a:off x="3819525" y="212724"/>
            <a:ext cx="8229598" cy="6280152"/>
            <a:chOff x="3819525" y="250824"/>
            <a:chExt cx="8229598" cy="6280152"/>
          </a:xfrm>
        </p:grpSpPr>
        <p:pic>
          <p:nvPicPr>
            <p:cNvPr id="6" name="Content Placeholder 3">
              <a:extLst>
                <a:ext uri="{FF2B5EF4-FFF2-40B4-BE49-F238E27FC236}">
                  <a16:creationId xmlns:a16="http://schemas.microsoft.com/office/drawing/2014/main" id="{75423E22-4147-4151-81B1-EAEA1A5C8A8E}"/>
                </a:ext>
              </a:extLst>
            </p:cNvPr>
            <p:cNvPicPr>
              <a:picLocks noChangeAspect="1"/>
            </p:cNvPicPr>
            <p:nvPr/>
          </p:nvPicPr>
          <p:blipFill>
            <a:blip r:embed="rId2"/>
            <a:stretch>
              <a:fillRect/>
            </a:stretch>
          </p:blipFill>
          <p:spPr>
            <a:xfrm>
              <a:off x="3819525" y="250824"/>
              <a:ext cx="8229598" cy="3263901"/>
            </a:xfrm>
            <a:prstGeom prst="rect">
              <a:avLst/>
            </a:prstGeom>
          </p:spPr>
        </p:pic>
        <p:pic>
          <p:nvPicPr>
            <p:cNvPr id="7" name="Picture 6">
              <a:extLst>
                <a:ext uri="{FF2B5EF4-FFF2-40B4-BE49-F238E27FC236}">
                  <a16:creationId xmlns:a16="http://schemas.microsoft.com/office/drawing/2014/main" id="{63B8BC42-5BA7-413F-8F15-873EDCEEB6A2}"/>
                </a:ext>
              </a:extLst>
            </p:cNvPr>
            <p:cNvPicPr>
              <a:picLocks noChangeAspect="1"/>
            </p:cNvPicPr>
            <p:nvPr/>
          </p:nvPicPr>
          <p:blipFill>
            <a:blip r:embed="rId3"/>
            <a:stretch>
              <a:fillRect/>
            </a:stretch>
          </p:blipFill>
          <p:spPr>
            <a:xfrm>
              <a:off x="3819525" y="3616326"/>
              <a:ext cx="8229598" cy="2914650"/>
            </a:xfrm>
            <a:prstGeom prst="rect">
              <a:avLst/>
            </a:prstGeom>
          </p:spPr>
        </p:pic>
      </p:grpSp>
      <p:sp>
        <p:nvSpPr>
          <p:cNvPr id="10" name="TextBox 9">
            <a:extLst>
              <a:ext uri="{FF2B5EF4-FFF2-40B4-BE49-F238E27FC236}">
                <a16:creationId xmlns:a16="http://schemas.microsoft.com/office/drawing/2014/main" id="{A4FE1F28-02FF-43F7-8867-1A4AE1D2F0CE}"/>
              </a:ext>
            </a:extLst>
          </p:cNvPr>
          <p:cNvSpPr txBox="1"/>
          <p:nvPr/>
        </p:nvSpPr>
        <p:spPr>
          <a:xfrm>
            <a:off x="0" y="1190625"/>
            <a:ext cx="3733800" cy="501675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descriptive  statistics of the numerical and categorical variables are shown in the along side figure.</a:t>
            </a:r>
          </a:p>
          <a:p>
            <a:pPr marL="285750" indent="-285750" algn="just">
              <a:buFont typeface="Wingdings" panose="05000000000000000000" pitchFamily="2" charset="2"/>
              <a:buChar char="Ø"/>
            </a:pPr>
            <a:r>
              <a:rPr lang="en-US" dirty="0"/>
              <a:t>As we see the distribution of interval variables, there is some skewness in the variables </a:t>
            </a:r>
            <a:r>
              <a:rPr lang="en-US" dirty="0" err="1"/>
              <a:t>Miles_from_Home</a:t>
            </a:r>
            <a:r>
              <a:rPr lang="en-US" dirty="0"/>
              <a:t> and </a:t>
            </a:r>
            <a:r>
              <a:rPr lang="en-US" dirty="0" err="1"/>
              <a:t>Part_Time_Work_Hours</a:t>
            </a:r>
            <a:r>
              <a:rPr lang="en-US" dirty="0"/>
              <a:t>, however, this is not so much</a:t>
            </a:r>
            <a:r>
              <a:rPr lang="en-US" b="1" dirty="0"/>
              <a:t>. </a:t>
            </a:r>
            <a:r>
              <a:rPr lang="en-US" dirty="0"/>
              <a:t>So, they need not have to be transformed.</a:t>
            </a:r>
          </a:p>
          <a:p>
            <a:pPr marL="285750" indent="-285750" algn="just">
              <a:buFont typeface="Wingdings" panose="05000000000000000000" pitchFamily="2" charset="2"/>
              <a:buChar char="Ø"/>
            </a:pPr>
            <a:r>
              <a:rPr lang="en-US" dirty="0"/>
              <a:t>There is no issue of high difference in  different levels in a class variable, so there is no need of consolidation of levels </a:t>
            </a:r>
          </a:p>
          <a:p>
            <a:pPr marL="285750" indent="-285750" algn="just">
              <a:buFont typeface="Wingdings" panose="05000000000000000000" pitchFamily="2" charset="2"/>
              <a:buChar char="Ø"/>
            </a:pPr>
            <a:r>
              <a:rPr lang="en-US" dirty="0"/>
              <a:t>There is no missing values.</a:t>
            </a:r>
          </a:p>
          <a:p>
            <a:pPr marL="285750" indent="-285750" algn="just">
              <a:buFont typeface="Wingdings" panose="05000000000000000000" pitchFamily="2" charset="2"/>
              <a:buChar char="Ø"/>
            </a:pPr>
            <a:r>
              <a:rPr lang="en-US" dirty="0"/>
              <a:t>There is no issue of outliers</a:t>
            </a:r>
            <a:br>
              <a:rPr lang="en-US" sz="1600" b="1" dirty="0">
                <a:latin typeface="+mn-lt"/>
              </a:rPr>
            </a:br>
            <a:br>
              <a:rPr lang="en-US" sz="1600" b="1" dirty="0">
                <a:latin typeface="+mn-lt"/>
              </a:rPr>
            </a:br>
            <a:r>
              <a:rPr lang="en-US" sz="1600" b="1" dirty="0">
                <a:latin typeface="+mn-lt"/>
              </a:rPr>
              <a:t> </a:t>
            </a:r>
            <a:endParaRPr lang="en-US" sz="1600" dirty="0"/>
          </a:p>
        </p:txBody>
      </p:sp>
    </p:spTree>
    <p:extLst>
      <p:ext uri="{BB962C8B-B14F-4D97-AF65-F5344CB8AC3E}">
        <p14:creationId xmlns:p14="http://schemas.microsoft.com/office/powerpoint/2010/main" val="220353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E8FA-DE64-4E44-B83D-F0DE165ADA31}"/>
              </a:ext>
            </a:extLst>
          </p:cNvPr>
          <p:cNvSpPr>
            <a:spLocks noGrp="1"/>
          </p:cNvSpPr>
          <p:nvPr>
            <p:ph type="title"/>
          </p:nvPr>
        </p:nvSpPr>
        <p:spPr>
          <a:xfrm>
            <a:off x="266701" y="223837"/>
            <a:ext cx="3924299" cy="1499355"/>
          </a:xfrm>
        </p:spPr>
        <p:txBody>
          <a:bodyPr>
            <a:normAutofit/>
          </a:bodyPr>
          <a:lstStyle/>
          <a:p>
            <a:r>
              <a:rPr lang="en-US" sz="2400" b="1" dirty="0">
                <a:latin typeface="+mn-lt"/>
              </a:rPr>
              <a:t>Decision tree and Important variables</a:t>
            </a:r>
          </a:p>
        </p:txBody>
      </p:sp>
      <p:pic>
        <p:nvPicPr>
          <p:cNvPr id="5" name="Content Placeholder 4">
            <a:extLst>
              <a:ext uri="{FF2B5EF4-FFF2-40B4-BE49-F238E27FC236}">
                <a16:creationId xmlns:a16="http://schemas.microsoft.com/office/drawing/2014/main" id="{D941812B-5B6B-43B0-BFD7-5EC12C3BB508}"/>
              </a:ext>
            </a:extLst>
          </p:cNvPr>
          <p:cNvPicPr>
            <a:picLocks noGrp="1" noChangeAspect="1"/>
          </p:cNvPicPr>
          <p:nvPr>
            <p:ph idx="1"/>
          </p:nvPr>
        </p:nvPicPr>
        <p:blipFill>
          <a:blip r:embed="rId2"/>
          <a:stretch>
            <a:fillRect/>
          </a:stretch>
        </p:blipFill>
        <p:spPr>
          <a:xfrm>
            <a:off x="7620000" y="223837"/>
            <a:ext cx="4476750" cy="2700338"/>
          </a:xfrm>
          <a:prstGeom prst="rect">
            <a:avLst/>
          </a:prstGeom>
        </p:spPr>
      </p:pic>
      <p:pic>
        <p:nvPicPr>
          <p:cNvPr id="4" name="Picture 3">
            <a:extLst>
              <a:ext uri="{FF2B5EF4-FFF2-40B4-BE49-F238E27FC236}">
                <a16:creationId xmlns:a16="http://schemas.microsoft.com/office/drawing/2014/main" id="{468B3E9F-DCBA-41EE-A6B8-C2FD494F9B01}"/>
              </a:ext>
            </a:extLst>
          </p:cNvPr>
          <p:cNvPicPr>
            <a:picLocks noChangeAspect="1"/>
          </p:cNvPicPr>
          <p:nvPr/>
        </p:nvPicPr>
        <p:blipFill>
          <a:blip r:embed="rId3"/>
          <a:stretch>
            <a:fillRect/>
          </a:stretch>
        </p:blipFill>
        <p:spPr>
          <a:xfrm>
            <a:off x="4410076" y="223837"/>
            <a:ext cx="3209924" cy="6034088"/>
          </a:xfrm>
          <a:prstGeom prst="rect">
            <a:avLst/>
          </a:prstGeom>
        </p:spPr>
      </p:pic>
      <p:sp>
        <p:nvSpPr>
          <p:cNvPr id="8" name="TextBox 7">
            <a:extLst>
              <a:ext uri="{FF2B5EF4-FFF2-40B4-BE49-F238E27FC236}">
                <a16:creationId xmlns:a16="http://schemas.microsoft.com/office/drawing/2014/main" id="{7D7C8B2C-82C6-4741-87F0-C30D80A49426}"/>
              </a:ext>
            </a:extLst>
          </p:cNvPr>
          <p:cNvSpPr txBox="1"/>
          <p:nvPr/>
        </p:nvSpPr>
        <p:spPr>
          <a:xfrm>
            <a:off x="266701" y="1847850"/>
            <a:ext cx="4143375"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adjacent diagrams show decision tree and important variables.</a:t>
            </a:r>
          </a:p>
          <a:p>
            <a:pPr marL="285750" indent="-285750" algn="just">
              <a:buFont typeface="Wingdings" panose="05000000000000000000" pitchFamily="2" charset="2"/>
              <a:buChar char="Ø"/>
            </a:pPr>
            <a:r>
              <a:rPr lang="en-US" dirty="0"/>
              <a:t>From decision tree we can see, there are six leaf nodes.</a:t>
            </a:r>
          </a:p>
          <a:p>
            <a:pPr marL="285750" indent="-285750" algn="just">
              <a:buFont typeface="Wingdings" panose="05000000000000000000" pitchFamily="2" charset="2"/>
              <a:buChar char="Ø"/>
            </a:pPr>
            <a:r>
              <a:rPr lang="en-US" dirty="0"/>
              <a:t>From variable importance table, we can see only three variable are important for splitting the tree. These variables are GPA, High School GPA and College.</a:t>
            </a:r>
          </a:p>
          <a:p>
            <a:pPr marL="285750" indent="-285750" algn="just">
              <a:buFont typeface="Wingdings" panose="05000000000000000000" pitchFamily="2" charset="2"/>
              <a:buChar char="Ø"/>
            </a:pPr>
            <a:r>
              <a:rPr lang="en-US" dirty="0"/>
              <a:t>35% variability of the variability explained by GPA to retention rate is explained by High School GPA</a:t>
            </a:r>
          </a:p>
          <a:p>
            <a:pPr marL="285750" indent="-285750" algn="just">
              <a:buFont typeface="Wingdings" panose="05000000000000000000" pitchFamily="2" charset="2"/>
              <a:buChar char="Ø"/>
            </a:pPr>
            <a:r>
              <a:rPr lang="en-US" dirty="0"/>
              <a:t>18.5% variability of the variability explained by GPA to retention rate is explained by College</a:t>
            </a:r>
          </a:p>
        </p:txBody>
      </p:sp>
    </p:spTree>
    <p:extLst>
      <p:ext uri="{BB962C8B-B14F-4D97-AF65-F5344CB8AC3E}">
        <p14:creationId xmlns:p14="http://schemas.microsoft.com/office/powerpoint/2010/main" val="85501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FBC1-8A47-4ABC-83B5-394CBD8C95E0}"/>
              </a:ext>
            </a:extLst>
          </p:cNvPr>
          <p:cNvSpPr>
            <a:spLocks noGrp="1"/>
          </p:cNvSpPr>
          <p:nvPr>
            <p:ph type="title"/>
          </p:nvPr>
        </p:nvSpPr>
        <p:spPr>
          <a:xfrm>
            <a:off x="66675" y="136525"/>
            <a:ext cx="3933824" cy="930275"/>
          </a:xfrm>
        </p:spPr>
        <p:txBody>
          <a:bodyPr>
            <a:normAutofit/>
          </a:bodyPr>
          <a:lstStyle/>
          <a:p>
            <a:r>
              <a:rPr lang="en-US" sz="2400" b="1" dirty="0">
                <a:latin typeface="+mn-lt"/>
              </a:rPr>
              <a:t>Model Assessment and Decision Rule</a:t>
            </a:r>
          </a:p>
        </p:txBody>
      </p:sp>
      <p:pic>
        <p:nvPicPr>
          <p:cNvPr id="4" name="Content Placeholder 3">
            <a:extLst>
              <a:ext uri="{FF2B5EF4-FFF2-40B4-BE49-F238E27FC236}">
                <a16:creationId xmlns:a16="http://schemas.microsoft.com/office/drawing/2014/main" id="{CF7C2A1A-C7F6-4635-855A-2A578609286D}"/>
              </a:ext>
            </a:extLst>
          </p:cNvPr>
          <p:cNvPicPr>
            <a:picLocks noGrp="1" noChangeAspect="1"/>
          </p:cNvPicPr>
          <p:nvPr>
            <p:ph idx="1"/>
          </p:nvPr>
        </p:nvPicPr>
        <p:blipFill>
          <a:blip r:embed="rId2"/>
          <a:stretch>
            <a:fillRect/>
          </a:stretch>
        </p:blipFill>
        <p:spPr>
          <a:xfrm>
            <a:off x="4000500" y="47626"/>
            <a:ext cx="3771901" cy="1619250"/>
          </a:xfrm>
          <a:prstGeom prst="rect">
            <a:avLst/>
          </a:prstGeom>
        </p:spPr>
      </p:pic>
      <p:pic>
        <p:nvPicPr>
          <p:cNvPr id="5" name="Picture 4">
            <a:extLst>
              <a:ext uri="{FF2B5EF4-FFF2-40B4-BE49-F238E27FC236}">
                <a16:creationId xmlns:a16="http://schemas.microsoft.com/office/drawing/2014/main" id="{475D551F-9449-438A-AF28-D9BA307ACD8E}"/>
              </a:ext>
            </a:extLst>
          </p:cNvPr>
          <p:cNvPicPr>
            <a:picLocks noChangeAspect="1"/>
          </p:cNvPicPr>
          <p:nvPr/>
        </p:nvPicPr>
        <p:blipFill>
          <a:blip r:embed="rId3"/>
          <a:stretch>
            <a:fillRect/>
          </a:stretch>
        </p:blipFill>
        <p:spPr>
          <a:xfrm>
            <a:off x="7772400" y="9525"/>
            <a:ext cx="4419600" cy="6038849"/>
          </a:xfrm>
          <a:prstGeom prst="rect">
            <a:avLst/>
          </a:prstGeom>
        </p:spPr>
      </p:pic>
      <p:pic>
        <p:nvPicPr>
          <p:cNvPr id="6" name="Picture 5">
            <a:extLst>
              <a:ext uri="{FF2B5EF4-FFF2-40B4-BE49-F238E27FC236}">
                <a16:creationId xmlns:a16="http://schemas.microsoft.com/office/drawing/2014/main" id="{3D47BDDE-811B-4417-BDC3-8E3181B84D92}"/>
              </a:ext>
            </a:extLst>
          </p:cNvPr>
          <p:cNvPicPr>
            <a:picLocks noChangeAspect="1"/>
          </p:cNvPicPr>
          <p:nvPr/>
        </p:nvPicPr>
        <p:blipFill>
          <a:blip r:embed="rId4"/>
          <a:stretch>
            <a:fillRect/>
          </a:stretch>
        </p:blipFill>
        <p:spPr>
          <a:xfrm>
            <a:off x="4000499" y="1819276"/>
            <a:ext cx="3810001" cy="2914649"/>
          </a:xfrm>
          <a:prstGeom prst="rect">
            <a:avLst/>
          </a:prstGeom>
        </p:spPr>
      </p:pic>
      <p:sp>
        <p:nvSpPr>
          <p:cNvPr id="7" name="TextBox 6">
            <a:extLst>
              <a:ext uri="{FF2B5EF4-FFF2-40B4-BE49-F238E27FC236}">
                <a16:creationId xmlns:a16="http://schemas.microsoft.com/office/drawing/2014/main" id="{C445F285-883E-4858-AB24-8EFCF4A551E4}"/>
              </a:ext>
            </a:extLst>
          </p:cNvPr>
          <p:cNvSpPr txBox="1"/>
          <p:nvPr/>
        </p:nvSpPr>
        <p:spPr>
          <a:xfrm>
            <a:off x="66675" y="1155699"/>
            <a:ext cx="3810001" cy="535531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The table of Fit Statistics and decision rules are shown in the adjoining figure.</a:t>
            </a:r>
          </a:p>
          <a:p>
            <a:pPr marL="285750" indent="-285750" algn="just">
              <a:buFont typeface="Wingdings" panose="05000000000000000000" pitchFamily="2" charset="2"/>
              <a:buChar char="Ø"/>
            </a:pPr>
            <a:r>
              <a:rPr lang="en-US" dirty="0"/>
              <a:t>From Fit statistics, it is seen that Misclassification rate is 6% which is very low. Similarly, Average Square Error is about 4% which is also low indicating that the model is very good.</a:t>
            </a:r>
          </a:p>
          <a:p>
            <a:pPr marL="285750" indent="-285750" algn="just">
              <a:buFont typeface="Wingdings" panose="05000000000000000000" pitchFamily="2" charset="2"/>
              <a:buChar char="Ø"/>
            </a:pPr>
            <a:r>
              <a:rPr lang="en-US" dirty="0"/>
              <a:t>From decision rule, what we see in node 9 that if </a:t>
            </a:r>
            <a:r>
              <a:rPr lang="en-US" dirty="0" err="1"/>
              <a:t>High_School_GPA</a:t>
            </a:r>
            <a:r>
              <a:rPr lang="en-US" dirty="0"/>
              <a:t> is &gt;= 2.35702 or missing and GPA is &lt; 3.5671 and &gt;= 0.98887 or missing and college is one of Sciences, Business, Engineering, Liberal arts or missing then 100% students return. In this group no. of </a:t>
            </a:r>
            <a:r>
              <a:rPr lang="en-US" dirty="0" err="1"/>
              <a:t>obs</a:t>
            </a:r>
            <a:r>
              <a:rPr lang="en-US" dirty="0"/>
              <a:t> is 59 out of 100 which is significantly large.  </a:t>
            </a:r>
          </a:p>
        </p:txBody>
      </p:sp>
    </p:spTree>
    <p:extLst>
      <p:ext uri="{BB962C8B-B14F-4D97-AF65-F5344CB8AC3E}">
        <p14:creationId xmlns:p14="http://schemas.microsoft.com/office/powerpoint/2010/main" val="242248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7EE1-604D-4C05-9B0F-3D5CD54EBB08}"/>
              </a:ext>
            </a:extLst>
          </p:cNvPr>
          <p:cNvSpPr>
            <a:spLocks noGrp="1"/>
          </p:cNvSpPr>
          <p:nvPr>
            <p:ph type="title"/>
          </p:nvPr>
        </p:nvSpPr>
        <p:spPr>
          <a:xfrm>
            <a:off x="838200" y="142875"/>
            <a:ext cx="5905500" cy="838199"/>
          </a:xfrm>
        </p:spPr>
        <p:txBody>
          <a:bodyPr>
            <a:normAutofit fontScale="90000"/>
          </a:bodyPr>
          <a:lstStyle/>
          <a:p>
            <a:br>
              <a:rPr lang="en-US" sz="2800" b="1" dirty="0">
                <a:latin typeface="+mn-lt"/>
              </a:rPr>
            </a:br>
            <a:r>
              <a:rPr lang="en-US" sz="2800" b="1" dirty="0">
                <a:latin typeface="+mn-lt"/>
              </a:rPr>
              <a:t>Conclusion and recommendation</a:t>
            </a:r>
            <a:r>
              <a:rPr lang="en-US" sz="2800" dirty="0">
                <a:latin typeface="+mn-lt"/>
              </a:rPr>
              <a:t>:</a:t>
            </a:r>
            <a:br>
              <a:rPr lang="en-US" sz="2800" dirty="0">
                <a:latin typeface="+mn-lt"/>
              </a:rPr>
            </a:br>
            <a:endParaRPr lang="en-US" sz="2800" dirty="0">
              <a:latin typeface="+mn-lt"/>
            </a:endParaRPr>
          </a:p>
        </p:txBody>
      </p:sp>
      <p:sp>
        <p:nvSpPr>
          <p:cNvPr id="3" name="Content Placeholder 2">
            <a:extLst>
              <a:ext uri="{FF2B5EF4-FFF2-40B4-BE49-F238E27FC236}">
                <a16:creationId xmlns:a16="http://schemas.microsoft.com/office/drawing/2014/main" id="{37ED096E-4E7D-4C20-9350-2F71EEC81BAE}"/>
              </a:ext>
            </a:extLst>
          </p:cNvPr>
          <p:cNvSpPr>
            <a:spLocks noGrp="1"/>
          </p:cNvSpPr>
          <p:nvPr>
            <p:ph idx="1"/>
          </p:nvPr>
        </p:nvSpPr>
        <p:spPr>
          <a:xfrm>
            <a:off x="923925" y="981074"/>
            <a:ext cx="11029949" cy="5362576"/>
          </a:xfrm>
        </p:spPr>
        <p:txBody>
          <a:bodyPr>
            <a:normAutofit fontScale="85000" lnSpcReduction="10000"/>
          </a:bodyPr>
          <a:lstStyle/>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model built in training data set is found to be good as the misclassification and average square error are very small.</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Variables GPA that is GPA that a student obtained in his/her sophomore, High School GPA and college are important variables to determine whether a student will  return or not after sophomore. </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A Student having GPA less than 0.98887 in her/ his sophomore  has 100% chance that he or she will not return </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A student having GPA greater or equal to 3.5671 have only 25% chance that they will return which might not be a good criteria to decide if  a student return after sophomore. </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A student having high school GPA greater or equal to 2.35702 or missing  and sophomore GPA greater or equal to 0.9887 and less than 3.5671 or missing, and studying in one of the colleges Science, Business, Engineering or Liberal Arts  then there is 100% chance that he or she will return after the sophomore. These students cover about 59% of total students. Thus, I would like to recommend to keep focus on these student because these criteria might be useful in future to determine who are more likely to return after sophomore and what need to be done to minimize the retention rate of students. </a:t>
            </a:r>
          </a:p>
          <a:p>
            <a:pPr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A student who is studying  social science having high school GPA greater or equal to 2.35702 or missing and sophomore GPA greater or equal to 1.77332 and less than 3.5671 or missing then there will be 100% chance that he or she will return after sophomore. However, these student cover only 12% of total observations. So, focusing on these criteria may not be useful.</a:t>
            </a:r>
          </a:p>
          <a:p>
            <a:pPr algn="just">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1800" dirty="0"/>
          </a:p>
          <a:p>
            <a:pPr>
              <a:buFont typeface="Wingdings" panose="05000000000000000000" pitchFamily="2" charset="2"/>
              <a:buChar char="Ø"/>
            </a:pPr>
            <a:endParaRPr lang="en-US" sz="1800" dirty="0"/>
          </a:p>
          <a:p>
            <a:pPr>
              <a:buFont typeface="Wingdings" panose="05000000000000000000" pitchFamily="2" charset="2"/>
              <a:buChar char="Ø"/>
            </a:pPr>
            <a:endParaRPr lang="en-US" sz="1800" dirty="0"/>
          </a:p>
          <a:p>
            <a:pPr>
              <a:buFont typeface="Wingdings" panose="05000000000000000000" pitchFamily="2" charset="2"/>
              <a:buChar char="Ø"/>
            </a:pPr>
            <a:endParaRPr lang="en-US" sz="1800" dirty="0"/>
          </a:p>
          <a:p>
            <a:pPr>
              <a:buFont typeface="Wingdings" panose="05000000000000000000" pitchFamily="2" charset="2"/>
              <a:buChar char="Ø"/>
            </a:pPr>
            <a:endParaRPr lang="en-US" sz="1800" dirty="0"/>
          </a:p>
          <a:p>
            <a:pPr>
              <a:buFont typeface="Wingdings" panose="05000000000000000000" pitchFamily="2" charset="2"/>
              <a:buChar char="Ø"/>
            </a:pPr>
            <a:endParaRPr lang="en-US" sz="1800" dirty="0"/>
          </a:p>
        </p:txBody>
      </p:sp>
    </p:spTree>
    <p:extLst>
      <p:ext uri="{BB962C8B-B14F-4D97-AF65-F5344CB8AC3E}">
        <p14:creationId xmlns:p14="http://schemas.microsoft.com/office/powerpoint/2010/main" val="34827017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889</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Tw Cen MT</vt:lpstr>
      <vt:lpstr>Wingdings</vt:lpstr>
      <vt:lpstr>Droplet</vt:lpstr>
      <vt:lpstr>STUDY OF SHOPHOMORE STUDENT RETENTION RATE OF A MIDWEST COLLEGE </vt:lpstr>
      <vt:lpstr>overview</vt:lpstr>
      <vt:lpstr>         Study of pattern of the data set:           </vt:lpstr>
      <vt:lpstr>Decision tree and Important variables</vt:lpstr>
      <vt:lpstr>Model Assessment and Decision Rule</vt:lpstr>
      <vt:lpstr> Conclusion and 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SHOPHOMORE STUDENT RETENTION RATE OF A MIDWEST COLLEGE </dc:title>
  <dc:creator>rishi poudyal</dc:creator>
  <cp:lastModifiedBy>rishi poudyal</cp:lastModifiedBy>
  <cp:revision>3</cp:revision>
  <dcterms:created xsi:type="dcterms:W3CDTF">2020-02-15T06:58:12Z</dcterms:created>
  <dcterms:modified xsi:type="dcterms:W3CDTF">2020-02-17T15:42:48Z</dcterms:modified>
</cp:coreProperties>
</file>