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9" r:id="rId2"/>
    <p:sldId id="256" r:id="rId3"/>
    <p:sldId id="266" r:id="rId4"/>
    <p:sldId id="267" r:id="rId5"/>
    <p:sldId id="269" r:id="rId6"/>
    <p:sldId id="293" r:id="rId7"/>
    <p:sldId id="272" r:id="rId8"/>
    <p:sldId id="294" r:id="rId9"/>
    <p:sldId id="273" r:id="rId10"/>
    <p:sldId id="277" r:id="rId11"/>
    <p:sldId id="283" r:id="rId12"/>
    <p:sldId id="296" r:id="rId13"/>
    <p:sldId id="281" r:id="rId14"/>
    <p:sldId id="288" r:id="rId15"/>
    <p:sldId id="289" r:id="rId16"/>
    <p:sldId id="290" r:id="rId17"/>
    <p:sldId id="297" r:id="rId18"/>
    <p:sldId id="275" r:id="rId19"/>
    <p:sldId id="257" r:id="rId20"/>
    <p:sldId id="264" r:id="rId21"/>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no Van Damme" initials="MVD" lastIdx="1" clrIdx="0">
    <p:extLst>
      <p:ext uri="{19B8F6BF-5375-455C-9EA6-DF929625EA0E}">
        <p15:presenceInfo xmlns:p15="http://schemas.microsoft.com/office/powerpoint/2012/main" userId="S-1-5-21-4030456262-320625612-449655040-2389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CCFF"/>
    <a:srgbClr val="66CCFF"/>
    <a:srgbClr val="FF7C80"/>
    <a:srgbClr val="FFD200"/>
    <a:srgbClr val="99FF99"/>
    <a:srgbClr val="1E64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0612" autoAdjust="0"/>
  </p:normalViewPr>
  <p:slideViewPr>
    <p:cSldViewPr snapToGrid="0" showGuides="1">
      <p:cViewPr varScale="1">
        <p:scale>
          <a:sx n="45" d="100"/>
          <a:sy n="45" d="100"/>
        </p:scale>
        <p:origin x="678" y="48"/>
      </p:cViewPr>
      <p:guideLst>
        <p:guide orient="horz" pos="3072"/>
        <p:guide pos="5461"/>
      </p:guideLst>
    </p:cSldViewPr>
  </p:slideViewPr>
  <p:notesTextViewPr>
    <p:cViewPr>
      <p:scale>
        <a:sx n="3" d="2"/>
        <a:sy n="3" d="2"/>
      </p:scale>
      <p:origin x="0" y="-23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17/03/2022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a:t>
            </a:fld>
            <a:endParaRPr lang="en-GB"/>
          </a:p>
        </p:txBody>
      </p:sp>
    </p:spTree>
    <p:extLst>
      <p:ext uri="{BB962C8B-B14F-4D97-AF65-F5344CB8AC3E}">
        <p14:creationId xmlns:p14="http://schemas.microsoft.com/office/powerpoint/2010/main" val="556887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you can see graphs of the 3 variability measures plotted for each position in the Influenza A genome</a:t>
            </a:r>
          </a:p>
          <a:p>
            <a:r>
              <a:rPr lang="en-GB" dirty="0"/>
              <a:t>As you can see they look relatively similar to each other</a:t>
            </a:r>
          </a:p>
          <a:p>
            <a:r>
              <a:rPr lang="en-GB" dirty="0"/>
              <a:t>The 2 darker regions in each of the plots are the 4</a:t>
            </a:r>
            <a:r>
              <a:rPr lang="en-GB" baseline="30000" dirty="0"/>
              <a:t>th</a:t>
            </a:r>
            <a:r>
              <a:rPr lang="en-GB" dirty="0"/>
              <a:t> and 6</a:t>
            </a:r>
            <a:r>
              <a:rPr lang="en-GB" baseline="30000" dirty="0"/>
              <a:t>th</a:t>
            </a:r>
            <a:r>
              <a:rPr lang="en-GB" dirty="0"/>
              <a:t> segment of the genome which code for the H and N protein on the surface of the virion, these are very variable and determine the subtype of virus</a:t>
            </a:r>
          </a:p>
        </p:txBody>
      </p:sp>
      <p:sp>
        <p:nvSpPr>
          <p:cNvPr id="4" name="Slide Number Placeholder 3"/>
          <p:cNvSpPr>
            <a:spLocks noGrp="1"/>
          </p:cNvSpPr>
          <p:nvPr>
            <p:ph type="sldNum" sz="quarter" idx="10"/>
          </p:nvPr>
        </p:nvSpPr>
        <p:spPr/>
        <p:txBody>
          <a:bodyPr/>
          <a:lstStyle/>
          <a:p>
            <a:fld id="{539A0A48-EDB1-4AFE-B1B7-10CE2A416496}" type="slidenum">
              <a:rPr lang="en-GB" smtClean="0"/>
              <a:t>11</a:t>
            </a:fld>
            <a:endParaRPr lang="en-GB"/>
          </a:p>
        </p:txBody>
      </p:sp>
    </p:spTree>
    <p:extLst>
      <p:ext uri="{BB962C8B-B14F-4D97-AF65-F5344CB8AC3E}">
        <p14:creationId xmlns:p14="http://schemas.microsoft.com/office/powerpoint/2010/main" val="1192827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Correlation between the 3 measures</a:t>
            </a:r>
          </a:p>
          <a:p>
            <a:r>
              <a:rPr lang="en-GB" dirty="0"/>
              <a:t>Quite well correlated</a:t>
            </a:r>
          </a:p>
        </p:txBody>
      </p:sp>
      <p:sp>
        <p:nvSpPr>
          <p:cNvPr id="4" name="Slide Number Placeholder 3"/>
          <p:cNvSpPr>
            <a:spLocks noGrp="1"/>
          </p:cNvSpPr>
          <p:nvPr>
            <p:ph type="sldNum" sz="quarter" idx="10"/>
          </p:nvPr>
        </p:nvSpPr>
        <p:spPr/>
        <p:txBody>
          <a:bodyPr/>
          <a:lstStyle/>
          <a:p>
            <a:fld id="{539A0A48-EDB1-4AFE-B1B7-10CE2A416496}" type="slidenum">
              <a:rPr lang="en-GB" smtClean="0"/>
              <a:t>12</a:t>
            </a:fld>
            <a:endParaRPr lang="en-GB"/>
          </a:p>
        </p:txBody>
      </p:sp>
    </p:spTree>
    <p:extLst>
      <p:ext uri="{BB962C8B-B14F-4D97-AF65-F5344CB8AC3E}">
        <p14:creationId xmlns:p14="http://schemas.microsoft.com/office/powerpoint/2010/main" val="2607170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scoring the variability for each position we can look for vaccine candidate regions</a:t>
            </a:r>
          </a:p>
          <a:p>
            <a:r>
              <a:rPr lang="en-GB" dirty="0"/>
              <a:t>These need to be in protein coding regions and have to have low variability</a:t>
            </a:r>
          </a:p>
          <a:p>
            <a:r>
              <a:rPr lang="en-GB" dirty="0"/>
              <a:t>I took a sequence length of 39 bp which is about 13 amino acids (depending on ORF)</a:t>
            </a:r>
          </a:p>
          <a:p>
            <a:r>
              <a:rPr lang="en-GB" dirty="0"/>
              <a:t>For each of the 3 variability measures I took the 10 lowest scoring sequences of 39 bp</a:t>
            </a:r>
          </a:p>
        </p:txBody>
      </p:sp>
      <p:sp>
        <p:nvSpPr>
          <p:cNvPr id="4" name="Slide Number Placeholder 3"/>
          <p:cNvSpPr>
            <a:spLocks noGrp="1"/>
          </p:cNvSpPr>
          <p:nvPr>
            <p:ph type="sldNum" sz="quarter" idx="10"/>
          </p:nvPr>
        </p:nvSpPr>
        <p:spPr/>
        <p:txBody>
          <a:bodyPr/>
          <a:lstStyle/>
          <a:p>
            <a:fld id="{539A0A48-EDB1-4AFE-B1B7-10CE2A416496}" type="slidenum">
              <a:rPr lang="en-GB" smtClean="0"/>
              <a:t>13</a:t>
            </a:fld>
            <a:endParaRPr lang="en-GB"/>
          </a:p>
        </p:txBody>
      </p:sp>
    </p:spTree>
    <p:extLst>
      <p:ext uri="{BB962C8B-B14F-4D97-AF65-F5344CB8AC3E}">
        <p14:creationId xmlns:p14="http://schemas.microsoft.com/office/powerpoint/2010/main" val="2810130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you can see the Shannon entropy per position for Influenza A again</a:t>
            </a:r>
          </a:p>
          <a:p>
            <a:r>
              <a:rPr lang="en-GB" dirty="0"/>
              <a:t>The protein coding regions are indicated by the green bars</a:t>
            </a:r>
          </a:p>
          <a:p>
            <a:r>
              <a:rPr lang="en-GB" dirty="0"/>
              <a:t>And the 30 vaccine candidate regions are indicated by the blue bars in the red circles</a:t>
            </a:r>
          </a:p>
          <a:p>
            <a:r>
              <a:rPr lang="en-GB" dirty="0"/>
              <a:t>You can clearly see that they cluster in 2 places which in on the 1</a:t>
            </a:r>
            <a:r>
              <a:rPr lang="en-GB" baseline="30000" dirty="0"/>
              <a:t>st</a:t>
            </a:r>
            <a:r>
              <a:rPr lang="en-GB" dirty="0"/>
              <a:t> and 7</a:t>
            </a:r>
            <a:r>
              <a:rPr lang="en-GB" baseline="30000" dirty="0"/>
              <a:t>th</a:t>
            </a:r>
            <a:r>
              <a:rPr lang="en-GB" dirty="0"/>
              <a:t> segment of the genome</a:t>
            </a:r>
          </a:p>
        </p:txBody>
      </p:sp>
      <p:sp>
        <p:nvSpPr>
          <p:cNvPr id="4" name="Slide Number Placeholder 3"/>
          <p:cNvSpPr>
            <a:spLocks noGrp="1"/>
          </p:cNvSpPr>
          <p:nvPr>
            <p:ph type="sldNum" sz="quarter" idx="10"/>
          </p:nvPr>
        </p:nvSpPr>
        <p:spPr/>
        <p:txBody>
          <a:bodyPr/>
          <a:lstStyle/>
          <a:p>
            <a:fld id="{539A0A48-EDB1-4AFE-B1B7-10CE2A416496}" type="slidenum">
              <a:rPr lang="en-GB" smtClean="0"/>
              <a:t>14</a:t>
            </a:fld>
            <a:endParaRPr lang="en-GB"/>
          </a:p>
        </p:txBody>
      </p:sp>
    </p:spTree>
    <p:extLst>
      <p:ext uri="{BB962C8B-B14F-4D97-AF65-F5344CB8AC3E}">
        <p14:creationId xmlns:p14="http://schemas.microsoft.com/office/powerpoint/2010/main" val="1892329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zoom in it also becomes clear that the blue bars lie in regions that are stretches of low Shannon entropy, this also holds for the other 2 variability measures</a:t>
            </a:r>
          </a:p>
        </p:txBody>
      </p:sp>
      <p:sp>
        <p:nvSpPr>
          <p:cNvPr id="4" name="Slide Number Placeholder 3"/>
          <p:cNvSpPr>
            <a:spLocks noGrp="1"/>
          </p:cNvSpPr>
          <p:nvPr>
            <p:ph type="sldNum" sz="quarter" idx="10"/>
          </p:nvPr>
        </p:nvSpPr>
        <p:spPr/>
        <p:txBody>
          <a:bodyPr/>
          <a:lstStyle/>
          <a:p>
            <a:fld id="{539A0A48-EDB1-4AFE-B1B7-10CE2A416496}" type="slidenum">
              <a:rPr lang="en-GB" smtClean="0"/>
              <a:t>15</a:t>
            </a:fld>
            <a:endParaRPr lang="en-GB"/>
          </a:p>
        </p:txBody>
      </p:sp>
    </p:spTree>
    <p:extLst>
      <p:ext uri="{BB962C8B-B14F-4D97-AF65-F5344CB8AC3E}">
        <p14:creationId xmlns:p14="http://schemas.microsoft.com/office/powerpoint/2010/main" val="3009158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also did a secondary structure prediction of the consensus genome, here you can see the 8 separate segments of the Influenza A genome </a:t>
            </a:r>
          </a:p>
          <a:p>
            <a:r>
              <a:rPr lang="en-GB" dirty="0"/>
              <a:t>The yellow parts are the ones with high variability while the blue ones have lower variability.</a:t>
            </a:r>
          </a:p>
          <a:p>
            <a:r>
              <a:rPr lang="en-GB" dirty="0"/>
              <a:t>SS is a very important feature of </a:t>
            </a:r>
            <a:r>
              <a:rPr lang="en-GB" dirty="0" err="1"/>
              <a:t>ssRNA</a:t>
            </a:r>
            <a:r>
              <a:rPr lang="en-GB" dirty="0"/>
              <a:t> viruses because it determines the stability of the RNA and sometimes has other functions as well, that’s also why the secondary structure is often very conserved</a:t>
            </a:r>
          </a:p>
        </p:txBody>
      </p:sp>
      <p:sp>
        <p:nvSpPr>
          <p:cNvPr id="4" name="Slide Number Placeholder 3"/>
          <p:cNvSpPr>
            <a:spLocks noGrp="1"/>
          </p:cNvSpPr>
          <p:nvPr>
            <p:ph type="sldNum" sz="quarter" idx="10"/>
          </p:nvPr>
        </p:nvSpPr>
        <p:spPr/>
        <p:txBody>
          <a:bodyPr/>
          <a:lstStyle/>
          <a:p>
            <a:fld id="{539A0A48-EDB1-4AFE-B1B7-10CE2A416496}" type="slidenum">
              <a:rPr lang="en-GB" smtClean="0"/>
              <a:t>16</a:t>
            </a:fld>
            <a:endParaRPr lang="en-GB"/>
          </a:p>
        </p:txBody>
      </p:sp>
    </p:spTree>
    <p:extLst>
      <p:ext uri="{BB962C8B-B14F-4D97-AF65-F5344CB8AC3E}">
        <p14:creationId xmlns:p14="http://schemas.microsoft.com/office/powerpoint/2010/main" val="2843582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you can see the structure of the 7</a:t>
            </a:r>
            <a:r>
              <a:rPr lang="en-GB" baseline="30000" dirty="0"/>
              <a:t>th</a:t>
            </a:r>
            <a:r>
              <a:rPr lang="en-GB" dirty="0"/>
              <a:t> segment and a close-up of one of the vaccine candidate regions, as you can see it’s </a:t>
            </a:r>
            <a:r>
              <a:rPr lang="en-GB" dirty="0" err="1"/>
              <a:t>colored</a:t>
            </a:r>
            <a:r>
              <a:rPr lang="en-GB" dirty="0"/>
              <a:t> more blue and so more conserved than the rest of the sequence</a:t>
            </a:r>
          </a:p>
        </p:txBody>
      </p:sp>
      <p:sp>
        <p:nvSpPr>
          <p:cNvPr id="4" name="Slide Number Placeholder 3"/>
          <p:cNvSpPr>
            <a:spLocks noGrp="1"/>
          </p:cNvSpPr>
          <p:nvPr>
            <p:ph type="sldNum" sz="quarter" idx="10"/>
          </p:nvPr>
        </p:nvSpPr>
        <p:spPr/>
        <p:txBody>
          <a:bodyPr/>
          <a:lstStyle/>
          <a:p>
            <a:fld id="{539A0A48-EDB1-4AFE-B1B7-10CE2A416496}" type="slidenum">
              <a:rPr lang="en-GB" smtClean="0"/>
              <a:t>17</a:t>
            </a:fld>
            <a:endParaRPr lang="en-GB"/>
          </a:p>
        </p:txBody>
      </p:sp>
    </p:spTree>
    <p:extLst>
      <p:ext uri="{BB962C8B-B14F-4D97-AF65-F5344CB8AC3E}">
        <p14:creationId xmlns:p14="http://schemas.microsoft.com/office/powerpoint/2010/main" val="3191904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the genome of RNA viruses is so highly structured I also wanted to see whether we can use the structure to predict the variability of that part of the genome. As you can see in the picture on the left RNA can form several types of substructures and on the right you can see how the Shannon entropy is distributed for the different substructures for Influenza A. You can clearly see that the 5’ and 3’ unpaired ends of the RNA tend to have a higher median Shannon entropy while the internal structures of the RNA are more conserved. The same is true for the for the mutation count and variability. </a:t>
            </a:r>
          </a:p>
        </p:txBody>
      </p:sp>
      <p:sp>
        <p:nvSpPr>
          <p:cNvPr id="4" name="Slide Number Placeholder 3"/>
          <p:cNvSpPr>
            <a:spLocks noGrp="1"/>
          </p:cNvSpPr>
          <p:nvPr>
            <p:ph type="sldNum" sz="quarter" idx="10"/>
          </p:nvPr>
        </p:nvSpPr>
        <p:spPr/>
        <p:txBody>
          <a:bodyPr/>
          <a:lstStyle/>
          <a:p>
            <a:fld id="{539A0A48-EDB1-4AFE-B1B7-10CE2A416496}" type="slidenum">
              <a:rPr lang="en-GB" smtClean="0"/>
              <a:t>18</a:t>
            </a:fld>
            <a:endParaRPr lang="en-GB"/>
          </a:p>
        </p:txBody>
      </p:sp>
    </p:spTree>
    <p:extLst>
      <p:ext uri="{BB962C8B-B14F-4D97-AF65-F5344CB8AC3E}">
        <p14:creationId xmlns:p14="http://schemas.microsoft.com/office/powerpoint/2010/main" val="3076299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upcoming months I’m also going to try and figure out why these specific regions are conserved, for example if they code for some specific function.</a:t>
            </a:r>
          </a:p>
          <a:p>
            <a:r>
              <a:rPr lang="en-GB" dirty="0"/>
              <a:t>I’m also going to try and find other ways to predict the variability, for example by looking at correlated mutations.</a:t>
            </a:r>
          </a:p>
          <a:p>
            <a:r>
              <a:rPr lang="en-GB" dirty="0"/>
              <a:t>And I’m also going to do the same type of analysis for the other viruses.</a:t>
            </a:r>
          </a:p>
        </p:txBody>
      </p:sp>
      <p:sp>
        <p:nvSpPr>
          <p:cNvPr id="4" name="Slide Number Placeholder 3"/>
          <p:cNvSpPr>
            <a:spLocks noGrp="1"/>
          </p:cNvSpPr>
          <p:nvPr>
            <p:ph type="sldNum" sz="quarter" idx="10"/>
          </p:nvPr>
        </p:nvSpPr>
        <p:spPr/>
        <p:txBody>
          <a:bodyPr/>
          <a:lstStyle/>
          <a:p>
            <a:fld id="{539A0A48-EDB1-4AFE-B1B7-10CE2A416496}" type="slidenum">
              <a:rPr lang="en-GB" smtClean="0"/>
              <a:t>19</a:t>
            </a:fld>
            <a:endParaRPr lang="en-GB"/>
          </a:p>
        </p:txBody>
      </p:sp>
    </p:spTree>
    <p:extLst>
      <p:ext uri="{BB962C8B-B14F-4D97-AF65-F5344CB8AC3E}">
        <p14:creationId xmlns:p14="http://schemas.microsoft.com/office/powerpoint/2010/main" val="2024704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As </a:t>
            </a:r>
            <a:r>
              <a:rPr lang="nl-BE" dirty="0" err="1"/>
              <a:t>we’ve</a:t>
            </a:r>
            <a:r>
              <a:rPr lang="nl-BE" dirty="0"/>
              <a:t> </a:t>
            </a:r>
            <a:r>
              <a:rPr lang="nl-BE" dirty="0" err="1"/>
              <a:t>all</a:t>
            </a:r>
            <a:r>
              <a:rPr lang="nl-BE" dirty="0"/>
              <a:t> </a:t>
            </a:r>
            <a:r>
              <a:rPr lang="nl-BE" dirty="0" err="1"/>
              <a:t>learned</a:t>
            </a:r>
            <a:r>
              <a:rPr lang="nl-BE" dirty="0"/>
              <a:t> </a:t>
            </a:r>
            <a:r>
              <a:rPr lang="nl-BE" dirty="0" err="1"/>
              <a:t>the</a:t>
            </a:r>
            <a:r>
              <a:rPr lang="nl-BE" dirty="0"/>
              <a:t> past 2 </a:t>
            </a:r>
            <a:r>
              <a:rPr lang="nl-BE" dirty="0" err="1"/>
              <a:t>years</a:t>
            </a:r>
            <a:r>
              <a:rPr lang="nl-BE" dirty="0"/>
              <a:t>, RNA </a:t>
            </a:r>
            <a:r>
              <a:rPr lang="nl-BE" dirty="0" err="1"/>
              <a:t>viruses</a:t>
            </a:r>
            <a:r>
              <a:rPr lang="nl-BE" dirty="0"/>
              <a:t> </a:t>
            </a:r>
            <a:r>
              <a:rPr lang="nl-BE" dirty="0" err="1"/>
              <a:t>can</a:t>
            </a:r>
            <a:r>
              <a:rPr lang="nl-BE" dirty="0"/>
              <a:t> have a big impact on </a:t>
            </a:r>
            <a:r>
              <a:rPr lang="nl-BE" dirty="0" err="1"/>
              <a:t>our</a:t>
            </a:r>
            <a:r>
              <a:rPr lang="nl-BE" dirty="0"/>
              <a:t> </a:t>
            </a:r>
            <a:r>
              <a:rPr lang="nl-BE" dirty="0" err="1"/>
              <a:t>lives</a:t>
            </a:r>
            <a:r>
              <a:rPr lang="nl-BE" dirty="0"/>
              <a:t> </a:t>
            </a:r>
            <a:r>
              <a:rPr lang="nl-BE" dirty="0" err="1"/>
              <a:t>and</a:t>
            </a:r>
            <a:r>
              <a:rPr lang="nl-BE" dirty="0"/>
              <a:t> health. </a:t>
            </a:r>
            <a:r>
              <a:rPr lang="nl-BE" dirty="0" err="1"/>
              <a:t>This</a:t>
            </a:r>
            <a:r>
              <a:rPr lang="nl-BE" dirty="0"/>
              <a:t> is </a:t>
            </a:r>
            <a:r>
              <a:rPr lang="nl-BE" dirty="0" err="1"/>
              <a:t>why</a:t>
            </a:r>
            <a:r>
              <a:rPr lang="nl-BE" dirty="0"/>
              <a:t> </a:t>
            </a:r>
            <a:r>
              <a:rPr lang="nl-BE" dirty="0" err="1"/>
              <a:t>the</a:t>
            </a:r>
            <a:r>
              <a:rPr lang="nl-BE" dirty="0"/>
              <a:t> search </a:t>
            </a:r>
            <a:r>
              <a:rPr lang="nl-BE" dirty="0" err="1"/>
              <a:t>for</a:t>
            </a:r>
            <a:r>
              <a:rPr lang="nl-BE" dirty="0"/>
              <a:t> </a:t>
            </a:r>
            <a:r>
              <a:rPr lang="nl-BE" dirty="0" err="1"/>
              <a:t>good</a:t>
            </a:r>
            <a:r>
              <a:rPr lang="nl-BE" dirty="0"/>
              <a:t> vaccines </a:t>
            </a:r>
            <a:r>
              <a:rPr lang="nl-BE" dirty="0" err="1"/>
              <a:t>against</a:t>
            </a:r>
            <a:r>
              <a:rPr lang="nl-BE" dirty="0"/>
              <a:t> </a:t>
            </a:r>
            <a:r>
              <a:rPr lang="nl-BE" dirty="0" err="1"/>
              <a:t>them</a:t>
            </a:r>
            <a:r>
              <a:rPr lang="nl-BE" dirty="0"/>
              <a:t> is </a:t>
            </a:r>
            <a:r>
              <a:rPr lang="nl-BE" dirty="0" err="1"/>
              <a:t>so</a:t>
            </a:r>
            <a:r>
              <a:rPr lang="nl-BE" dirty="0"/>
              <a:t> important.</a:t>
            </a:r>
          </a:p>
        </p:txBody>
      </p:sp>
      <p:sp>
        <p:nvSpPr>
          <p:cNvPr id="4" name="Slide Number Placeholder 3"/>
          <p:cNvSpPr>
            <a:spLocks noGrp="1"/>
          </p:cNvSpPr>
          <p:nvPr>
            <p:ph type="sldNum" sz="quarter" idx="5"/>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2187762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my thesis I will investigate 4 viruses: …, but for now I have only looked at the two Influenza viruses.</a:t>
            </a:r>
          </a:p>
          <a:p>
            <a:endParaRPr lang="en-GB" dirty="0"/>
          </a:p>
          <a:p>
            <a:r>
              <a:rPr lang="en-GB" dirty="0"/>
              <a:t>All of these viruses have very high mutation rates, which is why they’re so successful at evading our immune system and our vaccines. Their high mutation rates are mostly caused by the fact that they use an RNA-dependant RNA polymerase to replicate and this enzyme usually doesn’t have any proofreading activity so mutations can accumulate quickly. An exception to this are the Coronaviruses which do have a small proofreading capability.</a:t>
            </a:r>
          </a:p>
          <a:p>
            <a:endParaRPr lang="en-GB" dirty="0"/>
          </a:p>
          <a:p>
            <a:r>
              <a:rPr lang="en-GB" dirty="0"/>
              <a:t>Because of this high mutation rate researchers everywhere are looking for a universal vaccine that would achieve resistance against all variants of a virus, also against future ones. To do this we need to find a vaccine that targets a highly conserved part of the virus. This is what I’m trying to do in my thesis by looking at a large amount of genomes of these viruses.</a:t>
            </a:r>
          </a:p>
        </p:txBody>
      </p:sp>
      <p:sp>
        <p:nvSpPr>
          <p:cNvPr id="4" name="Slide Number Placeholder 3"/>
          <p:cNvSpPr>
            <a:spLocks noGrp="1"/>
          </p:cNvSpPr>
          <p:nvPr>
            <p:ph type="sldNum" sz="quarter" idx="10"/>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2327653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617244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Amount of sequences: 160k for A, 40k for B, but Influenza has 8 separate genome segments and these numbers are divided over these 8</a:t>
            </a:r>
          </a:p>
        </p:txBody>
      </p:sp>
      <p:sp>
        <p:nvSpPr>
          <p:cNvPr id="4" name="Slide Number Placeholder 3"/>
          <p:cNvSpPr>
            <a:spLocks noGrp="1"/>
          </p:cNvSpPr>
          <p:nvPr>
            <p:ph type="sldNum" sz="quarter" idx="10"/>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373143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clustered the sequence according to their similarity and was left with between 300 and 750 sequences for each tree. Tree building was done using </a:t>
            </a:r>
            <a:r>
              <a:rPr lang="en-GB" dirty="0" err="1"/>
              <a:t>Fasttree</a:t>
            </a:r>
            <a:r>
              <a:rPr lang="en-GB" dirty="0"/>
              <a:t> which also is especially adapted to deal with large datasets. </a:t>
            </a:r>
          </a:p>
          <a:p>
            <a:r>
              <a:rPr lang="en-GB" dirty="0"/>
              <a:t>In the trees you can clearly see that older sequences are at the centre and when you follow the branches the sequences become more recent.</a:t>
            </a:r>
          </a:p>
        </p:txBody>
      </p:sp>
      <p:sp>
        <p:nvSpPr>
          <p:cNvPr id="4" name="Slide Number Placeholder 3"/>
          <p:cNvSpPr>
            <a:spLocks noGrp="1"/>
          </p:cNvSpPr>
          <p:nvPr>
            <p:ph type="sldNum" sz="quarter" idx="10"/>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2058659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also see that the subtypes of the viruses tend to cluster together in groups.</a:t>
            </a:r>
          </a:p>
        </p:txBody>
      </p:sp>
      <p:sp>
        <p:nvSpPr>
          <p:cNvPr id="4" name="Slide Number Placeholder 3"/>
          <p:cNvSpPr>
            <a:spLocks noGrp="1"/>
          </p:cNvSpPr>
          <p:nvPr>
            <p:ph type="sldNum" sz="quarter" idx="10"/>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3904820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Shannon entropy:</a:t>
            </a:r>
          </a:p>
          <a:p>
            <a:r>
              <a:rPr lang="en-GB" dirty="0"/>
              <a:t>Based on how often each nucleotide occurs at each position</a:t>
            </a:r>
          </a:p>
          <a:p>
            <a:r>
              <a:rPr lang="en-GB" dirty="0"/>
              <a:t>If entropy is high, the variability is high at that position</a:t>
            </a:r>
          </a:p>
        </p:txBody>
      </p:sp>
      <p:sp>
        <p:nvSpPr>
          <p:cNvPr id="4" name="Slide Number Placeholder 3"/>
          <p:cNvSpPr>
            <a:spLocks noGrp="1"/>
          </p:cNvSpPr>
          <p:nvPr>
            <p:ph type="sldNum" sz="quarter" idx="10"/>
          </p:nvPr>
        </p:nvSpPr>
        <p:spPr/>
        <p:txBody>
          <a:bodyPr/>
          <a:lstStyle/>
          <a:p>
            <a:fld id="{539A0A48-EDB1-4AFE-B1B7-10CE2A416496}" type="slidenum">
              <a:rPr lang="en-GB" smtClean="0"/>
              <a:t>9</a:t>
            </a:fld>
            <a:endParaRPr lang="en-GB"/>
          </a:p>
        </p:txBody>
      </p:sp>
    </p:spTree>
    <p:extLst>
      <p:ext uri="{BB962C8B-B14F-4D97-AF65-F5344CB8AC3E}">
        <p14:creationId xmlns:p14="http://schemas.microsoft.com/office/powerpoint/2010/main" val="2331147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 other measures, both dependent on the time the sequence was collected</a:t>
            </a:r>
          </a:p>
          <a:p>
            <a:r>
              <a:rPr lang="en-GB" dirty="0"/>
              <a:t>Mutation count: sequences ordered based on collection date, each sequence compared to the one that came before, differences counted per position</a:t>
            </a:r>
          </a:p>
          <a:p>
            <a:r>
              <a:rPr lang="en-GB" dirty="0"/>
              <a:t>Variability: amount of sequencing has gone up a lot in recent years =&gt; easier to detect mutations =&gt; correct for this by dividing by amount of sequences/year</a:t>
            </a:r>
          </a:p>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10</a:t>
            </a:fld>
            <a:endParaRPr lang="en-GB"/>
          </a:p>
        </p:txBody>
      </p:sp>
    </p:spTree>
    <p:extLst>
      <p:ext uri="{BB962C8B-B14F-4D97-AF65-F5344CB8AC3E}">
        <p14:creationId xmlns:p14="http://schemas.microsoft.com/office/powerpoint/2010/main" val="415147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64F84-246C-4657-8172-1E2969D0F603}" type="datetime1">
              <a:rPr lang="en-GB" smtClean="0"/>
              <a:t>17/03/2022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a:t>
            </a:fld>
            <a:endParaRPr lang="en-GB"/>
          </a:p>
        </p:txBody>
      </p:sp>
      <p:pic>
        <p:nvPicPr>
          <p:cNvPr id="6" name="Logo Large 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7747" y="2283675"/>
            <a:ext cx="4800610"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ctrTitle" hasCustomPrompt="1"/>
          </p:nvPr>
        </p:nvSpPr>
        <p:spPr bwMode="white">
          <a:xfrm>
            <a:off x="1291074" y="1743240"/>
            <a:ext cx="7416000"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en-GB" noProof="0" dirty="0"/>
              <a:t>Click to add presenters </a:t>
            </a:r>
            <a:r>
              <a:rPr lang="en-GB" noProof="0"/>
              <a:t>contact data</a:t>
            </a:r>
            <a:endParaRPr lang="en-GB"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jdelijke aanduiding voor tekst 4"/>
          <p:cNvSpPr>
            <a:spLocks noGrp="1"/>
          </p:cNvSpPr>
          <p:nvPr>
            <p:ph type="body" sz="quarter" idx="10" hasCustomPrompt="1"/>
          </p:nvPr>
        </p:nvSpPr>
        <p:spPr bwMode="white">
          <a:xfrm>
            <a:off x="9215999" y="3095999"/>
            <a:ext cx="7257600" cy="2176756"/>
          </a:xfrm>
        </p:spPr>
        <p:txBody>
          <a:bodyPr>
            <a:normAutofit/>
          </a:bodyPr>
          <a:lstStyle>
            <a:lvl1pPr>
              <a:lnSpc>
                <a:spcPts val="3500"/>
              </a:lnSpc>
              <a:defRPr sz="2400">
                <a:solidFill>
                  <a:schemeClr val="bg1"/>
                </a:solidFill>
              </a:defRPr>
            </a:lvl1pPr>
          </a:lstStyle>
          <a:p>
            <a:pPr lvl="0"/>
            <a:r>
              <a:rPr lang="en-GB" noProof="0" dirty="0"/>
              <a:t>Click to add social media names</a:t>
            </a:r>
            <a:endParaRPr lang="nl-NL" dirty="0"/>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4179597" cy="1393200"/>
          </a:xfrm>
          <a:prstGeom prst="rect">
            <a:avLst/>
          </a:prstGeom>
        </p:spPr>
      </p:pic>
    </p:spTree>
    <p:extLst>
      <p:ext uri="{BB962C8B-B14F-4D97-AF65-F5344CB8AC3E}">
        <p14:creationId xmlns:p14="http://schemas.microsoft.com/office/powerpoint/2010/main" val="31037857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GB" noProof="0" dirty="0"/>
              <a:t>Click to edit Master title style</a:t>
            </a:r>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a:solidFill>
                  <a:schemeClr val="accent1"/>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en-GB" noProof="0" dirty="0"/>
              <a:t>Click to add subtitle / presenter / date [</a:t>
            </a:r>
            <a:r>
              <a:rPr lang="en-GB" noProof="0" dirty="0" err="1"/>
              <a:t>dd</a:t>
            </a:r>
            <a:r>
              <a:rPr lang="en-GB" noProof="0" dirty="0"/>
              <a:t>-mm-</a:t>
            </a:r>
            <a:r>
              <a:rPr lang="en-GB" noProof="0" dirty="0" err="1"/>
              <a:t>yyyy</a:t>
            </a:r>
            <a:r>
              <a:rPr lang="en-GB" noProof="0" dirty="0"/>
              <a:t>]</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en-GB" noProof="0" dirty="0"/>
              <a:t>Partner 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en-GB" noProof="0" dirty="0"/>
              <a:t>Partner 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en-GB" noProof="0" dirty="0"/>
              <a:t>Partner 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en-GB" noProof="0" dirty="0"/>
              <a:t>Partner Logo 4</a:t>
            </a:r>
          </a:p>
        </p:txBody>
      </p:sp>
      <p:sp>
        <p:nvSpPr>
          <p:cNvPr id="16" name="Oranisation Placeholder"/>
          <p:cNvSpPr>
            <a:spLocks noGrp="1"/>
          </p:cNvSpPr>
          <p:nvPr>
            <p:ph type="body" sz="quarter" idx="15" hasCustomPrompt="1"/>
          </p:nvPr>
        </p:nvSpPr>
        <p:spPr bwMode="white">
          <a:xfrm>
            <a:off x="8580530" y="395008"/>
            <a:ext cx="8294400" cy="540000"/>
          </a:xfrm>
        </p:spPr>
        <p:txBody>
          <a:bodyPr anchor="b" anchorCtr="0">
            <a:normAutofit/>
          </a:bodyPr>
          <a:lstStyle>
            <a:lvl1pPr>
              <a:lnSpc>
                <a:spcPts val="1700"/>
              </a:lnSpc>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defRPr>
            </a:lvl2pPr>
          </a:lstStyle>
          <a:p>
            <a:pPr lvl="0"/>
            <a:r>
              <a:rPr lang="en-GB" noProof="0" dirty="0"/>
              <a:t>Click to edit organisation styles</a:t>
            </a:r>
          </a:p>
          <a:p>
            <a:pPr lvl="1"/>
            <a:r>
              <a:rPr lang="en-GB" noProof="0" dirty="0"/>
              <a:t>Second level</a:t>
            </a:r>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4179597" cy="1393200"/>
          </a:xfrm>
          <a:prstGeom prst="rect">
            <a:avLst/>
          </a:prstGeom>
        </p:spPr>
      </p:pic>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GB" noProof="0" dirty="0"/>
              <a:t>Click to add chapter title</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Click to edit Master title style</a:t>
            </a:r>
          </a:p>
        </p:txBody>
      </p:sp>
      <p:sp>
        <p:nvSpPr>
          <p:cNvPr id="3" name="Content Placeholder 2"/>
          <p:cNvSpPr>
            <a:spLocks noGrp="1"/>
          </p:cNvSpPr>
          <p:nvPr>
            <p:ph idx="1"/>
          </p:nvPr>
        </p:nvSpPr>
        <p:spPr>
          <a:xfrm>
            <a:off x="835825" y="1194364"/>
            <a:ext cx="15699575" cy="6696000"/>
          </a:xfrm>
        </p:spPr>
        <p:txBody>
          <a:bodyPr/>
          <a:lstStyle>
            <a:lvl1pPr marL="536400" indent="-450000" defTabSz="457200">
              <a:lnSpc>
                <a:spcPct val="120000"/>
              </a:lnSpc>
              <a:buFont typeface="Arial" panose="020B0604020202020204" pitchFamily="34" charset="0"/>
              <a:buChar char="̶"/>
              <a:defRPr/>
            </a:lvl1pPr>
            <a:lvl2pPr marL="1170000" indent="-450000">
              <a:lnSpc>
                <a:spcPct val="120000"/>
              </a:lnSpc>
              <a:defRPr/>
            </a:lvl2pPr>
            <a:lvl3pPr marL="1756800" indent="-450000" defTabSz="457200">
              <a:lnSpc>
                <a:spcPct val="120000"/>
              </a:lnSpc>
              <a:defRPr/>
            </a:lvl3pPr>
            <a:lvl4pPr marL="2329200" indent="-550800" defTabSz="457200">
              <a:lnSpc>
                <a:spcPct val="120000"/>
              </a:lnSpc>
              <a:defRPr/>
            </a:lvl4pPr>
            <a:lvl5pPr marL="2962800" indent="-442800" defTabSz="457200">
              <a:lnSpc>
                <a:spcPct val="120000"/>
              </a:lnSpc>
              <a:buFont typeface="Arial" panose="020B0604020202020204" pitchFamily="34" charset="0"/>
              <a:buChar cha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10"/>
          </p:nvPr>
        </p:nvSpPr>
        <p:spPr/>
        <p:txBody>
          <a:bodyPr/>
          <a:lstStyle/>
          <a:p>
            <a:fld id="{4FCCCAF6-1686-4743-9124-83F33F1A0EA9}" type="datetime1">
              <a:rPr lang="en-GB" noProof="0" smtClean="0"/>
              <a:t>17/03/2022</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7AE184E0-0BD4-4705-A12B-9B71DDE63301}" type="slidenum">
              <a:rPr lang="en-GB" noProof="0" smtClean="0"/>
              <a:t>‹#›</a:t>
            </a:fld>
            <a:endParaRPr lang="en-GB"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Click to edit Master title style</a:t>
            </a:r>
          </a:p>
        </p:txBody>
      </p:sp>
      <p:sp>
        <p:nvSpPr>
          <p:cNvPr id="4" name="Date Placeholder 3"/>
          <p:cNvSpPr>
            <a:spLocks noGrp="1"/>
          </p:cNvSpPr>
          <p:nvPr>
            <p:ph type="dt" sz="half" idx="10"/>
          </p:nvPr>
        </p:nvSpPr>
        <p:spPr/>
        <p:txBody>
          <a:bodyPr/>
          <a:lstStyle/>
          <a:p>
            <a:fld id="{B86ADBF0-A618-4E69-83BB-0C41E08702AA}" type="datetime1">
              <a:rPr lang="en-GB" noProof="0" smtClean="0"/>
              <a:t>17/03/2022</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a:defRPr>
                <a:solidFill>
                  <a:schemeClr val="bg1">
                    <a:lumMod val="50000"/>
                  </a:schemeClr>
                </a:solidFill>
              </a:defRPr>
            </a:lvl1pPr>
          </a:lstStyle>
          <a:p>
            <a:r>
              <a:rPr lang="en-GB"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
        <p:nvSpPr>
          <p:cNvPr id="12" name="Content Placeholder 2"/>
          <p:cNvSpPr>
            <a:spLocks noGrp="1"/>
          </p:cNvSpPr>
          <p:nvPr>
            <p:ph idx="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Click to edit Master title style</a:t>
            </a:r>
          </a:p>
        </p:txBody>
      </p:sp>
      <p:sp>
        <p:nvSpPr>
          <p:cNvPr id="3" name="Date Placeholder 2"/>
          <p:cNvSpPr>
            <a:spLocks noGrp="1"/>
          </p:cNvSpPr>
          <p:nvPr>
            <p:ph type="dt" sz="half" idx="10"/>
          </p:nvPr>
        </p:nvSpPr>
        <p:spPr/>
        <p:txBody>
          <a:bodyPr/>
          <a:lstStyle/>
          <a:p>
            <a:fld id="{F2443E58-CDC3-4782-B82C-4D381C795B98}" type="datetime1">
              <a:rPr lang="en-GB" noProof="0" smtClean="0"/>
              <a:t>17/03/2022</a:t>
            </a:fld>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7AE184E0-0BD4-4705-A12B-9B71DDE63301}" type="slidenum">
              <a:rPr lang="en-GB" noProof="0" smtClean="0"/>
              <a:t>‹#›</a:t>
            </a:fld>
            <a:endParaRPr lang="en-GB"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465D1-804F-429B-83CD-3EFA8410E123}" type="datetime1">
              <a:rPr lang="en-GB" smtClean="0"/>
              <a:t>17/03/2022</a:t>
            </a:fld>
            <a:endParaRPr lang="en-GB"/>
          </a:p>
        </p:txBody>
      </p:sp>
      <p:sp>
        <p:nvSpPr>
          <p:cNvPr id="3" name="Footer Placeholder 2"/>
          <p:cNvSpPr>
            <a:spLocks noGrp="1"/>
          </p:cNvSpPr>
          <p:nvPr>
            <p:ph type="ftr" sz="quarter" idx="11"/>
          </p:nvPr>
        </p:nvSpPr>
        <p:spPr/>
        <p:txBody>
          <a:bodyPr/>
          <a:lstStyle/>
          <a:p>
            <a:endParaRPr lang="en-GB"/>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2" hasCustomPrompt="1"/>
          </p:nvPr>
        </p:nvSpPr>
        <p:spPr>
          <a:xfrm>
            <a:off x="-1" y="0"/>
            <a:ext cx="17337600" cy="9753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textbox over pictur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17-3-2022</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hasCustomPrompt="1"/>
          </p:nvPr>
        </p:nvSpPr>
        <p:spPr>
          <a:xfrm>
            <a:off x="914400" y="2691979"/>
            <a:ext cx="6764400" cy="5230800"/>
          </a:xfrm>
          <a:solidFill>
            <a:srgbClr val="1E64C8"/>
          </a:solidFill>
        </p:spPr>
        <p:txBody>
          <a:bodyPr anchor="b" anchorCtr="0">
            <a:noAutofit/>
          </a:bodyPr>
          <a:lstStyle>
            <a:lvl1pPr marL="85725" indent="0">
              <a:buNone/>
              <a:defRPr sz="10000" u="sng" cap="all" baseline="0">
                <a:solidFill>
                  <a:schemeClr val="bg1"/>
                </a:solidFill>
              </a:defRPr>
            </a:lvl1pPr>
            <a:lvl2pPr marL="984250" indent="-625475">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add  text</a:t>
            </a:r>
            <a:endParaRPr lang="en-GB" noProof="0" dirty="0"/>
          </a:p>
        </p:txBody>
      </p:sp>
    </p:spTree>
    <p:extLst>
      <p:ext uri="{BB962C8B-B14F-4D97-AF65-F5344CB8AC3E}">
        <p14:creationId xmlns:p14="http://schemas.microsoft.com/office/powerpoint/2010/main" val="343535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ght blue textbox over pictur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76AD30-96E8-448B-B97A-24B00ADE12C5}"/>
              </a:ext>
            </a:extLst>
          </p:cNvPr>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17-3-2022</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hasCustomPrompt="1"/>
          </p:nvPr>
        </p:nvSpPr>
        <p:spPr>
          <a:xfrm>
            <a:off x="914399" y="1011602"/>
            <a:ext cx="7754938" cy="6908398"/>
          </a:xfrm>
          <a:solidFill>
            <a:srgbClr val="E9F0FA"/>
          </a:solidFill>
        </p:spPr>
        <p:txBody>
          <a:bodyPr>
            <a:normAutofit/>
          </a:bodyPr>
          <a:lstStyle>
            <a:lvl1pPr marL="85725" indent="0">
              <a:buNone/>
              <a:defRPr sz="5400" u="sng" cap="all" baseline="0">
                <a:solidFill>
                  <a:srgbClr val="1E64C8"/>
                </a:solidFill>
              </a:defRPr>
            </a:lvl1pPr>
            <a:lvl2pPr marL="984250" indent="-625475">
              <a:defRPr>
                <a:solidFill>
                  <a:srgbClr val="1E64C8"/>
                </a:solidFill>
              </a:defRPr>
            </a:lvl2pPr>
            <a:lvl3pPr>
              <a:defRPr>
                <a:solidFill>
                  <a:srgbClr val="1E64C8"/>
                </a:solidFill>
              </a:defRPr>
            </a:lvl3pPr>
            <a:lvl4pPr>
              <a:defRPr>
                <a:solidFill>
                  <a:srgbClr val="1E64C8"/>
                </a:solidFill>
              </a:defRPr>
            </a:lvl4pPr>
            <a:lvl5pPr>
              <a:defRPr>
                <a:solidFill>
                  <a:srgbClr val="1E64C8"/>
                </a:solidFill>
              </a:defRPr>
            </a:lvl5pPr>
          </a:lstStyle>
          <a:p>
            <a:pPr lvl="0"/>
            <a:r>
              <a:rPr lang="en-GB" noProof="0"/>
              <a:t>Click to add text</a:t>
            </a:r>
            <a:endParaRPr lang="en-GB" noProof="0" dirty="0"/>
          </a:p>
        </p:txBody>
      </p:sp>
    </p:spTree>
    <p:extLst>
      <p:ext uri="{BB962C8B-B14F-4D97-AF65-F5344CB8AC3E}">
        <p14:creationId xmlns:p14="http://schemas.microsoft.com/office/powerpoint/2010/main" val="37174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252000"/>
            <a:ext cx="15705282" cy="863693"/>
          </a:xfrm>
          <a:prstGeom prst="rect">
            <a:avLst/>
          </a:prstGeom>
        </p:spPr>
        <p:txBody>
          <a:bodyPr vert="horz" lIns="91440" tIns="45720" rIns="91440" bIns="45720" rtlCol="0" anchor="t" anchorCtr="0">
            <a:noAutofit/>
          </a:bodyPr>
          <a:lstStyle/>
          <a:p>
            <a:r>
              <a:rPr lang="en-GB" noProof="0" dirty="0"/>
              <a:t>Click to edit Master title style</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434BA3CA-1064-434F-B179-AB3B0298C0D6}" type="datetime1">
              <a:rPr lang="en-GB" noProof="0" smtClean="0"/>
              <a:t>17/03/2022</a:t>
            </a:fld>
            <a:endParaRPr lang="en-GB"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GB"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Logo 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7909180"/>
            <a:ext cx="2307600" cy="1846822"/>
          </a:xfrm>
          <a:prstGeom prst="rect">
            <a:avLst/>
          </a:prstGeom>
        </p:spPr>
      </p:pic>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7" r:id="rId8"/>
    <p:sldLayoutId id="2147483678" r:id="rId9"/>
    <p:sldLayoutId id="2147483676" r:id="rId10"/>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0" indent="0"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1pPr>
      <a:lvl2pPr marL="457200" indent="-36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900113" indent="-45878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4133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5" Type="http://schemas.openxmlformats.org/officeDocument/2006/relationships/image" Target="../media/image28.png"/><Relationship Id="rId4" Type="http://schemas.openxmlformats.org/officeDocument/2006/relationships/image" Target="../media/image27.emf"/></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50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Variability scoring</a:t>
            </a:r>
          </a:p>
        </p:txBody>
      </p:sp>
      <p:sp>
        <p:nvSpPr>
          <p:cNvPr id="3" name="Content Placeholder 2"/>
          <p:cNvSpPr>
            <a:spLocks noGrp="1"/>
          </p:cNvSpPr>
          <p:nvPr>
            <p:ph idx="1"/>
          </p:nvPr>
        </p:nvSpPr>
        <p:spPr>
          <a:xfrm>
            <a:off x="835825" y="1194364"/>
            <a:ext cx="15699575" cy="6925508"/>
          </a:xfrm>
        </p:spPr>
        <p:txBody>
          <a:bodyPr>
            <a:normAutofit/>
          </a:bodyPr>
          <a:lstStyle/>
          <a:p>
            <a:r>
              <a:rPr lang="en-GB" sz="4400" dirty="0"/>
              <a:t>Mutation count</a:t>
            </a:r>
          </a:p>
          <a:p>
            <a:pPr lvl="1"/>
            <a:r>
              <a:rPr lang="en-GB" sz="3600" dirty="0"/>
              <a:t>Amount of individual mutations</a:t>
            </a:r>
          </a:p>
          <a:p>
            <a:pPr lvl="1"/>
            <a:r>
              <a:rPr lang="en-GB" sz="3600" dirty="0"/>
              <a:t>Time dependant</a:t>
            </a:r>
          </a:p>
          <a:p>
            <a:pPr lvl="1"/>
            <a:endParaRPr lang="en-GB" sz="4400" dirty="0"/>
          </a:p>
          <a:p>
            <a:pPr marL="720000" lvl="1" indent="0">
              <a:buNone/>
            </a:pPr>
            <a:endParaRPr lang="en-GB" sz="4400" dirty="0"/>
          </a:p>
          <a:p>
            <a:r>
              <a:rPr lang="en-GB" sz="4400" dirty="0"/>
              <a:t>Variability</a:t>
            </a:r>
          </a:p>
          <a:p>
            <a:pPr lvl="1"/>
            <a:r>
              <a:rPr lang="en-GB" sz="3600" dirty="0"/>
              <a:t>Corrected mutation count</a:t>
            </a:r>
          </a:p>
          <a:p>
            <a:pPr lvl="1"/>
            <a:r>
              <a:rPr lang="en-GB" sz="3600" dirty="0"/>
              <a:t>Divided by #sequences per year</a:t>
            </a:r>
          </a:p>
        </p:txBody>
      </p:sp>
      <p:sp>
        <p:nvSpPr>
          <p:cNvPr id="8" name="Slide Number Placeholder 7"/>
          <p:cNvSpPr>
            <a:spLocks noGrp="1"/>
          </p:cNvSpPr>
          <p:nvPr>
            <p:ph type="sldNum" sz="quarter" idx="12"/>
          </p:nvPr>
        </p:nvSpPr>
        <p:spPr/>
        <p:txBody>
          <a:bodyPr/>
          <a:lstStyle/>
          <a:p>
            <a:fld id="{7AE184E0-0BD4-4705-A12B-9B71DDE63301}" type="slidenum">
              <a:rPr lang="en-GB" smtClean="0"/>
              <a:t>10</a:t>
            </a:fld>
            <a:endParaRPr lang="en-GB"/>
          </a:p>
        </p:txBody>
      </p:sp>
      <p:sp>
        <p:nvSpPr>
          <p:cNvPr id="2" name="TextBox 1">
            <a:extLst>
              <a:ext uri="{FF2B5EF4-FFF2-40B4-BE49-F238E27FC236}">
                <a16:creationId xmlns:a16="http://schemas.microsoft.com/office/drawing/2014/main" id="{8597480E-550D-4413-949A-BE50E589A3F0}"/>
              </a:ext>
            </a:extLst>
          </p:cNvPr>
          <p:cNvSpPr txBox="1"/>
          <p:nvPr/>
        </p:nvSpPr>
        <p:spPr>
          <a:xfrm>
            <a:off x="10472310" y="1527703"/>
            <a:ext cx="2611099" cy="2086277"/>
          </a:xfrm>
          <a:prstGeom prst="rect">
            <a:avLst/>
          </a:prstGeom>
          <a:noFill/>
        </p:spPr>
        <p:txBody>
          <a:bodyPr wrap="none" rtlCol="0">
            <a:spAutoFit/>
          </a:bodyPr>
          <a:lstStyle/>
          <a:p>
            <a:pPr algn="ctr">
              <a:lnSpc>
                <a:spcPct val="120000"/>
              </a:lnSpc>
            </a:pPr>
            <a:r>
              <a:rPr lang="nl-BE" sz="2200" dirty="0"/>
              <a:t>TAT</a:t>
            </a:r>
            <a:r>
              <a:rPr lang="nl-BE" sz="2200" dirty="0">
                <a:highlight>
                  <a:srgbClr val="FFD200"/>
                </a:highlight>
              </a:rPr>
              <a:t>C</a:t>
            </a:r>
            <a:r>
              <a:rPr lang="nl-BE" sz="2200" dirty="0"/>
              <a:t>GG</a:t>
            </a:r>
            <a:r>
              <a:rPr lang="nl-BE" sz="2200" dirty="0">
                <a:highlight>
                  <a:srgbClr val="FFD200"/>
                </a:highlight>
              </a:rPr>
              <a:t>C</a:t>
            </a:r>
            <a:r>
              <a:rPr lang="nl-BE" sz="2200" dirty="0"/>
              <a:t>TATGCT</a:t>
            </a:r>
          </a:p>
          <a:p>
            <a:pPr algn="ctr">
              <a:lnSpc>
                <a:spcPct val="120000"/>
              </a:lnSpc>
            </a:pPr>
            <a:r>
              <a:rPr lang="nl-BE" sz="2200" dirty="0"/>
              <a:t>TAT</a:t>
            </a:r>
            <a:r>
              <a:rPr lang="nl-BE" sz="2200" dirty="0">
                <a:highlight>
                  <a:srgbClr val="FFD200"/>
                </a:highlight>
              </a:rPr>
              <a:t>C</a:t>
            </a:r>
            <a:r>
              <a:rPr lang="nl-BE" sz="2200" dirty="0"/>
              <a:t>GG</a:t>
            </a:r>
            <a:r>
              <a:rPr lang="nl-BE" sz="2200" dirty="0">
                <a:highlight>
                  <a:srgbClr val="99FF99"/>
                </a:highlight>
              </a:rPr>
              <a:t>A</a:t>
            </a:r>
            <a:r>
              <a:rPr lang="nl-BE" sz="2200" dirty="0"/>
              <a:t>TATGCT</a:t>
            </a:r>
          </a:p>
          <a:p>
            <a:pPr algn="ctr">
              <a:lnSpc>
                <a:spcPct val="120000"/>
              </a:lnSpc>
            </a:pPr>
            <a:r>
              <a:rPr lang="nl-BE" sz="2200" dirty="0"/>
              <a:t>TAT</a:t>
            </a:r>
            <a:r>
              <a:rPr lang="nl-BE" sz="2200" dirty="0">
                <a:highlight>
                  <a:srgbClr val="99FF99"/>
                </a:highlight>
              </a:rPr>
              <a:t>A</a:t>
            </a:r>
            <a:r>
              <a:rPr lang="nl-BE" sz="2200" dirty="0"/>
              <a:t>GG</a:t>
            </a:r>
            <a:r>
              <a:rPr lang="nl-BE" sz="2200" dirty="0">
                <a:highlight>
                  <a:srgbClr val="FFD200"/>
                </a:highlight>
              </a:rPr>
              <a:t>C</a:t>
            </a:r>
            <a:r>
              <a:rPr lang="nl-BE" sz="2200" dirty="0"/>
              <a:t>TATGCT</a:t>
            </a:r>
          </a:p>
          <a:p>
            <a:pPr algn="ctr">
              <a:lnSpc>
                <a:spcPct val="120000"/>
              </a:lnSpc>
            </a:pPr>
            <a:r>
              <a:rPr lang="nl-BE" sz="2200" dirty="0"/>
              <a:t>TAT</a:t>
            </a:r>
            <a:r>
              <a:rPr lang="nl-BE" sz="2200" dirty="0">
                <a:highlight>
                  <a:srgbClr val="99FF99"/>
                </a:highlight>
              </a:rPr>
              <a:t>A</a:t>
            </a:r>
            <a:r>
              <a:rPr lang="nl-BE" sz="2200" dirty="0"/>
              <a:t>GG</a:t>
            </a:r>
            <a:r>
              <a:rPr lang="nl-BE" sz="2200" dirty="0">
                <a:highlight>
                  <a:srgbClr val="FF7C80"/>
                </a:highlight>
              </a:rPr>
              <a:t>T</a:t>
            </a:r>
            <a:r>
              <a:rPr lang="nl-BE" sz="2200" dirty="0"/>
              <a:t>TATGCT</a:t>
            </a:r>
          </a:p>
          <a:p>
            <a:pPr algn="ctr">
              <a:lnSpc>
                <a:spcPct val="120000"/>
              </a:lnSpc>
            </a:pPr>
            <a:r>
              <a:rPr lang="nl-BE" sz="2200" dirty="0"/>
              <a:t>TAT</a:t>
            </a:r>
            <a:r>
              <a:rPr lang="nl-BE" sz="2200" dirty="0">
                <a:highlight>
                  <a:srgbClr val="FFD200"/>
                </a:highlight>
              </a:rPr>
              <a:t>C</a:t>
            </a:r>
            <a:r>
              <a:rPr lang="nl-BE" sz="2200" dirty="0"/>
              <a:t>GG</a:t>
            </a:r>
            <a:r>
              <a:rPr lang="nl-BE" sz="2200" dirty="0">
                <a:highlight>
                  <a:srgbClr val="FFD200"/>
                </a:highlight>
              </a:rPr>
              <a:t>C</a:t>
            </a:r>
            <a:r>
              <a:rPr lang="nl-BE" sz="2200" dirty="0"/>
              <a:t>TATGCT</a:t>
            </a:r>
          </a:p>
        </p:txBody>
      </p:sp>
      <p:cxnSp>
        <p:nvCxnSpPr>
          <p:cNvPr id="5" name="Straight Arrow Connector 4">
            <a:extLst>
              <a:ext uri="{FF2B5EF4-FFF2-40B4-BE49-F238E27FC236}">
                <a16:creationId xmlns:a16="http://schemas.microsoft.com/office/drawing/2014/main" id="{4418AF7A-0D61-4EC8-8D50-A74F7C38C87B}"/>
              </a:ext>
            </a:extLst>
          </p:cNvPr>
          <p:cNvCxnSpPr>
            <a:cxnSpLocks/>
          </p:cNvCxnSpPr>
          <p:nvPr/>
        </p:nvCxnSpPr>
        <p:spPr>
          <a:xfrm>
            <a:off x="13585239" y="1527703"/>
            <a:ext cx="0" cy="2086277"/>
          </a:xfrm>
          <a:prstGeom prst="straightConnector1">
            <a:avLst/>
          </a:prstGeom>
          <a:ln w="31750">
            <a:solidFill>
              <a:srgbClr val="1E64C8"/>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537613E-0672-4405-89A7-EDBB88C08E74}"/>
              </a:ext>
            </a:extLst>
          </p:cNvPr>
          <p:cNvSpPr txBox="1"/>
          <p:nvPr/>
        </p:nvSpPr>
        <p:spPr>
          <a:xfrm>
            <a:off x="13585239" y="2378145"/>
            <a:ext cx="620683" cy="394210"/>
          </a:xfrm>
          <a:prstGeom prst="rect">
            <a:avLst/>
          </a:prstGeom>
          <a:noFill/>
        </p:spPr>
        <p:txBody>
          <a:bodyPr wrap="none" rtlCol="0">
            <a:spAutoFit/>
          </a:bodyPr>
          <a:lstStyle/>
          <a:p>
            <a:pPr algn="l">
              <a:lnSpc>
                <a:spcPct val="120000"/>
              </a:lnSpc>
            </a:pPr>
            <a:r>
              <a:rPr lang="nl-BE" sz="1800" dirty="0">
                <a:solidFill>
                  <a:schemeClr val="tx2"/>
                </a:solidFill>
              </a:rPr>
              <a:t>time</a:t>
            </a:r>
          </a:p>
        </p:txBody>
      </p:sp>
      <p:sp>
        <p:nvSpPr>
          <p:cNvPr id="11" name="TextBox 10">
            <a:extLst>
              <a:ext uri="{FF2B5EF4-FFF2-40B4-BE49-F238E27FC236}">
                <a16:creationId xmlns:a16="http://schemas.microsoft.com/office/drawing/2014/main" id="{E729F848-2610-4412-9CFD-F5295E9A97C7}"/>
              </a:ext>
            </a:extLst>
          </p:cNvPr>
          <p:cNvSpPr txBox="1"/>
          <p:nvPr/>
        </p:nvSpPr>
        <p:spPr>
          <a:xfrm>
            <a:off x="9703223" y="5050338"/>
            <a:ext cx="4149277" cy="2949205"/>
          </a:xfrm>
          <a:prstGeom prst="rect">
            <a:avLst/>
          </a:prstGeom>
          <a:noFill/>
        </p:spPr>
        <p:txBody>
          <a:bodyPr wrap="none" rtlCol="0">
            <a:spAutoFit/>
          </a:bodyPr>
          <a:lstStyle/>
          <a:p>
            <a:pPr algn="ctr">
              <a:lnSpc>
                <a:spcPct val="120000"/>
              </a:lnSpc>
            </a:pPr>
            <a:r>
              <a:rPr lang="nl-BE" sz="2200" dirty="0"/>
              <a:t>TAT</a:t>
            </a:r>
            <a:r>
              <a:rPr lang="nl-BE" sz="2200" dirty="0">
                <a:highlight>
                  <a:srgbClr val="FFD200"/>
                </a:highlight>
              </a:rPr>
              <a:t>C</a:t>
            </a:r>
            <a:r>
              <a:rPr lang="nl-BE" sz="2200" dirty="0"/>
              <a:t>GG</a:t>
            </a:r>
            <a:r>
              <a:rPr lang="nl-BE" sz="2200" dirty="0">
                <a:highlight>
                  <a:srgbClr val="FFD200"/>
                </a:highlight>
              </a:rPr>
              <a:t>C</a:t>
            </a:r>
            <a:r>
              <a:rPr lang="nl-BE" sz="2200" dirty="0"/>
              <a:t>	TAT</a:t>
            </a:r>
            <a:r>
              <a:rPr lang="nl-BE" sz="2200" dirty="0">
                <a:highlight>
                  <a:srgbClr val="FFD200"/>
                </a:highlight>
              </a:rPr>
              <a:t>C</a:t>
            </a:r>
            <a:r>
              <a:rPr lang="nl-BE" sz="2200" dirty="0"/>
              <a:t>GG</a:t>
            </a:r>
            <a:r>
              <a:rPr lang="nl-BE" sz="2200" dirty="0">
                <a:highlight>
                  <a:srgbClr val="FFD200"/>
                </a:highlight>
              </a:rPr>
              <a:t>C</a:t>
            </a:r>
          </a:p>
          <a:p>
            <a:pPr algn="ctr">
              <a:lnSpc>
                <a:spcPct val="120000"/>
              </a:lnSpc>
            </a:pPr>
            <a:r>
              <a:rPr lang="nl-BE" sz="2200" dirty="0"/>
              <a:t>TAT</a:t>
            </a:r>
            <a:r>
              <a:rPr lang="nl-BE" sz="2200" dirty="0">
                <a:highlight>
                  <a:srgbClr val="FFD200"/>
                </a:highlight>
              </a:rPr>
              <a:t>C</a:t>
            </a:r>
            <a:r>
              <a:rPr lang="nl-BE" sz="2200" dirty="0"/>
              <a:t>GG</a:t>
            </a:r>
            <a:r>
              <a:rPr lang="nl-BE" sz="2200" dirty="0">
                <a:highlight>
                  <a:srgbClr val="FF7C80"/>
                </a:highlight>
              </a:rPr>
              <a:t>T</a:t>
            </a:r>
            <a:r>
              <a:rPr lang="nl-BE" sz="2200" dirty="0"/>
              <a:t>		TAT</a:t>
            </a:r>
            <a:r>
              <a:rPr lang="nl-BE" sz="2200" dirty="0">
                <a:highlight>
                  <a:srgbClr val="99FF99"/>
                </a:highlight>
              </a:rPr>
              <a:t>A</a:t>
            </a:r>
            <a:r>
              <a:rPr lang="nl-BE" sz="2200" dirty="0"/>
              <a:t>GG</a:t>
            </a:r>
            <a:r>
              <a:rPr lang="nl-BE" sz="2200" dirty="0">
                <a:highlight>
                  <a:srgbClr val="FFD200"/>
                </a:highlight>
              </a:rPr>
              <a:t>C</a:t>
            </a:r>
          </a:p>
          <a:p>
            <a:pPr algn="ctr">
              <a:lnSpc>
                <a:spcPct val="120000"/>
              </a:lnSpc>
            </a:pPr>
            <a:r>
              <a:rPr lang="nl-BE" sz="2200" dirty="0"/>
              <a:t>TAT</a:t>
            </a:r>
            <a:r>
              <a:rPr lang="nl-BE" sz="2200" dirty="0">
                <a:highlight>
                  <a:srgbClr val="FFD200"/>
                </a:highlight>
              </a:rPr>
              <a:t>C</a:t>
            </a:r>
            <a:r>
              <a:rPr lang="nl-BE" sz="2200" dirty="0"/>
              <a:t>GG</a:t>
            </a:r>
            <a:r>
              <a:rPr lang="nl-BE" sz="2200" dirty="0">
                <a:highlight>
                  <a:srgbClr val="FFD200"/>
                </a:highlight>
              </a:rPr>
              <a:t>C</a:t>
            </a:r>
            <a:r>
              <a:rPr lang="nl-BE" sz="2200" dirty="0"/>
              <a:t>	TAT</a:t>
            </a:r>
            <a:r>
              <a:rPr lang="nl-BE" sz="2200" dirty="0">
                <a:highlight>
                  <a:srgbClr val="FFD200"/>
                </a:highlight>
              </a:rPr>
              <a:t>C</a:t>
            </a:r>
            <a:r>
              <a:rPr lang="nl-BE" sz="2200" dirty="0"/>
              <a:t>GG</a:t>
            </a:r>
            <a:r>
              <a:rPr lang="nl-BE" sz="2200" dirty="0">
                <a:highlight>
                  <a:srgbClr val="FFD200"/>
                </a:highlight>
              </a:rPr>
              <a:t>C</a:t>
            </a:r>
          </a:p>
          <a:p>
            <a:pPr algn="ctr">
              <a:lnSpc>
                <a:spcPct val="120000"/>
              </a:lnSpc>
            </a:pPr>
            <a:r>
              <a:rPr lang="nl-BE" sz="2200" dirty="0"/>
              <a:t>	 	TAT</a:t>
            </a:r>
            <a:r>
              <a:rPr lang="nl-BE" sz="2200" dirty="0">
                <a:highlight>
                  <a:srgbClr val="FFD200"/>
                </a:highlight>
              </a:rPr>
              <a:t>C</a:t>
            </a:r>
            <a:r>
              <a:rPr lang="nl-BE" sz="2200" dirty="0"/>
              <a:t>GG</a:t>
            </a:r>
            <a:r>
              <a:rPr lang="nl-BE" sz="2200" dirty="0">
                <a:highlight>
                  <a:srgbClr val="FFD200"/>
                </a:highlight>
              </a:rPr>
              <a:t>C</a:t>
            </a:r>
          </a:p>
          <a:p>
            <a:pPr algn="ctr">
              <a:lnSpc>
                <a:spcPct val="120000"/>
              </a:lnSpc>
            </a:pPr>
            <a:r>
              <a:rPr lang="nl-BE" sz="2200" dirty="0"/>
              <a:t>		TAT</a:t>
            </a:r>
            <a:r>
              <a:rPr lang="nl-BE" sz="2200" dirty="0">
                <a:highlight>
                  <a:srgbClr val="FFD200"/>
                </a:highlight>
              </a:rPr>
              <a:t>C</a:t>
            </a:r>
            <a:r>
              <a:rPr lang="nl-BE" sz="2200" dirty="0"/>
              <a:t>GG</a:t>
            </a:r>
            <a:r>
              <a:rPr lang="nl-BE" sz="2200" dirty="0">
                <a:highlight>
                  <a:srgbClr val="FFD200"/>
                </a:highlight>
              </a:rPr>
              <a:t>C</a:t>
            </a:r>
          </a:p>
          <a:p>
            <a:pPr algn="ctr">
              <a:lnSpc>
                <a:spcPct val="120000"/>
              </a:lnSpc>
            </a:pPr>
            <a:endParaRPr lang="nl-BE" sz="2200" dirty="0">
              <a:highlight>
                <a:srgbClr val="FFD200"/>
              </a:highlight>
            </a:endParaRPr>
          </a:p>
          <a:p>
            <a:pPr algn="ctr">
              <a:lnSpc>
                <a:spcPct val="120000"/>
              </a:lnSpc>
            </a:pPr>
            <a:r>
              <a:rPr lang="nl-BE" sz="2500" b="1" dirty="0"/>
              <a:t>2000</a:t>
            </a:r>
            <a:r>
              <a:rPr lang="nl-BE" sz="2500" dirty="0"/>
              <a:t>		</a:t>
            </a:r>
            <a:r>
              <a:rPr lang="nl-BE" sz="2500" b="1" dirty="0"/>
              <a:t>2010</a:t>
            </a:r>
          </a:p>
        </p:txBody>
      </p:sp>
      <p:cxnSp>
        <p:nvCxnSpPr>
          <p:cNvPr id="12" name="Straight Arrow Connector 11">
            <a:extLst>
              <a:ext uri="{FF2B5EF4-FFF2-40B4-BE49-F238E27FC236}">
                <a16:creationId xmlns:a16="http://schemas.microsoft.com/office/drawing/2014/main" id="{5B44B0CF-A5A7-445D-81EB-003CA5854CAE}"/>
              </a:ext>
            </a:extLst>
          </p:cNvPr>
          <p:cNvCxnSpPr>
            <a:cxnSpLocks/>
          </p:cNvCxnSpPr>
          <p:nvPr/>
        </p:nvCxnSpPr>
        <p:spPr>
          <a:xfrm>
            <a:off x="9349801" y="8119872"/>
            <a:ext cx="4856122" cy="0"/>
          </a:xfrm>
          <a:prstGeom prst="straightConnector1">
            <a:avLst/>
          </a:prstGeom>
          <a:ln w="31750">
            <a:solidFill>
              <a:srgbClr val="1E64C8"/>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C0C19C2-572E-48CD-9E9C-1C28A00A9D58}"/>
              </a:ext>
            </a:extLst>
          </p:cNvPr>
          <p:cNvSpPr txBox="1"/>
          <p:nvPr/>
        </p:nvSpPr>
        <p:spPr>
          <a:xfrm>
            <a:off x="11467519" y="8140077"/>
            <a:ext cx="620683" cy="394210"/>
          </a:xfrm>
          <a:prstGeom prst="rect">
            <a:avLst/>
          </a:prstGeom>
          <a:noFill/>
        </p:spPr>
        <p:txBody>
          <a:bodyPr wrap="none" rtlCol="0">
            <a:spAutoFit/>
          </a:bodyPr>
          <a:lstStyle/>
          <a:p>
            <a:pPr algn="l">
              <a:lnSpc>
                <a:spcPct val="120000"/>
              </a:lnSpc>
            </a:pPr>
            <a:r>
              <a:rPr lang="nl-BE" sz="1800" dirty="0">
                <a:solidFill>
                  <a:schemeClr val="tx2"/>
                </a:solidFill>
              </a:rPr>
              <a:t>time</a:t>
            </a:r>
          </a:p>
        </p:txBody>
      </p:sp>
      <p:sp>
        <p:nvSpPr>
          <p:cNvPr id="16" name="Arrow: Circular 15">
            <a:extLst>
              <a:ext uri="{FF2B5EF4-FFF2-40B4-BE49-F238E27FC236}">
                <a16:creationId xmlns:a16="http://schemas.microsoft.com/office/drawing/2014/main" id="{CF653573-6306-4667-908F-F0E2A9439EAB}"/>
              </a:ext>
            </a:extLst>
          </p:cNvPr>
          <p:cNvSpPr/>
          <p:nvPr/>
        </p:nvSpPr>
        <p:spPr>
          <a:xfrm rot="5400000">
            <a:off x="11798833" y="1661370"/>
            <a:ext cx="401443" cy="600345"/>
          </a:xfrm>
          <a:prstGeom prst="circularArrow">
            <a:avLst/>
          </a:prstGeom>
          <a:solidFill>
            <a:schemeClr val="tx2"/>
          </a:solidFill>
          <a:ln w="1270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Arrow: Circular 16">
            <a:extLst>
              <a:ext uri="{FF2B5EF4-FFF2-40B4-BE49-F238E27FC236}">
                <a16:creationId xmlns:a16="http://schemas.microsoft.com/office/drawing/2014/main" id="{F20B8835-1238-4F61-88CD-FD2BB6F2D0B2}"/>
              </a:ext>
            </a:extLst>
          </p:cNvPr>
          <p:cNvSpPr/>
          <p:nvPr/>
        </p:nvSpPr>
        <p:spPr>
          <a:xfrm rot="5400000">
            <a:off x="11798834" y="2122978"/>
            <a:ext cx="401443" cy="600345"/>
          </a:xfrm>
          <a:prstGeom prst="circularArrow">
            <a:avLst/>
          </a:prstGeom>
          <a:solidFill>
            <a:schemeClr val="tx2"/>
          </a:solidFill>
          <a:ln w="1270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8" name="Arrow: Circular 17">
            <a:extLst>
              <a:ext uri="{FF2B5EF4-FFF2-40B4-BE49-F238E27FC236}">
                <a16:creationId xmlns:a16="http://schemas.microsoft.com/office/drawing/2014/main" id="{E3AA21E0-D4A4-4560-B9B7-0EE770BD8952}"/>
              </a:ext>
            </a:extLst>
          </p:cNvPr>
          <p:cNvSpPr/>
          <p:nvPr/>
        </p:nvSpPr>
        <p:spPr>
          <a:xfrm rot="5400000">
            <a:off x="11798834" y="2544625"/>
            <a:ext cx="401443" cy="600345"/>
          </a:xfrm>
          <a:prstGeom prst="circularArrow">
            <a:avLst/>
          </a:prstGeom>
          <a:solidFill>
            <a:schemeClr val="tx2"/>
          </a:solidFill>
          <a:ln w="1270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9" name="Arrow: Circular 18">
            <a:extLst>
              <a:ext uri="{FF2B5EF4-FFF2-40B4-BE49-F238E27FC236}">
                <a16:creationId xmlns:a16="http://schemas.microsoft.com/office/drawing/2014/main" id="{C29EB02D-320F-4ADD-94CE-EF0D9D9BFE24}"/>
              </a:ext>
            </a:extLst>
          </p:cNvPr>
          <p:cNvSpPr/>
          <p:nvPr/>
        </p:nvSpPr>
        <p:spPr>
          <a:xfrm rot="5400000">
            <a:off x="11798832" y="2993423"/>
            <a:ext cx="401443" cy="600345"/>
          </a:xfrm>
          <a:prstGeom prst="circularArrow">
            <a:avLst/>
          </a:prstGeom>
          <a:solidFill>
            <a:schemeClr val="tx2"/>
          </a:solidFill>
          <a:ln w="1270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Arrow: Circular 19">
            <a:extLst>
              <a:ext uri="{FF2B5EF4-FFF2-40B4-BE49-F238E27FC236}">
                <a16:creationId xmlns:a16="http://schemas.microsoft.com/office/drawing/2014/main" id="{431EE4D7-7422-43A9-97A1-1F6426413110}"/>
              </a:ext>
            </a:extLst>
          </p:cNvPr>
          <p:cNvSpPr/>
          <p:nvPr/>
        </p:nvSpPr>
        <p:spPr>
          <a:xfrm rot="5400000" flipV="1">
            <a:off x="10759086" y="3055851"/>
            <a:ext cx="401444" cy="475487"/>
          </a:xfrm>
          <a:prstGeom prst="circularArrow">
            <a:avLst/>
          </a:prstGeom>
          <a:solidFill>
            <a:schemeClr val="tx2"/>
          </a:solidFill>
          <a:ln w="1270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Arrow: Circular 20">
            <a:extLst>
              <a:ext uri="{FF2B5EF4-FFF2-40B4-BE49-F238E27FC236}">
                <a16:creationId xmlns:a16="http://schemas.microsoft.com/office/drawing/2014/main" id="{1926773A-BC5E-4A0C-9AE5-70346108A662}"/>
              </a:ext>
            </a:extLst>
          </p:cNvPr>
          <p:cNvSpPr/>
          <p:nvPr/>
        </p:nvSpPr>
        <p:spPr>
          <a:xfrm rot="5400000" flipV="1">
            <a:off x="10817296" y="2151088"/>
            <a:ext cx="401444" cy="475487"/>
          </a:xfrm>
          <a:prstGeom prst="circularArrow">
            <a:avLst/>
          </a:prstGeom>
          <a:solidFill>
            <a:schemeClr val="tx2"/>
          </a:solidFill>
          <a:ln w="1270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2" name="TextBox 21">
            <a:extLst>
              <a:ext uri="{FF2B5EF4-FFF2-40B4-BE49-F238E27FC236}">
                <a16:creationId xmlns:a16="http://schemas.microsoft.com/office/drawing/2014/main" id="{4E21DA85-0601-4EF7-8DE5-2626EBFEA3CE}"/>
              </a:ext>
            </a:extLst>
          </p:cNvPr>
          <p:cNvSpPr txBox="1"/>
          <p:nvPr/>
        </p:nvSpPr>
        <p:spPr>
          <a:xfrm>
            <a:off x="10959808" y="3605683"/>
            <a:ext cx="362600" cy="511615"/>
          </a:xfrm>
          <a:prstGeom prst="rect">
            <a:avLst/>
          </a:prstGeom>
          <a:noFill/>
        </p:spPr>
        <p:txBody>
          <a:bodyPr wrap="none" rtlCol="0">
            <a:spAutoFit/>
          </a:bodyPr>
          <a:lstStyle/>
          <a:p>
            <a:pPr algn="l">
              <a:lnSpc>
                <a:spcPct val="120000"/>
              </a:lnSpc>
            </a:pPr>
            <a:r>
              <a:rPr lang="nl-BE" sz="2500" dirty="0"/>
              <a:t>2</a:t>
            </a:r>
          </a:p>
        </p:txBody>
      </p:sp>
      <p:sp>
        <p:nvSpPr>
          <p:cNvPr id="23" name="TextBox 22">
            <a:extLst>
              <a:ext uri="{FF2B5EF4-FFF2-40B4-BE49-F238E27FC236}">
                <a16:creationId xmlns:a16="http://schemas.microsoft.com/office/drawing/2014/main" id="{1505F6D1-436D-44F8-B012-C5E54B618E4F}"/>
              </a:ext>
            </a:extLst>
          </p:cNvPr>
          <p:cNvSpPr txBox="1"/>
          <p:nvPr/>
        </p:nvSpPr>
        <p:spPr>
          <a:xfrm>
            <a:off x="11648308" y="3609172"/>
            <a:ext cx="362600" cy="511615"/>
          </a:xfrm>
          <a:prstGeom prst="rect">
            <a:avLst/>
          </a:prstGeom>
          <a:noFill/>
        </p:spPr>
        <p:txBody>
          <a:bodyPr wrap="none" rtlCol="0">
            <a:spAutoFit/>
          </a:bodyPr>
          <a:lstStyle/>
          <a:p>
            <a:pPr algn="l">
              <a:lnSpc>
                <a:spcPct val="120000"/>
              </a:lnSpc>
            </a:pPr>
            <a:r>
              <a:rPr lang="nl-BE" sz="2500" dirty="0"/>
              <a:t>4</a:t>
            </a:r>
          </a:p>
        </p:txBody>
      </p:sp>
      <p:sp>
        <p:nvSpPr>
          <p:cNvPr id="24" name="Arrow: Circular 23">
            <a:extLst>
              <a:ext uri="{FF2B5EF4-FFF2-40B4-BE49-F238E27FC236}">
                <a16:creationId xmlns:a16="http://schemas.microsoft.com/office/drawing/2014/main" id="{C6AA4543-A189-427A-85AF-F0C5DA492324}"/>
              </a:ext>
            </a:extLst>
          </p:cNvPr>
          <p:cNvSpPr/>
          <p:nvPr/>
        </p:nvSpPr>
        <p:spPr>
          <a:xfrm rot="5400000">
            <a:off x="10996830" y="5191066"/>
            <a:ext cx="401443" cy="600345"/>
          </a:xfrm>
          <a:prstGeom prst="circularArrow">
            <a:avLst/>
          </a:prstGeom>
          <a:solidFill>
            <a:schemeClr val="tx2"/>
          </a:solidFill>
          <a:ln w="1270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Arrow: Circular 24">
            <a:extLst>
              <a:ext uri="{FF2B5EF4-FFF2-40B4-BE49-F238E27FC236}">
                <a16:creationId xmlns:a16="http://schemas.microsoft.com/office/drawing/2014/main" id="{077B5584-7354-4F20-94DA-5A7D89607EEB}"/>
              </a:ext>
            </a:extLst>
          </p:cNvPr>
          <p:cNvSpPr/>
          <p:nvPr/>
        </p:nvSpPr>
        <p:spPr>
          <a:xfrm rot="5400000">
            <a:off x="10996830" y="5631966"/>
            <a:ext cx="401443" cy="600345"/>
          </a:xfrm>
          <a:prstGeom prst="circularArrow">
            <a:avLst/>
          </a:prstGeom>
          <a:solidFill>
            <a:schemeClr val="tx2"/>
          </a:solidFill>
          <a:ln w="1270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6" name="Arrow: Circular 25">
            <a:extLst>
              <a:ext uri="{FF2B5EF4-FFF2-40B4-BE49-F238E27FC236}">
                <a16:creationId xmlns:a16="http://schemas.microsoft.com/office/drawing/2014/main" id="{D3F01676-EEAA-4A69-81AC-4C7090247062}"/>
              </a:ext>
            </a:extLst>
          </p:cNvPr>
          <p:cNvSpPr/>
          <p:nvPr/>
        </p:nvSpPr>
        <p:spPr>
          <a:xfrm rot="5400000" flipV="1">
            <a:off x="12532261" y="5263857"/>
            <a:ext cx="401444" cy="475487"/>
          </a:xfrm>
          <a:prstGeom prst="circularArrow">
            <a:avLst/>
          </a:prstGeom>
          <a:solidFill>
            <a:schemeClr val="tx2"/>
          </a:solidFill>
          <a:ln w="1270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7" name="Arrow: Circular 26">
            <a:extLst>
              <a:ext uri="{FF2B5EF4-FFF2-40B4-BE49-F238E27FC236}">
                <a16:creationId xmlns:a16="http://schemas.microsoft.com/office/drawing/2014/main" id="{ADA6542E-674D-4902-9A43-6B8A80A4B836}"/>
              </a:ext>
            </a:extLst>
          </p:cNvPr>
          <p:cNvSpPr/>
          <p:nvPr/>
        </p:nvSpPr>
        <p:spPr>
          <a:xfrm rot="5400000" flipV="1">
            <a:off x="12529322" y="5761957"/>
            <a:ext cx="401444" cy="475487"/>
          </a:xfrm>
          <a:prstGeom prst="circularArrow">
            <a:avLst/>
          </a:prstGeom>
          <a:solidFill>
            <a:schemeClr val="tx2"/>
          </a:solidFill>
          <a:ln w="1270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extLst>
      <p:ext uri="{BB962C8B-B14F-4D97-AF65-F5344CB8AC3E}">
        <p14:creationId xmlns:p14="http://schemas.microsoft.com/office/powerpoint/2010/main" val="310180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Variability scoring</a:t>
            </a:r>
          </a:p>
        </p:txBody>
      </p:sp>
      <p:pic>
        <p:nvPicPr>
          <p:cNvPr id="4" name="Content Placeholder 3">
            <a:extLst>
              <a:ext uri="{FF2B5EF4-FFF2-40B4-BE49-F238E27FC236}">
                <a16:creationId xmlns:a16="http://schemas.microsoft.com/office/drawing/2014/main" id="{4CDCA1E7-476A-4B67-93B5-B194814C608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835"/>
          <a:stretch/>
        </p:blipFill>
        <p:spPr>
          <a:xfrm>
            <a:off x="8682760" y="5363622"/>
            <a:ext cx="6964897" cy="3018554"/>
          </a:xfrm>
        </p:spPr>
      </p:pic>
      <p:sp>
        <p:nvSpPr>
          <p:cNvPr id="8" name="Slide Number Placeholder 7"/>
          <p:cNvSpPr>
            <a:spLocks noGrp="1"/>
          </p:cNvSpPr>
          <p:nvPr>
            <p:ph type="sldNum" sz="quarter" idx="12"/>
          </p:nvPr>
        </p:nvSpPr>
        <p:spPr/>
        <p:txBody>
          <a:bodyPr/>
          <a:lstStyle/>
          <a:p>
            <a:fld id="{7AE184E0-0BD4-4705-A12B-9B71DDE63301}" type="slidenum">
              <a:rPr lang="en-GB" smtClean="0"/>
              <a:t>11</a:t>
            </a:fld>
            <a:endParaRPr lang="en-GB"/>
          </a:p>
        </p:txBody>
      </p:sp>
      <p:pic>
        <p:nvPicPr>
          <p:cNvPr id="9" name="Picture 8">
            <a:extLst>
              <a:ext uri="{FF2B5EF4-FFF2-40B4-BE49-F238E27FC236}">
                <a16:creationId xmlns:a16="http://schemas.microsoft.com/office/drawing/2014/main" id="{857D19EF-3D20-4B0F-B802-47E51BBC5D71}"/>
              </a:ext>
            </a:extLst>
          </p:cNvPr>
          <p:cNvPicPr>
            <a:picLocks noChangeAspect="1"/>
          </p:cNvPicPr>
          <p:nvPr/>
        </p:nvPicPr>
        <p:blipFill rotWithShape="1">
          <a:blip r:embed="rId4">
            <a:extLst>
              <a:ext uri="{28A0092B-C50C-407E-A947-70E740481C1C}">
                <a14:useLocalDpi xmlns:a14="http://schemas.microsoft.com/office/drawing/2010/main" val="0"/>
              </a:ext>
            </a:extLst>
          </a:blip>
          <a:srcRect t="16427"/>
          <a:stretch/>
        </p:blipFill>
        <p:spPr>
          <a:xfrm>
            <a:off x="5173467" y="1678856"/>
            <a:ext cx="6964897" cy="2707758"/>
          </a:xfrm>
          <a:prstGeom prst="rect">
            <a:avLst/>
          </a:prstGeom>
        </p:spPr>
      </p:pic>
      <p:pic>
        <p:nvPicPr>
          <p:cNvPr id="6" name="Picture 5">
            <a:extLst>
              <a:ext uri="{FF2B5EF4-FFF2-40B4-BE49-F238E27FC236}">
                <a16:creationId xmlns:a16="http://schemas.microsoft.com/office/drawing/2014/main" id="{30A1F66A-8DD0-4379-9D87-02D0753A1BAE}"/>
              </a:ext>
            </a:extLst>
          </p:cNvPr>
          <p:cNvPicPr>
            <a:picLocks noChangeAspect="1"/>
          </p:cNvPicPr>
          <p:nvPr/>
        </p:nvPicPr>
        <p:blipFill rotWithShape="1">
          <a:blip r:embed="rId5">
            <a:extLst>
              <a:ext uri="{28A0092B-C50C-407E-A947-70E740481C1C}">
                <a14:useLocalDpi xmlns:a14="http://schemas.microsoft.com/office/drawing/2010/main" val="0"/>
              </a:ext>
            </a:extLst>
          </a:blip>
          <a:srcRect t="6835"/>
          <a:stretch/>
        </p:blipFill>
        <p:spPr>
          <a:xfrm>
            <a:off x="1691017" y="5364730"/>
            <a:ext cx="6964898" cy="3018554"/>
          </a:xfrm>
          <a:prstGeom prst="rect">
            <a:avLst/>
          </a:prstGeom>
        </p:spPr>
      </p:pic>
      <p:sp>
        <p:nvSpPr>
          <p:cNvPr id="5" name="TextBox 4">
            <a:extLst>
              <a:ext uri="{FF2B5EF4-FFF2-40B4-BE49-F238E27FC236}">
                <a16:creationId xmlns:a16="http://schemas.microsoft.com/office/drawing/2014/main" id="{4085A371-FA31-4BDB-ACE4-78ADB4B89422}"/>
              </a:ext>
            </a:extLst>
          </p:cNvPr>
          <p:cNvSpPr txBox="1"/>
          <p:nvPr/>
        </p:nvSpPr>
        <p:spPr>
          <a:xfrm>
            <a:off x="7343697" y="1229948"/>
            <a:ext cx="2624436" cy="511615"/>
          </a:xfrm>
          <a:prstGeom prst="rect">
            <a:avLst/>
          </a:prstGeom>
          <a:noFill/>
        </p:spPr>
        <p:txBody>
          <a:bodyPr wrap="none" rtlCol="0">
            <a:spAutoFit/>
          </a:bodyPr>
          <a:lstStyle/>
          <a:p>
            <a:pPr algn="l">
              <a:lnSpc>
                <a:spcPct val="120000"/>
              </a:lnSpc>
            </a:pPr>
            <a:r>
              <a:rPr lang="nl-BE" sz="2500" dirty="0"/>
              <a:t>Shannon </a:t>
            </a:r>
            <a:r>
              <a:rPr lang="nl-BE" sz="2500" dirty="0" err="1"/>
              <a:t>entropy</a:t>
            </a:r>
            <a:endParaRPr lang="nl-BE" sz="2500" dirty="0"/>
          </a:p>
        </p:txBody>
      </p:sp>
      <p:sp>
        <p:nvSpPr>
          <p:cNvPr id="12" name="TextBox 11">
            <a:extLst>
              <a:ext uri="{FF2B5EF4-FFF2-40B4-BE49-F238E27FC236}">
                <a16:creationId xmlns:a16="http://schemas.microsoft.com/office/drawing/2014/main" id="{2C922AF0-CF9F-42C7-86A1-85922AE2CEBE}"/>
              </a:ext>
            </a:extLst>
          </p:cNvPr>
          <p:cNvSpPr txBox="1"/>
          <p:nvPr/>
        </p:nvSpPr>
        <p:spPr>
          <a:xfrm>
            <a:off x="3861249" y="4422650"/>
            <a:ext cx="2287806" cy="511615"/>
          </a:xfrm>
          <a:prstGeom prst="rect">
            <a:avLst/>
          </a:prstGeom>
          <a:noFill/>
        </p:spPr>
        <p:txBody>
          <a:bodyPr wrap="none" rtlCol="0">
            <a:spAutoFit/>
          </a:bodyPr>
          <a:lstStyle/>
          <a:p>
            <a:pPr algn="l">
              <a:lnSpc>
                <a:spcPct val="120000"/>
              </a:lnSpc>
            </a:pPr>
            <a:r>
              <a:rPr lang="nl-BE" sz="2500" dirty="0" err="1"/>
              <a:t>Mutation</a:t>
            </a:r>
            <a:r>
              <a:rPr lang="nl-BE" sz="2500" dirty="0"/>
              <a:t> </a:t>
            </a:r>
            <a:r>
              <a:rPr lang="nl-BE" sz="2500" dirty="0" err="1"/>
              <a:t>count</a:t>
            </a:r>
            <a:endParaRPr lang="nl-BE" sz="2500" dirty="0"/>
          </a:p>
        </p:txBody>
      </p:sp>
      <p:sp>
        <p:nvSpPr>
          <p:cNvPr id="13" name="TextBox 12">
            <a:extLst>
              <a:ext uri="{FF2B5EF4-FFF2-40B4-BE49-F238E27FC236}">
                <a16:creationId xmlns:a16="http://schemas.microsoft.com/office/drawing/2014/main" id="{4CDA3675-B40B-451C-8C99-AE8A0262A520}"/>
              </a:ext>
            </a:extLst>
          </p:cNvPr>
          <p:cNvSpPr txBox="1"/>
          <p:nvPr/>
        </p:nvSpPr>
        <p:spPr>
          <a:xfrm>
            <a:off x="10790472" y="4428159"/>
            <a:ext cx="1586973" cy="521618"/>
          </a:xfrm>
          <a:prstGeom prst="rect">
            <a:avLst/>
          </a:prstGeom>
          <a:noFill/>
        </p:spPr>
        <p:txBody>
          <a:bodyPr wrap="none" rtlCol="0">
            <a:spAutoFit/>
          </a:bodyPr>
          <a:lstStyle/>
          <a:p>
            <a:pPr algn="l">
              <a:lnSpc>
                <a:spcPct val="120000"/>
              </a:lnSpc>
            </a:pPr>
            <a:r>
              <a:rPr lang="nl-BE" dirty="0" err="1"/>
              <a:t>Variability</a:t>
            </a:r>
            <a:endParaRPr lang="nl-BE" dirty="0"/>
          </a:p>
        </p:txBody>
      </p:sp>
    </p:spTree>
    <p:extLst>
      <p:ext uri="{BB962C8B-B14F-4D97-AF65-F5344CB8AC3E}">
        <p14:creationId xmlns:p14="http://schemas.microsoft.com/office/powerpoint/2010/main" val="350976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Variability scoring</a:t>
            </a:r>
          </a:p>
        </p:txBody>
      </p:sp>
      <p:sp>
        <p:nvSpPr>
          <p:cNvPr id="8" name="Slide Number Placeholder 7"/>
          <p:cNvSpPr>
            <a:spLocks noGrp="1"/>
          </p:cNvSpPr>
          <p:nvPr>
            <p:ph type="sldNum" sz="quarter" idx="12"/>
          </p:nvPr>
        </p:nvSpPr>
        <p:spPr/>
        <p:txBody>
          <a:bodyPr/>
          <a:lstStyle/>
          <a:p>
            <a:fld id="{7AE184E0-0BD4-4705-A12B-9B71DDE63301}" type="slidenum">
              <a:rPr lang="en-GB" smtClean="0"/>
              <a:t>12</a:t>
            </a:fld>
            <a:endParaRPr lang="en-GB"/>
          </a:p>
        </p:txBody>
      </p:sp>
      <p:sp>
        <p:nvSpPr>
          <p:cNvPr id="5" name="TextBox 4">
            <a:extLst>
              <a:ext uri="{FF2B5EF4-FFF2-40B4-BE49-F238E27FC236}">
                <a16:creationId xmlns:a16="http://schemas.microsoft.com/office/drawing/2014/main" id="{4085A371-FA31-4BDB-ACE4-78ADB4B89422}"/>
              </a:ext>
            </a:extLst>
          </p:cNvPr>
          <p:cNvSpPr txBox="1"/>
          <p:nvPr/>
        </p:nvSpPr>
        <p:spPr>
          <a:xfrm>
            <a:off x="6687138" y="1126163"/>
            <a:ext cx="3937553" cy="511615"/>
          </a:xfrm>
          <a:prstGeom prst="rect">
            <a:avLst/>
          </a:prstGeom>
          <a:noFill/>
        </p:spPr>
        <p:txBody>
          <a:bodyPr wrap="none" rtlCol="0">
            <a:spAutoFit/>
          </a:bodyPr>
          <a:lstStyle/>
          <a:p>
            <a:pPr algn="l">
              <a:lnSpc>
                <a:spcPct val="120000"/>
              </a:lnSpc>
            </a:pPr>
            <a:r>
              <a:rPr lang="nl-BE" sz="2500" dirty="0" err="1"/>
              <a:t>Mutation</a:t>
            </a:r>
            <a:r>
              <a:rPr lang="nl-BE" sz="2500" dirty="0"/>
              <a:t> </a:t>
            </a:r>
            <a:r>
              <a:rPr lang="nl-BE" sz="2500" dirty="0" err="1"/>
              <a:t>count</a:t>
            </a:r>
            <a:r>
              <a:rPr lang="nl-BE" sz="2500" dirty="0"/>
              <a:t> - </a:t>
            </a:r>
            <a:r>
              <a:rPr lang="nl-BE" sz="2500" dirty="0" err="1"/>
              <a:t>Variability</a:t>
            </a:r>
            <a:endParaRPr lang="nl-BE" sz="2500" dirty="0"/>
          </a:p>
        </p:txBody>
      </p:sp>
      <p:sp>
        <p:nvSpPr>
          <p:cNvPr id="12" name="TextBox 11">
            <a:extLst>
              <a:ext uri="{FF2B5EF4-FFF2-40B4-BE49-F238E27FC236}">
                <a16:creationId xmlns:a16="http://schemas.microsoft.com/office/drawing/2014/main" id="{2C922AF0-CF9F-42C7-86A1-85922AE2CEBE}"/>
              </a:ext>
            </a:extLst>
          </p:cNvPr>
          <p:cNvSpPr txBox="1"/>
          <p:nvPr/>
        </p:nvSpPr>
        <p:spPr>
          <a:xfrm>
            <a:off x="2666209" y="4428159"/>
            <a:ext cx="5014514" cy="511615"/>
          </a:xfrm>
          <a:prstGeom prst="rect">
            <a:avLst/>
          </a:prstGeom>
          <a:noFill/>
        </p:spPr>
        <p:txBody>
          <a:bodyPr wrap="none" rtlCol="0">
            <a:spAutoFit/>
          </a:bodyPr>
          <a:lstStyle/>
          <a:p>
            <a:pPr algn="l">
              <a:lnSpc>
                <a:spcPct val="120000"/>
              </a:lnSpc>
            </a:pPr>
            <a:r>
              <a:rPr lang="nl-BE" sz="2500" dirty="0"/>
              <a:t>Shannon </a:t>
            </a:r>
            <a:r>
              <a:rPr lang="nl-BE" sz="2500" dirty="0" err="1"/>
              <a:t>entropy</a:t>
            </a:r>
            <a:r>
              <a:rPr lang="nl-BE" sz="2500" dirty="0"/>
              <a:t> - </a:t>
            </a:r>
            <a:r>
              <a:rPr lang="nl-BE" sz="2500" dirty="0" err="1"/>
              <a:t>Mutation</a:t>
            </a:r>
            <a:r>
              <a:rPr lang="nl-BE" sz="2500" dirty="0"/>
              <a:t> </a:t>
            </a:r>
            <a:r>
              <a:rPr lang="nl-BE" sz="2500" dirty="0" err="1"/>
              <a:t>count</a:t>
            </a:r>
            <a:endParaRPr lang="nl-BE" sz="2500" dirty="0"/>
          </a:p>
        </p:txBody>
      </p:sp>
      <p:sp>
        <p:nvSpPr>
          <p:cNvPr id="13" name="TextBox 12">
            <a:extLst>
              <a:ext uri="{FF2B5EF4-FFF2-40B4-BE49-F238E27FC236}">
                <a16:creationId xmlns:a16="http://schemas.microsoft.com/office/drawing/2014/main" id="{4CDA3675-B40B-451C-8C99-AE8A0262A520}"/>
              </a:ext>
            </a:extLst>
          </p:cNvPr>
          <p:cNvSpPr txBox="1"/>
          <p:nvPr/>
        </p:nvSpPr>
        <p:spPr>
          <a:xfrm>
            <a:off x="9657953" y="4386614"/>
            <a:ext cx="4381008" cy="521618"/>
          </a:xfrm>
          <a:prstGeom prst="rect">
            <a:avLst/>
          </a:prstGeom>
          <a:noFill/>
        </p:spPr>
        <p:txBody>
          <a:bodyPr wrap="none" rtlCol="0">
            <a:spAutoFit/>
          </a:bodyPr>
          <a:lstStyle/>
          <a:p>
            <a:pPr algn="l">
              <a:lnSpc>
                <a:spcPct val="120000"/>
              </a:lnSpc>
            </a:pPr>
            <a:r>
              <a:rPr lang="nl-BE" dirty="0"/>
              <a:t>Shannon </a:t>
            </a:r>
            <a:r>
              <a:rPr lang="nl-BE" dirty="0" err="1"/>
              <a:t>entropy</a:t>
            </a:r>
            <a:r>
              <a:rPr lang="nl-BE" dirty="0"/>
              <a:t> - </a:t>
            </a:r>
            <a:r>
              <a:rPr lang="nl-BE" dirty="0" err="1"/>
              <a:t>Variability</a:t>
            </a:r>
            <a:endParaRPr lang="nl-BE" dirty="0"/>
          </a:p>
        </p:txBody>
      </p:sp>
      <p:pic>
        <p:nvPicPr>
          <p:cNvPr id="3" name="Picture 2">
            <a:extLst>
              <a:ext uri="{FF2B5EF4-FFF2-40B4-BE49-F238E27FC236}">
                <a16:creationId xmlns:a16="http://schemas.microsoft.com/office/drawing/2014/main" id="{46625CE3-AE6E-490C-BFC4-517A1CD22EA2}"/>
              </a:ext>
            </a:extLst>
          </p:cNvPr>
          <p:cNvPicPr>
            <a:picLocks noChangeAspect="1"/>
          </p:cNvPicPr>
          <p:nvPr/>
        </p:nvPicPr>
        <p:blipFill rotWithShape="1">
          <a:blip r:embed="rId3">
            <a:extLst>
              <a:ext uri="{28A0092B-C50C-407E-A947-70E740481C1C}">
                <a14:useLocalDpi xmlns:a14="http://schemas.microsoft.com/office/drawing/2010/main" val="0"/>
              </a:ext>
            </a:extLst>
          </a:blip>
          <a:srcRect t="6835"/>
          <a:stretch/>
        </p:blipFill>
        <p:spPr>
          <a:xfrm>
            <a:off x="2350549" y="5334357"/>
            <a:ext cx="6305366" cy="2732716"/>
          </a:xfrm>
          <a:prstGeom prst="rect">
            <a:avLst/>
          </a:prstGeom>
        </p:spPr>
      </p:pic>
      <p:pic>
        <p:nvPicPr>
          <p:cNvPr id="15" name="Content Placeholder 14">
            <a:extLst>
              <a:ext uri="{FF2B5EF4-FFF2-40B4-BE49-F238E27FC236}">
                <a16:creationId xmlns:a16="http://schemas.microsoft.com/office/drawing/2014/main" id="{B6A0780C-D397-460D-93AF-ECDDB6FE96B0}"/>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7496"/>
          <a:stretch/>
        </p:blipFill>
        <p:spPr>
          <a:xfrm>
            <a:off x="8655915" y="5353755"/>
            <a:ext cx="6305365" cy="2713318"/>
          </a:xfrm>
        </p:spPr>
      </p:pic>
      <p:pic>
        <p:nvPicPr>
          <p:cNvPr id="17" name="Picture 16">
            <a:extLst>
              <a:ext uri="{FF2B5EF4-FFF2-40B4-BE49-F238E27FC236}">
                <a16:creationId xmlns:a16="http://schemas.microsoft.com/office/drawing/2014/main" id="{4561E466-4EA0-49BE-BD36-D90C93E67227}"/>
              </a:ext>
            </a:extLst>
          </p:cNvPr>
          <p:cNvPicPr>
            <a:picLocks noChangeAspect="1"/>
          </p:cNvPicPr>
          <p:nvPr/>
        </p:nvPicPr>
        <p:blipFill rotWithShape="1">
          <a:blip r:embed="rId5">
            <a:extLst>
              <a:ext uri="{28A0092B-C50C-407E-A947-70E740481C1C}">
                <a14:useLocalDpi xmlns:a14="http://schemas.microsoft.com/office/drawing/2010/main" val="0"/>
              </a:ext>
            </a:extLst>
          </a:blip>
          <a:srcRect t="7361"/>
          <a:stretch/>
        </p:blipFill>
        <p:spPr>
          <a:xfrm>
            <a:off x="5855004" y="1681753"/>
            <a:ext cx="5655509" cy="2702508"/>
          </a:xfrm>
          <a:prstGeom prst="rect">
            <a:avLst/>
          </a:prstGeom>
        </p:spPr>
      </p:pic>
    </p:spTree>
    <p:extLst>
      <p:ext uri="{BB962C8B-B14F-4D97-AF65-F5344CB8AC3E}">
        <p14:creationId xmlns:p14="http://schemas.microsoft.com/office/powerpoint/2010/main" val="3502673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Variability scoring</a:t>
            </a:r>
          </a:p>
        </p:txBody>
      </p:sp>
      <p:sp>
        <p:nvSpPr>
          <p:cNvPr id="3" name="Content Placeholder 2"/>
          <p:cNvSpPr>
            <a:spLocks noGrp="1"/>
          </p:cNvSpPr>
          <p:nvPr>
            <p:ph idx="1"/>
          </p:nvPr>
        </p:nvSpPr>
        <p:spPr/>
        <p:txBody>
          <a:bodyPr>
            <a:normAutofit/>
          </a:bodyPr>
          <a:lstStyle/>
          <a:p>
            <a:r>
              <a:rPr lang="en-GB" sz="4400" dirty="0"/>
              <a:t>Vaccine candidate regions</a:t>
            </a:r>
          </a:p>
          <a:p>
            <a:pPr lvl="1"/>
            <a:r>
              <a:rPr lang="en-GB" sz="3600" dirty="0"/>
              <a:t>Coding &amp; conserved</a:t>
            </a:r>
          </a:p>
          <a:p>
            <a:pPr lvl="1"/>
            <a:r>
              <a:rPr lang="en-GB" sz="3600" dirty="0"/>
              <a:t>39 bp ~ 13 aa</a:t>
            </a:r>
            <a:endParaRPr lang="en-GB" dirty="0"/>
          </a:p>
          <a:p>
            <a:pPr lvl="1"/>
            <a:r>
              <a:rPr lang="en-GB" sz="3600" dirty="0"/>
              <a:t>Top 10 for each variability measure</a:t>
            </a:r>
          </a:p>
          <a:p>
            <a:endParaRPr lang="en-GB" dirty="0"/>
          </a:p>
        </p:txBody>
      </p:sp>
      <p:sp>
        <p:nvSpPr>
          <p:cNvPr id="8" name="Slide Number Placeholder 7"/>
          <p:cNvSpPr>
            <a:spLocks noGrp="1"/>
          </p:cNvSpPr>
          <p:nvPr>
            <p:ph type="sldNum" sz="quarter" idx="12"/>
          </p:nvPr>
        </p:nvSpPr>
        <p:spPr/>
        <p:txBody>
          <a:bodyPr/>
          <a:lstStyle/>
          <a:p>
            <a:fld id="{7AE184E0-0BD4-4705-A12B-9B71DDE63301}" type="slidenum">
              <a:rPr lang="en-GB" smtClean="0"/>
              <a:t>13</a:t>
            </a:fld>
            <a:endParaRPr lang="en-GB"/>
          </a:p>
        </p:txBody>
      </p:sp>
      <p:pic>
        <p:nvPicPr>
          <p:cNvPr id="6" name="Picture 5">
            <a:extLst>
              <a:ext uri="{FF2B5EF4-FFF2-40B4-BE49-F238E27FC236}">
                <a16:creationId xmlns:a16="http://schemas.microsoft.com/office/drawing/2014/main" id="{A9C497BE-F233-4395-8820-A73B5FCDC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0144" y="4467854"/>
            <a:ext cx="7585229" cy="4480849"/>
          </a:xfrm>
          <a:prstGeom prst="rect">
            <a:avLst/>
          </a:prstGeom>
        </p:spPr>
      </p:pic>
      <p:sp>
        <p:nvSpPr>
          <p:cNvPr id="9" name="Oval 8">
            <a:extLst>
              <a:ext uri="{FF2B5EF4-FFF2-40B4-BE49-F238E27FC236}">
                <a16:creationId xmlns:a16="http://schemas.microsoft.com/office/drawing/2014/main" id="{F5BD5179-4868-4484-AB7F-DCA1586EDAE3}"/>
              </a:ext>
            </a:extLst>
          </p:cNvPr>
          <p:cNvSpPr/>
          <p:nvPr/>
        </p:nvSpPr>
        <p:spPr>
          <a:xfrm>
            <a:off x="4890144" y="7890364"/>
            <a:ext cx="1000293" cy="105833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extLst>
      <p:ext uri="{BB962C8B-B14F-4D97-AF65-F5344CB8AC3E}">
        <p14:creationId xmlns:p14="http://schemas.microsoft.com/office/powerpoint/2010/main" val="202689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Variability scoring</a:t>
            </a:r>
          </a:p>
        </p:txBody>
      </p:sp>
      <p:sp>
        <p:nvSpPr>
          <p:cNvPr id="3" name="Content Placeholder 2"/>
          <p:cNvSpPr>
            <a:spLocks noGrp="1"/>
          </p:cNvSpPr>
          <p:nvPr>
            <p:ph idx="1"/>
          </p:nvPr>
        </p:nvSpPr>
        <p:spPr/>
        <p:txBody>
          <a:bodyPr>
            <a:normAutofit/>
          </a:bodyPr>
          <a:lstStyle/>
          <a:p>
            <a:r>
              <a:rPr lang="en-GB" sz="4400" dirty="0"/>
              <a:t>Vaccine candidate regions</a:t>
            </a:r>
          </a:p>
        </p:txBody>
      </p:sp>
      <p:sp>
        <p:nvSpPr>
          <p:cNvPr id="8" name="Slide Number Placeholder 7"/>
          <p:cNvSpPr>
            <a:spLocks noGrp="1"/>
          </p:cNvSpPr>
          <p:nvPr>
            <p:ph type="sldNum" sz="quarter" idx="12"/>
          </p:nvPr>
        </p:nvSpPr>
        <p:spPr/>
        <p:txBody>
          <a:bodyPr/>
          <a:lstStyle/>
          <a:p>
            <a:fld id="{7AE184E0-0BD4-4705-A12B-9B71DDE63301}" type="slidenum">
              <a:rPr lang="en-GB" smtClean="0"/>
              <a:t>14</a:t>
            </a:fld>
            <a:endParaRPr lang="en-GB"/>
          </a:p>
        </p:txBody>
      </p:sp>
      <p:pic>
        <p:nvPicPr>
          <p:cNvPr id="5" name="Picture 4">
            <a:extLst>
              <a:ext uri="{FF2B5EF4-FFF2-40B4-BE49-F238E27FC236}">
                <a16:creationId xmlns:a16="http://schemas.microsoft.com/office/drawing/2014/main" id="{60188B17-3743-447E-AD59-9B973A25D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537" y="2348936"/>
            <a:ext cx="12039600" cy="6210300"/>
          </a:xfrm>
          <a:prstGeom prst="rect">
            <a:avLst/>
          </a:prstGeom>
        </p:spPr>
      </p:pic>
      <p:sp>
        <p:nvSpPr>
          <p:cNvPr id="6" name="Oval 5">
            <a:extLst>
              <a:ext uri="{FF2B5EF4-FFF2-40B4-BE49-F238E27FC236}">
                <a16:creationId xmlns:a16="http://schemas.microsoft.com/office/drawing/2014/main" id="{FE9EA05A-E74E-4C2F-88DC-F78A61AE5E90}"/>
              </a:ext>
            </a:extLst>
          </p:cNvPr>
          <p:cNvSpPr/>
          <p:nvPr/>
        </p:nvSpPr>
        <p:spPr>
          <a:xfrm>
            <a:off x="4613698" y="6832025"/>
            <a:ext cx="1000293" cy="105833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9" name="Oval 8">
            <a:extLst>
              <a:ext uri="{FF2B5EF4-FFF2-40B4-BE49-F238E27FC236}">
                <a16:creationId xmlns:a16="http://schemas.microsoft.com/office/drawing/2014/main" id="{5656A454-A1CA-4FC3-8702-9E63ED513759}"/>
              </a:ext>
            </a:extLst>
          </p:cNvPr>
          <p:cNvSpPr/>
          <p:nvPr/>
        </p:nvSpPr>
        <p:spPr>
          <a:xfrm>
            <a:off x="12128722" y="6832024"/>
            <a:ext cx="1000293" cy="105833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extLst>
      <p:ext uri="{BB962C8B-B14F-4D97-AF65-F5344CB8AC3E}">
        <p14:creationId xmlns:p14="http://schemas.microsoft.com/office/powerpoint/2010/main" val="189742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Variability scoring</a:t>
            </a:r>
          </a:p>
        </p:txBody>
      </p:sp>
      <p:sp>
        <p:nvSpPr>
          <p:cNvPr id="3" name="Content Placeholder 2"/>
          <p:cNvSpPr>
            <a:spLocks noGrp="1"/>
          </p:cNvSpPr>
          <p:nvPr>
            <p:ph idx="1"/>
          </p:nvPr>
        </p:nvSpPr>
        <p:spPr/>
        <p:txBody>
          <a:bodyPr>
            <a:normAutofit/>
          </a:bodyPr>
          <a:lstStyle/>
          <a:p>
            <a:r>
              <a:rPr lang="en-GB" sz="4400" dirty="0"/>
              <a:t>Vaccine candidate regions</a:t>
            </a:r>
          </a:p>
        </p:txBody>
      </p:sp>
      <p:sp>
        <p:nvSpPr>
          <p:cNvPr id="8" name="Slide Number Placeholder 7"/>
          <p:cNvSpPr>
            <a:spLocks noGrp="1"/>
          </p:cNvSpPr>
          <p:nvPr>
            <p:ph type="sldNum" sz="quarter" idx="12"/>
          </p:nvPr>
        </p:nvSpPr>
        <p:spPr/>
        <p:txBody>
          <a:bodyPr/>
          <a:lstStyle/>
          <a:p>
            <a:fld id="{7AE184E0-0BD4-4705-A12B-9B71DDE63301}" type="slidenum">
              <a:rPr lang="en-GB" smtClean="0"/>
              <a:t>15</a:t>
            </a:fld>
            <a:endParaRPr lang="en-GB"/>
          </a:p>
        </p:txBody>
      </p:sp>
      <p:pic>
        <p:nvPicPr>
          <p:cNvPr id="5" name="Picture 4">
            <a:extLst>
              <a:ext uri="{FF2B5EF4-FFF2-40B4-BE49-F238E27FC236}">
                <a16:creationId xmlns:a16="http://schemas.microsoft.com/office/drawing/2014/main" id="{60188B17-3743-447E-AD59-9B973A25D02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5094129" y="4876800"/>
            <a:ext cx="7150416" cy="3688348"/>
          </a:xfrm>
          <a:prstGeom prst="rect">
            <a:avLst/>
          </a:prstGeom>
        </p:spPr>
      </p:pic>
      <p:pic>
        <p:nvPicPr>
          <p:cNvPr id="4" name="Picture 3">
            <a:extLst>
              <a:ext uri="{FF2B5EF4-FFF2-40B4-BE49-F238E27FC236}">
                <a16:creationId xmlns:a16="http://schemas.microsoft.com/office/drawing/2014/main" id="{BD17BE65-442B-4E30-A95B-B7EB50B252BA}"/>
              </a:ext>
            </a:extLst>
          </p:cNvPr>
          <p:cNvPicPr>
            <a:picLocks noChangeAspect="1"/>
          </p:cNvPicPr>
          <p:nvPr/>
        </p:nvPicPr>
        <p:blipFill rotWithShape="1">
          <a:blip r:embed="rId5">
            <a:extLst>
              <a:ext uri="{28A0092B-C50C-407E-A947-70E740481C1C}">
                <a14:useLocalDpi xmlns:a14="http://schemas.microsoft.com/office/drawing/2010/main" val="0"/>
              </a:ext>
            </a:extLst>
          </a:blip>
          <a:srcRect l="17825" t="17432" r="14325" b="4658"/>
          <a:stretch/>
        </p:blipFill>
        <p:spPr>
          <a:xfrm>
            <a:off x="1047114" y="2478644"/>
            <a:ext cx="6253481" cy="463897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54657D7A-7ED1-4635-B1BF-8C605B597DED}"/>
              </a:ext>
            </a:extLst>
          </p:cNvPr>
          <p:cNvPicPr>
            <a:picLocks noChangeAspect="1"/>
          </p:cNvPicPr>
          <p:nvPr/>
        </p:nvPicPr>
        <p:blipFill rotWithShape="1">
          <a:blip r:embed="rId6">
            <a:extLst>
              <a:ext uri="{28A0092B-C50C-407E-A947-70E740481C1C}">
                <a14:useLocalDpi xmlns:a14="http://schemas.microsoft.com/office/drawing/2010/main" val="0"/>
              </a:ext>
            </a:extLst>
          </a:blip>
          <a:srcRect l="24927" t="20645" r="16402" b="4658"/>
          <a:stretch/>
        </p:blipFill>
        <p:spPr>
          <a:xfrm>
            <a:off x="10038080" y="2478644"/>
            <a:ext cx="6253480" cy="4638969"/>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Oval 9">
            <a:extLst>
              <a:ext uri="{FF2B5EF4-FFF2-40B4-BE49-F238E27FC236}">
                <a16:creationId xmlns:a16="http://schemas.microsoft.com/office/drawing/2014/main" id="{C7498544-71E2-458E-818C-ADEE458AC581}"/>
              </a:ext>
            </a:extLst>
          </p:cNvPr>
          <p:cNvSpPr/>
          <p:nvPr/>
        </p:nvSpPr>
        <p:spPr>
          <a:xfrm>
            <a:off x="6325622" y="7597738"/>
            <a:ext cx="475488" cy="452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Oval 10">
            <a:extLst>
              <a:ext uri="{FF2B5EF4-FFF2-40B4-BE49-F238E27FC236}">
                <a16:creationId xmlns:a16="http://schemas.microsoft.com/office/drawing/2014/main" id="{7F7CE9A4-15EA-4F0D-AC66-F60B72E704D1}"/>
              </a:ext>
            </a:extLst>
          </p:cNvPr>
          <p:cNvSpPr/>
          <p:nvPr/>
        </p:nvSpPr>
        <p:spPr>
          <a:xfrm>
            <a:off x="10775309" y="7597738"/>
            <a:ext cx="475488" cy="452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cxnSp>
        <p:nvCxnSpPr>
          <p:cNvPr id="13" name="Straight Arrow Connector 12">
            <a:extLst>
              <a:ext uri="{FF2B5EF4-FFF2-40B4-BE49-F238E27FC236}">
                <a16:creationId xmlns:a16="http://schemas.microsoft.com/office/drawing/2014/main" id="{3B69E1A0-99D7-4867-B358-53BD965F66DF}"/>
              </a:ext>
            </a:extLst>
          </p:cNvPr>
          <p:cNvCxnSpPr>
            <a:cxnSpLocks/>
            <a:stCxn id="10" idx="1"/>
          </p:cNvCxnSpPr>
          <p:nvPr/>
        </p:nvCxnSpPr>
        <p:spPr>
          <a:xfrm flipH="1" flipV="1">
            <a:off x="5747225" y="7082995"/>
            <a:ext cx="648031" cy="581035"/>
          </a:xfrm>
          <a:prstGeom prst="straightConnector1">
            <a:avLst/>
          </a:prstGeom>
          <a:ln w="31750">
            <a:solidFill>
              <a:srgbClr val="FF0000"/>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8793A1-B011-4446-8002-CD563D763D2E}"/>
              </a:ext>
            </a:extLst>
          </p:cNvPr>
          <p:cNvCxnSpPr>
            <a:cxnSpLocks/>
          </p:cNvCxnSpPr>
          <p:nvPr/>
        </p:nvCxnSpPr>
        <p:spPr>
          <a:xfrm flipV="1">
            <a:off x="11135756" y="7082995"/>
            <a:ext cx="846286" cy="581036"/>
          </a:xfrm>
          <a:prstGeom prst="straightConnector1">
            <a:avLst/>
          </a:prstGeom>
          <a:ln w="31750">
            <a:solidFill>
              <a:srgbClr val="FF0000"/>
            </a:solidFill>
            <a:headEnd type="non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089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D2D894-2A3A-4280-BC2A-890270D891FF}"/>
              </a:ext>
            </a:extLst>
          </p:cNvPr>
          <p:cNvPicPr>
            <a:picLocks noChangeAspect="1"/>
          </p:cNvPicPr>
          <p:nvPr/>
        </p:nvPicPr>
        <p:blipFill rotWithShape="1">
          <a:blip r:embed="rId3">
            <a:extLst>
              <a:ext uri="{28A0092B-C50C-407E-A947-70E740481C1C}">
                <a14:useLocalDpi xmlns:a14="http://schemas.microsoft.com/office/drawing/2010/main" val="0"/>
              </a:ext>
            </a:extLst>
          </a:blip>
          <a:srcRect b="3533"/>
          <a:stretch/>
        </p:blipFill>
        <p:spPr>
          <a:xfrm>
            <a:off x="830118" y="3169322"/>
            <a:ext cx="15764817" cy="4913127"/>
          </a:xfrm>
          <a:prstGeom prst="rect">
            <a:avLst/>
          </a:prstGeom>
        </p:spPr>
      </p:pic>
      <p:sp>
        <p:nvSpPr>
          <p:cNvPr id="7" name="Title 6"/>
          <p:cNvSpPr>
            <a:spLocks noGrp="1"/>
          </p:cNvSpPr>
          <p:nvPr>
            <p:ph type="title"/>
          </p:nvPr>
        </p:nvSpPr>
        <p:spPr/>
        <p:txBody>
          <a:bodyPr/>
          <a:lstStyle/>
          <a:p>
            <a:r>
              <a:rPr lang="en-GB" dirty="0"/>
              <a:t>Secondary structure prediction</a:t>
            </a:r>
          </a:p>
        </p:txBody>
      </p:sp>
      <p:sp>
        <p:nvSpPr>
          <p:cNvPr id="3" name="Content Placeholder 2"/>
          <p:cNvSpPr>
            <a:spLocks noGrp="1"/>
          </p:cNvSpPr>
          <p:nvPr>
            <p:ph idx="1"/>
          </p:nvPr>
        </p:nvSpPr>
        <p:spPr/>
        <p:txBody>
          <a:bodyPr>
            <a:normAutofit/>
          </a:bodyPr>
          <a:lstStyle/>
          <a:p>
            <a:r>
              <a:rPr lang="en-GB" sz="4400" dirty="0"/>
              <a:t>Important feature of </a:t>
            </a:r>
            <a:r>
              <a:rPr lang="en-GB" sz="4400" dirty="0" err="1"/>
              <a:t>ssRNA</a:t>
            </a:r>
            <a:r>
              <a:rPr lang="en-GB" sz="4400" dirty="0"/>
              <a:t> viruses</a:t>
            </a:r>
          </a:p>
          <a:p>
            <a:r>
              <a:rPr lang="en-GB" sz="4400" dirty="0"/>
              <a:t>Stability</a:t>
            </a:r>
          </a:p>
          <a:p>
            <a:r>
              <a:rPr lang="en-GB" sz="4400" dirty="0"/>
              <a:t>Very conserved</a:t>
            </a:r>
          </a:p>
        </p:txBody>
      </p:sp>
      <p:sp>
        <p:nvSpPr>
          <p:cNvPr id="8" name="Slide Number Placeholder 7"/>
          <p:cNvSpPr>
            <a:spLocks noGrp="1"/>
          </p:cNvSpPr>
          <p:nvPr>
            <p:ph type="sldNum" sz="quarter" idx="12"/>
          </p:nvPr>
        </p:nvSpPr>
        <p:spPr/>
        <p:txBody>
          <a:bodyPr/>
          <a:lstStyle/>
          <a:p>
            <a:fld id="{7AE184E0-0BD4-4705-A12B-9B71DDE63301}" type="slidenum">
              <a:rPr lang="en-GB" smtClean="0"/>
              <a:t>16</a:t>
            </a:fld>
            <a:endParaRPr lang="en-GB"/>
          </a:p>
        </p:txBody>
      </p:sp>
    </p:spTree>
    <p:extLst>
      <p:ext uri="{BB962C8B-B14F-4D97-AF65-F5344CB8AC3E}">
        <p14:creationId xmlns:p14="http://schemas.microsoft.com/office/powerpoint/2010/main" val="4155361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Secondary structure prediction</a:t>
            </a:r>
          </a:p>
        </p:txBody>
      </p:sp>
      <p:pic>
        <p:nvPicPr>
          <p:cNvPr id="5" name="Content Placeholder 4">
            <a:extLst>
              <a:ext uri="{FF2B5EF4-FFF2-40B4-BE49-F238E27FC236}">
                <a16:creationId xmlns:a16="http://schemas.microsoft.com/office/drawing/2014/main" id="{E26F6F17-9FBD-4CCB-B5A8-500CF11912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4839" y="1342656"/>
            <a:ext cx="12695659" cy="6696075"/>
          </a:xfrm>
        </p:spPr>
      </p:pic>
      <p:sp>
        <p:nvSpPr>
          <p:cNvPr id="8" name="Slide Number Placeholder 7"/>
          <p:cNvSpPr>
            <a:spLocks noGrp="1"/>
          </p:cNvSpPr>
          <p:nvPr>
            <p:ph type="sldNum" sz="quarter" idx="12"/>
          </p:nvPr>
        </p:nvSpPr>
        <p:spPr/>
        <p:txBody>
          <a:bodyPr/>
          <a:lstStyle/>
          <a:p>
            <a:fld id="{7AE184E0-0BD4-4705-A12B-9B71DDE63301}" type="slidenum">
              <a:rPr lang="en-GB" smtClean="0"/>
              <a:t>17</a:t>
            </a:fld>
            <a:endParaRPr lang="en-GB"/>
          </a:p>
        </p:txBody>
      </p:sp>
      <p:sp>
        <p:nvSpPr>
          <p:cNvPr id="9" name="Oval 8">
            <a:extLst>
              <a:ext uri="{FF2B5EF4-FFF2-40B4-BE49-F238E27FC236}">
                <a16:creationId xmlns:a16="http://schemas.microsoft.com/office/drawing/2014/main" id="{F3968243-B8C8-42C8-9C11-18AF2767D1F7}"/>
              </a:ext>
            </a:extLst>
          </p:cNvPr>
          <p:cNvSpPr/>
          <p:nvPr/>
        </p:nvSpPr>
        <p:spPr>
          <a:xfrm>
            <a:off x="2304839" y="3125972"/>
            <a:ext cx="2033245" cy="2126512"/>
          </a:xfrm>
          <a:prstGeom prst="ellipse">
            <a:avLst/>
          </a:prstGeom>
          <a:noFill/>
          <a:ln w="3810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pic>
        <p:nvPicPr>
          <p:cNvPr id="10" name="Picture 9">
            <a:extLst>
              <a:ext uri="{FF2B5EF4-FFF2-40B4-BE49-F238E27FC236}">
                <a16:creationId xmlns:a16="http://schemas.microsoft.com/office/drawing/2014/main" id="{830F4525-B55B-41E3-A26B-ADC8906BD6BA}"/>
              </a:ext>
            </a:extLst>
          </p:cNvPr>
          <p:cNvPicPr>
            <a:picLocks noChangeAspect="1"/>
          </p:cNvPicPr>
          <p:nvPr/>
        </p:nvPicPr>
        <p:blipFill rotWithShape="1">
          <a:blip r:embed="rId4">
            <a:extLst>
              <a:ext uri="{28A0092B-C50C-407E-A947-70E740481C1C}">
                <a14:useLocalDpi xmlns:a14="http://schemas.microsoft.com/office/drawing/2010/main" val="0"/>
              </a:ext>
            </a:extLst>
          </a:blip>
          <a:srcRect l="-90" t="22476" r="42693" b="339"/>
          <a:stretch/>
        </p:blipFill>
        <p:spPr>
          <a:xfrm>
            <a:off x="4657060" y="4444409"/>
            <a:ext cx="5231219" cy="5023583"/>
          </a:xfrm>
          <a:prstGeom prst="ellipse">
            <a:avLst/>
          </a:prstGeom>
          <a:ln w="63500" cap="rnd">
            <a:solidFill>
              <a:srgbClr val="99CC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11" name="Straight Connector 10">
            <a:extLst>
              <a:ext uri="{FF2B5EF4-FFF2-40B4-BE49-F238E27FC236}">
                <a16:creationId xmlns:a16="http://schemas.microsoft.com/office/drawing/2014/main" id="{3E0451C6-8A7B-460D-B27B-5F18EA2C5998}"/>
              </a:ext>
            </a:extLst>
          </p:cNvPr>
          <p:cNvCxnSpPr>
            <a:cxnSpLocks/>
          </p:cNvCxnSpPr>
          <p:nvPr/>
        </p:nvCxnSpPr>
        <p:spPr>
          <a:xfrm>
            <a:off x="3757421" y="3212432"/>
            <a:ext cx="4089407" cy="1231977"/>
          </a:xfrm>
          <a:prstGeom prst="line">
            <a:avLst/>
          </a:prstGeom>
          <a:ln w="31750">
            <a:solidFill>
              <a:srgbClr val="99CCFF"/>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4CFBED0-AC31-4999-93C4-74B5F9905AD5}"/>
              </a:ext>
            </a:extLst>
          </p:cNvPr>
          <p:cNvCxnSpPr>
            <a:cxnSpLocks/>
            <a:stCxn id="9" idx="3"/>
          </p:cNvCxnSpPr>
          <p:nvPr/>
        </p:nvCxnSpPr>
        <p:spPr>
          <a:xfrm>
            <a:off x="2602601" y="4941064"/>
            <a:ext cx="2430245" cy="3326636"/>
          </a:xfrm>
          <a:prstGeom prst="line">
            <a:avLst/>
          </a:prstGeom>
          <a:ln w="31750">
            <a:solidFill>
              <a:srgbClr val="99CCFF"/>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004CA62-C07E-4E2F-9845-26E741C795AF}"/>
              </a:ext>
            </a:extLst>
          </p:cNvPr>
          <p:cNvSpPr/>
          <p:nvPr/>
        </p:nvSpPr>
        <p:spPr>
          <a:xfrm>
            <a:off x="5103629" y="6783572"/>
            <a:ext cx="4322536" cy="2568722"/>
          </a:xfrm>
          <a:prstGeom prst="ellipse">
            <a:avLst/>
          </a:prstGeom>
          <a:solidFill>
            <a:srgbClr val="FFFFFF">
              <a:alpha val="69804"/>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Oval 24">
            <a:extLst>
              <a:ext uri="{FF2B5EF4-FFF2-40B4-BE49-F238E27FC236}">
                <a16:creationId xmlns:a16="http://schemas.microsoft.com/office/drawing/2014/main" id="{10F18774-1917-4A45-A455-92B42015E704}"/>
              </a:ext>
            </a:extLst>
          </p:cNvPr>
          <p:cNvSpPr/>
          <p:nvPr/>
        </p:nvSpPr>
        <p:spPr>
          <a:xfrm rot="18037187">
            <a:off x="9051970" y="6809098"/>
            <a:ext cx="504679" cy="893969"/>
          </a:xfrm>
          <a:prstGeom prst="ellipse">
            <a:avLst/>
          </a:prstGeom>
          <a:solidFill>
            <a:srgbClr val="FFFFFF">
              <a:alpha val="69804"/>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6" name="Oval 25">
            <a:extLst>
              <a:ext uri="{FF2B5EF4-FFF2-40B4-BE49-F238E27FC236}">
                <a16:creationId xmlns:a16="http://schemas.microsoft.com/office/drawing/2014/main" id="{5DF3DD5A-D740-423E-8A1E-F9384BC7D2CD}"/>
              </a:ext>
            </a:extLst>
          </p:cNvPr>
          <p:cNvSpPr/>
          <p:nvPr/>
        </p:nvSpPr>
        <p:spPr>
          <a:xfrm rot="15910441" flipH="1">
            <a:off x="9347932" y="6602460"/>
            <a:ext cx="374446" cy="591783"/>
          </a:xfrm>
          <a:prstGeom prst="ellipse">
            <a:avLst/>
          </a:prstGeom>
          <a:solidFill>
            <a:srgbClr val="FFFFFF">
              <a:alpha val="69804"/>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7" name="Oval 26">
            <a:extLst>
              <a:ext uri="{FF2B5EF4-FFF2-40B4-BE49-F238E27FC236}">
                <a16:creationId xmlns:a16="http://schemas.microsoft.com/office/drawing/2014/main" id="{33F99C71-8641-4787-9656-3C81DBCEB145}"/>
              </a:ext>
            </a:extLst>
          </p:cNvPr>
          <p:cNvSpPr/>
          <p:nvPr/>
        </p:nvSpPr>
        <p:spPr>
          <a:xfrm rot="17939237" flipH="1">
            <a:off x="8819741" y="4856584"/>
            <a:ext cx="271874" cy="925110"/>
          </a:xfrm>
          <a:prstGeom prst="ellipse">
            <a:avLst/>
          </a:prstGeom>
          <a:solidFill>
            <a:srgbClr val="FFFFFF">
              <a:alpha val="69804"/>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extLst>
      <p:ext uri="{BB962C8B-B14F-4D97-AF65-F5344CB8AC3E}">
        <p14:creationId xmlns:p14="http://schemas.microsoft.com/office/powerpoint/2010/main" val="931887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Structure </a:t>
            </a:r>
            <a:r>
              <a:rPr lang="en-GB" dirty="0">
                <a:latin typeface="Calibri" panose="020F0502020204030204" pitchFamily="34" charset="0"/>
                <a:cs typeface="Calibri" panose="020F0502020204030204" pitchFamily="34" charset="0"/>
              </a:rPr>
              <a:t>↔</a:t>
            </a:r>
            <a:r>
              <a:rPr lang="en-GB" dirty="0"/>
              <a:t> Variability</a:t>
            </a:r>
          </a:p>
        </p:txBody>
      </p:sp>
      <p:sp>
        <p:nvSpPr>
          <p:cNvPr id="3" name="Content Placeholder 2"/>
          <p:cNvSpPr>
            <a:spLocks noGrp="1"/>
          </p:cNvSpPr>
          <p:nvPr>
            <p:ph idx="1"/>
          </p:nvPr>
        </p:nvSpPr>
        <p:spPr/>
        <p:txBody>
          <a:bodyPr>
            <a:normAutofit/>
          </a:bodyPr>
          <a:lstStyle/>
          <a:p>
            <a:r>
              <a:rPr lang="en-GB" dirty="0"/>
              <a:t>Link between RNA structure &amp; variability?</a:t>
            </a:r>
          </a:p>
        </p:txBody>
      </p:sp>
      <p:sp>
        <p:nvSpPr>
          <p:cNvPr id="8" name="Slide Number Placeholder 7"/>
          <p:cNvSpPr>
            <a:spLocks noGrp="1"/>
          </p:cNvSpPr>
          <p:nvPr>
            <p:ph type="sldNum" sz="quarter" idx="12"/>
          </p:nvPr>
        </p:nvSpPr>
        <p:spPr/>
        <p:txBody>
          <a:bodyPr/>
          <a:lstStyle/>
          <a:p>
            <a:fld id="{7AE184E0-0BD4-4705-A12B-9B71DDE63301}" type="slidenum">
              <a:rPr lang="en-GB" smtClean="0"/>
              <a:t>18</a:t>
            </a:fld>
            <a:endParaRPr lang="en-GB"/>
          </a:p>
        </p:txBody>
      </p:sp>
      <p:pic>
        <p:nvPicPr>
          <p:cNvPr id="5" name="Picture 4">
            <a:extLst>
              <a:ext uri="{FF2B5EF4-FFF2-40B4-BE49-F238E27FC236}">
                <a16:creationId xmlns:a16="http://schemas.microsoft.com/office/drawing/2014/main" id="{1384925E-6EB2-458C-9EED-87EF7D99A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5014" y="2668812"/>
            <a:ext cx="11408180" cy="5884599"/>
          </a:xfrm>
          <a:prstGeom prst="rect">
            <a:avLst/>
          </a:prstGeom>
        </p:spPr>
      </p:pic>
      <p:pic>
        <p:nvPicPr>
          <p:cNvPr id="9" name="Picture 8">
            <a:extLst>
              <a:ext uri="{FF2B5EF4-FFF2-40B4-BE49-F238E27FC236}">
                <a16:creationId xmlns:a16="http://schemas.microsoft.com/office/drawing/2014/main" id="{11B1D50F-3107-40C6-A940-DF19E93B84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118" y="2668812"/>
            <a:ext cx="4581525" cy="5553075"/>
          </a:xfrm>
          <a:prstGeom prst="rect">
            <a:avLst/>
          </a:prstGeom>
        </p:spPr>
      </p:pic>
    </p:spTree>
    <p:extLst>
      <p:ext uri="{BB962C8B-B14F-4D97-AF65-F5344CB8AC3E}">
        <p14:creationId xmlns:p14="http://schemas.microsoft.com/office/powerpoint/2010/main" val="3223900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What’s next</a:t>
            </a:r>
          </a:p>
        </p:txBody>
      </p:sp>
      <p:sp>
        <p:nvSpPr>
          <p:cNvPr id="3" name="Content Placeholder 2"/>
          <p:cNvSpPr>
            <a:spLocks noGrp="1"/>
          </p:cNvSpPr>
          <p:nvPr>
            <p:ph idx="1"/>
          </p:nvPr>
        </p:nvSpPr>
        <p:spPr/>
        <p:txBody>
          <a:bodyPr>
            <a:normAutofit/>
          </a:bodyPr>
          <a:lstStyle/>
          <a:p>
            <a:r>
              <a:rPr lang="en-GB" sz="4400" dirty="0"/>
              <a:t>Why conserved?</a:t>
            </a:r>
          </a:p>
          <a:p>
            <a:r>
              <a:rPr lang="en-GB" sz="4400" dirty="0"/>
              <a:t>Other ways to predict variability?</a:t>
            </a:r>
          </a:p>
          <a:p>
            <a:pPr lvl="1"/>
            <a:r>
              <a:rPr lang="en-GB" sz="3600" dirty="0"/>
              <a:t>Correlated mutations</a:t>
            </a:r>
          </a:p>
          <a:p>
            <a:r>
              <a:rPr lang="en-GB" sz="4400" dirty="0"/>
              <a:t>SARS-CoV-2 &amp; HIV</a:t>
            </a:r>
          </a:p>
        </p:txBody>
      </p:sp>
      <p:sp>
        <p:nvSpPr>
          <p:cNvPr id="8" name="Slide Number Placeholder 7"/>
          <p:cNvSpPr>
            <a:spLocks noGrp="1"/>
          </p:cNvSpPr>
          <p:nvPr>
            <p:ph type="sldNum" sz="quarter" idx="12"/>
          </p:nvPr>
        </p:nvSpPr>
        <p:spPr/>
        <p:txBody>
          <a:bodyPr/>
          <a:lstStyle/>
          <a:p>
            <a:fld id="{7AE184E0-0BD4-4705-A12B-9B71DDE63301}" type="slidenum">
              <a:rPr lang="en-GB" smtClean="0"/>
              <a:t>19</a:t>
            </a:fld>
            <a:endParaRPr lang="en-GB"/>
          </a:p>
        </p:txBody>
      </p:sp>
    </p:spTree>
    <p:extLst>
      <p:ext uri="{BB962C8B-B14F-4D97-AF65-F5344CB8AC3E}">
        <p14:creationId xmlns:p14="http://schemas.microsoft.com/office/powerpoint/2010/main" val="308485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ctrTitle"/>
          </p:nvPr>
        </p:nvSpPr>
        <p:spPr/>
        <p:txBody>
          <a:bodyPr/>
          <a:lstStyle/>
          <a:p>
            <a:r>
              <a:rPr lang="en-US" dirty="0"/>
              <a:t>IN silico Design of Universal Vaccines for RNA viruses</a:t>
            </a:r>
            <a:endParaRPr lang="nl-NL" dirty="0"/>
          </a:p>
        </p:txBody>
      </p:sp>
      <p:sp>
        <p:nvSpPr>
          <p:cNvPr id="11" name="Ondertitel 10"/>
          <p:cNvSpPr>
            <a:spLocks noGrp="1"/>
          </p:cNvSpPr>
          <p:nvPr>
            <p:ph type="subTitle" idx="1"/>
          </p:nvPr>
        </p:nvSpPr>
        <p:spPr>
          <a:xfrm>
            <a:off x="1283414" y="6874716"/>
            <a:ext cx="15191026" cy="1014642"/>
          </a:xfrm>
        </p:spPr>
        <p:txBody>
          <a:bodyPr>
            <a:normAutofit/>
          </a:bodyPr>
          <a:lstStyle/>
          <a:p>
            <a:r>
              <a:rPr lang="nl-NL" dirty="0"/>
              <a:t>Author: Menno Van Damme</a:t>
            </a:r>
          </a:p>
          <a:p>
            <a:r>
              <a:rPr lang="nl-BE" dirty="0"/>
              <a:t>Promotor: prof. dr. ir. Wim Van </a:t>
            </a:r>
            <a:r>
              <a:rPr lang="nl-BE" dirty="0" err="1"/>
              <a:t>Criekinge</a:t>
            </a:r>
            <a:r>
              <a:rPr lang="nl-BE" dirty="0"/>
              <a:t>		Tutor: Christian </a:t>
            </a:r>
            <a:r>
              <a:rPr lang="nl-BE" dirty="0" err="1"/>
              <a:t>Rausch</a:t>
            </a:r>
            <a:endParaRPr lang="nl-NL" dirty="0"/>
          </a:p>
        </p:txBody>
      </p:sp>
      <p:pic>
        <p:nvPicPr>
          <p:cNvPr id="3" name="Picture Placeholder 2">
            <a:extLst>
              <a:ext uri="{FF2B5EF4-FFF2-40B4-BE49-F238E27FC236}">
                <a16:creationId xmlns:a16="http://schemas.microsoft.com/office/drawing/2014/main" id="{75BD3E4F-B1D7-40C6-95D0-81D39B5B77D6}"/>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1575" t="-22518" r="-1575" b="-9749"/>
          <a:stretch/>
        </p:blipFill>
        <p:spPr>
          <a:xfrm>
            <a:off x="3160800" y="8073308"/>
            <a:ext cx="2358000" cy="1221892"/>
          </a:xfrm>
        </p:spPr>
      </p:pic>
    </p:spTree>
    <p:extLst>
      <p:ext uri="{BB962C8B-B14F-4D97-AF65-F5344CB8AC3E}">
        <p14:creationId xmlns:p14="http://schemas.microsoft.com/office/powerpoint/2010/main" val="335561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3500" dirty="0"/>
              <a:t>Menno Van Damme</a:t>
            </a:r>
            <a:br>
              <a:rPr lang="en-GB" dirty="0"/>
            </a:br>
            <a:r>
              <a:rPr lang="en-GB" dirty="0"/>
              <a:t>Master Bio-</a:t>
            </a:r>
            <a:r>
              <a:rPr lang="en-GB" dirty="0" err="1"/>
              <a:t>ingenieurswetenschappen</a:t>
            </a:r>
            <a:br>
              <a:rPr lang="en-GB" dirty="0"/>
            </a:br>
            <a:r>
              <a:rPr lang="en-GB" dirty="0"/>
              <a:t>Cell and Gene Biotechnology</a:t>
            </a:r>
            <a:br>
              <a:rPr lang="en-GB" dirty="0"/>
            </a:br>
            <a:br>
              <a:rPr lang="en-GB" dirty="0"/>
            </a:br>
            <a:br>
              <a:rPr lang="en-GB" cap="all" dirty="0"/>
            </a:br>
            <a:br>
              <a:rPr lang="en-GB" dirty="0"/>
            </a:br>
            <a:r>
              <a:rPr lang="en-GB" dirty="0"/>
              <a:t>menno.vandamme@ugent.be</a:t>
            </a:r>
            <a:br>
              <a:rPr lang="en-GB" dirty="0"/>
            </a:br>
            <a:br>
              <a:rPr lang="en-GB" dirty="0"/>
            </a:br>
            <a:br>
              <a:rPr lang="en-GB" dirty="0"/>
            </a:br>
            <a:br>
              <a:rPr lang="en-GB" dirty="0"/>
            </a:br>
            <a:r>
              <a:rPr lang="en-GB" dirty="0"/>
              <a:t>www.ugent.be</a:t>
            </a:r>
            <a:br>
              <a:rPr lang="en-GB" dirty="0"/>
            </a:br>
            <a:endParaRPr lang="en-GB" dirty="0"/>
          </a:p>
        </p:txBody>
      </p:sp>
      <p:sp>
        <p:nvSpPr>
          <p:cNvPr id="4" name="Tijdelijke aanduiding voor tekst 3"/>
          <p:cNvSpPr>
            <a:spLocks noGrp="1"/>
          </p:cNvSpPr>
          <p:nvPr>
            <p:ph type="body" sz="quarter" idx="10"/>
          </p:nvPr>
        </p:nvSpPr>
        <p:spPr/>
        <p:txBody>
          <a:bodyPr/>
          <a:lstStyle/>
          <a:p>
            <a:r>
              <a:rPr lang="nl-NL"/>
              <a:t>Universiteit Gent</a:t>
            </a:r>
            <a:br>
              <a:rPr lang="nl-NL" dirty="0"/>
            </a:br>
            <a:r>
              <a:rPr lang="nl-NL"/>
              <a:t>@ugent</a:t>
            </a:r>
          </a:p>
          <a:p>
            <a:r>
              <a:rPr lang="nl-NL"/>
              <a:t>@ugent</a:t>
            </a:r>
            <a:br>
              <a:rPr lang="nl-NL" dirty="0"/>
            </a:br>
            <a:r>
              <a:rPr lang="nl-NL" dirty="0" err="1"/>
              <a:t>Ghent</a:t>
            </a:r>
            <a:r>
              <a:rPr lang="nl-NL" dirty="0"/>
              <a:t> University</a:t>
            </a:r>
          </a:p>
          <a:p>
            <a:endParaRPr lang="nl-NL" dirty="0"/>
          </a:p>
        </p:txBody>
      </p:sp>
      <p:pic>
        <p:nvPicPr>
          <p:cNvPr id="5"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2000" y="3161604"/>
            <a:ext cx="280417" cy="335281"/>
          </a:xfrm>
          <a:prstGeom prst="rect">
            <a:avLst/>
          </a:prstGeom>
        </p:spPr>
      </p:pic>
      <p:pic>
        <p:nvPicPr>
          <p:cNvPr id="6"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000" y="3599274"/>
            <a:ext cx="280417" cy="356617"/>
          </a:xfrm>
          <a:prstGeom prst="rect">
            <a:avLst/>
          </a:prstGeom>
        </p:spPr>
      </p:pic>
      <p:pic>
        <p:nvPicPr>
          <p:cNvPr id="8" name="Picture 11">
            <a:extLst>
              <a:ext uri="{FF2B5EF4-FFF2-40B4-BE49-F238E27FC236}">
                <a16:creationId xmlns:a16="http://schemas.microsoft.com/office/drawing/2014/main" id="{598E2A0D-F823-4744-BF21-41BCE1660D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0351" y="4122000"/>
            <a:ext cx="280643" cy="280800"/>
          </a:xfrm>
          <a:prstGeom prst="rect">
            <a:avLst/>
          </a:prstGeom>
        </p:spPr>
      </p:pic>
      <p:pic>
        <p:nvPicPr>
          <p:cNvPr id="9" name="Picture 12">
            <a:extLst>
              <a:ext uri="{FF2B5EF4-FFF2-40B4-BE49-F238E27FC236}">
                <a16:creationId xmlns:a16="http://schemas.microsoft.com/office/drawing/2014/main" id="{9D358CE8-6B91-40C3-8EE0-9762616EE7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0351" y="4560042"/>
            <a:ext cx="280417" cy="280417"/>
          </a:xfrm>
          <a:prstGeom prst="rect">
            <a:avLst/>
          </a:prstGeom>
        </p:spPr>
      </p:pic>
    </p:spTree>
    <p:extLst>
      <p:ext uri="{BB962C8B-B14F-4D97-AF65-F5344CB8AC3E}">
        <p14:creationId xmlns:p14="http://schemas.microsoft.com/office/powerpoint/2010/main" val="41196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63C906A-E6E4-45D9-B3DC-F4910437D6BD}"/>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13834" b="13834"/>
          <a:stretch>
            <a:fillRect/>
          </a:stretch>
        </p:blipFill>
        <p:spPr/>
      </p:pic>
      <p:sp>
        <p:nvSpPr>
          <p:cNvPr id="3" name="Text Placeholder 2">
            <a:extLst>
              <a:ext uri="{FF2B5EF4-FFF2-40B4-BE49-F238E27FC236}">
                <a16:creationId xmlns:a16="http://schemas.microsoft.com/office/drawing/2014/main" id="{A5A2C74B-6945-4939-A971-D3DFCDBAD9F9}"/>
              </a:ext>
            </a:extLst>
          </p:cNvPr>
          <p:cNvSpPr>
            <a:spLocks noGrp="1"/>
          </p:cNvSpPr>
          <p:nvPr>
            <p:ph type="body" sz="quarter" idx="13"/>
          </p:nvPr>
        </p:nvSpPr>
        <p:spPr/>
        <p:txBody>
          <a:bodyPr/>
          <a:lstStyle/>
          <a:p>
            <a:r>
              <a:rPr lang="en-GB" dirty="0"/>
              <a:t>RNA Viruses</a:t>
            </a:r>
          </a:p>
        </p:txBody>
      </p:sp>
    </p:spTree>
    <p:extLst>
      <p:ext uri="{BB962C8B-B14F-4D97-AF65-F5344CB8AC3E}">
        <p14:creationId xmlns:p14="http://schemas.microsoft.com/office/powerpoint/2010/main" val="86780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RNA viruses</a:t>
            </a:r>
          </a:p>
        </p:txBody>
      </p:sp>
      <p:sp>
        <p:nvSpPr>
          <p:cNvPr id="3" name="Content Placeholder 2"/>
          <p:cNvSpPr>
            <a:spLocks noGrp="1"/>
          </p:cNvSpPr>
          <p:nvPr>
            <p:ph idx="1"/>
          </p:nvPr>
        </p:nvSpPr>
        <p:spPr/>
        <p:txBody>
          <a:bodyPr>
            <a:normAutofit lnSpcReduction="10000"/>
          </a:bodyPr>
          <a:lstStyle/>
          <a:p>
            <a:r>
              <a:rPr lang="en-GB" dirty="0"/>
              <a:t>Influenza A &amp; B, SARS-CoV-2, HIV</a:t>
            </a:r>
          </a:p>
          <a:p>
            <a:endParaRPr lang="en-GB" dirty="0"/>
          </a:p>
          <a:p>
            <a:r>
              <a:rPr lang="en-GB" dirty="0"/>
              <a:t>High mutation rates</a:t>
            </a:r>
          </a:p>
          <a:p>
            <a:pPr lvl="2"/>
            <a:r>
              <a:rPr lang="en-GB" sz="4000" dirty="0"/>
              <a:t>Immune system evasion</a:t>
            </a:r>
          </a:p>
          <a:p>
            <a:pPr lvl="2"/>
            <a:r>
              <a:rPr lang="en-GB" sz="4000" dirty="0"/>
              <a:t>RNA-dependant RNA polymerase</a:t>
            </a:r>
          </a:p>
          <a:p>
            <a:pPr lvl="2"/>
            <a:endParaRPr lang="en-GB" sz="4000" dirty="0"/>
          </a:p>
          <a:p>
            <a:r>
              <a:rPr lang="en-GB" dirty="0"/>
              <a:t>Universal vaccine</a:t>
            </a:r>
            <a:endParaRPr lang="en-GB" sz="4000" dirty="0"/>
          </a:p>
          <a:p>
            <a:pPr lvl="2"/>
            <a:r>
              <a:rPr lang="en-GB" sz="4000" dirty="0"/>
              <a:t>Resistance against all variants</a:t>
            </a:r>
          </a:p>
          <a:p>
            <a:pPr lvl="2"/>
            <a:r>
              <a:rPr lang="en-GB" sz="4000" dirty="0"/>
              <a:t>Highly conserved</a:t>
            </a:r>
          </a:p>
          <a:p>
            <a:pPr marL="1306800" lvl="2" indent="0">
              <a:buNone/>
            </a:pPr>
            <a:endParaRPr lang="en-GB" dirty="0"/>
          </a:p>
        </p:txBody>
      </p:sp>
      <p:sp>
        <p:nvSpPr>
          <p:cNvPr id="8" name="Slide Number Placeholder 7"/>
          <p:cNvSpPr>
            <a:spLocks noGrp="1"/>
          </p:cNvSpPr>
          <p:nvPr>
            <p:ph type="sldNum" sz="quarter" idx="12"/>
          </p:nvPr>
        </p:nvSpPr>
        <p:spPr/>
        <p:txBody>
          <a:bodyPr/>
          <a:lstStyle/>
          <a:p>
            <a:fld id="{7AE184E0-0BD4-4705-A12B-9B71DDE63301}" type="slidenum">
              <a:rPr lang="en-GB" smtClean="0"/>
              <a:t>4</a:t>
            </a:fld>
            <a:endParaRPr lang="en-GB"/>
          </a:p>
        </p:txBody>
      </p:sp>
    </p:spTree>
    <p:extLst>
      <p:ext uri="{BB962C8B-B14F-4D97-AF65-F5344CB8AC3E}">
        <p14:creationId xmlns:p14="http://schemas.microsoft.com/office/powerpoint/2010/main" val="246391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Pipeline</a:t>
            </a:r>
          </a:p>
        </p:txBody>
      </p:sp>
      <p:sp>
        <p:nvSpPr>
          <p:cNvPr id="8" name="Slide Number Placeholder 7"/>
          <p:cNvSpPr>
            <a:spLocks noGrp="1"/>
          </p:cNvSpPr>
          <p:nvPr>
            <p:ph type="sldNum" sz="quarter" idx="12"/>
          </p:nvPr>
        </p:nvSpPr>
        <p:spPr/>
        <p:txBody>
          <a:bodyPr/>
          <a:lstStyle/>
          <a:p>
            <a:fld id="{7AE184E0-0BD4-4705-A12B-9B71DDE63301}" type="slidenum">
              <a:rPr lang="en-GB" smtClean="0"/>
              <a:t>5</a:t>
            </a:fld>
            <a:endParaRPr lang="en-GB"/>
          </a:p>
        </p:txBody>
      </p:sp>
      <p:sp>
        <p:nvSpPr>
          <p:cNvPr id="2" name="Rectangle: Rounded Corners 1">
            <a:extLst>
              <a:ext uri="{FF2B5EF4-FFF2-40B4-BE49-F238E27FC236}">
                <a16:creationId xmlns:a16="http://schemas.microsoft.com/office/drawing/2014/main" id="{3CC9438D-1A06-4007-AC23-6FA55C9054BF}"/>
              </a:ext>
            </a:extLst>
          </p:cNvPr>
          <p:cNvSpPr/>
          <p:nvPr/>
        </p:nvSpPr>
        <p:spPr>
          <a:xfrm>
            <a:off x="6941121" y="1194364"/>
            <a:ext cx="3456432"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4" name="TextBox 3">
            <a:extLst>
              <a:ext uri="{FF2B5EF4-FFF2-40B4-BE49-F238E27FC236}">
                <a16:creationId xmlns:a16="http://schemas.microsoft.com/office/drawing/2014/main" id="{F8A97EDB-299C-4CF9-B317-132407874E67}"/>
              </a:ext>
            </a:extLst>
          </p:cNvPr>
          <p:cNvSpPr txBox="1"/>
          <p:nvPr/>
        </p:nvSpPr>
        <p:spPr>
          <a:xfrm>
            <a:off x="7413822" y="1344982"/>
            <a:ext cx="2518638" cy="973280"/>
          </a:xfrm>
          <a:prstGeom prst="rect">
            <a:avLst/>
          </a:prstGeom>
          <a:noFill/>
        </p:spPr>
        <p:txBody>
          <a:bodyPr wrap="none" rtlCol="0">
            <a:spAutoFit/>
          </a:bodyPr>
          <a:lstStyle/>
          <a:p>
            <a:pPr algn="ctr">
              <a:lnSpc>
                <a:spcPct val="120000"/>
              </a:lnSpc>
            </a:pPr>
            <a:r>
              <a:rPr lang="nl-BE" sz="2500" b="1" dirty="0"/>
              <a:t>Data Collection</a:t>
            </a:r>
          </a:p>
          <a:p>
            <a:pPr algn="ctr">
              <a:lnSpc>
                <a:spcPct val="120000"/>
              </a:lnSpc>
            </a:pPr>
            <a:r>
              <a:rPr lang="nl-BE" sz="2500" b="1" dirty="0"/>
              <a:t>&amp; Filtering</a:t>
            </a:r>
          </a:p>
        </p:txBody>
      </p:sp>
      <p:sp>
        <p:nvSpPr>
          <p:cNvPr id="9" name="Rectangle: Rounded Corners 8">
            <a:extLst>
              <a:ext uri="{FF2B5EF4-FFF2-40B4-BE49-F238E27FC236}">
                <a16:creationId xmlns:a16="http://schemas.microsoft.com/office/drawing/2014/main" id="{9BC70868-9230-42BB-B3BD-34058B87A828}"/>
              </a:ext>
            </a:extLst>
          </p:cNvPr>
          <p:cNvSpPr/>
          <p:nvPr/>
        </p:nvSpPr>
        <p:spPr>
          <a:xfrm>
            <a:off x="6941121" y="3225430"/>
            <a:ext cx="3456432"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extBox 9">
            <a:extLst>
              <a:ext uri="{FF2B5EF4-FFF2-40B4-BE49-F238E27FC236}">
                <a16:creationId xmlns:a16="http://schemas.microsoft.com/office/drawing/2014/main" id="{CF8FE3B1-D5EB-4EF3-A435-A9C2DBB909D8}"/>
              </a:ext>
            </a:extLst>
          </p:cNvPr>
          <p:cNvSpPr txBox="1"/>
          <p:nvPr/>
        </p:nvSpPr>
        <p:spPr>
          <a:xfrm>
            <a:off x="7169568" y="3376048"/>
            <a:ext cx="2999539" cy="973280"/>
          </a:xfrm>
          <a:prstGeom prst="rect">
            <a:avLst/>
          </a:prstGeom>
          <a:noFill/>
        </p:spPr>
        <p:txBody>
          <a:bodyPr wrap="none" rtlCol="0">
            <a:spAutoFit/>
          </a:bodyPr>
          <a:lstStyle/>
          <a:p>
            <a:pPr algn="ctr">
              <a:lnSpc>
                <a:spcPct val="120000"/>
              </a:lnSpc>
            </a:pPr>
            <a:r>
              <a:rPr lang="nl-BE" sz="2500" b="1" dirty="0"/>
              <a:t>Multiple </a:t>
            </a:r>
            <a:r>
              <a:rPr lang="nl-BE" sz="2500" b="1" dirty="0" err="1"/>
              <a:t>Sequence</a:t>
            </a:r>
            <a:endParaRPr lang="nl-BE" sz="2500" b="1" dirty="0"/>
          </a:p>
          <a:p>
            <a:pPr algn="ctr">
              <a:lnSpc>
                <a:spcPct val="120000"/>
              </a:lnSpc>
            </a:pPr>
            <a:r>
              <a:rPr lang="nl-BE" sz="2500" b="1" dirty="0" err="1"/>
              <a:t>Alignment</a:t>
            </a:r>
            <a:endParaRPr lang="nl-BE" sz="2500" b="1" dirty="0"/>
          </a:p>
        </p:txBody>
      </p:sp>
      <p:sp>
        <p:nvSpPr>
          <p:cNvPr id="11" name="Rectangle: Rounded Corners 10">
            <a:extLst>
              <a:ext uri="{FF2B5EF4-FFF2-40B4-BE49-F238E27FC236}">
                <a16:creationId xmlns:a16="http://schemas.microsoft.com/office/drawing/2014/main" id="{EF8D737D-4E04-4490-A222-C4FD4142A72B}"/>
              </a:ext>
            </a:extLst>
          </p:cNvPr>
          <p:cNvSpPr/>
          <p:nvPr/>
        </p:nvSpPr>
        <p:spPr>
          <a:xfrm>
            <a:off x="6941255" y="5256497"/>
            <a:ext cx="3456432"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TextBox 11">
            <a:extLst>
              <a:ext uri="{FF2B5EF4-FFF2-40B4-BE49-F238E27FC236}">
                <a16:creationId xmlns:a16="http://schemas.microsoft.com/office/drawing/2014/main" id="{96C07601-A05C-4D8E-907C-5A67140B6082}"/>
              </a:ext>
            </a:extLst>
          </p:cNvPr>
          <p:cNvSpPr txBox="1"/>
          <p:nvPr/>
        </p:nvSpPr>
        <p:spPr>
          <a:xfrm>
            <a:off x="7818950" y="5407115"/>
            <a:ext cx="1701043" cy="973280"/>
          </a:xfrm>
          <a:prstGeom prst="rect">
            <a:avLst/>
          </a:prstGeom>
          <a:noFill/>
        </p:spPr>
        <p:txBody>
          <a:bodyPr wrap="none" rtlCol="0">
            <a:spAutoFit/>
          </a:bodyPr>
          <a:lstStyle/>
          <a:p>
            <a:pPr algn="ctr">
              <a:lnSpc>
                <a:spcPct val="120000"/>
              </a:lnSpc>
            </a:pPr>
            <a:r>
              <a:rPr lang="nl-BE" sz="2500" b="1" dirty="0" err="1"/>
              <a:t>Variability</a:t>
            </a:r>
            <a:endParaRPr lang="nl-BE" sz="2500" b="1" dirty="0"/>
          </a:p>
          <a:p>
            <a:pPr algn="ctr">
              <a:lnSpc>
                <a:spcPct val="120000"/>
              </a:lnSpc>
            </a:pPr>
            <a:r>
              <a:rPr lang="nl-BE" sz="2500" b="1" dirty="0"/>
              <a:t>Scoring</a:t>
            </a:r>
          </a:p>
        </p:txBody>
      </p:sp>
      <p:sp>
        <p:nvSpPr>
          <p:cNvPr id="13" name="Rectangle: Rounded Corners 12">
            <a:extLst>
              <a:ext uri="{FF2B5EF4-FFF2-40B4-BE49-F238E27FC236}">
                <a16:creationId xmlns:a16="http://schemas.microsoft.com/office/drawing/2014/main" id="{7F523ED7-4EBD-4E98-83F8-C20732BBA50A}"/>
              </a:ext>
            </a:extLst>
          </p:cNvPr>
          <p:cNvSpPr/>
          <p:nvPr/>
        </p:nvSpPr>
        <p:spPr>
          <a:xfrm>
            <a:off x="2171609" y="5256497"/>
            <a:ext cx="3456432"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4" name="TextBox 13">
            <a:extLst>
              <a:ext uri="{FF2B5EF4-FFF2-40B4-BE49-F238E27FC236}">
                <a16:creationId xmlns:a16="http://schemas.microsoft.com/office/drawing/2014/main" id="{EC054D3D-85E2-4F67-9313-164B3D52693B}"/>
              </a:ext>
            </a:extLst>
          </p:cNvPr>
          <p:cNvSpPr txBox="1"/>
          <p:nvPr/>
        </p:nvSpPr>
        <p:spPr>
          <a:xfrm>
            <a:off x="2810427" y="5407115"/>
            <a:ext cx="2178802" cy="973280"/>
          </a:xfrm>
          <a:prstGeom prst="rect">
            <a:avLst/>
          </a:prstGeom>
          <a:noFill/>
        </p:spPr>
        <p:txBody>
          <a:bodyPr wrap="none" rtlCol="0">
            <a:spAutoFit/>
          </a:bodyPr>
          <a:lstStyle/>
          <a:p>
            <a:pPr algn="ctr">
              <a:lnSpc>
                <a:spcPct val="120000"/>
              </a:lnSpc>
            </a:pPr>
            <a:r>
              <a:rPr lang="nl-BE" sz="2500" b="1" dirty="0" err="1"/>
              <a:t>Phylogenetic</a:t>
            </a:r>
            <a:endParaRPr lang="nl-BE" sz="2500" b="1" dirty="0"/>
          </a:p>
          <a:p>
            <a:pPr algn="ctr">
              <a:lnSpc>
                <a:spcPct val="120000"/>
              </a:lnSpc>
            </a:pPr>
            <a:r>
              <a:rPr lang="nl-BE" sz="2500" b="1" dirty="0"/>
              <a:t>Tree</a:t>
            </a:r>
          </a:p>
        </p:txBody>
      </p:sp>
      <p:sp>
        <p:nvSpPr>
          <p:cNvPr id="15" name="Rectangle: Rounded Corners 14">
            <a:extLst>
              <a:ext uri="{FF2B5EF4-FFF2-40B4-BE49-F238E27FC236}">
                <a16:creationId xmlns:a16="http://schemas.microsoft.com/office/drawing/2014/main" id="{14819C59-D0C7-44B1-B22F-91FC68FF719C}"/>
              </a:ext>
            </a:extLst>
          </p:cNvPr>
          <p:cNvSpPr/>
          <p:nvPr/>
        </p:nvSpPr>
        <p:spPr>
          <a:xfrm>
            <a:off x="11710634" y="5256497"/>
            <a:ext cx="3456432"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6" name="TextBox 15">
            <a:extLst>
              <a:ext uri="{FF2B5EF4-FFF2-40B4-BE49-F238E27FC236}">
                <a16:creationId xmlns:a16="http://schemas.microsoft.com/office/drawing/2014/main" id="{2D02C2B7-474A-41E1-B57B-78BF0282FF37}"/>
              </a:ext>
            </a:extLst>
          </p:cNvPr>
          <p:cNvSpPr txBox="1"/>
          <p:nvPr/>
        </p:nvSpPr>
        <p:spPr>
          <a:xfrm>
            <a:off x="11805235" y="5407115"/>
            <a:ext cx="3267241" cy="973280"/>
          </a:xfrm>
          <a:prstGeom prst="rect">
            <a:avLst/>
          </a:prstGeom>
          <a:noFill/>
        </p:spPr>
        <p:txBody>
          <a:bodyPr wrap="none" rtlCol="0">
            <a:spAutoFit/>
          </a:bodyPr>
          <a:lstStyle/>
          <a:p>
            <a:pPr algn="ctr">
              <a:lnSpc>
                <a:spcPct val="120000"/>
              </a:lnSpc>
            </a:pPr>
            <a:r>
              <a:rPr lang="nl-BE" sz="2500" b="1" dirty="0"/>
              <a:t>RNA </a:t>
            </a:r>
            <a:r>
              <a:rPr lang="nl-BE" sz="2500" b="1" dirty="0" err="1"/>
              <a:t>Secondary</a:t>
            </a:r>
            <a:r>
              <a:rPr lang="nl-BE" sz="2500" b="1" dirty="0"/>
              <a:t> </a:t>
            </a:r>
          </a:p>
          <a:p>
            <a:pPr algn="ctr">
              <a:lnSpc>
                <a:spcPct val="120000"/>
              </a:lnSpc>
            </a:pPr>
            <a:r>
              <a:rPr lang="nl-BE" sz="2500" b="1" dirty="0" err="1"/>
              <a:t>Structure</a:t>
            </a:r>
            <a:r>
              <a:rPr lang="nl-BE" sz="2500" b="1" dirty="0"/>
              <a:t> </a:t>
            </a:r>
            <a:r>
              <a:rPr lang="nl-BE" sz="2500" b="1" dirty="0" err="1"/>
              <a:t>Prediction</a:t>
            </a:r>
            <a:endParaRPr lang="nl-BE" sz="2500" b="1" dirty="0"/>
          </a:p>
        </p:txBody>
      </p:sp>
      <p:sp>
        <p:nvSpPr>
          <p:cNvPr id="17" name="Rectangle: Rounded Corners 16">
            <a:extLst>
              <a:ext uri="{FF2B5EF4-FFF2-40B4-BE49-F238E27FC236}">
                <a16:creationId xmlns:a16="http://schemas.microsoft.com/office/drawing/2014/main" id="{5C2ADD0B-F739-4C7E-B0F0-0D9FB9FEB5CA}"/>
              </a:ext>
            </a:extLst>
          </p:cNvPr>
          <p:cNvSpPr/>
          <p:nvPr/>
        </p:nvSpPr>
        <p:spPr>
          <a:xfrm>
            <a:off x="9443209" y="7284720"/>
            <a:ext cx="3456432"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8" name="TextBox 17">
            <a:extLst>
              <a:ext uri="{FF2B5EF4-FFF2-40B4-BE49-F238E27FC236}">
                <a16:creationId xmlns:a16="http://schemas.microsoft.com/office/drawing/2014/main" id="{BFE258A0-6A86-46B1-AA8C-9199367B1267}"/>
              </a:ext>
            </a:extLst>
          </p:cNvPr>
          <p:cNvSpPr txBox="1"/>
          <p:nvPr/>
        </p:nvSpPr>
        <p:spPr>
          <a:xfrm>
            <a:off x="9464906" y="7435338"/>
            <a:ext cx="3413050" cy="973280"/>
          </a:xfrm>
          <a:prstGeom prst="rect">
            <a:avLst/>
          </a:prstGeom>
          <a:noFill/>
        </p:spPr>
        <p:txBody>
          <a:bodyPr wrap="none" rtlCol="0">
            <a:spAutoFit/>
          </a:bodyPr>
          <a:lstStyle/>
          <a:p>
            <a:pPr algn="ctr">
              <a:lnSpc>
                <a:spcPct val="120000"/>
              </a:lnSpc>
            </a:pPr>
            <a:r>
              <a:rPr lang="nl-BE" sz="2500" b="1" dirty="0" err="1"/>
              <a:t>Structure</a:t>
            </a:r>
            <a:r>
              <a:rPr lang="nl-BE" sz="2500" b="1" dirty="0"/>
              <a:t> - </a:t>
            </a:r>
            <a:r>
              <a:rPr lang="nl-BE" sz="2500" b="1" dirty="0" err="1"/>
              <a:t>Variability</a:t>
            </a:r>
            <a:endParaRPr lang="nl-BE" sz="2500" b="1" dirty="0"/>
          </a:p>
          <a:p>
            <a:pPr algn="ctr">
              <a:lnSpc>
                <a:spcPct val="120000"/>
              </a:lnSpc>
            </a:pPr>
            <a:r>
              <a:rPr lang="nl-BE" sz="2500" b="1" dirty="0" err="1"/>
              <a:t>Correlation</a:t>
            </a:r>
            <a:endParaRPr lang="nl-BE" sz="2500" b="1" dirty="0"/>
          </a:p>
        </p:txBody>
      </p:sp>
      <p:cxnSp>
        <p:nvCxnSpPr>
          <p:cNvPr id="6" name="Straight Arrow Connector 5">
            <a:extLst>
              <a:ext uri="{FF2B5EF4-FFF2-40B4-BE49-F238E27FC236}">
                <a16:creationId xmlns:a16="http://schemas.microsoft.com/office/drawing/2014/main" id="{7F39F8D5-F696-4DE4-9614-210698C82057}"/>
              </a:ext>
            </a:extLst>
          </p:cNvPr>
          <p:cNvCxnSpPr>
            <a:cxnSpLocks/>
            <a:stCxn id="2" idx="2"/>
            <a:endCxn id="9" idx="0"/>
          </p:cNvCxnSpPr>
          <p:nvPr/>
        </p:nvCxnSpPr>
        <p:spPr>
          <a:xfrm>
            <a:off x="8669337" y="2468880"/>
            <a:ext cx="0" cy="756550"/>
          </a:xfrm>
          <a:prstGeom prst="straightConnector1">
            <a:avLst/>
          </a:prstGeom>
          <a:ln w="31750">
            <a:solidFill>
              <a:srgbClr val="1E64C8"/>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21E2144-6BB4-49D4-84A7-9587B62B24F9}"/>
              </a:ext>
            </a:extLst>
          </p:cNvPr>
          <p:cNvCxnSpPr>
            <a:cxnSpLocks/>
            <a:stCxn id="9" idx="2"/>
            <a:endCxn id="11" idx="0"/>
          </p:cNvCxnSpPr>
          <p:nvPr/>
        </p:nvCxnSpPr>
        <p:spPr>
          <a:xfrm>
            <a:off x="8669337" y="4499946"/>
            <a:ext cx="134" cy="756551"/>
          </a:xfrm>
          <a:prstGeom prst="straightConnector1">
            <a:avLst/>
          </a:prstGeom>
          <a:ln w="31750">
            <a:solidFill>
              <a:srgbClr val="1E64C8"/>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996E2FEF-8F4A-4A6E-BBEB-C3042C1E0B19}"/>
              </a:ext>
            </a:extLst>
          </p:cNvPr>
          <p:cNvSpPr/>
          <p:nvPr/>
        </p:nvSpPr>
        <p:spPr>
          <a:xfrm>
            <a:off x="10396582" y="3866400"/>
            <a:ext cx="3096736" cy="1371642"/>
          </a:xfrm>
          <a:custGeom>
            <a:avLst/>
            <a:gdLst>
              <a:gd name="connsiteX0" fmla="*/ 3096736 w 6193472"/>
              <a:gd name="connsiteY0" fmla="*/ 0 h 2743284"/>
              <a:gd name="connsiteX1" fmla="*/ 6193472 w 6193472"/>
              <a:gd name="connsiteY1" fmla="*/ 1371642 h 2743284"/>
              <a:gd name="connsiteX2" fmla="*/ 3096736 w 6193472"/>
              <a:gd name="connsiteY2" fmla="*/ 1371642 h 2743284"/>
              <a:gd name="connsiteX3" fmla="*/ 3096736 w 6193472"/>
              <a:gd name="connsiteY3" fmla="*/ 0 h 2743284"/>
              <a:gd name="connsiteX0" fmla="*/ 3096736 w 6193472"/>
              <a:gd name="connsiteY0" fmla="*/ 0 h 2743284"/>
              <a:gd name="connsiteX1" fmla="*/ 6193472 w 6193472"/>
              <a:gd name="connsiteY1" fmla="*/ 1371642 h 2743284"/>
              <a:gd name="connsiteX0" fmla="*/ 0 w 3096736"/>
              <a:gd name="connsiteY0" fmla="*/ 0 h 1371642"/>
              <a:gd name="connsiteX1" fmla="*/ 3096736 w 3096736"/>
              <a:gd name="connsiteY1" fmla="*/ 1371642 h 1371642"/>
              <a:gd name="connsiteX2" fmla="*/ 0 w 3096736"/>
              <a:gd name="connsiteY2" fmla="*/ 1371642 h 1371642"/>
              <a:gd name="connsiteX3" fmla="*/ 0 w 3096736"/>
              <a:gd name="connsiteY3" fmla="*/ 0 h 1371642"/>
              <a:gd name="connsiteX0" fmla="*/ 0 w 3096736"/>
              <a:gd name="connsiteY0" fmla="*/ 0 h 1371642"/>
              <a:gd name="connsiteX1" fmla="*/ 3096736 w 3096736"/>
              <a:gd name="connsiteY1" fmla="*/ 1371642 h 1371642"/>
              <a:gd name="connsiteX0" fmla="*/ 0 w 3099672"/>
              <a:gd name="connsiteY0" fmla="*/ 299 h 1371941"/>
              <a:gd name="connsiteX1" fmla="*/ 3096736 w 3099672"/>
              <a:gd name="connsiteY1" fmla="*/ 1371941 h 1371941"/>
              <a:gd name="connsiteX2" fmla="*/ 0 w 3099672"/>
              <a:gd name="connsiteY2" fmla="*/ 1371941 h 1371941"/>
              <a:gd name="connsiteX3" fmla="*/ 0 w 3099672"/>
              <a:gd name="connsiteY3" fmla="*/ 299 h 1371941"/>
              <a:gd name="connsiteX0" fmla="*/ 0 w 3099672"/>
              <a:gd name="connsiteY0" fmla="*/ 299 h 1371941"/>
              <a:gd name="connsiteX1" fmla="*/ 3096736 w 3099672"/>
              <a:gd name="connsiteY1" fmla="*/ 1371941 h 1371941"/>
              <a:gd name="connsiteX0" fmla="*/ 0 w 3116001"/>
              <a:gd name="connsiteY0" fmla="*/ 1145 h 1372787"/>
              <a:gd name="connsiteX1" fmla="*/ 3096736 w 3116001"/>
              <a:gd name="connsiteY1" fmla="*/ 1372787 h 1372787"/>
              <a:gd name="connsiteX2" fmla="*/ 0 w 3116001"/>
              <a:gd name="connsiteY2" fmla="*/ 1372787 h 1372787"/>
              <a:gd name="connsiteX3" fmla="*/ 0 w 3116001"/>
              <a:gd name="connsiteY3" fmla="*/ 1145 h 1372787"/>
              <a:gd name="connsiteX0" fmla="*/ 0 w 3116001"/>
              <a:gd name="connsiteY0" fmla="*/ 1145 h 1372787"/>
              <a:gd name="connsiteX1" fmla="*/ 3096736 w 3116001"/>
              <a:gd name="connsiteY1" fmla="*/ 1372787 h 1372787"/>
              <a:gd name="connsiteX0" fmla="*/ 0 w 3097581"/>
              <a:gd name="connsiteY0" fmla="*/ 0 h 1371642"/>
              <a:gd name="connsiteX1" fmla="*/ 3096736 w 3097581"/>
              <a:gd name="connsiteY1" fmla="*/ 1371642 h 1371642"/>
              <a:gd name="connsiteX2" fmla="*/ 0 w 3097581"/>
              <a:gd name="connsiteY2" fmla="*/ 1371642 h 1371642"/>
              <a:gd name="connsiteX3" fmla="*/ 0 w 3097581"/>
              <a:gd name="connsiteY3" fmla="*/ 0 h 1371642"/>
              <a:gd name="connsiteX0" fmla="*/ 0 w 3097581"/>
              <a:gd name="connsiteY0" fmla="*/ 0 h 1371642"/>
              <a:gd name="connsiteX1" fmla="*/ 3096736 w 3097581"/>
              <a:gd name="connsiteY1" fmla="*/ 1371642 h 1371642"/>
              <a:gd name="connsiteX0" fmla="*/ 0 w 3097581"/>
              <a:gd name="connsiteY0" fmla="*/ 0 h 1371642"/>
              <a:gd name="connsiteX1" fmla="*/ 3096736 w 3097581"/>
              <a:gd name="connsiteY1" fmla="*/ 1371642 h 1371642"/>
              <a:gd name="connsiteX2" fmla="*/ 0 w 3097581"/>
              <a:gd name="connsiteY2" fmla="*/ 1371642 h 1371642"/>
              <a:gd name="connsiteX3" fmla="*/ 0 w 3097581"/>
              <a:gd name="connsiteY3" fmla="*/ 0 h 1371642"/>
              <a:gd name="connsiteX0" fmla="*/ 0 w 3097581"/>
              <a:gd name="connsiteY0" fmla="*/ 0 h 1371642"/>
              <a:gd name="connsiteX1" fmla="*/ 3096736 w 3097581"/>
              <a:gd name="connsiteY1" fmla="*/ 1371642 h 1371642"/>
              <a:gd name="connsiteX0" fmla="*/ 0 w 3177627"/>
              <a:gd name="connsiteY0" fmla="*/ 0 h 1371642"/>
              <a:gd name="connsiteX1" fmla="*/ 3096736 w 3177627"/>
              <a:gd name="connsiteY1" fmla="*/ 1371642 h 1371642"/>
              <a:gd name="connsiteX2" fmla="*/ 0 w 3177627"/>
              <a:gd name="connsiteY2" fmla="*/ 1371642 h 1371642"/>
              <a:gd name="connsiteX3" fmla="*/ 0 w 3177627"/>
              <a:gd name="connsiteY3" fmla="*/ 0 h 1371642"/>
              <a:gd name="connsiteX0" fmla="*/ 0 w 3177627"/>
              <a:gd name="connsiteY0" fmla="*/ 0 h 1371642"/>
              <a:gd name="connsiteX1" fmla="*/ 3096736 w 3177627"/>
              <a:gd name="connsiteY1" fmla="*/ 1371642 h 1371642"/>
              <a:gd name="connsiteX0" fmla="*/ 0 w 3101270"/>
              <a:gd name="connsiteY0" fmla="*/ 0 h 1371642"/>
              <a:gd name="connsiteX1" fmla="*/ 3096736 w 3101270"/>
              <a:gd name="connsiteY1" fmla="*/ 1371642 h 1371642"/>
              <a:gd name="connsiteX2" fmla="*/ 0 w 3101270"/>
              <a:gd name="connsiteY2" fmla="*/ 1371642 h 1371642"/>
              <a:gd name="connsiteX3" fmla="*/ 0 w 3101270"/>
              <a:gd name="connsiteY3" fmla="*/ 0 h 1371642"/>
              <a:gd name="connsiteX0" fmla="*/ 0 w 3101270"/>
              <a:gd name="connsiteY0" fmla="*/ 0 h 1371642"/>
              <a:gd name="connsiteX1" fmla="*/ 3096736 w 3101270"/>
              <a:gd name="connsiteY1" fmla="*/ 1371642 h 1371642"/>
              <a:gd name="connsiteX0" fmla="*/ 0 w 3096736"/>
              <a:gd name="connsiteY0" fmla="*/ 0 h 1371642"/>
              <a:gd name="connsiteX1" fmla="*/ 3096736 w 3096736"/>
              <a:gd name="connsiteY1" fmla="*/ 1371642 h 1371642"/>
              <a:gd name="connsiteX2" fmla="*/ 0 w 3096736"/>
              <a:gd name="connsiteY2" fmla="*/ 1371642 h 1371642"/>
              <a:gd name="connsiteX3" fmla="*/ 0 w 3096736"/>
              <a:gd name="connsiteY3" fmla="*/ 0 h 1371642"/>
              <a:gd name="connsiteX0" fmla="*/ 0 w 3096736"/>
              <a:gd name="connsiteY0" fmla="*/ 0 h 1371642"/>
              <a:gd name="connsiteX1" fmla="*/ 3096736 w 3096736"/>
              <a:gd name="connsiteY1" fmla="*/ 1371642 h 1371642"/>
            </a:gdLst>
            <a:ahLst/>
            <a:cxnLst>
              <a:cxn ang="0">
                <a:pos x="connsiteX0" y="connsiteY0"/>
              </a:cxn>
              <a:cxn ang="0">
                <a:pos x="connsiteX1" y="connsiteY1"/>
              </a:cxn>
            </a:cxnLst>
            <a:rect l="l" t="t" r="r" b="b"/>
            <a:pathLst>
              <a:path w="3096736" h="1371642" stroke="0" extrusionOk="0">
                <a:moveTo>
                  <a:pt x="0" y="0"/>
                </a:moveTo>
                <a:cubicBezTo>
                  <a:pt x="3234281" y="80211"/>
                  <a:pt x="3064651" y="469727"/>
                  <a:pt x="3096736" y="1371642"/>
                </a:cubicBezTo>
                <a:lnTo>
                  <a:pt x="0" y="1371642"/>
                </a:lnTo>
                <a:lnTo>
                  <a:pt x="0" y="0"/>
                </a:lnTo>
                <a:close/>
              </a:path>
              <a:path w="3096736" h="1371642" fill="none">
                <a:moveTo>
                  <a:pt x="0" y="0"/>
                </a:moveTo>
                <a:cubicBezTo>
                  <a:pt x="1710280" y="0"/>
                  <a:pt x="3096736" y="614105"/>
                  <a:pt x="3096736" y="1371642"/>
                </a:cubicBezTo>
              </a:path>
            </a:pathLst>
          </a:custGeom>
          <a:ln w="31750">
            <a:solidFill>
              <a:srgbClr val="1E64C8"/>
            </a:solidFill>
            <a:headEnd type="none" w="lg" len="lg"/>
            <a:tailEnd type="triangle" w="lg"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38" name="Arc 37">
            <a:extLst>
              <a:ext uri="{FF2B5EF4-FFF2-40B4-BE49-F238E27FC236}">
                <a16:creationId xmlns:a16="http://schemas.microsoft.com/office/drawing/2014/main" id="{BAC77CCE-A97C-4126-9ABE-98101613428E}"/>
              </a:ext>
            </a:extLst>
          </p:cNvPr>
          <p:cNvSpPr/>
          <p:nvPr/>
        </p:nvSpPr>
        <p:spPr>
          <a:xfrm flipH="1">
            <a:off x="3679830" y="3847945"/>
            <a:ext cx="6486913" cy="2743284"/>
          </a:xfrm>
          <a:prstGeom prst="arc">
            <a:avLst>
              <a:gd name="adj1" fmla="val 16200000"/>
              <a:gd name="adj2" fmla="val 44916"/>
            </a:avLst>
          </a:prstGeom>
          <a:ln w="31750">
            <a:solidFill>
              <a:srgbClr val="1E64C8"/>
            </a:solidFill>
            <a:headEnd type="none" w="lg" len="lg"/>
            <a:tailEnd type="triangle" w="lg"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44" name="Arc 43">
            <a:extLst>
              <a:ext uri="{FF2B5EF4-FFF2-40B4-BE49-F238E27FC236}">
                <a16:creationId xmlns:a16="http://schemas.microsoft.com/office/drawing/2014/main" id="{18FF7CBE-78F1-4ED3-BCA4-A687BA7ABD44}"/>
              </a:ext>
            </a:extLst>
          </p:cNvPr>
          <p:cNvSpPr/>
          <p:nvPr/>
        </p:nvSpPr>
        <p:spPr>
          <a:xfrm rot="3609935">
            <a:off x="12445768" y="6424071"/>
            <a:ext cx="1512386" cy="1371176"/>
          </a:xfrm>
          <a:custGeom>
            <a:avLst/>
            <a:gdLst>
              <a:gd name="connsiteX0" fmla="*/ 1954489 w 2821666"/>
              <a:gd name="connsiteY0" fmla="*/ 104004 h 2693465"/>
              <a:gd name="connsiteX1" fmla="*/ 2821666 w 2821666"/>
              <a:gd name="connsiteY1" fmla="*/ 1346733 h 2693465"/>
              <a:gd name="connsiteX2" fmla="*/ 1410833 w 2821666"/>
              <a:gd name="connsiteY2" fmla="*/ 1346733 h 2693465"/>
              <a:gd name="connsiteX3" fmla="*/ 1954489 w 2821666"/>
              <a:gd name="connsiteY3" fmla="*/ 104004 h 2693465"/>
              <a:gd name="connsiteX0" fmla="*/ 1954489 w 2821666"/>
              <a:gd name="connsiteY0" fmla="*/ 104004 h 2693465"/>
              <a:gd name="connsiteX1" fmla="*/ 2821666 w 2821666"/>
              <a:gd name="connsiteY1" fmla="*/ 1346733 h 2693465"/>
              <a:gd name="connsiteX0" fmla="*/ 543656 w 1410833"/>
              <a:gd name="connsiteY0" fmla="*/ 0 h 1374931"/>
              <a:gd name="connsiteX1" fmla="*/ 1410833 w 1410833"/>
              <a:gd name="connsiteY1" fmla="*/ 1242729 h 1374931"/>
              <a:gd name="connsiteX2" fmla="*/ 0 w 1410833"/>
              <a:gd name="connsiteY2" fmla="*/ 1242729 h 1374931"/>
              <a:gd name="connsiteX3" fmla="*/ 543656 w 1410833"/>
              <a:gd name="connsiteY3" fmla="*/ 0 h 1374931"/>
              <a:gd name="connsiteX0" fmla="*/ 543656 w 1410833"/>
              <a:gd name="connsiteY0" fmla="*/ 0 h 1374931"/>
              <a:gd name="connsiteX1" fmla="*/ 1335015 w 1410833"/>
              <a:gd name="connsiteY1" fmla="*/ 1374931 h 1374931"/>
              <a:gd name="connsiteX0" fmla="*/ 543656 w 1410833"/>
              <a:gd name="connsiteY0" fmla="*/ 0 h 1374931"/>
              <a:gd name="connsiteX1" fmla="*/ 1410833 w 1410833"/>
              <a:gd name="connsiteY1" fmla="*/ 1242729 h 1374931"/>
              <a:gd name="connsiteX2" fmla="*/ 0 w 1410833"/>
              <a:gd name="connsiteY2" fmla="*/ 1242729 h 1374931"/>
              <a:gd name="connsiteX3" fmla="*/ 543656 w 1410833"/>
              <a:gd name="connsiteY3" fmla="*/ 0 h 1374931"/>
              <a:gd name="connsiteX0" fmla="*/ 472696 w 1410833"/>
              <a:gd name="connsiteY0" fmla="*/ 47146 h 1374931"/>
              <a:gd name="connsiteX1" fmla="*/ 1335015 w 1410833"/>
              <a:gd name="connsiteY1" fmla="*/ 1374931 h 1374931"/>
              <a:gd name="connsiteX0" fmla="*/ 543656 w 1418855"/>
              <a:gd name="connsiteY0" fmla="*/ 0 h 1401053"/>
              <a:gd name="connsiteX1" fmla="*/ 1410833 w 1418855"/>
              <a:gd name="connsiteY1" fmla="*/ 1242729 h 1401053"/>
              <a:gd name="connsiteX2" fmla="*/ 0 w 1418855"/>
              <a:gd name="connsiteY2" fmla="*/ 1242729 h 1401053"/>
              <a:gd name="connsiteX3" fmla="*/ 543656 w 1418855"/>
              <a:gd name="connsiteY3" fmla="*/ 0 h 1401053"/>
              <a:gd name="connsiteX0" fmla="*/ 472696 w 1418855"/>
              <a:gd name="connsiteY0" fmla="*/ 47146 h 1401053"/>
              <a:gd name="connsiteX1" fmla="*/ 1418855 w 1418855"/>
              <a:gd name="connsiteY1" fmla="*/ 1401053 h 1401053"/>
              <a:gd name="connsiteX0" fmla="*/ 543656 w 1418855"/>
              <a:gd name="connsiteY0" fmla="*/ 0 h 1401053"/>
              <a:gd name="connsiteX1" fmla="*/ 1410833 w 1418855"/>
              <a:gd name="connsiteY1" fmla="*/ 1242729 h 1401053"/>
              <a:gd name="connsiteX2" fmla="*/ 0 w 1418855"/>
              <a:gd name="connsiteY2" fmla="*/ 1242729 h 1401053"/>
              <a:gd name="connsiteX3" fmla="*/ 543656 w 1418855"/>
              <a:gd name="connsiteY3" fmla="*/ 0 h 1401053"/>
              <a:gd name="connsiteX0" fmla="*/ 472696 w 1418855"/>
              <a:gd name="connsiteY0" fmla="*/ 47146 h 1401053"/>
              <a:gd name="connsiteX1" fmla="*/ 1418855 w 1418855"/>
              <a:gd name="connsiteY1" fmla="*/ 1401053 h 1401053"/>
              <a:gd name="connsiteX0" fmla="*/ 543656 w 1508085"/>
              <a:gd name="connsiteY0" fmla="*/ 0 h 1401053"/>
              <a:gd name="connsiteX1" fmla="*/ 1410833 w 1508085"/>
              <a:gd name="connsiteY1" fmla="*/ 1242729 h 1401053"/>
              <a:gd name="connsiteX2" fmla="*/ 0 w 1508085"/>
              <a:gd name="connsiteY2" fmla="*/ 1242729 h 1401053"/>
              <a:gd name="connsiteX3" fmla="*/ 543656 w 1508085"/>
              <a:gd name="connsiteY3" fmla="*/ 0 h 1401053"/>
              <a:gd name="connsiteX0" fmla="*/ 472696 w 1508085"/>
              <a:gd name="connsiteY0" fmla="*/ 47146 h 1401053"/>
              <a:gd name="connsiteX1" fmla="*/ 1418855 w 1508085"/>
              <a:gd name="connsiteY1" fmla="*/ 1401053 h 1401053"/>
              <a:gd name="connsiteX0" fmla="*/ 543656 w 1489840"/>
              <a:gd name="connsiteY0" fmla="*/ 0 h 1371176"/>
              <a:gd name="connsiteX1" fmla="*/ 1410833 w 1489840"/>
              <a:gd name="connsiteY1" fmla="*/ 1242729 h 1371176"/>
              <a:gd name="connsiteX2" fmla="*/ 0 w 1489840"/>
              <a:gd name="connsiteY2" fmla="*/ 1242729 h 1371176"/>
              <a:gd name="connsiteX3" fmla="*/ 543656 w 1489840"/>
              <a:gd name="connsiteY3" fmla="*/ 0 h 1371176"/>
              <a:gd name="connsiteX0" fmla="*/ 472696 w 1489840"/>
              <a:gd name="connsiteY0" fmla="*/ 47146 h 1371176"/>
              <a:gd name="connsiteX1" fmla="*/ 1399004 w 1489840"/>
              <a:gd name="connsiteY1" fmla="*/ 1371176 h 1371176"/>
              <a:gd name="connsiteX0" fmla="*/ 543656 w 1552587"/>
              <a:gd name="connsiteY0" fmla="*/ 0 h 1371176"/>
              <a:gd name="connsiteX1" fmla="*/ 1410833 w 1552587"/>
              <a:gd name="connsiteY1" fmla="*/ 1242729 h 1371176"/>
              <a:gd name="connsiteX2" fmla="*/ 0 w 1552587"/>
              <a:gd name="connsiteY2" fmla="*/ 1242729 h 1371176"/>
              <a:gd name="connsiteX3" fmla="*/ 543656 w 1552587"/>
              <a:gd name="connsiteY3" fmla="*/ 0 h 1371176"/>
              <a:gd name="connsiteX0" fmla="*/ 472696 w 1552587"/>
              <a:gd name="connsiteY0" fmla="*/ 47146 h 1371176"/>
              <a:gd name="connsiteX1" fmla="*/ 1399004 w 1552587"/>
              <a:gd name="connsiteY1" fmla="*/ 1371176 h 1371176"/>
              <a:gd name="connsiteX0" fmla="*/ 543656 w 1512386"/>
              <a:gd name="connsiteY0" fmla="*/ 0 h 1371176"/>
              <a:gd name="connsiteX1" fmla="*/ 1410833 w 1512386"/>
              <a:gd name="connsiteY1" fmla="*/ 1242729 h 1371176"/>
              <a:gd name="connsiteX2" fmla="*/ 0 w 1512386"/>
              <a:gd name="connsiteY2" fmla="*/ 1242729 h 1371176"/>
              <a:gd name="connsiteX3" fmla="*/ 543656 w 1512386"/>
              <a:gd name="connsiteY3" fmla="*/ 0 h 1371176"/>
              <a:gd name="connsiteX0" fmla="*/ 472696 w 1512386"/>
              <a:gd name="connsiteY0" fmla="*/ 47146 h 1371176"/>
              <a:gd name="connsiteX1" fmla="*/ 1399004 w 1512386"/>
              <a:gd name="connsiteY1" fmla="*/ 1371176 h 1371176"/>
            </a:gdLst>
            <a:ahLst/>
            <a:cxnLst>
              <a:cxn ang="0">
                <a:pos x="connsiteX0" y="connsiteY0"/>
              </a:cxn>
              <a:cxn ang="0">
                <a:pos x="connsiteX1" y="connsiteY1"/>
              </a:cxn>
            </a:cxnLst>
            <a:rect l="l" t="t" r="r" b="b"/>
            <a:pathLst>
              <a:path w="1512386" h="1371176" stroke="0" extrusionOk="0">
                <a:moveTo>
                  <a:pt x="543656" y="0"/>
                </a:moveTo>
                <a:cubicBezTo>
                  <a:pt x="1068851" y="209354"/>
                  <a:pt x="1410833" y="699438"/>
                  <a:pt x="1410833" y="1242729"/>
                </a:cubicBezTo>
                <a:lnTo>
                  <a:pt x="0" y="1242729"/>
                </a:lnTo>
                <a:lnTo>
                  <a:pt x="543656" y="0"/>
                </a:lnTo>
                <a:close/>
              </a:path>
              <a:path w="1512386" h="1371176" fill="none">
                <a:moveTo>
                  <a:pt x="472696" y="47146"/>
                </a:moveTo>
                <a:cubicBezTo>
                  <a:pt x="974198" y="297813"/>
                  <a:pt x="1818806" y="735768"/>
                  <a:pt x="1399004" y="1371176"/>
                </a:cubicBezTo>
              </a:path>
            </a:pathLst>
          </a:custGeom>
          <a:ln w="31750">
            <a:solidFill>
              <a:srgbClr val="1E64C8"/>
            </a:solidFill>
            <a:headEnd type="none" w="lg" len="lg"/>
            <a:tailEnd type="triangle" w="lg"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46" name="Arc 43">
            <a:extLst>
              <a:ext uri="{FF2B5EF4-FFF2-40B4-BE49-F238E27FC236}">
                <a16:creationId xmlns:a16="http://schemas.microsoft.com/office/drawing/2014/main" id="{27E80FE0-09C3-4D74-A5FE-C7D8A89D8F25}"/>
              </a:ext>
            </a:extLst>
          </p:cNvPr>
          <p:cNvSpPr/>
          <p:nvPr/>
        </p:nvSpPr>
        <p:spPr>
          <a:xfrm rot="3609935">
            <a:off x="7612298" y="6793944"/>
            <a:ext cx="1866221" cy="1242729"/>
          </a:xfrm>
          <a:custGeom>
            <a:avLst/>
            <a:gdLst>
              <a:gd name="connsiteX0" fmla="*/ 1954489 w 2821666"/>
              <a:gd name="connsiteY0" fmla="*/ 104004 h 2693465"/>
              <a:gd name="connsiteX1" fmla="*/ 2821666 w 2821666"/>
              <a:gd name="connsiteY1" fmla="*/ 1346733 h 2693465"/>
              <a:gd name="connsiteX2" fmla="*/ 1410833 w 2821666"/>
              <a:gd name="connsiteY2" fmla="*/ 1346733 h 2693465"/>
              <a:gd name="connsiteX3" fmla="*/ 1954489 w 2821666"/>
              <a:gd name="connsiteY3" fmla="*/ 104004 h 2693465"/>
              <a:gd name="connsiteX0" fmla="*/ 1954489 w 2821666"/>
              <a:gd name="connsiteY0" fmla="*/ 104004 h 2693465"/>
              <a:gd name="connsiteX1" fmla="*/ 2821666 w 2821666"/>
              <a:gd name="connsiteY1" fmla="*/ 1346733 h 2693465"/>
              <a:gd name="connsiteX0" fmla="*/ 543656 w 1410833"/>
              <a:gd name="connsiteY0" fmla="*/ 0 h 1374931"/>
              <a:gd name="connsiteX1" fmla="*/ 1410833 w 1410833"/>
              <a:gd name="connsiteY1" fmla="*/ 1242729 h 1374931"/>
              <a:gd name="connsiteX2" fmla="*/ 0 w 1410833"/>
              <a:gd name="connsiteY2" fmla="*/ 1242729 h 1374931"/>
              <a:gd name="connsiteX3" fmla="*/ 543656 w 1410833"/>
              <a:gd name="connsiteY3" fmla="*/ 0 h 1374931"/>
              <a:gd name="connsiteX0" fmla="*/ 543656 w 1410833"/>
              <a:gd name="connsiteY0" fmla="*/ 0 h 1374931"/>
              <a:gd name="connsiteX1" fmla="*/ 1335015 w 1410833"/>
              <a:gd name="connsiteY1" fmla="*/ 1374931 h 1374931"/>
              <a:gd name="connsiteX0" fmla="*/ 543656 w 1410833"/>
              <a:gd name="connsiteY0" fmla="*/ 0 h 1374931"/>
              <a:gd name="connsiteX1" fmla="*/ 1410833 w 1410833"/>
              <a:gd name="connsiteY1" fmla="*/ 1242729 h 1374931"/>
              <a:gd name="connsiteX2" fmla="*/ 0 w 1410833"/>
              <a:gd name="connsiteY2" fmla="*/ 1242729 h 1374931"/>
              <a:gd name="connsiteX3" fmla="*/ 543656 w 1410833"/>
              <a:gd name="connsiteY3" fmla="*/ 0 h 1374931"/>
              <a:gd name="connsiteX0" fmla="*/ 472696 w 1410833"/>
              <a:gd name="connsiteY0" fmla="*/ 47146 h 1374931"/>
              <a:gd name="connsiteX1" fmla="*/ 1335015 w 1410833"/>
              <a:gd name="connsiteY1" fmla="*/ 1374931 h 1374931"/>
              <a:gd name="connsiteX0" fmla="*/ 543656 w 1418855"/>
              <a:gd name="connsiteY0" fmla="*/ 0 h 1401053"/>
              <a:gd name="connsiteX1" fmla="*/ 1410833 w 1418855"/>
              <a:gd name="connsiteY1" fmla="*/ 1242729 h 1401053"/>
              <a:gd name="connsiteX2" fmla="*/ 0 w 1418855"/>
              <a:gd name="connsiteY2" fmla="*/ 1242729 h 1401053"/>
              <a:gd name="connsiteX3" fmla="*/ 543656 w 1418855"/>
              <a:gd name="connsiteY3" fmla="*/ 0 h 1401053"/>
              <a:gd name="connsiteX0" fmla="*/ 472696 w 1418855"/>
              <a:gd name="connsiteY0" fmla="*/ 47146 h 1401053"/>
              <a:gd name="connsiteX1" fmla="*/ 1418855 w 1418855"/>
              <a:gd name="connsiteY1" fmla="*/ 1401053 h 1401053"/>
              <a:gd name="connsiteX0" fmla="*/ 543656 w 1690412"/>
              <a:gd name="connsiteY0" fmla="*/ 0 h 1242729"/>
              <a:gd name="connsiteX1" fmla="*/ 1410833 w 1690412"/>
              <a:gd name="connsiteY1" fmla="*/ 1242729 h 1242729"/>
              <a:gd name="connsiteX2" fmla="*/ 0 w 1690412"/>
              <a:gd name="connsiteY2" fmla="*/ 1242729 h 1242729"/>
              <a:gd name="connsiteX3" fmla="*/ 543656 w 1690412"/>
              <a:gd name="connsiteY3" fmla="*/ 0 h 1242729"/>
              <a:gd name="connsiteX0" fmla="*/ 472696 w 1690412"/>
              <a:gd name="connsiteY0" fmla="*/ 47146 h 1242729"/>
              <a:gd name="connsiteX1" fmla="*/ 1690412 w 1690412"/>
              <a:gd name="connsiteY1" fmla="*/ 755234 h 1242729"/>
              <a:gd name="connsiteX0" fmla="*/ 543656 w 1690412"/>
              <a:gd name="connsiteY0" fmla="*/ 0 h 1242729"/>
              <a:gd name="connsiteX1" fmla="*/ 1410833 w 1690412"/>
              <a:gd name="connsiteY1" fmla="*/ 1242729 h 1242729"/>
              <a:gd name="connsiteX2" fmla="*/ 0 w 1690412"/>
              <a:gd name="connsiteY2" fmla="*/ 1242729 h 1242729"/>
              <a:gd name="connsiteX3" fmla="*/ 543656 w 1690412"/>
              <a:gd name="connsiteY3" fmla="*/ 0 h 1242729"/>
              <a:gd name="connsiteX0" fmla="*/ 472696 w 1690412"/>
              <a:gd name="connsiteY0" fmla="*/ 47146 h 1242729"/>
              <a:gd name="connsiteX1" fmla="*/ 1690412 w 1690412"/>
              <a:gd name="connsiteY1" fmla="*/ 755234 h 1242729"/>
              <a:gd name="connsiteX0" fmla="*/ 543656 w 1690412"/>
              <a:gd name="connsiteY0" fmla="*/ 0 h 1242729"/>
              <a:gd name="connsiteX1" fmla="*/ 1410833 w 1690412"/>
              <a:gd name="connsiteY1" fmla="*/ 1242729 h 1242729"/>
              <a:gd name="connsiteX2" fmla="*/ 0 w 1690412"/>
              <a:gd name="connsiteY2" fmla="*/ 1242729 h 1242729"/>
              <a:gd name="connsiteX3" fmla="*/ 543656 w 1690412"/>
              <a:gd name="connsiteY3" fmla="*/ 0 h 1242729"/>
              <a:gd name="connsiteX0" fmla="*/ 226887 w 1690412"/>
              <a:gd name="connsiteY0" fmla="*/ 92838 h 1242729"/>
              <a:gd name="connsiteX1" fmla="*/ 1690412 w 1690412"/>
              <a:gd name="connsiteY1" fmla="*/ 755234 h 1242729"/>
              <a:gd name="connsiteX0" fmla="*/ 543656 w 1690412"/>
              <a:gd name="connsiteY0" fmla="*/ 0 h 1242729"/>
              <a:gd name="connsiteX1" fmla="*/ 1410833 w 1690412"/>
              <a:gd name="connsiteY1" fmla="*/ 1242729 h 1242729"/>
              <a:gd name="connsiteX2" fmla="*/ 0 w 1690412"/>
              <a:gd name="connsiteY2" fmla="*/ 1242729 h 1242729"/>
              <a:gd name="connsiteX3" fmla="*/ 543656 w 1690412"/>
              <a:gd name="connsiteY3" fmla="*/ 0 h 1242729"/>
              <a:gd name="connsiteX0" fmla="*/ 226887 w 1690412"/>
              <a:gd name="connsiteY0" fmla="*/ 92838 h 1242729"/>
              <a:gd name="connsiteX1" fmla="*/ 1690412 w 1690412"/>
              <a:gd name="connsiteY1" fmla="*/ 755234 h 1242729"/>
              <a:gd name="connsiteX0" fmla="*/ 543656 w 1866221"/>
              <a:gd name="connsiteY0" fmla="*/ 0 h 1242729"/>
              <a:gd name="connsiteX1" fmla="*/ 1410833 w 1866221"/>
              <a:gd name="connsiteY1" fmla="*/ 1242729 h 1242729"/>
              <a:gd name="connsiteX2" fmla="*/ 0 w 1866221"/>
              <a:gd name="connsiteY2" fmla="*/ 1242729 h 1242729"/>
              <a:gd name="connsiteX3" fmla="*/ 543656 w 1866221"/>
              <a:gd name="connsiteY3" fmla="*/ 0 h 1242729"/>
              <a:gd name="connsiteX0" fmla="*/ 226887 w 1866221"/>
              <a:gd name="connsiteY0" fmla="*/ 92838 h 1242729"/>
              <a:gd name="connsiteX1" fmla="*/ 1866221 w 1866221"/>
              <a:gd name="connsiteY1" fmla="*/ 142346 h 1242729"/>
              <a:gd name="connsiteX0" fmla="*/ 543656 w 1866221"/>
              <a:gd name="connsiteY0" fmla="*/ 0 h 1242729"/>
              <a:gd name="connsiteX1" fmla="*/ 1410833 w 1866221"/>
              <a:gd name="connsiteY1" fmla="*/ 1242729 h 1242729"/>
              <a:gd name="connsiteX2" fmla="*/ 0 w 1866221"/>
              <a:gd name="connsiteY2" fmla="*/ 1242729 h 1242729"/>
              <a:gd name="connsiteX3" fmla="*/ 543656 w 1866221"/>
              <a:gd name="connsiteY3" fmla="*/ 0 h 1242729"/>
              <a:gd name="connsiteX0" fmla="*/ 226887 w 1866221"/>
              <a:gd name="connsiteY0" fmla="*/ 92838 h 1242729"/>
              <a:gd name="connsiteX1" fmla="*/ 1866221 w 1866221"/>
              <a:gd name="connsiteY1" fmla="*/ 142346 h 1242729"/>
              <a:gd name="connsiteX0" fmla="*/ 543656 w 1866221"/>
              <a:gd name="connsiteY0" fmla="*/ 0 h 1242729"/>
              <a:gd name="connsiteX1" fmla="*/ 1410833 w 1866221"/>
              <a:gd name="connsiteY1" fmla="*/ 1242729 h 1242729"/>
              <a:gd name="connsiteX2" fmla="*/ 0 w 1866221"/>
              <a:gd name="connsiteY2" fmla="*/ 1242729 h 1242729"/>
              <a:gd name="connsiteX3" fmla="*/ 543656 w 1866221"/>
              <a:gd name="connsiteY3" fmla="*/ 0 h 1242729"/>
              <a:gd name="connsiteX0" fmla="*/ 226887 w 1866221"/>
              <a:gd name="connsiteY0" fmla="*/ 92838 h 1242729"/>
              <a:gd name="connsiteX1" fmla="*/ 1866221 w 1866221"/>
              <a:gd name="connsiteY1" fmla="*/ 142346 h 1242729"/>
              <a:gd name="connsiteX0" fmla="*/ 543656 w 1866221"/>
              <a:gd name="connsiteY0" fmla="*/ 0 h 1242729"/>
              <a:gd name="connsiteX1" fmla="*/ 1410833 w 1866221"/>
              <a:gd name="connsiteY1" fmla="*/ 1242729 h 1242729"/>
              <a:gd name="connsiteX2" fmla="*/ 0 w 1866221"/>
              <a:gd name="connsiteY2" fmla="*/ 1242729 h 1242729"/>
              <a:gd name="connsiteX3" fmla="*/ 543656 w 1866221"/>
              <a:gd name="connsiteY3" fmla="*/ 0 h 1242729"/>
              <a:gd name="connsiteX0" fmla="*/ 226887 w 1866221"/>
              <a:gd name="connsiteY0" fmla="*/ 92838 h 1242729"/>
              <a:gd name="connsiteX1" fmla="*/ 1866221 w 1866221"/>
              <a:gd name="connsiteY1" fmla="*/ 142346 h 1242729"/>
              <a:gd name="connsiteX0" fmla="*/ 543656 w 1866221"/>
              <a:gd name="connsiteY0" fmla="*/ 0 h 1242729"/>
              <a:gd name="connsiteX1" fmla="*/ 1410833 w 1866221"/>
              <a:gd name="connsiteY1" fmla="*/ 1242729 h 1242729"/>
              <a:gd name="connsiteX2" fmla="*/ 0 w 1866221"/>
              <a:gd name="connsiteY2" fmla="*/ 1242729 h 1242729"/>
              <a:gd name="connsiteX3" fmla="*/ 543656 w 1866221"/>
              <a:gd name="connsiteY3" fmla="*/ 0 h 1242729"/>
              <a:gd name="connsiteX0" fmla="*/ 226887 w 1866221"/>
              <a:gd name="connsiteY0" fmla="*/ 92838 h 1242729"/>
              <a:gd name="connsiteX1" fmla="*/ 1866221 w 1866221"/>
              <a:gd name="connsiteY1" fmla="*/ 142346 h 1242729"/>
              <a:gd name="connsiteX0" fmla="*/ 543656 w 1866221"/>
              <a:gd name="connsiteY0" fmla="*/ 0 h 1242729"/>
              <a:gd name="connsiteX1" fmla="*/ 1410833 w 1866221"/>
              <a:gd name="connsiteY1" fmla="*/ 1242729 h 1242729"/>
              <a:gd name="connsiteX2" fmla="*/ 0 w 1866221"/>
              <a:gd name="connsiteY2" fmla="*/ 1242729 h 1242729"/>
              <a:gd name="connsiteX3" fmla="*/ 543656 w 1866221"/>
              <a:gd name="connsiteY3" fmla="*/ 0 h 1242729"/>
              <a:gd name="connsiteX0" fmla="*/ 226887 w 1866221"/>
              <a:gd name="connsiteY0" fmla="*/ 92838 h 1242729"/>
              <a:gd name="connsiteX1" fmla="*/ 1866221 w 1866221"/>
              <a:gd name="connsiteY1" fmla="*/ 142346 h 1242729"/>
              <a:gd name="connsiteX0" fmla="*/ 543656 w 1866221"/>
              <a:gd name="connsiteY0" fmla="*/ 0 h 1242729"/>
              <a:gd name="connsiteX1" fmla="*/ 1410833 w 1866221"/>
              <a:gd name="connsiteY1" fmla="*/ 1242729 h 1242729"/>
              <a:gd name="connsiteX2" fmla="*/ 0 w 1866221"/>
              <a:gd name="connsiteY2" fmla="*/ 1242729 h 1242729"/>
              <a:gd name="connsiteX3" fmla="*/ 543656 w 1866221"/>
              <a:gd name="connsiteY3" fmla="*/ 0 h 1242729"/>
              <a:gd name="connsiteX0" fmla="*/ 226887 w 1866221"/>
              <a:gd name="connsiteY0" fmla="*/ 92838 h 1242729"/>
              <a:gd name="connsiteX1" fmla="*/ 1866221 w 1866221"/>
              <a:gd name="connsiteY1" fmla="*/ 142346 h 1242729"/>
              <a:gd name="connsiteX0" fmla="*/ 543656 w 1866221"/>
              <a:gd name="connsiteY0" fmla="*/ 0 h 1242729"/>
              <a:gd name="connsiteX1" fmla="*/ 1410833 w 1866221"/>
              <a:gd name="connsiteY1" fmla="*/ 1242729 h 1242729"/>
              <a:gd name="connsiteX2" fmla="*/ 0 w 1866221"/>
              <a:gd name="connsiteY2" fmla="*/ 1242729 h 1242729"/>
              <a:gd name="connsiteX3" fmla="*/ 543656 w 1866221"/>
              <a:gd name="connsiteY3" fmla="*/ 0 h 1242729"/>
              <a:gd name="connsiteX0" fmla="*/ 226887 w 1866221"/>
              <a:gd name="connsiteY0" fmla="*/ 92838 h 1242729"/>
              <a:gd name="connsiteX1" fmla="*/ 1866221 w 1866221"/>
              <a:gd name="connsiteY1" fmla="*/ 142346 h 1242729"/>
            </a:gdLst>
            <a:ahLst/>
            <a:cxnLst>
              <a:cxn ang="0">
                <a:pos x="connsiteX0" y="connsiteY0"/>
              </a:cxn>
              <a:cxn ang="0">
                <a:pos x="connsiteX1" y="connsiteY1"/>
              </a:cxn>
            </a:cxnLst>
            <a:rect l="l" t="t" r="r" b="b"/>
            <a:pathLst>
              <a:path w="1866221" h="1242729" stroke="0" extrusionOk="0">
                <a:moveTo>
                  <a:pt x="543656" y="0"/>
                </a:moveTo>
                <a:cubicBezTo>
                  <a:pt x="1068851" y="209354"/>
                  <a:pt x="1410833" y="699438"/>
                  <a:pt x="1410833" y="1242729"/>
                </a:cubicBezTo>
                <a:lnTo>
                  <a:pt x="0" y="1242729"/>
                </a:lnTo>
                <a:lnTo>
                  <a:pt x="543656" y="0"/>
                </a:lnTo>
                <a:close/>
              </a:path>
              <a:path w="1866221" h="1242729" fill="none">
                <a:moveTo>
                  <a:pt x="226887" y="92838"/>
                </a:moveTo>
                <a:cubicBezTo>
                  <a:pt x="717453" y="377687"/>
                  <a:pt x="1493947" y="950529"/>
                  <a:pt x="1866221" y="142346"/>
                </a:cubicBezTo>
              </a:path>
            </a:pathLst>
          </a:custGeom>
          <a:ln w="31750">
            <a:solidFill>
              <a:srgbClr val="1E64C8"/>
            </a:solidFill>
            <a:headEnd type="none" w="lg" len="lg"/>
            <a:tailEnd type="triangle" w="lg"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Tree>
    <p:extLst>
      <p:ext uri="{BB962C8B-B14F-4D97-AF65-F5344CB8AC3E}">
        <p14:creationId xmlns:p14="http://schemas.microsoft.com/office/powerpoint/2010/main" val="24524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4306F3-EB7E-4808-8522-DE698C519F9F}"/>
              </a:ext>
            </a:extLst>
          </p:cNvPr>
          <p:cNvPicPr>
            <a:picLocks noChangeAspect="1"/>
          </p:cNvPicPr>
          <p:nvPr/>
        </p:nvPicPr>
        <p:blipFill rotWithShape="1">
          <a:blip r:embed="rId3">
            <a:extLst>
              <a:ext uri="{28A0092B-C50C-407E-A947-70E740481C1C}">
                <a14:useLocalDpi xmlns:a14="http://schemas.microsoft.com/office/drawing/2010/main" val="0"/>
              </a:ext>
            </a:extLst>
          </a:blip>
          <a:srcRect l="21979" t="18238" r="29255" b="22179"/>
          <a:stretch/>
        </p:blipFill>
        <p:spPr>
          <a:xfrm>
            <a:off x="12298758" y="3380179"/>
            <a:ext cx="4146612" cy="2580641"/>
          </a:xfrm>
          <a:prstGeom prst="rect">
            <a:avLst/>
          </a:prstGeom>
        </p:spPr>
      </p:pic>
      <p:sp>
        <p:nvSpPr>
          <p:cNvPr id="7" name="Title 6"/>
          <p:cNvSpPr>
            <a:spLocks noGrp="1"/>
          </p:cNvSpPr>
          <p:nvPr>
            <p:ph type="title"/>
          </p:nvPr>
        </p:nvSpPr>
        <p:spPr/>
        <p:txBody>
          <a:bodyPr/>
          <a:lstStyle/>
          <a:p>
            <a:r>
              <a:rPr lang="en-GB" dirty="0"/>
              <a:t>Pipeline</a:t>
            </a:r>
          </a:p>
        </p:txBody>
      </p:sp>
      <p:sp>
        <p:nvSpPr>
          <p:cNvPr id="8" name="Slide Number Placeholder 7"/>
          <p:cNvSpPr>
            <a:spLocks noGrp="1"/>
          </p:cNvSpPr>
          <p:nvPr>
            <p:ph type="sldNum" sz="quarter" idx="12"/>
          </p:nvPr>
        </p:nvSpPr>
        <p:spPr/>
        <p:txBody>
          <a:bodyPr/>
          <a:lstStyle/>
          <a:p>
            <a:fld id="{7AE184E0-0BD4-4705-A12B-9B71DDE63301}" type="slidenum">
              <a:rPr lang="en-GB" smtClean="0"/>
              <a:t>6</a:t>
            </a:fld>
            <a:endParaRPr lang="en-GB"/>
          </a:p>
        </p:txBody>
      </p:sp>
      <p:sp>
        <p:nvSpPr>
          <p:cNvPr id="2" name="Rectangle: Rounded Corners 1">
            <a:extLst>
              <a:ext uri="{FF2B5EF4-FFF2-40B4-BE49-F238E27FC236}">
                <a16:creationId xmlns:a16="http://schemas.microsoft.com/office/drawing/2014/main" id="{3CC9438D-1A06-4007-AC23-6FA55C9054BF}"/>
              </a:ext>
            </a:extLst>
          </p:cNvPr>
          <p:cNvSpPr/>
          <p:nvPr/>
        </p:nvSpPr>
        <p:spPr>
          <a:xfrm>
            <a:off x="830118" y="1955314"/>
            <a:ext cx="3456432"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4" name="TextBox 3">
            <a:extLst>
              <a:ext uri="{FF2B5EF4-FFF2-40B4-BE49-F238E27FC236}">
                <a16:creationId xmlns:a16="http://schemas.microsoft.com/office/drawing/2014/main" id="{F8A97EDB-299C-4CF9-B317-132407874E67}"/>
              </a:ext>
            </a:extLst>
          </p:cNvPr>
          <p:cNvSpPr txBox="1"/>
          <p:nvPr/>
        </p:nvSpPr>
        <p:spPr>
          <a:xfrm>
            <a:off x="1302819" y="2105932"/>
            <a:ext cx="2518638" cy="973280"/>
          </a:xfrm>
          <a:prstGeom prst="rect">
            <a:avLst/>
          </a:prstGeom>
          <a:noFill/>
        </p:spPr>
        <p:txBody>
          <a:bodyPr wrap="square" rtlCol="0">
            <a:spAutoFit/>
          </a:bodyPr>
          <a:lstStyle/>
          <a:p>
            <a:pPr algn="ctr">
              <a:lnSpc>
                <a:spcPct val="120000"/>
              </a:lnSpc>
            </a:pPr>
            <a:r>
              <a:rPr lang="nl-BE" sz="2500" b="1" dirty="0"/>
              <a:t>Data Collection</a:t>
            </a:r>
          </a:p>
          <a:p>
            <a:pPr algn="ctr">
              <a:lnSpc>
                <a:spcPct val="120000"/>
              </a:lnSpc>
            </a:pPr>
            <a:r>
              <a:rPr lang="nl-BE" sz="2500" b="1" dirty="0"/>
              <a:t>&amp; Filtering</a:t>
            </a:r>
          </a:p>
        </p:txBody>
      </p:sp>
      <p:sp>
        <p:nvSpPr>
          <p:cNvPr id="9" name="Rectangle: Rounded Corners 8">
            <a:extLst>
              <a:ext uri="{FF2B5EF4-FFF2-40B4-BE49-F238E27FC236}">
                <a16:creationId xmlns:a16="http://schemas.microsoft.com/office/drawing/2014/main" id="{9BC70868-9230-42BB-B3BD-34058B87A828}"/>
              </a:ext>
            </a:extLst>
          </p:cNvPr>
          <p:cNvSpPr/>
          <p:nvPr/>
        </p:nvSpPr>
        <p:spPr>
          <a:xfrm>
            <a:off x="830118" y="6111170"/>
            <a:ext cx="3456432"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extBox 9">
            <a:extLst>
              <a:ext uri="{FF2B5EF4-FFF2-40B4-BE49-F238E27FC236}">
                <a16:creationId xmlns:a16="http://schemas.microsoft.com/office/drawing/2014/main" id="{CF8FE3B1-D5EB-4EF3-A435-A9C2DBB909D8}"/>
              </a:ext>
            </a:extLst>
          </p:cNvPr>
          <p:cNvSpPr txBox="1"/>
          <p:nvPr/>
        </p:nvSpPr>
        <p:spPr>
          <a:xfrm>
            <a:off x="1058565" y="6261788"/>
            <a:ext cx="2999539" cy="973280"/>
          </a:xfrm>
          <a:prstGeom prst="rect">
            <a:avLst/>
          </a:prstGeom>
          <a:noFill/>
        </p:spPr>
        <p:txBody>
          <a:bodyPr wrap="square" rtlCol="0">
            <a:spAutoFit/>
          </a:bodyPr>
          <a:lstStyle/>
          <a:p>
            <a:pPr algn="ctr">
              <a:lnSpc>
                <a:spcPct val="120000"/>
              </a:lnSpc>
            </a:pPr>
            <a:r>
              <a:rPr lang="nl-BE" sz="2500" b="1" dirty="0"/>
              <a:t>Multiple </a:t>
            </a:r>
            <a:r>
              <a:rPr lang="nl-BE" sz="2500" b="1" dirty="0" err="1"/>
              <a:t>Sequence</a:t>
            </a:r>
            <a:endParaRPr lang="nl-BE" sz="2500" b="1" dirty="0"/>
          </a:p>
          <a:p>
            <a:pPr algn="ctr">
              <a:lnSpc>
                <a:spcPct val="120000"/>
              </a:lnSpc>
            </a:pPr>
            <a:r>
              <a:rPr lang="nl-BE" sz="2500" b="1" dirty="0" err="1"/>
              <a:t>Alignment</a:t>
            </a:r>
            <a:endParaRPr lang="nl-BE" sz="2500" b="1" dirty="0"/>
          </a:p>
        </p:txBody>
      </p:sp>
      <p:cxnSp>
        <p:nvCxnSpPr>
          <p:cNvPr id="6" name="Straight Arrow Connector 5">
            <a:extLst>
              <a:ext uri="{FF2B5EF4-FFF2-40B4-BE49-F238E27FC236}">
                <a16:creationId xmlns:a16="http://schemas.microsoft.com/office/drawing/2014/main" id="{7F39F8D5-F696-4DE4-9614-210698C82057}"/>
              </a:ext>
            </a:extLst>
          </p:cNvPr>
          <p:cNvCxnSpPr>
            <a:cxnSpLocks/>
            <a:stCxn id="2" idx="2"/>
            <a:endCxn id="9" idx="0"/>
          </p:cNvCxnSpPr>
          <p:nvPr/>
        </p:nvCxnSpPr>
        <p:spPr>
          <a:xfrm>
            <a:off x="2558334" y="3229830"/>
            <a:ext cx="0" cy="2881340"/>
          </a:xfrm>
          <a:prstGeom prst="straightConnector1">
            <a:avLst/>
          </a:prstGeom>
          <a:ln w="31750">
            <a:solidFill>
              <a:srgbClr val="1E64C8"/>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9E517088-1926-4EB1-9F3D-9B7FC1D6A29D}"/>
              </a:ext>
            </a:extLst>
          </p:cNvPr>
          <p:cNvSpPr>
            <a:spLocks noGrp="1"/>
          </p:cNvSpPr>
          <p:nvPr>
            <p:ph idx="1"/>
          </p:nvPr>
        </p:nvSpPr>
        <p:spPr>
          <a:xfrm>
            <a:off x="5860297" y="1348826"/>
            <a:ext cx="9280598" cy="7563426"/>
          </a:xfrm>
        </p:spPr>
        <p:txBody>
          <a:bodyPr>
            <a:normAutofit/>
          </a:bodyPr>
          <a:lstStyle/>
          <a:p>
            <a:r>
              <a:rPr lang="en-GB" sz="2800" dirty="0"/>
              <a:t>NCBI</a:t>
            </a:r>
          </a:p>
          <a:p>
            <a:r>
              <a:rPr lang="en-GB" sz="2800" dirty="0"/>
              <a:t>No duplicates</a:t>
            </a:r>
          </a:p>
          <a:p>
            <a:r>
              <a:rPr lang="en-GB" sz="2800" dirty="0"/>
              <a:t>No ambiguous characters</a:t>
            </a:r>
          </a:p>
          <a:p>
            <a:r>
              <a:rPr lang="en-GB" sz="2800" dirty="0"/>
              <a:t>Minimum length (&gt;95%)</a:t>
            </a:r>
          </a:p>
          <a:p>
            <a:r>
              <a:rPr lang="en-GB" sz="2800" dirty="0"/>
              <a:t>Amount of sequences</a:t>
            </a:r>
          </a:p>
          <a:p>
            <a:pPr lvl="2"/>
            <a:r>
              <a:rPr lang="en-GB" sz="2800" dirty="0"/>
              <a:t>Influenza A:		160 000</a:t>
            </a:r>
          </a:p>
          <a:p>
            <a:pPr lvl="2"/>
            <a:r>
              <a:rPr lang="en-GB" sz="2800" dirty="0"/>
              <a:t>Influenza B:		40 000</a:t>
            </a:r>
          </a:p>
          <a:p>
            <a:pPr lvl="2"/>
            <a:endParaRPr lang="en-GB" sz="2800" dirty="0"/>
          </a:p>
          <a:p>
            <a:pPr lvl="2"/>
            <a:endParaRPr lang="en-GB" sz="2800" dirty="0"/>
          </a:p>
          <a:p>
            <a:r>
              <a:rPr lang="en-GB" sz="2800" dirty="0"/>
              <a:t>MAFFT: large alignments</a:t>
            </a:r>
          </a:p>
          <a:p>
            <a:r>
              <a:rPr lang="en-GB" sz="2800" dirty="0"/>
              <a:t>Removal of rare insertions (&lt;10%)</a:t>
            </a:r>
          </a:p>
          <a:p>
            <a:r>
              <a:rPr lang="en-GB" sz="2800" dirty="0"/>
              <a:t>Consensus sequence</a:t>
            </a:r>
          </a:p>
        </p:txBody>
      </p:sp>
    </p:spTree>
    <p:extLst>
      <p:ext uri="{BB962C8B-B14F-4D97-AF65-F5344CB8AC3E}">
        <p14:creationId xmlns:p14="http://schemas.microsoft.com/office/powerpoint/2010/main" val="121370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F2A9053-E859-4357-8027-6DB8FA5AF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288" y="1494046"/>
            <a:ext cx="11698331" cy="7714301"/>
          </a:xfrm>
          <a:prstGeom prst="rect">
            <a:avLst/>
          </a:prstGeom>
        </p:spPr>
      </p:pic>
      <p:sp>
        <p:nvSpPr>
          <p:cNvPr id="7" name="Title 6"/>
          <p:cNvSpPr>
            <a:spLocks noGrp="1"/>
          </p:cNvSpPr>
          <p:nvPr>
            <p:ph type="title"/>
          </p:nvPr>
        </p:nvSpPr>
        <p:spPr/>
        <p:txBody>
          <a:bodyPr/>
          <a:lstStyle/>
          <a:p>
            <a:r>
              <a:rPr lang="en-GB" dirty="0"/>
              <a:t>Phylogenetic tree</a:t>
            </a:r>
          </a:p>
        </p:txBody>
      </p:sp>
      <p:sp>
        <p:nvSpPr>
          <p:cNvPr id="3" name="Content Placeholder 2"/>
          <p:cNvSpPr>
            <a:spLocks noGrp="1"/>
          </p:cNvSpPr>
          <p:nvPr>
            <p:ph idx="1"/>
          </p:nvPr>
        </p:nvSpPr>
        <p:spPr/>
        <p:txBody>
          <a:bodyPr>
            <a:normAutofit/>
          </a:bodyPr>
          <a:lstStyle/>
          <a:p>
            <a:r>
              <a:rPr lang="en-GB" sz="3600" dirty="0"/>
              <a:t>Clustering (300-750 sequences)</a:t>
            </a:r>
          </a:p>
          <a:p>
            <a:r>
              <a:rPr lang="en-GB" sz="3600" dirty="0" err="1"/>
              <a:t>Fasttree</a:t>
            </a:r>
            <a:r>
              <a:rPr lang="en-GB" sz="3600" dirty="0"/>
              <a:t>: large trees</a:t>
            </a:r>
          </a:p>
          <a:p>
            <a:endParaRPr lang="en-GB" sz="4000" dirty="0"/>
          </a:p>
          <a:p>
            <a:pPr lvl="2"/>
            <a:endParaRPr lang="en-GB" sz="4000" dirty="0"/>
          </a:p>
        </p:txBody>
      </p:sp>
      <p:sp>
        <p:nvSpPr>
          <p:cNvPr id="8" name="Slide Number Placeholder 7"/>
          <p:cNvSpPr>
            <a:spLocks noGrp="1"/>
          </p:cNvSpPr>
          <p:nvPr>
            <p:ph type="sldNum" sz="quarter" idx="12"/>
          </p:nvPr>
        </p:nvSpPr>
        <p:spPr/>
        <p:txBody>
          <a:bodyPr/>
          <a:lstStyle/>
          <a:p>
            <a:fld id="{7AE184E0-0BD4-4705-A12B-9B71DDE63301}" type="slidenum">
              <a:rPr lang="en-GB" smtClean="0"/>
              <a:t>7</a:t>
            </a:fld>
            <a:endParaRPr lang="en-GB"/>
          </a:p>
        </p:txBody>
      </p:sp>
      <p:sp>
        <p:nvSpPr>
          <p:cNvPr id="10" name="TextBox 9">
            <a:extLst>
              <a:ext uri="{FF2B5EF4-FFF2-40B4-BE49-F238E27FC236}">
                <a16:creationId xmlns:a16="http://schemas.microsoft.com/office/drawing/2014/main" id="{71824516-0EE5-4008-9BD3-94733BE1525A}"/>
              </a:ext>
            </a:extLst>
          </p:cNvPr>
          <p:cNvSpPr txBox="1"/>
          <p:nvPr/>
        </p:nvSpPr>
        <p:spPr>
          <a:xfrm>
            <a:off x="13692243" y="8091431"/>
            <a:ext cx="1898277" cy="656205"/>
          </a:xfrm>
          <a:prstGeom prst="rect">
            <a:avLst/>
          </a:prstGeom>
          <a:noFill/>
        </p:spPr>
        <p:txBody>
          <a:bodyPr wrap="none" rtlCol="0">
            <a:spAutoFit/>
          </a:bodyPr>
          <a:lstStyle/>
          <a:p>
            <a:pPr algn="l">
              <a:lnSpc>
                <a:spcPct val="120000"/>
              </a:lnSpc>
            </a:pPr>
            <a:r>
              <a:rPr lang="nl-BE" sz="1050" dirty="0" err="1"/>
              <a:t>Phylogenetic</a:t>
            </a:r>
            <a:r>
              <a:rPr lang="nl-BE" sz="1050" dirty="0"/>
              <a:t> tree of </a:t>
            </a:r>
          </a:p>
          <a:p>
            <a:pPr algn="l">
              <a:lnSpc>
                <a:spcPct val="120000"/>
              </a:lnSpc>
            </a:pPr>
            <a:r>
              <a:rPr lang="nl-BE" sz="1050" dirty="0"/>
              <a:t>Influenza A Segment 3,</a:t>
            </a:r>
          </a:p>
          <a:p>
            <a:pPr algn="l">
              <a:lnSpc>
                <a:spcPct val="120000"/>
              </a:lnSpc>
            </a:pPr>
            <a:r>
              <a:rPr lang="nl-BE" sz="1050" dirty="0" err="1"/>
              <a:t>visualized</a:t>
            </a:r>
            <a:r>
              <a:rPr lang="nl-BE" sz="1050" dirty="0"/>
              <a:t> </a:t>
            </a:r>
            <a:r>
              <a:rPr lang="nl-BE" sz="1050" dirty="0" err="1"/>
              <a:t>with</a:t>
            </a:r>
            <a:r>
              <a:rPr lang="nl-BE" sz="1050" dirty="0"/>
              <a:t> </a:t>
            </a:r>
            <a:r>
              <a:rPr lang="nl-BE" sz="1050" dirty="0" err="1"/>
              <a:t>Dendroscope</a:t>
            </a:r>
            <a:endParaRPr lang="nl-BE" sz="1050" dirty="0"/>
          </a:p>
        </p:txBody>
      </p:sp>
      <p:sp>
        <p:nvSpPr>
          <p:cNvPr id="4" name="Rectangle 3">
            <a:extLst>
              <a:ext uri="{FF2B5EF4-FFF2-40B4-BE49-F238E27FC236}">
                <a16:creationId xmlns:a16="http://schemas.microsoft.com/office/drawing/2014/main" id="{ACDA6E7B-789C-4EBD-BFFF-EFA48F76F6CA}"/>
              </a:ext>
            </a:extLst>
          </p:cNvPr>
          <p:cNvSpPr/>
          <p:nvPr/>
        </p:nvSpPr>
        <p:spPr>
          <a:xfrm>
            <a:off x="9112102" y="6305107"/>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Rectangle 10">
            <a:extLst>
              <a:ext uri="{FF2B5EF4-FFF2-40B4-BE49-F238E27FC236}">
                <a16:creationId xmlns:a16="http://schemas.microsoft.com/office/drawing/2014/main" id="{F6BB6C62-D7C3-4DC0-9A03-678B578B7043}"/>
              </a:ext>
            </a:extLst>
          </p:cNvPr>
          <p:cNvSpPr/>
          <p:nvPr/>
        </p:nvSpPr>
        <p:spPr>
          <a:xfrm>
            <a:off x="8834879" y="6604789"/>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tangle 11">
            <a:extLst>
              <a:ext uri="{FF2B5EF4-FFF2-40B4-BE49-F238E27FC236}">
                <a16:creationId xmlns:a16="http://schemas.microsoft.com/office/drawing/2014/main" id="{367248B7-6E8F-41D9-A4A0-3001EAC515B5}"/>
              </a:ext>
            </a:extLst>
          </p:cNvPr>
          <p:cNvSpPr/>
          <p:nvPr/>
        </p:nvSpPr>
        <p:spPr>
          <a:xfrm>
            <a:off x="8323564" y="7000077"/>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3" name="Rectangle 12">
            <a:extLst>
              <a:ext uri="{FF2B5EF4-FFF2-40B4-BE49-F238E27FC236}">
                <a16:creationId xmlns:a16="http://schemas.microsoft.com/office/drawing/2014/main" id="{D0E8B795-55D1-40AD-AECE-C4D5D75D84FF}"/>
              </a:ext>
            </a:extLst>
          </p:cNvPr>
          <p:cNvSpPr/>
          <p:nvPr/>
        </p:nvSpPr>
        <p:spPr>
          <a:xfrm>
            <a:off x="7671102" y="7138189"/>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4" name="Rectangle 13">
            <a:extLst>
              <a:ext uri="{FF2B5EF4-FFF2-40B4-BE49-F238E27FC236}">
                <a16:creationId xmlns:a16="http://schemas.microsoft.com/office/drawing/2014/main" id="{666DF6FD-D3E2-410A-8D57-BF15429E574D}"/>
              </a:ext>
            </a:extLst>
          </p:cNvPr>
          <p:cNvSpPr/>
          <p:nvPr/>
        </p:nvSpPr>
        <p:spPr>
          <a:xfrm>
            <a:off x="7424321" y="7268011"/>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5" name="Rectangle 14">
            <a:extLst>
              <a:ext uri="{FF2B5EF4-FFF2-40B4-BE49-F238E27FC236}">
                <a16:creationId xmlns:a16="http://schemas.microsoft.com/office/drawing/2014/main" id="{71B7F7C1-FBFE-425B-86DB-1488459B3EF6}"/>
              </a:ext>
            </a:extLst>
          </p:cNvPr>
          <p:cNvSpPr/>
          <p:nvPr/>
        </p:nvSpPr>
        <p:spPr>
          <a:xfrm>
            <a:off x="7382907" y="7418583"/>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6" name="Rectangle 15">
            <a:extLst>
              <a:ext uri="{FF2B5EF4-FFF2-40B4-BE49-F238E27FC236}">
                <a16:creationId xmlns:a16="http://schemas.microsoft.com/office/drawing/2014/main" id="{6E38C366-5100-4AD8-A479-79711DFC983A}"/>
              </a:ext>
            </a:extLst>
          </p:cNvPr>
          <p:cNvSpPr/>
          <p:nvPr/>
        </p:nvSpPr>
        <p:spPr>
          <a:xfrm>
            <a:off x="6844745" y="7656708"/>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tangle 16">
            <a:extLst>
              <a:ext uri="{FF2B5EF4-FFF2-40B4-BE49-F238E27FC236}">
                <a16:creationId xmlns:a16="http://schemas.microsoft.com/office/drawing/2014/main" id="{43BA5986-3967-4323-B9B3-A340AAD603AF}"/>
              </a:ext>
            </a:extLst>
          </p:cNvPr>
          <p:cNvSpPr/>
          <p:nvPr/>
        </p:nvSpPr>
        <p:spPr>
          <a:xfrm>
            <a:off x="6563758" y="7828800"/>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8" name="Rectangle 17">
            <a:extLst>
              <a:ext uri="{FF2B5EF4-FFF2-40B4-BE49-F238E27FC236}">
                <a16:creationId xmlns:a16="http://schemas.microsoft.com/office/drawing/2014/main" id="{55B05004-D006-41A8-AD3A-E5F4E3E762A3}"/>
              </a:ext>
            </a:extLst>
          </p:cNvPr>
          <p:cNvSpPr/>
          <p:nvPr/>
        </p:nvSpPr>
        <p:spPr>
          <a:xfrm>
            <a:off x="6136504" y="8028340"/>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9" name="Rectangle 18">
            <a:extLst>
              <a:ext uri="{FF2B5EF4-FFF2-40B4-BE49-F238E27FC236}">
                <a16:creationId xmlns:a16="http://schemas.microsoft.com/office/drawing/2014/main" id="{6802B30C-1164-412C-9CB4-E0B81BA9273E}"/>
              </a:ext>
            </a:extLst>
          </p:cNvPr>
          <p:cNvSpPr/>
          <p:nvPr/>
        </p:nvSpPr>
        <p:spPr>
          <a:xfrm>
            <a:off x="6679940" y="8197365"/>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Rectangle 19">
            <a:extLst>
              <a:ext uri="{FF2B5EF4-FFF2-40B4-BE49-F238E27FC236}">
                <a16:creationId xmlns:a16="http://schemas.microsoft.com/office/drawing/2014/main" id="{E3E9A268-3961-4B82-A7C9-AB0B726D4FF1}"/>
              </a:ext>
            </a:extLst>
          </p:cNvPr>
          <p:cNvSpPr/>
          <p:nvPr/>
        </p:nvSpPr>
        <p:spPr>
          <a:xfrm>
            <a:off x="6515135" y="8455087"/>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tangle 20">
            <a:extLst>
              <a:ext uri="{FF2B5EF4-FFF2-40B4-BE49-F238E27FC236}">
                <a16:creationId xmlns:a16="http://schemas.microsoft.com/office/drawing/2014/main" id="{85BC87CB-0858-4D88-82E0-8E93845A6119}"/>
              </a:ext>
            </a:extLst>
          </p:cNvPr>
          <p:cNvSpPr/>
          <p:nvPr/>
        </p:nvSpPr>
        <p:spPr>
          <a:xfrm>
            <a:off x="6350330" y="8736024"/>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Rectangle 22">
            <a:extLst>
              <a:ext uri="{FF2B5EF4-FFF2-40B4-BE49-F238E27FC236}">
                <a16:creationId xmlns:a16="http://schemas.microsoft.com/office/drawing/2014/main" id="{4DAECF06-FB8F-4499-A6B8-98DB597BAC19}"/>
              </a:ext>
            </a:extLst>
          </p:cNvPr>
          <p:cNvSpPr/>
          <p:nvPr/>
        </p:nvSpPr>
        <p:spPr>
          <a:xfrm>
            <a:off x="10060958" y="8511862"/>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4" name="Rectangle 23">
            <a:extLst>
              <a:ext uri="{FF2B5EF4-FFF2-40B4-BE49-F238E27FC236}">
                <a16:creationId xmlns:a16="http://schemas.microsoft.com/office/drawing/2014/main" id="{89D7605A-08F2-407E-B7E6-13C430DBC906}"/>
              </a:ext>
            </a:extLst>
          </p:cNvPr>
          <p:cNvSpPr/>
          <p:nvPr/>
        </p:nvSpPr>
        <p:spPr>
          <a:xfrm>
            <a:off x="10696601" y="8367850"/>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tangle 24">
            <a:extLst>
              <a:ext uri="{FF2B5EF4-FFF2-40B4-BE49-F238E27FC236}">
                <a16:creationId xmlns:a16="http://schemas.microsoft.com/office/drawing/2014/main" id="{75C7C97B-DA0E-4E92-8BDE-5FD66F8F5A38}"/>
              </a:ext>
            </a:extLst>
          </p:cNvPr>
          <p:cNvSpPr/>
          <p:nvPr/>
        </p:nvSpPr>
        <p:spPr>
          <a:xfrm>
            <a:off x="10741936" y="8163861"/>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6" name="Rectangle 25">
            <a:extLst>
              <a:ext uri="{FF2B5EF4-FFF2-40B4-BE49-F238E27FC236}">
                <a16:creationId xmlns:a16="http://schemas.microsoft.com/office/drawing/2014/main" id="{12895524-EAAB-43C7-90EF-843CC8E0BAD3}"/>
              </a:ext>
            </a:extLst>
          </p:cNvPr>
          <p:cNvSpPr/>
          <p:nvPr/>
        </p:nvSpPr>
        <p:spPr>
          <a:xfrm>
            <a:off x="10170236" y="7561015"/>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7" name="Rectangle 26">
            <a:extLst>
              <a:ext uri="{FF2B5EF4-FFF2-40B4-BE49-F238E27FC236}">
                <a16:creationId xmlns:a16="http://schemas.microsoft.com/office/drawing/2014/main" id="{A334F5FF-D0E5-4444-99C0-3450AA0F52E8}"/>
              </a:ext>
            </a:extLst>
          </p:cNvPr>
          <p:cNvSpPr/>
          <p:nvPr/>
        </p:nvSpPr>
        <p:spPr>
          <a:xfrm>
            <a:off x="11526860" y="7172318"/>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8" name="Rectangle 27">
            <a:extLst>
              <a:ext uri="{FF2B5EF4-FFF2-40B4-BE49-F238E27FC236}">
                <a16:creationId xmlns:a16="http://schemas.microsoft.com/office/drawing/2014/main" id="{7434457A-4125-4199-870D-B7EAFAAAA97F}"/>
              </a:ext>
            </a:extLst>
          </p:cNvPr>
          <p:cNvSpPr/>
          <p:nvPr/>
        </p:nvSpPr>
        <p:spPr>
          <a:xfrm>
            <a:off x="10989545" y="7021827"/>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9" name="Rectangle 28">
            <a:extLst>
              <a:ext uri="{FF2B5EF4-FFF2-40B4-BE49-F238E27FC236}">
                <a16:creationId xmlns:a16="http://schemas.microsoft.com/office/drawing/2014/main" id="{3872FBFF-CCBF-467B-B01A-5F0F740AC634}"/>
              </a:ext>
            </a:extLst>
          </p:cNvPr>
          <p:cNvSpPr/>
          <p:nvPr/>
        </p:nvSpPr>
        <p:spPr>
          <a:xfrm>
            <a:off x="11477202" y="6857331"/>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0" name="Rectangle 29">
            <a:extLst>
              <a:ext uri="{FF2B5EF4-FFF2-40B4-BE49-F238E27FC236}">
                <a16:creationId xmlns:a16="http://schemas.microsoft.com/office/drawing/2014/main" id="{224BA5A1-EB3F-46DC-BE42-FB806DF0F664}"/>
              </a:ext>
            </a:extLst>
          </p:cNvPr>
          <p:cNvSpPr/>
          <p:nvPr/>
        </p:nvSpPr>
        <p:spPr>
          <a:xfrm>
            <a:off x="8753200" y="7560660"/>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extLst>
      <p:ext uri="{BB962C8B-B14F-4D97-AF65-F5344CB8AC3E}">
        <p14:creationId xmlns:p14="http://schemas.microsoft.com/office/powerpoint/2010/main" val="51885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F2A9053-E859-4357-8027-6DB8FA5AF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288" y="1494046"/>
            <a:ext cx="11698331" cy="7714301"/>
          </a:xfrm>
          <a:prstGeom prst="rect">
            <a:avLst/>
          </a:prstGeom>
        </p:spPr>
      </p:pic>
      <p:sp>
        <p:nvSpPr>
          <p:cNvPr id="7" name="Title 6"/>
          <p:cNvSpPr>
            <a:spLocks noGrp="1"/>
          </p:cNvSpPr>
          <p:nvPr>
            <p:ph type="title"/>
          </p:nvPr>
        </p:nvSpPr>
        <p:spPr/>
        <p:txBody>
          <a:bodyPr/>
          <a:lstStyle/>
          <a:p>
            <a:r>
              <a:rPr lang="en-GB" dirty="0"/>
              <a:t>Phylogenetic tree</a:t>
            </a:r>
          </a:p>
        </p:txBody>
      </p:sp>
      <p:sp>
        <p:nvSpPr>
          <p:cNvPr id="3" name="Content Placeholder 2"/>
          <p:cNvSpPr>
            <a:spLocks noGrp="1"/>
          </p:cNvSpPr>
          <p:nvPr>
            <p:ph idx="1"/>
          </p:nvPr>
        </p:nvSpPr>
        <p:spPr/>
        <p:txBody>
          <a:bodyPr>
            <a:normAutofit/>
          </a:bodyPr>
          <a:lstStyle/>
          <a:p>
            <a:r>
              <a:rPr lang="en-GB" sz="3600" dirty="0"/>
              <a:t>Clustering (300-750 sequences)</a:t>
            </a:r>
          </a:p>
          <a:p>
            <a:r>
              <a:rPr lang="en-GB" sz="3600" dirty="0" err="1"/>
              <a:t>Fasttree</a:t>
            </a:r>
            <a:r>
              <a:rPr lang="en-GB" sz="3600" dirty="0"/>
              <a:t>: large trees</a:t>
            </a:r>
          </a:p>
          <a:p>
            <a:endParaRPr lang="en-GB" sz="4000" dirty="0"/>
          </a:p>
          <a:p>
            <a:pPr lvl="2"/>
            <a:endParaRPr lang="en-GB" sz="4000" dirty="0"/>
          </a:p>
        </p:txBody>
      </p:sp>
      <p:sp>
        <p:nvSpPr>
          <p:cNvPr id="8" name="Slide Number Placeholder 7"/>
          <p:cNvSpPr>
            <a:spLocks noGrp="1"/>
          </p:cNvSpPr>
          <p:nvPr>
            <p:ph type="sldNum" sz="quarter" idx="12"/>
          </p:nvPr>
        </p:nvSpPr>
        <p:spPr/>
        <p:txBody>
          <a:bodyPr/>
          <a:lstStyle/>
          <a:p>
            <a:fld id="{7AE184E0-0BD4-4705-A12B-9B71DDE63301}" type="slidenum">
              <a:rPr lang="en-GB" smtClean="0"/>
              <a:t>8</a:t>
            </a:fld>
            <a:endParaRPr lang="en-GB"/>
          </a:p>
        </p:txBody>
      </p:sp>
      <p:sp>
        <p:nvSpPr>
          <p:cNvPr id="10" name="TextBox 9">
            <a:extLst>
              <a:ext uri="{FF2B5EF4-FFF2-40B4-BE49-F238E27FC236}">
                <a16:creationId xmlns:a16="http://schemas.microsoft.com/office/drawing/2014/main" id="{71824516-0EE5-4008-9BD3-94733BE1525A}"/>
              </a:ext>
            </a:extLst>
          </p:cNvPr>
          <p:cNvSpPr txBox="1"/>
          <p:nvPr/>
        </p:nvSpPr>
        <p:spPr>
          <a:xfrm>
            <a:off x="13692243" y="8091431"/>
            <a:ext cx="1898277" cy="656205"/>
          </a:xfrm>
          <a:prstGeom prst="rect">
            <a:avLst/>
          </a:prstGeom>
          <a:noFill/>
        </p:spPr>
        <p:txBody>
          <a:bodyPr wrap="none" rtlCol="0">
            <a:spAutoFit/>
          </a:bodyPr>
          <a:lstStyle/>
          <a:p>
            <a:pPr algn="l">
              <a:lnSpc>
                <a:spcPct val="120000"/>
              </a:lnSpc>
            </a:pPr>
            <a:r>
              <a:rPr lang="nl-BE" sz="1050" dirty="0" err="1"/>
              <a:t>Phylogenetic</a:t>
            </a:r>
            <a:r>
              <a:rPr lang="nl-BE" sz="1050" dirty="0"/>
              <a:t> tree of </a:t>
            </a:r>
          </a:p>
          <a:p>
            <a:pPr algn="l">
              <a:lnSpc>
                <a:spcPct val="120000"/>
              </a:lnSpc>
            </a:pPr>
            <a:r>
              <a:rPr lang="nl-BE" sz="1050" dirty="0"/>
              <a:t>Influenza A Segment 3,</a:t>
            </a:r>
          </a:p>
          <a:p>
            <a:pPr algn="l">
              <a:lnSpc>
                <a:spcPct val="120000"/>
              </a:lnSpc>
            </a:pPr>
            <a:r>
              <a:rPr lang="nl-BE" sz="1050" dirty="0" err="1"/>
              <a:t>visualized</a:t>
            </a:r>
            <a:r>
              <a:rPr lang="nl-BE" sz="1050" dirty="0"/>
              <a:t> </a:t>
            </a:r>
            <a:r>
              <a:rPr lang="nl-BE" sz="1050" dirty="0" err="1"/>
              <a:t>with</a:t>
            </a:r>
            <a:r>
              <a:rPr lang="nl-BE" sz="1050" dirty="0"/>
              <a:t> </a:t>
            </a:r>
            <a:r>
              <a:rPr lang="nl-BE" sz="1050" dirty="0" err="1"/>
              <a:t>Dendroscope</a:t>
            </a:r>
            <a:endParaRPr lang="nl-BE" sz="1050" dirty="0"/>
          </a:p>
        </p:txBody>
      </p:sp>
      <p:sp>
        <p:nvSpPr>
          <p:cNvPr id="4" name="Rectangle 3">
            <a:extLst>
              <a:ext uri="{FF2B5EF4-FFF2-40B4-BE49-F238E27FC236}">
                <a16:creationId xmlns:a16="http://schemas.microsoft.com/office/drawing/2014/main" id="{ACDA6E7B-789C-4EBD-BFFF-EFA48F76F6CA}"/>
              </a:ext>
            </a:extLst>
          </p:cNvPr>
          <p:cNvSpPr/>
          <p:nvPr/>
        </p:nvSpPr>
        <p:spPr>
          <a:xfrm>
            <a:off x="9466064" y="6305465"/>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1" name="Rectangle 10">
            <a:extLst>
              <a:ext uri="{FF2B5EF4-FFF2-40B4-BE49-F238E27FC236}">
                <a16:creationId xmlns:a16="http://schemas.microsoft.com/office/drawing/2014/main" id="{F6BB6C62-D7C3-4DC0-9A03-678B578B7043}"/>
              </a:ext>
            </a:extLst>
          </p:cNvPr>
          <p:cNvSpPr/>
          <p:nvPr/>
        </p:nvSpPr>
        <p:spPr>
          <a:xfrm>
            <a:off x="9210963" y="6578962"/>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tangle 11">
            <a:extLst>
              <a:ext uri="{FF2B5EF4-FFF2-40B4-BE49-F238E27FC236}">
                <a16:creationId xmlns:a16="http://schemas.microsoft.com/office/drawing/2014/main" id="{367248B7-6E8F-41D9-A4A0-3001EAC515B5}"/>
              </a:ext>
            </a:extLst>
          </p:cNvPr>
          <p:cNvSpPr/>
          <p:nvPr/>
        </p:nvSpPr>
        <p:spPr>
          <a:xfrm>
            <a:off x="8669337" y="7007637"/>
            <a:ext cx="387499" cy="191386"/>
          </a:xfrm>
          <a:prstGeom prst="rect">
            <a:avLst/>
          </a:prstGeom>
          <a:solidFill>
            <a:srgbClr val="99FF99">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tx1"/>
              </a:solidFill>
            </a:endParaRPr>
          </a:p>
        </p:txBody>
      </p:sp>
      <p:sp>
        <p:nvSpPr>
          <p:cNvPr id="13" name="Rectangle 12">
            <a:extLst>
              <a:ext uri="{FF2B5EF4-FFF2-40B4-BE49-F238E27FC236}">
                <a16:creationId xmlns:a16="http://schemas.microsoft.com/office/drawing/2014/main" id="{D0E8B795-55D1-40AD-AECE-C4D5D75D84FF}"/>
              </a:ext>
            </a:extLst>
          </p:cNvPr>
          <p:cNvSpPr/>
          <p:nvPr/>
        </p:nvSpPr>
        <p:spPr>
          <a:xfrm>
            <a:off x="8007983" y="7117877"/>
            <a:ext cx="387499" cy="191386"/>
          </a:xfrm>
          <a:prstGeom prst="rect">
            <a:avLst/>
          </a:prstGeom>
          <a:solidFill>
            <a:srgbClr val="FFD200">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Rectangle 22">
            <a:extLst>
              <a:ext uri="{FF2B5EF4-FFF2-40B4-BE49-F238E27FC236}">
                <a16:creationId xmlns:a16="http://schemas.microsoft.com/office/drawing/2014/main" id="{4DAECF06-FB8F-4499-A6B8-98DB597BAC19}"/>
              </a:ext>
            </a:extLst>
          </p:cNvPr>
          <p:cNvSpPr/>
          <p:nvPr/>
        </p:nvSpPr>
        <p:spPr>
          <a:xfrm>
            <a:off x="10445570" y="8527687"/>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tangle 24">
            <a:extLst>
              <a:ext uri="{FF2B5EF4-FFF2-40B4-BE49-F238E27FC236}">
                <a16:creationId xmlns:a16="http://schemas.microsoft.com/office/drawing/2014/main" id="{75C7C97B-DA0E-4E92-8BDE-5FD66F8F5A38}"/>
              </a:ext>
            </a:extLst>
          </p:cNvPr>
          <p:cNvSpPr/>
          <p:nvPr/>
        </p:nvSpPr>
        <p:spPr>
          <a:xfrm>
            <a:off x="11083413" y="8163861"/>
            <a:ext cx="402053"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6" name="Rectangle 25">
            <a:extLst>
              <a:ext uri="{FF2B5EF4-FFF2-40B4-BE49-F238E27FC236}">
                <a16:creationId xmlns:a16="http://schemas.microsoft.com/office/drawing/2014/main" id="{12895524-EAAB-43C7-90EF-843CC8E0BAD3}"/>
              </a:ext>
            </a:extLst>
          </p:cNvPr>
          <p:cNvSpPr/>
          <p:nvPr/>
        </p:nvSpPr>
        <p:spPr>
          <a:xfrm>
            <a:off x="10531796" y="7561015"/>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7" name="Rectangle 26">
            <a:extLst>
              <a:ext uri="{FF2B5EF4-FFF2-40B4-BE49-F238E27FC236}">
                <a16:creationId xmlns:a16="http://schemas.microsoft.com/office/drawing/2014/main" id="{A334F5FF-D0E5-4444-99C0-3450AA0F52E8}"/>
              </a:ext>
            </a:extLst>
          </p:cNvPr>
          <p:cNvSpPr/>
          <p:nvPr/>
        </p:nvSpPr>
        <p:spPr>
          <a:xfrm>
            <a:off x="11895196" y="7181612"/>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8" name="Rectangle 27">
            <a:extLst>
              <a:ext uri="{FF2B5EF4-FFF2-40B4-BE49-F238E27FC236}">
                <a16:creationId xmlns:a16="http://schemas.microsoft.com/office/drawing/2014/main" id="{7434457A-4125-4199-870D-B7EAFAAAA97F}"/>
              </a:ext>
            </a:extLst>
          </p:cNvPr>
          <p:cNvSpPr/>
          <p:nvPr/>
        </p:nvSpPr>
        <p:spPr>
          <a:xfrm>
            <a:off x="11353208" y="7007637"/>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9" name="Rectangle 28">
            <a:extLst>
              <a:ext uri="{FF2B5EF4-FFF2-40B4-BE49-F238E27FC236}">
                <a16:creationId xmlns:a16="http://schemas.microsoft.com/office/drawing/2014/main" id="{3872FBFF-CCBF-467B-B01A-5F0F740AC634}"/>
              </a:ext>
            </a:extLst>
          </p:cNvPr>
          <p:cNvSpPr/>
          <p:nvPr/>
        </p:nvSpPr>
        <p:spPr>
          <a:xfrm>
            <a:off x="11840865" y="6838806"/>
            <a:ext cx="329610"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0" name="Rectangle 29">
            <a:extLst>
              <a:ext uri="{FF2B5EF4-FFF2-40B4-BE49-F238E27FC236}">
                <a16:creationId xmlns:a16="http://schemas.microsoft.com/office/drawing/2014/main" id="{02D9C3D8-AC3E-499D-B2CF-B293D21D5F8A}"/>
              </a:ext>
            </a:extLst>
          </p:cNvPr>
          <p:cNvSpPr/>
          <p:nvPr/>
        </p:nvSpPr>
        <p:spPr>
          <a:xfrm>
            <a:off x="11021961" y="8355247"/>
            <a:ext cx="402053" cy="191386"/>
          </a:xfrm>
          <a:prstGeom prst="rect">
            <a:avLst/>
          </a:prstGeom>
          <a:solidFill>
            <a:srgbClr val="99CCFF">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1" name="Rectangle 30">
            <a:extLst>
              <a:ext uri="{FF2B5EF4-FFF2-40B4-BE49-F238E27FC236}">
                <a16:creationId xmlns:a16="http://schemas.microsoft.com/office/drawing/2014/main" id="{7A24F5D3-8B22-43AD-8219-9BB8AE4458EF}"/>
              </a:ext>
            </a:extLst>
          </p:cNvPr>
          <p:cNvSpPr/>
          <p:nvPr/>
        </p:nvSpPr>
        <p:spPr>
          <a:xfrm>
            <a:off x="7761202" y="7277305"/>
            <a:ext cx="387499" cy="191386"/>
          </a:xfrm>
          <a:prstGeom prst="rect">
            <a:avLst/>
          </a:prstGeom>
          <a:solidFill>
            <a:srgbClr val="FFD200">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2" name="Rectangle 31">
            <a:extLst>
              <a:ext uri="{FF2B5EF4-FFF2-40B4-BE49-F238E27FC236}">
                <a16:creationId xmlns:a16="http://schemas.microsoft.com/office/drawing/2014/main" id="{F9D02497-70A3-4399-8512-AF692BEE7F3C}"/>
              </a:ext>
            </a:extLst>
          </p:cNvPr>
          <p:cNvSpPr/>
          <p:nvPr/>
        </p:nvSpPr>
        <p:spPr>
          <a:xfrm>
            <a:off x="7761201" y="7432176"/>
            <a:ext cx="387499" cy="191386"/>
          </a:xfrm>
          <a:prstGeom prst="rect">
            <a:avLst/>
          </a:prstGeom>
          <a:solidFill>
            <a:srgbClr val="FFD200">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3" name="Rectangle 32">
            <a:extLst>
              <a:ext uri="{FF2B5EF4-FFF2-40B4-BE49-F238E27FC236}">
                <a16:creationId xmlns:a16="http://schemas.microsoft.com/office/drawing/2014/main" id="{C2400B10-B500-4043-B05F-478808F59D73}"/>
              </a:ext>
            </a:extLst>
          </p:cNvPr>
          <p:cNvSpPr/>
          <p:nvPr/>
        </p:nvSpPr>
        <p:spPr>
          <a:xfrm>
            <a:off x="7173543" y="7698978"/>
            <a:ext cx="387499" cy="191386"/>
          </a:xfrm>
          <a:prstGeom prst="rect">
            <a:avLst/>
          </a:prstGeom>
          <a:solidFill>
            <a:srgbClr val="FFD200">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4" name="Rectangle 33">
            <a:extLst>
              <a:ext uri="{FF2B5EF4-FFF2-40B4-BE49-F238E27FC236}">
                <a16:creationId xmlns:a16="http://schemas.microsoft.com/office/drawing/2014/main" id="{4EACB1B1-DCFE-4F09-9086-72282948959A}"/>
              </a:ext>
            </a:extLst>
          </p:cNvPr>
          <p:cNvSpPr/>
          <p:nvPr/>
        </p:nvSpPr>
        <p:spPr>
          <a:xfrm>
            <a:off x="6914507" y="7828800"/>
            <a:ext cx="387499" cy="191386"/>
          </a:xfrm>
          <a:prstGeom prst="rect">
            <a:avLst/>
          </a:prstGeom>
          <a:solidFill>
            <a:srgbClr val="FFD200">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5" name="Rectangle 34">
            <a:extLst>
              <a:ext uri="{FF2B5EF4-FFF2-40B4-BE49-F238E27FC236}">
                <a16:creationId xmlns:a16="http://schemas.microsoft.com/office/drawing/2014/main" id="{7250652E-7A1F-41B1-9872-05FEDC52D23B}"/>
              </a:ext>
            </a:extLst>
          </p:cNvPr>
          <p:cNvSpPr/>
          <p:nvPr/>
        </p:nvSpPr>
        <p:spPr>
          <a:xfrm>
            <a:off x="6469598" y="8054315"/>
            <a:ext cx="387499" cy="191386"/>
          </a:xfrm>
          <a:prstGeom prst="rect">
            <a:avLst/>
          </a:prstGeom>
          <a:solidFill>
            <a:srgbClr val="FFD200">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6" name="Rectangle 35">
            <a:extLst>
              <a:ext uri="{FF2B5EF4-FFF2-40B4-BE49-F238E27FC236}">
                <a16:creationId xmlns:a16="http://schemas.microsoft.com/office/drawing/2014/main" id="{5EE7C445-29DC-4548-93D4-26BA99A6D307}"/>
              </a:ext>
            </a:extLst>
          </p:cNvPr>
          <p:cNvSpPr/>
          <p:nvPr/>
        </p:nvSpPr>
        <p:spPr>
          <a:xfrm>
            <a:off x="7012397" y="8197365"/>
            <a:ext cx="387499" cy="191386"/>
          </a:xfrm>
          <a:prstGeom prst="rect">
            <a:avLst/>
          </a:prstGeom>
          <a:solidFill>
            <a:srgbClr val="FFD200">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7" name="Rectangle 36">
            <a:extLst>
              <a:ext uri="{FF2B5EF4-FFF2-40B4-BE49-F238E27FC236}">
                <a16:creationId xmlns:a16="http://schemas.microsoft.com/office/drawing/2014/main" id="{BE7D0914-0E1C-4574-80CB-BB66A79A6E1B}"/>
              </a:ext>
            </a:extLst>
          </p:cNvPr>
          <p:cNvSpPr/>
          <p:nvPr/>
        </p:nvSpPr>
        <p:spPr>
          <a:xfrm>
            <a:off x="6892679" y="8450940"/>
            <a:ext cx="387499" cy="191386"/>
          </a:xfrm>
          <a:prstGeom prst="rect">
            <a:avLst/>
          </a:prstGeom>
          <a:solidFill>
            <a:srgbClr val="FFD200">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8" name="Rectangle 37">
            <a:extLst>
              <a:ext uri="{FF2B5EF4-FFF2-40B4-BE49-F238E27FC236}">
                <a16:creationId xmlns:a16="http://schemas.microsoft.com/office/drawing/2014/main" id="{BE507C24-D319-43CE-A852-659157D36C9C}"/>
              </a:ext>
            </a:extLst>
          </p:cNvPr>
          <p:cNvSpPr/>
          <p:nvPr/>
        </p:nvSpPr>
        <p:spPr>
          <a:xfrm>
            <a:off x="6707909" y="8733950"/>
            <a:ext cx="387499" cy="191386"/>
          </a:xfrm>
          <a:prstGeom prst="rect">
            <a:avLst/>
          </a:prstGeom>
          <a:solidFill>
            <a:srgbClr val="FFD200">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46" name="Rectangle 45">
            <a:extLst>
              <a:ext uri="{FF2B5EF4-FFF2-40B4-BE49-F238E27FC236}">
                <a16:creationId xmlns:a16="http://schemas.microsoft.com/office/drawing/2014/main" id="{B519DCC1-30CF-4044-94F7-3C087B5BB29A}"/>
              </a:ext>
            </a:extLst>
          </p:cNvPr>
          <p:cNvSpPr/>
          <p:nvPr/>
        </p:nvSpPr>
        <p:spPr>
          <a:xfrm>
            <a:off x="9056836" y="7552907"/>
            <a:ext cx="387499" cy="191386"/>
          </a:xfrm>
          <a:prstGeom prst="rect">
            <a:avLst/>
          </a:prstGeom>
          <a:solidFill>
            <a:srgbClr val="FFD200">
              <a:alpha val="50196"/>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extLst>
      <p:ext uri="{BB962C8B-B14F-4D97-AF65-F5344CB8AC3E}">
        <p14:creationId xmlns:p14="http://schemas.microsoft.com/office/powerpoint/2010/main" val="301878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Variability scoring</a:t>
            </a:r>
          </a:p>
        </p:txBody>
      </p:sp>
      <p:sp>
        <p:nvSpPr>
          <p:cNvPr id="3" name="Content Placeholder 2"/>
          <p:cNvSpPr>
            <a:spLocks noGrp="1"/>
          </p:cNvSpPr>
          <p:nvPr>
            <p:ph idx="1"/>
          </p:nvPr>
        </p:nvSpPr>
        <p:spPr/>
        <p:txBody>
          <a:bodyPr>
            <a:normAutofit/>
          </a:bodyPr>
          <a:lstStyle/>
          <a:p>
            <a:r>
              <a:rPr lang="en-GB" sz="4400" dirty="0"/>
              <a:t>Estimate how often each position mutates</a:t>
            </a:r>
          </a:p>
          <a:p>
            <a:r>
              <a:rPr lang="en-GB" sz="4400" dirty="0"/>
              <a:t>3 measures</a:t>
            </a:r>
          </a:p>
          <a:p>
            <a:endParaRPr lang="en-GB" sz="4400" dirty="0"/>
          </a:p>
          <a:p>
            <a:pPr marL="86400" indent="0">
              <a:buNone/>
            </a:pPr>
            <a:endParaRPr lang="en-GB" sz="4400" dirty="0"/>
          </a:p>
          <a:p>
            <a:r>
              <a:rPr lang="en-GB" sz="4400" dirty="0"/>
              <a:t>Shannon entropy</a:t>
            </a:r>
          </a:p>
          <a:p>
            <a:pPr lvl="1"/>
            <a:r>
              <a:rPr lang="en-GB" sz="3600" dirty="0"/>
              <a:t>Nucleotide frequencies</a:t>
            </a:r>
          </a:p>
        </p:txBody>
      </p:sp>
      <p:sp>
        <p:nvSpPr>
          <p:cNvPr id="8" name="Slide Number Placeholder 7"/>
          <p:cNvSpPr>
            <a:spLocks noGrp="1"/>
          </p:cNvSpPr>
          <p:nvPr>
            <p:ph type="sldNum" sz="quarter" idx="12"/>
          </p:nvPr>
        </p:nvSpPr>
        <p:spPr/>
        <p:txBody>
          <a:bodyPr/>
          <a:lstStyle/>
          <a:p>
            <a:fld id="{7AE184E0-0BD4-4705-A12B-9B71DDE63301}" type="slidenum">
              <a:rPr lang="en-GB" smtClean="0"/>
              <a:t>9</a:t>
            </a:fld>
            <a:endParaRPr lang="en-GB"/>
          </a:p>
        </p:txBody>
      </p:sp>
      <p:pic>
        <p:nvPicPr>
          <p:cNvPr id="5" name="Picture 4">
            <a:extLst>
              <a:ext uri="{FF2B5EF4-FFF2-40B4-BE49-F238E27FC236}">
                <a16:creationId xmlns:a16="http://schemas.microsoft.com/office/drawing/2014/main" id="{D52D97A8-E60A-4BCD-A1CD-203FC714A342}"/>
              </a:ext>
            </a:extLst>
          </p:cNvPr>
          <p:cNvPicPr>
            <a:picLocks noChangeAspect="1"/>
          </p:cNvPicPr>
          <p:nvPr/>
        </p:nvPicPr>
        <p:blipFill rotWithShape="1">
          <a:blip r:embed="rId3">
            <a:extLst>
              <a:ext uri="{28A0092B-C50C-407E-A947-70E740481C1C}">
                <a14:useLocalDpi xmlns:a14="http://schemas.microsoft.com/office/drawing/2010/main" val="0"/>
              </a:ext>
            </a:extLst>
          </a:blip>
          <a:srcRect l="28452" t="1979" r="8498" b="8546"/>
          <a:stretch/>
        </p:blipFill>
        <p:spPr>
          <a:xfrm>
            <a:off x="8209362" y="4112534"/>
            <a:ext cx="7381158" cy="3777830"/>
          </a:xfrm>
          <a:prstGeom prst="rect">
            <a:avLst/>
          </a:prstGeom>
        </p:spPr>
      </p:pic>
    </p:spTree>
    <p:extLst>
      <p:ext uri="{BB962C8B-B14F-4D97-AF65-F5344CB8AC3E}">
        <p14:creationId xmlns:p14="http://schemas.microsoft.com/office/powerpoint/2010/main" val="3305856452"/>
      </p:ext>
    </p:extLst>
  </p:cSld>
  <p:clrMapOvr>
    <a:masterClrMapping/>
  </p:clrMapOvr>
</p:sld>
</file>

<file path=ppt/theme/theme1.xml><?xml version="1.0" encoding="utf-8"?>
<a:theme xmlns:a="http://schemas.openxmlformats.org/drawingml/2006/main" name="Office Theme">
  <a:themeElements>
    <a:clrScheme name="UGent BW">
      <a:dk1>
        <a:sysClr val="windowText" lastClr="000000"/>
      </a:dk1>
      <a:lt1>
        <a:sysClr val="window" lastClr="FFFFFF"/>
      </a:lt1>
      <a:dk2>
        <a:srgbClr val="1E64C8"/>
      </a:dk2>
      <a:lt2>
        <a:srgbClr val="E9F0FA"/>
      </a:lt2>
      <a:accent1>
        <a:srgbClr val="27ABAD"/>
      </a:accent1>
      <a:accent2>
        <a:srgbClr val="3DB3B5"/>
      </a:accent2>
      <a:accent3>
        <a:srgbClr val="52BCBD"/>
      </a:accent3>
      <a:accent4>
        <a:srgbClr val="68C4C6"/>
      </a:accent4>
      <a:accent5>
        <a:srgbClr val="7DCDCE"/>
      </a:accent5>
      <a:accent6>
        <a:srgbClr val="93D5D6"/>
      </a:accent6>
      <a:hlink>
        <a:srgbClr val="1E64C8"/>
      </a:hlink>
      <a:folHlink>
        <a:srgbClr val="1E64C8"/>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1E64C8"/>
          </a:solidFill>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342900" indent="-342900" algn="l">
          <a:lnSpc>
            <a:spcPct val="120000"/>
          </a:lnSpc>
          <a:buFont typeface="Arial" panose="020B0604020202020204" pitchFamily="34" charset="0"/>
          <a:buChar char="‒"/>
          <a:defRPr sz="2500" smtClean="0"/>
        </a:defPPr>
      </a:lstStyle>
    </a:txDef>
  </a:objectDefaults>
  <a:extraClrSchemeLst/>
  <a:extLst>
    <a:ext uri="{05A4C25C-085E-4340-85A3-A5531E510DB2}">
      <thm15:themeFamily xmlns:thm15="http://schemas.microsoft.com/office/thememl/2012/main" name="PowerPoint_UGent_EN_BW.potx" id="{7D3D94DE-C0A2-4DC8-AF5F-759590993643}" vid="{7BE85386-59DE-4F6B-8B6A-39593429BC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1346</Words>
  <Application>Microsoft Office PowerPoint</Application>
  <PresentationFormat>Custom</PresentationFormat>
  <Paragraphs>192</Paragraphs>
  <Slides>20</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PowerPoint Presentation</vt:lpstr>
      <vt:lpstr>IN silico Design of Universal Vaccines for RNA viruses</vt:lpstr>
      <vt:lpstr>PowerPoint Presentation</vt:lpstr>
      <vt:lpstr>RNA viruses</vt:lpstr>
      <vt:lpstr>Pipeline</vt:lpstr>
      <vt:lpstr>Pipeline</vt:lpstr>
      <vt:lpstr>Phylogenetic tree</vt:lpstr>
      <vt:lpstr>Phylogenetic tree</vt:lpstr>
      <vt:lpstr>Variability scoring</vt:lpstr>
      <vt:lpstr>Variability scoring</vt:lpstr>
      <vt:lpstr>Variability scoring</vt:lpstr>
      <vt:lpstr>Variability scoring</vt:lpstr>
      <vt:lpstr>Variability scoring</vt:lpstr>
      <vt:lpstr>Variability scoring</vt:lpstr>
      <vt:lpstr>Variability scoring</vt:lpstr>
      <vt:lpstr>Secondary structure prediction</vt:lpstr>
      <vt:lpstr>Secondary structure prediction</vt:lpstr>
      <vt:lpstr>Structure ↔ Variability</vt:lpstr>
      <vt:lpstr>What’s next</vt:lpstr>
      <vt:lpstr>Menno Van Damme Master Bio-ingenieurswetenschappen Cell and Gene Biotechnology    menno.vandamme@ugent.be    www.ugent.be </vt:lpstr>
    </vt:vector>
  </TitlesOfParts>
  <Manager/>
  <Company>Ghent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Ghent University</dc:creator>
  <cp:keywords/>
  <dc:description/>
  <cp:lastModifiedBy>Menno Van Damme</cp:lastModifiedBy>
  <cp:revision>176</cp:revision>
  <dcterms:created xsi:type="dcterms:W3CDTF">2016-08-23T11:17:16Z</dcterms:created>
  <dcterms:modified xsi:type="dcterms:W3CDTF">2022-03-17T16:09:16Z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1.1</vt:lpwstr>
  </property>
  <property fmtid="{D5CDD505-2E9C-101B-9397-08002B2CF9AE}" pid="4" name="Date">
    <vt:filetime>2019-05-23T22:00:00Z</vt:filetime>
  </property>
  <property fmtid="{D5CDD505-2E9C-101B-9397-08002B2CF9AE}" pid="5" name="Build">
    <vt:i4>20</vt:i4>
  </property>
</Properties>
</file>