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98" r:id="rId2"/>
    <p:sldId id="266" r:id="rId3"/>
    <p:sldId id="267" r:id="rId4"/>
    <p:sldId id="303" r:id="rId5"/>
    <p:sldId id="293" r:id="rId6"/>
    <p:sldId id="299" r:id="rId7"/>
    <p:sldId id="273" r:id="rId8"/>
    <p:sldId id="283" r:id="rId9"/>
    <p:sldId id="296" r:id="rId10"/>
    <p:sldId id="281" r:id="rId11"/>
    <p:sldId id="301" r:id="rId12"/>
    <p:sldId id="300" r:id="rId13"/>
    <p:sldId id="290" r:id="rId14"/>
    <p:sldId id="302" r:id="rId15"/>
    <p:sldId id="275" r:id="rId16"/>
    <p:sldId id="257" r:id="rId17"/>
    <p:sldId id="264" r:id="rId18"/>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no Van Damme" initials="MVD" lastIdx="1" clrIdx="0">
    <p:extLst>
      <p:ext uri="{19B8F6BF-5375-455C-9EA6-DF929625EA0E}">
        <p15:presenceInfo xmlns:p15="http://schemas.microsoft.com/office/powerpoint/2012/main" userId="S-1-5-21-4030456262-320625612-449655040-2389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64C8"/>
    <a:srgbClr val="99CCFF"/>
    <a:srgbClr val="FFB733"/>
    <a:srgbClr val="0000FF"/>
    <a:srgbClr val="FFFFFF"/>
    <a:srgbClr val="66CCFF"/>
    <a:srgbClr val="FF7C80"/>
    <a:srgbClr val="FFD2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67687" autoAdjust="0"/>
  </p:normalViewPr>
  <p:slideViewPr>
    <p:cSldViewPr snapToGrid="0" showGuides="1">
      <p:cViewPr varScale="1">
        <p:scale>
          <a:sx n="37" d="100"/>
          <a:sy n="37" d="100"/>
        </p:scale>
        <p:origin x="1134" y="78"/>
      </p:cViewPr>
      <p:guideLst>
        <p:guide orient="horz" pos="3072"/>
        <p:guide pos="54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29/06/2022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68426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scoring the conservation for each position I looked for vaccine candidate regions.</a:t>
            </a:r>
          </a:p>
          <a:p>
            <a:r>
              <a:rPr lang="en-GB" dirty="0"/>
              <a:t>These need to be in protein coding regions and have to have a high conservation, which means a low score on the metrics.</a:t>
            </a:r>
          </a:p>
          <a:p>
            <a:r>
              <a:rPr lang="en-GB" dirty="0"/>
              <a:t>I took a sequence length of 30 bases which is about 10 amino acids (depending on ORF), this is the optimal size for antigen presentation and then I summed the conservation metrics over this window</a:t>
            </a:r>
          </a:p>
          <a:p>
            <a:r>
              <a:rPr lang="en-GB" dirty="0"/>
              <a:t>For both of the conservation measures I reported the 10 lowest scoring regions.</a:t>
            </a:r>
          </a:p>
          <a:p>
            <a:r>
              <a:rPr lang="en-GB" dirty="0"/>
              <a:t>On the bottom you can see the histograms of the entropy per 30 bases. It’s clear the IAV has higher scores then the SARSCoV2 but this is most likely because SARCoV2 has had a lot less time to evolve </a:t>
            </a:r>
          </a:p>
        </p:txBody>
      </p:sp>
      <p:sp>
        <p:nvSpPr>
          <p:cNvPr id="4" name="Slide Number Placehold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281013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influenza A the top 10 were the same for both conservation metrics. They all clustered in the same region at the 3’ end of the first segment, which is indicated by the blue bar. This segment codes for the BP2 protein which is an essential protein during transcription. This region also contains important packaging signals.</a:t>
            </a:r>
          </a:p>
        </p:txBody>
      </p:sp>
      <p:sp>
        <p:nvSpPr>
          <p:cNvPr id="4" name="Slide Number Placehold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145464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SARSCoV2 the most conserved regions were more spread out and there were some differences between the entropy results and the mutability results. However, they both indicated the same 4 proteins. Namely S, NSP12, E and NSP5. Some of these regions could also be identified as essential sites in these proteins.</a:t>
            </a:r>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121522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Lastly I performed a secondary structure prediction of the consensus genomes using the </a:t>
            </a:r>
            <a:r>
              <a:rPr lang="en-GB" dirty="0" err="1"/>
              <a:t>ViennaRNA</a:t>
            </a:r>
            <a:r>
              <a:rPr lang="en-GB" dirty="0"/>
              <a:t> software. Secondary structure is a very important feature of </a:t>
            </a:r>
            <a:r>
              <a:rPr lang="en-GB" dirty="0" err="1"/>
              <a:t>ssRNA</a:t>
            </a:r>
            <a:r>
              <a:rPr lang="en-GB" dirty="0"/>
              <a:t> viruses because it is involved in many processes such as transcription and translation. That’s also why the secondary structure is often very conserved. Here you can see the 8 segments of the Influenza A genome. The bases are </a:t>
            </a:r>
            <a:r>
              <a:rPr lang="en-GB" dirty="0" err="1"/>
              <a:t>colored</a:t>
            </a:r>
            <a:r>
              <a:rPr lang="en-GB" dirty="0"/>
              <a:t> according to their conservation, blue means high conservation and yellow means low conservation.</a:t>
            </a:r>
          </a:p>
        </p:txBody>
      </p:sp>
      <p:sp>
        <p:nvSpPr>
          <p:cNvPr id="4" name="Slide Number Placehold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2843582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genome of RNA viruses is so highly structured I also wanted to see whether we can use the structure to predict the conservation. As you can see in the picture on the left RNA can form several types of structure elements and on the right you can see how the Shannon entropy is distributed for the different elements for Influenza A. You can clearly see that the 5’ and 3’ unpaired ends of the RNA are less conserved then the internal structures. This was also confirmed statistically.</a:t>
            </a:r>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130498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SARSCoV2 I came to the conclusion that stems were slightly more conserved then hairpin loops. However, the statistical significance was a lot lower then for the IAV.</a:t>
            </a:r>
          </a:p>
        </p:txBody>
      </p:sp>
      <p:sp>
        <p:nvSpPr>
          <p:cNvPr id="4" name="Slide Number Placehold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3076299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a:t>
            </a:r>
          </a:p>
          <a:p>
            <a:r>
              <a:rPr lang="en-GB" dirty="0"/>
              <a:t>I constructed phylogenetic trees in order to gain insight into the evolutionary relationships in the sequence datasets.</a:t>
            </a:r>
          </a:p>
          <a:p>
            <a:r>
              <a:rPr lang="en-GB" dirty="0"/>
              <a:t>I was able to identify highly conserved regions in their genomes which have potential to be used as universal vaccine. The conserved regions I identified need to go through further screening such as immunogenicity prediction and population coverage analysis before they could be considered as actual vaccines.</a:t>
            </a:r>
          </a:p>
          <a:p>
            <a:r>
              <a:rPr lang="en-GB" dirty="0"/>
              <a:t>And I investigated the relationship between the conservation of genome and its secondary structure. </a:t>
            </a:r>
          </a:p>
          <a:p>
            <a:r>
              <a:rPr lang="en-GB" dirty="0"/>
              <a:t>However, this analysis was relatively limited and the results only of minor interest. So more in-depth analysis could be useful.</a:t>
            </a:r>
          </a:p>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202470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As </a:t>
            </a:r>
            <a:r>
              <a:rPr lang="nl-BE" dirty="0" err="1"/>
              <a:t>we’ve</a:t>
            </a:r>
            <a:r>
              <a:rPr lang="nl-BE" dirty="0"/>
              <a:t> </a:t>
            </a:r>
            <a:r>
              <a:rPr lang="nl-BE" dirty="0" err="1"/>
              <a:t>all</a:t>
            </a:r>
            <a:r>
              <a:rPr lang="nl-BE" dirty="0"/>
              <a:t> </a:t>
            </a:r>
            <a:r>
              <a:rPr lang="nl-BE" dirty="0" err="1"/>
              <a:t>learned</a:t>
            </a:r>
            <a:r>
              <a:rPr lang="nl-BE" dirty="0"/>
              <a:t> these past few </a:t>
            </a:r>
            <a:r>
              <a:rPr lang="nl-BE" dirty="0" err="1"/>
              <a:t>years</a:t>
            </a:r>
            <a:r>
              <a:rPr lang="nl-BE" dirty="0"/>
              <a:t>, RNA </a:t>
            </a:r>
            <a:r>
              <a:rPr lang="nl-BE" dirty="0" err="1"/>
              <a:t>viruses</a:t>
            </a:r>
            <a:r>
              <a:rPr lang="nl-BE" dirty="0"/>
              <a:t> </a:t>
            </a:r>
            <a:r>
              <a:rPr lang="nl-BE" dirty="0" err="1"/>
              <a:t>can</a:t>
            </a:r>
            <a:r>
              <a:rPr lang="nl-BE" dirty="0"/>
              <a:t> have a big impact on </a:t>
            </a:r>
            <a:r>
              <a:rPr lang="nl-BE" dirty="0" err="1"/>
              <a:t>our</a:t>
            </a:r>
            <a:r>
              <a:rPr lang="nl-BE" dirty="0"/>
              <a:t> </a:t>
            </a:r>
            <a:r>
              <a:rPr lang="nl-BE" dirty="0" err="1"/>
              <a:t>lives</a:t>
            </a:r>
            <a:r>
              <a:rPr lang="nl-BE" dirty="0"/>
              <a:t> </a:t>
            </a:r>
            <a:r>
              <a:rPr lang="nl-BE" dirty="0" err="1"/>
              <a:t>and</a:t>
            </a:r>
            <a:r>
              <a:rPr lang="nl-BE" dirty="0"/>
              <a:t> health. </a:t>
            </a:r>
            <a:r>
              <a:rPr lang="nl-BE" dirty="0" err="1"/>
              <a:t>This</a:t>
            </a:r>
            <a:r>
              <a:rPr lang="nl-BE" dirty="0"/>
              <a:t> is </a:t>
            </a:r>
            <a:r>
              <a:rPr lang="nl-BE" dirty="0" err="1"/>
              <a:t>why</a:t>
            </a:r>
            <a:r>
              <a:rPr lang="nl-BE" dirty="0"/>
              <a:t> </a:t>
            </a:r>
            <a:r>
              <a:rPr lang="nl-BE" dirty="0" err="1"/>
              <a:t>the</a:t>
            </a:r>
            <a:r>
              <a:rPr lang="nl-BE" dirty="0"/>
              <a:t> search </a:t>
            </a:r>
            <a:r>
              <a:rPr lang="nl-BE" dirty="0" err="1"/>
              <a:t>for</a:t>
            </a:r>
            <a:r>
              <a:rPr lang="nl-BE" dirty="0"/>
              <a:t> </a:t>
            </a:r>
            <a:r>
              <a:rPr lang="nl-BE" dirty="0" err="1"/>
              <a:t>effective</a:t>
            </a:r>
            <a:r>
              <a:rPr lang="nl-BE" dirty="0"/>
              <a:t> vaccines </a:t>
            </a:r>
            <a:r>
              <a:rPr lang="nl-BE" dirty="0" err="1"/>
              <a:t>against</a:t>
            </a:r>
            <a:r>
              <a:rPr lang="nl-BE" dirty="0"/>
              <a:t> </a:t>
            </a:r>
            <a:r>
              <a:rPr lang="nl-BE" dirty="0" err="1"/>
              <a:t>them</a:t>
            </a:r>
            <a:r>
              <a:rPr lang="nl-BE" dirty="0"/>
              <a:t> is </a:t>
            </a:r>
            <a:r>
              <a:rPr lang="nl-BE" dirty="0" err="1"/>
              <a:t>so</a:t>
            </a:r>
            <a:r>
              <a:rPr lang="nl-BE" dirty="0"/>
              <a:t> important.</a:t>
            </a:r>
          </a:p>
        </p:txBody>
      </p:sp>
      <p:sp>
        <p:nvSpPr>
          <p:cNvPr id="4" name="Slide Number Placeholder 3"/>
          <p:cNvSpPr>
            <a:spLocks noGrp="1"/>
          </p:cNvSpPr>
          <p:nvPr>
            <p:ph type="sldNum" sz="quarter" idx="5"/>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218776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my thesis I investigated 2 RNA viruses: IAV and SARSCoV2</a:t>
            </a:r>
          </a:p>
          <a:p>
            <a:endParaRPr lang="en-GB" dirty="0"/>
          </a:p>
          <a:p>
            <a:r>
              <a:rPr lang="en-GB" dirty="0"/>
              <a:t>RNA viruses have very high mutation rates, which is why they’re so successful at evading our immune system and our vaccines. Their high mutation rates are mostly caused by the fact that they use an RNA-dependant RNA polymerase to replicate and this enzyme usually doesn’t have any proofreading activity so mutations can accumulate quickly. An exception to this are the Coronaviruses which do have a small proofreading capability. Most viruses are also capable of recombination which also increases genetic diversity.</a:t>
            </a:r>
          </a:p>
          <a:p>
            <a:endParaRPr lang="en-GB" dirty="0"/>
          </a:p>
          <a:p>
            <a:r>
              <a:rPr lang="en-GB" dirty="0"/>
              <a:t>Because of this high mutation rate researchers everywhere are looking for a universal vaccine that would achieve resistance against all variants of a virus, including future ones. To do this we need to find a vaccine that targets a highly conserved part of the virus. This is what I tried to look for during my thesis using large alignments of the virus’s genome sequences.</a:t>
            </a:r>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232765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pipeline I followed during the project. First I started with collecting and filtering of genome sequences of the viruses. These were then aligned. From the alignment a phylogenetic analysis, conservation analysis and RNA secondary structure analysis was performed. I also investigated the relationship between the RNA structure and its conservation.</a:t>
            </a:r>
          </a:p>
        </p:txBody>
      </p:sp>
      <p:sp>
        <p:nvSpPr>
          <p:cNvPr id="4" name="Slide Number Placehold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217977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a:t>The RNA genome sequences were retrieved from NCBI. Only full length sequences from human hosts were used. Sequences containing ambiguous characters and duplicate sequences were removed. </a:t>
            </a:r>
          </a:p>
          <a:p>
            <a:r>
              <a:rPr lang="en-GB" sz="1000" dirty="0"/>
              <a:t>This resulted in around 13k to 30k sequences for influenza A and 350k for SARSCoV2. The number of sequences for Influenza A varies because its genome is segmented into 8 segments, each segment has its own number of available sequences. The sequences were then aligned using MAFFT which is especially adapted for making large alignments. The alignment was then trimmed and a consensus sequence was constructed.</a:t>
            </a:r>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373143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investigate the phylogenetic relationships in the dataset, I constructed phylogenetic trees. The sequences were first clustered according to their similarity and then trees were made using </a:t>
            </a:r>
            <a:r>
              <a:rPr lang="en-GB" dirty="0" err="1"/>
              <a:t>FastTree</a:t>
            </a:r>
            <a:r>
              <a:rPr lang="en-GB" dirty="0"/>
              <a:t> which is adapted to deal with large datasets. </a:t>
            </a:r>
          </a:p>
          <a:p>
            <a:r>
              <a:rPr lang="en-GB" dirty="0"/>
              <a:t>From the trees of both viruses it was clear that sequences clustered together according to their strain and their collection date.</a:t>
            </a:r>
          </a:p>
        </p:txBody>
      </p:sp>
      <p:sp>
        <p:nvSpPr>
          <p:cNvPr id="4" name="Slide Number Placehold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661319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goal of the conservation analysis was to find conserved regions in the viruses’ genomes. In order to do this the conservation of each position in the alignment had to be scored. This was done using 2 metrics: the Shannon entropy and the Mutability.</a:t>
            </a:r>
          </a:p>
          <a:p>
            <a:r>
              <a:rPr lang="en-GB" dirty="0"/>
              <a:t>The Shannon entropy describes the uncertainty of observing a specific nucleotide at a position in the genome. Its calculation is based on the nucleotide frequencies.</a:t>
            </a:r>
          </a:p>
          <a:p>
            <a:r>
              <a:rPr lang="en-GB" dirty="0"/>
              <a:t>To calculate the Mutability the sequences were first ordered according to their collection date and then the amount of nucleotide substitutions were summed and divided by the amount of sequences. This resembles a type of observed mutation rate.</a:t>
            </a:r>
          </a:p>
          <a:p>
            <a:r>
              <a:rPr lang="en-GB" dirty="0"/>
              <a:t>For both metrics a low value means that the position is more conserved.</a:t>
            </a:r>
          </a:p>
        </p:txBody>
      </p:sp>
      <p:sp>
        <p:nvSpPr>
          <p:cNvPr id="4" name="Slide Number Placehold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233114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figures show the Shannon entropy for each position in the genome. The entropy is displayed on the y-axis using the black vertical bars and x-axis is the genome position. The horizontal yellow bars indicate the viral protein coding regions. It is clear that in both viruses there are regions of high and low conservation.</a:t>
            </a:r>
          </a:p>
        </p:txBody>
      </p:sp>
      <p:sp>
        <p:nvSpPr>
          <p:cNvPr id="4" name="Slide Number Placehold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119282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also looked into the correlation of the metrics. These figures display the Shannon entropy on the y-axis and the mutability on the x-axis per position. It is clear that these are quite well correlated and this was also confirmed statistically.</a:t>
            </a:r>
          </a:p>
        </p:txBody>
      </p:sp>
      <p:sp>
        <p:nvSpPr>
          <p:cNvPr id="4" name="Slide Number Placehold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2607170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29/06/2022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7416000"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2176756"/>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7"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edit Master title style</a:t>
            </a:r>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7"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4FCCCAF6-1686-4743-9124-83F33F1A0EA9}" type="datetime1">
              <a:rPr lang="en-GB" noProof="0" smtClean="0"/>
              <a:t>29/06/2022</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4" name="Date Placeholder 3"/>
          <p:cNvSpPr>
            <a:spLocks noGrp="1"/>
          </p:cNvSpPr>
          <p:nvPr>
            <p:ph type="dt" sz="half" idx="10"/>
          </p:nvPr>
        </p:nvSpPr>
        <p:spPr/>
        <p:txBody>
          <a:bodyPr/>
          <a:lstStyle/>
          <a:p>
            <a:fld id="{B86ADBF0-A618-4E69-83BB-0C41E08702AA}" type="datetime1">
              <a:rPr lang="en-GB" noProof="0" smtClean="0"/>
              <a:t>29/06/2022</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Date Placeholder 2"/>
          <p:cNvSpPr>
            <a:spLocks noGrp="1"/>
          </p:cNvSpPr>
          <p:nvPr>
            <p:ph type="dt" sz="half" idx="10"/>
          </p:nvPr>
        </p:nvSpPr>
        <p:spPr/>
        <p:txBody>
          <a:bodyPr/>
          <a:lstStyle/>
          <a:p>
            <a:fld id="{F2443E58-CDC3-4782-B82C-4D381C795B98}" type="datetime1">
              <a:rPr lang="en-GB" noProof="0" smtClean="0"/>
              <a:t>29/06/2022</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29/06/2022</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29-6-2022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343535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29-6-2022</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37174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en-GB" noProof="0" dirty="0"/>
              <a:t>Click to edit Master title style</a:t>
            </a:r>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29/06/2022</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ctrTitle"/>
          </p:nvPr>
        </p:nvSpPr>
        <p:spPr>
          <a:xfrm>
            <a:off x="1291074" y="1864242"/>
            <a:ext cx="15183366" cy="4436316"/>
          </a:xfrm>
        </p:spPr>
        <p:txBody>
          <a:bodyPr/>
          <a:lstStyle/>
          <a:p>
            <a:r>
              <a:rPr lang="en-US" sz="6000" dirty="0"/>
              <a:t>COMPUTATIONAL EXPLORATION TOWARDS UNIVERSAL VACCINES FOR INFLUENZA  AND CORONAVIRUSES</a:t>
            </a:r>
            <a:endParaRPr lang="nl-NL" sz="6000" dirty="0"/>
          </a:p>
        </p:txBody>
      </p:sp>
      <p:sp>
        <p:nvSpPr>
          <p:cNvPr id="11" name="Ondertitel 10"/>
          <p:cNvSpPr>
            <a:spLocks noGrp="1"/>
          </p:cNvSpPr>
          <p:nvPr>
            <p:ph type="subTitle" idx="1"/>
          </p:nvPr>
        </p:nvSpPr>
        <p:spPr>
          <a:xfrm>
            <a:off x="1283414" y="6874716"/>
            <a:ext cx="15191026" cy="1014642"/>
          </a:xfrm>
        </p:spPr>
        <p:txBody>
          <a:bodyPr>
            <a:normAutofit/>
          </a:bodyPr>
          <a:lstStyle/>
          <a:p>
            <a:r>
              <a:rPr lang="nl-NL" dirty="0"/>
              <a:t>Author: Menno Van Damme</a:t>
            </a:r>
          </a:p>
          <a:p>
            <a:r>
              <a:rPr lang="nl-BE" dirty="0"/>
              <a:t>Promotor: prof. dr. ir. Wim Van </a:t>
            </a:r>
            <a:r>
              <a:rPr lang="nl-BE" dirty="0" err="1"/>
              <a:t>Criekinge</a:t>
            </a:r>
            <a:r>
              <a:rPr lang="nl-BE" dirty="0"/>
              <a:t>		Tutor: dr. Christian </a:t>
            </a:r>
            <a:r>
              <a:rPr lang="nl-BE" dirty="0" err="1"/>
              <a:t>Rausch</a:t>
            </a:r>
            <a:endParaRPr lang="nl-NL" dirty="0"/>
          </a:p>
        </p:txBody>
      </p:sp>
      <p:pic>
        <p:nvPicPr>
          <p:cNvPr id="3" name="Picture Placeholder 2">
            <a:extLst>
              <a:ext uri="{FF2B5EF4-FFF2-40B4-BE49-F238E27FC236}">
                <a16:creationId xmlns:a16="http://schemas.microsoft.com/office/drawing/2014/main" id="{75BD3E4F-B1D7-40C6-95D0-81D39B5B77D6}"/>
              </a:ext>
            </a:extLst>
          </p:cNvPr>
          <p:cNvPicPr>
            <a:picLocks noGrp="1" noChangeAspect="1"/>
          </p:cNvPicPr>
          <p:nvPr>
            <p:ph type="pic" sz="quarter" idx="11"/>
          </p:nvPr>
        </p:nvPicPr>
        <p:blipFill rotWithShape="1">
          <a:blip r:embed="rId3" cstate="print">
            <a:extLst>
              <a:ext uri="{28A0092B-C50C-407E-A947-70E740481C1C}">
                <a14:useLocalDpi xmlns:a14="http://schemas.microsoft.com/office/drawing/2010/main" val="0"/>
              </a:ext>
            </a:extLst>
          </a:blip>
          <a:srcRect l="-1575" t="-22518" r="-1575" b="-9749"/>
          <a:stretch/>
        </p:blipFill>
        <p:spPr>
          <a:xfrm>
            <a:off x="3160800" y="8073308"/>
            <a:ext cx="2029038" cy="1221892"/>
          </a:xfrm>
        </p:spPr>
      </p:pic>
    </p:spTree>
    <p:extLst>
      <p:ext uri="{BB962C8B-B14F-4D97-AF65-F5344CB8AC3E}">
        <p14:creationId xmlns:p14="http://schemas.microsoft.com/office/powerpoint/2010/main" val="26021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Conservation</a:t>
            </a:r>
          </a:p>
        </p:txBody>
      </p:sp>
      <p:sp>
        <p:nvSpPr>
          <p:cNvPr id="3" name="Content Placeholder 2"/>
          <p:cNvSpPr>
            <a:spLocks noGrp="1"/>
          </p:cNvSpPr>
          <p:nvPr>
            <p:ph idx="1"/>
          </p:nvPr>
        </p:nvSpPr>
        <p:spPr>
          <a:xfrm>
            <a:off x="835825" y="1194364"/>
            <a:ext cx="15699575" cy="6696000"/>
          </a:xfrm>
        </p:spPr>
        <p:txBody>
          <a:bodyPr>
            <a:normAutofit/>
          </a:bodyPr>
          <a:lstStyle/>
          <a:p>
            <a:pPr>
              <a:buFont typeface="Arial" panose="020B0604020202020204" pitchFamily="34" charset="0"/>
              <a:buChar char="•"/>
            </a:pPr>
            <a:r>
              <a:rPr lang="en-GB" sz="3600" dirty="0"/>
              <a:t>Vaccine candidate regions</a:t>
            </a:r>
          </a:p>
          <a:p>
            <a:pPr lvl="1">
              <a:buFont typeface="Arial" panose="020B0604020202020204" pitchFamily="34" charset="0"/>
              <a:buChar char="•"/>
            </a:pPr>
            <a:r>
              <a:rPr lang="en-GB" sz="2800" dirty="0"/>
              <a:t>Coding &amp; Conserved</a:t>
            </a:r>
          </a:p>
          <a:p>
            <a:pPr lvl="1">
              <a:buFont typeface="Arial" panose="020B0604020202020204" pitchFamily="34" charset="0"/>
              <a:buChar char="•"/>
            </a:pPr>
            <a:r>
              <a:rPr lang="en-GB" sz="2800" dirty="0"/>
              <a:t>30 b ~ 10 aa</a:t>
            </a:r>
          </a:p>
          <a:p>
            <a:pPr lvl="1">
              <a:buFont typeface="Arial" panose="020B0604020202020204" pitchFamily="34" charset="0"/>
              <a:buChar char="•"/>
            </a:pPr>
            <a:r>
              <a:rPr lang="en-GB" sz="2800" dirty="0"/>
              <a:t>Top 10</a:t>
            </a:r>
          </a:p>
        </p:txBody>
      </p:sp>
      <p:sp>
        <p:nvSpPr>
          <p:cNvPr id="8" name="Slide Number Placeholder 7"/>
          <p:cNvSpPr>
            <a:spLocks noGrp="1"/>
          </p:cNvSpPr>
          <p:nvPr>
            <p:ph type="sldNum" sz="quarter" idx="12"/>
          </p:nvPr>
        </p:nvSpPr>
        <p:spPr/>
        <p:txBody>
          <a:bodyPr/>
          <a:lstStyle/>
          <a:p>
            <a:fld id="{7AE184E0-0BD4-4705-A12B-9B71DDE63301}" type="slidenum">
              <a:rPr lang="en-GB" smtClean="0"/>
              <a:t>10</a:t>
            </a:fld>
            <a:endParaRPr lang="en-GB"/>
          </a:p>
        </p:txBody>
      </p:sp>
      <p:pic>
        <p:nvPicPr>
          <p:cNvPr id="10" name="Picture 9">
            <a:extLst>
              <a:ext uri="{FF2B5EF4-FFF2-40B4-BE49-F238E27FC236}">
                <a16:creationId xmlns:a16="http://schemas.microsoft.com/office/drawing/2014/main" id="{E5C40BA5-B7FE-4B02-B663-BBDB8358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41" y="4650364"/>
            <a:ext cx="6281227" cy="3240000"/>
          </a:xfrm>
          <a:prstGeom prst="rect">
            <a:avLst/>
          </a:prstGeom>
        </p:spPr>
      </p:pic>
      <p:pic>
        <p:nvPicPr>
          <p:cNvPr id="14" name="Picture 13">
            <a:extLst>
              <a:ext uri="{FF2B5EF4-FFF2-40B4-BE49-F238E27FC236}">
                <a16:creationId xmlns:a16="http://schemas.microsoft.com/office/drawing/2014/main" id="{681EC1AC-B794-4447-90A1-1208F4A14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9293" y="4650364"/>
            <a:ext cx="6281227" cy="3240000"/>
          </a:xfrm>
          <a:prstGeom prst="rect">
            <a:avLst/>
          </a:prstGeom>
        </p:spPr>
      </p:pic>
      <p:sp>
        <p:nvSpPr>
          <p:cNvPr id="15" name="Oval 14">
            <a:extLst>
              <a:ext uri="{FF2B5EF4-FFF2-40B4-BE49-F238E27FC236}">
                <a16:creationId xmlns:a16="http://schemas.microsoft.com/office/drawing/2014/main" id="{ED0A57DD-030C-4857-B214-A44E89CECC7E}"/>
              </a:ext>
            </a:extLst>
          </p:cNvPr>
          <p:cNvSpPr/>
          <p:nvPr/>
        </p:nvSpPr>
        <p:spPr>
          <a:xfrm>
            <a:off x="2047460" y="7010088"/>
            <a:ext cx="609917" cy="682800"/>
          </a:xfrm>
          <a:prstGeom prst="ellipse">
            <a:avLst/>
          </a:prstGeom>
          <a:noFill/>
          <a:ln w="28575">
            <a:solidFill>
              <a:srgbClr val="FFB7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6" name="Oval 15">
            <a:extLst>
              <a:ext uri="{FF2B5EF4-FFF2-40B4-BE49-F238E27FC236}">
                <a16:creationId xmlns:a16="http://schemas.microsoft.com/office/drawing/2014/main" id="{D4CB18E0-C485-418E-9600-4F37F1408207}"/>
              </a:ext>
            </a:extLst>
          </p:cNvPr>
          <p:cNvSpPr/>
          <p:nvPr/>
        </p:nvSpPr>
        <p:spPr>
          <a:xfrm>
            <a:off x="9501809" y="4960637"/>
            <a:ext cx="608995" cy="2784948"/>
          </a:xfrm>
          <a:prstGeom prst="ellipse">
            <a:avLst/>
          </a:prstGeom>
          <a:noFill/>
          <a:ln w="28575">
            <a:solidFill>
              <a:srgbClr val="FFB7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02689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68A293-4192-452C-B510-E3EDE0307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425" y="2252703"/>
            <a:ext cx="8026013" cy="4140000"/>
          </a:xfrm>
          <a:prstGeom prst="rect">
            <a:avLst/>
          </a:prstGeom>
        </p:spPr>
      </p:pic>
      <p:sp>
        <p:nvSpPr>
          <p:cNvPr id="7" name="Title 6"/>
          <p:cNvSpPr>
            <a:spLocks noGrp="1"/>
          </p:cNvSpPr>
          <p:nvPr>
            <p:ph type="title"/>
          </p:nvPr>
        </p:nvSpPr>
        <p:spPr/>
        <p:txBody>
          <a:bodyPr/>
          <a:lstStyle/>
          <a:p>
            <a:r>
              <a:rPr lang="en-GB" dirty="0"/>
              <a:t>Conservation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800" dirty="0"/>
              <a:t>Vaccine candidate regions: Influenza A</a:t>
            </a:r>
          </a:p>
          <a:p>
            <a:pPr>
              <a:buFont typeface="Arial" panose="020B0604020202020204" pitchFamily="34" charset="0"/>
              <a:buChar char="•"/>
            </a:pPr>
            <a:r>
              <a:rPr lang="en-GB" sz="2800" dirty="0"/>
              <a:t>BP2</a:t>
            </a:r>
          </a:p>
        </p:txBody>
      </p:sp>
      <p:sp>
        <p:nvSpPr>
          <p:cNvPr id="8" name="Slide Number Placeholder 7"/>
          <p:cNvSpPr>
            <a:spLocks noGrp="1"/>
          </p:cNvSpPr>
          <p:nvPr>
            <p:ph type="sldNum" sz="quarter" idx="12"/>
          </p:nvPr>
        </p:nvSpPr>
        <p:spPr/>
        <p:txBody>
          <a:bodyPr/>
          <a:lstStyle/>
          <a:p>
            <a:fld id="{7AE184E0-0BD4-4705-A12B-9B71DDE63301}" type="slidenum">
              <a:rPr lang="en-GB" smtClean="0"/>
              <a:t>11</a:t>
            </a:fld>
            <a:endParaRPr lang="en-GB"/>
          </a:p>
        </p:txBody>
      </p:sp>
      <p:sp>
        <p:nvSpPr>
          <p:cNvPr id="6" name="Oval 5">
            <a:extLst>
              <a:ext uri="{FF2B5EF4-FFF2-40B4-BE49-F238E27FC236}">
                <a16:creationId xmlns:a16="http://schemas.microsoft.com/office/drawing/2014/main" id="{FE9EA05A-E74E-4C2F-88DC-F78A61AE5E90}"/>
              </a:ext>
            </a:extLst>
          </p:cNvPr>
          <p:cNvSpPr/>
          <p:nvPr/>
        </p:nvSpPr>
        <p:spPr>
          <a:xfrm>
            <a:off x="5430291" y="5336653"/>
            <a:ext cx="536713" cy="596348"/>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3" name="Picture 12">
            <a:extLst>
              <a:ext uri="{FF2B5EF4-FFF2-40B4-BE49-F238E27FC236}">
                <a16:creationId xmlns:a16="http://schemas.microsoft.com/office/drawing/2014/main" id="{28AAF2FF-41A3-49D8-9464-6341E639B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3359" y="5748474"/>
            <a:ext cx="4615002" cy="32002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4" name="Straight Arrow Connector 13">
            <a:extLst>
              <a:ext uri="{FF2B5EF4-FFF2-40B4-BE49-F238E27FC236}">
                <a16:creationId xmlns:a16="http://schemas.microsoft.com/office/drawing/2014/main" id="{BF8EB2C1-74EC-4331-B13F-5E3B707A2118}"/>
              </a:ext>
            </a:extLst>
          </p:cNvPr>
          <p:cNvCxnSpPr>
            <a:cxnSpLocks/>
          </p:cNvCxnSpPr>
          <p:nvPr/>
        </p:nvCxnSpPr>
        <p:spPr>
          <a:xfrm>
            <a:off x="5967004" y="5748474"/>
            <a:ext cx="2357846" cy="1105223"/>
          </a:xfrm>
          <a:prstGeom prst="straightConnector1">
            <a:avLst/>
          </a:prstGeom>
          <a:ln w="31750">
            <a:solidFill>
              <a:srgbClr val="0000FF"/>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25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Conservation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2800" dirty="0"/>
              <a:t>Vaccine candidate regions: SARS-CoV-2</a:t>
            </a:r>
          </a:p>
          <a:p>
            <a:pPr>
              <a:buFont typeface="Arial" panose="020B0604020202020204" pitchFamily="34" charset="0"/>
              <a:buChar char="•"/>
            </a:pPr>
            <a:r>
              <a:rPr lang="en-GB" sz="2800" dirty="0"/>
              <a:t>S, NSP12, E, NSP5</a:t>
            </a:r>
          </a:p>
        </p:txBody>
      </p:sp>
      <p:sp>
        <p:nvSpPr>
          <p:cNvPr id="8" name="Slide Number Placeholder 7"/>
          <p:cNvSpPr>
            <a:spLocks noGrp="1"/>
          </p:cNvSpPr>
          <p:nvPr>
            <p:ph type="sldNum" sz="quarter" idx="12"/>
          </p:nvPr>
        </p:nvSpPr>
        <p:spPr/>
        <p:txBody>
          <a:bodyPr/>
          <a:lstStyle/>
          <a:p>
            <a:fld id="{7AE184E0-0BD4-4705-A12B-9B71DDE63301}" type="slidenum">
              <a:rPr lang="en-GB" smtClean="0"/>
              <a:t>12</a:t>
            </a:fld>
            <a:endParaRPr lang="en-GB"/>
          </a:p>
        </p:txBody>
      </p:sp>
      <p:pic>
        <p:nvPicPr>
          <p:cNvPr id="19" name="Picture 18">
            <a:extLst>
              <a:ext uri="{FF2B5EF4-FFF2-40B4-BE49-F238E27FC236}">
                <a16:creationId xmlns:a16="http://schemas.microsoft.com/office/drawing/2014/main" id="{211EEE94-C836-46E6-8848-7987E3A69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995" y="3168278"/>
            <a:ext cx="8026012" cy="4140000"/>
          </a:xfrm>
          <a:prstGeom prst="rect">
            <a:avLst/>
          </a:prstGeom>
        </p:spPr>
      </p:pic>
      <p:pic>
        <p:nvPicPr>
          <p:cNvPr id="21" name="Picture 20">
            <a:extLst>
              <a:ext uri="{FF2B5EF4-FFF2-40B4-BE49-F238E27FC236}">
                <a16:creationId xmlns:a16="http://schemas.microsoft.com/office/drawing/2014/main" id="{5A747D3A-013A-4C52-A458-86B3328C2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75" y="3168278"/>
            <a:ext cx="8026012" cy="4140000"/>
          </a:xfrm>
          <a:prstGeom prst="rect">
            <a:avLst/>
          </a:prstGeom>
        </p:spPr>
      </p:pic>
      <p:sp>
        <p:nvSpPr>
          <p:cNvPr id="22" name="Oval 21">
            <a:extLst>
              <a:ext uri="{FF2B5EF4-FFF2-40B4-BE49-F238E27FC236}">
                <a16:creationId xmlns:a16="http://schemas.microsoft.com/office/drawing/2014/main" id="{BF432D45-8920-4CDD-8098-385613662773}"/>
              </a:ext>
            </a:extLst>
          </p:cNvPr>
          <p:cNvSpPr/>
          <p:nvPr/>
        </p:nvSpPr>
        <p:spPr>
          <a:xfrm>
            <a:off x="3699747" y="6364881"/>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7" name="Oval 26">
            <a:extLst>
              <a:ext uri="{FF2B5EF4-FFF2-40B4-BE49-F238E27FC236}">
                <a16:creationId xmlns:a16="http://schemas.microsoft.com/office/drawing/2014/main" id="{45AD4B81-C7E5-404C-B182-DB5E8B420FA0}"/>
              </a:ext>
            </a:extLst>
          </p:cNvPr>
          <p:cNvSpPr/>
          <p:nvPr/>
        </p:nvSpPr>
        <p:spPr>
          <a:xfrm>
            <a:off x="4660505" y="6506128"/>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8" name="Oval 27">
            <a:extLst>
              <a:ext uri="{FF2B5EF4-FFF2-40B4-BE49-F238E27FC236}">
                <a16:creationId xmlns:a16="http://schemas.microsoft.com/office/drawing/2014/main" id="{641571F9-9359-453E-8F42-C12E483F6598}"/>
              </a:ext>
            </a:extLst>
          </p:cNvPr>
          <p:cNvSpPr/>
          <p:nvPr/>
        </p:nvSpPr>
        <p:spPr>
          <a:xfrm>
            <a:off x="6719445" y="6364880"/>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9" name="Oval 28">
            <a:extLst>
              <a:ext uri="{FF2B5EF4-FFF2-40B4-BE49-F238E27FC236}">
                <a16:creationId xmlns:a16="http://schemas.microsoft.com/office/drawing/2014/main" id="{93A39BAF-DBFC-43D1-B6E3-B4C0218D71C1}"/>
              </a:ext>
            </a:extLst>
          </p:cNvPr>
          <p:cNvSpPr/>
          <p:nvPr/>
        </p:nvSpPr>
        <p:spPr>
          <a:xfrm>
            <a:off x="7063547" y="6364880"/>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0" name="Oval 29">
            <a:extLst>
              <a:ext uri="{FF2B5EF4-FFF2-40B4-BE49-F238E27FC236}">
                <a16:creationId xmlns:a16="http://schemas.microsoft.com/office/drawing/2014/main" id="{86A1EC4E-0F9C-48DF-BCE3-D7670C1B9E9E}"/>
              </a:ext>
            </a:extLst>
          </p:cNvPr>
          <p:cNvSpPr/>
          <p:nvPr/>
        </p:nvSpPr>
        <p:spPr>
          <a:xfrm>
            <a:off x="11381657" y="6335768"/>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1" name="Oval 30">
            <a:extLst>
              <a:ext uri="{FF2B5EF4-FFF2-40B4-BE49-F238E27FC236}">
                <a16:creationId xmlns:a16="http://schemas.microsoft.com/office/drawing/2014/main" id="{61304627-BD7B-42C0-8299-590EEA1842DB}"/>
              </a:ext>
            </a:extLst>
          </p:cNvPr>
          <p:cNvSpPr/>
          <p:nvPr/>
        </p:nvSpPr>
        <p:spPr>
          <a:xfrm>
            <a:off x="12307225" y="6506127"/>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2" name="Oval 31">
            <a:extLst>
              <a:ext uri="{FF2B5EF4-FFF2-40B4-BE49-F238E27FC236}">
                <a16:creationId xmlns:a16="http://schemas.microsoft.com/office/drawing/2014/main" id="{8534FDCD-C2FE-42C6-82C4-E80BCC7652BF}"/>
              </a:ext>
            </a:extLst>
          </p:cNvPr>
          <p:cNvSpPr/>
          <p:nvPr/>
        </p:nvSpPr>
        <p:spPr>
          <a:xfrm>
            <a:off x="14395956" y="6361683"/>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3" name="Oval 32">
            <a:extLst>
              <a:ext uri="{FF2B5EF4-FFF2-40B4-BE49-F238E27FC236}">
                <a16:creationId xmlns:a16="http://schemas.microsoft.com/office/drawing/2014/main" id="{270A1A46-0D7C-4190-99DD-CBFDF335B4EC}"/>
              </a:ext>
            </a:extLst>
          </p:cNvPr>
          <p:cNvSpPr/>
          <p:nvPr/>
        </p:nvSpPr>
        <p:spPr>
          <a:xfrm>
            <a:off x="14740058" y="6361682"/>
            <a:ext cx="311552" cy="34071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extLst>
      <p:ext uri="{BB962C8B-B14F-4D97-AF65-F5344CB8AC3E}">
        <p14:creationId xmlns:p14="http://schemas.microsoft.com/office/powerpoint/2010/main" val="209259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E23F3EEB-34D2-4920-BC8B-371172A60D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4216" y="6104138"/>
            <a:ext cx="3835668" cy="2988193"/>
          </a:xfrm>
          <a:prstGeom prst="rect">
            <a:avLst/>
          </a:prstGeom>
        </p:spPr>
      </p:pic>
      <p:pic>
        <p:nvPicPr>
          <p:cNvPr id="27" name="Picture 26">
            <a:extLst>
              <a:ext uri="{FF2B5EF4-FFF2-40B4-BE49-F238E27FC236}">
                <a16:creationId xmlns:a16="http://schemas.microsoft.com/office/drawing/2014/main" id="{8DEBFCC7-045E-475F-ABE9-3E05200EC7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433558">
            <a:off x="6349666" y="1737586"/>
            <a:ext cx="5245716" cy="2989806"/>
          </a:xfrm>
          <a:prstGeom prst="rect">
            <a:avLst/>
          </a:prstGeom>
        </p:spPr>
      </p:pic>
      <p:pic>
        <p:nvPicPr>
          <p:cNvPr id="37" name="Picture 36">
            <a:extLst>
              <a:ext uri="{FF2B5EF4-FFF2-40B4-BE49-F238E27FC236}">
                <a16:creationId xmlns:a16="http://schemas.microsoft.com/office/drawing/2014/main" id="{2C22AB44-BA0F-4254-ACD7-920240E80C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33634" y="5092603"/>
            <a:ext cx="2256886" cy="3283004"/>
          </a:xfrm>
          <a:prstGeom prst="rect">
            <a:avLst/>
          </a:prstGeom>
        </p:spPr>
      </p:pic>
      <p:pic>
        <p:nvPicPr>
          <p:cNvPr id="29" name="Picture 28">
            <a:extLst>
              <a:ext uri="{FF2B5EF4-FFF2-40B4-BE49-F238E27FC236}">
                <a16:creationId xmlns:a16="http://schemas.microsoft.com/office/drawing/2014/main" id="{B270937A-89F5-404C-A9DE-80F1C515AB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225760">
            <a:off x="10895902" y="2571929"/>
            <a:ext cx="5296643" cy="2680492"/>
          </a:xfrm>
          <a:prstGeom prst="rect">
            <a:avLst/>
          </a:prstGeom>
        </p:spPr>
      </p:pic>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sz="3600" dirty="0" err="1"/>
              <a:t>ssRNA</a:t>
            </a:r>
            <a:endParaRPr lang="en-GB" sz="3600" dirty="0"/>
          </a:p>
          <a:p>
            <a:pPr>
              <a:buFont typeface="Arial" panose="020B0604020202020204" pitchFamily="34" charset="0"/>
              <a:buChar char="•"/>
            </a:pPr>
            <a:r>
              <a:rPr lang="en-GB" sz="3600" dirty="0" err="1"/>
              <a:t>ViennaRNA</a:t>
            </a:r>
            <a:endParaRPr lang="en-GB" sz="3600" dirty="0"/>
          </a:p>
          <a:p>
            <a:pPr>
              <a:buFont typeface="Arial" panose="020B0604020202020204" pitchFamily="34" charset="0"/>
              <a:buChar char="•"/>
            </a:pPr>
            <a:endParaRPr lang="en-GB" sz="3600" dirty="0"/>
          </a:p>
        </p:txBody>
      </p:sp>
      <p:sp>
        <p:nvSpPr>
          <p:cNvPr id="7" name="Title 6"/>
          <p:cNvSpPr>
            <a:spLocks noGrp="1"/>
          </p:cNvSpPr>
          <p:nvPr>
            <p:ph type="title"/>
          </p:nvPr>
        </p:nvSpPr>
        <p:spPr/>
        <p:txBody>
          <a:bodyPr/>
          <a:lstStyle/>
          <a:p>
            <a:r>
              <a:rPr lang="en-GB" dirty="0"/>
              <a:t>RNA Secondary structure</a:t>
            </a:r>
          </a:p>
        </p:txBody>
      </p:sp>
      <p:sp>
        <p:nvSpPr>
          <p:cNvPr id="8" name="Slide Number Placeholder 7"/>
          <p:cNvSpPr>
            <a:spLocks noGrp="1"/>
          </p:cNvSpPr>
          <p:nvPr>
            <p:ph type="sldNum" sz="quarter" idx="12"/>
          </p:nvPr>
        </p:nvSpPr>
        <p:spPr/>
        <p:txBody>
          <a:bodyPr/>
          <a:lstStyle/>
          <a:p>
            <a:fld id="{7AE184E0-0BD4-4705-A12B-9B71DDE63301}" type="slidenum">
              <a:rPr lang="en-GB" smtClean="0"/>
              <a:t>13</a:t>
            </a:fld>
            <a:endParaRPr lang="en-GB"/>
          </a:p>
        </p:txBody>
      </p:sp>
      <p:pic>
        <p:nvPicPr>
          <p:cNvPr id="23" name="Picture 22">
            <a:extLst>
              <a:ext uri="{FF2B5EF4-FFF2-40B4-BE49-F238E27FC236}">
                <a16:creationId xmlns:a16="http://schemas.microsoft.com/office/drawing/2014/main" id="{6D89CA21-E4A7-4289-9647-745DB7C618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275" y="3954159"/>
            <a:ext cx="3880621" cy="4202772"/>
          </a:xfrm>
          <a:prstGeom prst="rect">
            <a:avLst/>
          </a:prstGeom>
        </p:spPr>
      </p:pic>
      <p:pic>
        <p:nvPicPr>
          <p:cNvPr id="25" name="Picture 24">
            <a:extLst>
              <a:ext uri="{FF2B5EF4-FFF2-40B4-BE49-F238E27FC236}">
                <a16:creationId xmlns:a16="http://schemas.microsoft.com/office/drawing/2014/main" id="{6B576D9C-718E-4D98-8A5C-2EAE51887B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27724" y="3311160"/>
            <a:ext cx="3456878" cy="2304915"/>
          </a:xfrm>
          <a:prstGeom prst="rect">
            <a:avLst/>
          </a:prstGeom>
        </p:spPr>
      </p:pic>
      <p:pic>
        <p:nvPicPr>
          <p:cNvPr id="33" name="Picture 32">
            <a:extLst>
              <a:ext uri="{FF2B5EF4-FFF2-40B4-BE49-F238E27FC236}">
                <a16:creationId xmlns:a16="http://schemas.microsoft.com/office/drawing/2014/main" id="{52FE6AF6-0485-458E-ABD7-E4582DC377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80075" y="4988227"/>
            <a:ext cx="3593154" cy="4513373"/>
          </a:xfrm>
          <a:prstGeom prst="rect">
            <a:avLst/>
          </a:prstGeom>
        </p:spPr>
      </p:pic>
      <p:pic>
        <p:nvPicPr>
          <p:cNvPr id="35" name="Picture 34">
            <a:extLst>
              <a:ext uri="{FF2B5EF4-FFF2-40B4-BE49-F238E27FC236}">
                <a16:creationId xmlns:a16="http://schemas.microsoft.com/office/drawing/2014/main" id="{A69BC5F9-7389-4645-8078-962C9571A08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911223" y="5944018"/>
            <a:ext cx="3245228" cy="1762667"/>
          </a:xfrm>
          <a:prstGeom prst="rect">
            <a:avLst/>
          </a:prstGeom>
        </p:spPr>
      </p:pic>
    </p:spTree>
    <p:extLst>
      <p:ext uri="{BB962C8B-B14F-4D97-AF65-F5344CB8AC3E}">
        <p14:creationId xmlns:p14="http://schemas.microsoft.com/office/powerpoint/2010/main" val="415536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Structure </a:t>
            </a:r>
            <a:r>
              <a:rPr lang="en-GB" dirty="0">
                <a:latin typeface="Calibri" panose="020F0502020204030204" pitchFamily="34" charset="0"/>
                <a:cs typeface="Calibri" panose="020F0502020204030204" pitchFamily="34" charset="0"/>
              </a:rPr>
              <a:t>↔</a:t>
            </a:r>
            <a:r>
              <a:rPr lang="en-GB" dirty="0"/>
              <a:t> conservation</a:t>
            </a:r>
          </a:p>
        </p:txBody>
      </p:sp>
      <p:sp>
        <p:nvSpPr>
          <p:cNvPr id="8" name="Slide Number Placeholder 7"/>
          <p:cNvSpPr>
            <a:spLocks noGrp="1"/>
          </p:cNvSpPr>
          <p:nvPr>
            <p:ph type="sldNum" sz="quarter" idx="12"/>
          </p:nvPr>
        </p:nvSpPr>
        <p:spPr/>
        <p:txBody>
          <a:bodyPr/>
          <a:lstStyle/>
          <a:p>
            <a:fld id="{7AE184E0-0BD4-4705-A12B-9B71DDE63301}" type="slidenum">
              <a:rPr lang="en-GB" smtClean="0"/>
              <a:t>14</a:t>
            </a:fld>
            <a:endParaRPr lang="en-GB"/>
          </a:p>
        </p:txBody>
      </p:sp>
      <p:pic>
        <p:nvPicPr>
          <p:cNvPr id="9" name="Picture 8">
            <a:extLst>
              <a:ext uri="{FF2B5EF4-FFF2-40B4-BE49-F238E27FC236}">
                <a16:creationId xmlns:a16="http://schemas.microsoft.com/office/drawing/2014/main" id="{11B1D50F-3107-40C6-A940-DF19E93B8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118" y="2100262"/>
            <a:ext cx="4581525" cy="5553075"/>
          </a:xfrm>
          <a:prstGeom prst="rect">
            <a:avLst/>
          </a:prstGeom>
        </p:spPr>
      </p:pic>
      <p:pic>
        <p:nvPicPr>
          <p:cNvPr id="3" name="Picture 2">
            <a:extLst>
              <a:ext uri="{FF2B5EF4-FFF2-40B4-BE49-F238E27FC236}">
                <a16:creationId xmlns:a16="http://schemas.microsoft.com/office/drawing/2014/main" id="{6395CE0F-439A-4D3C-92C2-7E4A796CC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032" y="2353395"/>
            <a:ext cx="10386525" cy="5357606"/>
          </a:xfrm>
          <a:prstGeom prst="rect">
            <a:avLst/>
          </a:prstGeom>
        </p:spPr>
      </p:pic>
    </p:spTree>
    <p:extLst>
      <p:ext uri="{BB962C8B-B14F-4D97-AF65-F5344CB8AC3E}">
        <p14:creationId xmlns:p14="http://schemas.microsoft.com/office/powerpoint/2010/main" val="366734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Structure </a:t>
            </a:r>
            <a:r>
              <a:rPr lang="en-GB" dirty="0">
                <a:latin typeface="Calibri" panose="020F0502020204030204" pitchFamily="34" charset="0"/>
                <a:cs typeface="Calibri" panose="020F0502020204030204" pitchFamily="34" charset="0"/>
              </a:rPr>
              <a:t>↔</a:t>
            </a:r>
            <a:r>
              <a:rPr lang="en-GB" dirty="0"/>
              <a:t> conservation</a:t>
            </a:r>
          </a:p>
        </p:txBody>
      </p:sp>
      <p:sp>
        <p:nvSpPr>
          <p:cNvPr id="8" name="Slide Number Placeholder 7"/>
          <p:cNvSpPr>
            <a:spLocks noGrp="1"/>
          </p:cNvSpPr>
          <p:nvPr>
            <p:ph type="sldNum" sz="quarter" idx="12"/>
          </p:nvPr>
        </p:nvSpPr>
        <p:spPr/>
        <p:txBody>
          <a:bodyPr/>
          <a:lstStyle/>
          <a:p>
            <a:fld id="{7AE184E0-0BD4-4705-A12B-9B71DDE63301}" type="slidenum">
              <a:rPr lang="en-GB" smtClean="0"/>
              <a:t>15</a:t>
            </a:fld>
            <a:endParaRPr lang="en-GB"/>
          </a:p>
        </p:txBody>
      </p:sp>
      <p:pic>
        <p:nvPicPr>
          <p:cNvPr id="9" name="Picture 8">
            <a:extLst>
              <a:ext uri="{FF2B5EF4-FFF2-40B4-BE49-F238E27FC236}">
                <a16:creationId xmlns:a16="http://schemas.microsoft.com/office/drawing/2014/main" id="{11B1D50F-3107-40C6-A940-DF19E93B8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118" y="2100262"/>
            <a:ext cx="4581525" cy="5553075"/>
          </a:xfrm>
          <a:prstGeom prst="rect">
            <a:avLst/>
          </a:prstGeom>
        </p:spPr>
      </p:pic>
      <p:pic>
        <p:nvPicPr>
          <p:cNvPr id="4" name="Picture 3">
            <a:extLst>
              <a:ext uri="{FF2B5EF4-FFF2-40B4-BE49-F238E27FC236}">
                <a16:creationId xmlns:a16="http://schemas.microsoft.com/office/drawing/2014/main" id="{41088867-49BE-4FAD-9BF6-01A714614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595" y="2353798"/>
            <a:ext cx="10384962" cy="5356800"/>
          </a:xfrm>
          <a:prstGeom prst="rect">
            <a:avLst/>
          </a:prstGeom>
        </p:spPr>
      </p:pic>
    </p:spTree>
    <p:extLst>
      <p:ext uri="{BB962C8B-B14F-4D97-AF65-F5344CB8AC3E}">
        <p14:creationId xmlns:p14="http://schemas.microsoft.com/office/powerpoint/2010/main" val="322390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Conclusion</a:t>
            </a:r>
          </a:p>
        </p:txBody>
      </p:sp>
      <p:sp>
        <p:nvSpPr>
          <p:cNvPr id="8" name="Slide Number Placeholder 7"/>
          <p:cNvSpPr>
            <a:spLocks noGrp="1"/>
          </p:cNvSpPr>
          <p:nvPr>
            <p:ph type="sldNum" sz="quarter" idx="12"/>
          </p:nvPr>
        </p:nvSpPr>
        <p:spPr/>
        <p:txBody>
          <a:bodyPr/>
          <a:lstStyle/>
          <a:p>
            <a:fld id="{7AE184E0-0BD4-4705-A12B-9B71DDE63301}" type="slidenum">
              <a:rPr lang="en-GB" smtClean="0"/>
              <a:t>16</a:t>
            </a:fld>
            <a:endParaRPr lang="en-GB"/>
          </a:p>
        </p:txBody>
      </p:sp>
      <p:sp>
        <p:nvSpPr>
          <p:cNvPr id="5" name="Rectangle: Rounded Corners 4">
            <a:extLst>
              <a:ext uri="{FF2B5EF4-FFF2-40B4-BE49-F238E27FC236}">
                <a16:creationId xmlns:a16="http://schemas.microsoft.com/office/drawing/2014/main" id="{55EA67B5-4772-44D9-A61B-CB890F2D611C}"/>
              </a:ext>
            </a:extLst>
          </p:cNvPr>
          <p:cNvSpPr/>
          <p:nvPr/>
        </p:nvSpPr>
        <p:spPr>
          <a:xfrm>
            <a:off x="6941121" y="239251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Conservation</a:t>
            </a:r>
            <a:endParaRPr lang="nl-BE" sz="1800" b="1" dirty="0">
              <a:solidFill>
                <a:schemeClr val="tx1">
                  <a:lumMod val="85000"/>
                  <a:lumOff val="15000"/>
                </a:schemeClr>
              </a:solidFill>
            </a:endParaRPr>
          </a:p>
          <a:p>
            <a:pPr algn="ctr">
              <a:lnSpc>
                <a:spcPct val="120000"/>
              </a:lnSpc>
            </a:pPr>
            <a:r>
              <a:rPr lang="nl-BE" sz="1800" b="1" dirty="0">
                <a:solidFill>
                  <a:schemeClr val="tx1">
                    <a:lumMod val="85000"/>
                    <a:lumOff val="15000"/>
                  </a:schemeClr>
                </a:solidFill>
              </a:rPr>
              <a:t>Analysis</a:t>
            </a:r>
          </a:p>
        </p:txBody>
      </p:sp>
      <p:sp>
        <p:nvSpPr>
          <p:cNvPr id="6" name="Rectangle: Rounded Corners 5">
            <a:extLst>
              <a:ext uri="{FF2B5EF4-FFF2-40B4-BE49-F238E27FC236}">
                <a16:creationId xmlns:a16="http://schemas.microsoft.com/office/drawing/2014/main" id="{87DD1928-9A32-4170-923A-C1C4A1F33D0D}"/>
              </a:ext>
            </a:extLst>
          </p:cNvPr>
          <p:cNvSpPr/>
          <p:nvPr/>
        </p:nvSpPr>
        <p:spPr>
          <a:xfrm>
            <a:off x="2171475" y="239251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Phylogenetic</a:t>
            </a:r>
            <a:endParaRPr lang="nl-BE" sz="1800" b="1" dirty="0">
              <a:solidFill>
                <a:schemeClr val="tx1">
                  <a:lumMod val="85000"/>
                  <a:lumOff val="15000"/>
                </a:schemeClr>
              </a:solidFill>
            </a:endParaRPr>
          </a:p>
          <a:p>
            <a:pPr algn="ctr">
              <a:lnSpc>
                <a:spcPct val="120000"/>
              </a:lnSpc>
            </a:pPr>
            <a:r>
              <a:rPr lang="nl-BE" sz="1800" b="1" dirty="0">
                <a:solidFill>
                  <a:schemeClr val="tx1">
                    <a:lumMod val="85000"/>
                    <a:lumOff val="15000"/>
                  </a:schemeClr>
                </a:solidFill>
              </a:rPr>
              <a:t>Analysis</a:t>
            </a:r>
          </a:p>
        </p:txBody>
      </p:sp>
      <p:sp>
        <p:nvSpPr>
          <p:cNvPr id="9" name="Rectangle: Rounded Corners 8">
            <a:extLst>
              <a:ext uri="{FF2B5EF4-FFF2-40B4-BE49-F238E27FC236}">
                <a16:creationId xmlns:a16="http://schemas.microsoft.com/office/drawing/2014/main" id="{7A17958C-EBA2-4F42-9C8D-961F5793A02B}"/>
              </a:ext>
            </a:extLst>
          </p:cNvPr>
          <p:cNvSpPr/>
          <p:nvPr/>
        </p:nvSpPr>
        <p:spPr>
          <a:xfrm>
            <a:off x="11710500" y="239251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a:solidFill>
                  <a:schemeClr val="tx1">
                    <a:lumMod val="85000"/>
                    <a:lumOff val="15000"/>
                  </a:schemeClr>
                </a:solidFill>
              </a:rPr>
              <a:t>RNA </a:t>
            </a:r>
            <a:r>
              <a:rPr lang="nl-BE" sz="1800" b="1" dirty="0" err="1">
                <a:solidFill>
                  <a:schemeClr val="tx1">
                    <a:lumMod val="85000"/>
                    <a:lumOff val="15000"/>
                  </a:schemeClr>
                </a:solidFill>
              </a:rPr>
              <a:t>Secondary</a:t>
            </a:r>
            <a:r>
              <a:rPr lang="nl-BE" sz="1800" b="1" dirty="0">
                <a:solidFill>
                  <a:schemeClr val="tx1">
                    <a:lumMod val="85000"/>
                    <a:lumOff val="15000"/>
                  </a:schemeClr>
                </a:solidFill>
              </a:rPr>
              <a:t> </a:t>
            </a:r>
          </a:p>
          <a:p>
            <a:pPr algn="ctr">
              <a:lnSpc>
                <a:spcPct val="120000"/>
              </a:lnSpc>
            </a:pPr>
            <a:r>
              <a:rPr lang="nl-BE" sz="1800" b="1" dirty="0" err="1">
                <a:solidFill>
                  <a:schemeClr val="tx1">
                    <a:lumMod val="85000"/>
                    <a:lumOff val="15000"/>
                  </a:schemeClr>
                </a:solidFill>
              </a:rPr>
              <a:t>Structure</a:t>
            </a:r>
            <a:r>
              <a:rPr lang="nl-BE" sz="1800" b="1" dirty="0">
                <a:solidFill>
                  <a:schemeClr val="tx1">
                    <a:lumMod val="85000"/>
                    <a:lumOff val="15000"/>
                  </a:schemeClr>
                </a:solidFill>
              </a:rPr>
              <a:t> Analysis</a:t>
            </a:r>
          </a:p>
        </p:txBody>
      </p:sp>
      <p:cxnSp>
        <p:nvCxnSpPr>
          <p:cNvPr id="12" name="Straight Arrow Connector 11">
            <a:extLst>
              <a:ext uri="{FF2B5EF4-FFF2-40B4-BE49-F238E27FC236}">
                <a16:creationId xmlns:a16="http://schemas.microsoft.com/office/drawing/2014/main" id="{945ECA1B-B8C7-43D1-A237-710C55295003}"/>
              </a:ext>
            </a:extLst>
          </p:cNvPr>
          <p:cNvCxnSpPr>
            <a:cxnSpLocks/>
          </p:cNvCxnSpPr>
          <p:nvPr/>
        </p:nvCxnSpPr>
        <p:spPr>
          <a:xfrm>
            <a:off x="3899557" y="3643004"/>
            <a:ext cx="134" cy="756551"/>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A291AF-2EC2-44A5-B5E0-8287F16F0018}"/>
              </a:ext>
            </a:extLst>
          </p:cNvPr>
          <p:cNvCxnSpPr>
            <a:cxnSpLocks/>
          </p:cNvCxnSpPr>
          <p:nvPr/>
        </p:nvCxnSpPr>
        <p:spPr>
          <a:xfrm>
            <a:off x="8682759" y="3643004"/>
            <a:ext cx="134" cy="756551"/>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251D6B-1613-4802-A164-F44C97F74291}"/>
              </a:ext>
            </a:extLst>
          </p:cNvPr>
          <p:cNvCxnSpPr>
            <a:cxnSpLocks/>
          </p:cNvCxnSpPr>
          <p:nvPr/>
        </p:nvCxnSpPr>
        <p:spPr>
          <a:xfrm>
            <a:off x="13438582" y="3643004"/>
            <a:ext cx="134" cy="756551"/>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F0844798-C048-44CB-9E74-77AE050216DF}"/>
              </a:ext>
            </a:extLst>
          </p:cNvPr>
          <p:cNvSpPr/>
          <p:nvPr/>
        </p:nvSpPr>
        <p:spPr>
          <a:xfrm>
            <a:off x="2171341" y="4394940"/>
            <a:ext cx="3456432" cy="1274516"/>
          </a:xfrm>
          <a:prstGeom prst="roundRect">
            <a:avLst/>
          </a:prstGeom>
          <a:noFill/>
          <a:ln w="31750">
            <a:solidFill>
              <a:srgbClr val="1E64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Evolutionary</a:t>
            </a:r>
            <a:r>
              <a:rPr lang="nl-BE" sz="1800" b="1" dirty="0">
                <a:solidFill>
                  <a:schemeClr val="tx1">
                    <a:lumMod val="85000"/>
                    <a:lumOff val="15000"/>
                  </a:schemeClr>
                </a:solidFill>
              </a:rPr>
              <a:t> </a:t>
            </a:r>
            <a:r>
              <a:rPr lang="nl-BE" sz="1800" b="1" dirty="0" err="1">
                <a:solidFill>
                  <a:schemeClr val="tx1">
                    <a:lumMod val="85000"/>
                    <a:lumOff val="15000"/>
                  </a:schemeClr>
                </a:solidFill>
              </a:rPr>
              <a:t>insight</a:t>
            </a:r>
            <a:endParaRPr lang="nl-BE" sz="1800" b="1" dirty="0">
              <a:solidFill>
                <a:schemeClr val="tx1">
                  <a:lumMod val="85000"/>
                  <a:lumOff val="15000"/>
                </a:schemeClr>
              </a:solidFill>
            </a:endParaRPr>
          </a:p>
        </p:txBody>
      </p:sp>
      <p:sp>
        <p:nvSpPr>
          <p:cNvPr id="16" name="Rectangle: Rounded Corners 15">
            <a:extLst>
              <a:ext uri="{FF2B5EF4-FFF2-40B4-BE49-F238E27FC236}">
                <a16:creationId xmlns:a16="http://schemas.microsoft.com/office/drawing/2014/main" id="{E729B2DA-F030-4015-9084-35EA7EE8F17E}"/>
              </a:ext>
            </a:extLst>
          </p:cNvPr>
          <p:cNvSpPr/>
          <p:nvPr/>
        </p:nvSpPr>
        <p:spPr>
          <a:xfrm>
            <a:off x="6963289" y="4394940"/>
            <a:ext cx="3456432" cy="1274516"/>
          </a:xfrm>
          <a:prstGeom prst="roundRect">
            <a:avLst/>
          </a:prstGeom>
          <a:noFill/>
          <a:ln w="31750">
            <a:solidFill>
              <a:srgbClr val="1E64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a:solidFill>
                  <a:schemeClr val="tx1">
                    <a:lumMod val="85000"/>
                    <a:lumOff val="15000"/>
                  </a:schemeClr>
                </a:solidFill>
              </a:rPr>
              <a:t>Vaccine </a:t>
            </a:r>
            <a:r>
              <a:rPr lang="nl-BE" sz="1800" b="1" dirty="0" err="1">
                <a:solidFill>
                  <a:schemeClr val="tx1">
                    <a:lumMod val="85000"/>
                    <a:lumOff val="15000"/>
                  </a:schemeClr>
                </a:solidFill>
              </a:rPr>
              <a:t>candidates</a:t>
            </a:r>
            <a:endParaRPr lang="nl-BE" sz="1800" b="1" dirty="0">
              <a:solidFill>
                <a:schemeClr val="tx1">
                  <a:lumMod val="85000"/>
                  <a:lumOff val="15000"/>
                </a:schemeClr>
              </a:solidFill>
            </a:endParaRPr>
          </a:p>
        </p:txBody>
      </p:sp>
      <p:sp>
        <p:nvSpPr>
          <p:cNvPr id="17" name="Rectangle: Rounded Corners 16">
            <a:extLst>
              <a:ext uri="{FF2B5EF4-FFF2-40B4-BE49-F238E27FC236}">
                <a16:creationId xmlns:a16="http://schemas.microsoft.com/office/drawing/2014/main" id="{94A69B78-D05B-4F2D-B08A-F7AD8B0F68D4}"/>
              </a:ext>
            </a:extLst>
          </p:cNvPr>
          <p:cNvSpPr/>
          <p:nvPr/>
        </p:nvSpPr>
        <p:spPr>
          <a:xfrm>
            <a:off x="11710366" y="4408472"/>
            <a:ext cx="3456432" cy="1274516"/>
          </a:xfrm>
          <a:prstGeom prst="roundRect">
            <a:avLst/>
          </a:prstGeom>
          <a:noFill/>
          <a:ln w="31750">
            <a:solidFill>
              <a:srgbClr val="1E64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Further</a:t>
            </a:r>
            <a:r>
              <a:rPr lang="nl-BE" sz="1800" b="1" dirty="0">
                <a:solidFill>
                  <a:schemeClr val="tx1">
                    <a:lumMod val="85000"/>
                    <a:lumOff val="15000"/>
                  </a:schemeClr>
                </a:solidFill>
              </a:rPr>
              <a:t> analysis</a:t>
            </a:r>
          </a:p>
        </p:txBody>
      </p:sp>
      <p:cxnSp>
        <p:nvCxnSpPr>
          <p:cNvPr id="18" name="Straight Arrow Connector 17">
            <a:extLst>
              <a:ext uri="{FF2B5EF4-FFF2-40B4-BE49-F238E27FC236}">
                <a16:creationId xmlns:a16="http://schemas.microsoft.com/office/drawing/2014/main" id="{E58015E3-7DFB-41DC-BFF6-90256B68C2F8}"/>
              </a:ext>
            </a:extLst>
          </p:cNvPr>
          <p:cNvCxnSpPr>
            <a:cxnSpLocks/>
          </p:cNvCxnSpPr>
          <p:nvPr/>
        </p:nvCxnSpPr>
        <p:spPr>
          <a:xfrm>
            <a:off x="8637888" y="5645427"/>
            <a:ext cx="134" cy="756551"/>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C36F7980-DC1C-43DD-8632-711BDA36F71A}"/>
              </a:ext>
            </a:extLst>
          </p:cNvPr>
          <p:cNvSpPr/>
          <p:nvPr/>
        </p:nvSpPr>
        <p:spPr>
          <a:xfrm>
            <a:off x="6918418" y="6397363"/>
            <a:ext cx="3456432" cy="1274516"/>
          </a:xfrm>
          <a:prstGeom prst="roundRect">
            <a:avLst/>
          </a:prstGeom>
          <a:noFill/>
          <a:ln w="31750">
            <a:solidFill>
              <a:srgbClr val="1E64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Further</a:t>
            </a:r>
            <a:r>
              <a:rPr lang="nl-BE" sz="1800" b="1" dirty="0">
                <a:solidFill>
                  <a:schemeClr val="tx1">
                    <a:lumMod val="85000"/>
                    <a:lumOff val="15000"/>
                  </a:schemeClr>
                </a:solidFill>
              </a:rPr>
              <a:t> screening</a:t>
            </a:r>
          </a:p>
        </p:txBody>
      </p:sp>
    </p:spTree>
    <p:extLst>
      <p:ext uri="{BB962C8B-B14F-4D97-AF65-F5344CB8AC3E}">
        <p14:creationId xmlns:p14="http://schemas.microsoft.com/office/powerpoint/2010/main" val="308485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500" dirty="0"/>
              <a:t>Menno Van Damme</a:t>
            </a:r>
            <a:br>
              <a:rPr lang="en-GB" dirty="0"/>
            </a:br>
            <a:r>
              <a:rPr lang="en-GB" dirty="0"/>
              <a:t>Master Bio-</a:t>
            </a:r>
            <a:r>
              <a:rPr lang="en-GB" dirty="0" err="1"/>
              <a:t>ingenieurswetenschappen</a:t>
            </a:r>
            <a:br>
              <a:rPr lang="en-GB" dirty="0"/>
            </a:br>
            <a:r>
              <a:rPr lang="en-GB" dirty="0"/>
              <a:t>Cell and Gene Biotechnology</a:t>
            </a:r>
            <a:br>
              <a:rPr lang="en-GB" dirty="0"/>
            </a:br>
            <a:br>
              <a:rPr lang="en-GB" dirty="0"/>
            </a:br>
            <a:br>
              <a:rPr lang="en-GB" cap="all" dirty="0"/>
            </a:br>
            <a:br>
              <a:rPr lang="en-GB" dirty="0"/>
            </a:br>
            <a:r>
              <a:rPr lang="en-GB" dirty="0"/>
              <a:t>menno.vandamme@ugent.be</a:t>
            </a:r>
            <a:br>
              <a:rPr lang="en-GB" dirty="0"/>
            </a:br>
            <a:br>
              <a:rPr lang="en-GB" dirty="0"/>
            </a:br>
            <a:br>
              <a:rPr lang="en-GB" dirty="0"/>
            </a:br>
            <a:br>
              <a:rPr lang="en-GB" dirty="0"/>
            </a:br>
            <a:r>
              <a:rPr lang="en-GB" dirty="0"/>
              <a:t>www.ugent.be</a:t>
            </a:r>
            <a:br>
              <a:rPr lang="en-GB" dirty="0"/>
            </a:br>
            <a:endParaRPr lang="en-GB" dirty="0"/>
          </a:p>
        </p:txBody>
      </p:sp>
      <p:sp>
        <p:nvSpPr>
          <p:cNvPr id="4" name="Tijdelijke aanduiding voor tekst 3"/>
          <p:cNvSpPr>
            <a:spLocks noGrp="1"/>
          </p:cNvSpPr>
          <p:nvPr>
            <p:ph type="body" sz="quarter" idx="10"/>
          </p:nvPr>
        </p:nvSpPr>
        <p:spPr/>
        <p:txBody>
          <a:bodyPr/>
          <a:lstStyle/>
          <a:p>
            <a:r>
              <a:rPr lang="nl-NL"/>
              <a:t>Universiteit Gent</a:t>
            </a:r>
            <a:br>
              <a:rPr lang="nl-NL" dirty="0"/>
            </a:br>
            <a:r>
              <a:rPr lang="nl-NL"/>
              <a:t>@ugent</a:t>
            </a:r>
          </a:p>
          <a:p>
            <a:r>
              <a:rPr lang="nl-NL"/>
              <a:t>@ugent</a:t>
            </a:r>
            <a:br>
              <a:rPr lang="nl-NL" dirty="0"/>
            </a:br>
            <a:r>
              <a:rPr lang="nl-NL" dirty="0" err="1"/>
              <a:t>Ghent</a:t>
            </a:r>
            <a:r>
              <a:rPr lang="nl-NL" dirty="0"/>
              <a:t> University</a:t>
            </a:r>
          </a:p>
          <a:p>
            <a:endParaRPr lang="nl-NL" dirty="0"/>
          </a:p>
        </p:txBody>
      </p:sp>
      <p:pic>
        <p:nvPicPr>
          <p:cNvPr id="5"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2000" y="3161604"/>
            <a:ext cx="280417" cy="335281"/>
          </a:xfrm>
          <a:prstGeom prst="rect">
            <a:avLst/>
          </a:prstGeom>
        </p:spPr>
      </p:pic>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0" y="3599274"/>
            <a:ext cx="280417" cy="356617"/>
          </a:xfrm>
          <a:prstGeom prst="rect">
            <a:avLst/>
          </a:prstGeom>
        </p:spPr>
      </p:pic>
      <p:pic>
        <p:nvPicPr>
          <p:cNvPr id="8" name="Picture 11">
            <a:extLst>
              <a:ext uri="{FF2B5EF4-FFF2-40B4-BE49-F238E27FC236}">
                <a16:creationId xmlns:a16="http://schemas.microsoft.com/office/drawing/2014/main" id="{598E2A0D-F823-4744-BF21-41BCE1660D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9D358CE8-6B91-40C3-8EE0-9762616EE7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63C906A-E6E4-45D9-B3DC-F4910437D6B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3834" b="13834"/>
          <a:stretch>
            <a:fillRect/>
          </a:stretch>
        </p:blipFill>
        <p:spPr/>
      </p:pic>
      <p:sp>
        <p:nvSpPr>
          <p:cNvPr id="3" name="Text Placeholder 2">
            <a:extLst>
              <a:ext uri="{FF2B5EF4-FFF2-40B4-BE49-F238E27FC236}">
                <a16:creationId xmlns:a16="http://schemas.microsoft.com/office/drawing/2014/main" id="{A5A2C74B-6945-4939-A971-D3DFCDBAD9F9}"/>
              </a:ext>
            </a:extLst>
          </p:cNvPr>
          <p:cNvSpPr>
            <a:spLocks noGrp="1"/>
          </p:cNvSpPr>
          <p:nvPr>
            <p:ph type="body" sz="quarter" idx="13"/>
          </p:nvPr>
        </p:nvSpPr>
        <p:spPr/>
        <p:txBody>
          <a:bodyPr/>
          <a:lstStyle/>
          <a:p>
            <a:r>
              <a:rPr lang="en-GB" dirty="0"/>
              <a:t>RNA Viruses</a:t>
            </a:r>
          </a:p>
        </p:txBody>
      </p:sp>
    </p:spTree>
    <p:extLst>
      <p:ext uri="{BB962C8B-B14F-4D97-AF65-F5344CB8AC3E}">
        <p14:creationId xmlns:p14="http://schemas.microsoft.com/office/powerpoint/2010/main" val="86780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RNA viruses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GB" sz="3600" dirty="0"/>
          </a:p>
          <a:p>
            <a:pPr>
              <a:buFont typeface="Arial" panose="020B0604020202020204" pitchFamily="34" charset="0"/>
              <a:buChar char="•"/>
            </a:pPr>
            <a:r>
              <a:rPr lang="en-GB" sz="3600" dirty="0"/>
              <a:t>Influenza A &amp; SARS-CoV-2</a:t>
            </a:r>
          </a:p>
          <a:p>
            <a:pPr>
              <a:buFont typeface="Arial" panose="020B0604020202020204" pitchFamily="34" charset="0"/>
              <a:buChar char="•"/>
            </a:pPr>
            <a:endParaRPr lang="en-GB" sz="3600" dirty="0"/>
          </a:p>
          <a:p>
            <a:pPr>
              <a:buFont typeface="Arial" panose="020B0604020202020204" pitchFamily="34" charset="0"/>
              <a:buChar char="•"/>
            </a:pPr>
            <a:r>
              <a:rPr lang="en-GB" sz="3600" dirty="0"/>
              <a:t>High mutation rates</a:t>
            </a:r>
          </a:p>
          <a:p>
            <a:pPr lvl="2">
              <a:buFont typeface="Arial" panose="020B0604020202020204" pitchFamily="34" charset="0"/>
              <a:buChar char="•"/>
            </a:pPr>
            <a:r>
              <a:rPr lang="en-GB" sz="2800" dirty="0"/>
              <a:t>Immune system evasion</a:t>
            </a:r>
          </a:p>
          <a:p>
            <a:pPr lvl="2">
              <a:buFont typeface="Arial" panose="020B0604020202020204" pitchFamily="34" charset="0"/>
              <a:buChar char="•"/>
            </a:pPr>
            <a:r>
              <a:rPr lang="en-GB" sz="2800" dirty="0"/>
              <a:t>RNA-dependant RNA polymerase</a:t>
            </a:r>
          </a:p>
          <a:p>
            <a:pPr lvl="2">
              <a:buFont typeface="Arial" panose="020B0604020202020204" pitchFamily="34" charset="0"/>
              <a:buChar char="•"/>
            </a:pPr>
            <a:r>
              <a:rPr lang="en-GB" sz="2800" dirty="0"/>
              <a:t>Recombination</a:t>
            </a:r>
          </a:p>
          <a:p>
            <a:pPr lvl="2">
              <a:buFont typeface="Arial" panose="020B0604020202020204" pitchFamily="34" charset="0"/>
              <a:buChar char="•"/>
            </a:pPr>
            <a:endParaRPr lang="en-GB" sz="2800" dirty="0"/>
          </a:p>
          <a:p>
            <a:pPr>
              <a:buFont typeface="Arial" panose="020B0604020202020204" pitchFamily="34" charset="0"/>
              <a:buChar char="•"/>
            </a:pPr>
            <a:r>
              <a:rPr lang="en-GB" sz="3600" dirty="0"/>
              <a:t>Universal vaccine</a:t>
            </a:r>
            <a:endParaRPr lang="en-GB" sz="2800" dirty="0"/>
          </a:p>
          <a:p>
            <a:pPr lvl="2">
              <a:buFont typeface="Arial" panose="020B0604020202020204" pitchFamily="34" charset="0"/>
              <a:buChar char="•"/>
            </a:pPr>
            <a:r>
              <a:rPr lang="en-GB" sz="2800" dirty="0"/>
              <a:t>Resistance against all variants</a:t>
            </a:r>
          </a:p>
          <a:p>
            <a:pPr lvl="2">
              <a:buFont typeface="Arial" panose="020B0604020202020204" pitchFamily="34" charset="0"/>
              <a:buChar char="•"/>
            </a:pPr>
            <a:r>
              <a:rPr lang="en-GB" sz="2800" dirty="0"/>
              <a:t>Highly conserved</a:t>
            </a:r>
          </a:p>
        </p:txBody>
      </p:sp>
      <p:sp>
        <p:nvSpPr>
          <p:cNvPr id="8" name="Slide Number Placeholder 7"/>
          <p:cNvSpPr>
            <a:spLocks noGrp="1"/>
          </p:cNvSpPr>
          <p:nvPr>
            <p:ph type="sldNum" sz="quarter" idx="12"/>
          </p:nvPr>
        </p:nvSpPr>
        <p:spPr/>
        <p:txBody>
          <a:bodyPr/>
          <a:lstStyle/>
          <a:p>
            <a:fld id="{7AE184E0-0BD4-4705-A12B-9B71DDE63301}" type="slidenum">
              <a:rPr lang="en-GB" smtClean="0"/>
              <a:t>3</a:t>
            </a:fld>
            <a:endParaRPr lang="en-GB"/>
          </a:p>
        </p:txBody>
      </p:sp>
      <p:grpSp>
        <p:nvGrpSpPr>
          <p:cNvPr id="11" name="Group 10">
            <a:extLst>
              <a:ext uri="{FF2B5EF4-FFF2-40B4-BE49-F238E27FC236}">
                <a16:creationId xmlns:a16="http://schemas.microsoft.com/office/drawing/2014/main" id="{1852223F-E72E-4EA6-9143-E995232512AA}"/>
              </a:ext>
            </a:extLst>
          </p:cNvPr>
          <p:cNvGrpSpPr>
            <a:grpSpLocks noChangeAspect="1"/>
          </p:cNvGrpSpPr>
          <p:nvPr/>
        </p:nvGrpSpPr>
        <p:grpSpPr>
          <a:xfrm>
            <a:off x="11950320" y="1194364"/>
            <a:ext cx="2997648" cy="6696000"/>
            <a:chOff x="11900410" y="705914"/>
            <a:chExt cx="3690110" cy="8242789"/>
          </a:xfrm>
        </p:grpSpPr>
        <p:pic>
          <p:nvPicPr>
            <p:cNvPr id="6" name="Picture 5">
              <a:extLst>
                <a:ext uri="{FF2B5EF4-FFF2-40B4-BE49-F238E27FC236}">
                  <a16:creationId xmlns:a16="http://schemas.microsoft.com/office/drawing/2014/main" id="{497AABF9-F12F-4763-8FBB-BEC89DCA393B}"/>
                </a:ext>
              </a:extLst>
            </p:cNvPr>
            <p:cNvPicPr>
              <a:picLocks noChangeAspect="1"/>
            </p:cNvPicPr>
            <p:nvPr/>
          </p:nvPicPr>
          <p:blipFill rotWithShape="1">
            <a:blip r:embed="rId3">
              <a:extLst>
                <a:ext uri="{28A0092B-C50C-407E-A947-70E740481C1C}">
                  <a14:useLocalDpi xmlns:a14="http://schemas.microsoft.com/office/drawing/2010/main" val="0"/>
                </a:ext>
              </a:extLst>
            </a:blip>
            <a:srcRect t="1" b="743"/>
            <a:stretch/>
          </p:blipFill>
          <p:spPr>
            <a:xfrm>
              <a:off x="11900410" y="4837345"/>
              <a:ext cx="3690110" cy="4111358"/>
            </a:xfrm>
            <a:prstGeom prst="rect">
              <a:avLst/>
            </a:prstGeom>
          </p:spPr>
        </p:pic>
        <p:pic>
          <p:nvPicPr>
            <p:cNvPr id="10" name="Picture 9">
              <a:extLst>
                <a:ext uri="{FF2B5EF4-FFF2-40B4-BE49-F238E27FC236}">
                  <a16:creationId xmlns:a16="http://schemas.microsoft.com/office/drawing/2014/main" id="{3FFA969E-2346-4AFF-9535-8C65FD31D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0410" y="705914"/>
              <a:ext cx="3690110" cy="4170886"/>
            </a:xfrm>
            <a:prstGeom prst="rect">
              <a:avLst/>
            </a:prstGeom>
          </p:spPr>
        </p:pic>
      </p:grpSp>
    </p:spTree>
    <p:extLst>
      <p:ext uri="{BB962C8B-B14F-4D97-AF65-F5344CB8AC3E}">
        <p14:creationId xmlns:p14="http://schemas.microsoft.com/office/powerpoint/2010/main" val="246391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0118" y="206280"/>
            <a:ext cx="15705282" cy="863693"/>
          </a:xfrm>
        </p:spPr>
        <p:txBody>
          <a:bodyPr/>
          <a:lstStyle/>
          <a:p>
            <a:r>
              <a:rPr lang="en-GB" dirty="0"/>
              <a:t>Pipeline</a:t>
            </a:r>
          </a:p>
        </p:txBody>
      </p:sp>
      <p:sp>
        <p:nvSpPr>
          <p:cNvPr id="8" name="Slide Number Placeholder 7"/>
          <p:cNvSpPr>
            <a:spLocks noGrp="1"/>
          </p:cNvSpPr>
          <p:nvPr>
            <p:ph type="sldNum" sz="quarter" idx="12"/>
          </p:nvPr>
        </p:nvSpPr>
        <p:spPr/>
        <p:txBody>
          <a:bodyPr/>
          <a:lstStyle/>
          <a:p>
            <a:fld id="{7AE184E0-0BD4-4705-A12B-9B71DDE63301}" type="slidenum">
              <a:rPr lang="en-GB" smtClean="0"/>
              <a:t>4</a:t>
            </a:fld>
            <a:endParaRPr lang="en-GB"/>
          </a:p>
        </p:txBody>
      </p:sp>
      <p:sp>
        <p:nvSpPr>
          <p:cNvPr id="2" name="Rectangle: Rounded Corners 1">
            <a:extLst>
              <a:ext uri="{FF2B5EF4-FFF2-40B4-BE49-F238E27FC236}">
                <a16:creationId xmlns:a16="http://schemas.microsoft.com/office/drawing/2014/main" id="{3CC9438D-1A06-4007-AC23-6FA55C9054BF}"/>
              </a:ext>
            </a:extLst>
          </p:cNvPr>
          <p:cNvSpPr/>
          <p:nvPr/>
        </p:nvSpPr>
        <p:spPr>
          <a:xfrm>
            <a:off x="6941121" y="1194364"/>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Sequence</a:t>
            </a:r>
            <a:r>
              <a:rPr lang="nl-BE" sz="1800" b="1" dirty="0">
                <a:solidFill>
                  <a:schemeClr val="tx1">
                    <a:lumMod val="85000"/>
                    <a:lumOff val="15000"/>
                  </a:schemeClr>
                </a:solidFill>
              </a:rPr>
              <a:t> Retrieval</a:t>
            </a:r>
          </a:p>
          <a:p>
            <a:pPr algn="ctr">
              <a:lnSpc>
                <a:spcPct val="120000"/>
              </a:lnSpc>
            </a:pPr>
            <a:r>
              <a:rPr lang="nl-BE" sz="1800" b="1" dirty="0">
                <a:solidFill>
                  <a:schemeClr val="tx1">
                    <a:lumMod val="85000"/>
                    <a:lumOff val="15000"/>
                  </a:schemeClr>
                </a:solidFill>
              </a:rPr>
              <a:t>&amp; Filtering</a:t>
            </a:r>
          </a:p>
        </p:txBody>
      </p:sp>
      <p:sp>
        <p:nvSpPr>
          <p:cNvPr id="9" name="Rectangle: Rounded Corners 8">
            <a:extLst>
              <a:ext uri="{FF2B5EF4-FFF2-40B4-BE49-F238E27FC236}">
                <a16:creationId xmlns:a16="http://schemas.microsoft.com/office/drawing/2014/main" id="{9BC70868-9230-42BB-B3BD-34058B87A828}"/>
              </a:ext>
            </a:extLst>
          </p:cNvPr>
          <p:cNvSpPr/>
          <p:nvPr/>
        </p:nvSpPr>
        <p:spPr>
          <a:xfrm>
            <a:off x="6941121" y="3225430"/>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a:solidFill>
                  <a:schemeClr val="tx1">
                    <a:lumMod val="85000"/>
                    <a:lumOff val="15000"/>
                  </a:schemeClr>
                </a:solidFill>
              </a:rPr>
              <a:t>Multiple </a:t>
            </a:r>
            <a:r>
              <a:rPr lang="nl-BE" sz="1800" b="1" dirty="0" err="1">
                <a:solidFill>
                  <a:schemeClr val="tx1">
                    <a:lumMod val="85000"/>
                    <a:lumOff val="15000"/>
                  </a:schemeClr>
                </a:solidFill>
              </a:rPr>
              <a:t>Sequence</a:t>
            </a:r>
            <a:endParaRPr lang="nl-BE" sz="1800" b="1" dirty="0">
              <a:solidFill>
                <a:schemeClr val="tx1">
                  <a:lumMod val="85000"/>
                  <a:lumOff val="15000"/>
                </a:schemeClr>
              </a:solidFill>
            </a:endParaRPr>
          </a:p>
          <a:p>
            <a:pPr algn="ctr">
              <a:lnSpc>
                <a:spcPct val="120000"/>
              </a:lnSpc>
            </a:pPr>
            <a:r>
              <a:rPr lang="nl-BE" sz="1800" b="1" dirty="0" err="1">
                <a:solidFill>
                  <a:schemeClr val="tx1">
                    <a:lumMod val="85000"/>
                    <a:lumOff val="15000"/>
                  </a:schemeClr>
                </a:solidFill>
              </a:rPr>
              <a:t>Alignment</a:t>
            </a:r>
            <a:endParaRPr lang="nl-BE" sz="1800" b="1" dirty="0">
              <a:solidFill>
                <a:schemeClr val="tx1">
                  <a:lumMod val="85000"/>
                  <a:lumOff val="15000"/>
                </a:schemeClr>
              </a:solidFill>
            </a:endParaRPr>
          </a:p>
        </p:txBody>
      </p:sp>
      <p:sp>
        <p:nvSpPr>
          <p:cNvPr id="10" name="TextBox 9">
            <a:extLst>
              <a:ext uri="{FF2B5EF4-FFF2-40B4-BE49-F238E27FC236}">
                <a16:creationId xmlns:a16="http://schemas.microsoft.com/office/drawing/2014/main" id="{CF8FE3B1-D5EB-4EF3-A435-A9C2DBB909D8}"/>
              </a:ext>
            </a:extLst>
          </p:cNvPr>
          <p:cNvSpPr txBox="1"/>
          <p:nvPr/>
        </p:nvSpPr>
        <p:spPr>
          <a:xfrm>
            <a:off x="8576972" y="3376048"/>
            <a:ext cx="184731" cy="394210"/>
          </a:xfrm>
          <a:prstGeom prst="rect">
            <a:avLst/>
          </a:prstGeom>
          <a:noFill/>
        </p:spPr>
        <p:txBody>
          <a:bodyPr wrap="none" rtlCol="0">
            <a:spAutoFit/>
          </a:bodyPr>
          <a:lstStyle/>
          <a:p>
            <a:pPr algn="ctr">
              <a:lnSpc>
                <a:spcPct val="120000"/>
              </a:lnSpc>
            </a:pPr>
            <a:endParaRPr lang="nl-BE" sz="1800" b="1" dirty="0">
              <a:solidFill>
                <a:schemeClr val="tx1">
                  <a:lumMod val="85000"/>
                  <a:lumOff val="15000"/>
                </a:schemeClr>
              </a:solidFill>
            </a:endParaRPr>
          </a:p>
        </p:txBody>
      </p:sp>
      <p:sp>
        <p:nvSpPr>
          <p:cNvPr id="11" name="Rectangle: Rounded Corners 10">
            <a:extLst>
              <a:ext uri="{FF2B5EF4-FFF2-40B4-BE49-F238E27FC236}">
                <a16:creationId xmlns:a16="http://schemas.microsoft.com/office/drawing/2014/main" id="{EF8D737D-4E04-4490-A222-C4FD4142A72B}"/>
              </a:ext>
            </a:extLst>
          </p:cNvPr>
          <p:cNvSpPr/>
          <p:nvPr/>
        </p:nvSpPr>
        <p:spPr>
          <a:xfrm>
            <a:off x="6941255"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Conservation</a:t>
            </a:r>
            <a:endParaRPr lang="nl-BE" sz="1800" b="1" dirty="0">
              <a:solidFill>
                <a:schemeClr val="tx1">
                  <a:lumMod val="85000"/>
                  <a:lumOff val="15000"/>
                </a:schemeClr>
              </a:solidFill>
            </a:endParaRPr>
          </a:p>
          <a:p>
            <a:pPr algn="ctr">
              <a:lnSpc>
                <a:spcPct val="120000"/>
              </a:lnSpc>
            </a:pPr>
            <a:r>
              <a:rPr lang="nl-BE" sz="1800" b="1" dirty="0">
                <a:solidFill>
                  <a:schemeClr val="tx1">
                    <a:lumMod val="85000"/>
                    <a:lumOff val="15000"/>
                  </a:schemeClr>
                </a:solidFill>
              </a:rPr>
              <a:t>Analysis</a:t>
            </a:r>
          </a:p>
        </p:txBody>
      </p:sp>
      <p:sp>
        <p:nvSpPr>
          <p:cNvPr id="13" name="Rectangle: Rounded Corners 12">
            <a:extLst>
              <a:ext uri="{FF2B5EF4-FFF2-40B4-BE49-F238E27FC236}">
                <a16:creationId xmlns:a16="http://schemas.microsoft.com/office/drawing/2014/main" id="{7F523ED7-4EBD-4E98-83F8-C20732BBA50A}"/>
              </a:ext>
            </a:extLst>
          </p:cNvPr>
          <p:cNvSpPr/>
          <p:nvPr/>
        </p:nvSpPr>
        <p:spPr>
          <a:xfrm>
            <a:off x="2171609"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Phylogenetic</a:t>
            </a:r>
            <a:endParaRPr lang="nl-BE" sz="1800" b="1" dirty="0">
              <a:solidFill>
                <a:schemeClr val="tx1">
                  <a:lumMod val="85000"/>
                  <a:lumOff val="15000"/>
                </a:schemeClr>
              </a:solidFill>
            </a:endParaRPr>
          </a:p>
          <a:p>
            <a:pPr algn="ctr">
              <a:lnSpc>
                <a:spcPct val="120000"/>
              </a:lnSpc>
            </a:pPr>
            <a:r>
              <a:rPr lang="nl-BE" sz="1800" b="1" dirty="0">
                <a:solidFill>
                  <a:schemeClr val="tx1">
                    <a:lumMod val="85000"/>
                    <a:lumOff val="15000"/>
                  </a:schemeClr>
                </a:solidFill>
              </a:rPr>
              <a:t>Analysis</a:t>
            </a:r>
          </a:p>
        </p:txBody>
      </p:sp>
      <p:sp>
        <p:nvSpPr>
          <p:cNvPr id="15" name="Rectangle: Rounded Corners 14">
            <a:extLst>
              <a:ext uri="{FF2B5EF4-FFF2-40B4-BE49-F238E27FC236}">
                <a16:creationId xmlns:a16="http://schemas.microsoft.com/office/drawing/2014/main" id="{14819C59-D0C7-44B1-B22F-91FC68FF719C}"/>
              </a:ext>
            </a:extLst>
          </p:cNvPr>
          <p:cNvSpPr/>
          <p:nvPr/>
        </p:nvSpPr>
        <p:spPr>
          <a:xfrm>
            <a:off x="11710634" y="5256497"/>
            <a:ext cx="3456432"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a:solidFill>
                  <a:schemeClr val="tx1">
                    <a:lumMod val="85000"/>
                    <a:lumOff val="15000"/>
                  </a:schemeClr>
                </a:solidFill>
              </a:rPr>
              <a:t>RNA </a:t>
            </a:r>
            <a:r>
              <a:rPr lang="nl-BE" sz="1800" b="1" dirty="0" err="1">
                <a:solidFill>
                  <a:schemeClr val="tx1">
                    <a:lumMod val="85000"/>
                    <a:lumOff val="15000"/>
                  </a:schemeClr>
                </a:solidFill>
              </a:rPr>
              <a:t>Secondary</a:t>
            </a:r>
            <a:r>
              <a:rPr lang="nl-BE" sz="1800" b="1" dirty="0">
                <a:solidFill>
                  <a:schemeClr val="tx1">
                    <a:lumMod val="85000"/>
                    <a:lumOff val="15000"/>
                  </a:schemeClr>
                </a:solidFill>
              </a:rPr>
              <a:t> </a:t>
            </a:r>
          </a:p>
          <a:p>
            <a:pPr algn="ctr">
              <a:lnSpc>
                <a:spcPct val="120000"/>
              </a:lnSpc>
            </a:pPr>
            <a:r>
              <a:rPr lang="nl-BE" sz="1800" b="1" dirty="0" err="1">
                <a:solidFill>
                  <a:schemeClr val="tx1">
                    <a:lumMod val="85000"/>
                    <a:lumOff val="15000"/>
                  </a:schemeClr>
                </a:solidFill>
              </a:rPr>
              <a:t>Structure</a:t>
            </a:r>
            <a:r>
              <a:rPr lang="nl-BE" sz="1800" b="1" dirty="0">
                <a:solidFill>
                  <a:schemeClr val="tx1">
                    <a:lumMod val="85000"/>
                    <a:lumOff val="15000"/>
                  </a:schemeClr>
                </a:solidFill>
              </a:rPr>
              <a:t> Analysis</a:t>
            </a:r>
          </a:p>
        </p:txBody>
      </p:sp>
      <p:sp>
        <p:nvSpPr>
          <p:cNvPr id="17" name="Rectangle: Rounded Corners 16">
            <a:extLst>
              <a:ext uri="{FF2B5EF4-FFF2-40B4-BE49-F238E27FC236}">
                <a16:creationId xmlns:a16="http://schemas.microsoft.com/office/drawing/2014/main" id="{5C2ADD0B-F739-4C7E-B0F0-0D9FB9FEB5CA}"/>
              </a:ext>
            </a:extLst>
          </p:cNvPr>
          <p:cNvSpPr/>
          <p:nvPr/>
        </p:nvSpPr>
        <p:spPr>
          <a:xfrm>
            <a:off x="9048307" y="7213744"/>
            <a:ext cx="3990149" cy="1274516"/>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1800" b="1" dirty="0" err="1">
                <a:solidFill>
                  <a:schemeClr val="tx1">
                    <a:lumMod val="85000"/>
                    <a:lumOff val="15000"/>
                  </a:schemeClr>
                </a:solidFill>
              </a:rPr>
              <a:t>Structure</a:t>
            </a:r>
            <a:r>
              <a:rPr lang="nl-BE" sz="1800" b="1" dirty="0">
                <a:solidFill>
                  <a:schemeClr val="tx1">
                    <a:lumMod val="85000"/>
                    <a:lumOff val="15000"/>
                  </a:schemeClr>
                </a:solidFill>
              </a:rPr>
              <a:t> - </a:t>
            </a:r>
            <a:r>
              <a:rPr lang="nl-BE" sz="1800" b="1" dirty="0" err="1">
                <a:solidFill>
                  <a:schemeClr val="tx1">
                    <a:lumMod val="85000"/>
                    <a:lumOff val="15000"/>
                  </a:schemeClr>
                </a:solidFill>
              </a:rPr>
              <a:t>Conservation</a:t>
            </a:r>
            <a:endParaRPr lang="nl-BE" sz="1800" b="1" dirty="0">
              <a:solidFill>
                <a:schemeClr val="tx1">
                  <a:lumMod val="85000"/>
                  <a:lumOff val="15000"/>
                </a:schemeClr>
              </a:solidFill>
            </a:endParaRPr>
          </a:p>
          <a:p>
            <a:pPr algn="ctr">
              <a:lnSpc>
                <a:spcPct val="120000"/>
              </a:lnSpc>
            </a:pPr>
            <a:r>
              <a:rPr lang="nl-BE" sz="1800" b="1" dirty="0" err="1">
                <a:solidFill>
                  <a:schemeClr val="tx1">
                    <a:lumMod val="85000"/>
                    <a:lumOff val="15000"/>
                  </a:schemeClr>
                </a:solidFill>
              </a:rPr>
              <a:t>Relationship</a:t>
            </a:r>
            <a:endParaRPr lang="nl-BE" sz="1800" b="1" dirty="0">
              <a:solidFill>
                <a:schemeClr val="tx1">
                  <a:lumMod val="85000"/>
                  <a:lumOff val="15000"/>
                </a:schemeClr>
              </a:solidFill>
            </a:endParaRPr>
          </a:p>
        </p:txBody>
      </p:sp>
      <p:cxnSp>
        <p:nvCxnSpPr>
          <p:cNvPr id="6" name="Straight Arrow Connector 5">
            <a:extLst>
              <a:ext uri="{FF2B5EF4-FFF2-40B4-BE49-F238E27FC236}">
                <a16:creationId xmlns:a16="http://schemas.microsoft.com/office/drawing/2014/main" id="{7F39F8D5-F696-4DE4-9614-210698C82057}"/>
              </a:ext>
            </a:extLst>
          </p:cNvPr>
          <p:cNvCxnSpPr>
            <a:cxnSpLocks/>
            <a:stCxn id="2" idx="2"/>
            <a:endCxn id="9" idx="0"/>
          </p:cNvCxnSpPr>
          <p:nvPr/>
        </p:nvCxnSpPr>
        <p:spPr>
          <a:xfrm>
            <a:off x="8669337" y="2468880"/>
            <a:ext cx="0" cy="756550"/>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1E2144-6BB4-49D4-84A7-9587B62B24F9}"/>
              </a:ext>
            </a:extLst>
          </p:cNvPr>
          <p:cNvCxnSpPr>
            <a:cxnSpLocks/>
            <a:stCxn id="9" idx="2"/>
            <a:endCxn id="11" idx="0"/>
          </p:cNvCxnSpPr>
          <p:nvPr/>
        </p:nvCxnSpPr>
        <p:spPr>
          <a:xfrm>
            <a:off x="8669337" y="4499946"/>
            <a:ext cx="134" cy="756551"/>
          </a:xfrm>
          <a:prstGeom prst="straightConnector1">
            <a:avLst/>
          </a:prstGeom>
          <a:ln w="34925">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996E2FEF-8F4A-4A6E-BBEB-C3042C1E0B19}"/>
              </a:ext>
            </a:extLst>
          </p:cNvPr>
          <p:cNvSpPr/>
          <p:nvPr/>
        </p:nvSpPr>
        <p:spPr>
          <a:xfrm>
            <a:off x="10396582" y="3866400"/>
            <a:ext cx="3096736" cy="1371642"/>
          </a:xfrm>
          <a:custGeom>
            <a:avLst/>
            <a:gdLst>
              <a:gd name="connsiteX0" fmla="*/ 3096736 w 6193472"/>
              <a:gd name="connsiteY0" fmla="*/ 0 h 2743284"/>
              <a:gd name="connsiteX1" fmla="*/ 6193472 w 6193472"/>
              <a:gd name="connsiteY1" fmla="*/ 1371642 h 2743284"/>
              <a:gd name="connsiteX2" fmla="*/ 3096736 w 6193472"/>
              <a:gd name="connsiteY2" fmla="*/ 1371642 h 2743284"/>
              <a:gd name="connsiteX3" fmla="*/ 3096736 w 6193472"/>
              <a:gd name="connsiteY3" fmla="*/ 0 h 2743284"/>
              <a:gd name="connsiteX0" fmla="*/ 3096736 w 6193472"/>
              <a:gd name="connsiteY0" fmla="*/ 0 h 2743284"/>
              <a:gd name="connsiteX1" fmla="*/ 6193472 w 6193472"/>
              <a:gd name="connsiteY1" fmla="*/ 1371642 h 2743284"/>
              <a:gd name="connsiteX0" fmla="*/ 0 w 3096736"/>
              <a:gd name="connsiteY0" fmla="*/ 0 h 1371642"/>
              <a:gd name="connsiteX1" fmla="*/ 3096736 w 3096736"/>
              <a:gd name="connsiteY1" fmla="*/ 1371642 h 1371642"/>
              <a:gd name="connsiteX2" fmla="*/ 0 w 3096736"/>
              <a:gd name="connsiteY2" fmla="*/ 1371642 h 1371642"/>
              <a:gd name="connsiteX3" fmla="*/ 0 w 3096736"/>
              <a:gd name="connsiteY3" fmla="*/ 0 h 1371642"/>
              <a:gd name="connsiteX0" fmla="*/ 0 w 3096736"/>
              <a:gd name="connsiteY0" fmla="*/ 0 h 1371642"/>
              <a:gd name="connsiteX1" fmla="*/ 3096736 w 3096736"/>
              <a:gd name="connsiteY1" fmla="*/ 1371642 h 1371642"/>
              <a:gd name="connsiteX0" fmla="*/ 0 w 3099672"/>
              <a:gd name="connsiteY0" fmla="*/ 299 h 1371941"/>
              <a:gd name="connsiteX1" fmla="*/ 3096736 w 3099672"/>
              <a:gd name="connsiteY1" fmla="*/ 1371941 h 1371941"/>
              <a:gd name="connsiteX2" fmla="*/ 0 w 3099672"/>
              <a:gd name="connsiteY2" fmla="*/ 1371941 h 1371941"/>
              <a:gd name="connsiteX3" fmla="*/ 0 w 3099672"/>
              <a:gd name="connsiteY3" fmla="*/ 299 h 1371941"/>
              <a:gd name="connsiteX0" fmla="*/ 0 w 3099672"/>
              <a:gd name="connsiteY0" fmla="*/ 299 h 1371941"/>
              <a:gd name="connsiteX1" fmla="*/ 3096736 w 3099672"/>
              <a:gd name="connsiteY1" fmla="*/ 1371941 h 1371941"/>
              <a:gd name="connsiteX0" fmla="*/ 0 w 3116001"/>
              <a:gd name="connsiteY0" fmla="*/ 1145 h 1372787"/>
              <a:gd name="connsiteX1" fmla="*/ 3096736 w 3116001"/>
              <a:gd name="connsiteY1" fmla="*/ 1372787 h 1372787"/>
              <a:gd name="connsiteX2" fmla="*/ 0 w 3116001"/>
              <a:gd name="connsiteY2" fmla="*/ 1372787 h 1372787"/>
              <a:gd name="connsiteX3" fmla="*/ 0 w 3116001"/>
              <a:gd name="connsiteY3" fmla="*/ 1145 h 1372787"/>
              <a:gd name="connsiteX0" fmla="*/ 0 w 3116001"/>
              <a:gd name="connsiteY0" fmla="*/ 1145 h 1372787"/>
              <a:gd name="connsiteX1" fmla="*/ 3096736 w 3116001"/>
              <a:gd name="connsiteY1" fmla="*/ 1372787 h 1372787"/>
              <a:gd name="connsiteX0" fmla="*/ 0 w 3097581"/>
              <a:gd name="connsiteY0" fmla="*/ 0 h 1371642"/>
              <a:gd name="connsiteX1" fmla="*/ 3096736 w 3097581"/>
              <a:gd name="connsiteY1" fmla="*/ 1371642 h 1371642"/>
              <a:gd name="connsiteX2" fmla="*/ 0 w 3097581"/>
              <a:gd name="connsiteY2" fmla="*/ 1371642 h 1371642"/>
              <a:gd name="connsiteX3" fmla="*/ 0 w 3097581"/>
              <a:gd name="connsiteY3" fmla="*/ 0 h 1371642"/>
              <a:gd name="connsiteX0" fmla="*/ 0 w 3097581"/>
              <a:gd name="connsiteY0" fmla="*/ 0 h 1371642"/>
              <a:gd name="connsiteX1" fmla="*/ 3096736 w 3097581"/>
              <a:gd name="connsiteY1" fmla="*/ 1371642 h 1371642"/>
              <a:gd name="connsiteX0" fmla="*/ 0 w 3097581"/>
              <a:gd name="connsiteY0" fmla="*/ 0 h 1371642"/>
              <a:gd name="connsiteX1" fmla="*/ 3096736 w 3097581"/>
              <a:gd name="connsiteY1" fmla="*/ 1371642 h 1371642"/>
              <a:gd name="connsiteX2" fmla="*/ 0 w 3097581"/>
              <a:gd name="connsiteY2" fmla="*/ 1371642 h 1371642"/>
              <a:gd name="connsiteX3" fmla="*/ 0 w 3097581"/>
              <a:gd name="connsiteY3" fmla="*/ 0 h 1371642"/>
              <a:gd name="connsiteX0" fmla="*/ 0 w 3097581"/>
              <a:gd name="connsiteY0" fmla="*/ 0 h 1371642"/>
              <a:gd name="connsiteX1" fmla="*/ 3096736 w 3097581"/>
              <a:gd name="connsiteY1" fmla="*/ 1371642 h 1371642"/>
              <a:gd name="connsiteX0" fmla="*/ 0 w 3177627"/>
              <a:gd name="connsiteY0" fmla="*/ 0 h 1371642"/>
              <a:gd name="connsiteX1" fmla="*/ 3096736 w 3177627"/>
              <a:gd name="connsiteY1" fmla="*/ 1371642 h 1371642"/>
              <a:gd name="connsiteX2" fmla="*/ 0 w 3177627"/>
              <a:gd name="connsiteY2" fmla="*/ 1371642 h 1371642"/>
              <a:gd name="connsiteX3" fmla="*/ 0 w 3177627"/>
              <a:gd name="connsiteY3" fmla="*/ 0 h 1371642"/>
              <a:gd name="connsiteX0" fmla="*/ 0 w 3177627"/>
              <a:gd name="connsiteY0" fmla="*/ 0 h 1371642"/>
              <a:gd name="connsiteX1" fmla="*/ 3096736 w 3177627"/>
              <a:gd name="connsiteY1" fmla="*/ 1371642 h 1371642"/>
              <a:gd name="connsiteX0" fmla="*/ 0 w 3101270"/>
              <a:gd name="connsiteY0" fmla="*/ 0 h 1371642"/>
              <a:gd name="connsiteX1" fmla="*/ 3096736 w 3101270"/>
              <a:gd name="connsiteY1" fmla="*/ 1371642 h 1371642"/>
              <a:gd name="connsiteX2" fmla="*/ 0 w 3101270"/>
              <a:gd name="connsiteY2" fmla="*/ 1371642 h 1371642"/>
              <a:gd name="connsiteX3" fmla="*/ 0 w 3101270"/>
              <a:gd name="connsiteY3" fmla="*/ 0 h 1371642"/>
              <a:gd name="connsiteX0" fmla="*/ 0 w 3101270"/>
              <a:gd name="connsiteY0" fmla="*/ 0 h 1371642"/>
              <a:gd name="connsiteX1" fmla="*/ 3096736 w 3101270"/>
              <a:gd name="connsiteY1" fmla="*/ 1371642 h 1371642"/>
              <a:gd name="connsiteX0" fmla="*/ 0 w 3096736"/>
              <a:gd name="connsiteY0" fmla="*/ 0 h 1371642"/>
              <a:gd name="connsiteX1" fmla="*/ 3096736 w 3096736"/>
              <a:gd name="connsiteY1" fmla="*/ 1371642 h 1371642"/>
              <a:gd name="connsiteX2" fmla="*/ 0 w 3096736"/>
              <a:gd name="connsiteY2" fmla="*/ 1371642 h 1371642"/>
              <a:gd name="connsiteX3" fmla="*/ 0 w 3096736"/>
              <a:gd name="connsiteY3" fmla="*/ 0 h 1371642"/>
              <a:gd name="connsiteX0" fmla="*/ 0 w 3096736"/>
              <a:gd name="connsiteY0" fmla="*/ 0 h 1371642"/>
              <a:gd name="connsiteX1" fmla="*/ 3096736 w 3096736"/>
              <a:gd name="connsiteY1" fmla="*/ 1371642 h 1371642"/>
            </a:gdLst>
            <a:ahLst/>
            <a:cxnLst>
              <a:cxn ang="0">
                <a:pos x="connsiteX0" y="connsiteY0"/>
              </a:cxn>
              <a:cxn ang="0">
                <a:pos x="connsiteX1" y="connsiteY1"/>
              </a:cxn>
            </a:cxnLst>
            <a:rect l="l" t="t" r="r" b="b"/>
            <a:pathLst>
              <a:path w="3096736" h="1371642" stroke="0" extrusionOk="0">
                <a:moveTo>
                  <a:pt x="0" y="0"/>
                </a:moveTo>
                <a:cubicBezTo>
                  <a:pt x="3234281" y="80211"/>
                  <a:pt x="3064651" y="469727"/>
                  <a:pt x="3096736" y="1371642"/>
                </a:cubicBezTo>
                <a:lnTo>
                  <a:pt x="0" y="1371642"/>
                </a:lnTo>
                <a:lnTo>
                  <a:pt x="0" y="0"/>
                </a:lnTo>
                <a:close/>
              </a:path>
              <a:path w="3096736" h="1371642" fill="none">
                <a:moveTo>
                  <a:pt x="0" y="0"/>
                </a:moveTo>
                <a:cubicBezTo>
                  <a:pt x="1710280" y="0"/>
                  <a:pt x="3096736" y="614105"/>
                  <a:pt x="3096736" y="1371642"/>
                </a:cubicBezTo>
              </a:path>
            </a:pathLst>
          </a:custGeom>
          <a:ln w="34925">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800">
              <a:solidFill>
                <a:schemeClr val="tx1">
                  <a:lumMod val="85000"/>
                  <a:lumOff val="15000"/>
                </a:schemeClr>
              </a:solidFill>
            </a:endParaRPr>
          </a:p>
        </p:txBody>
      </p:sp>
      <p:sp>
        <p:nvSpPr>
          <p:cNvPr id="38" name="Arc 37">
            <a:extLst>
              <a:ext uri="{FF2B5EF4-FFF2-40B4-BE49-F238E27FC236}">
                <a16:creationId xmlns:a16="http://schemas.microsoft.com/office/drawing/2014/main" id="{BAC77CCE-A97C-4126-9ABE-98101613428E}"/>
              </a:ext>
            </a:extLst>
          </p:cNvPr>
          <p:cNvSpPr/>
          <p:nvPr/>
        </p:nvSpPr>
        <p:spPr>
          <a:xfrm flipH="1">
            <a:off x="3679830" y="3847945"/>
            <a:ext cx="6486913" cy="2743284"/>
          </a:xfrm>
          <a:prstGeom prst="arc">
            <a:avLst>
              <a:gd name="adj1" fmla="val 16200000"/>
              <a:gd name="adj2" fmla="val 44916"/>
            </a:avLst>
          </a:prstGeom>
          <a:ln w="34925">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800">
              <a:solidFill>
                <a:schemeClr val="tx1">
                  <a:lumMod val="85000"/>
                  <a:lumOff val="15000"/>
                </a:schemeClr>
              </a:solidFill>
            </a:endParaRPr>
          </a:p>
        </p:txBody>
      </p:sp>
      <p:sp>
        <p:nvSpPr>
          <p:cNvPr id="44" name="Arc 43">
            <a:extLst>
              <a:ext uri="{FF2B5EF4-FFF2-40B4-BE49-F238E27FC236}">
                <a16:creationId xmlns:a16="http://schemas.microsoft.com/office/drawing/2014/main" id="{18FF7CBE-78F1-4ED3-BCA4-A687BA7ABD44}"/>
              </a:ext>
            </a:extLst>
          </p:cNvPr>
          <p:cNvSpPr/>
          <p:nvPr/>
        </p:nvSpPr>
        <p:spPr>
          <a:xfrm rot="3609935">
            <a:off x="12554373" y="6448748"/>
            <a:ext cx="1304091" cy="1026785"/>
          </a:xfrm>
          <a:custGeom>
            <a:avLst/>
            <a:gdLst>
              <a:gd name="connsiteX0" fmla="*/ 1954489 w 2821666"/>
              <a:gd name="connsiteY0" fmla="*/ 104004 h 2693465"/>
              <a:gd name="connsiteX1" fmla="*/ 2821666 w 2821666"/>
              <a:gd name="connsiteY1" fmla="*/ 1346733 h 2693465"/>
              <a:gd name="connsiteX2" fmla="*/ 1410833 w 2821666"/>
              <a:gd name="connsiteY2" fmla="*/ 1346733 h 2693465"/>
              <a:gd name="connsiteX3" fmla="*/ 1954489 w 2821666"/>
              <a:gd name="connsiteY3" fmla="*/ 104004 h 2693465"/>
              <a:gd name="connsiteX0" fmla="*/ 1954489 w 2821666"/>
              <a:gd name="connsiteY0" fmla="*/ 104004 h 2693465"/>
              <a:gd name="connsiteX1" fmla="*/ 2821666 w 2821666"/>
              <a:gd name="connsiteY1" fmla="*/ 1346733 h 2693465"/>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543656 w 1410833"/>
              <a:gd name="connsiteY0" fmla="*/ 0 h 1374931"/>
              <a:gd name="connsiteX1" fmla="*/ 1335015 w 1410833"/>
              <a:gd name="connsiteY1" fmla="*/ 1374931 h 1374931"/>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472696 w 1410833"/>
              <a:gd name="connsiteY0" fmla="*/ 47146 h 1374931"/>
              <a:gd name="connsiteX1" fmla="*/ 1335015 w 1410833"/>
              <a:gd name="connsiteY1" fmla="*/ 1374931 h 1374931"/>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508085"/>
              <a:gd name="connsiteY0" fmla="*/ 0 h 1401053"/>
              <a:gd name="connsiteX1" fmla="*/ 1410833 w 1508085"/>
              <a:gd name="connsiteY1" fmla="*/ 1242729 h 1401053"/>
              <a:gd name="connsiteX2" fmla="*/ 0 w 1508085"/>
              <a:gd name="connsiteY2" fmla="*/ 1242729 h 1401053"/>
              <a:gd name="connsiteX3" fmla="*/ 543656 w 1508085"/>
              <a:gd name="connsiteY3" fmla="*/ 0 h 1401053"/>
              <a:gd name="connsiteX0" fmla="*/ 472696 w 1508085"/>
              <a:gd name="connsiteY0" fmla="*/ 47146 h 1401053"/>
              <a:gd name="connsiteX1" fmla="*/ 1418855 w 1508085"/>
              <a:gd name="connsiteY1" fmla="*/ 1401053 h 1401053"/>
              <a:gd name="connsiteX0" fmla="*/ 543656 w 1489840"/>
              <a:gd name="connsiteY0" fmla="*/ 0 h 1371176"/>
              <a:gd name="connsiteX1" fmla="*/ 1410833 w 1489840"/>
              <a:gd name="connsiteY1" fmla="*/ 1242729 h 1371176"/>
              <a:gd name="connsiteX2" fmla="*/ 0 w 1489840"/>
              <a:gd name="connsiteY2" fmla="*/ 1242729 h 1371176"/>
              <a:gd name="connsiteX3" fmla="*/ 543656 w 1489840"/>
              <a:gd name="connsiteY3" fmla="*/ 0 h 1371176"/>
              <a:gd name="connsiteX0" fmla="*/ 472696 w 1489840"/>
              <a:gd name="connsiteY0" fmla="*/ 47146 h 1371176"/>
              <a:gd name="connsiteX1" fmla="*/ 1399004 w 1489840"/>
              <a:gd name="connsiteY1" fmla="*/ 1371176 h 1371176"/>
              <a:gd name="connsiteX0" fmla="*/ 543656 w 1552587"/>
              <a:gd name="connsiteY0" fmla="*/ 0 h 1371176"/>
              <a:gd name="connsiteX1" fmla="*/ 1410833 w 1552587"/>
              <a:gd name="connsiteY1" fmla="*/ 1242729 h 1371176"/>
              <a:gd name="connsiteX2" fmla="*/ 0 w 1552587"/>
              <a:gd name="connsiteY2" fmla="*/ 1242729 h 1371176"/>
              <a:gd name="connsiteX3" fmla="*/ 543656 w 1552587"/>
              <a:gd name="connsiteY3" fmla="*/ 0 h 1371176"/>
              <a:gd name="connsiteX0" fmla="*/ 472696 w 1552587"/>
              <a:gd name="connsiteY0" fmla="*/ 47146 h 1371176"/>
              <a:gd name="connsiteX1" fmla="*/ 1399004 w 1552587"/>
              <a:gd name="connsiteY1" fmla="*/ 1371176 h 1371176"/>
              <a:gd name="connsiteX0" fmla="*/ 543656 w 1512386"/>
              <a:gd name="connsiteY0" fmla="*/ 0 h 1371176"/>
              <a:gd name="connsiteX1" fmla="*/ 1410833 w 1512386"/>
              <a:gd name="connsiteY1" fmla="*/ 1242729 h 1371176"/>
              <a:gd name="connsiteX2" fmla="*/ 0 w 1512386"/>
              <a:gd name="connsiteY2" fmla="*/ 1242729 h 1371176"/>
              <a:gd name="connsiteX3" fmla="*/ 543656 w 1512386"/>
              <a:gd name="connsiteY3" fmla="*/ 0 h 1371176"/>
              <a:gd name="connsiteX0" fmla="*/ 472696 w 1512386"/>
              <a:gd name="connsiteY0" fmla="*/ 47146 h 1371176"/>
              <a:gd name="connsiteX1" fmla="*/ 1399004 w 1512386"/>
              <a:gd name="connsiteY1" fmla="*/ 1371176 h 1371176"/>
            </a:gdLst>
            <a:ahLst/>
            <a:cxnLst>
              <a:cxn ang="0">
                <a:pos x="connsiteX0" y="connsiteY0"/>
              </a:cxn>
              <a:cxn ang="0">
                <a:pos x="connsiteX1" y="connsiteY1"/>
              </a:cxn>
            </a:cxnLst>
            <a:rect l="l" t="t" r="r" b="b"/>
            <a:pathLst>
              <a:path w="1512386" h="1371176" stroke="0" extrusionOk="0">
                <a:moveTo>
                  <a:pt x="543656" y="0"/>
                </a:moveTo>
                <a:cubicBezTo>
                  <a:pt x="1068851" y="209354"/>
                  <a:pt x="1410833" y="699438"/>
                  <a:pt x="1410833" y="1242729"/>
                </a:cubicBezTo>
                <a:lnTo>
                  <a:pt x="0" y="1242729"/>
                </a:lnTo>
                <a:lnTo>
                  <a:pt x="543656" y="0"/>
                </a:lnTo>
                <a:close/>
              </a:path>
              <a:path w="1512386" h="1371176" fill="none">
                <a:moveTo>
                  <a:pt x="472696" y="47146"/>
                </a:moveTo>
                <a:cubicBezTo>
                  <a:pt x="974198" y="297813"/>
                  <a:pt x="1818806" y="735768"/>
                  <a:pt x="1399004" y="1371176"/>
                </a:cubicBezTo>
              </a:path>
            </a:pathLst>
          </a:custGeom>
          <a:ln w="34925">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800">
              <a:solidFill>
                <a:schemeClr val="tx1">
                  <a:lumMod val="85000"/>
                  <a:lumOff val="15000"/>
                </a:schemeClr>
              </a:solidFill>
            </a:endParaRPr>
          </a:p>
        </p:txBody>
      </p:sp>
      <p:sp>
        <p:nvSpPr>
          <p:cNvPr id="22" name="Arc 43">
            <a:extLst>
              <a:ext uri="{FF2B5EF4-FFF2-40B4-BE49-F238E27FC236}">
                <a16:creationId xmlns:a16="http://schemas.microsoft.com/office/drawing/2014/main" id="{7A09821F-A760-421F-ACFB-0F5F8D03633A}"/>
              </a:ext>
            </a:extLst>
          </p:cNvPr>
          <p:cNvSpPr/>
          <p:nvPr/>
        </p:nvSpPr>
        <p:spPr>
          <a:xfrm rot="6969462" flipV="1">
            <a:off x="8178139" y="6411387"/>
            <a:ext cx="1251630" cy="1042416"/>
          </a:xfrm>
          <a:custGeom>
            <a:avLst/>
            <a:gdLst>
              <a:gd name="connsiteX0" fmla="*/ 1954489 w 2821666"/>
              <a:gd name="connsiteY0" fmla="*/ 104004 h 2693465"/>
              <a:gd name="connsiteX1" fmla="*/ 2821666 w 2821666"/>
              <a:gd name="connsiteY1" fmla="*/ 1346733 h 2693465"/>
              <a:gd name="connsiteX2" fmla="*/ 1410833 w 2821666"/>
              <a:gd name="connsiteY2" fmla="*/ 1346733 h 2693465"/>
              <a:gd name="connsiteX3" fmla="*/ 1954489 w 2821666"/>
              <a:gd name="connsiteY3" fmla="*/ 104004 h 2693465"/>
              <a:gd name="connsiteX0" fmla="*/ 1954489 w 2821666"/>
              <a:gd name="connsiteY0" fmla="*/ 104004 h 2693465"/>
              <a:gd name="connsiteX1" fmla="*/ 2821666 w 2821666"/>
              <a:gd name="connsiteY1" fmla="*/ 1346733 h 2693465"/>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543656 w 1410833"/>
              <a:gd name="connsiteY0" fmla="*/ 0 h 1374931"/>
              <a:gd name="connsiteX1" fmla="*/ 1335015 w 1410833"/>
              <a:gd name="connsiteY1" fmla="*/ 1374931 h 1374931"/>
              <a:gd name="connsiteX0" fmla="*/ 543656 w 1410833"/>
              <a:gd name="connsiteY0" fmla="*/ 0 h 1374931"/>
              <a:gd name="connsiteX1" fmla="*/ 1410833 w 1410833"/>
              <a:gd name="connsiteY1" fmla="*/ 1242729 h 1374931"/>
              <a:gd name="connsiteX2" fmla="*/ 0 w 1410833"/>
              <a:gd name="connsiteY2" fmla="*/ 1242729 h 1374931"/>
              <a:gd name="connsiteX3" fmla="*/ 543656 w 1410833"/>
              <a:gd name="connsiteY3" fmla="*/ 0 h 1374931"/>
              <a:gd name="connsiteX0" fmla="*/ 472696 w 1410833"/>
              <a:gd name="connsiteY0" fmla="*/ 47146 h 1374931"/>
              <a:gd name="connsiteX1" fmla="*/ 1335015 w 1410833"/>
              <a:gd name="connsiteY1" fmla="*/ 1374931 h 1374931"/>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418855"/>
              <a:gd name="connsiteY0" fmla="*/ 0 h 1401053"/>
              <a:gd name="connsiteX1" fmla="*/ 1410833 w 1418855"/>
              <a:gd name="connsiteY1" fmla="*/ 1242729 h 1401053"/>
              <a:gd name="connsiteX2" fmla="*/ 0 w 1418855"/>
              <a:gd name="connsiteY2" fmla="*/ 1242729 h 1401053"/>
              <a:gd name="connsiteX3" fmla="*/ 543656 w 1418855"/>
              <a:gd name="connsiteY3" fmla="*/ 0 h 1401053"/>
              <a:gd name="connsiteX0" fmla="*/ 472696 w 1418855"/>
              <a:gd name="connsiteY0" fmla="*/ 47146 h 1401053"/>
              <a:gd name="connsiteX1" fmla="*/ 1418855 w 1418855"/>
              <a:gd name="connsiteY1" fmla="*/ 1401053 h 1401053"/>
              <a:gd name="connsiteX0" fmla="*/ 543656 w 1508085"/>
              <a:gd name="connsiteY0" fmla="*/ 0 h 1401053"/>
              <a:gd name="connsiteX1" fmla="*/ 1410833 w 1508085"/>
              <a:gd name="connsiteY1" fmla="*/ 1242729 h 1401053"/>
              <a:gd name="connsiteX2" fmla="*/ 0 w 1508085"/>
              <a:gd name="connsiteY2" fmla="*/ 1242729 h 1401053"/>
              <a:gd name="connsiteX3" fmla="*/ 543656 w 1508085"/>
              <a:gd name="connsiteY3" fmla="*/ 0 h 1401053"/>
              <a:gd name="connsiteX0" fmla="*/ 472696 w 1508085"/>
              <a:gd name="connsiteY0" fmla="*/ 47146 h 1401053"/>
              <a:gd name="connsiteX1" fmla="*/ 1418855 w 1508085"/>
              <a:gd name="connsiteY1" fmla="*/ 1401053 h 1401053"/>
              <a:gd name="connsiteX0" fmla="*/ 543656 w 1489840"/>
              <a:gd name="connsiteY0" fmla="*/ 0 h 1371176"/>
              <a:gd name="connsiteX1" fmla="*/ 1410833 w 1489840"/>
              <a:gd name="connsiteY1" fmla="*/ 1242729 h 1371176"/>
              <a:gd name="connsiteX2" fmla="*/ 0 w 1489840"/>
              <a:gd name="connsiteY2" fmla="*/ 1242729 h 1371176"/>
              <a:gd name="connsiteX3" fmla="*/ 543656 w 1489840"/>
              <a:gd name="connsiteY3" fmla="*/ 0 h 1371176"/>
              <a:gd name="connsiteX0" fmla="*/ 472696 w 1489840"/>
              <a:gd name="connsiteY0" fmla="*/ 47146 h 1371176"/>
              <a:gd name="connsiteX1" fmla="*/ 1399004 w 1489840"/>
              <a:gd name="connsiteY1" fmla="*/ 1371176 h 1371176"/>
              <a:gd name="connsiteX0" fmla="*/ 543656 w 1552587"/>
              <a:gd name="connsiteY0" fmla="*/ 0 h 1371176"/>
              <a:gd name="connsiteX1" fmla="*/ 1410833 w 1552587"/>
              <a:gd name="connsiteY1" fmla="*/ 1242729 h 1371176"/>
              <a:gd name="connsiteX2" fmla="*/ 0 w 1552587"/>
              <a:gd name="connsiteY2" fmla="*/ 1242729 h 1371176"/>
              <a:gd name="connsiteX3" fmla="*/ 543656 w 1552587"/>
              <a:gd name="connsiteY3" fmla="*/ 0 h 1371176"/>
              <a:gd name="connsiteX0" fmla="*/ 472696 w 1552587"/>
              <a:gd name="connsiteY0" fmla="*/ 47146 h 1371176"/>
              <a:gd name="connsiteX1" fmla="*/ 1399004 w 1552587"/>
              <a:gd name="connsiteY1" fmla="*/ 1371176 h 1371176"/>
              <a:gd name="connsiteX0" fmla="*/ 543656 w 1512386"/>
              <a:gd name="connsiteY0" fmla="*/ 0 h 1371176"/>
              <a:gd name="connsiteX1" fmla="*/ 1410833 w 1512386"/>
              <a:gd name="connsiteY1" fmla="*/ 1242729 h 1371176"/>
              <a:gd name="connsiteX2" fmla="*/ 0 w 1512386"/>
              <a:gd name="connsiteY2" fmla="*/ 1242729 h 1371176"/>
              <a:gd name="connsiteX3" fmla="*/ 543656 w 1512386"/>
              <a:gd name="connsiteY3" fmla="*/ 0 h 1371176"/>
              <a:gd name="connsiteX0" fmla="*/ 472696 w 1512386"/>
              <a:gd name="connsiteY0" fmla="*/ 47146 h 1371176"/>
              <a:gd name="connsiteX1" fmla="*/ 1399004 w 1512386"/>
              <a:gd name="connsiteY1" fmla="*/ 1371176 h 1371176"/>
            </a:gdLst>
            <a:ahLst/>
            <a:cxnLst>
              <a:cxn ang="0">
                <a:pos x="connsiteX0" y="connsiteY0"/>
              </a:cxn>
              <a:cxn ang="0">
                <a:pos x="connsiteX1" y="connsiteY1"/>
              </a:cxn>
            </a:cxnLst>
            <a:rect l="l" t="t" r="r" b="b"/>
            <a:pathLst>
              <a:path w="1512386" h="1371176" stroke="0" extrusionOk="0">
                <a:moveTo>
                  <a:pt x="543656" y="0"/>
                </a:moveTo>
                <a:cubicBezTo>
                  <a:pt x="1068851" y="209354"/>
                  <a:pt x="1410833" y="699438"/>
                  <a:pt x="1410833" y="1242729"/>
                </a:cubicBezTo>
                <a:lnTo>
                  <a:pt x="0" y="1242729"/>
                </a:lnTo>
                <a:lnTo>
                  <a:pt x="543656" y="0"/>
                </a:lnTo>
                <a:close/>
              </a:path>
              <a:path w="1512386" h="1371176" fill="none">
                <a:moveTo>
                  <a:pt x="472696" y="47146"/>
                </a:moveTo>
                <a:cubicBezTo>
                  <a:pt x="974198" y="297813"/>
                  <a:pt x="1818806" y="735768"/>
                  <a:pt x="1399004" y="1371176"/>
                </a:cubicBezTo>
              </a:path>
            </a:pathLst>
          </a:custGeom>
          <a:ln w="34925">
            <a:solidFill>
              <a:srgbClr val="1E64C8"/>
            </a:solidFill>
            <a:headEnd type="none" w="lg" len="lg"/>
            <a:tailEnd type="triangle" w="lg"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sz="1800">
              <a:solidFill>
                <a:schemeClr val="tx1">
                  <a:lumMod val="85000"/>
                  <a:lumOff val="15000"/>
                </a:schemeClr>
              </a:solidFill>
            </a:endParaRPr>
          </a:p>
        </p:txBody>
      </p:sp>
    </p:spTree>
    <p:extLst>
      <p:ext uri="{BB962C8B-B14F-4D97-AF65-F5344CB8AC3E}">
        <p14:creationId xmlns:p14="http://schemas.microsoft.com/office/powerpoint/2010/main" val="290093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4306F3-EB7E-4808-8522-DE698C519F9F}"/>
              </a:ext>
            </a:extLst>
          </p:cNvPr>
          <p:cNvPicPr>
            <a:picLocks noChangeAspect="1"/>
          </p:cNvPicPr>
          <p:nvPr/>
        </p:nvPicPr>
        <p:blipFill rotWithShape="1">
          <a:blip r:embed="rId3">
            <a:extLst>
              <a:ext uri="{28A0092B-C50C-407E-A947-70E740481C1C}">
                <a14:useLocalDpi xmlns:a14="http://schemas.microsoft.com/office/drawing/2010/main" val="0"/>
              </a:ext>
            </a:extLst>
          </a:blip>
          <a:srcRect l="21979" t="18238" r="29255" b="22179"/>
          <a:stretch/>
        </p:blipFill>
        <p:spPr>
          <a:xfrm>
            <a:off x="11904848" y="3586479"/>
            <a:ext cx="4146612" cy="2580641"/>
          </a:xfrm>
          <a:prstGeom prst="rect">
            <a:avLst/>
          </a:prstGeom>
        </p:spPr>
      </p:pic>
      <p:sp>
        <p:nvSpPr>
          <p:cNvPr id="7" name="Title 6"/>
          <p:cNvSpPr>
            <a:spLocks noGrp="1"/>
          </p:cNvSpPr>
          <p:nvPr>
            <p:ph type="title"/>
          </p:nvPr>
        </p:nvSpPr>
        <p:spPr/>
        <p:txBody>
          <a:bodyPr/>
          <a:lstStyle/>
          <a:p>
            <a:r>
              <a:rPr lang="en-GB" dirty="0"/>
              <a:t>Sequences</a:t>
            </a:r>
          </a:p>
        </p:txBody>
      </p:sp>
      <p:sp>
        <p:nvSpPr>
          <p:cNvPr id="8" name="Slide Number Placeholder 7"/>
          <p:cNvSpPr>
            <a:spLocks noGrp="1"/>
          </p:cNvSpPr>
          <p:nvPr>
            <p:ph type="sldNum" sz="quarter" idx="12"/>
          </p:nvPr>
        </p:nvSpPr>
        <p:spPr/>
        <p:txBody>
          <a:bodyPr/>
          <a:lstStyle/>
          <a:p>
            <a:fld id="{7AE184E0-0BD4-4705-A12B-9B71DDE63301}" type="slidenum">
              <a:rPr lang="en-GB" smtClean="0"/>
              <a:t>5</a:t>
            </a:fld>
            <a:endParaRPr lang="en-GB"/>
          </a:p>
        </p:txBody>
      </p:sp>
      <p:sp>
        <p:nvSpPr>
          <p:cNvPr id="23" name="Content Placeholder 2">
            <a:extLst>
              <a:ext uri="{FF2B5EF4-FFF2-40B4-BE49-F238E27FC236}">
                <a16:creationId xmlns:a16="http://schemas.microsoft.com/office/drawing/2014/main" id="{9E517088-1926-4EB1-9F3D-9B7FC1D6A29D}"/>
              </a:ext>
            </a:extLst>
          </p:cNvPr>
          <p:cNvSpPr>
            <a:spLocks noGrp="1"/>
          </p:cNvSpPr>
          <p:nvPr>
            <p:ph idx="1"/>
          </p:nvPr>
        </p:nvSpPr>
        <p:spPr>
          <a:xfrm>
            <a:off x="5433826" y="2129020"/>
            <a:ext cx="9242279" cy="5678549"/>
          </a:xfrm>
        </p:spPr>
        <p:txBody>
          <a:bodyPr>
            <a:normAutofit lnSpcReduction="10000"/>
          </a:bodyPr>
          <a:lstStyle/>
          <a:p>
            <a:pPr>
              <a:buFont typeface="Arial" panose="020B0604020202020204" pitchFamily="34" charset="0"/>
              <a:buChar char="•"/>
            </a:pPr>
            <a:r>
              <a:rPr lang="en-GB" sz="2800" dirty="0"/>
              <a:t>NCBI genome sequences</a:t>
            </a:r>
          </a:p>
          <a:p>
            <a:pPr marL="86400" indent="0">
              <a:buNone/>
            </a:pPr>
            <a:r>
              <a:rPr lang="en-GB" sz="2800" dirty="0">
                <a:solidFill>
                  <a:srgbClr val="00B050"/>
                </a:solidFill>
                <a:sym typeface="Wingdings" panose="05000000000000000000" pitchFamily="2" charset="2"/>
              </a:rPr>
              <a:t></a:t>
            </a:r>
            <a:r>
              <a:rPr lang="en-GB" sz="2800" dirty="0">
                <a:sym typeface="Wingdings" panose="05000000000000000000" pitchFamily="2" charset="2"/>
              </a:rPr>
              <a:t>  Human host 	 	</a:t>
            </a:r>
            <a:r>
              <a:rPr lang="en-GB" sz="2800" dirty="0">
                <a:solidFill>
                  <a:srgbClr val="00B050"/>
                </a:solidFill>
                <a:sym typeface="Wingdings" panose="05000000000000000000" pitchFamily="2" charset="2"/>
              </a:rPr>
              <a:t>   </a:t>
            </a:r>
            <a:r>
              <a:rPr lang="en-GB" sz="2800" dirty="0"/>
              <a:t>Full-length</a:t>
            </a:r>
          </a:p>
          <a:p>
            <a:pPr marL="86400" indent="0">
              <a:buNone/>
            </a:pPr>
            <a:r>
              <a:rPr lang="en-GB" sz="2800" dirty="0">
                <a:solidFill>
                  <a:srgbClr val="FF0000"/>
                </a:solidFill>
                <a:sym typeface="Wingdings" panose="05000000000000000000" pitchFamily="2" charset="2"/>
              </a:rPr>
              <a:t></a:t>
            </a:r>
            <a:r>
              <a:rPr lang="en-GB" sz="2800" dirty="0">
                <a:sym typeface="Wingdings" panose="05000000000000000000" pitchFamily="2" charset="2"/>
              </a:rPr>
              <a:t>	 Ambiguous	</a:t>
            </a:r>
            <a:r>
              <a:rPr lang="en-GB" sz="2800" dirty="0">
                <a:solidFill>
                  <a:srgbClr val="00B050"/>
                </a:solidFill>
                <a:sym typeface="Wingdings" panose="05000000000000000000" pitchFamily="2" charset="2"/>
              </a:rPr>
              <a:t> 	</a:t>
            </a:r>
            <a:r>
              <a:rPr lang="en-GB" sz="2800" dirty="0">
                <a:solidFill>
                  <a:srgbClr val="FF0000"/>
                </a:solidFill>
                <a:sym typeface="Wingdings" panose="05000000000000000000" pitchFamily="2" charset="2"/>
              </a:rPr>
              <a:t></a:t>
            </a:r>
            <a:r>
              <a:rPr lang="en-GB" sz="2800" dirty="0">
                <a:solidFill>
                  <a:srgbClr val="00B050"/>
                </a:solidFill>
                <a:sym typeface="Wingdings" panose="05000000000000000000" pitchFamily="2" charset="2"/>
              </a:rPr>
              <a:t>   </a:t>
            </a:r>
            <a:r>
              <a:rPr lang="en-GB" sz="2800" dirty="0">
                <a:sym typeface="Wingdings" panose="05000000000000000000" pitchFamily="2" charset="2"/>
              </a:rPr>
              <a:t>D</a:t>
            </a:r>
            <a:r>
              <a:rPr lang="en-GB" sz="2800" dirty="0"/>
              <a:t>uplicates</a:t>
            </a:r>
          </a:p>
          <a:p>
            <a:pPr marL="86400" indent="0">
              <a:buNone/>
            </a:pPr>
            <a:endParaRPr lang="en-GB" sz="4000" dirty="0"/>
          </a:p>
          <a:p>
            <a:pPr>
              <a:buFont typeface="Arial" panose="020B0604020202020204" pitchFamily="34" charset="0"/>
              <a:buChar char="•"/>
            </a:pPr>
            <a:r>
              <a:rPr lang="en-GB" sz="2800" dirty="0"/>
              <a:t>Influenza A:       13 000 - 30 000</a:t>
            </a:r>
          </a:p>
          <a:p>
            <a:pPr>
              <a:buFont typeface="Arial" panose="020B0604020202020204" pitchFamily="34" charset="0"/>
              <a:buChar char="•"/>
            </a:pPr>
            <a:r>
              <a:rPr lang="en-GB" sz="2800" dirty="0"/>
              <a:t>SARS-CoV-2:    350 000</a:t>
            </a:r>
          </a:p>
          <a:p>
            <a:pPr lvl="2">
              <a:buFont typeface="Arial" panose="020B0604020202020204" pitchFamily="34" charset="0"/>
              <a:buChar char="•"/>
            </a:pPr>
            <a:endParaRPr lang="en-GB" sz="4000" dirty="0"/>
          </a:p>
          <a:p>
            <a:pPr>
              <a:buFont typeface="Arial" panose="020B0604020202020204" pitchFamily="34" charset="0"/>
              <a:buChar char="•"/>
            </a:pPr>
            <a:r>
              <a:rPr lang="en-GB" sz="2800" dirty="0"/>
              <a:t>MAFFT</a:t>
            </a:r>
          </a:p>
          <a:p>
            <a:pPr>
              <a:buFont typeface="Arial" panose="020B0604020202020204" pitchFamily="34" charset="0"/>
              <a:buChar char="•"/>
            </a:pPr>
            <a:r>
              <a:rPr lang="en-GB" sz="2800" dirty="0"/>
              <a:t>SARS-CoV-2: HPC</a:t>
            </a:r>
          </a:p>
          <a:p>
            <a:pPr>
              <a:buFont typeface="Arial" panose="020B0604020202020204" pitchFamily="34" charset="0"/>
              <a:buChar char="•"/>
            </a:pPr>
            <a:r>
              <a:rPr lang="en-GB" sz="2800" dirty="0"/>
              <a:t>Alignment trimming</a:t>
            </a:r>
          </a:p>
          <a:p>
            <a:pPr>
              <a:buFont typeface="Arial" panose="020B0604020202020204" pitchFamily="34" charset="0"/>
              <a:buChar char="•"/>
            </a:pPr>
            <a:r>
              <a:rPr lang="en-GB" sz="2800" dirty="0"/>
              <a:t>Consensus sequence</a:t>
            </a:r>
          </a:p>
        </p:txBody>
      </p:sp>
      <p:sp>
        <p:nvSpPr>
          <p:cNvPr id="14" name="Rectangle: Rounded Corners 13">
            <a:extLst>
              <a:ext uri="{FF2B5EF4-FFF2-40B4-BE49-F238E27FC236}">
                <a16:creationId xmlns:a16="http://schemas.microsoft.com/office/drawing/2014/main" id="{D1D10847-EF55-4889-B34B-601ACD4F68EC}"/>
              </a:ext>
            </a:extLst>
          </p:cNvPr>
          <p:cNvSpPr/>
          <p:nvPr/>
        </p:nvSpPr>
        <p:spPr>
          <a:xfrm>
            <a:off x="1291058" y="2129020"/>
            <a:ext cx="3456432" cy="1414315"/>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2400" b="1" dirty="0" err="1">
                <a:solidFill>
                  <a:schemeClr val="tx1">
                    <a:lumMod val="85000"/>
                    <a:lumOff val="15000"/>
                  </a:schemeClr>
                </a:solidFill>
              </a:rPr>
              <a:t>Sequence</a:t>
            </a:r>
            <a:r>
              <a:rPr lang="nl-BE" sz="2400" b="1" dirty="0">
                <a:solidFill>
                  <a:schemeClr val="tx1">
                    <a:lumMod val="85000"/>
                    <a:lumOff val="15000"/>
                  </a:schemeClr>
                </a:solidFill>
              </a:rPr>
              <a:t> Retrieval</a:t>
            </a:r>
          </a:p>
          <a:p>
            <a:pPr algn="ctr">
              <a:lnSpc>
                <a:spcPct val="120000"/>
              </a:lnSpc>
            </a:pPr>
            <a:r>
              <a:rPr lang="nl-BE" sz="2400" b="1" dirty="0">
                <a:solidFill>
                  <a:schemeClr val="tx1">
                    <a:lumMod val="85000"/>
                    <a:lumOff val="15000"/>
                  </a:schemeClr>
                </a:solidFill>
              </a:rPr>
              <a:t>&amp; Filtering</a:t>
            </a:r>
          </a:p>
        </p:txBody>
      </p:sp>
      <p:sp>
        <p:nvSpPr>
          <p:cNvPr id="15" name="Rectangle: Rounded Corners 14">
            <a:extLst>
              <a:ext uri="{FF2B5EF4-FFF2-40B4-BE49-F238E27FC236}">
                <a16:creationId xmlns:a16="http://schemas.microsoft.com/office/drawing/2014/main" id="{743E1127-159F-4FE2-81D5-89E659165C86}"/>
              </a:ext>
            </a:extLst>
          </p:cNvPr>
          <p:cNvSpPr/>
          <p:nvPr/>
        </p:nvSpPr>
        <p:spPr>
          <a:xfrm>
            <a:off x="1291058" y="6210266"/>
            <a:ext cx="3456432" cy="1414315"/>
          </a:xfrm>
          <a:prstGeom prst="roundRect">
            <a:avLst/>
          </a:prstGeom>
          <a:solidFill>
            <a:schemeClr val="bg2">
              <a:lumMod val="7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nl-BE" sz="2400" b="1" dirty="0">
                <a:solidFill>
                  <a:schemeClr val="tx1">
                    <a:lumMod val="85000"/>
                    <a:lumOff val="15000"/>
                  </a:schemeClr>
                </a:solidFill>
              </a:rPr>
              <a:t>Multiple </a:t>
            </a:r>
            <a:r>
              <a:rPr lang="nl-BE" sz="2400" b="1" dirty="0" err="1">
                <a:solidFill>
                  <a:schemeClr val="tx1">
                    <a:lumMod val="85000"/>
                    <a:lumOff val="15000"/>
                  </a:schemeClr>
                </a:solidFill>
              </a:rPr>
              <a:t>Sequence</a:t>
            </a:r>
            <a:endParaRPr lang="nl-BE" sz="2400" b="1" dirty="0">
              <a:solidFill>
                <a:schemeClr val="tx1">
                  <a:lumMod val="85000"/>
                  <a:lumOff val="15000"/>
                </a:schemeClr>
              </a:solidFill>
            </a:endParaRPr>
          </a:p>
          <a:p>
            <a:pPr algn="ctr">
              <a:lnSpc>
                <a:spcPct val="120000"/>
              </a:lnSpc>
            </a:pPr>
            <a:r>
              <a:rPr lang="nl-BE" sz="2400" b="1" dirty="0" err="1">
                <a:solidFill>
                  <a:schemeClr val="tx1">
                    <a:lumMod val="85000"/>
                    <a:lumOff val="15000"/>
                  </a:schemeClr>
                </a:solidFill>
              </a:rPr>
              <a:t>Alignment</a:t>
            </a:r>
            <a:endParaRPr lang="nl-BE" sz="2400" b="1" dirty="0">
              <a:solidFill>
                <a:schemeClr val="tx1">
                  <a:lumMod val="85000"/>
                  <a:lumOff val="15000"/>
                </a:schemeClr>
              </a:solidFill>
            </a:endParaRPr>
          </a:p>
        </p:txBody>
      </p:sp>
      <p:cxnSp>
        <p:nvCxnSpPr>
          <p:cNvPr id="16" name="Straight Arrow Connector 15">
            <a:extLst>
              <a:ext uri="{FF2B5EF4-FFF2-40B4-BE49-F238E27FC236}">
                <a16:creationId xmlns:a16="http://schemas.microsoft.com/office/drawing/2014/main" id="{B924B356-5D94-44A2-9E4F-1FAB271C8BD2}"/>
              </a:ext>
            </a:extLst>
          </p:cNvPr>
          <p:cNvCxnSpPr>
            <a:cxnSpLocks/>
            <a:stCxn id="14" idx="2"/>
            <a:endCxn id="15" idx="0"/>
          </p:cNvCxnSpPr>
          <p:nvPr/>
        </p:nvCxnSpPr>
        <p:spPr>
          <a:xfrm>
            <a:off x="3019274" y="3543335"/>
            <a:ext cx="0" cy="2666931"/>
          </a:xfrm>
          <a:prstGeom prst="straightConnector1">
            <a:avLst/>
          </a:prstGeom>
          <a:ln w="63500">
            <a:solidFill>
              <a:srgbClr val="1E64C8"/>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70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Phylogeny</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GB" sz="4000" dirty="0"/>
          </a:p>
          <a:p>
            <a:pPr lvl="2">
              <a:buFont typeface="Arial" panose="020B0604020202020204" pitchFamily="34" charset="0"/>
              <a:buChar char="•"/>
            </a:pPr>
            <a:endParaRPr lang="en-GB" sz="4000" dirty="0"/>
          </a:p>
        </p:txBody>
      </p:sp>
      <p:sp>
        <p:nvSpPr>
          <p:cNvPr id="8" name="Slide Number Placeholder 7"/>
          <p:cNvSpPr>
            <a:spLocks noGrp="1"/>
          </p:cNvSpPr>
          <p:nvPr>
            <p:ph type="sldNum" sz="quarter" idx="12"/>
          </p:nvPr>
        </p:nvSpPr>
        <p:spPr/>
        <p:txBody>
          <a:bodyPr/>
          <a:lstStyle/>
          <a:p>
            <a:fld id="{7AE184E0-0BD4-4705-A12B-9B71DDE63301}" type="slidenum">
              <a:rPr lang="en-GB" smtClean="0"/>
              <a:t>6</a:t>
            </a:fld>
            <a:endParaRPr lang="en-GB"/>
          </a:p>
        </p:txBody>
      </p:sp>
      <p:pic>
        <p:nvPicPr>
          <p:cNvPr id="5" name="Picture 4">
            <a:extLst>
              <a:ext uri="{FF2B5EF4-FFF2-40B4-BE49-F238E27FC236}">
                <a16:creationId xmlns:a16="http://schemas.microsoft.com/office/drawing/2014/main" id="{978D13E0-09E6-4EAA-9DBE-243542E53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7622" y="3096406"/>
            <a:ext cx="7118796" cy="4716000"/>
          </a:xfrm>
          <a:prstGeom prst="rect">
            <a:avLst/>
          </a:prstGeom>
        </p:spPr>
      </p:pic>
      <p:pic>
        <p:nvPicPr>
          <p:cNvPr id="22" name="Picture 21">
            <a:extLst>
              <a:ext uri="{FF2B5EF4-FFF2-40B4-BE49-F238E27FC236}">
                <a16:creationId xmlns:a16="http://schemas.microsoft.com/office/drawing/2014/main" id="{624B5C89-22CA-4FC5-8FC3-E9D128BF41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5979" y="2926004"/>
            <a:ext cx="7290284" cy="4714150"/>
          </a:xfrm>
          <a:prstGeom prst="rect">
            <a:avLst/>
          </a:prstGeom>
        </p:spPr>
      </p:pic>
      <p:sp>
        <p:nvSpPr>
          <p:cNvPr id="32" name="Content Placeholder 2">
            <a:extLst>
              <a:ext uri="{FF2B5EF4-FFF2-40B4-BE49-F238E27FC236}">
                <a16:creationId xmlns:a16="http://schemas.microsoft.com/office/drawing/2014/main" id="{31656E2A-7196-428C-A3FA-769BD123CBE4}"/>
              </a:ext>
            </a:extLst>
          </p:cNvPr>
          <p:cNvSpPr txBox="1">
            <a:spLocks/>
          </p:cNvSpPr>
          <p:nvPr/>
        </p:nvSpPr>
        <p:spPr>
          <a:xfrm>
            <a:off x="988225" y="1346764"/>
            <a:ext cx="15699575" cy="6696000"/>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buFont typeface="Arial" panose="020B0604020202020204" pitchFamily="34" charset="0"/>
              <a:buChar char="•"/>
            </a:pPr>
            <a:r>
              <a:rPr lang="en-GB" sz="3200" dirty="0"/>
              <a:t>CD-HIT: Clustering</a:t>
            </a:r>
          </a:p>
          <a:p>
            <a:pPr>
              <a:buFont typeface="Arial" panose="020B0604020202020204" pitchFamily="34" charset="0"/>
              <a:buChar char="•"/>
            </a:pPr>
            <a:r>
              <a:rPr lang="en-GB" sz="3200" dirty="0" err="1"/>
              <a:t>FastTree</a:t>
            </a:r>
            <a:endParaRPr lang="en-GB" sz="3200" dirty="0"/>
          </a:p>
        </p:txBody>
      </p:sp>
      <p:sp>
        <p:nvSpPr>
          <p:cNvPr id="33" name="TextBox 32">
            <a:extLst>
              <a:ext uri="{FF2B5EF4-FFF2-40B4-BE49-F238E27FC236}">
                <a16:creationId xmlns:a16="http://schemas.microsoft.com/office/drawing/2014/main" id="{A26B6DD1-230B-475C-8720-A6389E268D86}"/>
              </a:ext>
            </a:extLst>
          </p:cNvPr>
          <p:cNvSpPr txBox="1"/>
          <p:nvPr/>
        </p:nvSpPr>
        <p:spPr>
          <a:xfrm>
            <a:off x="3980597" y="8121434"/>
            <a:ext cx="1721049" cy="293607"/>
          </a:xfrm>
          <a:prstGeom prst="rect">
            <a:avLst/>
          </a:prstGeom>
          <a:noFill/>
        </p:spPr>
        <p:txBody>
          <a:bodyPr wrap="none" rtlCol="0">
            <a:spAutoFit/>
          </a:bodyPr>
          <a:lstStyle/>
          <a:p>
            <a:pPr algn="l">
              <a:lnSpc>
                <a:spcPct val="120000"/>
              </a:lnSpc>
            </a:pPr>
            <a:r>
              <a:rPr lang="nl-BE" sz="1200" dirty="0"/>
              <a:t>Influenza A Segment 4</a:t>
            </a:r>
          </a:p>
        </p:txBody>
      </p:sp>
      <p:sp>
        <p:nvSpPr>
          <p:cNvPr id="34" name="TextBox 33">
            <a:extLst>
              <a:ext uri="{FF2B5EF4-FFF2-40B4-BE49-F238E27FC236}">
                <a16:creationId xmlns:a16="http://schemas.microsoft.com/office/drawing/2014/main" id="{AFAD89F0-BA35-4576-B3C8-14463ABAE24D}"/>
              </a:ext>
            </a:extLst>
          </p:cNvPr>
          <p:cNvSpPr txBox="1"/>
          <p:nvPr/>
        </p:nvSpPr>
        <p:spPr>
          <a:xfrm>
            <a:off x="12126872" y="8121434"/>
            <a:ext cx="1080296" cy="293607"/>
          </a:xfrm>
          <a:prstGeom prst="rect">
            <a:avLst/>
          </a:prstGeom>
          <a:noFill/>
        </p:spPr>
        <p:txBody>
          <a:bodyPr wrap="none" rtlCol="0">
            <a:spAutoFit/>
          </a:bodyPr>
          <a:lstStyle/>
          <a:p>
            <a:pPr algn="l">
              <a:lnSpc>
                <a:spcPct val="120000"/>
              </a:lnSpc>
            </a:pPr>
            <a:r>
              <a:rPr lang="nl-BE" sz="1200" dirty="0"/>
              <a:t>SARS-CoV-2</a:t>
            </a:r>
          </a:p>
        </p:txBody>
      </p:sp>
    </p:spTree>
    <p:extLst>
      <p:ext uri="{BB962C8B-B14F-4D97-AF65-F5344CB8AC3E}">
        <p14:creationId xmlns:p14="http://schemas.microsoft.com/office/powerpoint/2010/main" val="290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Conservation</a:t>
            </a:r>
          </a:p>
        </p:txBody>
      </p:sp>
      <p:sp>
        <p:nvSpPr>
          <p:cNvPr id="8" name="Slide Number Placeholder 7"/>
          <p:cNvSpPr>
            <a:spLocks noGrp="1"/>
          </p:cNvSpPr>
          <p:nvPr>
            <p:ph type="sldNum" sz="quarter" idx="12"/>
          </p:nvPr>
        </p:nvSpPr>
        <p:spPr/>
        <p:txBody>
          <a:bodyPr/>
          <a:lstStyle/>
          <a:p>
            <a:fld id="{7AE184E0-0BD4-4705-A12B-9B71DDE63301}" type="slidenum">
              <a:rPr lang="en-GB" smtClean="0"/>
              <a:t>7</a:t>
            </a:fld>
            <a:endParaRPr lang="en-GB"/>
          </a:p>
        </p:txBody>
      </p:sp>
      <p:sp>
        <p:nvSpPr>
          <p:cNvPr id="9" name="Content Placeholder 2">
            <a:extLst>
              <a:ext uri="{FF2B5EF4-FFF2-40B4-BE49-F238E27FC236}">
                <a16:creationId xmlns:a16="http://schemas.microsoft.com/office/drawing/2014/main" id="{E8904CC8-0CFC-4DEE-9C58-249CF6943143}"/>
              </a:ext>
            </a:extLst>
          </p:cNvPr>
          <p:cNvSpPr>
            <a:spLocks noGrp="1"/>
          </p:cNvSpPr>
          <p:nvPr>
            <p:ph idx="1"/>
          </p:nvPr>
        </p:nvSpPr>
        <p:spPr>
          <a:xfrm>
            <a:off x="835825" y="1194364"/>
            <a:ext cx="15699575" cy="6696000"/>
          </a:xfrm>
        </p:spPr>
        <p:txBody>
          <a:bodyPr>
            <a:normAutofit/>
          </a:bodyPr>
          <a:lstStyle/>
          <a:p>
            <a:pPr>
              <a:buFont typeface="Arial" panose="020B0604020202020204" pitchFamily="34" charset="0"/>
              <a:buChar char="•"/>
            </a:pPr>
            <a:r>
              <a:rPr lang="en-GB" sz="3600" dirty="0"/>
              <a:t>Shannon entropy (H)</a:t>
            </a:r>
          </a:p>
          <a:p>
            <a:pPr lvl="2">
              <a:buFont typeface="Arial" panose="020B0604020202020204" pitchFamily="34" charset="0"/>
              <a:buChar char="•"/>
            </a:pPr>
            <a:r>
              <a:rPr lang="en-GB" sz="2800" dirty="0"/>
              <a:t>Nucleotide frequencies</a:t>
            </a:r>
          </a:p>
          <a:p>
            <a:pPr marL="1306800" lvl="2" indent="0">
              <a:buNone/>
            </a:pPr>
            <a:endParaRPr lang="en-GB" sz="2800" dirty="0"/>
          </a:p>
          <a:p>
            <a:pPr marL="1306800" lvl="2" indent="0">
              <a:buNone/>
            </a:pPr>
            <a:endParaRPr lang="en-GB" sz="2800" dirty="0"/>
          </a:p>
          <a:p>
            <a:pPr marL="1306800" lvl="2" indent="0">
              <a:buNone/>
            </a:pPr>
            <a:endParaRPr lang="en-GB" sz="2800" dirty="0"/>
          </a:p>
          <a:p>
            <a:pPr marL="1306800" lvl="2" indent="0">
              <a:buNone/>
            </a:pPr>
            <a:endParaRPr lang="en-GB" sz="2800" dirty="0"/>
          </a:p>
          <a:p>
            <a:pPr>
              <a:buFont typeface="Arial" panose="020B0604020202020204" pitchFamily="34" charset="0"/>
              <a:buChar char="•"/>
            </a:pPr>
            <a:r>
              <a:rPr lang="en-GB" sz="3600" dirty="0"/>
              <a:t>Mutability (M)</a:t>
            </a:r>
            <a:endParaRPr lang="en-GB" sz="2800" dirty="0"/>
          </a:p>
          <a:p>
            <a:pPr lvl="2">
              <a:buFont typeface="Arial" panose="020B0604020202020204" pitchFamily="34" charset="0"/>
              <a:buChar char="•"/>
            </a:pPr>
            <a:r>
              <a:rPr lang="en-GB" sz="2800" dirty="0"/>
              <a:t>Time dependant</a:t>
            </a:r>
          </a:p>
          <a:p>
            <a:pPr lvl="2">
              <a:buFont typeface="Arial" panose="020B0604020202020204" pitchFamily="34" charset="0"/>
              <a:buChar char="•"/>
            </a:pPr>
            <a:r>
              <a:rPr lang="en-GB" sz="2800" dirty="0"/>
              <a:t>Substitutions / Sequences</a:t>
            </a:r>
          </a:p>
        </p:txBody>
      </p:sp>
      <p:pic>
        <p:nvPicPr>
          <p:cNvPr id="10" name="Picture 9">
            <a:extLst>
              <a:ext uri="{FF2B5EF4-FFF2-40B4-BE49-F238E27FC236}">
                <a16:creationId xmlns:a16="http://schemas.microsoft.com/office/drawing/2014/main" id="{B4CD0E36-CA6F-4DEE-81FD-851879BB5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667" y="2410783"/>
            <a:ext cx="6757399" cy="1732975"/>
          </a:xfrm>
          <a:prstGeom prst="rect">
            <a:avLst/>
          </a:prstGeom>
        </p:spPr>
      </p:pic>
      <p:pic>
        <p:nvPicPr>
          <p:cNvPr id="12" name="Picture 11">
            <a:extLst>
              <a:ext uri="{FF2B5EF4-FFF2-40B4-BE49-F238E27FC236}">
                <a16:creationId xmlns:a16="http://schemas.microsoft.com/office/drawing/2014/main" id="{596790EC-CED1-467C-ABD4-593D25F50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593" y="6514431"/>
            <a:ext cx="7988711" cy="2044805"/>
          </a:xfrm>
          <a:prstGeom prst="rect">
            <a:avLst/>
          </a:prstGeom>
        </p:spPr>
      </p:pic>
      <p:pic>
        <p:nvPicPr>
          <p:cNvPr id="14" name="Picture 13">
            <a:extLst>
              <a:ext uri="{FF2B5EF4-FFF2-40B4-BE49-F238E27FC236}">
                <a16:creationId xmlns:a16="http://schemas.microsoft.com/office/drawing/2014/main" id="{04C4FF5A-80CB-4F27-8F9D-8DFE7DB426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5609" y="2842002"/>
            <a:ext cx="2962325" cy="870538"/>
          </a:xfrm>
          <a:prstGeom prst="rect">
            <a:avLst/>
          </a:prstGeom>
        </p:spPr>
      </p:pic>
    </p:spTree>
    <p:extLst>
      <p:ext uri="{BB962C8B-B14F-4D97-AF65-F5344CB8AC3E}">
        <p14:creationId xmlns:p14="http://schemas.microsoft.com/office/powerpoint/2010/main" val="330585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Conservation</a:t>
            </a:r>
          </a:p>
        </p:txBody>
      </p:sp>
      <p:sp>
        <p:nvSpPr>
          <p:cNvPr id="8" name="Slide Number Placeholder 7"/>
          <p:cNvSpPr>
            <a:spLocks noGrp="1"/>
          </p:cNvSpPr>
          <p:nvPr>
            <p:ph type="sldNum" sz="quarter" idx="12"/>
          </p:nvPr>
        </p:nvSpPr>
        <p:spPr/>
        <p:txBody>
          <a:bodyPr/>
          <a:lstStyle/>
          <a:p>
            <a:fld id="{7AE184E0-0BD4-4705-A12B-9B71DDE63301}" type="slidenum">
              <a:rPr lang="en-GB" smtClean="0"/>
              <a:t>8</a:t>
            </a:fld>
            <a:endParaRPr lang="en-GB"/>
          </a:p>
        </p:txBody>
      </p:sp>
      <p:pic>
        <p:nvPicPr>
          <p:cNvPr id="10" name="Picture 9">
            <a:extLst>
              <a:ext uri="{FF2B5EF4-FFF2-40B4-BE49-F238E27FC236}">
                <a16:creationId xmlns:a16="http://schemas.microsoft.com/office/drawing/2014/main" id="{CC358DCD-12F4-4CA7-A40E-F48C8DE0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37" y="2806800"/>
            <a:ext cx="8026012" cy="4140000"/>
          </a:xfrm>
          <a:prstGeom prst="rect">
            <a:avLst/>
          </a:prstGeom>
        </p:spPr>
      </p:pic>
      <p:pic>
        <p:nvPicPr>
          <p:cNvPr id="15" name="Picture 14">
            <a:extLst>
              <a:ext uri="{FF2B5EF4-FFF2-40B4-BE49-F238E27FC236}">
                <a16:creationId xmlns:a16="http://schemas.microsoft.com/office/drawing/2014/main" id="{A6CD0CA0-CE94-4A33-8CBC-BC76443A7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26" y="2806800"/>
            <a:ext cx="8026012" cy="4140000"/>
          </a:xfrm>
          <a:prstGeom prst="rect">
            <a:avLst/>
          </a:prstGeom>
        </p:spPr>
      </p:pic>
    </p:spTree>
    <p:extLst>
      <p:ext uri="{BB962C8B-B14F-4D97-AF65-F5344CB8AC3E}">
        <p14:creationId xmlns:p14="http://schemas.microsoft.com/office/powerpoint/2010/main" val="350976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Conservation</a:t>
            </a:r>
          </a:p>
        </p:txBody>
      </p:sp>
      <p:sp>
        <p:nvSpPr>
          <p:cNvPr id="8" name="Slide Number Placeholder 7"/>
          <p:cNvSpPr>
            <a:spLocks noGrp="1"/>
          </p:cNvSpPr>
          <p:nvPr>
            <p:ph type="sldNum" sz="quarter" idx="12"/>
          </p:nvPr>
        </p:nvSpPr>
        <p:spPr/>
        <p:txBody>
          <a:bodyPr/>
          <a:lstStyle/>
          <a:p>
            <a:fld id="{7AE184E0-0BD4-4705-A12B-9B71DDE63301}" type="slidenum">
              <a:rPr lang="en-GB" smtClean="0"/>
              <a:t>9</a:t>
            </a:fld>
            <a:endParaRPr lang="en-GB"/>
          </a:p>
        </p:txBody>
      </p:sp>
      <p:pic>
        <p:nvPicPr>
          <p:cNvPr id="4" name="Picture 3">
            <a:extLst>
              <a:ext uri="{FF2B5EF4-FFF2-40B4-BE49-F238E27FC236}">
                <a16:creationId xmlns:a16="http://schemas.microsoft.com/office/drawing/2014/main" id="{74E98CF6-BD72-4860-B434-C57D5567A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275" y="2806800"/>
            <a:ext cx="8026012" cy="4140000"/>
          </a:xfrm>
          <a:prstGeom prst="rect">
            <a:avLst/>
          </a:prstGeom>
        </p:spPr>
      </p:pic>
      <p:pic>
        <p:nvPicPr>
          <p:cNvPr id="9" name="Picture 8">
            <a:extLst>
              <a:ext uri="{FF2B5EF4-FFF2-40B4-BE49-F238E27FC236}">
                <a16:creationId xmlns:a16="http://schemas.microsoft.com/office/drawing/2014/main" id="{87C4877C-7AA7-47E1-9BA2-436D46596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388" y="2806800"/>
            <a:ext cx="8026012" cy="4140000"/>
          </a:xfrm>
          <a:prstGeom prst="rect">
            <a:avLst/>
          </a:prstGeom>
        </p:spPr>
      </p:pic>
    </p:spTree>
    <p:extLst>
      <p:ext uri="{BB962C8B-B14F-4D97-AF65-F5344CB8AC3E}">
        <p14:creationId xmlns:p14="http://schemas.microsoft.com/office/powerpoint/2010/main" val="3502673871"/>
      </p:ext>
    </p:extLst>
  </p:cSld>
  <p:clrMapOvr>
    <a:masterClrMapping/>
  </p:clrMapOvr>
</p:sld>
</file>

<file path=ppt/theme/theme1.xml><?xml version="1.0" encoding="utf-8"?>
<a:theme xmlns:a="http://schemas.openxmlformats.org/drawingml/2006/main" name="Office Theme">
  <a:themeElements>
    <a:clrScheme name="UGent BW">
      <a:dk1>
        <a:sysClr val="windowText" lastClr="000000"/>
      </a:dk1>
      <a:lt1>
        <a:sysClr val="window" lastClr="FFFFFF"/>
      </a:lt1>
      <a:dk2>
        <a:srgbClr val="1E64C8"/>
      </a:dk2>
      <a:lt2>
        <a:srgbClr val="E9F0FA"/>
      </a:lt2>
      <a:accent1>
        <a:srgbClr val="27ABAD"/>
      </a:accent1>
      <a:accent2>
        <a:srgbClr val="3DB3B5"/>
      </a:accent2>
      <a:accent3>
        <a:srgbClr val="52BCBD"/>
      </a:accent3>
      <a:accent4>
        <a:srgbClr val="68C4C6"/>
      </a:accent4>
      <a:accent5>
        <a:srgbClr val="7DCDCE"/>
      </a:accent5>
      <a:accent6>
        <a:srgbClr val="93D5D6"/>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EN_BW.potx" id="{7D3D94DE-C0A2-4DC8-AF5F-759590993643}" vid="{7BE85386-59DE-4F6B-8B6A-39593429BC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1514</Words>
  <Application>Microsoft Office PowerPoint</Application>
  <PresentationFormat>Custom</PresentationFormat>
  <Paragraphs>154</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COMPUTATIONAL EXPLORATION TOWARDS UNIVERSAL VACCINES FOR INFLUENZA  AND CORONAVIRUSES</vt:lpstr>
      <vt:lpstr>PowerPoint Presentation</vt:lpstr>
      <vt:lpstr>RNA viruses</vt:lpstr>
      <vt:lpstr>Pipeline</vt:lpstr>
      <vt:lpstr>Sequences</vt:lpstr>
      <vt:lpstr>Phylogeny</vt:lpstr>
      <vt:lpstr>Conservation</vt:lpstr>
      <vt:lpstr>Conservation</vt:lpstr>
      <vt:lpstr>Conservation</vt:lpstr>
      <vt:lpstr>Conservation</vt:lpstr>
      <vt:lpstr>Conservation</vt:lpstr>
      <vt:lpstr>Conservation</vt:lpstr>
      <vt:lpstr>RNA Secondary structure</vt:lpstr>
      <vt:lpstr>Structure ↔ conservation</vt:lpstr>
      <vt:lpstr>Structure ↔ conservation</vt:lpstr>
      <vt:lpstr>Conclusion</vt:lpstr>
      <vt:lpstr>Menno Van Damme Master Bio-ingenieurswetenschappen Cell and Gene Biotechnology    menno.vandamme@ugent.be    www.ugent.be </vt:lpstr>
    </vt:vector>
  </TitlesOfParts>
  <Manager/>
  <Company>Ghent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Ghent University</dc:creator>
  <cp:keywords/>
  <dc:description/>
  <cp:lastModifiedBy>Menno Van Damme</cp:lastModifiedBy>
  <cp:revision>236</cp:revision>
  <dcterms:created xsi:type="dcterms:W3CDTF">2016-08-23T11:17:16Z</dcterms:created>
  <dcterms:modified xsi:type="dcterms:W3CDTF">2022-06-29T14:20:10Z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i4>20</vt:i4>
  </property>
</Properties>
</file>