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22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Διάμεση τιμή</c:v>
                </c:pt>
              </c:strCache>
            </c:strRef>
          </c:tx>
          <c:spPr>
            <a:ln w="25400" cap="flat">
              <a:solidFill>
                <a:srgbClr val="1F6BB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1F6BBA"/>
              </a:solidFill>
              <a:ln w="9525" cap="flat">
                <a:solidFill>
                  <a:srgbClr val="1F6BBA"/>
                </a:solidFill>
                <a:prstDash val="solid"/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</c:v>
                </c:pt>
                <c:pt idx="1">
                  <c:v>420</c:v>
                </c:pt>
                <c:pt idx="2">
                  <c:v>450</c:v>
                </c:pt>
                <c:pt idx="3">
                  <c:v>470</c:v>
                </c:pt>
                <c:pt idx="4">
                  <c:v>480</c:v>
                </c:pt>
                <c:pt idx="5">
                  <c:v>510</c:v>
                </c:pt>
                <c:pt idx="6">
                  <c:v>530</c:v>
                </c:pt>
                <c:pt idx="7">
                  <c:v>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1A-4963-97E2-2EE8BBDEF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l-GR" b="0" i="0" u="none" strike="noStrike">
                    <a:solidFill>
                      <a:srgbClr val="000000"/>
                    </a:solidFill>
                    <a:latin typeface="Arial"/>
                  </a:rPr>
                  <a:t>Έτος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l-GR" b="0" i="0" u="none" strike="noStrike">
                    <a:solidFill>
                      <a:srgbClr val="000000"/>
                    </a:solidFill>
                    <a:latin typeface="Arial"/>
                  </a:rPr>
                  <a:t>Διάμεση τιμή (χιλ. £)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 Forest</c:v>
                </c:pt>
                <c:pt idx="1">
                  <c:v>LightGBM</c:v>
                </c:pt>
                <c:pt idx="2">
                  <c:v>CatBoost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0.18149999999999999</c:v>
                </c:pt>
                <c:pt idx="1">
                  <c:v>0.17879999999999999</c:v>
                </c:pt>
                <c:pt idx="2">
                  <c:v>0.17824000000000001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E-479A-8C70-55B84A913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l-GR" b="0" i="0" u="none" strike="noStrike">
                    <a:solidFill>
                      <a:srgbClr val="000000"/>
                    </a:solidFill>
                    <a:latin typeface="Arial"/>
                  </a:rPr>
                  <a:t>Μοντέλο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RMSE (</a:t>
                </a:r>
                <a:r>
                  <a:rPr lang="el-GR" b="0" i="0" u="none" strike="noStrike">
                    <a:solidFill>
                      <a:srgbClr val="000000"/>
                    </a:solidFill>
                    <a:latin typeface="Arial"/>
                  </a:rPr>
                  <a:t>χαμηλότερο → καλύτερο)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E-3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Σχετική σημασία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7B1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883-492A-AC93-ABE013A85A10}"/>
              </c:ext>
            </c:extLst>
          </c:dPt>
          <c:dPt>
            <c:idx val="1"/>
            <c:invertIfNegative val="0"/>
            <c:bubble3D val="0"/>
            <c:spPr>
              <a:solidFill>
                <a:srgbClr val="97B1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83-492A-AC93-ABE013A85A10}"/>
              </c:ext>
            </c:extLst>
          </c:dPt>
          <c:dPt>
            <c:idx val="2"/>
            <c:invertIfNegative val="0"/>
            <c:bubble3D val="0"/>
            <c:spPr>
              <a:solidFill>
                <a:srgbClr val="97B1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883-492A-AC93-ABE013A85A10}"/>
              </c:ext>
            </c:extLst>
          </c:dPt>
          <c:dPt>
            <c:idx val="3"/>
            <c:invertIfNegative val="0"/>
            <c:bubble3D val="0"/>
            <c:spPr>
              <a:solidFill>
                <a:srgbClr val="97B1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83-492A-AC93-ABE013A85A10}"/>
              </c:ext>
            </c:extLst>
          </c:dPt>
          <c:dPt>
            <c:idx val="4"/>
            <c:invertIfNegative val="0"/>
            <c:bubble3D val="0"/>
            <c:spPr>
              <a:solidFill>
                <a:srgbClr val="97B1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883-492A-AC93-ABE013A85A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postcode</c:v>
                </c:pt>
                <c:pt idx="1">
                  <c:v>tile_id</c:v>
                </c:pt>
                <c:pt idx="2">
                  <c:v>floorAreaSqM</c:v>
                </c:pt>
                <c:pt idx="3">
                  <c:v>outcode</c:v>
                </c:pt>
                <c:pt idx="4">
                  <c:v>tile_price_oof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2442</c:v>
                </c:pt>
                <c:pt idx="1">
                  <c:v>2238</c:v>
                </c:pt>
                <c:pt idx="2">
                  <c:v>2003</c:v>
                </c:pt>
                <c:pt idx="3">
                  <c:v>1185</c:v>
                </c:pt>
                <c:pt idx="4">
                  <c:v>1170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6B-4CC5-9BBC-6A04CD985A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1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0"/>
        <c:majorTickMark val="none"/>
        <c:minorTickMark val="none"/>
        <c:tickLblPos val="nextTo"/>
        <c:crossAx val="209473455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0.7875</cdr:x>
      <cdr:y>0.79847</cdr:y>
    </cdr:from>
    <cdr:to>
      <cdr:x>0.88929</cdr:x>
      <cdr:y>0.86735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B5B659F-DBD5-BEC0-0268-4CF6BA28832E}"/>
            </a:ext>
          </a:extLst>
        </cdr:cNvPr>
        <cdr:cNvSpPr/>
      </cdr:nvSpPr>
      <cdr:spPr>
        <a:xfrm xmlns:a="http://schemas.openxmlformats.org/drawingml/2006/main">
          <a:off x="5760720" y="2044337"/>
          <a:ext cx="744583" cy="1763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chemeClr val="accent6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kern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1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l="16680" r="16680"/>
          <a:stretch/>
        </p:blipFill>
        <p:spPr>
          <a:xfrm>
            <a:off x="5029200" y="27432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188720"/>
            <a:ext cx="457200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Πρόβλεψη τιμών κατοικιών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στο Λονδίνο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468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Μηχανική Μάθηση και Μεγάλα Δεδομένα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2926080"/>
            <a:ext cx="457200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Μάθημα: Προγραμματισμός και Υποδομές Μεγάλων Δεδομένων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Φοιτήτρια: Αικατερίνη Μενύχτα</a:t>
            </a:r>
            <a:endParaRPr lang="el-GR" sz="1200" dirty="0">
              <a:solidFill>
                <a:srgbClr val="030A18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0" indent="0">
              <a:buNone/>
            </a:pPr>
            <a:r>
              <a:rPr lang="el-GR" sz="1200" dirty="0">
                <a:solidFill>
                  <a:srgbClr val="030A18"/>
                </a:solidFill>
                <a:latin typeface="Arial" pitchFamily="34" charset="0"/>
                <a:cs typeface="Arial" pitchFamily="34" charset="-120"/>
              </a:rPr>
              <a:t>Καθηγητής: Ν. Σγούρος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Αριθμός Μητρώου: ME2421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274320" y="4663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Σεπτέμβριος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Διαδικασία Εκπαίδευσης &amp; Αξιολόγησης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731520" y="2011680"/>
            <a:ext cx="22860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822960" y="205740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Fold 1: Εκπαίδευση σε έτη 2016–2018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Αξιολόγηση στο 2019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3383280" y="2011680"/>
            <a:ext cx="22860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3474720" y="205740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Fold 2: Εκπαίδευση σε έτη 2017–2019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Αξιολόγηση στο 2020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6035040" y="2011680"/>
            <a:ext cx="22860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/>
          <p:cNvSpPr/>
          <p:nvPr/>
        </p:nvSpPr>
        <p:spPr>
          <a:xfrm>
            <a:off x="6126480" y="205740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Fold 3: Εκπαίδευση σε έτη 2018–2020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Αξιολόγηση στο 2021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128016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Μεθοδολογία Group K‑Fold (5 διαδοχικά έτη) για αποφυγή χρονικής διαρροής.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l-GR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Συζήτηση,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l-GR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Συμπεράσματα &amp; Σημειώσεις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599"/>
            <a:ext cx="8686800" cy="30567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Η μηχανική χαρακτηριστικών (αποπληθωρισμός, λογάριθμοι, χωρικές μεταβλητές) βελτίωσε σημαντικά την ακρίβεια.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Το CatBoost παρουσιάζει την καλύτερη επίδοση χάρη στην αυτόματη επεξεργασία κατηγορικών μεταβλητών.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Η σημασία των μεταβλητών επιβεβαιώνει ότι το μέγεθος 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του ακινήτου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και η τοποθεσία είναι οι κυριότεροι παράγοντες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καθορισμού της τιμής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Η LightGBM έχει παρόμοια ακρίβεια με υψηλότερη ταχύτητα, ενώ το Random Forest υστερεί ελαφρώς.</a:t>
            </a:r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endParaRPr lang="el-GR" sz="1200" dirty="0">
              <a:solidFill>
                <a:srgbClr val="030A18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endParaRPr lang="en-US" sz="1200" dirty="0">
              <a:solidFill>
                <a:srgbClr val="030A18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l-G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Στην επόμενη διαφάνεια φαίνεται το αποδεικτικό της επιτυχούς υποβολής του παραπάνω κώδικα στον διαγωνισμο του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Kaggle.</a:t>
            </a:r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l-G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Για την παραπάνω υλοποίηση χρησιμοποιήθηκε το περιβάλλον του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Google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Colab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 </a:t>
            </a:r>
            <a:r>
              <a:rPr lang="el-G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και έγινε χρήση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 GPU</a:t>
            </a:r>
            <a:r>
              <a:rPr lang="el-G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-120"/>
              </a:rPr>
              <a:t> για καλύτερη απόδοση κατά την εκπαίδευση των μοντέλων.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CDC01-A34C-9F87-4C69-E3E65329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13"/>
            <a:ext cx="9144000" cy="5003074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171FDB6E-5E00-0CE5-5637-CFBA741D2C19}"/>
              </a:ext>
            </a:extLst>
          </p:cNvPr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53AEF-CF98-B2E3-364C-7FB5937D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35339-0274-1104-BC2D-D57613BE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B6618-B311-988F-2009-4CAC101F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EAC8C3-899B-E1D3-A72A-7C942756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545DC-16DA-34EE-4D18-1514E0BA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5BB10E-A133-B663-6F8A-706934F4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71C423-12D8-6D6D-E969-B2FF7C56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49AD6-DACF-BB52-C5AC-77B5D599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25B16B-313A-F992-05BB-1711A0AA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B2EEBA-BD33-172F-7978-1641CD5D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81B6BD-88A3-2B3E-3D14-B154EE6C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282B1B-48C8-0F84-84BD-CCBB382D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08"/>
            <a:ext cx="9144000" cy="641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0AE5F3-856B-1464-2CC2-DB36651A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2" y="4765365"/>
            <a:ext cx="5388428" cy="37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9B4C42-FEA6-EB5B-8F8A-C824390F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2" y="4765365"/>
            <a:ext cx="5388428" cy="37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074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Περιορισμοί &amp; Μελλοντικές Κατευθύνσεις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686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Ενσωμάτωση εξωτερικών παραγόντων (ανεργία, εισόδημα, 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επιτόκια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Βελτιστοποίηση υπερπαραμέτρων μέσω Bayesian optimisation.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 err="1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Ανάλυση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περιόδου μετά την πανδημία και αυξημένης ζήτησης για μεγαλύτερα ακίνητα.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Συνδυασμός μοντέλων (ensemble/stacking) για καλύτερη γενίκευση.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Βιβλιογραφία &amp; Ευχαριστίες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6868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[1] Kaggle: London House Price Prediction – Advanced Techniques.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[2] The exact centre of London: where is it?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[3] Haversine formula – Wikipedia.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[4] Sebastian Buzdugan: Tree‑Based Models Showdown.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[5] LightGBM Documentation.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[6] CatBoost Overview and Documentation.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[7] GitHub – catboost/tutorials.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[8] Random Forest Classification with Scikit‑Learn – DataCamp.</a:t>
            </a:r>
            <a:endParaRPr lang="en-US" sz="12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[9] Decoding the UK Housing Market: What's Really Driving Prices?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5720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i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Ευχαριστώ για την προσοχή!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Περιγραφή προβλήματος &amp; Δεδομένων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097280"/>
            <a:ext cx="493776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Στόχος: πρόβλεψη τιμών πώλησης κατοικιών στο Λονδίνο (2016‑2023).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Διαγωνισμός Kaggle ‘London House Price Prediction – Advanced Techniques’.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Σύνολο εκπαίδευσης: 266 325 εγγραφές.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Σύνολο δοκιμής: 16 547 εγγραφές.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Χαρακτηριστικά: μέγεθος, αριθμός δωματίων, ενεργειακή κατάταξη, τοποθεσία, ιστορικά πωλήσεων.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577840" y="1097280"/>
            <a:ext cx="329184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720" y="1234440"/>
            <a:ext cx="365760" cy="365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09360" y="123444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30A18"/>
                </a:solidFill>
              </a:rPr>
              <a:t>Εγγραφές
</a:t>
            </a:r>
            <a:r>
              <a:rPr lang="en-US" sz="1200" dirty="0">
                <a:solidFill>
                  <a:srgbClr val="030A18"/>
                </a:solidFill>
              </a:rPr>
              <a:t>266k train / 16k test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577840" y="1965960"/>
            <a:ext cx="329184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0720" y="210312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309360" y="210312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30A18"/>
                </a:solidFill>
              </a:rPr>
              <a:t>Περίοδος
</a:t>
            </a:r>
            <a:r>
              <a:rPr lang="en-US" sz="1200" dirty="0">
                <a:solidFill>
                  <a:srgbClr val="030A18"/>
                </a:solidFill>
              </a:rPr>
              <a:t>2016 – 2023</a:t>
            </a:r>
            <a:endParaRPr lang="en-US" sz="1200" dirty="0"/>
          </a:p>
        </p:txBody>
      </p:sp>
      <p:sp>
        <p:nvSpPr>
          <p:cNvPr id="10" name="Shape 6"/>
          <p:cNvSpPr/>
          <p:nvPr/>
        </p:nvSpPr>
        <p:spPr>
          <a:xfrm>
            <a:off x="5577840" y="2834640"/>
            <a:ext cx="329184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0720" y="2971800"/>
            <a:ext cx="365760" cy="36576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309360" y="297180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30A18"/>
                </a:solidFill>
              </a:rPr>
              <a:t>Μεταβλητές
</a:t>
            </a:r>
            <a:r>
              <a:rPr lang="en-US" sz="1200" dirty="0">
                <a:solidFill>
                  <a:srgbClr val="030A18"/>
                </a:solidFill>
              </a:rPr>
              <a:t>&gt; 10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Εξερεύνηση &amp; Προβλήματα Δεδομένων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056414"/>
            <a:ext cx="4206240" cy="2188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Ελλειπή δεδομένα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σε πολλές εγγραφές (bathrooms, bedrooms, livingRooms, floorAreaSqM).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Ασυμμετρία της μεταβλητής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στόχου (τιμή)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και αύξηση με τον χρόνο.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Ισχυρή συσχέτιση μεταξύ δωματίων και εμβαδού.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Μεγάλος όγκος δεδομένων απαιτεί αποδοτική προεπεξεργασία.</a:t>
            </a:r>
            <a:endParaRPr lang="en-US" sz="1200" dirty="0"/>
          </a:p>
        </p:txBody>
      </p:sp>
      <p:pic>
        <p:nvPicPr>
          <p:cNvPr id="6" name="Picture" descr="Ελλείψεις">
            <a:extLst>
              <a:ext uri="{FF2B5EF4-FFF2-40B4-BE49-F238E27FC236}">
                <a16:creationId xmlns:a16="http://schemas.microsoft.com/office/drawing/2014/main" id="{203A8985-28B6-5202-7E0D-A3B9A9CA59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359331" y="3460023"/>
            <a:ext cx="5334000" cy="12541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 descr="Alerts">
            <a:extLst>
              <a:ext uri="{FF2B5EF4-FFF2-40B4-BE49-F238E27FC236}">
                <a16:creationId xmlns:a16="http://schemas.microsoft.com/office/drawing/2014/main" id="{CEC86B80-B332-8B65-483C-D398B02DD3A2}"/>
              </a:ext>
            </a:extLst>
          </p:cNvPr>
          <p:cNvPicPr/>
          <p:nvPr/>
        </p:nvPicPr>
        <p:blipFill>
          <a:blip r:embed="rId4"/>
          <a:srcRect l="25020" t="8671" b="3562"/>
          <a:stretch>
            <a:fillRect/>
          </a:stretch>
        </p:blipFill>
        <p:spPr bwMode="auto">
          <a:xfrm>
            <a:off x="4693920" y="1056414"/>
            <a:ext cx="3999411" cy="21880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Μεταβολή της διάμεσης τιμής (2016–2023)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371600"/>
          <a:ext cx="594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6583680" y="1828800"/>
            <a:ext cx="24688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Οι διάμεσες τιμές αυξάνονται σταθερά</a:t>
            </a:r>
            <a:endParaRPr lang="en-US" sz="1600" dirty="0"/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Η πορεία δείχνει συνεχή άνοδο των τιμών κατοικιών στο Λονδίνο την περίοδο 2016‑2023.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Κύριες Μεταβλητές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1371600"/>
          <a:ext cx="8412480" cy="2743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Μεταβλητή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Περιγραφή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floor_area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Εμβαδόν κατοικίας (m²)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num_bedrooms/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num_bathrooms/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num_receptions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Αριθμός υπνοδωματίων, λουτρών &amp; χώρων υποδοχής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property_type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Τύπος κατοικίας (διαμέρισμα, μονοκατοικία κ.ά.)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latitude, longitude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Γεωγραφικές συντεταγμένες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sale_year, sale_month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Χρονικές μεταβλητές (έτος, μήνας)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Προεπεξεργασία &amp; Μηχανική Χαρακτηριστικών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371600"/>
            <a:ext cx="5486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137160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Καθαρισμός δεδομένων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691640"/>
            <a:ext cx="36576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Αφαίρεση διπλότυπων, συμπλήρωση αριθμητικών τιμών με τη διάμεσο και κατηγορικών με "Unknown".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65760" y="2377440"/>
            <a:ext cx="5486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237744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Μετασχηματισμός στόχου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14400" y="2697480"/>
            <a:ext cx="36576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Αποπληθωρισμός της τιμής βάσει διαμέσων ανά έτος και λογαριθμικός μετασχηματισμός.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65760" y="3383280"/>
            <a:ext cx="5486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14400" y="338328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Χωρικά χαρακτηριστικά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914400" y="3703320"/>
            <a:ext cx="36576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Υπολογισμός απόστασης από το κέντρο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του Λονδίνου (πλατεία 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Trafalgar</a:t>
            </a:r>
            <a:r>
              <a:rPr lang="el-GR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δημιουργία γεωγραφικών πλακιδίων και k‑means clustering.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0" y="1371600"/>
            <a:ext cx="5486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5120640" y="137160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Χρονικά χαρακτηριστικά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120640" y="1691640"/>
            <a:ext cx="36576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Διατήρηση του έτους ως ακέραιο και κυκλική κωδικοποίηση του μήνα (ημίτονο/συνημίτονο).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72000" y="2377440"/>
            <a:ext cx="5486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05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5120640" y="237744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Άλλες τεχνικές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120640" y="2697480"/>
            <a:ext cx="36576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Χρήση area_bin, missing indicators και GroupKFold cross‑validation με βάση το έτος.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Μοντέλα &amp; Υλοποίηση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097280"/>
            <a:ext cx="2560320" cy="457200"/>
          </a:xfrm>
          <a:prstGeom prst="roundRect">
            <a:avLst>
              <a:gd name="adj" fmla="val 10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274320" y="1097280"/>
            <a:ext cx="2560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365760" y="164592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Συνδυασμός πολλών ανεξάρτητων δέντρων μέσω μέσου όρου.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Μειώνει τον θόρυβο και τον κίνδυνο υπερπροσαρμογής.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Υπολογιστικά απαιτητικό. RMSE ≈ 0.1815.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1097280"/>
            <a:ext cx="2560320" cy="457200"/>
          </a:xfrm>
          <a:prstGeom prst="roundRect">
            <a:avLst>
              <a:gd name="adj" fmla="val 10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3200400" y="1097280"/>
            <a:ext cx="2560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LightGBM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91840" y="164592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Gradient boosting με histogram algorithm και leaf‑wise ανάπτυξη.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Υποστηρίζει κατηγορικές μεταβλητές εγγενώς.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Γρήγορο αλλά απαιτεί ρύθμιση βάθους. RMSE ≈ 0.1788.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6126480" y="1097280"/>
            <a:ext cx="2560320" cy="457200"/>
          </a:xfrm>
          <a:prstGeom prst="roundRect">
            <a:avLst>
              <a:gd name="adj" fmla="val 10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6126480" y="1097280"/>
            <a:ext cx="2560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CatBoost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6217920" y="164592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boosting με αυτόματη κωδικοποίηση κατηγορικών.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Δημιουργεί συμμετρικά δέντρα και υποστηρίζει GPU.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Καλύτερη επίδοση: RMSE ≈ 0.17830.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Σύγκριση Επίδοσης Μοντέλων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674463139"/>
              </p:ext>
            </p:extLst>
          </p:nvPr>
        </p:nvGraphicFramePr>
        <p:xfrm>
          <a:off x="914400" y="1828800"/>
          <a:ext cx="73152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Σημαντικότερες Μεταβλητές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3678555585"/>
              </p:ext>
            </p:extLst>
          </p:nvPr>
        </p:nvGraphicFramePr>
        <p:xfrm>
          <a:off x="914400" y="1038497"/>
          <a:ext cx="73152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47ABDF-B7AD-989F-92C1-7A2BAA5BEE51}"/>
              </a:ext>
            </a:extLst>
          </p:cNvPr>
          <p:cNvSpPr txBox="1"/>
          <p:nvPr/>
        </p:nvSpPr>
        <p:spPr>
          <a:xfrm>
            <a:off x="914400" y="36576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Σχόλια: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200" dirty="0"/>
              <a:t>Postcode / Outcode: Κωδικοποιούν την περιοχή (ταχυδρομική/διοικητική γεωγραφία). Οι τιμές στο Λονδίνο διαφέρουν έντονα ανά περιοχή.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200" dirty="0"/>
              <a:t>Tile_id / Tile_price_oof: Τεχνητά γεωγραφικά χαρακτηριστικά· κάθε tile αντιστοιχεί σε μικρότερη γειτονιά, ενώ το tile_price_oof δίνει τη διάμεση τιμή περιοχής (χωρίς διαρροή πληροφορίας).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200" dirty="0"/>
              <a:t>FloorAreaSqM: Το εμβαδόν σε τ.μ. — άμεσος δείκτης αξίας, καθώς μεγαλύτερα σπίτια κοστίζουν περισσότερο.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830</Words>
  <Application>Microsoft Office PowerPoint</Application>
  <PresentationFormat>On-screen Show (16:9)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AIKATERINI MENYCHTA</cp:lastModifiedBy>
  <cp:revision>29</cp:revision>
  <dcterms:created xsi:type="dcterms:W3CDTF">2025-09-16T20:23:37Z</dcterms:created>
  <dcterms:modified xsi:type="dcterms:W3CDTF">2025-09-17T21:43:25Z</dcterms:modified>
</cp:coreProperties>
</file>