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9" r:id="rId3"/>
    <p:sldId id="270" r:id="rId4"/>
    <p:sldId id="271" r:id="rId5"/>
    <p:sldId id="260" r:id="rId6"/>
    <p:sldId id="262" r:id="rId7"/>
    <p:sldId id="259" r:id="rId8"/>
    <p:sldId id="274" r:id="rId9"/>
    <p:sldId id="27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14B35-06E0-48EE-8737-C73FD048844D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05494-189D-4AC2-9D53-31D04EC65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1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8C6D4-6B7A-F646-9696-F2EE82358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4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04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7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1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2FF7-E1CE-4C3F-B096-021336ADF8A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59F7A-8FE8-44C3-89C6-32AD034E4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22363"/>
            <a:ext cx="7772400" cy="1771308"/>
          </a:xfrm>
        </p:spPr>
        <p:txBody>
          <a:bodyPr>
            <a:normAutofit fontScale="90000"/>
          </a:bodyPr>
          <a:lstStyle/>
          <a:p>
            <a:r>
              <a:rPr lang="en-CA" sz="3200" b="1" dirty="0" smtClean="0">
                <a:latin typeface="Times New Roman" charset="0"/>
                <a:ea typeface="Times New Roman" charset="0"/>
                <a:cs typeface="Times New Roman" charset="0"/>
              </a:rPr>
              <a:t>Investigating if Copy Number Variations Associated with Early or Late </a:t>
            </a:r>
            <a:br>
              <a:rPr lang="en-CA" sz="32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CA" sz="3200" b="1" dirty="0" smtClean="0">
                <a:latin typeface="Times New Roman" charset="0"/>
                <a:ea typeface="Times New Roman" charset="0"/>
                <a:cs typeface="Times New Roman" charset="0"/>
              </a:rPr>
              <a:t>Replication Regions</a:t>
            </a:r>
            <a:r>
              <a:rPr lang="en-US" sz="3200" b="1" dirty="0">
                <a:latin typeface="Arial"/>
                <a:cs typeface="Arial"/>
              </a:rPr>
              <a:t/>
            </a:r>
            <a:br>
              <a:rPr lang="en-US" sz="3200" b="1" dirty="0">
                <a:latin typeface="Arial"/>
                <a:cs typeface="Arial"/>
              </a:rPr>
            </a:b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21935"/>
            <a:ext cx="6858000" cy="225995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Johannes </a:t>
            </a:r>
            <a:r>
              <a:rPr lang="en-US" sz="2800" dirty="0" err="1" smtClean="0">
                <a:latin typeface="Arial"/>
                <a:cs typeface="Arial"/>
              </a:rPr>
              <a:t>Menzel</a:t>
            </a:r>
            <a:endParaRPr lang="en-US" sz="2800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MOLB 7621</a:t>
            </a:r>
          </a:p>
          <a:p>
            <a:r>
              <a:rPr lang="en-US" dirty="0" smtClean="0">
                <a:latin typeface="Arial"/>
                <a:cs typeface="Arial"/>
              </a:rPr>
              <a:t>University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dirty="0" smtClean="0">
                <a:latin typeface="Arial"/>
                <a:cs typeface="Arial"/>
              </a:rPr>
              <a:t>Colorado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9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0" y="1538167"/>
            <a:ext cx="3993528" cy="256032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2" y="4098247"/>
            <a:ext cx="3993556" cy="256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26" y="1537927"/>
            <a:ext cx="3993556" cy="256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26" y="4098007"/>
            <a:ext cx="3993556" cy="2560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25" y="1537927"/>
            <a:ext cx="3993556" cy="25603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25" y="4098007"/>
            <a:ext cx="3993556" cy="2560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1"/>
          </a:xfrm>
        </p:spPr>
        <p:txBody>
          <a:bodyPr/>
          <a:lstStyle/>
          <a:p>
            <a:pPr algn="ctr"/>
            <a:r>
              <a:rPr lang="en-US" dirty="0" smtClean="0"/>
              <a:t>Histograms of Distances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pPr algn="ctr"/>
            <a:r>
              <a:rPr lang="en-US" dirty="0" smtClean="0"/>
              <a:t>DNA Replication Timing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41" y="1825625"/>
            <a:ext cx="9347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1" y="1019568"/>
            <a:ext cx="7759817" cy="5760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6422" y="6312455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Hansen et al 2010</a:t>
            </a:r>
            <a:endParaRPr lang="en-CA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1422" y="163790"/>
            <a:ext cx="10515600" cy="725444"/>
          </a:xfrm>
        </p:spPr>
        <p:txBody>
          <a:bodyPr/>
          <a:lstStyle/>
          <a:p>
            <a:pPr algn="ctr"/>
            <a:r>
              <a:rPr lang="en-US" dirty="0"/>
              <a:t>Replication </a:t>
            </a:r>
            <a:r>
              <a:rPr lang="en-US" dirty="0" smtClean="0"/>
              <a:t>Timing Data "</a:t>
            </a:r>
            <a:r>
              <a:rPr lang="en-US" dirty="0" err="1" smtClean="0"/>
              <a:t>Repli-seq</a:t>
            </a:r>
            <a:r>
              <a:rPr lang="en-US" dirty="0"/>
              <a:t>"  </a:t>
            </a:r>
          </a:p>
        </p:txBody>
      </p:sp>
    </p:spTree>
    <p:extLst>
      <p:ext uri="{BB962C8B-B14F-4D97-AF65-F5344CB8AC3E}">
        <p14:creationId xmlns:p14="http://schemas.microsoft.com/office/powerpoint/2010/main" val="7835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892"/>
          </a:xfrm>
        </p:spPr>
        <p:txBody>
          <a:bodyPr/>
          <a:lstStyle/>
          <a:p>
            <a:pPr algn="ctr"/>
            <a:r>
              <a:rPr lang="en-US" dirty="0" smtClean="0"/>
              <a:t>Copy Number Variation Data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09" y="2403753"/>
            <a:ext cx="3050978" cy="38033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82" y="2409971"/>
            <a:ext cx="8500365" cy="2942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3975" y="2034421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CNV Bed file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65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446"/>
          </a:xfrm>
        </p:spPr>
        <p:txBody>
          <a:bodyPr/>
          <a:lstStyle/>
          <a:p>
            <a:pPr algn="ctr"/>
            <a:r>
              <a:rPr lang="en-CA" dirty="0" err="1"/>
              <a:t>Bedtools</a:t>
            </a:r>
            <a:r>
              <a:rPr lang="en-CA" dirty="0"/>
              <a:t> – </a:t>
            </a:r>
            <a:r>
              <a:rPr lang="en-CA" i="1" dirty="0" smtClean="0"/>
              <a:t>closest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10" y="1241572"/>
            <a:ext cx="3291981" cy="23442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4609" y="19942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CNV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250" y="1443121"/>
            <a:ext cx="1877585" cy="1471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2229051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Early replication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7129482" y="1994265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CNV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6066896" y="2545410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Early replication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6126976" y="2864191"/>
            <a:ext cx="163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Late replication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7758706" y="2335721"/>
            <a:ext cx="3459788" cy="260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09096" y="3651746"/>
            <a:ext cx="10515600" cy="27192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 smtClean="0"/>
              <a:t>Copy number variation: </a:t>
            </a:r>
          </a:p>
          <a:p>
            <a:pPr marL="0" indent="0">
              <a:buNone/>
            </a:pPr>
            <a:r>
              <a:rPr lang="en-US" sz="2000" dirty="0" smtClean="0"/>
              <a:t>wgEncodeHudsonalphaCnvRegionsHepG2V2.bed.gz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u="sng" dirty="0" smtClean="0"/>
              <a:t>Early </a:t>
            </a:r>
            <a:r>
              <a:rPr lang="en-US" sz="2000" u="sng" dirty="0"/>
              <a:t>replicating regions:</a:t>
            </a:r>
          </a:p>
          <a:p>
            <a:pPr marL="0" indent="0">
              <a:buNone/>
            </a:pPr>
            <a:r>
              <a:rPr lang="en-US" sz="2000" dirty="0"/>
              <a:t>wgEncodeUwRepliSeqHepg2PkRep1.bed.gz </a:t>
            </a:r>
          </a:p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Late replicating regions:</a:t>
            </a:r>
          </a:p>
          <a:p>
            <a:pPr marL="0" indent="0">
              <a:buNone/>
            </a:pPr>
            <a:r>
              <a:rPr lang="en-US" sz="2000" dirty="0" smtClean="0"/>
              <a:t>wgEncodeUwRepliSeqHepg2ValleysRep1.bed.gz</a:t>
            </a:r>
          </a:p>
        </p:txBody>
      </p:sp>
    </p:spTree>
    <p:extLst>
      <p:ext uri="{BB962C8B-B14F-4D97-AF65-F5344CB8AC3E}">
        <p14:creationId xmlns:p14="http://schemas.microsoft.com/office/powerpoint/2010/main" val="20754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224"/>
          </a:xfrm>
        </p:spPr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nother </a:t>
            </a:r>
            <a:r>
              <a:rPr lang="en-US" dirty="0"/>
              <a:t>T</a:t>
            </a:r>
            <a:r>
              <a:rPr lang="en-US" dirty="0" smtClean="0"/>
              <a:t>ool </a:t>
            </a:r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dirty="0" err="1" smtClean="0"/>
              <a:t>Bedops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89788" y="1317287"/>
            <a:ext cx="3650635" cy="1471621"/>
            <a:chOff x="6752438" y="1921294"/>
            <a:chExt cx="3650635" cy="1471621"/>
          </a:xfrm>
        </p:grpSpPr>
        <p:sp>
          <p:nvSpPr>
            <p:cNvPr id="7" name="TextBox 6"/>
            <p:cNvSpPr txBox="1"/>
            <p:nvPr/>
          </p:nvSpPr>
          <p:spPr>
            <a:xfrm>
              <a:off x="7838847" y="2472438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smtClean="0"/>
                <a:t>CNV</a:t>
              </a:r>
              <a:endParaRPr lang="en-CA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25488" y="1921294"/>
              <a:ext cx="1877585" cy="147162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52438" y="2707224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CA" dirty="0" smtClean="0"/>
                <a:t>Early replication</a:t>
              </a:r>
              <a:endParaRPr lang="en-CA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29" y="4078594"/>
            <a:ext cx="10229850" cy="6572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503896" y="4276437"/>
            <a:ext cx="964734" cy="2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05253" y="4506128"/>
            <a:ext cx="964734" cy="2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03884" y="2986751"/>
            <a:ext cx="7795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Closest-feature </a:t>
            </a:r>
            <a:r>
              <a:rPr lang="en-US" dirty="0" smtClean="0">
                <a:solidFill>
                  <a:srgbClr val="FF0000"/>
                </a:solidFill>
              </a:rPr>
              <a:t>--</a:t>
            </a:r>
            <a:r>
              <a:rPr lang="en-US" dirty="0" err="1" smtClean="0">
                <a:solidFill>
                  <a:srgbClr val="FF0000"/>
                </a:solidFill>
              </a:rPr>
              <a:t>dist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/>
              <a:t>sortedcnv.bed</a:t>
            </a:r>
            <a:r>
              <a:rPr lang="en-US" dirty="0"/>
              <a:t> </a:t>
            </a:r>
            <a:r>
              <a:rPr lang="en-US" dirty="0" err="1"/>
              <a:t>sortedrepstarts.bed</a:t>
            </a:r>
            <a:r>
              <a:rPr lang="en-US" dirty="0"/>
              <a:t> &gt; </a:t>
            </a:r>
            <a:r>
              <a:rPr lang="en-US" dirty="0" err="1"/>
              <a:t>early.bed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pPr algn="ctr"/>
            <a:r>
              <a:rPr lang="en-US" dirty="0" smtClean="0"/>
              <a:t>My </a:t>
            </a:r>
            <a:r>
              <a:rPr lang="en-US" dirty="0" err="1" smtClean="0"/>
              <a:t>Awkful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358715"/>
            <a:ext cx="11939605" cy="465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/>
          <a:lstStyle/>
          <a:p>
            <a:pPr algn="ctr"/>
            <a:r>
              <a:rPr lang="en-US" dirty="0" err="1" smtClean="0"/>
              <a:t>Awkful</a:t>
            </a:r>
            <a:r>
              <a:rPr lang="en-US" dirty="0" smtClean="0"/>
              <a:t> Output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36" y="1399592"/>
            <a:ext cx="7771327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5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3168"/>
          </a:xfrm>
        </p:spPr>
        <p:txBody>
          <a:bodyPr/>
          <a:lstStyle/>
          <a:p>
            <a:pPr algn="ctr"/>
            <a:r>
              <a:rPr lang="en-CA" dirty="0" smtClean="0"/>
              <a:t>Findings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294"/>
            <a:ext cx="10515600" cy="5197151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91 total CNVs replicate </a:t>
            </a:r>
            <a:r>
              <a:rPr lang="en-CA" dirty="0">
                <a:solidFill>
                  <a:srgbClr val="00B050"/>
                </a:solidFill>
              </a:rPr>
              <a:t>early</a:t>
            </a:r>
          </a:p>
          <a:p>
            <a:r>
              <a:rPr lang="en-CA" dirty="0"/>
              <a:t>91 total CNVs replicate </a:t>
            </a:r>
            <a:r>
              <a:rPr lang="en-CA" dirty="0">
                <a:solidFill>
                  <a:srgbClr val="FF0000"/>
                </a:solidFill>
              </a:rPr>
              <a:t>late</a:t>
            </a:r>
          </a:p>
          <a:p>
            <a:r>
              <a:rPr lang="en-CA" dirty="0"/>
              <a:t>77 total CNVs overlap with both early and late replication </a:t>
            </a:r>
            <a:r>
              <a:rPr lang="en-CA" dirty="0" smtClean="0"/>
              <a:t>regions</a:t>
            </a:r>
          </a:p>
          <a:p>
            <a:endParaRPr lang="en-CA" dirty="0"/>
          </a:p>
          <a:p>
            <a:r>
              <a:rPr lang="en-CA" dirty="0"/>
              <a:t>16 homozygous deletion CNVs replicated </a:t>
            </a:r>
            <a:r>
              <a:rPr lang="en-CA" dirty="0">
                <a:solidFill>
                  <a:srgbClr val="00B050"/>
                </a:solidFill>
              </a:rPr>
              <a:t>early</a:t>
            </a:r>
          </a:p>
          <a:p>
            <a:r>
              <a:rPr lang="en-CA" dirty="0"/>
              <a:t>8 homozygous deletion CNVs replicated </a:t>
            </a:r>
            <a:r>
              <a:rPr lang="en-CA" dirty="0">
                <a:solidFill>
                  <a:srgbClr val="FF0000"/>
                </a:solidFill>
              </a:rPr>
              <a:t>late</a:t>
            </a:r>
          </a:p>
          <a:p>
            <a:r>
              <a:rPr lang="en-CA" dirty="0"/>
              <a:t>0 homozygous deletion CNVs overlap with both early and late replication </a:t>
            </a:r>
            <a:r>
              <a:rPr lang="en-CA" dirty="0" smtClean="0"/>
              <a:t>regions</a:t>
            </a:r>
          </a:p>
          <a:p>
            <a:endParaRPr lang="en-CA" dirty="0"/>
          </a:p>
          <a:p>
            <a:r>
              <a:rPr lang="en-CA" dirty="0"/>
              <a:t>52 heterozygous deletion CNVs replicated </a:t>
            </a:r>
            <a:r>
              <a:rPr lang="en-CA" dirty="0">
                <a:solidFill>
                  <a:srgbClr val="00B050"/>
                </a:solidFill>
              </a:rPr>
              <a:t>early</a:t>
            </a:r>
          </a:p>
          <a:p>
            <a:r>
              <a:rPr lang="en-CA" dirty="0"/>
              <a:t>59 heterozygous deletion CNVs replicated </a:t>
            </a:r>
            <a:r>
              <a:rPr lang="en-CA" dirty="0">
                <a:solidFill>
                  <a:srgbClr val="FF0000"/>
                </a:solidFill>
              </a:rPr>
              <a:t>late</a:t>
            </a:r>
          </a:p>
          <a:p>
            <a:r>
              <a:rPr lang="en-CA" dirty="0"/>
              <a:t>40 heterozygous deletion CNVs overlap with both early and late replication </a:t>
            </a:r>
            <a:r>
              <a:rPr lang="en-CA" dirty="0" smtClean="0"/>
              <a:t>regions</a:t>
            </a:r>
          </a:p>
          <a:p>
            <a:endParaRPr lang="en-CA" dirty="0"/>
          </a:p>
          <a:p>
            <a:r>
              <a:rPr lang="en-CA" dirty="0"/>
              <a:t>23 amplification CNVs replicated </a:t>
            </a:r>
            <a:r>
              <a:rPr lang="en-CA" dirty="0">
                <a:solidFill>
                  <a:srgbClr val="00B050"/>
                </a:solidFill>
              </a:rPr>
              <a:t>early</a:t>
            </a:r>
          </a:p>
          <a:p>
            <a:r>
              <a:rPr lang="en-CA" dirty="0"/>
              <a:t>24 amplification CNVs replicated </a:t>
            </a:r>
            <a:r>
              <a:rPr lang="en-CA" dirty="0">
                <a:solidFill>
                  <a:srgbClr val="FF0000"/>
                </a:solidFill>
              </a:rPr>
              <a:t>late</a:t>
            </a:r>
          </a:p>
          <a:p>
            <a:r>
              <a:rPr lang="en-CA" dirty="0"/>
              <a:t>37 amplification CNVs overlap with both early and late replication regions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7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177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Investigating if Copy Number Variations Associated with Early or Late  Replication Regions </vt:lpstr>
      <vt:lpstr>DNA Replication Timing</vt:lpstr>
      <vt:lpstr>Replication Timing Data "Repli-seq"  </vt:lpstr>
      <vt:lpstr>Copy Number Variation Data</vt:lpstr>
      <vt:lpstr>Bedtools – closest</vt:lpstr>
      <vt:lpstr>Another Tool Called Bedops</vt:lpstr>
      <vt:lpstr>My Awkful Code</vt:lpstr>
      <vt:lpstr>Awkful Output</vt:lpstr>
      <vt:lpstr>Findings</vt:lpstr>
      <vt:lpstr>Histograms of Distances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BlackLab1</dc:creator>
  <cp:lastModifiedBy>Johannes</cp:lastModifiedBy>
  <cp:revision>25</cp:revision>
  <dcterms:created xsi:type="dcterms:W3CDTF">2016-05-10T21:02:49Z</dcterms:created>
  <dcterms:modified xsi:type="dcterms:W3CDTF">2016-05-12T04:51:34Z</dcterms:modified>
</cp:coreProperties>
</file>