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83" r:id="rId8"/>
    <p:sldId id="263" r:id="rId9"/>
    <p:sldId id="264" r:id="rId10"/>
    <p:sldId id="265" r:id="rId11"/>
    <p:sldId id="266" r:id="rId12"/>
    <p:sldId id="267" r:id="rId13"/>
    <p:sldId id="268" r:id="rId14"/>
    <p:sldId id="269" r:id="rId15"/>
    <p:sldId id="273" r:id="rId16"/>
    <p:sldId id="270" r:id="rId17"/>
    <p:sldId id="271" r:id="rId18"/>
    <p:sldId id="272" r:id="rId19"/>
    <p:sldId id="274" r:id="rId20"/>
    <p:sldId id="275" r:id="rId21"/>
    <p:sldId id="276" r:id="rId22"/>
    <p:sldId id="277" r:id="rId23"/>
    <p:sldId id="278" r:id="rId24"/>
    <p:sldId id="279" r:id="rId25"/>
    <p:sldId id="284" r:id="rId26"/>
    <p:sldId id="285" r:id="rId27"/>
    <p:sldId id="286" r:id="rId28"/>
    <p:sldId id="287" r:id="rId29"/>
    <p:sldId id="288" r:id="rId30"/>
    <p:sldId id="289" r:id="rId31"/>
    <p:sldId id="280" r:id="rId32"/>
    <p:sldId id="281" r:id="rId33"/>
    <p:sldId id="282"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0" userDrawn="1">
          <p15:clr>
            <a:srgbClr val="A4A3A4"/>
          </p15:clr>
        </p15:guide>
        <p15:guide id="2" pos="1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60"/>
  </p:normalViewPr>
  <p:slideViewPr>
    <p:cSldViewPr snapToGrid="0">
      <p:cViewPr>
        <p:scale>
          <a:sx n="100" d="100"/>
          <a:sy n="100" d="100"/>
        </p:scale>
        <p:origin x="36" y="36"/>
      </p:cViewPr>
      <p:guideLst>
        <p:guide orient="horz" pos="2840"/>
        <p:guide pos="1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4803D475-3754-455B-9EF9-94B5DD8DA5C2}" type="datetimeFigureOut">
              <a:rPr lang="de-DE" smtClean="0"/>
              <a:t>13.03.2017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93B24E6-5EC7-49C4-8873-731CFCDF47F3}" type="slidenum">
              <a:rPr lang="de-DE" smtClean="0"/>
              <a:t>‹Nr.›</a:t>
            </a:fld>
            <a:endParaRPr lang="de-DE"/>
          </a:p>
        </p:txBody>
      </p:sp>
    </p:spTree>
    <p:extLst>
      <p:ext uri="{BB962C8B-B14F-4D97-AF65-F5344CB8AC3E}">
        <p14:creationId xmlns:p14="http://schemas.microsoft.com/office/powerpoint/2010/main" val="3096894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803D475-3754-455B-9EF9-94B5DD8DA5C2}" type="datetimeFigureOut">
              <a:rPr lang="de-DE" smtClean="0"/>
              <a:t>13.03.2017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93B24E6-5EC7-49C4-8873-731CFCDF47F3}" type="slidenum">
              <a:rPr lang="de-DE" smtClean="0"/>
              <a:t>‹Nr.›</a:t>
            </a:fld>
            <a:endParaRPr lang="de-DE"/>
          </a:p>
        </p:txBody>
      </p:sp>
    </p:spTree>
    <p:extLst>
      <p:ext uri="{BB962C8B-B14F-4D97-AF65-F5344CB8AC3E}">
        <p14:creationId xmlns:p14="http://schemas.microsoft.com/office/powerpoint/2010/main" val="243503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803D475-3754-455B-9EF9-94B5DD8DA5C2}" type="datetimeFigureOut">
              <a:rPr lang="de-DE" smtClean="0"/>
              <a:t>13.03.2017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93B24E6-5EC7-49C4-8873-731CFCDF47F3}" type="slidenum">
              <a:rPr lang="de-DE" smtClean="0"/>
              <a:t>‹Nr.›</a:t>
            </a:fld>
            <a:endParaRPr lang="de-DE"/>
          </a:p>
        </p:txBody>
      </p:sp>
    </p:spTree>
    <p:extLst>
      <p:ext uri="{BB962C8B-B14F-4D97-AF65-F5344CB8AC3E}">
        <p14:creationId xmlns:p14="http://schemas.microsoft.com/office/powerpoint/2010/main" val="395198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803D475-3754-455B-9EF9-94B5DD8DA5C2}" type="datetimeFigureOut">
              <a:rPr lang="de-DE" smtClean="0"/>
              <a:t>13.03.2017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93B24E6-5EC7-49C4-8873-731CFCDF47F3}" type="slidenum">
              <a:rPr lang="de-DE" smtClean="0"/>
              <a:t>‹Nr.›</a:t>
            </a:fld>
            <a:endParaRPr lang="de-DE"/>
          </a:p>
        </p:txBody>
      </p:sp>
    </p:spTree>
    <p:extLst>
      <p:ext uri="{BB962C8B-B14F-4D97-AF65-F5344CB8AC3E}">
        <p14:creationId xmlns:p14="http://schemas.microsoft.com/office/powerpoint/2010/main" val="956467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4803D475-3754-455B-9EF9-94B5DD8DA5C2}" type="datetimeFigureOut">
              <a:rPr lang="de-DE" smtClean="0"/>
              <a:t>13.03.2017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93B24E6-5EC7-49C4-8873-731CFCDF47F3}" type="slidenum">
              <a:rPr lang="de-DE" smtClean="0"/>
              <a:t>‹Nr.›</a:t>
            </a:fld>
            <a:endParaRPr lang="de-DE"/>
          </a:p>
        </p:txBody>
      </p:sp>
    </p:spTree>
    <p:extLst>
      <p:ext uri="{BB962C8B-B14F-4D97-AF65-F5344CB8AC3E}">
        <p14:creationId xmlns:p14="http://schemas.microsoft.com/office/powerpoint/2010/main" val="32606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4803D475-3754-455B-9EF9-94B5DD8DA5C2}" type="datetimeFigureOut">
              <a:rPr lang="de-DE" smtClean="0"/>
              <a:t>13.03.2017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93B24E6-5EC7-49C4-8873-731CFCDF47F3}" type="slidenum">
              <a:rPr lang="de-DE" smtClean="0"/>
              <a:t>‹Nr.›</a:t>
            </a:fld>
            <a:endParaRPr lang="de-DE"/>
          </a:p>
        </p:txBody>
      </p:sp>
    </p:spTree>
    <p:extLst>
      <p:ext uri="{BB962C8B-B14F-4D97-AF65-F5344CB8AC3E}">
        <p14:creationId xmlns:p14="http://schemas.microsoft.com/office/powerpoint/2010/main" val="261255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4803D475-3754-455B-9EF9-94B5DD8DA5C2}" type="datetimeFigureOut">
              <a:rPr lang="de-DE" smtClean="0"/>
              <a:t>13.03.2017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393B24E6-5EC7-49C4-8873-731CFCDF47F3}" type="slidenum">
              <a:rPr lang="de-DE" smtClean="0"/>
              <a:t>‹Nr.›</a:t>
            </a:fld>
            <a:endParaRPr lang="de-DE"/>
          </a:p>
        </p:txBody>
      </p:sp>
    </p:spTree>
    <p:extLst>
      <p:ext uri="{BB962C8B-B14F-4D97-AF65-F5344CB8AC3E}">
        <p14:creationId xmlns:p14="http://schemas.microsoft.com/office/powerpoint/2010/main" val="327980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4803D475-3754-455B-9EF9-94B5DD8DA5C2}" type="datetimeFigureOut">
              <a:rPr lang="de-DE" smtClean="0"/>
              <a:t>13.03.2017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93B24E6-5EC7-49C4-8873-731CFCDF47F3}" type="slidenum">
              <a:rPr lang="de-DE" smtClean="0"/>
              <a:t>‹Nr.›</a:t>
            </a:fld>
            <a:endParaRPr lang="de-DE"/>
          </a:p>
        </p:txBody>
      </p:sp>
    </p:spTree>
    <p:extLst>
      <p:ext uri="{BB962C8B-B14F-4D97-AF65-F5344CB8AC3E}">
        <p14:creationId xmlns:p14="http://schemas.microsoft.com/office/powerpoint/2010/main" val="4119867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803D475-3754-455B-9EF9-94B5DD8DA5C2}" type="datetimeFigureOut">
              <a:rPr lang="de-DE" smtClean="0"/>
              <a:t>13.03.2017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393B24E6-5EC7-49C4-8873-731CFCDF47F3}" type="slidenum">
              <a:rPr lang="de-DE" smtClean="0"/>
              <a:t>‹Nr.›</a:t>
            </a:fld>
            <a:endParaRPr lang="de-DE"/>
          </a:p>
        </p:txBody>
      </p:sp>
    </p:spTree>
    <p:extLst>
      <p:ext uri="{BB962C8B-B14F-4D97-AF65-F5344CB8AC3E}">
        <p14:creationId xmlns:p14="http://schemas.microsoft.com/office/powerpoint/2010/main" val="3164937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803D475-3754-455B-9EF9-94B5DD8DA5C2}" type="datetimeFigureOut">
              <a:rPr lang="de-DE" smtClean="0"/>
              <a:t>13.03.2017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93B24E6-5EC7-49C4-8873-731CFCDF47F3}" type="slidenum">
              <a:rPr lang="de-DE" smtClean="0"/>
              <a:t>‹Nr.›</a:t>
            </a:fld>
            <a:endParaRPr lang="de-DE"/>
          </a:p>
        </p:txBody>
      </p:sp>
    </p:spTree>
    <p:extLst>
      <p:ext uri="{BB962C8B-B14F-4D97-AF65-F5344CB8AC3E}">
        <p14:creationId xmlns:p14="http://schemas.microsoft.com/office/powerpoint/2010/main" val="3761021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803D475-3754-455B-9EF9-94B5DD8DA5C2}" type="datetimeFigureOut">
              <a:rPr lang="de-DE" smtClean="0"/>
              <a:t>13.03.2017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93B24E6-5EC7-49C4-8873-731CFCDF47F3}" type="slidenum">
              <a:rPr lang="de-DE" smtClean="0"/>
              <a:t>‹Nr.›</a:t>
            </a:fld>
            <a:endParaRPr lang="de-DE"/>
          </a:p>
        </p:txBody>
      </p:sp>
    </p:spTree>
    <p:extLst>
      <p:ext uri="{BB962C8B-B14F-4D97-AF65-F5344CB8AC3E}">
        <p14:creationId xmlns:p14="http://schemas.microsoft.com/office/powerpoint/2010/main" val="381966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3D475-3754-455B-9EF9-94B5DD8DA5C2}" type="datetimeFigureOut">
              <a:rPr lang="de-DE" smtClean="0"/>
              <a:t>13.03.2017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B24E6-5EC7-49C4-8873-731CFCDF47F3}" type="slidenum">
              <a:rPr lang="de-DE" smtClean="0"/>
              <a:t>‹Nr.›</a:t>
            </a:fld>
            <a:endParaRPr lang="de-DE"/>
          </a:p>
        </p:txBody>
      </p:sp>
    </p:spTree>
    <p:extLst>
      <p:ext uri="{BB962C8B-B14F-4D97-AF65-F5344CB8AC3E}">
        <p14:creationId xmlns:p14="http://schemas.microsoft.com/office/powerpoint/2010/main" val="979067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Relationale Datenbanken</a:t>
            </a:r>
            <a:br>
              <a:rPr lang="de-DE" dirty="0"/>
            </a:br>
            <a:endParaRPr lang="de-DE" dirty="0"/>
          </a:p>
        </p:txBody>
      </p:sp>
      <p:sp>
        <p:nvSpPr>
          <p:cNvPr id="3" name="Untertitel 2"/>
          <p:cNvSpPr>
            <a:spLocks noGrp="1"/>
          </p:cNvSpPr>
          <p:nvPr>
            <p:ph type="subTitle" idx="1"/>
          </p:nvPr>
        </p:nvSpPr>
        <p:spPr/>
        <p:txBody>
          <a:bodyPr/>
          <a:lstStyle/>
          <a:p>
            <a:r>
              <a:rPr lang="de-DE" dirty="0"/>
              <a:t>Modellieren</a:t>
            </a:r>
          </a:p>
        </p:txBody>
      </p:sp>
    </p:spTree>
    <p:extLst>
      <p:ext uri="{BB962C8B-B14F-4D97-AF65-F5344CB8AC3E}">
        <p14:creationId xmlns:p14="http://schemas.microsoft.com/office/powerpoint/2010/main" val="3562850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100517" y="687823"/>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Peter Müller</a:t>
            </a:r>
          </a:p>
        </p:txBody>
      </p:sp>
      <p:sp>
        <p:nvSpPr>
          <p:cNvPr id="5" name="Rechteck 4"/>
          <p:cNvSpPr/>
          <p:nvPr/>
        </p:nvSpPr>
        <p:spPr>
          <a:xfrm>
            <a:off x="1100515" y="3224677"/>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Regine Hauser</a:t>
            </a:r>
          </a:p>
        </p:txBody>
      </p:sp>
      <p:sp>
        <p:nvSpPr>
          <p:cNvPr id="6" name="Rechteck 5"/>
          <p:cNvSpPr/>
          <p:nvPr/>
        </p:nvSpPr>
        <p:spPr>
          <a:xfrm>
            <a:off x="1100516" y="1525349"/>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Franz Maier</a:t>
            </a:r>
          </a:p>
        </p:txBody>
      </p:sp>
      <p:sp>
        <p:nvSpPr>
          <p:cNvPr id="7" name="Rechteck 6"/>
          <p:cNvSpPr/>
          <p:nvPr/>
        </p:nvSpPr>
        <p:spPr>
          <a:xfrm>
            <a:off x="1100516" y="2375013"/>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Bernd Schmid </a:t>
            </a:r>
          </a:p>
        </p:txBody>
      </p:sp>
      <p:sp>
        <p:nvSpPr>
          <p:cNvPr id="8" name="Rechteck 7"/>
          <p:cNvSpPr/>
          <p:nvPr/>
        </p:nvSpPr>
        <p:spPr>
          <a:xfrm>
            <a:off x="1100516" y="4924005"/>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Judith Bauer</a:t>
            </a:r>
          </a:p>
        </p:txBody>
      </p:sp>
      <p:sp>
        <p:nvSpPr>
          <p:cNvPr id="9" name="Rechteck 8"/>
          <p:cNvSpPr/>
          <p:nvPr/>
        </p:nvSpPr>
        <p:spPr>
          <a:xfrm>
            <a:off x="1100516" y="4074341"/>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Miriam Schaller</a:t>
            </a:r>
          </a:p>
        </p:txBody>
      </p:sp>
      <p:sp>
        <p:nvSpPr>
          <p:cNvPr id="10" name="Rechteck 9"/>
          <p:cNvSpPr/>
          <p:nvPr/>
        </p:nvSpPr>
        <p:spPr>
          <a:xfrm>
            <a:off x="4830946" y="687823"/>
            <a:ext cx="1027688" cy="5826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a:t>
            </a:r>
          </a:p>
        </p:txBody>
      </p:sp>
      <p:sp>
        <p:nvSpPr>
          <p:cNvPr id="11" name="Rechteck 10"/>
          <p:cNvSpPr/>
          <p:nvPr/>
        </p:nvSpPr>
        <p:spPr>
          <a:xfrm>
            <a:off x="4830946" y="1525348"/>
            <a:ext cx="1027688" cy="5826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5b</a:t>
            </a:r>
          </a:p>
        </p:txBody>
      </p:sp>
      <p:sp>
        <p:nvSpPr>
          <p:cNvPr id="12" name="Rechteck 11"/>
          <p:cNvSpPr/>
          <p:nvPr/>
        </p:nvSpPr>
        <p:spPr>
          <a:xfrm>
            <a:off x="7323292" y="687823"/>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Herr Menzel</a:t>
            </a:r>
          </a:p>
        </p:txBody>
      </p:sp>
      <p:sp>
        <p:nvSpPr>
          <p:cNvPr id="16" name="Rechteck 15"/>
          <p:cNvSpPr/>
          <p:nvPr/>
        </p:nvSpPr>
        <p:spPr>
          <a:xfrm>
            <a:off x="7315200" y="2375013"/>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Frau Träger</a:t>
            </a:r>
          </a:p>
        </p:txBody>
      </p:sp>
      <p:sp>
        <p:nvSpPr>
          <p:cNvPr id="17" name="Rechteck 16"/>
          <p:cNvSpPr/>
          <p:nvPr/>
        </p:nvSpPr>
        <p:spPr>
          <a:xfrm>
            <a:off x="7315200" y="1525347"/>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Frau Müller</a:t>
            </a:r>
          </a:p>
        </p:txBody>
      </p:sp>
      <p:cxnSp>
        <p:nvCxnSpPr>
          <p:cNvPr id="3" name="Gerader Verbinder 2"/>
          <p:cNvCxnSpPr>
            <a:cxnSpLocks/>
            <a:stCxn id="4" idx="3"/>
            <a:endCxn id="10" idx="1"/>
          </p:cNvCxnSpPr>
          <p:nvPr/>
        </p:nvCxnSpPr>
        <p:spPr>
          <a:xfrm>
            <a:off x="3220630" y="979137"/>
            <a:ext cx="1610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Gerader Verbinder 17"/>
          <p:cNvCxnSpPr>
            <a:cxnSpLocks/>
            <a:stCxn id="7" idx="3"/>
            <a:endCxn id="10" idx="1"/>
          </p:cNvCxnSpPr>
          <p:nvPr/>
        </p:nvCxnSpPr>
        <p:spPr>
          <a:xfrm flipV="1">
            <a:off x="3220629" y="979137"/>
            <a:ext cx="1610317" cy="16871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Gerader Verbinder 18"/>
          <p:cNvCxnSpPr>
            <a:cxnSpLocks/>
            <a:stCxn id="5" idx="3"/>
            <a:endCxn id="11" idx="1"/>
          </p:cNvCxnSpPr>
          <p:nvPr/>
        </p:nvCxnSpPr>
        <p:spPr>
          <a:xfrm flipV="1">
            <a:off x="3220628" y="1816662"/>
            <a:ext cx="1610318" cy="16993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Gerader Verbinder 19"/>
          <p:cNvCxnSpPr>
            <a:cxnSpLocks/>
            <a:stCxn id="6" idx="3"/>
            <a:endCxn id="10" idx="1"/>
          </p:cNvCxnSpPr>
          <p:nvPr/>
        </p:nvCxnSpPr>
        <p:spPr>
          <a:xfrm flipV="1">
            <a:off x="3220629" y="979137"/>
            <a:ext cx="1610317" cy="837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p:cNvCxnSpPr>
            <a:cxnSpLocks/>
            <a:stCxn id="8" idx="3"/>
            <a:endCxn id="11" idx="1"/>
          </p:cNvCxnSpPr>
          <p:nvPr/>
        </p:nvCxnSpPr>
        <p:spPr>
          <a:xfrm flipV="1">
            <a:off x="3220629" y="1816662"/>
            <a:ext cx="1610317" cy="33986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a:stCxn id="9" idx="3"/>
            <a:endCxn id="11" idx="1"/>
          </p:cNvCxnSpPr>
          <p:nvPr/>
        </p:nvCxnSpPr>
        <p:spPr>
          <a:xfrm flipV="1">
            <a:off x="3220629" y="1816662"/>
            <a:ext cx="1610317" cy="25489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Gerader Verbinder 30"/>
          <p:cNvCxnSpPr>
            <a:cxnSpLocks/>
          </p:cNvCxnSpPr>
          <p:nvPr/>
        </p:nvCxnSpPr>
        <p:spPr>
          <a:xfrm>
            <a:off x="3220628" y="979137"/>
            <a:ext cx="16103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Gerader Verbinder 31"/>
          <p:cNvCxnSpPr>
            <a:cxnSpLocks/>
          </p:cNvCxnSpPr>
          <p:nvPr/>
        </p:nvCxnSpPr>
        <p:spPr>
          <a:xfrm flipV="1">
            <a:off x="3220627" y="979137"/>
            <a:ext cx="1610317" cy="8375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Gerader Verbinder 20"/>
          <p:cNvCxnSpPr>
            <a:cxnSpLocks/>
            <a:stCxn id="10" idx="3"/>
            <a:endCxn id="17" idx="1"/>
          </p:cNvCxnSpPr>
          <p:nvPr/>
        </p:nvCxnSpPr>
        <p:spPr>
          <a:xfrm>
            <a:off x="5858634" y="979137"/>
            <a:ext cx="1456566" cy="8375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Gerader Verbinder 21"/>
          <p:cNvCxnSpPr>
            <a:cxnSpLocks/>
            <a:stCxn id="11" idx="3"/>
            <a:endCxn id="12" idx="1"/>
          </p:cNvCxnSpPr>
          <p:nvPr/>
        </p:nvCxnSpPr>
        <p:spPr>
          <a:xfrm flipV="1">
            <a:off x="5858634" y="979137"/>
            <a:ext cx="1464658" cy="8375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Gerader Verbinder 22"/>
          <p:cNvCxnSpPr>
            <a:cxnSpLocks/>
            <a:stCxn id="10" idx="3"/>
            <a:endCxn id="12" idx="1"/>
          </p:cNvCxnSpPr>
          <p:nvPr/>
        </p:nvCxnSpPr>
        <p:spPr>
          <a:xfrm>
            <a:off x="5858634" y="979137"/>
            <a:ext cx="14646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a:cxnSpLocks/>
            <a:stCxn id="11" idx="3"/>
            <a:endCxn id="16" idx="1"/>
          </p:cNvCxnSpPr>
          <p:nvPr/>
        </p:nvCxnSpPr>
        <p:spPr>
          <a:xfrm>
            <a:off x="5858634" y="1816662"/>
            <a:ext cx="1456566" cy="8496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a:cxnSpLocks/>
            <a:stCxn id="11" idx="3"/>
            <a:endCxn id="17" idx="1"/>
          </p:cNvCxnSpPr>
          <p:nvPr/>
        </p:nvCxnSpPr>
        <p:spPr>
          <a:xfrm flipV="1">
            <a:off x="5858634" y="1816661"/>
            <a:ext cx="145656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feld 37"/>
          <p:cNvSpPr txBox="1"/>
          <p:nvPr/>
        </p:nvSpPr>
        <p:spPr>
          <a:xfrm rot="1880246">
            <a:off x="5761529" y="2459797"/>
            <a:ext cx="1456567" cy="369332"/>
          </a:xfrm>
          <a:prstGeom prst="rect">
            <a:avLst/>
          </a:prstGeom>
          <a:noFill/>
          <a:ln>
            <a:solidFill>
              <a:srgbClr val="FF0000"/>
            </a:solidFill>
          </a:ln>
        </p:spPr>
        <p:txBody>
          <a:bodyPr wrap="square" rtlCol="0">
            <a:spAutoFit/>
          </a:bodyPr>
          <a:lstStyle/>
          <a:p>
            <a:r>
              <a:rPr lang="de-DE" dirty="0">
                <a:solidFill>
                  <a:srgbClr val="FF0000"/>
                </a:solidFill>
              </a:rPr>
              <a:t>Klassenlehrer</a:t>
            </a:r>
          </a:p>
        </p:txBody>
      </p:sp>
      <p:sp>
        <p:nvSpPr>
          <p:cNvPr id="2" name="Textfeld 1"/>
          <p:cNvSpPr txBox="1"/>
          <p:nvPr/>
        </p:nvSpPr>
        <p:spPr>
          <a:xfrm>
            <a:off x="4525209" y="5838140"/>
            <a:ext cx="301686" cy="369332"/>
          </a:xfrm>
          <a:prstGeom prst="rect">
            <a:avLst/>
          </a:prstGeom>
          <a:noFill/>
        </p:spPr>
        <p:txBody>
          <a:bodyPr wrap="none" rtlCol="0">
            <a:spAutoFit/>
          </a:bodyPr>
          <a:lstStyle/>
          <a:p>
            <a:r>
              <a:rPr lang="de-DE" dirty="0"/>
              <a:t>1</a:t>
            </a:r>
          </a:p>
        </p:txBody>
      </p:sp>
      <p:sp>
        <p:nvSpPr>
          <p:cNvPr id="13" name="Textfeld 12"/>
          <p:cNvSpPr txBox="1"/>
          <p:nvPr/>
        </p:nvSpPr>
        <p:spPr>
          <a:xfrm>
            <a:off x="3243991" y="5838140"/>
            <a:ext cx="306494" cy="369332"/>
          </a:xfrm>
          <a:prstGeom prst="rect">
            <a:avLst/>
          </a:prstGeom>
          <a:noFill/>
        </p:spPr>
        <p:txBody>
          <a:bodyPr wrap="none" rtlCol="0">
            <a:spAutoFit/>
          </a:bodyPr>
          <a:lstStyle/>
          <a:p>
            <a:r>
              <a:rPr lang="de-DE" dirty="0"/>
              <a:t>n</a:t>
            </a:r>
          </a:p>
        </p:txBody>
      </p:sp>
      <p:sp>
        <p:nvSpPr>
          <p:cNvPr id="15" name="Rechteck 14"/>
          <p:cNvSpPr/>
          <p:nvPr/>
        </p:nvSpPr>
        <p:spPr>
          <a:xfrm>
            <a:off x="1100515" y="5980014"/>
            <a:ext cx="2120112" cy="5017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1"/>
                </a:solidFill>
              </a:rPr>
              <a:t>Schüler</a:t>
            </a:r>
          </a:p>
        </p:txBody>
      </p:sp>
      <p:sp>
        <p:nvSpPr>
          <p:cNvPr id="24" name="Raute 23"/>
          <p:cNvSpPr/>
          <p:nvPr/>
        </p:nvSpPr>
        <p:spPr>
          <a:xfrm>
            <a:off x="3435139" y="598001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sp>
        <p:nvSpPr>
          <p:cNvPr id="34" name="Rechteck 33"/>
          <p:cNvSpPr/>
          <p:nvPr/>
        </p:nvSpPr>
        <p:spPr>
          <a:xfrm>
            <a:off x="4826895" y="5939553"/>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cxnSp>
        <p:nvCxnSpPr>
          <p:cNvPr id="28" name="Gerader Verbinder 27"/>
          <p:cNvCxnSpPr>
            <a:cxnSpLocks/>
            <a:stCxn id="15" idx="3"/>
            <a:endCxn id="24" idx="1"/>
          </p:cNvCxnSpPr>
          <p:nvPr/>
        </p:nvCxnSpPr>
        <p:spPr>
          <a:xfrm>
            <a:off x="3220627" y="6230868"/>
            <a:ext cx="214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a:stCxn id="24" idx="3"/>
            <a:endCxn id="34" idx="1"/>
          </p:cNvCxnSpPr>
          <p:nvPr/>
        </p:nvCxnSpPr>
        <p:spPr>
          <a:xfrm flipV="1">
            <a:off x="4624669" y="6230867"/>
            <a:ext cx="20222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hteck 34"/>
          <p:cNvSpPr/>
          <p:nvPr/>
        </p:nvSpPr>
        <p:spPr>
          <a:xfrm>
            <a:off x="7323292" y="5939552"/>
            <a:ext cx="1917812" cy="58262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accent2"/>
                </a:solidFill>
              </a:rPr>
              <a:t>Lehrer</a:t>
            </a:r>
          </a:p>
        </p:txBody>
      </p:sp>
      <p:sp>
        <p:nvSpPr>
          <p:cNvPr id="36" name="Raute 35"/>
          <p:cNvSpPr/>
          <p:nvPr/>
        </p:nvSpPr>
        <p:spPr>
          <a:xfrm>
            <a:off x="5992152" y="598001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cxnSp>
        <p:nvCxnSpPr>
          <p:cNvPr id="39" name="Gerader Verbinder 38"/>
          <p:cNvCxnSpPr>
            <a:cxnSpLocks/>
            <a:stCxn id="36" idx="3"/>
            <a:endCxn id="35" idx="1"/>
          </p:cNvCxnSpPr>
          <p:nvPr/>
        </p:nvCxnSpPr>
        <p:spPr>
          <a:xfrm flipV="1">
            <a:off x="7181682" y="6230866"/>
            <a:ext cx="141610"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a:cxnSpLocks/>
            <a:stCxn id="34" idx="3"/>
            <a:endCxn id="36" idx="1"/>
          </p:cNvCxnSpPr>
          <p:nvPr/>
        </p:nvCxnSpPr>
        <p:spPr>
          <a:xfrm>
            <a:off x="5854583" y="6230867"/>
            <a:ext cx="13756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838905" y="5802297"/>
            <a:ext cx="306494" cy="369332"/>
          </a:xfrm>
          <a:prstGeom prst="rect">
            <a:avLst/>
          </a:prstGeom>
          <a:noFill/>
        </p:spPr>
        <p:txBody>
          <a:bodyPr wrap="none" rtlCol="0">
            <a:spAutoFit/>
          </a:bodyPr>
          <a:lstStyle/>
          <a:p>
            <a:r>
              <a:rPr lang="de-DE" dirty="0"/>
              <a:t>n</a:t>
            </a:r>
          </a:p>
        </p:txBody>
      </p:sp>
      <p:sp>
        <p:nvSpPr>
          <p:cNvPr id="47" name="Textfeld 46"/>
          <p:cNvSpPr txBox="1"/>
          <p:nvPr/>
        </p:nvSpPr>
        <p:spPr>
          <a:xfrm>
            <a:off x="6997176" y="5802297"/>
            <a:ext cx="369012" cy="369332"/>
          </a:xfrm>
          <a:prstGeom prst="rect">
            <a:avLst/>
          </a:prstGeom>
          <a:noFill/>
        </p:spPr>
        <p:txBody>
          <a:bodyPr wrap="none" rtlCol="0">
            <a:spAutoFit/>
          </a:bodyPr>
          <a:lstStyle/>
          <a:p>
            <a:r>
              <a:rPr lang="de-DE" dirty="0"/>
              <a:t>m</a:t>
            </a:r>
          </a:p>
        </p:txBody>
      </p:sp>
      <p:sp>
        <p:nvSpPr>
          <p:cNvPr id="42" name="Textfeld 41"/>
          <p:cNvSpPr txBox="1"/>
          <p:nvPr/>
        </p:nvSpPr>
        <p:spPr>
          <a:xfrm>
            <a:off x="4346713" y="4400168"/>
            <a:ext cx="1981200" cy="461665"/>
          </a:xfrm>
          <a:prstGeom prst="rect">
            <a:avLst/>
          </a:prstGeom>
          <a:noFill/>
          <a:ln>
            <a:solidFill>
              <a:srgbClr val="FF0000"/>
            </a:solidFill>
          </a:ln>
        </p:spPr>
        <p:txBody>
          <a:bodyPr wrap="square" rtlCol="0">
            <a:spAutoFit/>
          </a:bodyPr>
          <a:lstStyle/>
          <a:p>
            <a:r>
              <a:rPr lang="de-DE" sz="2400" dirty="0">
                <a:solidFill>
                  <a:srgbClr val="FF0000"/>
                </a:solidFill>
              </a:rPr>
              <a:t>Klassenlehrer</a:t>
            </a:r>
          </a:p>
        </p:txBody>
      </p:sp>
      <p:sp>
        <p:nvSpPr>
          <p:cNvPr id="43" name="Raute 42"/>
          <p:cNvSpPr/>
          <p:nvPr/>
        </p:nvSpPr>
        <p:spPr>
          <a:xfrm>
            <a:off x="4742548" y="5119512"/>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cxnSp>
        <p:nvCxnSpPr>
          <p:cNvPr id="48" name="Gerader Verbinder 47"/>
          <p:cNvCxnSpPr>
            <a:cxnSpLocks/>
            <a:stCxn id="42" idx="2"/>
            <a:endCxn id="43" idx="0"/>
          </p:cNvCxnSpPr>
          <p:nvPr/>
        </p:nvCxnSpPr>
        <p:spPr>
          <a:xfrm>
            <a:off x="5337313" y="4861833"/>
            <a:ext cx="0" cy="2576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a:cxnSpLocks/>
            <a:stCxn id="43" idx="2"/>
            <a:endCxn id="34" idx="0"/>
          </p:cNvCxnSpPr>
          <p:nvPr/>
        </p:nvCxnSpPr>
        <p:spPr>
          <a:xfrm>
            <a:off x="5337313" y="5621219"/>
            <a:ext cx="3426" cy="3183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5028653" y="5595720"/>
            <a:ext cx="301686" cy="369332"/>
          </a:xfrm>
          <a:prstGeom prst="rect">
            <a:avLst/>
          </a:prstGeom>
          <a:noFill/>
        </p:spPr>
        <p:txBody>
          <a:bodyPr wrap="none" rtlCol="0">
            <a:spAutoFit/>
          </a:bodyPr>
          <a:lstStyle/>
          <a:p>
            <a:r>
              <a:rPr lang="de-DE" dirty="0"/>
              <a:t>1</a:t>
            </a:r>
          </a:p>
        </p:txBody>
      </p:sp>
      <p:sp>
        <p:nvSpPr>
          <p:cNvPr id="62" name="Textfeld 61"/>
          <p:cNvSpPr txBox="1"/>
          <p:nvPr/>
        </p:nvSpPr>
        <p:spPr>
          <a:xfrm>
            <a:off x="5024559" y="4814423"/>
            <a:ext cx="301686" cy="369332"/>
          </a:xfrm>
          <a:prstGeom prst="rect">
            <a:avLst/>
          </a:prstGeom>
          <a:noFill/>
        </p:spPr>
        <p:txBody>
          <a:bodyPr wrap="none" rtlCol="0">
            <a:spAutoFit/>
          </a:bodyPr>
          <a:lstStyle/>
          <a:p>
            <a:r>
              <a:rPr lang="de-DE" dirty="0"/>
              <a:t>1</a:t>
            </a:r>
          </a:p>
        </p:txBody>
      </p:sp>
      <p:sp>
        <p:nvSpPr>
          <p:cNvPr id="63" name="Textfeld 62"/>
          <p:cNvSpPr txBox="1"/>
          <p:nvPr/>
        </p:nvSpPr>
        <p:spPr>
          <a:xfrm>
            <a:off x="6679504" y="3807304"/>
            <a:ext cx="5718960" cy="1815882"/>
          </a:xfrm>
          <a:prstGeom prst="rect">
            <a:avLst/>
          </a:prstGeom>
          <a:noFill/>
        </p:spPr>
        <p:txBody>
          <a:bodyPr wrap="square" rtlCol="0">
            <a:spAutoFit/>
          </a:bodyPr>
          <a:lstStyle/>
          <a:p>
            <a:r>
              <a:rPr lang="de-DE" sz="2800" dirty="0"/>
              <a:t>Jede </a:t>
            </a:r>
            <a:r>
              <a:rPr lang="de-DE" sz="2800" dirty="0">
                <a:solidFill>
                  <a:schemeClr val="accent6"/>
                </a:solidFill>
              </a:rPr>
              <a:t>Klasse</a:t>
            </a:r>
            <a:r>
              <a:rPr lang="de-DE" sz="2800" dirty="0"/>
              <a:t> hat </a:t>
            </a:r>
            <a:r>
              <a:rPr lang="de-DE" sz="2800" b="1" dirty="0"/>
              <a:t>einen</a:t>
            </a:r>
            <a:r>
              <a:rPr lang="de-DE" sz="2800" dirty="0"/>
              <a:t> </a:t>
            </a:r>
            <a:r>
              <a:rPr lang="de-DE" sz="2800" dirty="0">
                <a:solidFill>
                  <a:srgbClr val="FF0000"/>
                </a:solidFill>
              </a:rPr>
              <a:t>Klassenlehrer</a:t>
            </a:r>
            <a:r>
              <a:rPr lang="de-DE" sz="2800" dirty="0"/>
              <a:t>.</a:t>
            </a:r>
          </a:p>
          <a:p>
            <a:endParaRPr lang="de-DE" sz="2800" dirty="0"/>
          </a:p>
          <a:p>
            <a:r>
              <a:rPr lang="de-DE" sz="2800" dirty="0"/>
              <a:t>Jeder </a:t>
            </a:r>
            <a:r>
              <a:rPr lang="de-DE" sz="2800" dirty="0">
                <a:solidFill>
                  <a:srgbClr val="FF0000"/>
                </a:solidFill>
              </a:rPr>
              <a:t>Klassenlehrer</a:t>
            </a:r>
            <a:r>
              <a:rPr lang="de-DE" sz="2800" dirty="0"/>
              <a:t> hat </a:t>
            </a:r>
            <a:r>
              <a:rPr lang="de-DE" sz="2800" b="1" dirty="0"/>
              <a:t>eine</a:t>
            </a:r>
            <a:r>
              <a:rPr lang="de-DE" sz="2800" dirty="0"/>
              <a:t> </a:t>
            </a:r>
            <a:r>
              <a:rPr lang="de-DE" sz="2800" dirty="0">
                <a:solidFill>
                  <a:schemeClr val="accent6"/>
                </a:solidFill>
              </a:rPr>
              <a:t>eigene Klasse</a:t>
            </a:r>
            <a:r>
              <a:rPr lang="de-DE" sz="2800" dirty="0"/>
              <a:t>.</a:t>
            </a:r>
          </a:p>
        </p:txBody>
      </p:sp>
    </p:spTree>
    <p:extLst>
      <p:ext uri="{BB962C8B-B14F-4D97-AF65-F5344CB8AC3E}">
        <p14:creationId xmlns:p14="http://schemas.microsoft.com/office/powerpoint/2010/main" val="1290663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4525209" y="5838140"/>
            <a:ext cx="301686" cy="369332"/>
          </a:xfrm>
          <a:prstGeom prst="rect">
            <a:avLst/>
          </a:prstGeom>
          <a:noFill/>
        </p:spPr>
        <p:txBody>
          <a:bodyPr wrap="none" rtlCol="0">
            <a:spAutoFit/>
          </a:bodyPr>
          <a:lstStyle/>
          <a:p>
            <a:r>
              <a:rPr lang="de-DE" dirty="0"/>
              <a:t>1</a:t>
            </a:r>
          </a:p>
        </p:txBody>
      </p:sp>
      <p:sp>
        <p:nvSpPr>
          <p:cNvPr id="13" name="Textfeld 12"/>
          <p:cNvSpPr txBox="1"/>
          <p:nvPr/>
        </p:nvSpPr>
        <p:spPr>
          <a:xfrm>
            <a:off x="3243991" y="5838140"/>
            <a:ext cx="306494" cy="369332"/>
          </a:xfrm>
          <a:prstGeom prst="rect">
            <a:avLst/>
          </a:prstGeom>
          <a:noFill/>
        </p:spPr>
        <p:txBody>
          <a:bodyPr wrap="none" rtlCol="0">
            <a:spAutoFit/>
          </a:bodyPr>
          <a:lstStyle/>
          <a:p>
            <a:r>
              <a:rPr lang="de-DE" dirty="0"/>
              <a:t>n</a:t>
            </a:r>
          </a:p>
        </p:txBody>
      </p:sp>
      <p:sp>
        <p:nvSpPr>
          <p:cNvPr id="15" name="Rechteck 14"/>
          <p:cNvSpPr/>
          <p:nvPr/>
        </p:nvSpPr>
        <p:spPr>
          <a:xfrm>
            <a:off x="1100515" y="5980014"/>
            <a:ext cx="2120112" cy="5017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1"/>
                </a:solidFill>
              </a:rPr>
              <a:t>Schüler</a:t>
            </a:r>
          </a:p>
        </p:txBody>
      </p:sp>
      <p:sp>
        <p:nvSpPr>
          <p:cNvPr id="24" name="Raute 23"/>
          <p:cNvSpPr/>
          <p:nvPr/>
        </p:nvSpPr>
        <p:spPr>
          <a:xfrm>
            <a:off x="3435139" y="598001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sp>
        <p:nvSpPr>
          <p:cNvPr id="34" name="Rechteck 33"/>
          <p:cNvSpPr/>
          <p:nvPr/>
        </p:nvSpPr>
        <p:spPr>
          <a:xfrm>
            <a:off x="4826895" y="5939553"/>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cxnSp>
        <p:nvCxnSpPr>
          <p:cNvPr id="28" name="Gerader Verbinder 27"/>
          <p:cNvCxnSpPr>
            <a:cxnSpLocks/>
            <a:stCxn id="15" idx="3"/>
            <a:endCxn id="24" idx="1"/>
          </p:cNvCxnSpPr>
          <p:nvPr/>
        </p:nvCxnSpPr>
        <p:spPr>
          <a:xfrm>
            <a:off x="3220627" y="6230868"/>
            <a:ext cx="214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a:stCxn id="24" idx="3"/>
            <a:endCxn id="34" idx="1"/>
          </p:cNvCxnSpPr>
          <p:nvPr/>
        </p:nvCxnSpPr>
        <p:spPr>
          <a:xfrm flipV="1">
            <a:off x="4624669" y="6230867"/>
            <a:ext cx="20222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hteck 34"/>
          <p:cNvSpPr/>
          <p:nvPr/>
        </p:nvSpPr>
        <p:spPr>
          <a:xfrm>
            <a:off x="7323292" y="5939552"/>
            <a:ext cx="1917812" cy="58262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accent2"/>
                </a:solidFill>
              </a:rPr>
              <a:t>Lehrer</a:t>
            </a:r>
          </a:p>
        </p:txBody>
      </p:sp>
      <p:sp>
        <p:nvSpPr>
          <p:cNvPr id="36" name="Raute 35"/>
          <p:cNvSpPr/>
          <p:nvPr/>
        </p:nvSpPr>
        <p:spPr>
          <a:xfrm>
            <a:off x="5992152" y="598001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cxnSp>
        <p:nvCxnSpPr>
          <p:cNvPr id="39" name="Gerader Verbinder 38"/>
          <p:cNvCxnSpPr>
            <a:cxnSpLocks/>
            <a:stCxn id="36" idx="3"/>
            <a:endCxn id="35" idx="1"/>
          </p:cNvCxnSpPr>
          <p:nvPr/>
        </p:nvCxnSpPr>
        <p:spPr>
          <a:xfrm flipV="1">
            <a:off x="7181682" y="6230866"/>
            <a:ext cx="141610"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a:cxnSpLocks/>
            <a:stCxn id="34" idx="3"/>
            <a:endCxn id="36" idx="1"/>
          </p:cNvCxnSpPr>
          <p:nvPr/>
        </p:nvCxnSpPr>
        <p:spPr>
          <a:xfrm>
            <a:off x="5854583" y="6230867"/>
            <a:ext cx="13756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838905" y="5802297"/>
            <a:ext cx="306494" cy="369332"/>
          </a:xfrm>
          <a:prstGeom prst="rect">
            <a:avLst/>
          </a:prstGeom>
          <a:noFill/>
        </p:spPr>
        <p:txBody>
          <a:bodyPr wrap="none" rtlCol="0">
            <a:spAutoFit/>
          </a:bodyPr>
          <a:lstStyle/>
          <a:p>
            <a:r>
              <a:rPr lang="de-DE" dirty="0"/>
              <a:t>n</a:t>
            </a:r>
          </a:p>
        </p:txBody>
      </p:sp>
      <p:sp>
        <p:nvSpPr>
          <p:cNvPr id="47" name="Textfeld 46"/>
          <p:cNvSpPr txBox="1"/>
          <p:nvPr/>
        </p:nvSpPr>
        <p:spPr>
          <a:xfrm>
            <a:off x="6997176" y="5802297"/>
            <a:ext cx="369012" cy="369332"/>
          </a:xfrm>
          <a:prstGeom prst="rect">
            <a:avLst/>
          </a:prstGeom>
          <a:noFill/>
        </p:spPr>
        <p:txBody>
          <a:bodyPr wrap="none" rtlCol="0">
            <a:spAutoFit/>
          </a:bodyPr>
          <a:lstStyle/>
          <a:p>
            <a:r>
              <a:rPr lang="de-DE" dirty="0"/>
              <a:t>m</a:t>
            </a:r>
          </a:p>
        </p:txBody>
      </p:sp>
      <p:sp>
        <p:nvSpPr>
          <p:cNvPr id="42" name="Textfeld 41"/>
          <p:cNvSpPr txBox="1"/>
          <p:nvPr/>
        </p:nvSpPr>
        <p:spPr>
          <a:xfrm>
            <a:off x="4346713" y="4400168"/>
            <a:ext cx="1981200" cy="461665"/>
          </a:xfrm>
          <a:prstGeom prst="rect">
            <a:avLst/>
          </a:prstGeom>
          <a:noFill/>
          <a:ln>
            <a:solidFill>
              <a:srgbClr val="FF0000"/>
            </a:solidFill>
          </a:ln>
        </p:spPr>
        <p:txBody>
          <a:bodyPr wrap="square" rtlCol="0">
            <a:spAutoFit/>
          </a:bodyPr>
          <a:lstStyle/>
          <a:p>
            <a:r>
              <a:rPr lang="de-DE" sz="2400" dirty="0">
                <a:solidFill>
                  <a:srgbClr val="FF0000"/>
                </a:solidFill>
              </a:rPr>
              <a:t>Klassenlehrer</a:t>
            </a:r>
          </a:p>
        </p:txBody>
      </p:sp>
      <p:sp>
        <p:nvSpPr>
          <p:cNvPr id="43" name="Raute 42"/>
          <p:cNvSpPr/>
          <p:nvPr/>
        </p:nvSpPr>
        <p:spPr>
          <a:xfrm>
            <a:off x="4742548" y="5119512"/>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cxnSp>
        <p:nvCxnSpPr>
          <p:cNvPr id="48" name="Gerader Verbinder 47"/>
          <p:cNvCxnSpPr>
            <a:cxnSpLocks/>
            <a:stCxn id="42" idx="2"/>
            <a:endCxn id="43" idx="0"/>
          </p:cNvCxnSpPr>
          <p:nvPr/>
        </p:nvCxnSpPr>
        <p:spPr>
          <a:xfrm>
            <a:off x="5337313" y="4861833"/>
            <a:ext cx="0" cy="2576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a:cxnSpLocks/>
            <a:stCxn id="43" idx="2"/>
            <a:endCxn id="34" idx="0"/>
          </p:cNvCxnSpPr>
          <p:nvPr/>
        </p:nvCxnSpPr>
        <p:spPr>
          <a:xfrm>
            <a:off x="5337313" y="5621219"/>
            <a:ext cx="3426" cy="3183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5028653" y="5595720"/>
            <a:ext cx="301686" cy="369332"/>
          </a:xfrm>
          <a:prstGeom prst="rect">
            <a:avLst/>
          </a:prstGeom>
          <a:noFill/>
        </p:spPr>
        <p:txBody>
          <a:bodyPr wrap="none" rtlCol="0">
            <a:spAutoFit/>
          </a:bodyPr>
          <a:lstStyle/>
          <a:p>
            <a:r>
              <a:rPr lang="de-DE" dirty="0"/>
              <a:t>1</a:t>
            </a:r>
          </a:p>
        </p:txBody>
      </p:sp>
      <p:sp>
        <p:nvSpPr>
          <p:cNvPr id="62" name="Textfeld 61"/>
          <p:cNvSpPr txBox="1"/>
          <p:nvPr/>
        </p:nvSpPr>
        <p:spPr>
          <a:xfrm>
            <a:off x="5024559" y="4814423"/>
            <a:ext cx="301686" cy="369332"/>
          </a:xfrm>
          <a:prstGeom prst="rect">
            <a:avLst/>
          </a:prstGeom>
          <a:noFill/>
        </p:spPr>
        <p:txBody>
          <a:bodyPr wrap="none" rtlCol="0">
            <a:spAutoFit/>
          </a:bodyPr>
          <a:lstStyle/>
          <a:p>
            <a:r>
              <a:rPr lang="de-DE" dirty="0"/>
              <a:t>1</a:t>
            </a:r>
          </a:p>
        </p:txBody>
      </p:sp>
    </p:spTree>
    <p:extLst>
      <p:ext uri="{BB962C8B-B14F-4D97-AF65-F5344CB8AC3E}">
        <p14:creationId xmlns:p14="http://schemas.microsoft.com/office/powerpoint/2010/main" val="322031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25 E" pathEditMode="relative" ptsTypes="">
                                      <p:cBhvr>
                                        <p:cTn id="6" dur="2000" fill="hold"/>
                                        <p:tgtEl>
                                          <p:spTgt spid="2"/>
                                        </p:tgtEl>
                                        <p:attrNameLst>
                                          <p:attrName>ppt_x</p:attrName>
                                          <p:attrName>ppt_y</p:attrName>
                                        </p:attrNameLst>
                                      </p:cBhvr>
                                    </p:animMotion>
                                  </p:childTnLst>
                                </p:cTn>
                              </p:par>
                              <p:par>
                                <p:cTn id="7" presetID="64" presetClass="path" presetSubtype="0" accel="50000" decel="50000" fill="hold" grpId="0" nodeType="withEffect">
                                  <p:stCondLst>
                                    <p:cond delay="0"/>
                                  </p:stCondLst>
                                  <p:childTnLst>
                                    <p:animMotion origin="layout" path="M 0 0 L 0 -0.25 E" pathEditMode="relative" ptsTypes="">
                                      <p:cBhvr>
                                        <p:cTn id="8" dur="2000" fill="hold"/>
                                        <p:tgtEl>
                                          <p:spTgt spid="13"/>
                                        </p:tgtEl>
                                        <p:attrNameLst>
                                          <p:attrName>ppt_x</p:attrName>
                                          <p:attrName>ppt_y</p:attrName>
                                        </p:attrNameLst>
                                      </p:cBhvr>
                                    </p:animMotion>
                                  </p:childTnLst>
                                </p:cTn>
                              </p:par>
                              <p:par>
                                <p:cTn id="9" presetID="64" presetClass="path" presetSubtype="0" accel="50000" decel="50000" fill="hold" grpId="0" nodeType="withEffect">
                                  <p:stCondLst>
                                    <p:cond delay="0"/>
                                  </p:stCondLst>
                                  <p:childTnLst>
                                    <p:animMotion origin="layout" path="M 0 0 L 0 -0.25 E" pathEditMode="relative" ptsTypes="">
                                      <p:cBhvr>
                                        <p:cTn id="10" dur="2000" fill="hold"/>
                                        <p:tgtEl>
                                          <p:spTgt spid="15"/>
                                        </p:tgtEl>
                                        <p:attrNameLst>
                                          <p:attrName>ppt_x</p:attrName>
                                          <p:attrName>ppt_y</p:attrName>
                                        </p:attrNameLst>
                                      </p:cBhvr>
                                    </p:animMotion>
                                  </p:childTnLst>
                                </p:cTn>
                              </p:par>
                              <p:par>
                                <p:cTn id="11" presetID="64" presetClass="path" presetSubtype="0" accel="50000" decel="50000" fill="hold" grpId="0" nodeType="withEffect">
                                  <p:stCondLst>
                                    <p:cond delay="0"/>
                                  </p:stCondLst>
                                  <p:childTnLst>
                                    <p:animMotion origin="layout" path="M 0 0 L 0 -0.25 E" pathEditMode="relative" ptsTypes="">
                                      <p:cBhvr>
                                        <p:cTn id="12" dur="2000" fill="hold"/>
                                        <p:tgtEl>
                                          <p:spTgt spid="24"/>
                                        </p:tgtEl>
                                        <p:attrNameLst>
                                          <p:attrName>ppt_x</p:attrName>
                                          <p:attrName>ppt_y</p:attrName>
                                        </p:attrNameLst>
                                      </p:cBhvr>
                                    </p:animMotion>
                                  </p:childTnLst>
                                </p:cTn>
                              </p:par>
                              <p:par>
                                <p:cTn id="13" presetID="64" presetClass="path" presetSubtype="0" accel="50000" decel="50000" fill="hold" grpId="0" nodeType="withEffect">
                                  <p:stCondLst>
                                    <p:cond delay="0"/>
                                  </p:stCondLst>
                                  <p:childTnLst>
                                    <p:animMotion origin="layout" path="M 0 0 L 0 -0.25 E" pathEditMode="relative" ptsTypes="">
                                      <p:cBhvr>
                                        <p:cTn id="14" dur="2000" fill="hold"/>
                                        <p:tgtEl>
                                          <p:spTgt spid="34"/>
                                        </p:tgtEl>
                                        <p:attrNameLst>
                                          <p:attrName>ppt_x</p:attrName>
                                          <p:attrName>ppt_y</p:attrName>
                                        </p:attrNameLst>
                                      </p:cBhvr>
                                    </p:animMotion>
                                  </p:childTnLst>
                                </p:cTn>
                              </p:par>
                              <p:par>
                                <p:cTn id="15" presetID="64" presetClass="path" presetSubtype="0" accel="50000" decel="50000" fill="hold" nodeType="withEffect">
                                  <p:stCondLst>
                                    <p:cond delay="0"/>
                                  </p:stCondLst>
                                  <p:childTnLst>
                                    <p:animMotion origin="layout" path="M 0 0 L 0 -0.25 E" pathEditMode="relative" ptsTypes="">
                                      <p:cBhvr>
                                        <p:cTn id="16" dur="2000" fill="hold"/>
                                        <p:tgtEl>
                                          <p:spTgt spid="28"/>
                                        </p:tgtEl>
                                        <p:attrNameLst>
                                          <p:attrName>ppt_x</p:attrName>
                                          <p:attrName>ppt_y</p:attrName>
                                        </p:attrNameLst>
                                      </p:cBhvr>
                                    </p:animMotion>
                                  </p:childTnLst>
                                </p:cTn>
                              </p:par>
                              <p:par>
                                <p:cTn id="17" presetID="64" presetClass="path" presetSubtype="0" accel="50000" decel="50000" fill="hold" nodeType="withEffect">
                                  <p:stCondLst>
                                    <p:cond delay="0"/>
                                  </p:stCondLst>
                                  <p:childTnLst>
                                    <p:animMotion origin="layout" path="M 0 0 L 0 -0.25 E" pathEditMode="relative" ptsTypes="">
                                      <p:cBhvr>
                                        <p:cTn id="18" dur="2000" fill="hold"/>
                                        <p:tgtEl>
                                          <p:spTgt spid="37"/>
                                        </p:tgtEl>
                                        <p:attrNameLst>
                                          <p:attrName>ppt_x</p:attrName>
                                          <p:attrName>ppt_y</p:attrName>
                                        </p:attrNameLst>
                                      </p:cBhvr>
                                    </p:animMotion>
                                  </p:childTnLst>
                                </p:cTn>
                              </p:par>
                              <p:par>
                                <p:cTn id="19" presetID="64" presetClass="path" presetSubtype="0" accel="50000" decel="50000" fill="hold" grpId="0" nodeType="withEffect">
                                  <p:stCondLst>
                                    <p:cond delay="0"/>
                                  </p:stCondLst>
                                  <p:childTnLst>
                                    <p:animMotion origin="layout" path="M 0 0 L 0 -0.25 E" pathEditMode="relative" ptsTypes="">
                                      <p:cBhvr>
                                        <p:cTn id="20" dur="2000" fill="hold"/>
                                        <p:tgtEl>
                                          <p:spTgt spid="35"/>
                                        </p:tgtEl>
                                        <p:attrNameLst>
                                          <p:attrName>ppt_x</p:attrName>
                                          <p:attrName>ppt_y</p:attrName>
                                        </p:attrNameLst>
                                      </p:cBhvr>
                                    </p:animMotion>
                                  </p:childTnLst>
                                </p:cTn>
                              </p:par>
                              <p:par>
                                <p:cTn id="21" presetID="64" presetClass="path" presetSubtype="0" accel="50000" decel="50000" fill="hold" grpId="0" nodeType="withEffect">
                                  <p:stCondLst>
                                    <p:cond delay="0"/>
                                  </p:stCondLst>
                                  <p:childTnLst>
                                    <p:animMotion origin="layout" path="M 0 0 L 0 -0.25 E" pathEditMode="relative" ptsTypes="">
                                      <p:cBhvr>
                                        <p:cTn id="22" dur="2000" fill="hold"/>
                                        <p:tgtEl>
                                          <p:spTgt spid="36"/>
                                        </p:tgtEl>
                                        <p:attrNameLst>
                                          <p:attrName>ppt_x</p:attrName>
                                          <p:attrName>ppt_y</p:attrName>
                                        </p:attrNameLst>
                                      </p:cBhvr>
                                    </p:animMotion>
                                  </p:childTnLst>
                                </p:cTn>
                              </p:par>
                              <p:par>
                                <p:cTn id="23" presetID="64" presetClass="path" presetSubtype="0" accel="50000" decel="50000" fill="hold" nodeType="withEffect">
                                  <p:stCondLst>
                                    <p:cond delay="0"/>
                                  </p:stCondLst>
                                  <p:childTnLst>
                                    <p:animMotion origin="layout" path="M 0 0 L 0 -0.25 E" pathEditMode="relative" ptsTypes="">
                                      <p:cBhvr>
                                        <p:cTn id="24" dur="2000" fill="hold"/>
                                        <p:tgtEl>
                                          <p:spTgt spid="39"/>
                                        </p:tgtEl>
                                        <p:attrNameLst>
                                          <p:attrName>ppt_x</p:attrName>
                                          <p:attrName>ppt_y</p:attrName>
                                        </p:attrNameLst>
                                      </p:cBhvr>
                                    </p:animMotion>
                                  </p:childTnLst>
                                </p:cTn>
                              </p:par>
                              <p:par>
                                <p:cTn id="25" presetID="64" presetClass="path" presetSubtype="0" accel="50000" decel="50000" fill="hold" nodeType="withEffect">
                                  <p:stCondLst>
                                    <p:cond delay="0"/>
                                  </p:stCondLst>
                                  <p:childTnLst>
                                    <p:animMotion origin="layout" path="M 0 0 L 0 -0.25 E" pathEditMode="relative" ptsTypes="">
                                      <p:cBhvr>
                                        <p:cTn id="26" dur="2000" fill="hold"/>
                                        <p:tgtEl>
                                          <p:spTgt spid="40"/>
                                        </p:tgtEl>
                                        <p:attrNameLst>
                                          <p:attrName>ppt_x</p:attrName>
                                          <p:attrName>ppt_y</p:attrName>
                                        </p:attrNameLst>
                                      </p:cBhvr>
                                    </p:animMotion>
                                  </p:childTnLst>
                                </p:cTn>
                              </p:par>
                              <p:par>
                                <p:cTn id="27" presetID="64" presetClass="path" presetSubtype="0" accel="50000" decel="50000" fill="hold" grpId="0" nodeType="withEffect">
                                  <p:stCondLst>
                                    <p:cond delay="0"/>
                                  </p:stCondLst>
                                  <p:childTnLst>
                                    <p:animMotion origin="layout" path="M 0 0 L 0 -0.25 E" pathEditMode="relative" ptsTypes="">
                                      <p:cBhvr>
                                        <p:cTn id="28" dur="2000" fill="hold"/>
                                        <p:tgtEl>
                                          <p:spTgt spid="46"/>
                                        </p:tgtEl>
                                        <p:attrNameLst>
                                          <p:attrName>ppt_x</p:attrName>
                                          <p:attrName>ppt_y</p:attrName>
                                        </p:attrNameLst>
                                      </p:cBhvr>
                                    </p:animMotion>
                                  </p:childTnLst>
                                </p:cTn>
                              </p:par>
                              <p:par>
                                <p:cTn id="29" presetID="64" presetClass="path" presetSubtype="0" accel="50000" decel="50000" fill="hold" grpId="0" nodeType="withEffect">
                                  <p:stCondLst>
                                    <p:cond delay="0"/>
                                  </p:stCondLst>
                                  <p:childTnLst>
                                    <p:animMotion origin="layout" path="M 0 0 L 0 -0.25 E" pathEditMode="relative" ptsTypes="">
                                      <p:cBhvr>
                                        <p:cTn id="30" dur="2000" fill="hold"/>
                                        <p:tgtEl>
                                          <p:spTgt spid="47"/>
                                        </p:tgtEl>
                                        <p:attrNameLst>
                                          <p:attrName>ppt_x</p:attrName>
                                          <p:attrName>ppt_y</p:attrName>
                                        </p:attrNameLst>
                                      </p:cBhvr>
                                    </p:animMotion>
                                  </p:childTnLst>
                                </p:cTn>
                              </p:par>
                              <p:par>
                                <p:cTn id="31" presetID="64" presetClass="path" presetSubtype="0" accel="50000" decel="50000" fill="hold" grpId="0" nodeType="withEffect">
                                  <p:stCondLst>
                                    <p:cond delay="0"/>
                                  </p:stCondLst>
                                  <p:childTnLst>
                                    <p:animMotion origin="layout" path="M 0 0 L 0 -0.25 E" pathEditMode="relative" ptsTypes="">
                                      <p:cBhvr>
                                        <p:cTn id="32" dur="2000" fill="hold"/>
                                        <p:tgtEl>
                                          <p:spTgt spid="42"/>
                                        </p:tgtEl>
                                        <p:attrNameLst>
                                          <p:attrName>ppt_x</p:attrName>
                                          <p:attrName>ppt_y</p:attrName>
                                        </p:attrNameLst>
                                      </p:cBhvr>
                                    </p:animMotion>
                                  </p:childTnLst>
                                </p:cTn>
                              </p:par>
                              <p:par>
                                <p:cTn id="33" presetID="64" presetClass="path" presetSubtype="0" accel="50000" decel="50000" fill="hold" grpId="0" nodeType="withEffect">
                                  <p:stCondLst>
                                    <p:cond delay="0"/>
                                  </p:stCondLst>
                                  <p:childTnLst>
                                    <p:animMotion origin="layout" path="M 0 0 L 0 -0.25 E" pathEditMode="relative" ptsTypes="">
                                      <p:cBhvr>
                                        <p:cTn id="34" dur="2000" fill="hold"/>
                                        <p:tgtEl>
                                          <p:spTgt spid="43"/>
                                        </p:tgtEl>
                                        <p:attrNameLst>
                                          <p:attrName>ppt_x</p:attrName>
                                          <p:attrName>ppt_y</p:attrName>
                                        </p:attrNameLst>
                                      </p:cBhvr>
                                    </p:animMotion>
                                  </p:childTnLst>
                                </p:cTn>
                              </p:par>
                              <p:par>
                                <p:cTn id="35" presetID="64" presetClass="path" presetSubtype="0" accel="50000" decel="50000" fill="hold" nodeType="withEffect">
                                  <p:stCondLst>
                                    <p:cond delay="0"/>
                                  </p:stCondLst>
                                  <p:childTnLst>
                                    <p:animMotion origin="layout" path="M 0 0 L 0 -0.25 E" pathEditMode="relative" ptsTypes="">
                                      <p:cBhvr>
                                        <p:cTn id="36" dur="2000" fill="hold"/>
                                        <p:tgtEl>
                                          <p:spTgt spid="48"/>
                                        </p:tgtEl>
                                        <p:attrNameLst>
                                          <p:attrName>ppt_x</p:attrName>
                                          <p:attrName>ppt_y</p:attrName>
                                        </p:attrNameLst>
                                      </p:cBhvr>
                                    </p:animMotion>
                                  </p:childTnLst>
                                </p:cTn>
                              </p:par>
                              <p:par>
                                <p:cTn id="37" presetID="64" presetClass="path" presetSubtype="0" accel="50000" decel="50000" fill="hold" nodeType="withEffect">
                                  <p:stCondLst>
                                    <p:cond delay="0"/>
                                  </p:stCondLst>
                                  <p:childTnLst>
                                    <p:animMotion origin="layout" path="M 0 0 L 0 -0.25 E" pathEditMode="relative" ptsTypes="">
                                      <p:cBhvr>
                                        <p:cTn id="38" dur="2000" fill="hold"/>
                                        <p:tgtEl>
                                          <p:spTgt spid="49"/>
                                        </p:tgtEl>
                                        <p:attrNameLst>
                                          <p:attrName>ppt_x</p:attrName>
                                          <p:attrName>ppt_y</p:attrName>
                                        </p:attrNameLst>
                                      </p:cBhvr>
                                    </p:animMotion>
                                  </p:childTnLst>
                                </p:cTn>
                              </p:par>
                              <p:par>
                                <p:cTn id="39" presetID="64" presetClass="path" presetSubtype="0" accel="50000" decel="50000" fill="hold" grpId="0" nodeType="withEffect">
                                  <p:stCondLst>
                                    <p:cond delay="0"/>
                                  </p:stCondLst>
                                  <p:childTnLst>
                                    <p:animMotion origin="layout" path="M 0 0 L 0 -0.25 E" pathEditMode="relative" ptsTypes="">
                                      <p:cBhvr>
                                        <p:cTn id="40" dur="2000" fill="hold"/>
                                        <p:tgtEl>
                                          <p:spTgt spid="61"/>
                                        </p:tgtEl>
                                        <p:attrNameLst>
                                          <p:attrName>ppt_x</p:attrName>
                                          <p:attrName>ppt_y</p:attrName>
                                        </p:attrNameLst>
                                      </p:cBhvr>
                                    </p:animMotion>
                                  </p:childTnLst>
                                </p:cTn>
                              </p:par>
                              <p:par>
                                <p:cTn id="41" presetID="64" presetClass="path" presetSubtype="0" accel="50000" decel="50000" fill="hold" grpId="0" nodeType="withEffect">
                                  <p:stCondLst>
                                    <p:cond delay="0"/>
                                  </p:stCondLst>
                                  <p:childTnLst>
                                    <p:animMotion origin="layout" path="M 0 0 L 0 -0.25 E" pathEditMode="relative" ptsTypes="">
                                      <p:cBhvr>
                                        <p:cTn id="42" dur="2000" fill="hold"/>
                                        <p:tgtEl>
                                          <p:spTgt spid="6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5" grpId="0" animBg="1"/>
      <p:bldP spid="24" grpId="0" animBg="1"/>
      <p:bldP spid="34" grpId="0" animBg="1"/>
      <p:bldP spid="35" grpId="0" animBg="1"/>
      <p:bldP spid="36" grpId="0" animBg="1"/>
      <p:bldP spid="46" grpId="0"/>
      <p:bldP spid="47" grpId="0"/>
      <p:bldP spid="42" grpId="0" animBg="1"/>
      <p:bldP spid="43" grpId="0" animBg="1"/>
      <p:bldP spid="61" grpId="0"/>
      <p:bldP spid="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4536338" y="4115772"/>
            <a:ext cx="301686" cy="369332"/>
          </a:xfrm>
          <a:prstGeom prst="rect">
            <a:avLst/>
          </a:prstGeom>
          <a:noFill/>
        </p:spPr>
        <p:txBody>
          <a:bodyPr wrap="none" rtlCol="0">
            <a:spAutoFit/>
          </a:bodyPr>
          <a:lstStyle/>
          <a:p>
            <a:r>
              <a:rPr lang="de-DE" dirty="0"/>
              <a:t>1</a:t>
            </a:r>
          </a:p>
        </p:txBody>
      </p:sp>
      <p:sp>
        <p:nvSpPr>
          <p:cNvPr id="13" name="Textfeld 12"/>
          <p:cNvSpPr txBox="1"/>
          <p:nvPr/>
        </p:nvSpPr>
        <p:spPr>
          <a:xfrm>
            <a:off x="2381603" y="4099924"/>
            <a:ext cx="306494" cy="369332"/>
          </a:xfrm>
          <a:prstGeom prst="rect">
            <a:avLst/>
          </a:prstGeom>
          <a:noFill/>
        </p:spPr>
        <p:txBody>
          <a:bodyPr wrap="none" rtlCol="0">
            <a:spAutoFit/>
          </a:bodyPr>
          <a:lstStyle/>
          <a:p>
            <a:r>
              <a:rPr lang="de-DE" dirty="0"/>
              <a:t>n</a:t>
            </a:r>
          </a:p>
        </p:txBody>
      </p:sp>
      <p:sp>
        <p:nvSpPr>
          <p:cNvPr id="15" name="Rechteck 14"/>
          <p:cNvSpPr/>
          <p:nvPr/>
        </p:nvSpPr>
        <p:spPr>
          <a:xfrm>
            <a:off x="277252" y="4253347"/>
            <a:ext cx="2120112" cy="5017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1"/>
                </a:solidFill>
              </a:rPr>
              <a:t>Schüler</a:t>
            </a:r>
          </a:p>
        </p:txBody>
      </p:sp>
      <p:sp>
        <p:nvSpPr>
          <p:cNvPr id="24" name="Raute 23"/>
          <p:cNvSpPr/>
          <p:nvPr/>
        </p:nvSpPr>
        <p:spPr>
          <a:xfrm>
            <a:off x="2639387" y="3919164"/>
            <a:ext cx="1974376" cy="11700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besucht</a:t>
            </a:r>
          </a:p>
        </p:txBody>
      </p:sp>
      <p:sp>
        <p:nvSpPr>
          <p:cNvPr id="34" name="Rechteck 33"/>
          <p:cNvSpPr/>
          <p:nvPr/>
        </p:nvSpPr>
        <p:spPr>
          <a:xfrm>
            <a:off x="4838024" y="4217185"/>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cxnSp>
        <p:nvCxnSpPr>
          <p:cNvPr id="28" name="Gerader Verbinder 27"/>
          <p:cNvCxnSpPr>
            <a:cxnSpLocks/>
            <a:stCxn id="15" idx="3"/>
            <a:endCxn id="24" idx="1"/>
          </p:cNvCxnSpPr>
          <p:nvPr/>
        </p:nvCxnSpPr>
        <p:spPr>
          <a:xfrm flipV="1">
            <a:off x="2397364" y="4504199"/>
            <a:ext cx="24202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a:stCxn id="24" idx="3"/>
            <a:endCxn id="34" idx="1"/>
          </p:cNvCxnSpPr>
          <p:nvPr/>
        </p:nvCxnSpPr>
        <p:spPr>
          <a:xfrm>
            <a:off x="4613763" y="4504199"/>
            <a:ext cx="224261"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hteck 34"/>
          <p:cNvSpPr/>
          <p:nvPr/>
        </p:nvSpPr>
        <p:spPr>
          <a:xfrm>
            <a:off x="8721786" y="4212886"/>
            <a:ext cx="1917812" cy="58262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accent2"/>
                </a:solidFill>
              </a:rPr>
              <a:t>Lehrer</a:t>
            </a:r>
          </a:p>
        </p:txBody>
      </p:sp>
      <p:sp>
        <p:nvSpPr>
          <p:cNvPr id="36" name="Raute 35"/>
          <p:cNvSpPr/>
          <p:nvPr/>
        </p:nvSpPr>
        <p:spPr>
          <a:xfrm>
            <a:off x="6202267" y="3933165"/>
            <a:ext cx="2121224" cy="115066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unterrichtet</a:t>
            </a:r>
          </a:p>
        </p:txBody>
      </p:sp>
      <p:cxnSp>
        <p:nvCxnSpPr>
          <p:cNvPr id="39" name="Gerader Verbinder 38"/>
          <p:cNvCxnSpPr>
            <a:cxnSpLocks/>
            <a:stCxn id="36" idx="3"/>
            <a:endCxn id="35" idx="1"/>
          </p:cNvCxnSpPr>
          <p:nvPr/>
        </p:nvCxnSpPr>
        <p:spPr>
          <a:xfrm flipV="1">
            <a:off x="8323491" y="4504200"/>
            <a:ext cx="398295"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a:cxnSpLocks/>
            <a:stCxn id="34" idx="3"/>
            <a:endCxn id="36" idx="1"/>
          </p:cNvCxnSpPr>
          <p:nvPr/>
        </p:nvCxnSpPr>
        <p:spPr>
          <a:xfrm>
            <a:off x="5865712" y="4508499"/>
            <a:ext cx="33655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850034" y="4079929"/>
            <a:ext cx="306494" cy="369332"/>
          </a:xfrm>
          <a:prstGeom prst="rect">
            <a:avLst/>
          </a:prstGeom>
          <a:noFill/>
        </p:spPr>
        <p:txBody>
          <a:bodyPr wrap="none" rtlCol="0">
            <a:spAutoFit/>
          </a:bodyPr>
          <a:lstStyle/>
          <a:p>
            <a:r>
              <a:rPr lang="de-DE" dirty="0"/>
              <a:t>n</a:t>
            </a:r>
          </a:p>
        </p:txBody>
      </p:sp>
      <p:sp>
        <p:nvSpPr>
          <p:cNvPr id="47" name="Textfeld 46"/>
          <p:cNvSpPr txBox="1"/>
          <p:nvPr/>
        </p:nvSpPr>
        <p:spPr>
          <a:xfrm>
            <a:off x="8290567" y="4099924"/>
            <a:ext cx="369012" cy="369332"/>
          </a:xfrm>
          <a:prstGeom prst="rect">
            <a:avLst/>
          </a:prstGeom>
          <a:noFill/>
        </p:spPr>
        <p:txBody>
          <a:bodyPr wrap="none" rtlCol="0">
            <a:spAutoFit/>
          </a:bodyPr>
          <a:lstStyle/>
          <a:p>
            <a:r>
              <a:rPr lang="de-DE" dirty="0"/>
              <a:t>m</a:t>
            </a:r>
          </a:p>
        </p:txBody>
      </p:sp>
      <p:sp>
        <p:nvSpPr>
          <p:cNvPr id="42" name="Textfeld 41"/>
          <p:cNvSpPr txBox="1"/>
          <p:nvPr/>
        </p:nvSpPr>
        <p:spPr>
          <a:xfrm>
            <a:off x="4357842" y="2677800"/>
            <a:ext cx="1981200" cy="461665"/>
          </a:xfrm>
          <a:prstGeom prst="rect">
            <a:avLst/>
          </a:prstGeom>
          <a:noFill/>
          <a:ln>
            <a:solidFill>
              <a:srgbClr val="FF0000"/>
            </a:solidFill>
          </a:ln>
        </p:spPr>
        <p:txBody>
          <a:bodyPr wrap="square" rtlCol="0">
            <a:spAutoFit/>
          </a:bodyPr>
          <a:lstStyle/>
          <a:p>
            <a:r>
              <a:rPr lang="de-DE" sz="2400" dirty="0">
                <a:solidFill>
                  <a:srgbClr val="FF0000"/>
                </a:solidFill>
              </a:rPr>
              <a:t>Klassenlehrer</a:t>
            </a:r>
          </a:p>
        </p:txBody>
      </p:sp>
      <p:sp>
        <p:nvSpPr>
          <p:cNvPr id="43" name="Raute 42"/>
          <p:cNvSpPr/>
          <p:nvPr/>
        </p:nvSpPr>
        <p:spPr>
          <a:xfrm>
            <a:off x="4753677" y="339714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cxnSp>
        <p:nvCxnSpPr>
          <p:cNvPr id="48" name="Gerader Verbinder 47"/>
          <p:cNvCxnSpPr>
            <a:cxnSpLocks/>
            <a:stCxn id="42" idx="2"/>
            <a:endCxn id="43" idx="0"/>
          </p:cNvCxnSpPr>
          <p:nvPr/>
        </p:nvCxnSpPr>
        <p:spPr>
          <a:xfrm>
            <a:off x="5348442" y="3139465"/>
            <a:ext cx="0" cy="2576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a:cxnSpLocks/>
            <a:stCxn id="43" idx="2"/>
            <a:endCxn id="34" idx="0"/>
          </p:cNvCxnSpPr>
          <p:nvPr/>
        </p:nvCxnSpPr>
        <p:spPr>
          <a:xfrm>
            <a:off x="5348442" y="3898851"/>
            <a:ext cx="3426" cy="3183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5039782" y="3873352"/>
            <a:ext cx="301686" cy="369332"/>
          </a:xfrm>
          <a:prstGeom prst="rect">
            <a:avLst/>
          </a:prstGeom>
          <a:noFill/>
        </p:spPr>
        <p:txBody>
          <a:bodyPr wrap="none" rtlCol="0">
            <a:spAutoFit/>
          </a:bodyPr>
          <a:lstStyle/>
          <a:p>
            <a:r>
              <a:rPr lang="de-DE" dirty="0"/>
              <a:t>1</a:t>
            </a:r>
          </a:p>
        </p:txBody>
      </p:sp>
      <p:sp>
        <p:nvSpPr>
          <p:cNvPr id="62" name="Textfeld 61"/>
          <p:cNvSpPr txBox="1"/>
          <p:nvPr/>
        </p:nvSpPr>
        <p:spPr>
          <a:xfrm>
            <a:off x="5035688" y="3092055"/>
            <a:ext cx="301686" cy="369332"/>
          </a:xfrm>
          <a:prstGeom prst="rect">
            <a:avLst/>
          </a:prstGeom>
          <a:noFill/>
        </p:spPr>
        <p:txBody>
          <a:bodyPr wrap="none" rtlCol="0">
            <a:spAutoFit/>
          </a:bodyPr>
          <a:lstStyle/>
          <a:p>
            <a:r>
              <a:rPr lang="de-DE" dirty="0"/>
              <a:t>1</a:t>
            </a:r>
          </a:p>
        </p:txBody>
      </p:sp>
    </p:spTree>
    <p:extLst>
      <p:ext uri="{BB962C8B-B14F-4D97-AF65-F5344CB8AC3E}">
        <p14:creationId xmlns:p14="http://schemas.microsoft.com/office/powerpoint/2010/main" val="2116039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4536338" y="4115772"/>
            <a:ext cx="301686" cy="369332"/>
          </a:xfrm>
          <a:prstGeom prst="rect">
            <a:avLst/>
          </a:prstGeom>
          <a:noFill/>
        </p:spPr>
        <p:txBody>
          <a:bodyPr wrap="none" rtlCol="0">
            <a:spAutoFit/>
          </a:bodyPr>
          <a:lstStyle/>
          <a:p>
            <a:r>
              <a:rPr lang="de-DE" dirty="0"/>
              <a:t>1</a:t>
            </a:r>
          </a:p>
        </p:txBody>
      </p:sp>
      <p:sp>
        <p:nvSpPr>
          <p:cNvPr id="13" name="Textfeld 12"/>
          <p:cNvSpPr txBox="1"/>
          <p:nvPr/>
        </p:nvSpPr>
        <p:spPr>
          <a:xfrm>
            <a:off x="2381603" y="4099924"/>
            <a:ext cx="306494" cy="369332"/>
          </a:xfrm>
          <a:prstGeom prst="rect">
            <a:avLst/>
          </a:prstGeom>
          <a:noFill/>
        </p:spPr>
        <p:txBody>
          <a:bodyPr wrap="none" rtlCol="0">
            <a:spAutoFit/>
          </a:bodyPr>
          <a:lstStyle/>
          <a:p>
            <a:r>
              <a:rPr lang="de-DE" dirty="0"/>
              <a:t>n</a:t>
            </a:r>
          </a:p>
        </p:txBody>
      </p:sp>
      <p:sp>
        <p:nvSpPr>
          <p:cNvPr id="15" name="Rechteck 14"/>
          <p:cNvSpPr/>
          <p:nvPr/>
        </p:nvSpPr>
        <p:spPr>
          <a:xfrm>
            <a:off x="277252" y="4253347"/>
            <a:ext cx="2120112" cy="5017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1"/>
                </a:solidFill>
              </a:rPr>
              <a:t>Schüler</a:t>
            </a:r>
          </a:p>
        </p:txBody>
      </p:sp>
      <p:sp>
        <p:nvSpPr>
          <p:cNvPr id="24" name="Raute 23"/>
          <p:cNvSpPr/>
          <p:nvPr/>
        </p:nvSpPr>
        <p:spPr>
          <a:xfrm>
            <a:off x="2639387" y="3919164"/>
            <a:ext cx="1974376" cy="11700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besucht</a:t>
            </a:r>
          </a:p>
        </p:txBody>
      </p:sp>
      <p:sp>
        <p:nvSpPr>
          <p:cNvPr id="34" name="Rechteck 33"/>
          <p:cNvSpPr/>
          <p:nvPr/>
        </p:nvSpPr>
        <p:spPr>
          <a:xfrm>
            <a:off x="4838024" y="4217185"/>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cxnSp>
        <p:nvCxnSpPr>
          <p:cNvPr id="28" name="Gerader Verbinder 27"/>
          <p:cNvCxnSpPr>
            <a:cxnSpLocks/>
            <a:stCxn id="15" idx="3"/>
            <a:endCxn id="24" idx="1"/>
          </p:cNvCxnSpPr>
          <p:nvPr/>
        </p:nvCxnSpPr>
        <p:spPr>
          <a:xfrm flipV="1">
            <a:off x="2397364" y="4504199"/>
            <a:ext cx="24202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a:stCxn id="24" idx="3"/>
            <a:endCxn id="34" idx="1"/>
          </p:cNvCxnSpPr>
          <p:nvPr/>
        </p:nvCxnSpPr>
        <p:spPr>
          <a:xfrm>
            <a:off x="4613763" y="4504199"/>
            <a:ext cx="224261"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hteck 34"/>
          <p:cNvSpPr/>
          <p:nvPr/>
        </p:nvSpPr>
        <p:spPr>
          <a:xfrm>
            <a:off x="8721786" y="4212886"/>
            <a:ext cx="1917812" cy="58262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accent2"/>
                </a:solidFill>
              </a:rPr>
              <a:t>Lehrer</a:t>
            </a:r>
          </a:p>
        </p:txBody>
      </p:sp>
      <p:sp>
        <p:nvSpPr>
          <p:cNvPr id="36" name="Raute 35"/>
          <p:cNvSpPr/>
          <p:nvPr/>
        </p:nvSpPr>
        <p:spPr>
          <a:xfrm>
            <a:off x="6202267" y="3933165"/>
            <a:ext cx="2121224" cy="115066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unterrichtet</a:t>
            </a:r>
          </a:p>
        </p:txBody>
      </p:sp>
      <p:cxnSp>
        <p:nvCxnSpPr>
          <p:cNvPr id="39" name="Gerader Verbinder 38"/>
          <p:cNvCxnSpPr>
            <a:cxnSpLocks/>
            <a:stCxn id="36" idx="3"/>
            <a:endCxn id="35" idx="1"/>
          </p:cNvCxnSpPr>
          <p:nvPr/>
        </p:nvCxnSpPr>
        <p:spPr>
          <a:xfrm flipV="1">
            <a:off x="8323491" y="4504200"/>
            <a:ext cx="398295"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a:cxnSpLocks/>
            <a:stCxn id="34" idx="3"/>
            <a:endCxn id="36" idx="1"/>
          </p:cNvCxnSpPr>
          <p:nvPr/>
        </p:nvCxnSpPr>
        <p:spPr>
          <a:xfrm>
            <a:off x="5865712" y="4508499"/>
            <a:ext cx="33655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850034" y="4079929"/>
            <a:ext cx="306494" cy="369332"/>
          </a:xfrm>
          <a:prstGeom prst="rect">
            <a:avLst/>
          </a:prstGeom>
          <a:noFill/>
        </p:spPr>
        <p:txBody>
          <a:bodyPr wrap="none" rtlCol="0">
            <a:spAutoFit/>
          </a:bodyPr>
          <a:lstStyle/>
          <a:p>
            <a:r>
              <a:rPr lang="de-DE" dirty="0"/>
              <a:t>n</a:t>
            </a:r>
          </a:p>
        </p:txBody>
      </p:sp>
      <p:sp>
        <p:nvSpPr>
          <p:cNvPr id="47" name="Textfeld 46"/>
          <p:cNvSpPr txBox="1"/>
          <p:nvPr/>
        </p:nvSpPr>
        <p:spPr>
          <a:xfrm>
            <a:off x="8290567" y="4099924"/>
            <a:ext cx="369012" cy="369332"/>
          </a:xfrm>
          <a:prstGeom prst="rect">
            <a:avLst/>
          </a:prstGeom>
          <a:noFill/>
        </p:spPr>
        <p:txBody>
          <a:bodyPr wrap="none" rtlCol="0">
            <a:spAutoFit/>
          </a:bodyPr>
          <a:lstStyle/>
          <a:p>
            <a:r>
              <a:rPr lang="de-DE" dirty="0"/>
              <a:t>m</a:t>
            </a:r>
          </a:p>
        </p:txBody>
      </p:sp>
      <p:sp>
        <p:nvSpPr>
          <p:cNvPr id="42" name="Textfeld 41"/>
          <p:cNvSpPr txBox="1"/>
          <p:nvPr/>
        </p:nvSpPr>
        <p:spPr>
          <a:xfrm>
            <a:off x="4357842" y="2677800"/>
            <a:ext cx="1981200" cy="461665"/>
          </a:xfrm>
          <a:prstGeom prst="rect">
            <a:avLst/>
          </a:prstGeom>
          <a:noFill/>
          <a:ln>
            <a:solidFill>
              <a:srgbClr val="FF0000"/>
            </a:solidFill>
          </a:ln>
        </p:spPr>
        <p:txBody>
          <a:bodyPr wrap="square" rtlCol="0">
            <a:spAutoFit/>
          </a:bodyPr>
          <a:lstStyle/>
          <a:p>
            <a:r>
              <a:rPr lang="de-DE" sz="2400" dirty="0">
                <a:solidFill>
                  <a:srgbClr val="FF0000"/>
                </a:solidFill>
              </a:rPr>
              <a:t>Klassenlehrer</a:t>
            </a:r>
          </a:p>
        </p:txBody>
      </p:sp>
      <p:sp>
        <p:nvSpPr>
          <p:cNvPr id="43" name="Raute 42"/>
          <p:cNvSpPr/>
          <p:nvPr/>
        </p:nvSpPr>
        <p:spPr>
          <a:xfrm>
            <a:off x="4753677" y="339714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cxnSp>
        <p:nvCxnSpPr>
          <p:cNvPr id="48" name="Gerader Verbinder 47"/>
          <p:cNvCxnSpPr>
            <a:cxnSpLocks/>
            <a:stCxn id="42" idx="2"/>
            <a:endCxn id="43" idx="0"/>
          </p:cNvCxnSpPr>
          <p:nvPr/>
        </p:nvCxnSpPr>
        <p:spPr>
          <a:xfrm>
            <a:off x="5348442" y="3139465"/>
            <a:ext cx="0" cy="2576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a:cxnSpLocks/>
            <a:stCxn id="43" idx="2"/>
            <a:endCxn id="34" idx="0"/>
          </p:cNvCxnSpPr>
          <p:nvPr/>
        </p:nvCxnSpPr>
        <p:spPr>
          <a:xfrm>
            <a:off x="5348442" y="3898851"/>
            <a:ext cx="3426" cy="3183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5039782" y="3873352"/>
            <a:ext cx="301686" cy="369332"/>
          </a:xfrm>
          <a:prstGeom prst="rect">
            <a:avLst/>
          </a:prstGeom>
          <a:noFill/>
        </p:spPr>
        <p:txBody>
          <a:bodyPr wrap="none" rtlCol="0">
            <a:spAutoFit/>
          </a:bodyPr>
          <a:lstStyle/>
          <a:p>
            <a:r>
              <a:rPr lang="de-DE" dirty="0"/>
              <a:t>1</a:t>
            </a:r>
          </a:p>
        </p:txBody>
      </p:sp>
      <p:sp>
        <p:nvSpPr>
          <p:cNvPr id="62" name="Textfeld 61"/>
          <p:cNvSpPr txBox="1"/>
          <p:nvPr/>
        </p:nvSpPr>
        <p:spPr>
          <a:xfrm>
            <a:off x="5035688" y="3092055"/>
            <a:ext cx="301686" cy="369332"/>
          </a:xfrm>
          <a:prstGeom prst="rect">
            <a:avLst/>
          </a:prstGeom>
          <a:noFill/>
        </p:spPr>
        <p:txBody>
          <a:bodyPr wrap="none" rtlCol="0">
            <a:spAutoFit/>
          </a:bodyPr>
          <a:lstStyle/>
          <a:p>
            <a:r>
              <a:rPr lang="de-DE" dirty="0"/>
              <a:t>1</a:t>
            </a:r>
          </a:p>
        </p:txBody>
      </p:sp>
      <p:sp>
        <p:nvSpPr>
          <p:cNvPr id="3" name="Ellipse 2"/>
          <p:cNvSpPr/>
          <p:nvPr/>
        </p:nvSpPr>
        <p:spPr>
          <a:xfrm>
            <a:off x="41395"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4" name="Ellipse 3"/>
          <p:cNvSpPr/>
          <p:nvPr/>
        </p:nvSpPr>
        <p:spPr>
          <a:xfrm>
            <a:off x="41395" y="3104203"/>
            <a:ext cx="1655380" cy="6968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NrInKlasse</a:t>
            </a:r>
            <a:endParaRPr lang="de-DE" dirty="0"/>
          </a:p>
        </p:txBody>
      </p:sp>
      <p:cxnSp>
        <p:nvCxnSpPr>
          <p:cNvPr id="6" name="Gerader Verbinder 5"/>
          <p:cNvCxnSpPr>
            <a:stCxn id="15" idx="0"/>
            <a:endCxn id="4" idx="4"/>
          </p:cNvCxnSpPr>
          <p:nvPr/>
        </p:nvCxnSpPr>
        <p:spPr>
          <a:xfrm flipH="1" flipV="1">
            <a:off x="869085" y="3801014"/>
            <a:ext cx="468223" cy="4523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a:stCxn id="3" idx="0"/>
            <a:endCxn id="15" idx="2"/>
          </p:cNvCxnSpPr>
          <p:nvPr/>
        </p:nvCxnSpPr>
        <p:spPr>
          <a:xfrm flipV="1">
            <a:off x="926892" y="4755054"/>
            <a:ext cx="410416" cy="55855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4663229" y="5392730"/>
            <a:ext cx="1370425" cy="57954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cxnSp>
        <p:nvCxnSpPr>
          <p:cNvPr id="14" name="Gerader Verbinder 13"/>
          <p:cNvCxnSpPr>
            <a:cxnSpLocks/>
            <a:stCxn id="11" idx="0"/>
            <a:endCxn id="34" idx="2"/>
          </p:cNvCxnSpPr>
          <p:nvPr/>
        </p:nvCxnSpPr>
        <p:spPr>
          <a:xfrm flipV="1">
            <a:off x="5348442" y="4799812"/>
            <a:ext cx="3426" cy="59291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8884495" y="5392730"/>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38" name="Ellipse 37"/>
          <p:cNvSpPr/>
          <p:nvPr/>
        </p:nvSpPr>
        <p:spPr>
          <a:xfrm>
            <a:off x="6466682" y="3232256"/>
            <a:ext cx="1592394" cy="52786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Fach</a:t>
            </a:r>
          </a:p>
        </p:txBody>
      </p:sp>
      <p:cxnSp>
        <p:nvCxnSpPr>
          <p:cNvPr id="20" name="Gerader Verbinder 19"/>
          <p:cNvCxnSpPr>
            <a:cxnSpLocks/>
            <a:stCxn id="38" idx="4"/>
            <a:endCxn id="36" idx="0"/>
          </p:cNvCxnSpPr>
          <p:nvPr/>
        </p:nvCxnSpPr>
        <p:spPr>
          <a:xfrm>
            <a:off x="7262879" y="3760119"/>
            <a:ext cx="0" cy="173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a:cxnSpLocks/>
            <a:stCxn id="35" idx="2"/>
            <a:endCxn id="18" idx="0"/>
          </p:cNvCxnSpPr>
          <p:nvPr/>
        </p:nvCxnSpPr>
        <p:spPr>
          <a:xfrm>
            <a:off x="9680692" y="4795513"/>
            <a:ext cx="0" cy="59721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Ellipse 44"/>
          <p:cNvSpPr/>
          <p:nvPr/>
        </p:nvSpPr>
        <p:spPr>
          <a:xfrm>
            <a:off x="2046961"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Geburtstag</a:t>
            </a:r>
          </a:p>
        </p:txBody>
      </p:sp>
      <p:sp>
        <p:nvSpPr>
          <p:cNvPr id="50" name="Ellipse 49"/>
          <p:cNvSpPr/>
          <p:nvPr/>
        </p:nvSpPr>
        <p:spPr>
          <a:xfrm>
            <a:off x="1931119" y="313293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Adresse</a:t>
            </a:r>
          </a:p>
        </p:txBody>
      </p:sp>
      <p:cxnSp>
        <p:nvCxnSpPr>
          <p:cNvPr id="51" name="Gerader Verbinder 50"/>
          <p:cNvCxnSpPr>
            <a:cxnSpLocks/>
            <a:stCxn id="45" idx="0"/>
            <a:endCxn id="15" idx="2"/>
          </p:cNvCxnSpPr>
          <p:nvPr/>
        </p:nvCxnSpPr>
        <p:spPr>
          <a:xfrm flipH="1" flipV="1">
            <a:off x="1337308" y="4755054"/>
            <a:ext cx="1595150" cy="558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Gerader Verbinder 51"/>
          <p:cNvCxnSpPr>
            <a:cxnSpLocks/>
            <a:stCxn id="15" idx="0"/>
            <a:endCxn id="50" idx="4"/>
          </p:cNvCxnSpPr>
          <p:nvPr/>
        </p:nvCxnSpPr>
        <p:spPr>
          <a:xfrm flipV="1">
            <a:off x="1337308" y="3789835"/>
            <a:ext cx="1479308" cy="46351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Ellipse 62"/>
          <p:cNvSpPr/>
          <p:nvPr/>
        </p:nvSpPr>
        <p:spPr>
          <a:xfrm>
            <a:off x="8884495" y="3232256"/>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ID</a:t>
            </a:r>
          </a:p>
        </p:txBody>
      </p:sp>
      <p:cxnSp>
        <p:nvCxnSpPr>
          <p:cNvPr id="64" name="Gerader Verbinder 63"/>
          <p:cNvCxnSpPr>
            <a:cxnSpLocks/>
            <a:stCxn id="63" idx="4"/>
            <a:endCxn id="35" idx="0"/>
          </p:cNvCxnSpPr>
          <p:nvPr/>
        </p:nvCxnSpPr>
        <p:spPr>
          <a:xfrm>
            <a:off x="9680692" y="3760119"/>
            <a:ext cx="0" cy="45276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87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500"/>
                                        <p:tgtEl>
                                          <p:spTgt spid="63"/>
                                        </p:tgtEl>
                                      </p:cBhvr>
                                    </p:animEffect>
                                  </p:childTnLst>
                                </p:cTn>
                              </p:par>
                              <p:par>
                                <p:cTn id="24" presetID="10" presetClass="entr" presetSubtype="0" fill="hold"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par>
                                <p:cTn id="27" presetID="10"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38" grpId="0" animBg="1"/>
      <p:bldP spid="6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4536338" y="4115772"/>
            <a:ext cx="301686" cy="369332"/>
          </a:xfrm>
          <a:prstGeom prst="rect">
            <a:avLst/>
          </a:prstGeom>
          <a:noFill/>
        </p:spPr>
        <p:txBody>
          <a:bodyPr wrap="none" rtlCol="0">
            <a:spAutoFit/>
          </a:bodyPr>
          <a:lstStyle/>
          <a:p>
            <a:r>
              <a:rPr lang="de-DE" dirty="0"/>
              <a:t>1</a:t>
            </a:r>
          </a:p>
        </p:txBody>
      </p:sp>
      <p:sp>
        <p:nvSpPr>
          <p:cNvPr id="13" name="Textfeld 12"/>
          <p:cNvSpPr txBox="1"/>
          <p:nvPr/>
        </p:nvSpPr>
        <p:spPr>
          <a:xfrm>
            <a:off x="2381603" y="4099924"/>
            <a:ext cx="306494" cy="369332"/>
          </a:xfrm>
          <a:prstGeom prst="rect">
            <a:avLst/>
          </a:prstGeom>
          <a:noFill/>
        </p:spPr>
        <p:txBody>
          <a:bodyPr wrap="none" rtlCol="0">
            <a:spAutoFit/>
          </a:bodyPr>
          <a:lstStyle/>
          <a:p>
            <a:r>
              <a:rPr lang="de-DE" dirty="0"/>
              <a:t>n</a:t>
            </a:r>
          </a:p>
        </p:txBody>
      </p:sp>
      <p:sp>
        <p:nvSpPr>
          <p:cNvPr id="15" name="Rechteck 14"/>
          <p:cNvSpPr/>
          <p:nvPr/>
        </p:nvSpPr>
        <p:spPr>
          <a:xfrm>
            <a:off x="277252" y="4253347"/>
            <a:ext cx="2120112" cy="5017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1"/>
                </a:solidFill>
              </a:rPr>
              <a:t>Schüler</a:t>
            </a:r>
          </a:p>
        </p:txBody>
      </p:sp>
      <p:sp>
        <p:nvSpPr>
          <p:cNvPr id="24" name="Raute 23"/>
          <p:cNvSpPr/>
          <p:nvPr/>
        </p:nvSpPr>
        <p:spPr>
          <a:xfrm>
            <a:off x="2639387" y="3919164"/>
            <a:ext cx="1974376" cy="11700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besucht</a:t>
            </a:r>
          </a:p>
        </p:txBody>
      </p:sp>
      <p:sp>
        <p:nvSpPr>
          <p:cNvPr id="34" name="Rechteck 33"/>
          <p:cNvSpPr/>
          <p:nvPr/>
        </p:nvSpPr>
        <p:spPr>
          <a:xfrm>
            <a:off x="4838024" y="4217185"/>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cxnSp>
        <p:nvCxnSpPr>
          <p:cNvPr id="28" name="Gerader Verbinder 27"/>
          <p:cNvCxnSpPr>
            <a:cxnSpLocks/>
            <a:stCxn id="15" idx="3"/>
            <a:endCxn id="24" idx="1"/>
          </p:cNvCxnSpPr>
          <p:nvPr/>
        </p:nvCxnSpPr>
        <p:spPr>
          <a:xfrm flipV="1">
            <a:off x="2397364" y="4504199"/>
            <a:ext cx="24202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a:stCxn id="24" idx="3"/>
            <a:endCxn id="34" idx="1"/>
          </p:cNvCxnSpPr>
          <p:nvPr/>
        </p:nvCxnSpPr>
        <p:spPr>
          <a:xfrm>
            <a:off x="4613763" y="4504199"/>
            <a:ext cx="224261"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hteck 34"/>
          <p:cNvSpPr/>
          <p:nvPr/>
        </p:nvSpPr>
        <p:spPr>
          <a:xfrm>
            <a:off x="8721786" y="4212886"/>
            <a:ext cx="1917812" cy="58262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accent2"/>
                </a:solidFill>
              </a:rPr>
              <a:t>Lehrer</a:t>
            </a:r>
          </a:p>
        </p:txBody>
      </p:sp>
      <p:sp>
        <p:nvSpPr>
          <p:cNvPr id="36" name="Raute 35"/>
          <p:cNvSpPr/>
          <p:nvPr/>
        </p:nvSpPr>
        <p:spPr>
          <a:xfrm>
            <a:off x="6202267" y="3933165"/>
            <a:ext cx="2121224" cy="115066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unterrichtet</a:t>
            </a:r>
          </a:p>
        </p:txBody>
      </p:sp>
      <p:cxnSp>
        <p:nvCxnSpPr>
          <p:cNvPr id="39" name="Gerader Verbinder 38"/>
          <p:cNvCxnSpPr>
            <a:cxnSpLocks/>
            <a:stCxn id="36" idx="3"/>
            <a:endCxn id="35" idx="1"/>
          </p:cNvCxnSpPr>
          <p:nvPr/>
        </p:nvCxnSpPr>
        <p:spPr>
          <a:xfrm flipV="1">
            <a:off x="8323491" y="4504200"/>
            <a:ext cx="398295"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a:cxnSpLocks/>
            <a:stCxn id="34" idx="3"/>
            <a:endCxn id="36" idx="1"/>
          </p:cNvCxnSpPr>
          <p:nvPr/>
        </p:nvCxnSpPr>
        <p:spPr>
          <a:xfrm>
            <a:off x="5865712" y="4508499"/>
            <a:ext cx="33655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850034" y="4079929"/>
            <a:ext cx="306494" cy="369332"/>
          </a:xfrm>
          <a:prstGeom prst="rect">
            <a:avLst/>
          </a:prstGeom>
          <a:noFill/>
        </p:spPr>
        <p:txBody>
          <a:bodyPr wrap="none" rtlCol="0">
            <a:spAutoFit/>
          </a:bodyPr>
          <a:lstStyle/>
          <a:p>
            <a:r>
              <a:rPr lang="de-DE" dirty="0"/>
              <a:t>n</a:t>
            </a:r>
          </a:p>
        </p:txBody>
      </p:sp>
      <p:sp>
        <p:nvSpPr>
          <p:cNvPr id="47" name="Textfeld 46"/>
          <p:cNvSpPr txBox="1"/>
          <p:nvPr/>
        </p:nvSpPr>
        <p:spPr>
          <a:xfrm>
            <a:off x="8290567" y="4099924"/>
            <a:ext cx="369012" cy="369332"/>
          </a:xfrm>
          <a:prstGeom prst="rect">
            <a:avLst/>
          </a:prstGeom>
          <a:noFill/>
        </p:spPr>
        <p:txBody>
          <a:bodyPr wrap="none" rtlCol="0">
            <a:spAutoFit/>
          </a:bodyPr>
          <a:lstStyle/>
          <a:p>
            <a:r>
              <a:rPr lang="de-DE" dirty="0"/>
              <a:t>m</a:t>
            </a:r>
          </a:p>
        </p:txBody>
      </p:sp>
      <p:sp>
        <p:nvSpPr>
          <p:cNvPr id="42" name="Textfeld 41"/>
          <p:cNvSpPr txBox="1"/>
          <p:nvPr/>
        </p:nvSpPr>
        <p:spPr>
          <a:xfrm>
            <a:off x="4357842" y="2677800"/>
            <a:ext cx="1981200" cy="461665"/>
          </a:xfrm>
          <a:prstGeom prst="rect">
            <a:avLst/>
          </a:prstGeom>
          <a:noFill/>
          <a:ln>
            <a:solidFill>
              <a:srgbClr val="FF0000"/>
            </a:solidFill>
          </a:ln>
        </p:spPr>
        <p:txBody>
          <a:bodyPr wrap="square" rtlCol="0">
            <a:spAutoFit/>
          </a:bodyPr>
          <a:lstStyle/>
          <a:p>
            <a:r>
              <a:rPr lang="de-DE" sz="2400" dirty="0">
                <a:solidFill>
                  <a:srgbClr val="FF0000"/>
                </a:solidFill>
              </a:rPr>
              <a:t>Klassenlehrer</a:t>
            </a:r>
          </a:p>
        </p:txBody>
      </p:sp>
      <p:sp>
        <p:nvSpPr>
          <p:cNvPr id="43" name="Raute 42"/>
          <p:cNvSpPr/>
          <p:nvPr/>
        </p:nvSpPr>
        <p:spPr>
          <a:xfrm>
            <a:off x="4753677" y="339714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cxnSp>
        <p:nvCxnSpPr>
          <p:cNvPr id="48" name="Gerader Verbinder 47"/>
          <p:cNvCxnSpPr>
            <a:cxnSpLocks/>
            <a:stCxn id="42" idx="2"/>
            <a:endCxn id="43" idx="0"/>
          </p:cNvCxnSpPr>
          <p:nvPr/>
        </p:nvCxnSpPr>
        <p:spPr>
          <a:xfrm>
            <a:off x="5348442" y="3139465"/>
            <a:ext cx="0" cy="2576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a:cxnSpLocks/>
            <a:stCxn id="43" idx="2"/>
            <a:endCxn id="34" idx="0"/>
          </p:cNvCxnSpPr>
          <p:nvPr/>
        </p:nvCxnSpPr>
        <p:spPr>
          <a:xfrm>
            <a:off x="5348442" y="3898851"/>
            <a:ext cx="3426" cy="3183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5039782" y="3873352"/>
            <a:ext cx="301686" cy="369332"/>
          </a:xfrm>
          <a:prstGeom prst="rect">
            <a:avLst/>
          </a:prstGeom>
          <a:noFill/>
        </p:spPr>
        <p:txBody>
          <a:bodyPr wrap="none" rtlCol="0">
            <a:spAutoFit/>
          </a:bodyPr>
          <a:lstStyle/>
          <a:p>
            <a:r>
              <a:rPr lang="de-DE" dirty="0"/>
              <a:t>1</a:t>
            </a:r>
          </a:p>
        </p:txBody>
      </p:sp>
      <p:sp>
        <p:nvSpPr>
          <p:cNvPr id="62" name="Textfeld 61"/>
          <p:cNvSpPr txBox="1"/>
          <p:nvPr/>
        </p:nvSpPr>
        <p:spPr>
          <a:xfrm>
            <a:off x="5035688" y="3092055"/>
            <a:ext cx="301686" cy="369332"/>
          </a:xfrm>
          <a:prstGeom prst="rect">
            <a:avLst/>
          </a:prstGeom>
          <a:noFill/>
        </p:spPr>
        <p:txBody>
          <a:bodyPr wrap="none" rtlCol="0">
            <a:spAutoFit/>
          </a:bodyPr>
          <a:lstStyle/>
          <a:p>
            <a:r>
              <a:rPr lang="de-DE" dirty="0"/>
              <a:t>1</a:t>
            </a:r>
          </a:p>
        </p:txBody>
      </p:sp>
      <p:sp>
        <p:nvSpPr>
          <p:cNvPr id="3" name="Ellipse 2"/>
          <p:cNvSpPr/>
          <p:nvPr/>
        </p:nvSpPr>
        <p:spPr>
          <a:xfrm>
            <a:off x="41395"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4" name="Ellipse 3"/>
          <p:cNvSpPr/>
          <p:nvPr/>
        </p:nvSpPr>
        <p:spPr>
          <a:xfrm>
            <a:off x="41395" y="3104203"/>
            <a:ext cx="1655380" cy="6968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NrInKlasse</a:t>
            </a:r>
            <a:endParaRPr lang="de-DE" dirty="0"/>
          </a:p>
        </p:txBody>
      </p:sp>
      <p:cxnSp>
        <p:nvCxnSpPr>
          <p:cNvPr id="6" name="Gerader Verbinder 5"/>
          <p:cNvCxnSpPr>
            <a:stCxn id="15" idx="0"/>
            <a:endCxn id="4" idx="4"/>
          </p:cNvCxnSpPr>
          <p:nvPr/>
        </p:nvCxnSpPr>
        <p:spPr>
          <a:xfrm flipH="1" flipV="1">
            <a:off x="869085" y="3801014"/>
            <a:ext cx="468223" cy="4523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a:stCxn id="3" idx="0"/>
            <a:endCxn id="15" idx="2"/>
          </p:cNvCxnSpPr>
          <p:nvPr/>
        </p:nvCxnSpPr>
        <p:spPr>
          <a:xfrm flipV="1">
            <a:off x="926892" y="4755054"/>
            <a:ext cx="410416" cy="55855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4663229" y="5392730"/>
            <a:ext cx="1370425" cy="57954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cxnSp>
        <p:nvCxnSpPr>
          <p:cNvPr id="14" name="Gerader Verbinder 13"/>
          <p:cNvCxnSpPr>
            <a:cxnSpLocks/>
            <a:stCxn id="11" idx="0"/>
            <a:endCxn id="34" idx="2"/>
          </p:cNvCxnSpPr>
          <p:nvPr/>
        </p:nvCxnSpPr>
        <p:spPr>
          <a:xfrm flipV="1">
            <a:off x="5348442" y="4799812"/>
            <a:ext cx="3426" cy="59291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8884495" y="5392730"/>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38" name="Ellipse 37"/>
          <p:cNvSpPr/>
          <p:nvPr/>
        </p:nvSpPr>
        <p:spPr>
          <a:xfrm>
            <a:off x="6466682" y="3232256"/>
            <a:ext cx="1592394" cy="52786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Fach</a:t>
            </a:r>
          </a:p>
        </p:txBody>
      </p:sp>
      <p:cxnSp>
        <p:nvCxnSpPr>
          <p:cNvPr id="20" name="Gerader Verbinder 19"/>
          <p:cNvCxnSpPr>
            <a:cxnSpLocks/>
            <a:stCxn id="38" idx="4"/>
            <a:endCxn id="36" idx="0"/>
          </p:cNvCxnSpPr>
          <p:nvPr/>
        </p:nvCxnSpPr>
        <p:spPr>
          <a:xfrm>
            <a:off x="7262879" y="3760119"/>
            <a:ext cx="0" cy="173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a:cxnSpLocks/>
            <a:stCxn id="35" idx="2"/>
            <a:endCxn id="18" idx="0"/>
          </p:cNvCxnSpPr>
          <p:nvPr/>
        </p:nvCxnSpPr>
        <p:spPr>
          <a:xfrm>
            <a:off x="9680692" y="4795513"/>
            <a:ext cx="0" cy="59721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Ellipse 44"/>
          <p:cNvSpPr/>
          <p:nvPr/>
        </p:nvSpPr>
        <p:spPr>
          <a:xfrm>
            <a:off x="2046961"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Geburtstag</a:t>
            </a:r>
          </a:p>
        </p:txBody>
      </p:sp>
      <p:sp>
        <p:nvSpPr>
          <p:cNvPr id="50" name="Ellipse 49"/>
          <p:cNvSpPr/>
          <p:nvPr/>
        </p:nvSpPr>
        <p:spPr>
          <a:xfrm>
            <a:off x="1931119" y="313293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Adresse</a:t>
            </a:r>
          </a:p>
        </p:txBody>
      </p:sp>
      <p:cxnSp>
        <p:nvCxnSpPr>
          <p:cNvPr id="51" name="Gerader Verbinder 50"/>
          <p:cNvCxnSpPr>
            <a:cxnSpLocks/>
            <a:stCxn id="45" idx="0"/>
            <a:endCxn id="15" idx="2"/>
          </p:cNvCxnSpPr>
          <p:nvPr/>
        </p:nvCxnSpPr>
        <p:spPr>
          <a:xfrm flipH="1" flipV="1">
            <a:off x="1337308" y="4755054"/>
            <a:ext cx="1595150" cy="558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Gerader Verbinder 51"/>
          <p:cNvCxnSpPr>
            <a:cxnSpLocks/>
            <a:stCxn id="15" idx="0"/>
            <a:endCxn id="50" idx="4"/>
          </p:cNvCxnSpPr>
          <p:nvPr/>
        </p:nvCxnSpPr>
        <p:spPr>
          <a:xfrm flipV="1">
            <a:off x="1337308" y="3789835"/>
            <a:ext cx="1479308" cy="4635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Gerade Verbindung mit Pfeil 8"/>
          <p:cNvCxnSpPr>
            <a:cxnSpLocks/>
          </p:cNvCxnSpPr>
          <p:nvPr/>
        </p:nvCxnSpPr>
        <p:spPr>
          <a:xfrm flipH="1">
            <a:off x="9922028" y="3040022"/>
            <a:ext cx="1184587" cy="133155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10562156" y="2481084"/>
            <a:ext cx="1793116" cy="584775"/>
          </a:xfrm>
          <a:prstGeom prst="rect">
            <a:avLst/>
          </a:prstGeom>
          <a:noFill/>
        </p:spPr>
        <p:txBody>
          <a:bodyPr wrap="square" rtlCol="0">
            <a:spAutoFit/>
          </a:bodyPr>
          <a:lstStyle/>
          <a:p>
            <a:r>
              <a:rPr lang="de-DE" sz="3200" dirty="0">
                <a:solidFill>
                  <a:srgbClr val="C00000"/>
                </a:solidFill>
              </a:rPr>
              <a:t>Entität</a:t>
            </a:r>
          </a:p>
        </p:txBody>
      </p:sp>
      <p:cxnSp>
        <p:nvCxnSpPr>
          <p:cNvPr id="44" name="Gerade Verbindung mit Pfeil 43"/>
          <p:cNvCxnSpPr/>
          <p:nvPr/>
        </p:nvCxnSpPr>
        <p:spPr>
          <a:xfrm flipH="1">
            <a:off x="2849088" y="1528210"/>
            <a:ext cx="263168" cy="17485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p:cNvCxnSpPr>
            <a:cxnSpLocks/>
          </p:cNvCxnSpPr>
          <p:nvPr/>
        </p:nvCxnSpPr>
        <p:spPr>
          <a:xfrm flipH="1">
            <a:off x="1240416" y="1473651"/>
            <a:ext cx="1597604" cy="183233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feld 53"/>
          <p:cNvSpPr txBox="1"/>
          <p:nvPr/>
        </p:nvSpPr>
        <p:spPr>
          <a:xfrm>
            <a:off x="2382818" y="895465"/>
            <a:ext cx="1793116" cy="584775"/>
          </a:xfrm>
          <a:prstGeom prst="rect">
            <a:avLst/>
          </a:prstGeom>
          <a:noFill/>
        </p:spPr>
        <p:txBody>
          <a:bodyPr wrap="square" rtlCol="0">
            <a:spAutoFit/>
          </a:bodyPr>
          <a:lstStyle/>
          <a:p>
            <a:r>
              <a:rPr lang="de-DE" sz="3200" dirty="0">
                <a:solidFill>
                  <a:srgbClr val="C00000"/>
                </a:solidFill>
              </a:rPr>
              <a:t>Attribut</a:t>
            </a:r>
          </a:p>
        </p:txBody>
      </p:sp>
      <p:cxnSp>
        <p:nvCxnSpPr>
          <p:cNvPr id="55" name="Gerade Verbindung mit Pfeil 54"/>
          <p:cNvCxnSpPr>
            <a:cxnSpLocks/>
          </p:cNvCxnSpPr>
          <p:nvPr/>
        </p:nvCxnSpPr>
        <p:spPr>
          <a:xfrm flipH="1">
            <a:off x="7922024" y="1351528"/>
            <a:ext cx="667981" cy="309773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feld 56"/>
          <p:cNvSpPr txBox="1"/>
          <p:nvPr/>
        </p:nvSpPr>
        <p:spPr>
          <a:xfrm>
            <a:off x="7623282" y="749281"/>
            <a:ext cx="2057410" cy="584775"/>
          </a:xfrm>
          <a:prstGeom prst="rect">
            <a:avLst/>
          </a:prstGeom>
          <a:noFill/>
        </p:spPr>
        <p:txBody>
          <a:bodyPr wrap="square" rtlCol="0">
            <a:spAutoFit/>
          </a:bodyPr>
          <a:lstStyle/>
          <a:p>
            <a:r>
              <a:rPr lang="de-DE" sz="3200" dirty="0">
                <a:solidFill>
                  <a:srgbClr val="C00000"/>
                </a:solidFill>
              </a:rPr>
              <a:t>Beziehung</a:t>
            </a:r>
          </a:p>
        </p:txBody>
      </p:sp>
      <p:sp>
        <p:nvSpPr>
          <p:cNvPr id="58" name="Ellipse 57"/>
          <p:cNvSpPr/>
          <p:nvPr/>
        </p:nvSpPr>
        <p:spPr>
          <a:xfrm>
            <a:off x="8884495" y="3232256"/>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ID</a:t>
            </a:r>
          </a:p>
        </p:txBody>
      </p:sp>
      <p:cxnSp>
        <p:nvCxnSpPr>
          <p:cNvPr id="59" name="Gerader Verbinder 58"/>
          <p:cNvCxnSpPr>
            <a:cxnSpLocks/>
            <a:stCxn id="58" idx="4"/>
          </p:cNvCxnSpPr>
          <p:nvPr/>
        </p:nvCxnSpPr>
        <p:spPr>
          <a:xfrm>
            <a:off x="9680692" y="3760119"/>
            <a:ext cx="0" cy="45276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18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4536338" y="4115772"/>
            <a:ext cx="301686" cy="369332"/>
          </a:xfrm>
          <a:prstGeom prst="rect">
            <a:avLst/>
          </a:prstGeom>
          <a:noFill/>
        </p:spPr>
        <p:txBody>
          <a:bodyPr wrap="none" rtlCol="0">
            <a:spAutoFit/>
          </a:bodyPr>
          <a:lstStyle/>
          <a:p>
            <a:r>
              <a:rPr lang="de-DE" dirty="0"/>
              <a:t>1</a:t>
            </a:r>
          </a:p>
        </p:txBody>
      </p:sp>
      <p:sp>
        <p:nvSpPr>
          <p:cNvPr id="13" name="Textfeld 12"/>
          <p:cNvSpPr txBox="1"/>
          <p:nvPr/>
        </p:nvSpPr>
        <p:spPr>
          <a:xfrm>
            <a:off x="2381603" y="4099924"/>
            <a:ext cx="306494" cy="369332"/>
          </a:xfrm>
          <a:prstGeom prst="rect">
            <a:avLst/>
          </a:prstGeom>
          <a:noFill/>
        </p:spPr>
        <p:txBody>
          <a:bodyPr wrap="none" rtlCol="0">
            <a:spAutoFit/>
          </a:bodyPr>
          <a:lstStyle/>
          <a:p>
            <a:r>
              <a:rPr lang="de-DE" dirty="0"/>
              <a:t>n</a:t>
            </a:r>
          </a:p>
        </p:txBody>
      </p:sp>
      <p:sp>
        <p:nvSpPr>
          <p:cNvPr id="15" name="Rechteck 14"/>
          <p:cNvSpPr/>
          <p:nvPr/>
        </p:nvSpPr>
        <p:spPr>
          <a:xfrm>
            <a:off x="277252" y="4253347"/>
            <a:ext cx="2120112" cy="5017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1"/>
                </a:solidFill>
              </a:rPr>
              <a:t>Schüler</a:t>
            </a:r>
          </a:p>
        </p:txBody>
      </p:sp>
      <p:sp>
        <p:nvSpPr>
          <p:cNvPr id="24" name="Raute 23"/>
          <p:cNvSpPr/>
          <p:nvPr/>
        </p:nvSpPr>
        <p:spPr>
          <a:xfrm>
            <a:off x="2639387" y="3919164"/>
            <a:ext cx="1974376" cy="11700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besucht</a:t>
            </a:r>
          </a:p>
        </p:txBody>
      </p:sp>
      <p:sp>
        <p:nvSpPr>
          <p:cNvPr id="34" name="Rechteck 33"/>
          <p:cNvSpPr/>
          <p:nvPr/>
        </p:nvSpPr>
        <p:spPr>
          <a:xfrm>
            <a:off x="4838024" y="4217185"/>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cxnSp>
        <p:nvCxnSpPr>
          <p:cNvPr id="28" name="Gerader Verbinder 27"/>
          <p:cNvCxnSpPr>
            <a:cxnSpLocks/>
            <a:stCxn id="15" idx="3"/>
            <a:endCxn id="24" idx="1"/>
          </p:cNvCxnSpPr>
          <p:nvPr/>
        </p:nvCxnSpPr>
        <p:spPr>
          <a:xfrm flipV="1">
            <a:off x="2397364" y="4504199"/>
            <a:ext cx="24202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a:stCxn id="24" idx="3"/>
            <a:endCxn id="34" idx="1"/>
          </p:cNvCxnSpPr>
          <p:nvPr/>
        </p:nvCxnSpPr>
        <p:spPr>
          <a:xfrm>
            <a:off x="4613763" y="4504199"/>
            <a:ext cx="224261"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hteck 34"/>
          <p:cNvSpPr/>
          <p:nvPr/>
        </p:nvSpPr>
        <p:spPr>
          <a:xfrm>
            <a:off x="8721786" y="4212886"/>
            <a:ext cx="1917812" cy="58262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accent2"/>
                </a:solidFill>
              </a:rPr>
              <a:t>Lehrer</a:t>
            </a:r>
          </a:p>
        </p:txBody>
      </p:sp>
      <p:sp>
        <p:nvSpPr>
          <p:cNvPr id="36" name="Raute 35"/>
          <p:cNvSpPr/>
          <p:nvPr/>
        </p:nvSpPr>
        <p:spPr>
          <a:xfrm>
            <a:off x="6202267" y="3933165"/>
            <a:ext cx="2121224" cy="115066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unterrichtet</a:t>
            </a:r>
          </a:p>
        </p:txBody>
      </p:sp>
      <p:cxnSp>
        <p:nvCxnSpPr>
          <p:cNvPr id="39" name="Gerader Verbinder 38"/>
          <p:cNvCxnSpPr>
            <a:cxnSpLocks/>
            <a:stCxn id="36" idx="3"/>
            <a:endCxn id="35" idx="1"/>
          </p:cNvCxnSpPr>
          <p:nvPr/>
        </p:nvCxnSpPr>
        <p:spPr>
          <a:xfrm flipV="1">
            <a:off x="8323491" y="4504200"/>
            <a:ext cx="398295"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a:cxnSpLocks/>
            <a:stCxn id="34" idx="3"/>
            <a:endCxn id="36" idx="1"/>
          </p:cNvCxnSpPr>
          <p:nvPr/>
        </p:nvCxnSpPr>
        <p:spPr>
          <a:xfrm>
            <a:off x="5865712" y="4508499"/>
            <a:ext cx="33655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850034" y="4079929"/>
            <a:ext cx="306494" cy="369332"/>
          </a:xfrm>
          <a:prstGeom prst="rect">
            <a:avLst/>
          </a:prstGeom>
          <a:noFill/>
        </p:spPr>
        <p:txBody>
          <a:bodyPr wrap="none" rtlCol="0">
            <a:spAutoFit/>
          </a:bodyPr>
          <a:lstStyle/>
          <a:p>
            <a:r>
              <a:rPr lang="de-DE" dirty="0"/>
              <a:t>n</a:t>
            </a:r>
          </a:p>
        </p:txBody>
      </p:sp>
      <p:sp>
        <p:nvSpPr>
          <p:cNvPr id="47" name="Textfeld 46"/>
          <p:cNvSpPr txBox="1"/>
          <p:nvPr/>
        </p:nvSpPr>
        <p:spPr>
          <a:xfrm>
            <a:off x="8290567" y="4099924"/>
            <a:ext cx="369012" cy="369332"/>
          </a:xfrm>
          <a:prstGeom prst="rect">
            <a:avLst/>
          </a:prstGeom>
          <a:noFill/>
        </p:spPr>
        <p:txBody>
          <a:bodyPr wrap="none" rtlCol="0">
            <a:spAutoFit/>
          </a:bodyPr>
          <a:lstStyle/>
          <a:p>
            <a:r>
              <a:rPr lang="de-DE" dirty="0"/>
              <a:t>m</a:t>
            </a:r>
          </a:p>
        </p:txBody>
      </p:sp>
      <p:sp>
        <p:nvSpPr>
          <p:cNvPr id="42" name="Textfeld 41"/>
          <p:cNvSpPr txBox="1"/>
          <p:nvPr/>
        </p:nvSpPr>
        <p:spPr>
          <a:xfrm>
            <a:off x="4357842" y="2677800"/>
            <a:ext cx="1981200" cy="461665"/>
          </a:xfrm>
          <a:prstGeom prst="rect">
            <a:avLst/>
          </a:prstGeom>
          <a:noFill/>
          <a:ln>
            <a:solidFill>
              <a:srgbClr val="FF0000"/>
            </a:solidFill>
          </a:ln>
        </p:spPr>
        <p:txBody>
          <a:bodyPr wrap="square" rtlCol="0">
            <a:spAutoFit/>
          </a:bodyPr>
          <a:lstStyle/>
          <a:p>
            <a:r>
              <a:rPr lang="de-DE" sz="2400" dirty="0">
                <a:solidFill>
                  <a:srgbClr val="FF0000"/>
                </a:solidFill>
              </a:rPr>
              <a:t>Klassenlehrer</a:t>
            </a:r>
          </a:p>
        </p:txBody>
      </p:sp>
      <p:sp>
        <p:nvSpPr>
          <p:cNvPr id="43" name="Raute 42"/>
          <p:cNvSpPr/>
          <p:nvPr/>
        </p:nvSpPr>
        <p:spPr>
          <a:xfrm>
            <a:off x="4753677" y="339714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cxnSp>
        <p:nvCxnSpPr>
          <p:cNvPr id="48" name="Gerader Verbinder 47"/>
          <p:cNvCxnSpPr>
            <a:cxnSpLocks/>
            <a:stCxn id="42" idx="2"/>
            <a:endCxn id="43" idx="0"/>
          </p:cNvCxnSpPr>
          <p:nvPr/>
        </p:nvCxnSpPr>
        <p:spPr>
          <a:xfrm>
            <a:off x="5348442" y="3139465"/>
            <a:ext cx="0" cy="2576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a:cxnSpLocks/>
            <a:stCxn id="43" idx="2"/>
            <a:endCxn id="34" idx="0"/>
          </p:cNvCxnSpPr>
          <p:nvPr/>
        </p:nvCxnSpPr>
        <p:spPr>
          <a:xfrm>
            <a:off x="5348442" y="3898851"/>
            <a:ext cx="3426" cy="3183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5039782" y="3873352"/>
            <a:ext cx="301686" cy="369332"/>
          </a:xfrm>
          <a:prstGeom prst="rect">
            <a:avLst/>
          </a:prstGeom>
          <a:noFill/>
        </p:spPr>
        <p:txBody>
          <a:bodyPr wrap="none" rtlCol="0">
            <a:spAutoFit/>
          </a:bodyPr>
          <a:lstStyle/>
          <a:p>
            <a:r>
              <a:rPr lang="de-DE" dirty="0"/>
              <a:t>1</a:t>
            </a:r>
          </a:p>
        </p:txBody>
      </p:sp>
      <p:sp>
        <p:nvSpPr>
          <p:cNvPr id="62" name="Textfeld 61"/>
          <p:cNvSpPr txBox="1"/>
          <p:nvPr/>
        </p:nvSpPr>
        <p:spPr>
          <a:xfrm>
            <a:off x="5035688" y="3092055"/>
            <a:ext cx="301686" cy="369332"/>
          </a:xfrm>
          <a:prstGeom prst="rect">
            <a:avLst/>
          </a:prstGeom>
          <a:noFill/>
        </p:spPr>
        <p:txBody>
          <a:bodyPr wrap="none" rtlCol="0">
            <a:spAutoFit/>
          </a:bodyPr>
          <a:lstStyle/>
          <a:p>
            <a:r>
              <a:rPr lang="de-DE" dirty="0"/>
              <a:t>1</a:t>
            </a:r>
          </a:p>
        </p:txBody>
      </p:sp>
      <p:sp>
        <p:nvSpPr>
          <p:cNvPr id="3" name="Ellipse 2"/>
          <p:cNvSpPr/>
          <p:nvPr/>
        </p:nvSpPr>
        <p:spPr>
          <a:xfrm>
            <a:off x="41395"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4" name="Ellipse 3"/>
          <p:cNvSpPr/>
          <p:nvPr/>
        </p:nvSpPr>
        <p:spPr>
          <a:xfrm>
            <a:off x="41395" y="3104203"/>
            <a:ext cx="1655380" cy="6968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err="1"/>
              <a:t>NrInKlasse</a:t>
            </a:r>
            <a:endParaRPr lang="de-DE" u="sng" dirty="0"/>
          </a:p>
        </p:txBody>
      </p:sp>
      <p:cxnSp>
        <p:nvCxnSpPr>
          <p:cNvPr id="6" name="Gerader Verbinder 5"/>
          <p:cNvCxnSpPr>
            <a:stCxn id="15" idx="0"/>
            <a:endCxn id="4" idx="4"/>
          </p:cNvCxnSpPr>
          <p:nvPr/>
        </p:nvCxnSpPr>
        <p:spPr>
          <a:xfrm flipH="1" flipV="1">
            <a:off x="869085" y="3801014"/>
            <a:ext cx="468223" cy="4523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a:stCxn id="3" idx="0"/>
            <a:endCxn id="15" idx="2"/>
          </p:cNvCxnSpPr>
          <p:nvPr/>
        </p:nvCxnSpPr>
        <p:spPr>
          <a:xfrm flipV="1">
            <a:off x="926892" y="4755054"/>
            <a:ext cx="410416" cy="55855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4663229" y="5392730"/>
            <a:ext cx="1370425" cy="57954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cxnSp>
        <p:nvCxnSpPr>
          <p:cNvPr id="14" name="Gerader Verbinder 13"/>
          <p:cNvCxnSpPr>
            <a:cxnSpLocks/>
            <a:stCxn id="11" idx="0"/>
            <a:endCxn id="34" idx="2"/>
          </p:cNvCxnSpPr>
          <p:nvPr/>
        </p:nvCxnSpPr>
        <p:spPr>
          <a:xfrm flipV="1">
            <a:off x="5348442" y="4799812"/>
            <a:ext cx="3426" cy="59291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8884495" y="5392730"/>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38" name="Ellipse 37"/>
          <p:cNvSpPr/>
          <p:nvPr/>
        </p:nvSpPr>
        <p:spPr>
          <a:xfrm>
            <a:off x="6466682" y="3232256"/>
            <a:ext cx="1592394" cy="52786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Fach</a:t>
            </a:r>
          </a:p>
        </p:txBody>
      </p:sp>
      <p:cxnSp>
        <p:nvCxnSpPr>
          <p:cNvPr id="20" name="Gerader Verbinder 19"/>
          <p:cNvCxnSpPr>
            <a:cxnSpLocks/>
            <a:stCxn id="38" idx="4"/>
            <a:endCxn id="36" idx="0"/>
          </p:cNvCxnSpPr>
          <p:nvPr/>
        </p:nvCxnSpPr>
        <p:spPr>
          <a:xfrm>
            <a:off x="7262879" y="3760119"/>
            <a:ext cx="0" cy="173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a:cxnSpLocks/>
            <a:stCxn id="35" idx="2"/>
            <a:endCxn id="18" idx="0"/>
          </p:cNvCxnSpPr>
          <p:nvPr/>
        </p:nvCxnSpPr>
        <p:spPr>
          <a:xfrm>
            <a:off x="9680692" y="4795513"/>
            <a:ext cx="0" cy="59721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Ellipse 44"/>
          <p:cNvSpPr/>
          <p:nvPr/>
        </p:nvSpPr>
        <p:spPr>
          <a:xfrm>
            <a:off x="2046961"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Geburtstag</a:t>
            </a:r>
          </a:p>
        </p:txBody>
      </p:sp>
      <p:sp>
        <p:nvSpPr>
          <p:cNvPr id="50" name="Ellipse 49"/>
          <p:cNvSpPr/>
          <p:nvPr/>
        </p:nvSpPr>
        <p:spPr>
          <a:xfrm>
            <a:off x="1931119" y="313293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Adresse</a:t>
            </a:r>
          </a:p>
        </p:txBody>
      </p:sp>
      <p:cxnSp>
        <p:nvCxnSpPr>
          <p:cNvPr id="51" name="Gerader Verbinder 50"/>
          <p:cNvCxnSpPr>
            <a:cxnSpLocks/>
            <a:stCxn id="45" idx="0"/>
            <a:endCxn id="15" idx="2"/>
          </p:cNvCxnSpPr>
          <p:nvPr/>
        </p:nvCxnSpPr>
        <p:spPr>
          <a:xfrm flipH="1" flipV="1">
            <a:off x="1337308" y="4755054"/>
            <a:ext cx="1595150" cy="558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Gerader Verbinder 51"/>
          <p:cNvCxnSpPr>
            <a:cxnSpLocks/>
            <a:stCxn id="15" idx="0"/>
            <a:endCxn id="50" idx="4"/>
          </p:cNvCxnSpPr>
          <p:nvPr/>
        </p:nvCxnSpPr>
        <p:spPr>
          <a:xfrm flipV="1">
            <a:off x="1337308" y="3789835"/>
            <a:ext cx="1479308" cy="46351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Textfeld 4"/>
          <p:cNvSpPr txBox="1"/>
          <p:nvPr/>
        </p:nvSpPr>
        <p:spPr>
          <a:xfrm>
            <a:off x="191801" y="218563"/>
            <a:ext cx="9813073" cy="461665"/>
          </a:xfrm>
          <a:prstGeom prst="rect">
            <a:avLst/>
          </a:prstGeom>
          <a:noFill/>
        </p:spPr>
        <p:txBody>
          <a:bodyPr wrap="square" rtlCol="0">
            <a:spAutoFit/>
          </a:bodyPr>
          <a:lstStyle/>
          <a:p>
            <a:r>
              <a:rPr lang="de-DE" sz="2400" dirty="0">
                <a:solidFill>
                  <a:schemeClr val="accent1"/>
                </a:solidFill>
              </a:rPr>
              <a:t>Schüler(</a:t>
            </a:r>
            <a:r>
              <a:rPr lang="de-DE" sz="2400" u="sng" dirty="0" err="1">
                <a:solidFill>
                  <a:schemeClr val="accent1"/>
                </a:solidFill>
              </a:rPr>
              <a:t>NrInKlasse</a:t>
            </a:r>
            <a:r>
              <a:rPr lang="de-DE" sz="2400" dirty="0">
                <a:solidFill>
                  <a:schemeClr val="accent1"/>
                </a:solidFill>
              </a:rPr>
              <a:t>, Name, Geburtstag, Adresse)</a:t>
            </a:r>
          </a:p>
        </p:txBody>
      </p:sp>
      <p:sp>
        <p:nvSpPr>
          <p:cNvPr id="44" name="Ellipse 43"/>
          <p:cNvSpPr/>
          <p:nvPr/>
        </p:nvSpPr>
        <p:spPr>
          <a:xfrm>
            <a:off x="8884495" y="3232256"/>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ID</a:t>
            </a:r>
          </a:p>
        </p:txBody>
      </p:sp>
      <p:cxnSp>
        <p:nvCxnSpPr>
          <p:cNvPr id="53" name="Gerader Verbinder 52"/>
          <p:cNvCxnSpPr>
            <a:cxnSpLocks/>
            <a:stCxn id="44" idx="4"/>
          </p:cNvCxnSpPr>
          <p:nvPr/>
        </p:nvCxnSpPr>
        <p:spPr>
          <a:xfrm>
            <a:off x="9680692" y="3760119"/>
            <a:ext cx="0" cy="45276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50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4536338" y="4115772"/>
            <a:ext cx="301686" cy="369332"/>
          </a:xfrm>
          <a:prstGeom prst="rect">
            <a:avLst/>
          </a:prstGeom>
          <a:noFill/>
        </p:spPr>
        <p:txBody>
          <a:bodyPr wrap="none" rtlCol="0">
            <a:spAutoFit/>
          </a:bodyPr>
          <a:lstStyle/>
          <a:p>
            <a:r>
              <a:rPr lang="de-DE" dirty="0"/>
              <a:t>1</a:t>
            </a:r>
          </a:p>
        </p:txBody>
      </p:sp>
      <p:sp>
        <p:nvSpPr>
          <p:cNvPr id="13" name="Textfeld 12"/>
          <p:cNvSpPr txBox="1"/>
          <p:nvPr/>
        </p:nvSpPr>
        <p:spPr>
          <a:xfrm>
            <a:off x="2381603" y="4099924"/>
            <a:ext cx="306494" cy="369332"/>
          </a:xfrm>
          <a:prstGeom prst="rect">
            <a:avLst/>
          </a:prstGeom>
          <a:noFill/>
        </p:spPr>
        <p:txBody>
          <a:bodyPr wrap="none" rtlCol="0">
            <a:spAutoFit/>
          </a:bodyPr>
          <a:lstStyle/>
          <a:p>
            <a:r>
              <a:rPr lang="de-DE" dirty="0"/>
              <a:t>n</a:t>
            </a:r>
          </a:p>
        </p:txBody>
      </p:sp>
      <p:sp>
        <p:nvSpPr>
          <p:cNvPr id="15" name="Rechteck 14"/>
          <p:cNvSpPr/>
          <p:nvPr/>
        </p:nvSpPr>
        <p:spPr>
          <a:xfrm>
            <a:off x="277252" y="4253347"/>
            <a:ext cx="2120112" cy="5017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1"/>
                </a:solidFill>
              </a:rPr>
              <a:t>Schüler</a:t>
            </a:r>
          </a:p>
        </p:txBody>
      </p:sp>
      <p:sp>
        <p:nvSpPr>
          <p:cNvPr id="24" name="Raute 23"/>
          <p:cNvSpPr/>
          <p:nvPr/>
        </p:nvSpPr>
        <p:spPr>
          <a:xfrm>
            <a:off x="2639387" y="3919164"/>
            <a:ext cx="1974376" cy="11700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besucht</a:t>
            </a:r>
          </a:p>
        </p:txBody>
      </p:sp>
      <p:sp>
        <p:nvSpPr>
          <p:cNvPr id="34" name="Rechteck 33"/>
          <p:cNvSpPr/>
          <p:nvPr/>
        </p:nvSpPr>
        <p:spPr>
          <a:xfrm>
            <a:off x="4838024" y="4217185"/>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cxnSp>
        <p:nvCxnSpPr>
          <p:cNvPr id="28" name="Gerader Verbinder 27"/>
          <p:cNvCxnSpPr>
            <a:cxnSpLocks/>
            <a:stCxn id="15" idx="3"/>
            <a:endCxn id="24" idx="1"/>
          </p:cNvCxnSpPr>
          <p:nvPr/>
        </p:nvCxnSpPr>
        <p:spPr>
          <a:xfrm flipV="1">
            <a:off x="2397364" y="4504199"/>
            <a:ext cx="24202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a:stCxn id="24" idx="3"/>
            <a:endCxn id="34" idx="1"/>
          </p:cNvCxnSpPr>
          <p:nvPr/>
        </p:nvCxnSpPr>
        <p:spPr>
          <a:xfrm>
            <a:off x="4613763" y="4504199"/>
            <a:ext cx="224261"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hteck 34"/>
          <p:cNvSpPr/>
          <p:nvPr/>
        </p:nvSpPr>
        <p:spPr>
          <a:xfrm>
            <a:off x="8721786" y="4212886"/>
            <a:ext cx="1917812" cy="58262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accent2"/>
                </a:solidFill>
              </a:rPr>
              <a:t>Lehrer</a:t>
            </a:r>
          </a:p>
        </p:txBody>
      </p:sp>
      <p:sp>
        <p:nvSpPr>
          <p:cNvPr id="36" name="Raute 35"/>
          <p:cNvSpPr/>
          <p:nvPr/>
        </p:nvSpPr>
        <p:spPr>
          <a:xfrm>
            <a:off x="6202267" y="3933165"/>
            <a:ext cx="2121224" cy="115066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unterrichtet</a:t>
            </a:r>
          </a:p>
        </p:txBody>
      </p:sp>
      <p:cxnSp>
        <p:nvCxnSpPr>
          <p:cNvPr id="39" name="Gerader Verbinder 38"/>
          <p:cNvCxnSpPr>
            <a:cxnSpLocks/>
            <a:stCxn id="36" idx="3"/>
            <a:endCxn id="35" idx="1"/>
          </p:cNvCxnSpPr>
          <p:nvPr/>
        </p:nvCxnSpPr>
        <p:spPr>
          <a:xfrm flipV="1">
            <a:off x="8323491" y="4504200"/>
            <a:ext cx="398295"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a:cxnSpLocks/>
            <a:stCxn id="34" idx="3"/>
            <a:endCxn id="36" idx="1"/>
          </p:cNvCxnSpPr>
          <p:nvPr/>
        </p:nvCxnSpPr>
        <p:spPr>
          <a:xfrm>
            <a:off x="5865712" y="4508499"/>
            <a:ext cx="33655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850034" y="4079929"/>
            <a:ext cx="306494" cy="369332"/>
          </a:xfrm>
          <a:prstGeom prst="rect">
            <a:avLst/>
          </a:prstGeom>
          <a:noFill/>
        </p:spPr>
        <p:txBody>
          <a:bodyPr wrap="none" rtlCol="0">
            <a:spAutoFit/>
          </a:bodyPr>
          <a:lstStyle/>
          <a:p>
            <a:r>
              <a:rPr lang="de-DE" dirty="0"/>
              <a:t>n</a:t>
            </a:r>
          </a:p>
        </p:txBody>
      </p:sp>
      <p:sp>
        <p:nvSpPr>
          <p:cNvPr id="47" name="Textfeld 46"/>
          <p:cNvSpPr txBox="1"/>
          <p:nvPr/>
        </p:nvSpPr>
        <p:spPr>
          <a:xfrm>
            <a:off x="8290567" y="4099924"/>
            <a:ext cx="369012" cy="369332"/>
          </a:xfrm>
          <a:prstGeom prst="rect">
            <a:avLst/>
          </a:prstGeom>
          <a:noFill/>
        </p:spPr>
        <p:txBody>
          <a:bodyPr wrap="none" rtlCol="0">
            <a:spAutoFit/>
          </a:bodyPr>
          <a:lstStyle/>
          <a:p>
            <a:r>
              <a:rPr lang="de-DE" dirty="0"/>
              <a:t>m</a:t>
            </a:r>
          </a:p>
        </p:txBody>
      </p:sp>
      <p:sp>
        <p:nvSpPr>
          <p:cNvPr id="42" name="Textfeld 41"/>
          <p:cNvSpPr txBox="1"/>
          <p:nvPr/>
        </p:nvSpPr>
        <p:spPr>
          <a:xfrm>
            <a:off x="4357842" y="2677800"/>
            <a:ext cx="1981200" cy="461665"/>
          </a:xfrm>
          <a:prstGeom prst="rect">
            <a:avLst/>
          </a:prstGeom>
          <a:noFill/>
          <a:ln>
            <a:solidFill>
              <a:srgbClr val="FF0000"/>
            </a:solidFill>
          </a:ln>
        </p:spPr>
        <p:txBody>
          <a:bodyPr wrap="square" rtlCol="0">
            <a:spAutoFit/>
          </a:bodyPr>
          <a:lstStyle/>
          <a:p>
            <a:r>
              <a:rPr lang="de-DE" sz="2400" dirty="0">
                <a:solidFill>
                  <a:srgbClr val="FF0000"/>
                </a:solidFill>
              </a:rPr>
              <a:t>Klassenlehrer</a:t>
            </a:r>
          </a:p>
        </p:txBody>
      </p:sp>
      <p:sp>
        <p:nvSpPr>
          <p:cNvPr id="43" name="Raute 42"/>
          <p:cNvSpPr/>
          <p:nvPr/>
        </p:nvSpPr>
        <p:spPr>
          <a:xfrm>
            <a:off x="4753677" y="339714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cxnSp>
        <p:nvCxnSpPr>
          <p:cNvPr id="48" name="Gerader Verbinder 47"/>
          <p:cNvCxnSpPr>
            <a:cxnSpLocks/>
            <a:stCxn id="42" idx="2"/>
            <a:endCxn id="43" idx="0"/>
          </p:cNvCxnSpPr>
          <p:nvPr/>
        </p:nvCxnSpPr>
        <p:spPr>
          <a:xfrm>
            <a:off x="5348442" y="3139465"/>
            <a:ext cx="0" cy="2576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a:cxnSpLocks/>
            <a:stCxn id="43" idx="2"/>
            <a:endCxn id="34" idx="0"/>
          </p:cNvCxnSpPr>
          <p:nvPr/>
        </p:nvCxnSpPr>
        <p:spPr>
          <a:xfrm>
            <a:off x="5348442" y="3898851"/>
            <a:ext cx="3426" cy="3183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5039782" y="3873352"/>
            <a:ext cx="301686" cy="369332"/>
          </a:xfrm>
          <a:prstGeom prst="rect">
            <a:avLst/>
          </a:prstGeom>
          <a:noFill/>
        </p:spPr>
        <p:txBody>
          <a:bodyPr wrap="none" rtlCol="0">
            <a:spAutoFit/>
          </a:bodyPr>
          <a:lstStyle/>
          <a:p>
            <a:r>
              <a:rPr lang="de-DE" dirty="0"/>
              <a:t>1</a:t>
            </a:r>
          </a:p>
        </p:txBody>
      </p:sp>
      <p:sp>
        <p:nvSpPr>
          <p:cNvPr id="62" name="Textfeld 61"/>
          <p:cNvSpPr txBox="1"/>
          <p:nvPr/>
        </p:nvSpPr>
        <p:spPr>
          <a:xfrm>
            <a:off x="5035688" y="3092055"/>
            <a:ext cx="301686" cy="369332"/>
          </a:xfrm>
          <a:prstGeom prst="rect">
            <a:avLst/>
          </a:prstGeom>
          <a:noFill/>
        </p:spPr>
        <p:txBody>
          <a:bodyPr wrap="none" rtlCol="0">
            <a:spAutoFit/>
          </a:bodyPr>
          <a:lstStyle/>
          <a:p>
            <a:r>
              <a:rPr lang="de-DE" dirty="0"/>
              <a:t>1</a:t>
            </a:r>
          </a:p>
        </p:txBody>
      </p:sp>
      <p:sp>
        <p:nvSpPr>
          <p:cNvPr id="3" name="Ellipse 2"/>
          <p:cNvSpPr/>
          <p:nvPr/>
        </p:nvSpPr>
        <p:spPr>
          <a:xfrm>
            <a:off x="41395"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4" name="Ellipse 3"/>
          <p:cNvSpPr/>
          <p:nvPr/>
        </p:nvSpPr>
        <p:spPr>
          <a:xfrm>
            <a:off x="41395" y="3104203"/>
            <a:ext cx="1655380" cy="6968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err="1"/>
              <a:t>NrInKlasse</a:t>
            </a:r>
            <a:endParaRPr lang="de-DE" u="sng" dirty="0"/>
          </a:p>
        </p:txBody>
      </p:sp>
      <p:cxnSp>
        <p:nvCxnSpPr>
          <p:cNvPr id="6" name="Gerader Verbinder 5"/>
          <p:cNvCxnSpPr>
            <a:stCxn id="15" idx="0"/>
            <a:endCxn id="4" idx="4"/>
          </p:cNvCxnSpPr>
          <p:nvPr/>
        </p:nvCxnSpPr>
        <p:spPr>
          <a:xfrm flipH="1" flipV="1">
            <a:off x="869085" y="3801014"/>
            <a:ext cx="468223" cy="4523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a:stCxn id="3" idx="0"/>
            <a:endCxn id="15" idx="2"/>
          </p:cNvCxnSpPr>
          <p:nvPr/>
        </p:nvCxnSpPr>
        <p:spPr>
          <a:xfrm flipV="1">
            <a:off x="926892" y="4755054"/>
            <a:ext cx="410416" cy="55855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4663229" y="5392730"/>
            <a:ext cx="1370425" cy="57954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Name</a:t>
            </a:r>
          </a:p>
        </p:txBody>
      </p:sp>
      <p:cxnSp>
        <p:nvCxnSpPr>
          <p:cNvPr id="14" name="Gerader Verbinder 13"/>
          <p:cNvCxnSpPr>
            <a:cxnSpLocks/>
            <a:stCxn id="11" idx="0"/>
            <a:endCxn id="34" idx="2"/>
          </p:cNvCxnSpPr>
          <p:nvPr/>
        </p:nvCxnSpPr>
        <p:spPr>
          <a:xfrm flipV="1">
            <a:off x="5348442" y="4799812"/>
            <a:ext cx="3426" cy="59291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8884495" y="5392730"/>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38" name="Ellipse 37"/>
          <p:cNvSpPr/>
          <p:nvPr/>
        </p:nvSpPr>
        <p:spPr>
          <a:xfrm>
            <a:off x="6466682" y="3232256"/>
            <a:ext cx="1592394" cy="52786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Fach</a:t>
            </a:r>
          </a:p>
        </p:txBody>
      </p:sp>
      <p:cxnSp>
        <p:nvCxnSpPr>
          <p:cNvPr id="20" name="Gerader Verbinder 19"/>
          <p:cNvCxnSpPr>
            <a:cxnSpLocks/>
            <a:stCxn id="38" idx="4"/>
            <a:endCxn id="36" idx="0"/>
          </p:cNvCxnSpPr>
          <p:nvPr/>
        </p:nvCxnSpPr>
        <p:spPr>
          <a:xfrm>
            <a:off x="7262879" y="3760119"/>
            <a:ext cx="0" cy="173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a:cxnSpLocks/>
            <a:stCxn id="35" idx="2"/>
            <a:endCxn id="18" idx="0"/>
          </p:cNvCxnSpPr>
          <p:nvPr/>
        </p:nvCxnSpPr>
        <p:spPr>
          <a:xfrm>
            <a:off x="9680692" y="4795513"/>
            <a:ext cx="0" cy="59721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Ellipse 44"/>
          <p:cNvSpPr/>
          <p:nvPr/>
        </p:nvSpPr>
        <p:spPr>
          <a:xfrm>
            <a:off x="2046961"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Geburtstag</a:t>
            </a:r>
          </a:p>
        </p:txBody>
      </p:sp>
      <p:sp>
        <p:nvSpPr>
          <p:cNvPr id="50" name="Ellipse 49"/>
          <p:cNvSpPr/>
          <p:nvPr/>
        </p:nvSpPr>
        <p:spPr>
          <a:xfrm>
            <a:off x="1931119" y="313293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Adresse</a:t>
            </a:r>
          </a:p>
        </p:txBody>
      </p:sp>
      <p:cxnSp>
        <p:nvCxnSpPr>
          <p:cNvPr id="51" name="Gerader Verbinder 50"/>
          <p:cNvCxnSpPr>
            <a:cxnSpLocks/>
            <a:stCxn id="45" idx="0"/>
            <a:endCxn id="15" idx="2"/>
          </p:cNvCxnSpPr>
          <p:nvPr/>
        </p:nvCxnSpPr>
        <p:spPr>
          <a:xfrm flipH="1" flipV="1">
            <a:off x="1337308" y="4755054"/>
            <a:ext cx="1595150" cy="558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Gerader Verbinder 51"/>
          <p:cNvCxnSpPr>
            <a:cxnSpLocks/>
            <a:stCxn id="15" idx="0"/>
            <a:endCxn id="50" idx="4"/>
          </p:cNvCxnSpPr>
          <p:nvPr/>
        </p:nvCxnSpPr>
        <p:spPr>
          <a:xfrm flipV="1">
            <a:off x="1337308" y="3789835"/>
            <a:ext cx="1479308" cy="46351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Textfeld 4"/>
          <p:cNvSpPr txBox="1"/>
          <p:nvPr/>
        </p:nvSpPr>
        <p:spPr>
          <a:xfrm>
            <a:off x="191801" y="218563"/>
            <a:ext cx="9813073" cy="1200329"/>
          </a:xfrm>
          <a:prstGeom prst="rect">
            <a:avLst/>
          </a:prstGeom>
          <a:noFill/>
        </p:spPr>
        <p:txBody>
          <a:bodyPr wrap="square" rtlCol="0">
            <a:spAutoFit/>
          </a:bodyPr>
          <a:lstStyle/>
          <a:p>
            <a:r>
              <a:rPr lang="de-DE" sz="2400" dirty="0">
                <a:solidFill>
                  <a:schemeClr val="accent1"/>
                </a:solidFill>
              </a:rPr>
              <a:t>Schüler(</a:t>
            </a:r>
            <a:r>
              <a:rPr lang="de-DE" sz="2400" u="sng" dirty="0" err="1">
                <a:solidFill>
                  <a:schemeClr val="accent1"/>
                </a:solidFill>
              </a:rPr>
              <a:t>NrInKlasse</a:t>
            </a:r>
            <a:r>
              <a:rPr lang="de-DE" sz="2400" dirty="0">
                <a:solidFill>
                  <a:schemeClr val="accent1"/>
                </a:solidFill>
              </a:rPr>
              <a:t>, Name, Geburtstag, Adresse)</a:t>
            </a:r>
          </a:p>
          <a:p>
            <a:r>
              <a:rPr lang="de-DE" sz="2400" dirty="0">
                <a:solidFill>
                  <a:schemeClr val="accent6"/>
                </a:solidFill>
              </a:rPr>
              <a:t>Klasse(</a:t>
            </a:r>
            <a:r>
              <a:rPr lang="de-DE" sz="2400" u="sng" dirty="0">
                <a:solidFill>
                  <a:schemeClr val="accent6"/>
                </a:solidFill>
              </a:rPr>
              <a:t>Name</a:t>
            </a:r>
            <a:r>
              <a:rPr lang="de-DE" sz="2400" dirty="0">
                <a:solidFill>
                  <a:schemeClr val="accent6"/>
                </a:solidFill>
              </a:rPr>
              <a:t>)</a:t>
            </a:r>
          </a:p>
          <a:p>
            <a:endParaRPr lang="de-DE" sz="2400" dirty="0">
              <a:solidFill>
                <a:schemeClr val="accent1"/>
              </a:solidFill>
            </a:endParaRPr>
          </a:p>
        </p:txBody>
      </p:sp>
      <p:sp>
        <p:nvSpPr>
          <p:cNvPr id="44" name="Ellipse 43"/>
          <p:cNvSpPr/>
          <p:nvPr/>
        </p:nvSpPr>
        <p:spPr>
          <a:xfrm>
            <a:off x="8884495" y="3232256"/>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ID</a:t>
            </a:r>
          </a:p>
        </p:txBody>
      </p:sp>
      <p:cxnSp>
        <p:nvCxnSpPr>
          <p:cNvPr id="53" name="Gerader Verbinder 52"/>
          <p:cNvCxnSpPr>
            <a:cxnSpLocks/>
            <a:stCxn id="44" idx="4"/>
          </p:cNvCxnSpPr>
          <p:nvPr/>
        </p:nvCxnSpPr>
        <p:spPr>
          <a:xfrm>
            <a:off x="9680692" y="3760119"/>
            <a:ext cx="0" cy="45276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95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4536338" y="4115772"/>
            <a:ext cx="301686" cy="369332"/>
          </a:xfrm>
          <a:prstGeom prst="rect">
            <a:avLst/>
          </a:prstGeom>
          <a:noFill/>
        </p:spPr>
        <p:txBody>
          <a:bodyPr wrap="none" rtlCol="0">
            <a:spAutoFit/>
          </a:bodyPr>
          <a:lstStyle/>
          <a:p>
            <a:r>
              <a:rPr lang="de-DE" dirty="0"/>
              <a:t>1</a:t>
            </a:r>
          </a:p>
        </p:txBody>
      </p:sp>
      <p:sp>
        <p:nvSpPr>
          <p:cNvPr id="13" name="Textfeld 12"/>
          <p:cNvSpPr txBox="1"/>
          <p:nvPr/>
        </p:nvSpPr>
        <p:spPr>
          <a:xfrm>
            <a:off x="2381603" y="4099924"/>
            <a:ext cx="306494" cy="369332"/>
          </a:xfrm>
          <a:prstGeom prst="rect">
            <a:avLst/>
          </a:prstGeom>
          <a:noFill/>
        </p:spPr>
        <p:txBody>
          <a:bodyPr wrap="none" rtlCol="0">
            <a:spAutoFit/>
          </a:bodyPr>
          <a:lstStyle/>
          <a:p>
            <a:r>
              <a:rPr lang="de-DE" dirty="0"/>
              <a:t>n</a:t>
            </a:r>
          </a:p>
        </p:txBody>
      </p:sp>
      <p:sp>
        <p:nvSpPr>
          <p:cNvPr id="15" name="Rechteck 14"/>
          <p:cNvSpPr/>
          <p:nvPr/>
        </p:nvSpPr>
        <p:spPr>
          <a:xfrm>
            <a:off x="277252" y="4253347"/>
            <a:ext cx="2120112" cy="5017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1"/>
                </a:solidFill>
              </a:rPr>
              <a:t>Schüler</a:t>
            </a:r>
          </a:p>
        </p:txBody>
      </p:sp>
      <p:sp>
        <p:nvSpPr>
          <p:cNvPr id="24" name="Raute 23"/>
          <p:cNvSpPr/>
          <p:nvPr/>
        </p:nvSpPr>
        <p:spPr>
          <a:xfrm>
            <a:off x="2639387" y="3919164"/>
            <a:ext cx="1974376" cy="11700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besucht</a:t>
            </a:r>
          </a:p>
        </p:txBody>
      </p:sp>
      <p:sp>
        <p:nvSpPr>
          <p:cNvPr id="34" name="Rechteck 33"/>
          <p:cNvSpPr/>
          <p:nvPr/>
        </p:nvSpPr>
        <p:spPr>
          <a:xfrm>
            <a:off x="4838024" y="4217185"/>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cxnSp>
        <p:nvCxnSpPr>
          <p:cNvPr id="28" name="Gerader Verbinder 27"/>
          <p:cNvCxnSpPr>
            <a:cxnSpLocks/>
            <a:stCxn id="15" idx="3"/>
            <a:endCxn id="24" idx="1"/>
          </p:cNvCxnSpPr>
          <p:nvPr/>
        </p:nvCxnSpPr>
        <p:spPr>
          <a:xfrm flipV="1">
            <a:off x="2397364" y="4504199"/>
            <a:ext cx="24202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a:stCxn id="24" idx="3"/>
            <a:endCxn id="34" idx="1"/>
          </p:cNvCxnSpPr>
          <p:nvPr/>
        </p:nvCxnSpPr>
        <p:spPr>
          <a:xfrm>
            <a:off x="4613763" y="4504199"/>
            <a:ext cx="224261"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hteck 34"/>
          <p:cNvSpPr/>
          <p:nvPr/>
        </p:nvSpPr>
        <p:spPr>
          <a:xfrm>
            <a:off x="8721786" y="4212886"/>
            <a:ext cx="1917812" cy="58262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accent2"/>
                </a:solidFill>
              </a:rPr>
              <a:t>Lehrer</a:t>
            </a:r>
          </a:p>
        </p:txBody>
      </p:sp>
      <p:sp>
        <p:nvSpPr>
          <p:cNvPr id="36" name="Raute 35"/>
          <p:cNvSpPr/>
          <p:nvPr/>
        </p:nvSpPr>
        <p:spPr>
          <a:xfrm>
            <a:off x="6202267" y="3933165"/>
            <a:ext cx="2121224" cy="115066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unterrichtet</a:t>
            </a:r>
          </a:p>
        </p:txBody>
      </p:sp>
      <p:cxnSp>
        <p:nvCxnSpPr>
          <p:cNvPr id="39" name="Gerader Verbinder 38"/>
          <p:cNvCxnSpPr>
            <a:cxnSpLocks/>
            <a:stCxn id="36" idx="3"/>
            <a:endCxn id="35" idx="1"/>
          </p:cNvCxnSpPr>
          <p:nvPr/>
        </p:nvCxnSpPr>
        <p:spPr>
          <a:xfrm flipV="1">
            <a:off x="8323491" y="4504200"/>
            <a:ext cx="398295"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a:cxnSpLocks/>
            <a:stCxn id="34" idx="3"/>
            <a:endCxn id="36" idx="1"/>
          </p:cNvCxnSpPr>
          <p:nvPr/>
        </p:nvCxnSpPr>
        <p:spPr>
          <a:xfrm>
            <a:off x="5865712" y="4508499"/>
            <a:ext cx="33655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850034" y="4079929"/>
            <a:ext cx="306494" cy="369332"/>
          </a:xfrm>
          <a:prstGeom prst="rect">
            <a:avLst/>
          </a:prstGeom>
          <a:noFill/>
        </p:spPr>
        <p:txBody>
          <a:bodyPr wrap="none" rtlCol="0">
            <a:spAutoFit/>
          </a:bodyPr>
          <a:lstStyle/>
          <a:p>
            <a:r>
              <a:rPr lang="de-DE" dirty="0"/>
              <a:t>n</a:t>
            </a:r>
          </a:p>
        </p:txBody>
      </p:sp>
      <p:sp>
        <p:nvSpPr>
          <p:cNvPr id="47" name="Textfeld 46"/>
          <p:cNvSpPr txBox="1"/>
          <p:nvPr/>
        </p:nvSpPr>
        <p:spPr>
          <a:xfrm>
            <a:off x="8290567" y="4099924"/>
            <a:ext cx="369012" cy="369332"/>
          </a:xfrm>
          <a:prstGeom prst="rect">
            <a:avLst/>
          </a:prstGeom>
          <a:noFill/>
        </p:spPr>
        <p:txBody>
          <a:bodyPr wrap="none" rtlCol="0">
            <a:spAutoFit/>
          </a:bodyPr>
          <a:lstStyle/>
          <a:p>
            <a:r>
              <a:rPr lang="de-DE" dirty="0"/>
              <a:t>m</a:t>
            </a:r>
          </a:p>
        </p:txBody>
      </p:sp>
      <p:sp>
        <p:nvSpPr>
          <p:cNvPr id="42" name="Textfeld 41"/>
          <p:cNvSpPr txBox="1"/>
          <p:nvPr/>
        </p:nvSpPr>
        <p:spPr>
          <a:xfrm>
            <a:off x="4357842" y="2677800"/>
            <a:ext cx="1981200" cy="461665"/>
          </a:xfrm>
          <a:prstGeom prst="rect">
            <a:avLst/>
          </a:prstGeom>
          <a:noFill/>
          <a:ln>
            <a:solidFill>
              <a:srgbClr val="FF0000"/>
            </a:solidFill>
          </a:ln>
        </p:spPr>
        <p:txBody>
          <a:bodyPr wrap="square" rtlCol="0">
            <a:spAutoFit/>
          </a:bodyPr>
          <a:lstStyle/>
          <a:p>
            <a:r>
              <a:rPr lang="de-DE" sz="2400" dirty="0">
                <a:solidFill>
                  <a:srgbClr val="FF0000"/>
                </a:solidFill>
              </a:rPr>
              <a:t>Klassenlehrer</a:t>
            </a:r>
          </a:p>
        </p:txBody>
      </p:sp>
      <p:sp>
        <p:nvSpPr>
          <p:cNvPr id="43" name="Raute 42"/>
          <p:cNvSpPr/>
          <p:nvPr/>
        </p:nvSpPr>
        <p:spPr>
          <a:xfrm>
            <a:off x="4753677" y="339714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cxnSp>
        <p:nvCxnSpPr>
          <p:cNvPr id="48" name="Gerader Verbinder 47"/>
          <p:cNvCxnSpPr>
            <a:cxnSpLocks/>
            <a:stCxn id="42" idx="2"/>
            <a:endCxn id="43" idx="0"/>
          </p:cNvCxnSpPr>
          <p:nvPr/>
        </p:nvCxnSpPr>
        <p:spPr>
          <a:xfrm>
            <a:off x="5348442" y="3139465"/>
            <a:ext cx="0" cy="2576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a:cxnSpLocks/>
            <a:stCxn id="43" idx="2"/>
            <a:endCxn id="34" idx="0"/>
          </p:cNvCxnSpPr>
          <p:nvPr/>
        </p:nvCxnSpPr>
        <p:spPr>
          <a:xfrm>
            <a:off x="5348442" y="3898851"/>
            <a:ext cx="3426" cy="3183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5039782" y="3873352"/>
            <a:ext cx="301686" cy="369332"/>
          </a:xfrm>
          <a:prstGeom prst="rect">
            <a:avLst/>
          </a:prstGeom>
          <a:noFill/>
        </p:spPr>
        <p:txBody>
          <a:bodyPr wrap="none" rtlCol="0">
            <a:spAutoFit/>
          </a:bodyPr>
          <a:lstStyle/>
          <a:p>
            <a:r>
              <a:rPr lang="de-DE" dirty="0"/>
              <a:t>1</a:t>
            </a:r>
          </a:p>
        </p:txBody>
      </p:sp>
      <p:sp>
        <p:nvSpPr>
          <p:cNvPr id="62" name="Textfeld 61"/>
          <p:cNvSpPr txBox="1"/>
          <p:nvPr/>
        </p:nvSpPr>
        <p:spPr>
          <a:xfrm>
            <a:off x="5035688" y="3092055"/>
            <a:ext cx="301686" cy="369332"/>
          </a:xfrm>
          <a:prstGeom prst="rect">
            <a:avLst/>
          </a:prstGeom>
          <a:noFill/>
        </p:spPr>
        <p:txBody>
          <a:bodyPr wrap="none" rtlCol="0">
            <a:spAutoFit/>
          </a:bodyPr>
          <a:lstStyle/>
          <a:p>
            <a:r>
              <a:rPr lang="de-DE" dirty="0"/>
              <a:t>1</a:t>
            </a:r>
          </a:p>
        </p:txBody>
      </p:sp>
      <p:sp>
        <p:nvSpPr>
          <p:cNvPr id="3" name="Ellipse 2"/>
          <p:cNvSpPr/>
          <p:nvPr/>
        </p:nvSpPr>
        <p:spPr>
          <a:xfrm>
            <a:off x="41395"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4" name="Ellipse 3"/>
          <p:cNvSpPr/>
          <p:nvPr/>
        </p:nvSpPr>
        <p:spPr>
          <a:xfrm>
            <a:off x="41395" y="3104203"/>
            <a:ext cx="1655380" cy="6968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err="1"/>
              <a:t>NrInKlasse</a:t>
            </a:r>
            <a:endParaRPr lang="de-DE" u="sng" dirty="0"/>
          </a:p>
        </p:txBody>
      </p:sp>
      <p:cxnSp>
        <p:nvCxnSpPr>
          <p:cNvPr id="6" name="Gerader Verbinder 5"/>
          <p:cNvCxnSpPr>
            <a:stCxn id="15" idx="0"/>
            <a:endCxn id="4" idx="4"/>
          </p:cNvCxnSpPr>
          <p:nvPr/>
        </p:nvCxnSpPr>
        <p:spPr>
          <a:xfrm flipH="1" flipV="1">
            <a:off x="869085" y="3801014"/>
            <a:ext cx="468223" cy="4523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a:stCxn id="3" idx="0"/>
            <a:endCxn id="15" idx="2"/>
          </p:cNvCxnSpPr>
          <p:nvPr/>
        </p:nvCxnSpPr>
        <p:spPr>
          <a:xfrm flipV="1">
            <a:off x="926892" y="4755054"/>
            <a:ext cx="410416" cy="55855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4663229" y="5392730"/>
            <a:ext cx="1370425" cy="57954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Name</a:t>
            </a:r>
          </a:p>
        </p:txBody>
      </p:sp>
      <p:cxnSp>
        <p:nvCxnSpPr>
          <p:cNvPr id="14" name="Gerader Verbinder 13"/>
          <p:cNvCxnSpPr>
            <a:cxnSpLocks/>
            <a:stCxn id="11" idx="0"/>
            <a:endCxn id="34" idx="2"/>
          </p:cNvCxnSpPr>
          <p:nvPr/>
        </p:nvCxnSpPr>
        <p:spPr>
          <a:xfrm flipV="1">
            <a:off x="5348442" y="4799812"/>
            <a:ext cx="3426" cy="59291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8884495" y="5392730"/>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38" name="Ellipse 37"/>
          <p:cNvSpPr/>
          <p:nvPr/>
        </p:nvSpPr>
        <p:spPr>
          <a:xfrm>
            <a:off x="6466682" y="3232256"/>
            <a:ext cx="1592394" cy="52786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Fach</a:t>
            </a:r>
          </a:p>
        </p:txBody>
      </p:sp>
      <p:cxnSp>
        <p:nvCxnSpPr>
          <p:cNvPr id="20" name="Gerader Verbinder 19"/>
          <p:cNvCxnSpPr>
            <a:cxnSpLocks/>
            <a:stCxn id="38" idx="4"/>
            <a:endCxn id="36" idx="0"/>
          </p:cNvCxnSpPr>
          <p:nvPr/>
        </p:nvCxnSpPr>
        <p:spPr>
          <a:xfrm>
            <a:off x="7262879" y="3760119"/>
            <a:ext cx="0" cy="173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a:cxnSpLocks/>
            <a:stCxn id="35" idx="2"/>
            <a:endCxn id="18" idx="0"/>
          </p:cNvCxnSpPr>
          <p:nvPr/>
        </p:nvCxnSpPr>
        <p:spPr>
          <a:xfrm>
            <a:off x="9680692" y="4795513"/>
            <a:ext cx="0" cy="59721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Ellipse 44"/>
          <p:cNvSpPr/>
          <p:nvPr/>
        </p:nvSpPr>
        <p:spPr>
          <a:xfrm>
            <a:off x="2046961"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Geburtstag</a:t>
            </a:r>
          </a:p>
        </p:txBody>
      </p:sp>
      <p:sp>
        <p:nvSpPr>
          <p:cNvPr id="50" name="Ellipse 49"/>
          <p:cNvSpPr/>
          <p:nvPr/>
        </p:nvSpPr>
        <p:spPr>
          <a:xfrm>
            <a:off x="1931119" y="313293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Adresse</a:t>
            </a:r>
          </a:p>
        </p:txBody>
      </p:sp>
      <p:cxnSp>
        <p:nvCxnSpPr>
          <p:cNvPr id="51" name="Gerader Verbinder 50"/>
          <p:cNvCxnSpPr>
            <a:cxnSpLocks/>
            <a:stCxn id="45" idx="0"/>
            <a:endCxn id="15" idx="2"/>
          </p:cNvCxnSpPr>
          <p:nvPr/>
        </p:nvCxnSpPr>
        <p:spPr>
          <a:xfrm flipH="1" flipV="1">
            <a:off x="1337308" y="4755054"/>
            <a:ext cx="1595150" cy="558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Gerader Verbinder 51"/>
          <p:cNvCxnSpPr>
            <a:cxnSpLocks/>
            <a:stCxn id="15" idx="0"/>
            <a:endCxn id="50" idx="4"/>
          </p:cNvCxnSpPr>
          <p:nvPr/>
        </p:nvCxnSpPr>
        <p:spPr>
          <a:xfrm flipV="1">
            <a:off x="1337308" y="3789835"/>
            <a:ext cx="1479308" cy="46351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Textfeld 4"/>
          <p:cNvSpPr txBox="1"/>
          <p:nvPr/>
        </p:nvSpPr>
        <p:spPr>
          <a:xfrm>
            <a:off x="191801" y="218563"/>
            <a:ext cx="9813073" cy="1569660"/>
          </a:xfrm>
          <a:prstGeom prst="rect">
            <a:avLst/>
          </a:prstGeom>
          <a:noFill/>
        </p:spPr>
        <p:txBody>
          <a:bodyPr wrap="square" rtlCol="0">
            <a:spAutoFit/>
          </a:bodyPr>
          <a:lstStyle/>
          <a:p>
            <a:r>
              <a:rPr lang="de-DE" sz="2400" dirty="0">
                <a:solidFill>
                  <a:schemeClr val="accent1"/>
                </a:solidFill>
              </a:rPr>
              <a:t>Schüler(</a:t>
            </a:r>
            <a:r>
              <a:rPr lang="de-DE" sz="2400" u="sng" dirty="0" err="1">
                <a:solidFill>
                  <a:schemeClr val="accent1"/>
                </a:solidFill>
              </a:rPr>
              <a:t>NrInKlasse</a:t>
            </a:r>
            <a:r>
              <a:rPr lang="de-DE" sz="2400" dirty="0">
                <a:solidFill>
                  <a:schemeClr val="accent1"/>
                </a:solidFill>
              </a:rPr>
              <a:t>, Name, Geburtstag, Adresse)</a:t>
            </a:r>
          </a:p>
          <a:p>
            <a:r>
              <a:rPr lang="de-DE" sz="2400" dirty="0">
                <a:solidFill>
                  <a:schemeClr val="accent6"/>
                </a:solidFill>
              </a:rPr>
              <a:t>Klasse(</a:t>
            </a:r>
            <a:r>
              <a:rPr lang="de-DE" sz="2400" u="sng" dirty="0">
                <a:solidFill>
                  <a:schemeClr val="accent6"/>
                </a:solidFill>
              </a:rPr>
              <a:t>Name</a:t>
            </a:r>
            <a:r>
              <a:rPr lang="de-DE" sz="2400" dirty="0">
                <a:solidFill>
                  <a:schemeClr val="accent6"/>
                </a:solidFill>
              </a:rPr>
              <a:t>)</a:t>
            </a:r>
          </a:p>
          <a:p>
            <a:r>
              <a:rPr lang="de-DE" sz="2400" dirty="0">
                <a:solidFill>
                  <a:schemeClr val="accent2"/>
                </a:solidFill>
              </a:rPr>
              <a:t>Lehrer(</a:t>
            </a:r>
            <a:r>
              <a:rPr lang="de-DE" sz="2400" u="sng" dirty="0">
                <a:solidFill>
                  <a:schemeClr val="accent2"/>
                </a:solidFill>
              </a:rPr>
              <a:t>ID</a:t>
            </a:r>
            <a:r>
              <a:rPr lang="de-DE" sz="2400" dirty="0">
                <a:solidFill>
                  <a:schemeClr val="accent2"/>
                </a:solidFill>
              </a:rPr>
              <a:t>, Name)</a:t>
            </a:r>
          </a:p>
          <a:p>
            <a:endParaRPr lang="de-DE" sz="2400" dirty="0">
              <a:solidFill>
                <a:schemeClr val="accent1"/>
              </a:solidFill>
            </a:endParaRPr>
          </a:p>
        </p:txBody>
      </p:sp>
      <p:sp>
        <p:nvSpPr>
          <p:cNvPr id="44" name="Ellipse 43"/>
          <p:cNvSpPr/>
          <p:nvPr/>
        </p:nvSpPr>
        <p:spPr>
          <a:xfrm>
            <a:off x="8884495" y="3232256"/>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ID</a:t>
            </a:r>
          </a:p>
        </p:txBody>
      </p:sp>
      <p:cxnSp>
        <p:nvCxnSpPr>
          <p:cNvPr id="53" name="Gerader Verbinder 52"/>
          <p:cNvCxnSpPr>
            <a:cxnSpLocks/>
            <a:stCxn id="44" idx="4"/>
          </p:cNvCxnSpPr>
          <p:nvPr/>
        </p:nvCxnSpPr>
        <p:spPr>
          <a:xfrm>
            <a:off x="9680692" y="3760119"/>
            <a:ext cx="0" cy="45276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flipH="1" flipV="1">
            <a:off x="1378291" y="1364909"/>
            <a:ext cx="281010" cy="75828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451584" y="2189379"/>
            <a:ext cx="2721608" cy="369332"/>
          </a:xfrm>
          <a:prstGeom prst="rect">
            <a:avLst/>
          </a:prstGeom>
          <a:noFill/>
        </p:spPr>
        <p:txBody>
          <a:bodyPr wrap="square" rtlCol="0">
            <a:spAutoFit/>
          </a:bodyPr>
          <a:lstStyle/>
          <a:p>
            <a:r>
              <a:rPr lang="de-DE" b="1" dirty="0">
                <a:solidFill>
                  <a:srgbClr val="C00000"/>
                </a:solidFill>
              </a:rPr>
              <a:t>Primärschlüssel</a:t>
            </a:r>
            <a:r>
              <a:rPr lang="de-DE" dirty="0">
                <a:solidFill>
                  <a:srgbClr val="C00000"/>
                </a:solidFill>
              </a:rPr>
              <a:t> von Lehrer</a:t>
            </a:r>
          </a:p>
        </p:txBody>
      </p:sp>
      <p:cxnSp>
        <p:nvCxnSpPr>
          <p:cNvPr id="54" name="Gerade Verbindung mit Pfeil 53"/>
          <p:cNvCxnSpPr/>
          <p:nvPr/>
        </p:nvCxnSpPr>
        <p:spPr>
          <a:xfrm flipH="1" flipV="1">
            <a:off x="2586008" y="700032"/>
            <a:ext cx="281010" cy="75828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feld 54"/>
          <p:cNvSpPr txBox="1"/>
          <p:nvPr/>
        </p:nvSpPr>
        <p:spPr>
          <a:xfrm>
            <a:off x="1659301" y="1524502"/>
            <a:ext cx="2921620" cy="369332"/>
          </a:xfrm>
          <a:prstGeom prst="rect">
            <a:avLst/>
          </a:prstGeom>
          <a:noFill/>
        </p:spPr>
        <p:txBody>
          <a:bodyPr wrap="square" rtlCol="0">
            <a:spAutoFit/>
          </a:bodyPr>
          <a:lstStyle/>
          <a:p>
            <a:r>
              <a:rPr lang="de-DE" b="1" dirty="0">
                <a:solidFill>
                  <a:srgbClr val="C00000"/>
                </a:solidFill>
              </a:rPr>
              <a:t>Primärschlüssel</a:t>
            </a:r>
            <a:r>
              <a:rPr lang="de-DE" dirty="0">
                <a:solidFill>
                  <a:srgbClr val="C00000"/>
                </a:solidFill>
              </a:rPr>
              <a:t> von Schüler</a:t>
            </a:r>
          </a:p>
        </p:txBody>
      </p:sp>
    </p:spTree>
    <p:extLst>
      <p:ext uri="{BB962C8B-B14F-4D97-AF65-F5344CB8AC3E}">
        <p14:creationId xmlns:p14="http://schemas.microsoft.com/office/powerpoint/2010/main" val="118677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4536338" y="4115772"/>
            <a:ext cx="301686" cy="369332"/>
          </a:xfrm>
          <a:prstGeom prst="rect">
            <a:avLst/>
          </a:prstGeom>
          <a:noFill/>
        </p:spPr>
        <p:txBody>
          <a:bodyPr wrap="none" rtlCol="0">
            <a:spAutoFit/>
          </a:bodyPr>
          <a:lstStyle/>
          <a:p>
            <a:r>
              <a:rPr lang="de-DE" dirty="0"/>
              <a:t>1</a:t>
            </a:r>
          </a:p>
        </p:txBody>
      </p:sp>
      <p:sp>
        <p:nvSpPr>
          <p:cNvPr id="13" name="Textfeld 12"/>
          <p:cNvSpPr txBox="1"/>
          <p:nvPr/>
        </p:nvSpPr>
        <p:spPr>
          <a:xfrm>
            <a:off x="2381603" y="4099924"/>
            <a:ext cx="306494" cy="369332"/>
          </a:xfrm>
          <a:prstGeom prst="rect">
            <a:avLst/>
          </a:prstGeom>
          <a:noFill/>
        </p:spPr>
        <p:txBody>
          <a:bodyPr wrap="none" rtlCol="0">
            <a:spAutoFit/>
          </a:bodyPr>
          <a:lstStyle/>
          <a:p>
            <a:r>
              <a:rPr lang="de-DE" dirty="0"/>
              <a:t>n</a:t>
            </a:r>
          </a:p>
        </p:txBody>
      </p:sp>
      <p:sp>
        <p:nvSpPr>
          <p:cNvPr id="15" name="Rechteck 14"/>
          <p:cNvSpPr/>
          <p:nvPr/>
        </p:nvSpPr>
        <p:spPr>
          <a:xfrm>
            <a:off x="277252" y="4253347"/>
            <a:ext cx="2120112" cy="5017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1"/>
                </a:solidFill>
              </a:rPr>
              <a:t>Schüler</a:t>
            </a:r>
          </a:p>
        </p:txBody>
      </p:sp>
      <p:sp>
        <p:nvSpPr>
          <p:cNvPr id="24" name="Raute 23"/>
          <p:cNvSpPr/>
          <p:nvPr/>
        </p:nvSpPr>
        <p:spPr>
          <a:xfrm>
            <a:off x="2639387" y="3919164"/>
            <a:ext cx="1974376" cy="11700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besucht</a:t>
            </a:r>
          </a:p>
        </p:txBody>
      </p:sp>
      <p:sp>
        <p:nvSpPr>
          <p:cNvPr id="34" name="Rechteck 33"/>
          <p:cNvSpPr/>
          <p:nvPr/>
        </p:nvSpPr>
        <p:spPr>
          <a:xfrm>
            <a:off x="4838024" y="4217185"/>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cxnSp>
        <p:nvCxnSpPr>
          <p:cNvPr id="28" name="Gerader Verbinder 27"/>
          <p:cNvCxnSpPr>
            <a:cxnSpLocks/>
            <a:stCxn id="15" idx="3"/>
            <a:endCxn id="24" idx="1"/>
          </p:cNvCxnSpPr>
          <p:nvPr/>
        </p:nvCxnSpPr>
        <p:spPr>
          <a:xfrm flipV="1">
            <a:off x="2397364" y="4504199"/>
            <a:ext cx="24202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a:stCxn id="24" idx="3"/>
            <a:endCxn id="34" idx="1"/>
          </p:cNvCxnSpPr>
          <p:nvPr/>
        </p:nvCxnSpPr>
        <p:spPr>
          <a:xfrm>
            <a:off x="4613763" y="4504199"/>
            <a:ext cx="224261"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hteck 34"/>
          <p:cNvSpPr/>
          <p:nvPr/>
        </p:nvSpPr>
        <p:spPr>
          <a:xfrm>
            <a:off x="8721786" y="4212886"/>
            <a:ext cx="1917812" cy="58262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accent2"/>
                </a:solidFill>
              </a:rPr>
              <a:t>Lehrer</a:t>
            </a:r>
          </a:p>
        </p:txBody>
      </p:sp>
      <p:sp>
        <p:nvSpPr>
          <p:cNvPr id="36" name="Raute 35"/>
          <p:cNvSpPr/>
          <p:nvPr/>
        </p:nvSpPr>
        <p:spPr>
          <a:xfrm>
            <a:off x="6202267" y="3933165"/>
            <a:ext cx="2121224" cy="115066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unterrichtet</a:t>
            </a:r>
          </a:p>
        </p:txBody>
      </p:sp>
      <p:cxnSp>
        <p:nvCxnSpPr>
          <p:cNvPr id="39" name="Gerader Verbinder 38"/>
          <p:cNvCxnSpPr>
            <a:cxnSpLocks/>
            <a:stCxn id="36" idx="3"/>
            <a:endCxn id="35" idx="1"/>
          </p:cNvCxnSpPr>
          <p:nvPr/>
        </p:nvCxnSpPr>
        <p:spPr>
          <a:xfrm flipV="1">
            <a:off x="8323491" y="4504200"/>
            <a:ext cx="398295"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a:cxnSpLocks/>
            <a:stCxn id="34" idx="3"/>
            <a:endCxn id="36" idx="1"/>
          </p:cNvCxnSpPr>
          <p:nvPr/>
        </p:nvCxnSpPr>
        <p:spPr>
          <a:xfrm>
            <a:off x="5865712" y="4508499"/>
            <a:ext cx="33655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850034" y="4079929"/>
            <a:ext cx="306494" cy="369332"/>
          </a:xfrm>
          <a:prstGeom prst="rect">
            <a:avLst/>
          </a:prstGeom>
          <a:noFill/>
        </p:spPr>
        <p:txBody>
          <a:bodyPr wrap="none" rtlCol="0">
            <a:spAutoFit/>
          </a:bodyPr>
          <a:lstStyle/>
          <a:p>
            <a:r>
              <a:rPr lang="de-DE" dirty="0"/>
              <a:t>n</a:t>
            </a:r>
          </a:p>
        </p:txBody>
      </p:sp>
      <p:sp>
        <p:nvSpPr>
          <p:cNvPr id="47" name="Textfeld 46"/>
          <p:cNvSpPr txBox="1"/>
          <p:nvPr/>
        </p:nvSpPr>
        <p:spPr>
          <a:xfrm>
            <a:off x="8290567" y="4099924"/>
            <a:ext cx="369012" cy="369332"/>
          </a:xfrm>
          <a:prstGeom prst="rect">
            <a:avLst/>
          </a:prstGeom>
          <a:noFill/>
        </p:spPr>
        <p:txBody>
          <a:bodyPr wrap="none" rtlCol="0">
            <a:spAutoFit/>
          </a:bodyPr>
          <a:lstStyle/>
          <a:p>
            <a:r>
              <a:rPr lang="de-DE" dirty="0"/>
              <a:t>m</a:t>
            </a:r>
          </a:p>
        </p:txBody>
      </p:sp>
      <p:sp>
        <p:nvSpPr>
          <p:cNvPr id="42" name="Textfeld 41"/>
          <p:cNvSpPr txBox="1"/>
          <p:nvPr/>
        </p:nvSpPr>
        <p:spPr>
          <a:xfrm>
            <a:off x="4357842" y="2677800"/>
            <a:ext cx="1981200" cy="461665"/>
          </a:xfrm>
          <a:prstGeom prst="rect">
            <a:avLst/>
          </a:prstGeom>
          <a:noFill/>
          <a:ln>
            <a:solidFill>
              <a:srgbClr val="FF0000"/>
            </a:solidFill>
          </a:ln>
        </p:spPr>
        <p:txBody>
          <a:bodyPr wrap="square" rtlCol="0">
            <a:spAutoFit/>
          </a:bodyPr>
          <a:lstStyle/>
          <a:p>
            <a:r>
              <a:rPr lang="de-DE" sz="2400" dirty="0">
                <a:solidFill>
                  <a:srgbClr val="FF0000"/>
                </a:solidFill>
              </a:rPr>
              <a:t>Klassenlehrer</a:t>
            </a:r>
          </a:p>
        </p:txBody>
      </p:sp>
      <p:sp>
        <p:nvSpPr>
          <p:cNvPr id="43" name="Raute 42"/>
          <p:cNvSpPr/>
          <p:nvPr/>
        </p:nvSpPr>
        <p:spPr>
          <a:xfrm>
            <a:off x="4753677" y="339714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cxnSp>
        <p:nvCxnSpPr>
          <p:cNvPr id="48" name="Gerader Verbinder 47"/>
          <p:cNvCxnSpPr>
            <a:cxnSpLocks/>
            <a:stCxn id="42" idx="2"/>
            <a:endCxn id="43" idx="0"/>
          </p:cNvCxnSpPr>
          <p:nvPr/>
        </p:nvCxnSpPr>
        <p:spPr>
          <a:xfrm>
            <a:off x="5348442" y="3139465"/>
            <a:ext cx="0" cy="2576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a:cxnSpLocks/>
            <a:stCxn id="43" idx="2"/>
            <a:endCxn id="34" idx="0"/>
          </p:cNvCxnSpPr>
          <p:nvPr/>
        </p:nvCxnSpPr>
        <p:spPr>
          <a:xfrm>
            <a:off x="5348442" y="3898851"/>
            <a:ext cx="3426" cy="3183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5039782" y="3873352"/>
            <a:ext cx="301686" cy="369332"/>
          </a:xfrm>
          <a:prstGeom prst="rect">
            <a:avLst/>
          </a:prstGeom>
          <a:noFill/>
        </p:spPr>
        <p:txBody>
          <a:bodyPr wrap="none" rtlCol="0">
            <a:spAutoFit/>
          </a:bodyPr>
          <a:lstStyle/>
          <a:p>
            <a:r>
              <a:rPr lang="de-DE" dirty="0"/>
              <a:t>1</a:t>
            </a:r>
          </a:p>
        </p:txBody>
      </p:sp>
      <p:sp>
        <p:nvSpPr>
          <p:cNvPr id="62" name="Textfeld 61"/>
          <p:cNvSpPr txBox="1"/>
          <p:nvPr/>
        </p:nvSpPr>
        <p:spPr>
          <a:xfrm>
            <a:off x="5035688" y="3092055"/>
            <a:ext cx="301686" cy="369332"/>
          </a:xfrm>
          <a:prstGeom prst="rect">
            <a:avLst/>
          </a:prstGeom>
          <a:noFill/>
        </p:spPr>
        <p:txBody>
          <a:bodyPr wrap="none" rtlCol="0">
            <a:spAutoFit/>
          </a:bodyPr>
          <a:lstStyle/>
          <a:p>
            <a:r>
              <a:rPr lang="de-DE" dirty="0"/>
              <a:t>1</a:t>
            </a:r>
          </a:p>
        </p:txBody>
      </p:sp>
      <p:sp>
        <p:nvSpPr>
          <p:cNvPr id="3" name="Ellipse 2"/>
          <p:cNvSpPr/>
          <p:nvPr/>
        </p:nvSpPr>
        <p:spPr>
          <a:xfrm>
            <a:off x="41395"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4" name="Ellipse 3"/>
          <p:cNvSpPr/>
          <p:nvPr/>
        </p:nvSpPr>
        <p:spPr>
          <a:xfrm>
            <a:off x="41395" y="3104203"/>
            <a:ext cx="1655380" cy="6968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err="1"/>
              <a:t>NrInKlasse</a:t>
            </a:r>
            <a:endParaRPr lang="de-DE" u="sng" dirty="0"/>
          </a:p>
        </p:txBody>
      </p:sp>
      <p:cxnSp>
        <p:nvCxnSpPr>
          <p:cNvPr id="6" name="Gerader Verbinder 5"/>
          <p:cNvCxnSpPr>
            <a:stCxn id="15" idx="0"/>
            <a:endCxn id="4" idx="4"/>
          </p:cNvCxnSpPr>
          <p:nvPr/>
        </p:nvCxnSpPr>
        <p:spPr>
          <a:xfrm flipH="1" flipV="1">
            <a:off x="869085" y="3801014"/>
            <a:ext cx="468223" cy="4523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a:stCxn id="3" idx="0"/>
            <a:endCxn id="15" idx="2"/>
          </p:cNvCxnSpPr>
          <p:nvPr/>
        </p:nvCxnSpPr>
        <p:spPr>
          <a:xfrm flipV="1">
            <a:off x="926892" y="4755054"/>
            <a:ext cx="410416" cy="55855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4663229" y="5392730"/>
            <a:ext cx="1370425" cy="57954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Name</a:t>
            </a:r>
          </a:p>
        </p:txBody>
      </p:sp>
      <p:cxnSp>
        <p:nvCxnSpPr>
          <p:cNvPr id="14" name="Gerader Verbinder 13"/>
          <p:cNvCxnSpPr>
            <a:cxnSpLocks/>
            <a:stCxn id="11" idx="0"/>
            <a:endCxn id="34" idx="2"/>
          </p:cNvCxnSpPr>
          <p:nvPr/>
        </p:nvCxnSpPr>
        <p:spPr>
          <a:xfrm flipV="1">
            <a:off x="5348442" y="4799812"/>
            <a:ext cx="3426" cy="59291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8884495" y="5392730"/>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38" name="Ellipse 37"/>
          <p:cNvSpPr/>
          <p:nvPr/>
        </p:nvSpPr>
        <p:spPr>
          <a:xfrm>
            <a:off x="6466682" y="3232256"/>
            <a:ext cx="1592394" cy="52786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Fach</a:t>
            </a:r>
          </a:p>
        </p:txBody>
      </p:sp>
      <p:cxnSp>
        <p:nvCxnSpPr>
          <p:cNvPr id="20" name="Gerader Verbinder 19"/>
          <p:cNvCxnSpPr>
            <a:cxnSpLocks/>
            <a:stCxn id="38" idx="4"/>
            <a:endCxn id="36" idx="0"/>
          </p:cNvCxnSpPr>
          <p:nvPr/>
        </p:nvCxnSpPr>
        <p:spPr>
          <a:xfrm>
            <a:off x="7262879" y="3760119"/>
            <a:ext cx="0" cy="173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a:cxnSpLocks/>
            <a:stCxn id="35" idx="2"/>
            <a:endCxn id="18" idx="0"/>
          </p:cNvCxnSpPr>
          <p:nvPr/>
        </p:nvCxnSpPr>
        <p:spPr>
          <a:xfrm>
            <a:off x="9680692" y="4795513"/>
            <a:ext cx="0" cy="59721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Ellipse 44"/>
          <p:cNvSpPr/>
          <p:nvPr/>
        </p:nvSpPr>
        <p:spPr>
          <a:xfrm>
            <a:off x="2046961"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Geburtstag</a:t>
            </a:r>
          </a:p>
        </p:txBody>
      </p:sp>
      <p:sp>
        <p:nvSpPr>
          <p:cNvPr id="50" name="Ellipse 49"/>
          <p:cNvSpPr/>
          <p:nvPr/>
        </p:nvSpPr>
        <p:spPr>
          <a:xfrm>
            <a:off x="1931119" y="313293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Adresse</a:t>
            </a:r>
          </a:p>
        </p:txBody>
      </p:sp>
      <p:cxnSp>
        <p:nvCxnSpPr>
          <p:cNvPr id="51" name="Gerader Verbinder 50"/>
          <p:cNvCxnSpPr>
            <a:cxnSpLocks/>
            <a:stCxn id="45" idx="0"/>
            <a:endCxn id="15" idx="2"/>
          </p:cNvCxnSpPr>
          <p:nvPr/>
        </p:nvCxnSpPr>
        <p:spPr>
          <a:xfrm flipH="1" flipV="1">
            <a:off x="1337308" y="4755054"/>
            <a:ext cx="1595150" cy="558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Gerader Verbinder 51"/>
          <p:cNvCxnSpPr>
            <a:cxnSpLocks/>
            <a:stCxn id="15" idx="0"/>
            <a:endCxn id="50" idx="4"/>
          </p:cNvCxnSpPr>
          <p:nvPr/>
        </p:nvCxnSpPr>
        <p:spPr>
          <a:xfrm flipV="1">
            <a:off x="1337308" y="3789835"/>
            <a:ext cx="1479308" cy="46351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Textfeld 4"/>
          <p:cNvSpPr txBox="1"/>
          <p:nvPr/>
        </p:nvSpPr>
        <p:spPr>
          <a:xfrm>
            <a:off x="191801" y="218563"/>
            <a:ext cx="9813073" cy="1569660"/>
          </a:xfrm>
          <a:prstGeom prst="rect">
            <a:avLst/>
          </a:prstGeom>
          <a:noFill/>
        </p:spPr>
        <p:txBody>
          <a:bodyPr wrap="square" rtlCol="0">
            <a:spAutoFit/>
          </a:bodyPr>
          <a:lstStyle/>
          <a:p>
            <a:r>
              <a:rPr lang="de-DE" sz="2400" dirty="0">
                <a:solidFill>
                  <a:schemeClr val="accent1"/>
                </a:solidFill>
              </a:rPr>
              <a:t>Schüler(</a:t>
            </a:r>
            <a:r>
              <a:rPr lang="de-DE" sz="2400" u="sng" dirty="0" err="1">
                <a:solidFill>
                  <a:schemeClr val="accent1"/>
                </a:solidFill>
              </a:rPr>
              <a:t>NrInKlasse</a:t>
            </a:r>
            <a:r>
              <a:rPr lang="de-DE" sz="2400" dirty="0">
                <a:solidFill>
                  <a:schemeClr val="accent1"/>
                </a:solidFill>
              </a:rPr>
              <a:t>, Name, Geburtstag, Adresse)</a:t>
            </a:r>
          </a:p>
          <a:p>
            <a:r>
              <a:rPr lang="de-DE" sz="2400" dirty="0">
                <a:solidFill>
                  <a:schemeClr val="accent6"/>
                </a:solidFill>
              </a:rPr>
              <a:t>Klasse(</a:t>
            </a:r>
            <a:r>
              <a:rPr lang="de-DE" sz="2400" u="sng" dirty="0">
                <a:solidFill>
                  <a:schemeClr val="accent6"/>
                </a:solidFill>
              </a:rPr>
              <a:t>Name</a:t>
            </a:r>
            <a:r>
              <a:rPr lang="de-DE" sz="2400" dirty="0">
                <a:solidFill>
                  <a:schemeClr val="accent6"/>
                </a:solidFill>
              </a:rPr>
              <a:t>)</a:t>
            </a:r>
          </a:p>
          <a:p>
            <a:r>
              <a:rPr lang="de-DE" sz="2400" dirty="0">
                <a:solidFill>
                  <a:schemeClr val="accent2"/>
                </a:solidFill>
              </a:rPr>
              <a:t>Lehrer(</a:t>
            </a:r>
            <a:r>
              <a:rPr lang="de-DE" sz="2400" u="sng" dirty="0">
                <a:solidFill>
                  <a:schemeClr val="accent2"/>
                </a:solidFill>
              </a:rPr>
              <a:t>ID</a:t>
            </a:r>
            <a:r>
              <a:rPr lang="de-DE" sz="2400" dirty="0">
                <a:solidFill>
                  <a:schemeClr val="accent2"/>
                </a:solidFill>
              </a:rPr>
              <a:t>, Name)</a:t>
            </a:r>
          </a:p>
          <a:p>
            <a:endParaRPr lang="de-DE" sz="2400" dirty="0">
              <a:solidFill>
                <a:schemeClr val="accent1"/>
              </a:solidFill>
            </a:endParaRPr>
          </a:p>
        </p:txBody>
      </p:sp>
      <p:sp>
        <p:nvSpPr>
          <p:cNvPr id="7" name="Textfeld 6"/>
          <p:cNvSpPr txBox="1"/>
          <p:nvPr/>
        </p:nvSpPr>
        <p:spPr>
          <a:xfrm>
            <a:off x="1337308" y="1730436"/>
            <a:ext cx="10433081" cy="461665"/>
          </a:xfrm>
          <a:prstGeom prst="rect">
            <a:avLst/>
          </a:prstGeom>
          <a:noFill/>
        </p:spPr>
        <p:txBody>
          <a:bodyPr wrap="square" rtlCol="0">
            <a:spAutoFit/>
          </a:bodyPr>
          <a:lstStyle/>
          <a:p>
            <a:r>
              <a:rPr lang="de-DE" sz="2400" dirty="0">
                <a:solidFill>
                  <a:schemeClr val="bg1"/>
                </a:solidFill>
                <a:highlight>
                  <a:srgbClr val="FF0000"/>
                </a:highlight>
              </a:rPr>
              <a:t>Es fehlen noch die Relationen, also die Beziehungen zwischen den Entitäten!</a:t>
            </a:r>
          </a:p>
        </p:txBody>
      </p:sp>
      <p:sp>
        <p:nvSpPr>
          <p:cNvPr id="44" name="Ellipse 43"/>
          <p:cNvSpPr/>
          <p:nvPr/>
        </p:nvSpPr>
        <p:spPr>
          <a:xfrm>
            <a:off x="8884495" y="3232256"/>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ID</a:t>
            </a:r>
          </a:p>
        </p:txBody>
      </p:sp>
      <p:cxnSp>
        <p:nvCxnSpPr>
          <p:cNvPr id="53" name="Gerader Verbinder 52"/>
          <p:cNvCxnSpPr>
            <a:cxnSpLocks/>
            <a:stCxn id="44" idx="4"/>
          </p:cNvCxnSpPr>
          <p:nvPr/>
        </p:nvCxnSpPr>
        <p:spPr>
          <a:xfrm>
            <a:off x="9680692" y="3760119"/>
            <a:ext cx="0" cy="45276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274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hteck 33"/>
          <p:cNvSpPr/>
          <p:nvPr/>
        </p:nvSpPr>
        <p:spPr>
          <a:xfrm>
            <a:off x="4838024" y="4217185"/>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sp>
        <p:nvSpPr>
          <p:cNvPr id="42" name="Textfeld 41"/>
          <p:cNvSpPr txBox="1"/>
          <p:nvPr/>
        </p:nvSpPr>
        <p:spPr>
          <a:xfrm>
            <a:off x="4357842" y="2677800"/>
            <a:ext cx="1981200" cy="461665"/>
          </a:xfrm>
          <a:prstGeom prst="rect">
            <a:avLst/>
          </a:prstGeom>
          <a:noFill/>
          <a:ln>
            <a:solidFill>
              <a:srgbClr val="FF0000"/>
            </a:solidFill>
          </a:ln>
        </p:spPr>
        <p:txBody>
          <a:bodyPr wrap="square" rtlCol="0">
            <a:spAutoFit/>
          </a:bodyPr>
          <a:lstStyle/>
          <a:p>
            <a:r>
              <a:rPr lang="de-DE" sz="2400" dirty="0">
                <a:solidFill>
                  <a:srgbClr val="FF0000"/>
                </a:solidFill>
              </a:rPr>
              <a:t>Klassenlehrer</a:t>
            </a:r>
          </a:p>
        </p:txBody>
      </p:sp>
      <p:sp>
        <p:nvSpPr>
          <p:cNvPr id="43" name="Raute 42"/>
          <p:cNvSpPr/>
          <p:nvPr/>
        </p:nvSpPr>
        <p:spPr>
          <a:xfrm>
            <a:off x="4753677" y="339714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cxnSp>
        <p:nvCxnSpPr>
          <p:cNvPr id="48" name="Gerader Verbinder 47"/>
          <p:cNvCxnSpPr>
            <a:cxnSpLocks/>
            <a:stCxn id="42" idx="2"/>
            <a:endCxn id="43" idx="0"/>
          </p:cNvCxnSpPr>
          <p:nvPr/>
        </p:nvCxnSpPr>
        <p:spPr>
          <a:xfrm>
            <a:off x="5348442" y="3139465"/>
            <a:ext cx="0" cy="2576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a:cxnSpLocks/>
            <a:stCxn id="43" idx="2"/>
            <a:endCxn id="34" idx="0"/>
          </p:cNvCxnSpPr>
          <p:nvPr/>
        </p:nvCxnSpPr>
        <p:spPr>
          <a:xfrm>
            <a:off x="5348442" y="3898851"/>
            <a:ext cx="3426" cy="3183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5039782" y="3873352"/>
            <a:ext cx="301686" cy="369332"/>
          </a:xfrm>
          <a:prstGeom prst="rect">
            <a:avLst/>
          </a:prstGeom>
          <a:noFill/>
        </p:spPr>
        <p:txBody>
          <a:bodyPr wrap="none" rtlCol="0">
            <a:spAutoFit/>
          </a:bodyPr>
          <a:lstStyle/>
          <a:p>
            <a:r>
              <a:rPr lang="de-DE" dirty="0"/>
              <a:t>1</a:t>
            </a:r>
          </a:p>
        </p:txBody>
      </p:sp>
      <p:sp>
        <p:nvSpPr>
          <p:cNvPr id="62" name="Textfeld 61"/>
          <p:cNvSpPr txBox="1"/>
          <p:nvPr/>
        </p:nvSpPr>
        <p:spPr>
          <a:xfrm>
            <a:off x="5035688" y="3092055"/>
            <a:ext cx="301686" cy="369332"/>
          </a:xfrm>
          <a:prstGeom prst="rect">
            <a:avLst/>
          </a:prstGeom>
          <a:noFill/>
        </p:spPr>
        <p:txBody>
          <a:bodyPr wrap="none" rtlCol="0">
            <a:spAutoFit/>
          </a:bodyPr>
          <a:lstStyle/>
          <a:p>
            <a:r>
              <a:rPr lang="de-DE" dirty="0"/>
              <a:t>1</a:t>
            </a:r>
          </a:p>
        </p:txBody>
      </p:sp>
      <p:sp>
        <p:nvSpPr>
          <p:cNvPr id="11" name="Ellipse 10"/>
          <p:cNvSpPr/>
          <p:nvPr/>
        </p:nvSpPr>
        <p:spPr>
          <a:xfrm>
            <a:off x="4663229" y="5392730"/>
            <a:ext cx="1370425" cy="57954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Name</a:t>
            </a:r>
          </a:p>
        </p:txBody>
      </p:sp>
      <p:cxnSp>
        <p:nvCxnSpPr>
          <p:cNvPr id="14" name="Gerader Verbinder 13"/>
          <p:cNvCxnSpPr>
            <a:cxnSpLocks/>
            <a:stCxn id="11" idx="0"/>
            <a:endCxn id="34" idx="2"/>
          </p:cNvCxnSpPr>
          <p:nvPr/>
        </p:nvCxnSpPr>
        <p:spPr>
          <a:xfrm flipV="1">
            <a:off x="5348442" y="4799812"/>
            <a:ext cx="3426" cy="59291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extfeld 4"/>
          <p:cNvSpPr txBox="1"/>
          <p:nvPr/>
        </p:nvSpPr>
        <p:spPr>
          <a:xfrm>
            <a:off x="405905" y="504035"/>
            <a:ext cx="2894856" cy="203132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de-DE" b="1" dirty="0"/>
              <a:t>1:1-Relation</a:t>
            </a:r>
          </a:p>
          <a:p>
            <a:endParaRPr lang="de-DE" dirty="0"/>
          </a:p>
          <a:p>
            <a:r>
              <a:rPr lang="de-DE" dirty="0"/>
              <a:t>Der </a:t>
            </a:r>
            <a:r>
              <a:rPr lang="de-DE" b="1" dirty="0"/>
              <a:t>Primärschlüssel</a:t>
            </a:r>
            <a:r>
              <a:rPr lang="de-DE" dirty="0"/>
              <a:t> des Lehrers, der in einer Klasse Klassenlehrer ist, geht als </a:t>
            </a:r>
            <a:r>
              <a:rPr lang="de-DE" b="1" dirty="0"/>
              <a:t>Fremdschlüssel</a:t>
            </a:r>
            <a:r>
              <a:rPr lang="de-DE" dirty="0"/>
              <a:t> in der Tabelle Klasse ein.</a:t>
            </a:r>
          </a:p>
        </p:txBody>
      </p:sp>
      <p:sp>
        <p:nvSpPr>
          <p:cNvPr id="44" name="Rechteck 43"/>
          <p:cNvSpPr/>
          <p:nvPr/>
        </p:nvSpPr>
        <p:spPr>
          <a:xfrm>
            <a:off x="8721786" y="4212886"/>
            <a:ext cx="1917812" cy="58262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accent2"/>
                </a:solidFill>
              </a:rPr>
              <a:t>Lehrer</a:t>
            </a:r>
          </a:p>
        </p:txBody>
      </p:sp>
      <p:sp>
        <p:nvSpPr>
          <p:cNvPr id="53" name="Ellipse 52"/>
          <p:cNvSpPr/>
          <p:nvPr/>
        </p:nvSpPr>
        <p:spPr>
          <a:xfrm>
            <a:off x="8884495" y="5392730"/>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cxnSp>
        <p:nvCxnSpPr>
          <p:cNvPr id="54" name="Gerader Verbinder 53"/>
          <p:cNvCxnSpPr>
            <a:cxnSpLocks/>
            <a:stCxn id="44" idx="2"/>
            <a:endCxn id="53" idx="0"/>
          </p:cNvCxnSpPr>
          <p:nvPr/>
        </p:nvCxnSpPr>
        <p:spPr>
          <a:xfrm>
            <a:off x="9680692" y="4795513"/>
            <a:ext cx="0" cy="59721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Ellipse 54"/>
          <p:cNvSpPr/>
          <p:nvPr/>
        </p:nvSpPr>
        <p:spPr>
          <a:xfrm>
            <a:off x="8884495" y="3232256"/>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ID</a:t>
            </a:r>
          </a:p>
        </p:txBody>
      </p:sp>
      <p:cxnSp>
        <p:nvCxnSpPr>
          <p:cNvPr id="56" name="Gerader Verbinder 55"/>
          <p:cNvCxnSpPr>
            <a:cxnSpLocks/>
            <a:stCxn id="55" idx="4"/>
          </p:cNvCxnSpPr>
          <p:nvPr/>
        </p:nvCxnSpPr>
        <p:spPr>
          <a:xfrm>
            <a:off x="9680692" y="3760119"/>
            <a:ext cx="0" cy="45276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8" name="Tabelle 7"/>
          <p:cNvGraphicFramePr>
            <a:graphicFrameLocks noGrp="1"/>
          </p:cNvGraphicFramePr>
          <p:nvPr>
            <p:extLst>
              <p:ext uri="{D42A27DB-BD31-4B8C-83A1-F6EECF244321}">
                <p14:modId xmlns:p14="http://schemas.microsoft.com/office/powerpoint/2010/main" val="3097588837"/>
              </p:ext>
            </p:extLst>
          </p:nvPr>
        </p:nvGraphicFramePr>
        <p:xfrm>
          <a:off x="4005517" y="719666"/>
          <a:ext cx="3042054" cy="1483360"/>
        </p:xfrm>
        <a:graphic>
          <a:graphicData uri="http://schemas.openxmlformats.org/drawingml/2006/table">
            <a:tbl>
              <a:tblPr firstRow="1" bandRow="1">
                <a:tableStyleId>{B301B821-A1FF-4177-AEE7-76D212191A09}</a:tableStyleId>
              </a:tblPr>
              <a:tblGrid>
                <a:gridCol w="1521027">
                  <a:extLst>
                    <a:ext uri="{9D8B030D-6E8A-4147-A177-3AD203B41FA5}">
                      <a16:colId xmlns:a16="http://schemas.microsoft.com/office/drawing/2014/main" val="3089766915"/>
                    </a:ext>
                  </a:extLst>
                </a:gridCol>
                <a:gridCol w="1521027">
                  <a:extLst>
                    <a:ext uri="{9D8B030D-6E8A-4147-A177-3AD203B41FA5}">
                      <a16:colId xmlns:a16="http://schemas.microsoft.com/office/drawing/2014/main" val="3935149949"/>
                    </a:ext>
                  </a:extLst>
                </a:gridCol>
              </a:tblGrid>
              <a:tr h="370840">
                <a:tc>
                  <a:txBody>
                    <a:bodyPr/>
                    <a:lstStyle/>
                    <a:p>
                      <a:r>
                        <a:rPr lang="de-DE" u="sng" dirty="0"/>
                        <a:t>Name</a:t>
                      </a:r>
                    </a:p>
                  </a:txBody>
                  <a:tcPr/>
                </a:tc>
                <a:tc>
                  <a:txBody>
                    <a:bodyPr/>
                    <a:lstStyle/>
                    <a:p>
                      <a:r>
                        <a:rPr lang="de-DE" dirty="0"/>
                        <a:t>Klassenlehrer</a:t>
                      </a:r>
                    </a:p>
                  </a:txBody>
                  <a:tcPr/>
                </a:tc>
                <a:extLst>
                  <a:ext uri="{0D108BD9-81ED-4DB2-BD59-A6C34878D82A}">
                    <a16:rowId xmlns:a16="http://schemas.microsoft.com/office/drawing/2014/main" val="2363014775"/>
                  </a:ext>
                </a:extLst>
              </a:tr>
              <a:tr h="370840">
                <a:tc>
                  <a:txBody>
                    <a:bodyPr/>
                    <a:lstStyle/>
                    <a:p>
                      <a:r>
                        <a:rPr lang="de-DE" dirty="0"/>
                        <a:t>5a</a:t>
                      </a:r>
                    </a:p>
                  </a:txBody>
                  <a:tcPr/>
                </a:tc>
                <a:tc>
                  <a:txBody>
                    <a:bodyPr/>
                    <a:lstStyle/>
                    <a:p>
                      <a:r>
                        <a:rPr lang="de-DE" dirty="0"/>
                        <a:t>1</a:t>
                      </a:r>
                    </a:p>
                  </a:txBody>
                  <a:tcPr/>
                </a:tc>
                <a:extLst>
                  <a:ext uri="{0D108BD9-81ED-4DB2-BD59-A6C34878D82A}">
                    <a16:rowId xmlns:a16="http://schemas.microsoft.com/office/drawing/2014/main" val="1937173842"/>
                  </a:ext>
                </a:extLst>
              </a:tr>
              <a:tr h="370840">
                <a:tc>
                  <a:txBody>
                    <a:bodyPr/>
                    <a:lstStyle/>
                    <a:p>
                      <a:r>
                        <a:rPr lang="de-DE" dirty="0"/>
                        <a:t>5b</a:t>
                      </a:r>
                    </a:p>
                  </a:txBody>
                  <a:tcPr/>
                </a:tc>
                <a:tc>
                  <a:txBody>
                    <a:bodyPr/>
                    <a:lstStyle/>
                    <a:p>
                      <a:r>
                        <a:rPr lang="de-DE" dirty="0"/>
                        <a:t>3</a:t>
                      </a:r>
                    </a:p>
                  </a:txBody>
                  <a:tcPr/>
                </a:tc>
                <a:extLst>
                  <a:ext uri="{0D108BD9-81ED-4DB2-BD59-A6C34878D82A}">
                    <a16:rowId xmlns:a16="http://schemas.microsoft.com/office/drawing/2014/main" val="3340709184"/>
                  </a:ext>
                </a:extLst>
              </a:tr>
              <a:tr h="370840">
                <a:tc>
                  <a:txBody>
                    <a:bodyPr/>
                    <a:lstStyle/>
                    <a:p>
                      <a:r>
                        <a:rPr lang="de-DE" dirty="0"/>
                        <a:t>5c</a:t>
                      </a:r>
                    </a:p>
                  </a:txBody>
                  <a:tcPr/>
                </a:tc>
                <a:tc>
                  <a:txBody>
                    <a:bodyPr/>
                    <a:lstStyle/>
                    <a:p>
                      <a:r>
                        <a:rPr lang="de-DE" dirty="0"/>
                        <a:t>2</a:t>
                      </a:r>
                    </a:p>
                  </a:txBody>
                  <a:tcPr/>
                </a:tc>
                <a:extLst>
                  <a:ext uri="{0D108BD9-81ED-4DB2-BD59-A6C34878D82A}">
                    <a16:rowId xmlns:a16="http://schemas.microsoft.com/office/drawing/2014/main" val="2185334583"/>
                  </a:ext>
                </a:extLst>
              </a:tr>
            </a:tbl>
          </a:graphicData>
        </a:graphic>
      </p:graphicFrame>
      <p:graphicFrame>
        <p:nvGraphicFramePr>
          <p:cNvPr id="9" name="Tabelle 8"/>
          <p:cNvGraphicFramePr>
            <a:graphicFrameLocks noGrp="1"/>
          </p:cNvGraphicFramePr>
          <p:nvPr>
            <p:extLst>
              <p:ext uri="{D42A27DB-BD31-4B8C-83A1-F6EECF244321}">
                <p14:modId xmlns:p14="http://schemas.microsoft.com/office/powerpoint/2010/main" val="1166164604"/>
              </p:ext>
            </p:extLst>
          </p:nvPr>
        </p:nvGraphicFramePr>
        <p:xfrm>
          <a:off x="8390176" y="715903"/>
          <a:ext cx="3273998" cy="1483360"/>
        </p:xfrm>
        <a:graphic>
          <a:graphicData uri="http://schemas.openxmlformats.org/drawingml/2006/table">
            <a:tbl>
              <a:tblPr firstRow="1" bandRow="1">
                <a:tableStyleId>{5C22544A-7EE6-4342-B048-85BDC9FD1C3A}</a:tableStyleId>
              </a:tblPr>
              <a:tblGrid>
                <a:gridCol w="1636999">
                  <a:extLst>
                    <a:ext uri="{9D8B030D-6E8A-4147-A177-3AD203B41FA5}">
                      <a16:colId xmlns:a16="http://schemas.microsoft.com/office/drawing/2014/main" val="3137638683"/>
                    </a:ext>
                  </a:extLst>
                </a:gridCol>
                <a:gridCol w="1636999">
                  <a:extLst>
                    <a:ext uri="{9D8B030D-6E8A-4147-A177-3AD203B41FA5}">
                      <a16:colId xmlns:a16="http://schemas.microsoft.com/office/drawing/2014/main" val="2125872095"/>
                    </a:ext>
                  </a:extLst>
                </a:gridCol>
              </a:tblGrid>
              <a:tr h="370840">
                <a:tc>
                  <a:txBody>
                    <a:bodyPr/>
                    <a:lstStyle/>
                    <a:p>
                      <a:r>
                        <a:rPr lang="de-DE" u="sng" dirty="0"/>
                        <a:t>ID</a:t>
                      </a:r>
                    </a:p>
                  </a:txBody>
                  <a:tcPr/>
                </a:tc>
                <a:tc>
                  <a:txBody>
                    <a:bodyPr/>
                    <a:lstStyle/>
                    <a:p>
                      <a:r>
                        <a:rPr lang="de-DE" dirty="0"/>
                        <a:t>Name</a:t>
                      </a:r>
                    </a:p>
                  </a:txBody>
                  <a:tcPr/>
                </a:tc>
                <a:extLst>
                  <a:ext uri="{0D108BD9-81ED-4DB2-BD59-A6C34878D82A}">
                    <a16:rowId xmlns:a16="http://schemas.microsoft.com/office/drawing/2014/main" val="1628964413"/>
                  </a:ext>
                </a:extLst>
              </a:tr>
              <a:tr h="370840">
                <a:tc>
                  <a:txBody>
                    <a:bodyPr/>
                    <a:lstStyle/>
                    <a:p>
                      <a:r>
                        <a:rPr lang="de-DE" dirty="0"/>
                        <a:t>1</a:t>
                      </a:r>
                    </a:p>
                  </a:txBody>
                  <a:tcPr/>
                </a:tc>
                <a:tc>
                  <a:txBody>
                    <a:bodyPr/>
                    <a:lstStyle/>
                    <a:p>
                      <a:r>
                        <a:rPr lang="de-DE" dirty="0"/>
                        <a:t>Herr Menzel</a:t>
                      </a:r>
                    </a:p>
                  </a:txBody>
                  <a:tcPr/>
                </a:tc>
                <a:extLst>
                  <a:ext uri="{0D108BD9-81ED-4DB2-BD59-A6C34878D82A}">
                    <a16:rowId xmlns:a16="http://schemas.microsoft.com/office/drawing/2014/main" val="1382624992"/>
                  </a:ext>
                </a:extLst>
              </a:tr>
              <a:tr h="370840">
                <a:tc>
                  <a:txBody>
                    <a:bodyPr/>
                    <a:lstStyle/>
                    <a:p>
                      <a:r>
                        <a:rPr lang="de-DE" dirty="0"/>
                        <a:t>2</a:t>
                      </a:r>
                    </a:p>
                  </a:txBody>
                  <a:tcPr/>
                </a:tc>
                <a:tc>
                  <a:txBody>
                    <a:bodyPr/>
                    <a:lstStyle/>
                    <a:p>
                      <a:r>
                        <a:rPr lang="de-DE" dirty="0"/>
                        <a:t>Frau Müller</a:t>
                      </a:r>
                    </a:p>
                  </a:txBody>
                  <a:tcPr/>
                </a:tc>
                <a:extLst>
                  <a:ext uri="{0D108BD9-81ED-4DB2-BD59-A6C34878D82A}">
                    <a16:rowId xmlns:a16="http://schemas.microsoft.com/office/drawing/2014/main" val="4120310370"/>
                  </a:ext>
                </a:extLst>
              </a:tr>
              <a:tr h="370840">
                <a:tc>
                  <a:txBody>
                    <a:bodyPr/>
                    <a:lstStyle/>
                    <a:p>
                      <a:r>
                        <a:rPr lang="de-DE" dirty="0"/>
                        <a:t>3</a:t>
                      </a:r>
                    </a:p>
                  </a:txBody>
                  <a:tcPr/>
                </a:tc>
                <a:tc>
                  <a:txBody>
                    <a:bodyPr/>
                    <a:lstStyle/>
                    <a:p>
                      <a:r>
                        <a:rPr lang="de-DE" dirty="0"/>
                        <a:t>Frau Träger</a:t>
                      </a:r>
                    </a:p>
                  </a:txBody>
                  <a:tcPr/>
                </a:tc>
                <a:extLst>
                  <a:ext uri="{0D108BD9-81ED-4DB2-BD59-A6C34878D82A}">
                    <a16:rowId xmlns:a16="http://schemas.microsoft.com/office/drawing/2014/main" val="1628223374"/>
                  </a:ext>
                </a:extLst>
              </a:tr>
            </a:tbl>
          </a:graphicData>
        </a:graphic>
      </p:graphicFrame>
      <p:sp>
        <p:nvSpPr>
          <p:cNvPr id="10" name="Textfeld 9"/>
          <p:cNvSpPr txBox="1"/>
          <p:nvPr/>
        </p:nvSpPr>
        <p:spPr>
          <a:xfrm>
            <a:off x="8390176" y="289932"/>
            <a:ext cx="1989379" cy="369332"/>
          </a:xfrm>
          <a:prstGeom prst="rect">
            <a:avLst/>
          </a:prstGeom>
          <a:noFill/>
        </p:spPr>
        <p:txBody>
          <a:bodyPr wrap="square" rtlCol="0">
            <a:spAutoFit/>
          </a:bodyPr>
          <a:lstStyle/>
          <a:p>
            <a:r>
              <a:rPr lang="de-DE" dirty="0"/>
              <a:t>Tabelle „Lehrer“</a:t>
            </a:r>
          </a:p>
        </p:txBody>
      </p:sp>
      <p:sp>
        <p:nvSpPr>
          <p:cNvPr id="12" name="Textfeld 11"/>
          <p:cNvSpPr txBox="1"/>
          <p:nvPr/>
        </p:nvSpPr>
        <p:spPr>
          <a:xfrm>
            <a:off x="4005517" y="239869"/>
            <a:ext cx="2369208" cy="369332"/>
          </a:xfrm>
          <a:prstGeom prst="rect">
            <a:avLst/>
          </a:prstGeom>
          <a:noFill/>
        </p:spPr>
        <p:txBody>
          <a:bodyPr wrap="square" rtlCol="0">
            <a:spAutoFit/>
          </a:bodyPr>
          <a:lstStyle/>
          <a:p>
            <a:r>
              <a:rPr lang="de-DE" dirty="0"/>
              <a:t>Tabelle „Klasse“</a:t>
            </a:r>
          </a:p>
        </p:txBody>
      </p:sp>
      <p:sp>
        <p:nvSpPr>
          <p:cNvPr id="16" name="Ellipse 15"/>
          <p:cNvSpPr/>
          <p:nvPr/>
        </p:nvSpPr>
        <p:spPr>
          <a:xfrm>
            <a:off x="8287586" y="1003610"/>
            <a:ext cx="521877" cy="135598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9" name="Gerade Verbindung mit Pfeil 18"/>
          <p:cNvCxnSpPr>
            <a:cxnSpLocks/>
          </p:cNvCxnSpPr>
          <p:nvPr/>
        </p:nvCxnSpPr>
        <p:spPr>
          <a:xfrm flipH="1" flipV="1">
            <a:off x="8735166" y="2301613"/>
            <a:ext cx="377611" cy="29439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9177451" y="2349721"/>
            <a:ext cx="2065206" cy="646331"/>
          </a:xfrm>
          <a:prstGeom prst="rect">
            <a:avLst/>
          </a:prstGeom>
          <a:noFill/>
        </p:spPr>
        <p:txBody>
          <a:bodyPr wrap="square" rtlCol="0">
            <a:spAutoFit/>
          </a:bodyPr>
          <a:lstStyle/>
          <a:p>
            <a:r>
              <a:rPr lang="de-DE" b="1" dirty="0">
                <a:solidFill>
                  <a:srgbClr val="C00000"/>
                </a:solidFill>
              </a:rPr>
              <a:t>Primärschlüssel</a:t>
            </a:r>
            <a:r>
              <a:rPr lang="de-DE" dirty="0">
                <a:solidFill>
                  <a:srgbClr val="C00000"/>
                </a:solidFill>
              </a:rPr>
              <a:t> von „Lehrer“</a:t>
            </a:r>
          </a:p>
        </p:txBody>
      </p:sp>
      <p:sp>
        <p:nvSpPr>
          <p:cNvPr id="57" name="Ellipse 56"/>
          <p:cNvSpPr/>
          <p:nvPr/>
        </p:nvSpPr>
        <p:spPr>
          <a:xfrm>
            <a:off x="5415032" y="967380"/>
            <a:ext cx="521877" cy="135598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8" name="Gerade Verbindung mit Pfeil 57"/>
          <p:cNvCxnSpPr>
            <a:cxnSpLocks/>
          </p:cNvCxnSpPr>
          <p:nvPr/>
        </p:nvCxnSpPr>
        <p:spPr>
          <a:xfrm flipH="1" flipV="1">
            <a:off x="5862613" y="2265384"/>
            <a:ext cx="525494" cy="31566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feld 58"/>
          <p:cNvSpPr txBox="1"/>
          <p:nvPr/>
        </p:nvSpPr>
        <p:spPr>
          <a:xfrm>
            <a:off x="6388107" y="2301613"/>
            <a:ext cx="2065206" cy="923330"/>
          </a:xfrm>
          <a:prstGeom prst="rect">
            <a:avLst/>
          </a:prstGeom>
          <a:noFill/>
        </p:spPr>
        <p:txBody>
          <a:bodyPr wrap="square" rtlCol="0">
            <a:spAutoFit/>
          </a:bodyPr>
          <a:lstStyle/>
          <a:p>
            <a:r>
              <a:rPr lang="de-DE" b="1" dirty="0">
                <a:solidFill>
                  <a:srgbClr val="C00000"/>
                </a:solidFill>
              </a:rPr>
              <a:t>Fremdschlüssel</a:t>
            </a:r>
            <a:r>
              <a:rPr lang="de-DE" dirty="0">
                <a:solidFill>
                  <a:srgbClr val="C00000"/>
                </a:solidFill>
              </a:rPr>
              <a:t> aus Tabelle „Lehrer“ in Tabelle „Klasse“</a:t>
            </a:r>
          </a:p>
        </p:txBody>
      </p:sp>
      <p:sp>
        <p:nvSpPr>
          <p:cNvPr id="29" name="Textfeld 28"/>
          <p:cNvSpPr txBox="1"/>
          <p:nvPr/>
        </p:nvSpPr>
        <p:spPr>
          <a:xfrm>
            <a:off x="405905" y="2996052"/>
            <a:ext cx="2894856" cy="313932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de-DE" dirty="0"/>
              <a:t>Da in unserem Beispiel zwischen Klassen und Klassenlehrern eine 1:1-Relation besteht, darf in der Spalte „Klassenlehrer“ der Tabelle „Klasse“ keine Lehrer-ID doppelt vorkommen. Sonst wäre es keine 1:1-Relation, da dann ein Lehrer Klassenlehrer mehrerer Klassen wäre!</a:t>
            </a:r>
          </a:p>
        </p:txBody>
      </p:sp>
    </p:spTree>
    <p:extLst>
      <p:ext uri="{BB962C8B-B14F-4D97-AF65-F5344CB8AC3E}">
        <p14:creationId xmlns:p14="http://schemas.microsoft.com/office/powerpoint/2010/main" val="174797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500"/>
                                        <p:tgtEl>
                                          <p:spTgt spid="57"/>
                                        </p:tgtEl>
                                      </p:cBhvr>
                                    </p:animEffect>
                                  </p:childTnLst>
                                </p:cTn>
                              </p:par>
                              <p:par>
                                <p:cTn id="40" presetID="10"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fade">
                                      <p:cBhvr>
                                        <p:cTn id="45" dur="500"/>
                                        <p:tgtEl>
                                          <p:spTgt spid="5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2" grpId="0"/>
      <p:bldP spid="16" grpId="0" animBg="1"/>
      <p:bldP spid="23" grpId="0"/>
      <p:bldP spid="57" grpId="0" animBg="1"/>
      <p:bldP spid="59" grpId="0"/>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Schulverwaltung</a:t>
            </a:r>
          </a:p>
        </p:txBody>
      </p:sp>
      <p:sp>
        <p:nvSpPr>
          <p:cNvPr id="4" name="Rechteck 3"/>
          <p:cNvSpPr/>
          <p:nvPr/>
        </p:nvSpPr>
        <p:spPr>
          <a:xfrm>
            <a:off x="5000878" y="2257678"/>
            <a:ext cx="1764064" cy="83347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Schüler</a:t>
            </a:r>
          </a:p>
        </p:txBody>
      </p:sp>
      <p:sp>
        <p:nvSpPr>
          <p:cNvPr id="5" name="Rechteck 4"/>
          <p:cNvSpPr/>
          <p:nvPr/>
        </p:nvSpPr>
        <p:spPr>
          <a:xfrm>
            <a:off x="1383737" y="4110754"/>
            <a:ext cx="1942089" cy="84157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Klassen</a:t>
            </a:r>
          </a:p>
        </p:txBody>
      </p:sp>
      <p:sp>
        <p:nvSpPr>
          <p:cNvPr id="6" name="Rechteck 5"/>
          <p:cNvSpPr/>
          <p:nvPr/>
        </p:nvSpPr>
        <p:spPr>
          <a:xfrm>
            <a:off x="8326704" y="4110754"/>
            <a:ext cx="1966364" cy="8415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Lehrer</a:t>
            </a:r>
          </a:p>
        </p:txBody>
      </p:sp>
    </p:spTree>
    <p:extLst>
      <p:ext uri="{BB962C8B-B14F-4D97-AF65-F5344CB8AC3E}">
        <p14:creationId xmlns:p14="http://schemas.microsoft.com/office/powerpoint/2010/main" val="57873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4536338" y="4115772"/>
            <a:ext cx="301686" cy="369332"/>
          </a:xfrm>
          <a:prstGeom prst="rect">
            <a:avLst/>
          </a:prstGeom>
          <a:noFill/>
        </p:spPr>
        <p:txBody>
          <a:bodyPr wrap="none" rtlCol="0">
            <a:spAutoFit/>
          </a:bodyPr>
          <a:lstStyle/>
          <a:p>
            <a:r>
              <a:rPr lang="de-DE" dirty="0"/>
              <a:t>1</a:t>
            </a:r>
          </a:p>
        </p:txBody>
      </p:sp>
      <p:sp>
        <p:nvSpPr>
          <p:cNvPr id="13" name="Textfeld 12"/>
          <p:cNvSpPr txBox="1"/>
          <p:nvPr/>
        </p:nvSpPr>
        <p:spPr>
          <a:xfrm>
            <a:off x="2381603" y="4099924"/>
            <a:ext cx="306494" cy="369332"/>
          </a:xfrm>
          <a:prstGeom prst="rect">
            <a:avLst/>
          </a:prstGeom>
          <a:noFill/>
        </p:spPr>
        <p:txBody>
          <a:bodyPr wrap="none" rtlCol="0">
            <a:spAutoFit/>
          </a:bodyPr>
          <a:lstStyle/>
          <a:p>
            <a:r>
              <a:rPr lang="de-DE" dirty="0"/>
              <a:t>n</a:t>
            </a:r>
          </a:p>
        </p:txBody>
      </p:sp>
      <p:sp>
        <p:nvSpPr>
          <p:cNvPr id="15" name="Rechteck 14"/>
          <p:cNvSpPr/>
          <p:nvPr/>
        </p:nvSpPr>
        <p:spPr>
          <a:xfrm>
            <a:off x="277252" y="4253347"/>
            <a:ext cx="2120112" cy="5017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1"/>
                </a:solidFill>
              </a:rPr>
              <a:t>Schüler</a:t>
            </a:r>
          </a:p>
        </p:txBody>
      </p:sp>
      <p:sp>
        <p:nvSpPr>
          <p:cNvPr id="24" name="Raute 23"/>
          <p:cNvSpPr/>
          <p:nvPr/>
        </p:nvSpPr>
        <p:spPr>
          <a:xfrm>
            <a:off x="2639387" y="3919164"/>
            <a:ext cx="1974376" cy="11700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besucht</a:t>
            </a:r>
          </a:p>
        </p:txBody>
      </p:sp>
      <p:sp>
        <p:nvSpPr>
          <p:cNvPr id="34" name="Rechteck 33"/>
          <p:cNvSpPr/>
          <p:nvPr/>
        </p:nvSpPr>
        <p:spPr>
          <a:xfrm>
            <a:off x="4838024" y="4217185"/>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cxnSp>
        <p:nvCxnSpPr>
          <p:cNvPr id="28" name="Gerader Verbinder 27"/>
          <p:cNvCxnSpPr>
            <a:cxnSpLocks/>
            <a:stCxn id="15" idx="3"/>
            <a:endCxn id="24" idx="1"/>
          </p:cNvCxnSpPr>
          <p:nvPr/>
        </p:nvCxnSpPr>
        <p:spPr>
          <a:xfrm flipV="1">
            <a:off x="2397364" y="4504199"/>
            <a:ext cx="24202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a:stCxn id="24" idx="3"/>
            <a:endCxn id="34" idx="1"/>
          </p:cNvCxnSpPr>
          <p:nvPr/>
        </p:nvCxnSpPr>
        <p:spPr>
          <a:xfrm>
            <a:off x="4613763" y="4504199"/>
            <a:ext cx="224261"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hteck 34"/>
          <p:cNvSpPr/>
          <p:nvPr/>
        </p:nvSpPr>
        <p:spPr>
          <a:xfrm>
            <a:off x="8721786" y="4212886"/>
            <a:ext cx="1917812" cy="58262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accent2"/>
                </a:solidFill>
              </a:rPr>
              <a:t>Lehrer</a:t>
            </a:r>
          </a:p>
        </p:txBody>
      </p:sp>
      <p:sp>
        <p:nvSpPr>
          <p:cNvPr id="36" name="Raute 35"/>
          <p:cNvSpPr/>
          <p:nvPr/>
        </p:nvSpPr>
        <p:spPr>
          <a:xfrm>
            <a:off x="6202267" y="3933165"/>
            <a:ext cx="2121224" cy="115066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unterrichtet</a:t>
            </a:r>
          </a:p>
        </p:txBody>
      </p:sp>
      <p:cxnSp>
        <p:nvCxnSpPr>
          <p:cNvPr id="39" name="Gerader Verbinder 38"/>
          <p:cNvCxnSpPr>
            <a:cxnSpLocks/>
            <a:stCxn id="36" idx="3"/>
            <a:endCxn id="35" idx="1"/>
          </p:cNvCxnSpPr>
          <p:nvPr/>
        </p:nvCxnSpPr>
        <p:spPr>
          <a:xfrm flipV="1">
            <a:off x="8323491" y="4504200"/>
            <a:ext cx="398295"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a:cxnSpLocks/>
            <a:stCxn id="34" idx="3"/>
            <a:endCxn id="36" idx="1"/>
          </p:cNvCxnSpPr>
          <p:nvPr/>
        </p:nvCxnSpPr>
        <p:spPr>
          <a:xfrm>
            <a:off x="5865712" y="4508499"/>
            <a:ext cx="33655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850034" y="4079929"/>
            <a:ext cx="306494" cy="369332"/>
          </a:xfrm>
          <a:prstGeom prst="rect">
            <a:avLst/>
          </a:prstGeom>
          <a:noFill/>
        </p:spPr>
        <p:txBody>
          <a:bodyPr wrap="none" rtlCol="0">
            <a:spAutoFit/>
          </a:bodyPr>
          <a:lstStyle/>
          <a:p>
            <a:r>
              <a:rPr lang="de-DE" dirty="0"/>
              <a:t>n</a:t>
            </a:r>
          </a:p>
        </p:txBody>
      </p:sp>
      <p:sp>
        <p:nvSpPr>
          <p:cNvPr id="47" name="Textfeld 46"/>
          <p:cNvSpPr txBox="1"/>
          <p:nvPr/>
        </p:nvSpPr>
        <p:spPr>
          <a:xfrm>
            <a:off x="8290567" y="4099924"/>
            <a:ext cx="369012" cy="369332"/>
          </a:xfrm>
          <a:prstGeom prst="rect">
            <a:avLst/>
          </a:prstGeom>
          <a:noFill/>
        </p:spPr>
        <p:txBody>
          <a:bodyPr wrap="none" rtlCol="0">
            <a:spAutoFit/>
          </a:bodyPr>
          <a:lstStyle/>
          <a:p>
            <a:r>
              <a:rPr lang="de-DE" dirty="0"/>
              <a:t>m</a:t>
            </a:r>
          </a:p>
        </p:txBody>
      </p:sp>
      <p:sp>
        <p:nvSpPr>
          <p:cNvPr id="42" name="Textfeld 41"/>
          <p:cNvSpPr txBox="1"/>
          <p:nvPr/>
        </p:nvSpPr>
        <p:spPr>
          <a:xfrm>
            <a:off x="4357842" y="2677800"/>
            <a:ext cx="1981200" cy="461665"/>
          </a:xfrm>
          <a:prstGeom prst="rect">
            <a:avLst/>
          </a:prstGeom>
          <a:noFill/>
          <a:ln>
            <a:solidFill>
              <a:srgbClr val="FF0000"/>
            </a:solidFill>
          </a:ln>
        </p:spPr>
        <p:txBody>
          <a:bodyPr wrap="square" rtlCol="0">
            <a:spAutoFit/>
          </a:bodyPr>
          <a:lstStyle/>
          <a:p>
            <a:r>
              <a:rPr lang="de-DE" sz="2400" dirty="0">
                <a:solidFill>
                  <a:srgbClr val="FF0000"/>
                </a:solidFill>
              </a:rPr>
              <a:t>Klassenlehrer</a:t>
            </a:r>
          </a:p>
        </p:txBody>
      </p:sp>
      <p:sp>
        <p:nvSpPr>
          <p:cNvPr id="43" name="Raute 42"/>
          <p:cNvSpPr/>
          <p:nvPr/>
        </p:nvSpPr>
        <p:spPr>
          <a:xfrm>
            <a:off x="4753677" y="339714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cxnSp>
        <p:nvCxnSpPr>
          <p:cNvPr id="48" name="Gerader Verbinder 47"/>
          <p:cNvCxnSpPr>
            <a:cxnSpLocks/>
            <a:stCxn id="42" idx="2"/>
            <a:endCxn id="43" idx="0"/>
          </p:cNvCxnSpPr>
          <p:nvPr/>
        </p:nvCxnSpPr>
        <p:spPr>
          <a:xfrm>
            <a:off x="5348442" y="3139465"/>
            <a:ext cx="0" cy="2576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a:cxnSpLocks/>
            <a:stCxn id="43" idx="2"/>
            <a:endCxn id="34" idx="0"/>
          </p:cNvCxnSpPr>
          <p:nvPr/>
        </p:nvCxnSpPr>
        <p:spPr>
          <a:xfrm>
            <a:off x="5348442" y="3898851"/>
            <a:ext cx="3426" cy="3183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5039782" y="3873352"/>
            <a:ext cx="301686" cy="369332"/>
          </a:xfrm>
          <a:prstGeom prst="rect">
            <a:avLst/>
          </a:prstGeom>
          <a:noFill/>
        </p:spPr>
        <p:txBody>
          <a:bodyPr wrap="none" rtlCol="0">
            <a:spAutoFit/>
          </a:bodyPr>
          <a:lstStyle/>
          <a:p>
            <a:r>
              <a:rPr lang="de-DE" dirty="0"/>
              <a:t>1</a:t>
            </a:r>
          </a:p>
        </p:txBody>
      </p:sp>
      <p:sp>
        <p:nvSpPr>
          <p:cNvPr id="62" name="Textfeld 61"/>
          <p:cNvSpPr txBox="1"/>
          <p:nvPr/>
        </p:nvSpPr>
        <p:spPr>
          <a:xfrm>
            <a:off x="5035688" y="3092055"/>
            <a:ext cx="301686" cy="369332"/>
          </a:xfrm>
          <a:prstGeom prst="rect">
            <a:avLst/>
          </a:prstGeom>
          <a:noFill/>
        </p:spPr>
        <p:txBody>
          <a:bodyPr wrap="none" rtlCol="0">
            <a:spAutoFit/>
          </a:bodyPr>
          <a:lstStyle/>
          <a:p>
            <a:r>
              <a:rPr lang="de-DE" dirty="0"/>
              <a:t>1</a:t>
            </a:r>
          </a:p>
        </p:txBody>
      </p:sp>
      <p:sp>
        <p:nvSpPr>
          <p:cNvPr id="3" name="Ellipse 2"/>
          <p:cNvSpPr/>
          <p:nvPr/>
        </p:nvSpPr>
        <p:spPr>
          <a:xfrm>
            <a:off x="41395"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4" name="Ellipse 3"/>
          <p:cNvSpPr/>
          <p:nvPr/>
        </p:nvSpPr>
        <p:spPr>
          <a:xfrm>
            <a:off x="41395" y="3104203"/>
            <a:ext cx="1655380" cy="6968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err="1"/>
              <a:t>NrInKlasse</a:t>
            </a:r>
            <a:endParaRPr lang="de-DE" u="sng" dirty="0"/>
          </a:p>
        </p:txBody>
      </p:sp>
      <p:cxnSp>
        <p:nvCxnSpPr>
          <p:cNvPr id="6" name="Gerader Verbinder 5"/>
          <p:cNvCxnSpPr>
            <a:stCxn id="15" idx="0"/>
            <a:endCxn id="4" idx="4"/>
          </p:cNvCxnSpPr>
          <p:nvPr/>
        </p:nvCxnSpPr>
        <p:spPr>
          <a:xfrm flipH="1" flipV="1">
            <a:off x="869085" y="3801014"/>
            <a:ext cx="468223" cy="4523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a:stCxn id="3" idx="0"/>
            <a:endCxn id="15" idx="2"/>
          </p:cNvCxnSpPr>
          <p:nvPr/>
        </p:nvCxnSpPr>
        <p:spPr>
          <a:xfrm flipV="1">
            <a:off x="926892" y="4755054"/>
            <a:ext cx="410416" cy="55855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4663229" y="5392730"/>
            <a:ext cx="1370425" cy="57954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Name</a:t>
            </a:r>
          </a:p>
        </p:txBody>
      </p:sp>
      <p:cxnSp>
        <p:nvCxnSpPr>
          <p:cNvPr id="14" name="Gerader Verbinder 13"/>
          <p:cNvCxnSpPr>
            <a:cxnSpLocks/>
            <a:stCxn id="11" idx="0"/>
            <a:endCxn id="34" idx="2"/>
          </p:cNvCxnSpPr>
          <p:nvPr/>
        </p:nvCxnSpPr>
        <p:spPr>
          <a:xfrm flipV="1">
            <a:off x="5348442" y="4799812"/>
            <a:ext cx="3426" cy="59291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8884495" y="5392730"/>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38" name="Ellipse 37"/>
          <p:cNvSpPr/>
          <p:nvPr/>
        </p:nvSpPr>
        <p:spPr>
          <a:xfrm>
            <a:off x="6466682" y="3232256"/>
            <a:ext cx="1592394" cy="52786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Fach</a:t>
            </a:r>
          </a:p>
        </p:txBody>
      </p:sp>
      <p:cxnSp>
        <p:nvCxnSpPr>
          <p:cNvPr id="20" name="Gerader Verbinder 19"/>
          <p:cNvCxnSpPr>
            <a:cxnSpLocks/>
            <a:stCxn id="38" idx="4"/>
            <a:endCxn id="36" idx="0"/>
          </p:cNvCxnSpPr>
          <p:nvPr/>
        </p:nvCxnSpPr>
        <p:spPr>
          <a:xfrm>
            <a:off x="7262879" y="3760119"/>
            <a:ext cx="0" cy="173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a:cxnSpLocks/>
            <a:stCxn id="35" idx="2"/>
            <a:endCxn id="18" idx="0"/>
          </p:cNvCxnSpPr>
          <p:nvPr/>
        </p:nvCxnSpPr>
        <p:spPr>
          <a:xfrm>
            <a:off x="9680692" y="4795513"/>
            <a:ext cx="0" cy="59721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Ellipse 44"/>
          <p:cNvSpPr/>
          <p:nvPr/>
        </p:nvSpPr>
        <p:spPr>
          <a:xfrm>
            <a:off x="2046961"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Geburtstag</a:t>
            </a:r>
          </a:p>
        </p:txBody>
      </p:sp>
      <p:sp>
        <p:nvSpPr>
          <p:cNvPr id="50" name="Ellipse 49"/>
          <p:cNvSpPr/>
          <p:nvPr/>
        </p:nvSpPr>
        <p:spPr>
          <a:xfrm>
            <a:off x="1931119" y="313293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Adresse</a:t>
            </a:r>
          </a:p>
        </p:txBody>
      </p:sp>
      <p:cxnSp>
        <p:nvCxnSpPr>
          <p:cNvPr id="51" name="Gerader Verbinder 50"/>
          <p:cNvCxnSpPr>
            <a:cxnSpLocks/>
            <a:stCxn id="45" idx="0"/>
            <a:endCxn id="15" idx="2"/>
          </p:cNvCxnSpPr>
          <p:nvPr/>
        </p:nvCxnSpPr>
        <p:spPr>
          <a:xfrm flipH="1" flipV="1">
            <a:off x="1337308" y="4755054"/>
            <a:ext cx="1595150" cy="558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Gerader Verbinder 51"/>
          <p:cNvCxnSpPr>
            <a:cxnSpLocks/>
            <a:stCxn id="15" idx="0"/>
            <a:endCxn id="50" idx="4"/>
          </p:cNvCxnSpPr>
          <p:nvPr/>
        </p:nvCxnSpPr>
        <p:spPr>
          <a:xfrm flipV="1">
            <a:off x="1337308" y="3789835"/>
            <a:ext cx="1479308" cy="46351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8884495" y="3232256"/>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ID</a:t>
            </a:r>
          </a:p>
        </p:txBody>
      </p:sp>
      <p:cxnSp>
        <p:nvCxnSpPr>
          <p:cNvPr id="53" name="Gerader Verbinder 52"/>
          <p:cNvCxnSpPr>
            <a:cxnSpLocks/>
            <a:stCxn id="44" idx="4"/>
          </p:cNvCxnSpPr>
          <p:nvPr/>
        </p:nvCxnSpPr>
        <p:spPr>
          <a:xfrm>
            <a:off x="9680692" y="3760119"/>
            <a:ext cx="0" cy="45276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867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4536338" y="4115772"/>
            <a:ext cx="301686" cy="369332"/>
          </a:xfrm>
          <a:prstGeom prst="rect">
            <a:avLst/>
          </a:prstGeom>
          <a:noFill/>
        </p:spPr>
        <p:txBody>
          <a:bodyPr wrap="none" rtlCol="0">
            <a:spAutoFit/>
          </a:bodyPr>
          <a:lstStyle/>
          <a:p>
            <a:r>
              <a:rPr lang="de-DE" dirty="0"/>
              <a:t>1</a:t>
            </a:r>
          </a:p>
        </p:txBody>
      </p:sp>
      <p:sp>
        <p:nvSpPr>
          <p:cNvPr id="13" name="Textfeld 12"/>
          <p:cNvSpPr txBox="1"/>
          <p:nvPr/>
        </p:nvSpPr>
        <p:spPr>
          <a:xfrm>
            <a:off x="2381603" y="4099924"/>
            <a:ext cx="306494" cy="369332"/>
          </a:xfrm>
          <a:prstGeom prst="rect">
            <a:avLst/>
          </a:prstGeom>
          <a:noFill/>
        </p:spPr>
        <p:txBody>
          <a:bodyPr wrap="none" rtlCol="0">
            <a:spAutoFit/>
          </a:bodyPr>
          <a:lstStyle/>
          <a:p>
            <a:r>
              <a:rPr lang="de-DE" dirty="0"/>
              <a:t>n</a:t>
            </a:r>
          </a:p>
        </p:txBody>
      </p:sp>
      <p:sp>
        <p:nvSpPr>
          <p:cNvPr id="15" name="Rechteck 14"/>
          <p:cNvSpPr/>
          <p:nvPr/>
        </p:nvSpPr>
        <p:spPr>
          <a:xfrm>
            <a:off x="277252" y="4253347"/>
            <a:ext cx="2120112" cy="5017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1"/>
                </a:solidFill>
              </a:rPr>
              <a:t>Schüler</a:t>
            </a:r>
          </a:p>
        </p:txBody>
      </p:sp>
      <p:sp>
        <p:nvSpPr>
          <p:cNvPr id="24" name="Raute 23"/>
          <p:cNvSpPr/>
          <p:nvPr/>
        </p:nvSpPr>
        <p:spPr>
          <a:xfrm>
            <a:off x="2639387" y="3919164"/>
            <a:ext cx="1974376" cy="11700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besucht</a:t>
            </a:r>
          </a:p>
        </p:txBody>
      </p:sp>
      <p:sp>
        <p:nvSpPr>
          <p:cNvPr id="34" name="Rechteck 33"/>
          <p:cNvSpPr/>
          <p:nvPr/>
        </p:nvSpPr>
        <p:spPr>
          <a:xfrm>
            <a:off x="4838024" y="4217185"/>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cxnSp>
        <p:nvCxnSpPr>
          <p:cNvPr id="28" name="Gerader Verbinder 27"/>
          <p:cNvCxnSpPr>
            <a:cxnSpLocks/>
            <a:stCxn id="15" idx="3"/>
            <a:endCxn id="24" idx="1"/>
          </p:cNvCxnSpPr>
          <p:nvPr/>
        </p:nvCxnSpPr>
        <p:spPr>
          <a:xfrm flipV="1">
            <a:off x="2397364" y="4504199"/>
            <a:ext cx="24202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a:stCxn id="24" idx="3"/>
            <a:endCxn id="34" idx="1"/>
          </p:cNvCxnSpPr>
          <p:nvPr/>
        </p:nvCxnSpPr>
        <p:spPr>
          <a:xfrm>
            <a:off x="4613763" y="4504199"/>
            <a:ext cx="224261"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41395"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4" name="Ellipse 3"/>
          <p:cNvSpPr/>
          <p:nvPr/>
        </p:nvSpPr>
        <p:spPr>
          <a:xfrm>
            <a:off x="41395" y="3104203"/>
            <a:ext cx="1655380" cy="6968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err="1"/>
              <a:t>NrInKlasse</a:t>
            </a:r>
            <a:endParaRPr lang="de-DE" u="sng" dirty="0"/>
          </a:p>
        </p:txBody>
      </p:sp>
      <p:cxnSp>
        <p:nvCxnSpPr>
          <p:cNvPr id="6" name="Gerader Verbinder 5"/>
          <p:cNvCxnSpPr>
            <a:stCxn id="15" idx="0"/>
            <a:endCxn id="4" idx="4"/>
          </p:cNvCxnSpPr>
          <p:nvPr/>
        </p:nvCxnSpPr>
        <p:spPr>
          <a:xfrm flipH="1" flipV="1">
            <a:off x="869085" y="3801014"/>
            <a:ext cx="468223" cy="4523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a:stCxn id="3" idx="0"/>
            <a:endCxn id="15" idx="2"/>
          </p:cNvCxnSpPr>
          <p:nvPr/>
        </p:nvCxnSpPr>
        <p:spPr>
          <a:xfrm flipV="1">
            <a:off x="926892" y="4755054"/>
            <a:ext cx="410416" cy="55855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4663229" y="5392730"/>
            <a:ext cx="1370425" cy="57954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Name</a:t>
            </a:r>
          </a:p>
        </p:txBody>
      </p:sp>
      <p:cxnSp>
        <p:nvCxnSpPr>
          <p:cNvPr id="14" name="Gerader Verbinder 13"/>
          <p:cNvCxnSpPr>
            <a:cxnSpLocks/>
            <a:stCxn id="11" idx="0"/>
            <a:endCxn id="34" idx="2"/>
          </p:cNvCxnSpPr>
          <p:nvPr/>
        </p:nvCxnSpPr>
        <p:spPr>
          <a:xfrm flipV="1">
            <a:off x="5348442" y="4799812"/>
            <a:ext cx="3426" cy="59291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45" name="Ellipse 44"/>
          <p:cNvSpPr/>
          <p:nvPr/>
        </p:nvSpPr>
        <p:spPr>
          <a:xfrm>
            <a:off x="2046961"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Geburtstag</a:t>
            </a:r>
          </a:p>
        </p:txBody>
      </p:sp>
      <p:sp>
        <p:nvSpPr>
          <p:cNvPr id="50" name="Ellipse 49"/>
          <p:cNvSpPr/>
          <p:nvPr/>
        </p:nvSpPr>
        <p:spPr>
          <a:xfrm>
            <a:off x="1931119" y="313293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Adresse</a:t>
            </a:r>
          </a:p>
        </p:txBody>
      </p:sp>
      <p:cxnSp>
        <p:nvCxnSpPr>
          <p:cNvPr id="51" name="Gerader Verbinder 50"/>
          <p:cNvCxnSpPr>
            <a:cxnSpLocks/>
            <a:stCxn id="45" idx="0"/>
            <a:endCxn id="15" idx="2"/>
          </p:cNvCxnSpPr>
          <p:nvPr/>
        </p:nvCxnSpPr>
        <p:spPr>
          <a:xfrm flipH="1" flipV="1">
            <a:off x="1337308" y="4755054"/>
            <a:ext cx="1595150" cy="558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Gerader Verbinder 51"/>
          <p:cNvCxnSpPr>
            <a:cxnSpLocks/>
            <a:stCxn id="15" idx="0"/>
            <a:endCxn id="50" idx="4"/>
          </p:cNvCxnSpPr>
          <p:nvPr/>
        </p:nvCxnSpPr>
        <p:spPr>
          <a:xfrm flipV="1">
            <a:off x="1337308" y="3789835"/>
            <a:ext cx="1479308" cy="46351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Textfeld 4"/>
          <p:cNvSpPr txBox="1"/>
          <p:nvPr/>
        </p:nvSpPr>
        <p:spPr>
          <a:xfrm>
            <a:off x="173959" y="303313"/>
            <a:ext cx="4273147"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de-DE" b="1" dirty="0"/>
              <a:t>1:n-Relation</a:t>
            </a:r>
          </a:p>
          <a:p>
            <a:endParaRPr lang="de-DE" dirty="0"/>
          </a:p>
          <a:p>
            <a:r>
              <a:rPr lang="de-DE" dirty="0"/>
              <a:t>In der n-Tabelle (hier „Schüler“) wird als Fremdschlüssel der Primärschlüssel der 1-Tabelle (hier „Klasse“) verwendet.</a:t>
            </a:r>
          </a:p>
        </p:txBody>
      </p:sp>
      <p:graphicFrame>
        <p:nvGraphicFramePr>
          <p:cNvPr id="54" name="Tabelle 53"/>
          <p:cNvGraphicFramePr>
            <a:graphicFrameLocks noGrp="1"/>
          </p:cNvGraphicFramePr>
          <p:nvPr>
            <p:extLst>
              <p:ext uri="{D42A27DB-BD31-4B8C-83A1-F6EECF244321}">
                <p14:modId xmlns:p14="http://schemas.microsoft.com/office/powerpoint/2010/main" val="604243247"/>
              </p:ext>
            </p:extLst>
          </p:nvPr>
        </p:nvGraphicFramePr>
        <p:xfrm>
          <a:off x="9737244" y="625996"/>
          <a:ext cx="2341758" cy="1483360"/>
        </p:xfrm>
        <a:graphic>
          <a:graphicData uri="http://schemas.openxmlformats.org/drawingml/2006/table">
            <a:tbl>
              <a:tblPr firstRow="1" bandRow="1">
                <a:tableStyleId>{B301B821-A1FF-4177-AEE7-76D212191A09}</a:tableStyleId>
              </a:tblPr>
              <a:tblGrid>
                <a:gridCol w="802889">
                  <a:extLst>
                    <a:ext uri="{9D8B030D-6E8A-4147-A177-3AD203B41FA5}">
                      <a16:colId xmlns:a16="http://schemas.microsoft.com/office/drawing/2014/main" val="3089766915"/>
                    </a:ext>
                  </a:extLst>
                </a:gridCol>
                <a:gridCol w="1538869">
                  <a:extLst>
                    <a:ext uri="{9D8B030D-6E8A-4147-A177-3AD203B41FA5}">
                      <a16:colId xmlns:a16="http://schemas.microsoft.com/office/drawing/2014/main" val="3935149949"/>
                    </a:ext>
                  </a:extLst>
                </a:gridCol>
              </a:tblGrid>
              <a:tr h="370840">
                <a:tc>
                  <a:txBody>
                    <a:bodyPr/>
                    <a:lstStyle/>
                    <a:p>
                      <a:r>
                        <a:rPr lang="de-DE" u="sng" dirty="0"/>
                        <a:t>Name</a:t>
                      </a:r>
                    </a:p>
                  </a:txBody>
                  <a:tcPr/>
                </a:tc>
                <a:tc>
                  <a:txBody>
                    <a:bodyPr/>
                    <a:lstStyle/>
                    <a:p>
                      <a:r>
                        <a:rPr lang="de-DE" dirty="0"/>
                        <a:t>Klassenlehrer</a:t>
                      </a:r>
                    </a:p>
                  </a:txBody>
                  <a:tcPr/>
                </a:tc>
                <a:extLst>
                  <a:ext uri="{0D108BD9-81ED-4DB2-BD59-A6C34878D82A}">
                    <a16:rowId xmlns:a16="http://schemas.microsoft.com/office/drawing/2014/main" val="2363014775"/>
                  </a:ext>
                </a:extLst>
              </a:tr>
              <a:tr h="370840">
                <a:tc>
                  <a:txBody>
                    <a:bodyPr/>
                    <a:lstStyle/>
                    <a:p>
                      <a:r>
                        <a:rPr lang="de-DE" dirty="0"/>
                        <a:t>5a</a:t>
                      </a:r>
                    </a:p>
                  </a:txBody>
                  <a:tcPr/>
                </a:tc>
                <a:tc>
                  <a:txBody>
                    <a:bodyPr/>
                    <a:lstStyle/>
                    <a:p>
                      <a:r>
                        <a:rPr lang="de-DE" dirty="0"/>
                        <a:t>1</a:t>
                      </a:r>
                    </a:p>
                  </a:txBody>
                  <a:tcPr/>
                </a:tc>
                <a:extLst>
                  <a:ext uri="{0D108BD9-81ED-4DB2-BD59-A6C34878D82A}">
                    <a16:rowId xmlns:a16="http://schemas.microsoft.com/office/drawing/2014/main" val="1937173842"/>
                  </a:ext>
                </a:extLst>
              </a:tr>
              <a:tr h="370840">
                <a:tc>
                  <a:txBody>
                    <a:bodyPr/>
                    <a:lstStyle/>
                    <a:p>
                      <a:r>
                        <a:rPr lang="de-DE" dirty="0"/>
                        <a:t>5b</a:t>
                      </a:r>
                    </a:p>
                  </a:txBody>
                  <a:tcPr/>
                </a:tc>
                <a:tc>
                  <a:txBody>
                    <a:bodyPr/>
                    <a:lstStyle/>
                    <a:p>
                      <a:r>
                        <a:rPr lang="de-DE" dirty="0"/>
                        <a:t>3</a:t>
                      </a:r>
                    </a:p>
                  </a:txBody>
                  <a:tcPr/>
                </a:tc>
                <a:extLst>
                  <a:ext uri="{0D108BD9-81ED-4DB2-BD59-A6C34878D82A}">
                    <a16:rowId xmlns:a16="http://schemas.microsoft.com/office/drawing/2014/main" val="3340709184"/>
                  </a:ext>
                </a:extLst>
              </a:tr>
              <a:tr h="370840">
                <a:tc>
                  <a:txBody>
                    <a:bodyPr/>
                    <a:lstStyle/>
                    <a:p>
                      <a:r>
                        <a:rPr lang="de-DE" dirty="0"/>
                        <a:t>5c</a:t>
                      </a:r>
                    </a:p>
                  </a:txBody>
                  <a:tcPr/>
                </a:tc>
                <a:tc>
                  <a:txBody>
                    <a:bodyPr/>
                    <a:lstStyle/>
                    <a:p>
                      <a:r>
                        <a:rPr lang="de-DE" dirty="0"/>
                        <a:t>2</a:t>
                      </a:r>
                    </a:p>
                  </a:txBody>
                  <a:tcPr/>
                </a:tc>
                <a:extLst>
                  <a:ext uri="{0D108BD9-81ED-4DB2-BD59-A6C34878D82A}">
                    <a16:rowId xmlns:a16="http://schemas.microsoft.com/office/drawing/2014/main" val="2185334583"/>
                  </a:ext>
                </a:extLst>
              </a:tr>
            </a:tbl>
          </a:graphicData>
        </a:graphic>
      </p:graphicFrame>
      <p:sp>
        <p:nvSpPr>
          <p:cNvPr id="55" name="Textfeld 54"/>
          <p:cNvSpPr txBox="1"/>
          <p:nvPr/>
        </p:nvSpPr>
        <p:spPr>
          <a:xfrm>
            <a:off x="9768468" y="172961"/>
            <a:ext cx="2369208" cy="369332"/>
          </a:xfrm>
          <a:prstGeom prst="rect">
            <a:avLst/>
          </a:prstGeom>
          <a:noFill/>
        </p:spPr>
        <p:txBody>
          <a:bodyPr wrap="square" rtlCol="0">
            <a:spAutoFit/>
          </a:bodyPr>
          <a:lstStyle/>
          <a:p>
            <a:r>
              <a:rPr lang="de-DE" dirty="0"/>
              <a:t>Tabelle „Klasse“</a:t>
            </a:r>
          </a:p>
        </p:txBody>
      </p:sp>
      <p:graphicFrame>
        <p:nvGraphicFramePr>
          <p:cNvPr id="7" name="Tabelle 6"/>
          <p:cNvGraphicFramePr>
            <a:graphicFrameLocks noGrp="1"/>
          </p:cNvGraphicFramePr>
          <p:nvPr>
            <p:extLst>
              <p:ext uri="{D42A27DB-BD31-4B8C-83A1-F6EECF244321}">
                <p14:modId xmlns:p14="http://schemas.microsoft.com/office/powerpoint/2010/main" val="2873329636"/>
              </p:ext>
            </p:extLst>
          </p:nvPr>
        </p:nvGraphicFramePr>
        <p:xfrm>
          <a:off x="4691079" y="146377"/>
          <a:ext cx="4891136" cy="3845560"/>
        </p:xfrm>
        <a:graphic>
          <a:graphicData uri="http://schemas.openxmlformats.org/drawingml/2006/table">
            <a:tbl>
              <a:tblPr firstRow="1" bandRow="1">
                <a:tableStyleId>{5C22544A-7EE6-4342-B048-85BDC9FD1C3A}</a:tableStyleId>
              </a:tblPr>
              <a:tblGrid>
                <a:gridCol w="1482099">
                  <a:extLst>
                    <a:ext uri="{9D8B030D-6E8A-4147-A177-3AD203B41FA5}">
                      <a16:colId xmlns:a16="http://schemas.microsoft.com/office/drawing/2014/main" val="205234339"/>
                    </a:ext>
                  </a:extLst>
                </a:gridCol>
                <a:gridCol w="963469">
                  <a:extLst>
                    <a:ext uri="{9D8B030D-6E8A-4147-A177-3AD203B41FA5}">
                      <a16:colId xmlns:a16="http://schemas.microsoft.com/office/drawing/2014/main" val="830854684"/>
                    </a:ext>
                  </a:extLst>
                </a:gridCol>
                <a:gridCol w="904847">
                  <a:extLst>
                    <a:ext uri="{9D8B030D-6E8A-4147-A177-3AD203B41FA5}">
                      <a16:colId xmlns:a16="http://schemas.microsoft.com/office/drawing/2014/main" val="3108850105"/>
                    </a:ext>
                  </a:extLst>
                </a:gridCol>
                <a:gridCol w="666467">
                  <a:extLst>
                    <a:ext uri="{9D8B030D-6E8A-4147-A177-3AD203B41FA5}">
                      <a16:colId xmlns:a16="http://schemas.microsoft.com/office/drawing/2014/main" val="3689599597"/>
                    </a:ext>
                  </a:extLst>
                </a:gridCol>
                <a:gridCol w="874254">
                  <a:extLst>
                    <a:ext uri="{9D8B030D-6E8A-4147-A177-3AD203B41FA5}">
                      <a16:colId xmlns:a16="http://schemas.microsoft.com/office/drawing/2014/main" val="3251650966"/>
                    </a:ext>
                  </a:extLst>
                </a:gridCol>
              </a:tblGrid>
              <a:tr h="370840">
                <a:tc>
                  <a:txBody>
                    <a:bodyPr/>
                    <a:lstStyle/>
                    <a:p>
                      <a:r>
                        <a:rPr lang="de-DE" b="0" i="0" u="sng" dirty="0" err="1"/>
                        <a:t>NrInKlasse</a:t>
                      </a:r>
                      <a:endParaRPr lang="de-DE" b="0" i="0" u="sng" dirty="0"/>
                    </a:p>
                  </a:txBody>
                  <a:tcPr/>
                </a:tc>
                <a:tc>
                  <a:txBody>
                    <a:bodyPr/>
                    <a:lstStyle/>
                    <a:p>
                      <a:r>
                        <a:rPr lang="de-DE" sz="1100" b="0" dirty="0"/>
                        <a:t>Name</a:t>
                      </a:r>
                    </a:p>
                  </a:txBody>
                  <a:tcPr/>
                </a:tc>
                <a:tc>
                  <a:txBody>
                    <a:bodyPr/>
                    <a:lstStyle/>
                    <a:p>
                      <a:r>
                        <a:rPr lang="de-DE" sz="1100" b="0" u="none" dirty="0"/>
                        <a:t>Geburtstag</a:t>
                      </a:r>
                    </a:p>
                  </a:txBody>
                  <a:tcPr/>
                </a:tc>
                <a:tc>
                  <a:txBody>
                    <a:bodyPr/>
                    <a:lstStyle/>
                    <a:p>
                      <a:r>
                        <a:rPr lang="de-DE" sz="1100" b="0" dirty="0"/>
                        <a:t>Adresse</a:t>
                      </a:r>
                    </a:p>
                  </a:txBody>
                  <a:tcPr/>
                </a:tc>
                <a:tc>
                  <a:txBody>
                    <a:bodyPr/>
                    <a:lstStyle/>
                    <a:p>
                      <a:r>
                        <a:rPr lang="de-DE" b="0" u="sng" dirty="0"/>
                        <a:t>Klasse</a:t>
                      </a:r>
                    </a:p>
                  </a:txBody>
                  <a:tcPr/>
                </a:tc>
                <a:extLst>
                  <a:ext uri="{0D108BD9-81ED-4DB2-BD59-A6C34878D82A}">
                    <a16:rowId xmlns:a16="http://schemas.microsoft.com/office/drawing/2014/main" val="1249383393"/>
                  </a:ext>
                </a:extLst>
              </a:tr>
              <a:tr h="370840">
                <a:tc>
                  <a:txBody>
                    <a:bodyPr/>
                    <a:lstStyle/>
                    <a:p>
                      <a:r>
                        <a:rPr lang="de-DE" dirty="0"/>
                        <a:t>1</a:t>
                      </a:r>
                    </a:p>
                  </a:txBody>
                  <a:tcPr/>
                </a:tc>
                <a:tc>
                  <a:txBody>
                    <a:bodyPr/>
                    <a:lstStyle/>
                    <a:p>
                      <a:r>
                        <a:rPr lang="de-DE" sz="1600" dirty="0"/>
                        <a:t>Peter Müller</a:t>
                      </a:r>
                    </a:p>
                  </a:txBody>
                  <a:tcPr/>
                </a:tc>
                <a:tc>
                  <a:txBody>
                    <a:bodyPr/>
                    <a:lstStyle/>
                    <a:p>
                      <a:r>
                        <a:rPr lang="de-DE" sz="1600" kern="1200" dirty="0">
                          <a:solidFill>
                            <a:schemeClr val="dk1"/>
                          </a:solidFill>
                          <a:latin typeface="+mn-lt"/>
                          <a:ea typeface="+mn-ea"/>
                          <a:cs typeface="+mn-cs"/>
                        </a:rPr>
                        <a:t>1.1.2000</a:t>
                      </a:r>
                    </a:p>
                  </a:txBody>
                  <a:tcPr/>
                </a:tc>
                <a:tc>
                  <a:txBody>
                    <a:bodyPr/>
                    <a:lstStyle/>
                    <a:p>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2138234338"/>
                  </a:ext>
                </a:extLst>
              </a:tr>
              <a:tr h="370840">
                <a:tc>
                  <a:txBody>
                    <a:bodyPr/>
                    <a:lstStyle/>
                    <a:p>
                      <a:r>
                        <a:rPr lang="de-DE" dirty="0"/>
                        <a:t>2</a:t>
                      </a:r>
                    </a:p>
                  </a:txBody>
                  <a:tcPr/>
                </a:tc>
                <a:tc>
                  <a:txBody>
                    <a:bodyPr/>
                    <a:lstStyle/>
                    <a:p>
                      <a:r>
                        <a:rPr lang="de-DE" sz="1600" dirty="0"/>
                        <a:t>Franz Maier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2389665471"/>
                  </a:ext>
                </a:extLst>
              </a:tr>
              <a:tr h="370840">
                <a:tc>
                  <a:txBody>
                    <a:bodyPr/>
                    <a:lstStyle/>
                    <a:p>
                      <a:r>
                        <a:rPr lang="de-DE" dirty="0"/>
                        <a:t>3</a:t>
                      </a:r>
                    </a:p>
                  </a:txBody>
                  <a:tcPr/>
                </a:tc>
                <a:tc>
                  <a:txBody>
                    <a:bodyPr/>
                    <a:lstStyle/>
                    <a:p>
                      <a:r>
                        <a:rPr lang="de-DE" sz="1600" dirty="0"/>
                        <a:t>Bernd Schmid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4272318743"/>
                  </a:ext>
                </a:extLst>
              </a:tr>
              <a:tr h="370840">
                <a:tc>
                  <a:txBody>
                    <a:bodyPr/>
                    <a:lstStyle/>
                    <a:p>
                      <a:r>
                        <a:rPr lang="de-DE" dirty="0"/>
                        <a:t>1</a:t>
                      </a:r>
                    </a:p>
                  </a:txBody>
                  <a:tcPr/>
                </a:tc>
                <a:tc>
                  <a:txBody>
                    <a:bodyPr/>
                    <a:lstStyle/>
                    <a:p>
                      <a:r>
                        <a:rPr lang="de-DE" sz="1600" dirty="0"/>
                        <a:t>Regine Hauser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1.1.2003</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3594890531"/>
                  </a:ext>
                </a:extLst>
              </a:tr>
              <a:tr h="370840">
                <a:tc>
                  <a:txBody>
                    <a:bodyPr/>
                    <a:lstStyle/>
                    <a:p>
                      <a:r>
                        <a:rPr lang="de-DE" dirty="0"/>
                        <a:t>2</a:t>
                      </a:r>
                    </a:p>
                  </a:txBody>
                  <a:tcPr/>
                </a:tc>
                <a:tc>
                  <a:txBody>
                    <a:bodyPr/>
                    <a:lstStyle/>
                    <a:p>
                      <a:r>
                        <a:rPr lang="de-DE" sz="1600" dirty="0"/>
                        <a:t>Miriam Schaller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4121045259"/>
                  </a:ext>
                </a:extLst>
              </a:tr>
              <a:tr h="370840">
                <a:tc>
                  <a:txBody>
                    <a:bodyPr/>
                    <a:lstStyle/>
                    <a:p>
                      <a:r>
                        <a:rPr lang="de-DE" dirty="0"/>
                        <a:t>3</a:t>
                      </a:r>
                    </a:p>
                  </a:txBody>
                  <a:tcPr/>
                </a:tc>
                <a:tc>
                  <a:txBody>
                    <a:bodyPr/>
                    <a:lstStyle/>
                    <a:p>
                      <a:r>
                        <a:rPr lang="de-DE" sz="1600" dirty="0"/>
                        <a:t>Judith Bauer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273481846"/>
                  </a:ext>
                </a:extLst>
              </a:tr>
            </a:tbl>
          </a:graphicData>
        </a:graphic>
      </p:graphicFrame>
      <p:sp>
        <p:nvSpPr>
          <p:cNvPr id="8" name="Textfeld 7"/>
          <p:cNvSpPr txBox="1"/>
          <p:nvPr/>
        </p:nvSpPr>
        <p:spPr>
          <a:xfrm>
            <a:off x="7828155" y="4075640"/>
            <a:ext cx="2230244" cy="369332"/>
          </a:xfrm>
          <a:prstGeom prst="rect">
            <a:avLst/>
          </a:prstGeom>
          <a:noFill/>
        </p:spPr>
        <p:txBody>
          <a:bodyPr wrap="square" rtlCol="0">
            <a:spAutoFit/>
          </a:bodyPr>
          <a:lstStyle/>
          <a:p>
            <a:r>
              <a:rPr lang="de-DE" dirty="0"/>
              <a:t>Tabelle „Schüler“</a:t>
            </a:r>
          </a:p>
        </p:txBody>
      </p:sp>
      <p:sp>
        <p:nvSpPr>
          <p:cNvPr id="9" name="Rechteck 8"/>
          <p:cNvSpPr/>
          <p:nvPr/>
        </p:nvSpPr>
        <p:spPr>
          <a:xfrm>
            <a:off x="8724714" y="575403"/>
            <a:ext cx="521877" cy="330076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p:cNvCxnSpPr>
            <a:cxnSpLocks/>
          </p:cNvCxnSpPr>
          <p:nvPr/>
        </p:nvCxnSpPr>
        <p:spPr>
          <a:xfrm flipH="1" flipV="1">
            <a:off x="9299519" y="2582267"/>
            <a:ext cx="450508" cy="22748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9826188" y="2364059"/>
            <a:ext cx="1958421" cy="1477328"/>
          </a:xfrm>
          <a:prstGeom prst="rect">
            <a:avLst/>
          </a:prstGeom>
          <a:noFill/>
        </p:spPr>
        <p:txBody>
          <a:bodyPr wrap="square" rtlCol="0">
            <a:spAutoFit/>
          </a:bodyPr>
          <a:lstStyle/>
          <a:p>
            <a:r>
              <a:rPr lang="de-DE" dirty="0">
                <a:solidFill>
                  <a:srgbClr val="C00000"/>
                </a:solidFill>
              </a:rPr>
              <a:t>Fremdschlüssel ist hier der Primärschlüssel „Name“ aus der Tabelle „Klasse“</a:t>
            </a:r>
          </a:p>
        </p:txBody>
      </p:sp>
      <p:sp>
        <p:nvSpPr>
          <p:cNvPr id="19" name="Textfeld 18"/>
          <p:cNvSpPr txBox="1"/>
          <p:nvPr/>
        </p:nvSpPr>
        <p:spPr>
          <a:xfrm>
            <a:off x="6215689" y="4468664"/>
            <a:ext cx="575626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de-DE" dirty="0"/>
              <a:t>Da hier eine 1:n-Relation vorliegt, kann der Fremdschlüssel „Klasse“ in der Tabelle „Schüler“ mehrfach vorkommen. Mehrere Schüler können schließlich in eine Klasse gehen.</a:t>
            </a:r>
          </a:p>
        </p:txBody>
      </p:sp>
      <p:sp>
        <p:nvSpPr>
          <p:cNvPr id="21" name="Textfeld 20"/>
          <p:cNvSpPr txBox="1"/>
          <p:nvPr/>
        </p:nvSpPr>
        <p:spPr>
          <a:xfrm>
            <a:off x="6215689" y="5633596"/>
            <a:ext cx="575626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de-DE" dirty="0"/>
              <a:t>Der Primärschlüssel von Schüler setzt sich zusammen aus „</a:t>
            </a:r>
            <a:r>
              <a:rPr lang="de-DE" dirty="0" err="1"/>
              <a:t>NrInKlasse</a:t>
            </a:r>
            <a:r>
              <a:rPr lang="de-DE" dirty="0"/>
              <a:t>“ und „Klasse“. „</a:t>
            </a:r>
            <a:r>
              <a:rPr lang="de-DE" dirty="0" err="1"/>
              <a:t>NrInKlasse</a:t>
            </a:r>
            <a:r>
              <a:rPr lang="de-DE" dirty="0"/>
              <a:t>“ alleine wäre nicht eindeutig, da die Nummer 1 z. B. zwei Mal vorkommt.</a:t>
            </a:r>
          </a:p>
        </p:txBody>
      </p:sp>
    </p:spTree>
    <p:extLst>
      <p:ext uri="{BB962C8B-B14F-4D97-AF65-F5344CB8AC3E}">
        <p14:creationId xmlns:p14="http://schemas.microsoft.com/office/powerpoint/2010/main" val="214577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5" grpId="0"/>
      <p:bldP spid="8" grpId="0"/>
      <p:bldP spid="9" grpId="0" animBg="1"/>
      <p:bldP spid="17" grpId="0"/>
      <p:bldP spid="19"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4536338" y="4115772"/>
            <a:ext cx="301686" cy="369332"/>
          </a:xfrm>
          <a:prstGeom prst="rect">
            <a:avLst/>
          </a:prstGeom>
          <a:noFill/>
        </p:spPr>
        <p:txBody>
          <a:bodyPr wrap="none" rtlCol="0">
            <a:spAutoFit/>
          </a:bodyPr>
          <a:lstStyle/>
          <a:p>
            <a:r>
              <a:rPr lang="de-DE" dirty="0"/>
              <a:t>1</a:t>
            </a:r>
          </a:p>
        </p:txBody>
      </p:sp>
      <p:sp>
        <p:nvSpPr>
          <p:cNvPr id="13" name="Textfeld 12"/>
          <p:cNvSpPr txBox="1"/>
          <p:nvPr/>
        </p:nvSpPr>
        <p:spPr>
          <a:xfrm>
            <a:off x="2381603" y="4099924"/>
            <a:ext cx="306494" cy="369332"/>
          </a:xfrm>
          <a:prstGeom prst="rect">
            <a:avLst/>
          </a:prstGeom>
          <a:noFill/>
        </p:spPr>
        <p:txBody>
          <a:bodyPr wrap="none" rtlCol="0">
            <a:spAutoFit/>
          </a:bodyPr>
          <a:lstStyle/>
          <a:p>
            <a:r>
              <a:rPr lang="de-DE" dirty="0"/>
              <a:t>n</a:t>
            </a:r>
          </a:p>
        </p:txBody>
      </p:sp>
      <p:sp>
        <p:nvSpPr>
          <p:cNvPr id="15" name="Rechteck 14"/>
          <p:cNvSpPr/>
          <p:nvPr/>
        </p:nvSpPr>
        <p:spPr>
          <a:xfrm>
            <a:off x="277252" y="4253347"/>
            <a:ext cx="2120112" cy="5017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1"/>
                </a:solidFill>
              </a:rPr>
              <a:t>Schüler</a:t>
            </a:r>
          </a:p>
        </p:txBody>
      </p:sp>
      <p:sp>
        <p:nvSpPr>
          <p:cNvPr id="24" name="Raute 23"/>
          <p:cNvSpPr/>
          <p:nvPr/>
        </p:nvSpPr>
        <p:spPr>
          <a:xfrm>
            <a:off x="2639387" y="3919164"/>
            <a:ext cx="1974376" cy="11700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besucht</a:t>
            </a:r>
          </a:p>
        </p:txBody>
      </p:sp>
      <p:sp>
        <p:nvSpPr>
          <p:cNvPr id="34" name="Rechteck 33"/>
          <p:cNvSpPr/>
          <p:nvPr/>
        </p:nvSpPr>
        <p:spPr>
          <a:xfrm>
            <a:off x="4838024" y="4217185"/>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cxnSp>
        <p:nvCxnSpPr>
          <p:cNvPr id="28" name="Gerader Verbinder 27"/>
          <p:cNvCxnSpPr>
            <a:cxnSpLocks/>
            <a:stCxn id="15" idx="3"/>
            <a:endCxn id="24" idx="1"/>
          </p:cNvCxnSpPr>
          <p:nvPr/>
        </p:nvCxnSpPr>
        <p:spPr>
          <a:xfrm flipV="1">
            <a:off x="2397364" y="4504199"/>
            <a:ext cx="24202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a:stCxn id="24" idx="3"/>
            <a:endCxn id="34" idx="1"/>
          </p:cNvCxnSpPr>
          <p:nvPr/>
        </p:nvCxnSpPr>
        <p:spPr>
          <a:xfrm>
            <a:off x="4613763" y="4504199"/>
            <a:ext cx="224261"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hteck 34"/>
          <p:cNvSpPr/>
          <p:nvPr/>
        </p:nvSpPr>
        <p:spPr>
          <a:xfrm>
            <a:off x="8721786" y="4212886"/>
            <a:ext cx="1917812" cy="58262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accent2"/>
                </a:solidFill>
              </a:rPr>
              <a:t>Lehrer</a:t>
            </a:r>
          </a:p>
        </p:txBody>
      </p:sp>
      <p:sp>
        <p:nvSpPr>
          <p:cNvPr id="36" name="Raute 35"/>
          <p:cNvSpPr/>
          <p:nvPr/>
        </p:nvSpPr>
        <p:spPr>
          <a:xfrm>
            <a:off x="6202267" y="3933165"/>
            <a:ext cx="2121224" cy="115066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unterrichtet</a:t>
            </a:r>
          </a:p>
        </p:txBody>
      </p:sp>
      <p:cxnSp>
        <p:nvCxnSpPr>
          <p:cNvPr id="39" name="Gerader Verbinder 38"/>
          <p:cNvCxnSpPr>
            <a:cxnSpLocks/>
            <a:stCxn id="36" idx="3"/>
            <a:endCxn id="35" idx="1"/>
          </p:cNvCxnSpPr>
          <p:nvPr/>
        </p:nvCxnSpPr>
        <p:spPr>
          <a:xfrm flipV="1">
            <a:off x="8323491" y="4504200"/>
            <a:ext cx="398295"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a:cxnSpLocks/>
            <a:stCxn id="34" idx="3"/>
            <a:endCxn id="36" idx="1"/>
          </p:cNvCxnSpPr>
          <p:nvPr/>
        </p:nvCxnSpPr>
        <p:spPr>
          <a:xfrm>
            <a:off x="5865712" y="4508499"/>
            <a:ext cx="33655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850034" y="4079929"/>
            <a:ext cx="306494" cy="369332"/>
          </a:xfrm>
          <a:prstGeom prst="rect">
            <a:avLst/>
          </a:prstGeom>
          <a:noFill/>
        </p:spPr>
        <p:txBody>
          <a:bodyPr wrap="none" rtlCol="0">
            <a:spAutoFit/>
          </a:bodyPr>
          <a:lstStyle/>
          <a:p>
            <a:r>
              <a:rPr lang="de-DE" dirty="0"/>
              <a:t>n</a:t>
            </a:r>
          </a:p>
        </p:txBody>
      </p:sp>
      <p:sp>
        <p:nvSpPr>
          <p:cNvPr id="47" name="Textfeld 46"/>
          <p:cNvSpPr txBox="1"/>
          <p:nvPr/>
        </p:nvSpPr>
        <p:spPr>
          <a:xfrm>
            <a:off x="8290567" y="4099924"/>
            <a:ext cx="369012" cy="369332"/>
          </a:xfrm>
          <a:prstGeom prst="rect">
            <a:avLst/>
          </a:prstGeom>
          <a:noFill/>
        </p:spPr>
        <p:txBody>
          <a:bodyPr wrap="none" rtlCol="0">
            <a:spAutoFit/>
          </a:bodyPr>
          <a:lstStyle/>
          <a:p>
            <a:r>
              <a:rPr lang="de-DE" dirty="0"/>
              <a:t>m</a:t>
            </a:r>
          </a:p>
        </p:txBody>
      </p:sp>
      <p:sp>
        <p:nvSpPr>
          <p:cNvPr id="42" name="Textfeld 41"/>
          <p:cNvSpPr txBox="1"/>
          <p:nvPr/>
        </p:nvSpPr>
        <p:spPr>
          <a:xfrm>
            <a:off x="4357842" y="2677800"/>
            <a:ext cx="1981200" cy="461665"/>
          </a:xfrm>
          <a:prstGeom prst="rect">
            <a:avLst/>
          </a:prstGeom>
          <a:noFill/>
          <a:ln>
            <a:solidFill>
              <a:srgbClr val="FF0000"/>
            </a:solidFill>
          </a:ln>
        </p:spPr>
        <p:txBody>
          <a:bodyPr wrap="square" rtlCol="0">
            <a:spAutoFit/>
          </a:bodyPr>
          <a:lstStyle/>
          <a:p>
            <a:r>
              <a:rPr lang="de-DE" sz="2400" dirty="0">
                <a:solidFill>
                  <a:srgbClr val="FF0000"/>
                </a:solidFill>
              </a:rPr>
              <a:t>Klassenlehrer</a:t>
            </a:r>
          </a:p>
        </p:txBody>
      </p:sp>
      <p:sp>
        <p:nvSpPr>
          <p:cNvPr id="43" name="Raute 42"/>
          <p:cNvSpPr/>
          <p:nvPr/>
        </p:nvSpPr>
        <p:spPr>
          <a:xfrm>
            <a:off x="4753677" y="339714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cxnSp>
        <p:nvCxnSpPr>
          <p:cNvPr id="48" name="Gerader Verbinder 47"/>
          <p:cNvCxnSpPr>
            <a:cxnSpLocks/>
            <a:stCxn id="42" idx="2"/>
            <a:endCxn id="43" idx="0"/>
          </p:cNvCxnSpPr>
          <p:nvPr/>
        </p:nvCxnSpPr>
        <p:spPr>
          <a:xfrm>
            <a:off x="5348442" y="3139465"/>
            <a:ext cx="0" cy="2576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a:cxnSpLocks/>
            <a:stCxn id="43" idx="2"/>
            <a:endCxn id="34" idx="0"/>
          </p:cNvCxnSpPr>
          <p:nvPr/>
        </p:nvCxnSpPr>
        <p:spPr>
          <a:xfrm>
            <a:off x="5348442" y="3898851"/>
            <a:ext cx="3426" cy="3183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5039782" y="3873352"/>
            <a:ext cx="301686" cy="369332"/>
          </a:xfrm>
          <a:prstGeom prst="rect">
            <a:avLst/>
          </a:prstGeom>
          <a:noFill/>
        </p:spPr>
        <p:txBody>
          <a:bodyPr wrap="none" rtlCol="0">
            <a:spAutoFit/>
          </a:bodyPr>
          <a:lstStyle/>
          <a:p>
            <a:r>
              <a:rPr lang="de-DE" dirty="0"/>
              <a:t>1</a:t>
            </a:r>
          </a:p>
        </p:txBody>
      </p:sp>
      <p:sp>
        <p:nvSpPr>
          <p:cNvPr id="62" name="Textfeld 61"/>
          <p:cNvSpPr txBox="1"/>
          <p:nvPr/>
        </p:nvSpPr>
        <p:spPr>
          <a:xfrm>
            <a:off x="5035688" y="3092055"/>
            <a:ext cx="301686" cy="369332"/>
          </a:xfrm>
          <a:prstGeom prst="rect">
            <a:avLst/>
          </a:prstGeom>
          <a:noFill/>
        </p:spPr>
        <p:txBody>
          <a:bodyPr wrap="none" rtlCol="0">
            <a:spAutoFit/>
          </a:bodyPr>
          <a:lstStyle/>
          <a:p>
            <a:r>
              <a:rPr lang="de-DE" dirty="0"/>
              <a:t>1</a:t>
            </a:r>
          </a:p>
        </p:txBody>
      </p:sp>
      <p:sp>
        <p:nvSpPr>
          <p:cNvPr id="3" name="Ellipse 2"/>
          <p:cNvSpPr/>
          <p:nvPr/>
        </p:nvSpPr>
        <p:spPr>
          <a:xfrm>
            <a:off x="41395"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4" name="Ellipse 3"/>
          <p:cNvSpPr/>
          <p:nvPr/>
        </p:nvSpPr>
        <p:spPr>
          <a:xfrm>
            <a:off x="41395" y="3104203"/>
            <a:ext cx="1655380" cy="6968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err="1"/>
              <a:t>NrInKlasse</a:t>
            </a:r>
            <a:endParaRPr lang="de-DE" u="sng" dirty="0"/>
          </a:p>
        </p:txBody>
      </p:sp>
      <p:cxnSp>
        <p:nvCxnSpPr>
          <p:cNvPr id="6" name="Gerader Verbinder 5"/>
          <p:cNvCxnSpPr>
            <a:stCxn id="15" idx="0"/>
            <a:endCxn id="4" idx="4"/>
          </p:cNvCxnSpPr>
          <p:nvPr/>
        </p:nvCxnSpPr>
        <p:spPr>
          <a:xfrm flipH="1" flipV="1">
            <a:off x="869085" y="3801014"/>
            <a:ext cx="468223" cy="4523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a:stCxn id="3" idx="0"/>
            <a:endCxn id="15" idx="2"/>
          </p:cNvCxnSpPr>
          <p:nvPr/>
        </p:nvCxnSpPr>
        <p:spPr>
          <a:xfrm flipV="1">
            <a:off x="926892" y="4755054"/>
            <a:ext cx="410416" cy="55855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4663229" y="5392730"/>
            <a:ext cx="1370425" cy="57954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Name</a:t>
            </a:r>
          </a:p>
        </p:txBody>
      </p:sp>
      <p:cxnSp>
        <p:nvCxnSpPr>
          <p:cNvPr id="14" name="Gerader Verbinder 13"/>
          <p:cNvCxnSpPr>
            <a:cxnSpLocks/>
            <a:stCxn id="11" idx="0"/>
            <a:endCxn id="34" idx="2"/>
          </p:cNvCxnSpPr>
          <p:nvPr/>
        </p:nvCxnSpPr>
        <p:spPr>
          <a:xfrm flipV="1">
            <a:off x="5348442" y="4799812"/>
            <a:ext cx="3426" cy="59291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8884495" y="5392730"/>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38" name="Ellipse 37"/>
          <p:cNvSpPr/>
          <p:nvPr/>
        </p:nvSpPr>
        <p:spPr>
          <a:xfrm>
            <a:off x="6466682" y="3232256"/>
            <a:ext cx="1592394" cy="52786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Fach</a:t>
            </a:r>
          </a:p>
        </p:txBody>
      </p:sp>
      <p:cxnSp>
        <p:nvCxnSpPr>
          <p:cNvPr id="20" name="Gerader Verbinder 19"/>
          <p:cNvCxnSpPr>
            <a:cxnSpLocks/>
            <a:stCxn id="38" idx="4"/>
            <a:endCxn id="36" idx="0"/>
          </p:cNvCxnSpPr>
          <p:nvPr/>
        </p:nvCxnSpPr>
        <p:spPr>
          <a:xfrm>
            <a:off x="7262879" y="3760119"/>
            <a:ext cx="0" cy="173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a:cxnSpLocks/>
            <a:stCxn id="35" idx="2"/>
            <a:endCxn id="18" idx="0"/>
          </p:cNvCxnSpPr>
          <p:nvPr/>
        </p:nvCxnSpPr>
        <p:spPr>
          <a:xfrm>
            <a:off x="9680692" y="4795513"/>
            <a:ext cx="0" cy="59721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Ellipse 44"/>
          <p:cNvSpPr/>
          <p:nvPr/>
        </p:nvSpPr>
        <p:spPr>
          <a:xfrm>
            <a:off x="2046961" y="531360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Geburtstag</a:t>
            </a:r>
          </a:p>
        </p:txBody>
      </p:sp>
      <p:sp>
        <p:nvSpPr>
          <p:cNvPr id="50" name="Ellipse 49"/>
          <p:cNvSpPr/>
          <p:nvPr/>
        </p:nvSpPr>
        <p:spPr>
          <a:xfrm>
            <a:off x="1931119" y="3132938"/>
            <a:ext cx="1770993" cy="656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Adresse</a:t>
            </a:r>
          </a:p>
        </p:txBody>
      </p:sp>
      <p:cxnSp>
        <p:nvCxnSpPr>
          <p:cNvPr id="51" name="Gerader Verbinder 50"/>
          <p:cNvCxnSpPr>
            <a:cxnSpLocks/>
            <a:stCxn id="45" idx="0"/>
            <a:endCxn id="15" idx="2"/>
          </p:cNvCxnSpPr>
          <p:nvPr/>
        </p:nvCxnSpPr>
        <p:spPr>
          <a:xfrm flipH="1" flipV="1">
            <a:off x="1337308" y="4755054"/>
            <a:ext cx="1595150" cy="558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Gerader Verbinder 51"/>
          <p:cNvCxnSpPr>
            <a:cxnSpLocks/>
            <a:stCxn id="15" idx="0"/>
            <a:endCxn id="50" idx="4"/>
          </p:cNvCxnSpPr>
          <p:nvPr/>
        </p:nvCxnSpPr>
        <p:spPr>
          <a:xfrm flipV="1">
            <a:off x="1337308" y="3789835"/>
            <a:ext cx="1479308" cy="46351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8884495" y="3232256"/>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ID</a:t>
            </a:r>
          </a:p>
        </p:txBody>
      </p:sp>
      <p:cxnSp>
        <p:nvCxnSpPr>
          <p:cNvPr id="53" name="Gerader Verbinder 52"/>
          <p:cNvCxnSpPr>
            <a:cxnSpLocks/>
            <a:stCxn id="44" idx="4"/>
          </p:cNvCxnSpPr>
          <p:nvPr/>
        </p:nvCxnSpPr>
        <p:spPr>
          <a:xfrm>
            <a:off x="9680692" y="3760119"/>
            <a:ext cx="0" cy="45276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367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hteck 33"/>
          <p:cNvSpPr/>
          <p:nvPr/>
        </p:nvSpPr>
        <p:spPr>
          <a:xfrm>
            <a:off x="4838024" y="4217185"/>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sp>
        <p:nvSpPr>
          <p:cNvPr id="35" name="Rechteck 34"/>
          <p:cNvSpPr/>
          <p:nvPr/>
        </p:nvSpPr>
        <p:spPr>
          <a:xfrm>
            <a:off x="8721786" y="4212886"/>
            <a:ext cx="1917812" cy="58262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accent2"/>
                </a:solidFill>
              </a:rPr>
              <a:t>Lehrer</a:t>
            </a:r>
          </a:p>
        </p:txBody>
      </p:sp>
      <p:sp>
        <p:nvSpPr>
          <p:cNvPr id="36" name="Raute 35"/>
          <p:cNvSpPr/>
          <p:nvPr/>
        </p:nvSpPr>
        <p:spPr>
          <a:xfrm>
            <a:off x="6202267" y="3933165"/>
            <a:ext cx="2121224" cy="115066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unterrichtet</a:t>
            </a:r>
          </a:p>
        </p:txBody>
      </p:sp>
      <p:cxnSp>
        <p:nvCxnSpPr>
          <p:cNvPr id="39" name="Gerader Verbinder 38"/>
          <p:cNvCxnSpPr>
            <a:cxnSpLocks/>
            <a:stCxn id="36" idx="3"/>
            <a:endCxn id="35" idx="1"/>
          </p:cNvCxnSpPr>
          <p:nvPr/>
        </p:nvCxnSpPr>
        <p:spPr>
          <a:xfrm flipV="1">
            <a:off x="8323491" y="4504200"/>
            <a:ext cx="398295"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a:cxnSpLocks/>
            <a:stCxn id="34" idx="3"/>
            <a:endCxn id="36" idx="1"/>
          </p:cNvCxnSpPr>
          <p:nvPr/>
        </p:nvCxnSpPr>
        <p:spPr>
          <a:xfrm>
            <a:off x="5865712" y="4508499"/>
            <a:ext cx="33655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850034" y="4079929"/>
            <a:ext cx="306494" cy="369332"/>
          </a:xfrm>
          <a:prstGeom prst="rect">
            <a:avLst/>
          </a:prstGeom>
          <a:noFill/>
        </p:spPr>
        <p:txBody>
          <a:bodyPr wrap="none" rtlCol="0">
            <a:spAutoFit/>
          </a:bodyPr>
          <a:lstStyle/>
          <a:p>
            <a:r>
              <a:rPr lang="de-DE" dirty="0"/>
              <a:t>n</a:t>
            </a:r>
          </a:p>
        </p:txBody>
      </p:sp>
      <p:sp>
        <p:nvSpPr>
          <p:cNvPr id="47" name="Textfeld 46"/>
          <p:cNvSpPr txBox="1"/>
          <p:nvPr/>
        </p:nvSpPr>
        <p:spPr>
          <a:xfrm>
            <a:off x="8290567" y="4099924"/>
            <a:ext cx="369012" cy="369332"/>
          </a:xfrm>
          <a:prstGeom prst="rect">
            <a:avLst/>
          </a:prstGeom>
          <a:noFill/>
        </p:spPr>
        <p:txBody>
          <a:bodyPr wrap="none" rtlCol="0">
            <a:spAutoFit/>
          </a:bodyPr>
          <a:lstStyle/>
          <a:p>
            <a:r>
              <a:rPr lang="de-DE" dirty="0"/>
              <a:t>m</a:t>
            </a:r>
          </a:p>
        </p:txBody>
      </p:sp>
      <p:sp>
        <p:nvSpPr>
          <p:cNvPr id="61" name="Textfeld 60"/>
          <p:cNvSpPr txBox="1"/>
          <p:nvPr/>
        </p:nvSpPr>
        <p:spPr>
          <a:xfrm>
            <a:off x="5039782" y="3873352"/>
            <a:ext cx="184731" cy="369332"/>
          </a:xfrm>
          <a:prstGeom prst="rect">
            <a:avLst/>
          </a:prstGeom>
          <a:noFill/>
        </p:spPr>
        <p:txBody>
          <a:bodyPr wrap="none" rtlCol="0">
            <a:spAutoFit/>
          </a:bodyPr>
          <a:lstStyle/>
          <a:p>
            <a:endParaRPr lang="de-DE" dirty="0"/>
          </a:p>
        </p:txBody>
      </p:sp>
      <p:sp>
        <p:nvSpPr>
          <p:cNvPr id="11" name="Ellipse 10"/>
          <p:cNvSpPr/>
          <p:nvPr/>
        </p:nvSpPr>
        <p:spPr>
          <a:xfrm>
            <a:off x="4663229" y="5392730"/>
            <a:ext cx="1370425" cy="57954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Name</a:t>
            </a:r>
          </a:p>
        </p:txBody>
      </p:sp>
      <p:cxnSp>
        <p:nvCxnSpPr>
          <p:cNvPr id="14" name="Gerader Verbinder 13"/>
          <p:cNvCxnSpPr>
            <a:cxnSpLocks/>
            <a:stCxn id="11" idx="0"/>
            <a:endCxn id="34" idx="2"/>
          </p:cNvCxnSpPr>
          <p:nvPr/>
        </p:nvCxnSpPr>
        <p:spPr>
          <a:xfrm flipV="1">
            <a:off x="5348442" y="4799812"/>
            <a:ext cx="3426" cy="59291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8884495" y="5392730"/>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38" name="Ellipse 37"/>
          <p:cNvSpPr/>
          <p:nvPr/>
        </p:nvSpPr>
        <p:spPr>
          <a:xfrm>
            <a:off x="6466682" y="3232256"/>
            <a:ext cx="1592394" cy="52786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Fach</a:t>
            </a:r>
          </a:p>
        </p:txBody>
      </p:sp>
      <p:cxnSp>
        <p:nvCxnSpPr>
          <p:cNvPr id="20" name="Gerader Verbinder 19"/>
          <p:cNvCxnSpPr>
            <a:cxnSpLocks/>
            <a:stCxn id="38" idx="4"/>
            <a:endCxn id="36" idx="0"/>
          </p:cNvCxnSpPr>
          <p:nvPr/>
        </p:nvCxnSpPr>
        <p:spPr>
          <a:xfrm>
            <a:off x="7262879" y="3760119"/>
            <a:ext cx="0" cy="173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a:cxnSpLocks/>
            <a:stCxn id="35" idx="2"/>
            <a:endCxn id="18" idx="0"/>
          </p:cNvCxnSpPr>
          <p:nvPr/>
        </p:nvCxnSpPr>
        <p:spPr>
          <a:xfrm>
            <a:off x="9680692" y="4795513"/>
            <a:ext cx="0" cy="59721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8884495" y="3232256"/>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ID</a:t>
            </a:r>
          </a:p>
        </p:txBody>
      </p:sp>
      <p:cxnSp>
        <p:nvCxnSpPr>
          <p:cNvPr id="53" name="Gerader Verbinder 52"/>
          <p:cNvCxnSpPr>
            <a:cxnSpLocks/>
            <a:stCxn id="44" idx="4"/>
          </p:cNvCxnSpPr>
          <p:nvPr/>
        </p:nvCxnSpPr>
        <p:spPr>
          <a:xfrm>
            <a:off x="9680692" y="3760119"/>
            <a:ext cx="0" cy="45276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feld 4"/>
          <p:cNvSpPr txBox="1"/>
          <p:nvPr/>
        </p:nvSpPr>
        <p:spPr>
          <a:xfrm>
            <a:off x="93509" y="4745959"/>
            <a:ext cx="4090267"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de-DE" b="1" dirty="0"/>
              <a:t>m:n-Relation</a:t>
            </a:r>
          </a:p>
          <a:p>
            <a:endParaRPr lang="de-DE" dirty="0"/>
          </a:p>
          <a:p>
            <a:r>
              <a:rPr lang="de-DE" dirty="0"/>
              <a:t>Eine m:n-Relation kann nur mit Hilfe einer Hilfstabelle, z. B. mit dem Namen „</a:t>
            </a:r>
            <a:r>
              <a:rPr lang="de-DE" dirty="0" err="1"/>
              <a:t>LehrerUnterrichtetKlasse</a:t>
            </a:r>
            <a:r>
              <a:rPr lang="de-DE" dirty="0"/>
              <a:t>“ aufgelöst werden.</a:t>
            </a:r>
          </a:p>
        </p:txBody>
      </p:sp>
      <p:sp>
        <p:nvSpPr>
          <p:cNvPr id="7" name="Pfeil: nach oben 6"/>
          <p:cNvSpPr/>
          <p:nvPr/>
        </p:nvSpPr>
        <p:spPr>
          <a:xfrm>
            <a:off x="7262879" y="2609449"/>
            <a:ext cx="881972" cy="511363"/>
          </a:xfrm>
          <a:prstGeom prst="upArrow">
            <a:avLst>
              <a:gd name="adj1" fmla="val 50000"/>
              <a:gd name="adj2" fmla="val 47383"/>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Rechteck 53"/>
          <p:cNvSpPr/>
          <p:nvPr/>
        </p:nvSpPr>
        <p:spPr>
          <a:xfrm>
            <a:off x="4838024" y="1157217"/>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sp>
        <p:nvSpPr>
          <p:cNvPr id="55" name="Rechteck 54"/>
          <p:cNvSpPr/>
          <p:nvPr/>
        </p:nvSpPr>
        <p:spPr>
          <a:xfrm>
            <a:off x="8721786" y="1152918"/>
            <a:ext cx="1917812" cy="58262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accent2"/>
                </a:solidFill>
              </a:rPr>
              <a:t>Lehrer</a:t>
            </a:r>
          </a:p>
        </p:txBody>
      </p:sp>
      <p:cxnSp>
        <p:nvCxnSpPr>
          <p:cNvPr id="57" name="Gerader Verbinder 56"/>
          <p:cNvCxnSpPr>
            <a:cxnSpLocks/>
            <a:stCxn id="21" idx="3"/>
            <a:endCxn id="55" idx="1"/>
          </p:cNvCxnSpPr>
          <p:nvPr/>
        </p:nvCxnSpPr>
        <p:spPr>
          <a:xfrm>
            <a:off x="8281842" y="1444231"/>
            <a:ext cx="43994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Gerader Verbinder 57"/>
          <p:cNvCxnSpPr>
            <a:cxnSpLocks/>
            <a:stCxn id="54" idx="3"/>
            <a:endCxn id="21" idx="1"/>
          </p:cNvCxnSpPr>
          <p:nvPr/>
        </p:nvCxnSpPr>
        <p:spPr>
          <a:xfrm flipV="1">
            <a:off x="5865712" y="1444231"/>
            <a:ext cx="423362"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feld 58"/>
          <p:cNvSpPr txBox="1"/>
          <p:nvPr/>
        </p:nvSpPr>
        <p:spPr>
          <a:xfrm>
            <a:off x="6071529" y="1051388"/>
            <a:ext cx="306494" cy="369332"/>
          </a:xfrm>
          <a:prstGeom prst="rect">
            <a:avLst/>
          </a:prstGeom>
          <a:noFill/>
        </p:spPr>
        <p:txBody>
          <a:bodyPr wrap="none" rtlCol="0">
            <a:spAutoFit/>
          </a:bodyPr>
          <a:lstStyle/>
          <a:p>
            <a:r>
              <a:rPr lang="de-DE" dirty="0"/>
              <a:t>n</a:t>
            </a:r>
          </a:p>
        </p:txBody>
      </p:sp>
      <p:sp>
        <p:nvSpPr>
          <p:cNvPr id="60" name="Textfeld 59"/>
          <p:cNvSpPr txBox="1"/>
          <p:nvPr/>
        </p:nvSpPr>
        <p:spPr>
          <a:xfrm>
            <a:off x="8199537" y="1057024"/>
            <a:ext cx="369012" cy="369332"/>
          </a:xfrm>
          <a:prstGeom prst="rect">
            <a:avLst/>
          </a:prstGeom>
          <a:noFill/>
        </p:spPr>
        <p:txBody>
          <a:bodyPr wrap="none" rtlCol="0">
            <a:spAutoFit/>
          </a:bodyPr>
          <a:lstStyle/>
          <a:p>
            <a:r>
              <a:rPr lang="de-DE" dirty="0"/>
              <a:t>m</a:t>
            </a:r>
          </a:p>
        </p:txBody>
      </p:sp>
      <p:sp>
        <p:nvSpPr>
          <p:cNvPr id="63" name="Textfeld 62"/>
          <p:cNvSpPr txBox="1"/>
          <p:nvPr/>
        </p:nvSpPr>
        <p:spPr>
          <a:xfrm>
            <a:off x="5039782" y="813384"/>
            <a:ext cx="184731" cy="369332"/>
          </a:xfrm>
          <a:prstGeom prst="rect">
            <a:avLst/>
          </a:prstGeom>
          <a:noFill/>
        </p:spPr>
        <p:txBody>
          <a:bodyPr wrap="none" rtlCol="0">
            <a:spAutoFit/>
          </a:bodyPr>
          <a:lstStyle/>
          <a:p>
            <a:endParaRPr lang="de-DE" dirty="0"/>
          </a:p>
        </p:txBody>
      </p:sp>
      <p:sp>
        <p:nvSpPr>
          <p:cNvPr id="64" name="Ellipse 63"/>
          <p:cNvSpPr/>
          <p:nvPr/>
        </p:nvSpPr>
        <p:spPr>
          <a:xfrm>
            <a:off x="4663229" y="2332762"/>
            <a:ext cx="1370425" cy="57954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Name</a:t>
            </a:r>
          </a:p>
        </p:txBody>
      </p:sp>
      <p:cxnSp>
        <p:nvCxnSpPr>
          <p:cNvPr id="65" name="Gerader Verbinder 64"/>
          <p:cNvCxnSpPr>
            <a:cxnSpLocks/>
            <a:stCxn id="64" idx="0"/>
            <a:endCxn id="54" idx="2"/>
          </p:cNvCxnSpPr>
          <p:nvPr/>
        </p:nvCxnSpPr>
        <p:spPr>
          <a:xfrm flipV="1">
            <a:off x="5348442" y="1739844"/>
            <a:ext cx="3426" cy="59291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66" name="Ellipse 65"/>
          <p:cNvSpPr/>
          <p:nvPr/>
        </p:nvSpPr>
        <p:spPr>
          <a:xfrm>
            <a:off x="8884495" y="2332762"/>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Name</a:t>
            </a:r>
          </a:p>
        </p:txBody>
      </p:sp>
      <p:sp>
        <p:nvSpPr>
          <p:cNvPr id="67" name="Ellipse 66"/>
          <p:cNvSpPr/>
          <p:nvPr/>
        </p:nvSpPr>
        <p:spPr>
          <a:xfrm>
            <a:off x="6489261" y="279013"/>
            <a:ext cx="1592394" cy="52786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Fach</a:t>
            </a:r>
          </a:p>
        </p:txBody>
      </p:sp>
      <p:cxnSp>
        <p:nvCxnSpPr>
          <p:cNvPr id="68" name="Gerader Verbinder 67"/>
          <p:cNvCxnSpPr>
            <a:cxnSpLocks/>
            <a:stCxn id="67" idx="4"/>
            <a:endCxn id="21" idx="0"/>
          </p:cNvCxnSpPr>
          <p:nvPr/>
        </p:nvCxnSpPr>
        <p:spPr>
          <a:xfrm>
            <a:off x="7285458" y="806876"/>
            <a:ext cx="0" cy="298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a:cxnSpLocks/>
            <a:stCxn id="55" idx="2"/>
            <a:endCxn id="66" idx="0"/>
          </p:cNvCxnSpPr>
          <p:nvPr/>
        </p:nvCxnSpPr>
        <p:spPr>
          <a:xfrm>
            <a:off x="9680692" y="1735545"/>
            <a:ext cx="0" cy="59721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Ellipse 69"/>
          <p:cNvSpPr/>
          <p:nvPr/>
        </p:nvSpPr>
        <p:spPr>
          <a:xfrm>
            <a:off x="8884495" y="172288"/>
            <a:ext cx="1592394" cy="5278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ID</a:t>
            </a:r>
          </a:p>
        </p:txBody>
      </p:sp>
      <p:cxnSp>
        <p:nvCxnSpPr>
          <p:cNvPr id="71" name="Gerader Verbinder 70"/>
          <p:cNvCxnSpPr>
            <a:cxnSpLocks/>
            <a:stCxn id="70" idx="4"/>
          </p:cNvCxnSpPr>
          <p:nvPr/>
        </p:nvCxnSpPr>
        <p:spPr>
          <a:xfrm>
            <a:off x="9680692" y="700151"/>
            <a:ext cx="0" cy="45276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Rechteck 20"/>
          <p:cNvSpPr/>
          <p:nvPr/>
        </p:nvSpPr>
        <p:spPr>
          <a:xfrm>
            <a:off x="6289074" y="1105234"/>
            <a:ext cx="1992768" cy="677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LehrerUnterrichtetKlasse</a:t>
            </a:r>
            <a:endParaRPr lang="de-DE" dirty="0"/>
          </a:p>
        </p:txBody>
      </p:sp>
      <p:sp>
        <p:nvSpPr>
          <p:cNvPr id="30" name="Textfeld 29"/>
          <p:cNvSpPr txBox="1"/>
          <p:nvPr/>
        </p:nvSpPr>
        <p:spPr>
          <a:xfrm>
            <a:off x="8509889" y="1059732"/>
            <a:ext cx="285471" cy="369332"/>
          </a:xfrm>
          <a:prstGeom prst="rect">
            <a:avLst/>
          </a:prstGeom>
          <a:noFill/>
        </p:spPr>
        <p:txBody>
          <a:bodyPr wrap="square" rtlCol="0">
            <a:spAutoFit/>
          </a:bodyPr>
          <a:lstStyle/>
          <a:p>
            <a:r>
              <a:rPr lang="de-DE" dirty="0"/>
              <a:t>1</a:t>
            </a:r>
          </a:p>
        </p:txBody>
      </p:sp>
      <p:sp>
        <p:nvSpPr>
          <p:cNvPr id="72" name="Textfeld 71"/>
          <p:cNvSpPr txBox="1"/>
          <p:nvPr/>
        </p:nvSpPr>
        <p:spPr>
          <a:xfrm>
            <a:off x="5775556" y="1057024"/>
            <a:ext cx="285471" cy="369332"/>
          </a:xfrm>
          <a:prstGeom prst="rect">
            <a:avLst/>
          </a:prstGeom>
          <a:noFill/>
        </p:spPr>
        <p:txBody>
          <a:bodyPr wrap="square" rtlCol="0">
            <a:spAutoFit/>
          </a:bodyPr>
          <a:lstStyle/>
          <a:p>
            <a:r>
              <a:rPr lang="de-DE" dirty="0"/>
              <a:t>1</a:t>
            </a:r>
          </a:p>
        </p:txBody>
      </p:sp>
      <p:graphicFrame>
        <p:nvGraphicFramePr>
          <p:cNvPr id="32" name="Tabelle 31"/>
          <p:cNvGraphicFramePr>
            <a:graphicFrameLocks noGrp="1"/>
          </p:cNvGraphicFramePr>
          <p:nvPr>
            <p:extLst>
              <p:ext uri="{D42A27DB-BD31-4B8C-83A1-F6EECF244321}">
                <p14:modId xmlns:p14="http://schemas.microsoft.com/office/powerpoint/2010/main" val="1841051476"/>
              </p:ext>
            </p:extLst>
          </p:nvPr>
        </p:nvGraphicFramePr>
        <p:xfrm>
          <a:off x="77224" y="611657"/>
          <a:ext cx="4146061" cy="2595880"/>
        </p:xfrm>
        <a:graphic>
          <a:graphicData uri="http://schemas.openxmlformats.org/drawingml/2006/table">
            <a:tbl>
              <a:tblPr firstRow="1" bandRow="1">
                <a:tableStyleId>{5C22544A-7EE6-4342-B048-85BDC9FD1C3A}</a:tableStyleId>
              </a:tblPr>
              <a:tblGrid>
                <a:gridCol w="931037">
                  <a:extLst>
                    <a:ext uri="{9D8B030D-6E8A-4147-A177-3AD203B41FA5}">
                      <a16:colId xmlns:a16="http://schemas.microsoft.com/office/drawing/2014/main" val="4127578643"/>
                    </a:ext>
                  </a:extLst>
                </a:gridCol>
                <a:gridCol w="940495">
                  <a:extLst>
                    <a:ext uri="{9D8B030D-6E8A-4147-A177-3AD203B41FA5}">
                      <a16:colId xmlns:a16="http://schemas.microsoft.com/office/drawing/2014/main" val="3750017878"/>
                    </a:ext>
                  </a:extLst>
                </a:gridCol>
                <a:gridCol w="2274529">
                  <a:extLst>
                    <a:ext uri="{9D8B030D-6E8A-4147-A177-3AD203B41FA5}">
                      <a16:colId xmlns:a16="http://schemas.microsoft.com/office/drawing/2014/main" val="4000738168"/>
                    </a:ext>
                  </a:extLst>
                </a:gridCol>
              </a:tblGrid>
              <a:tr h="370840">
                <a:tc>
                  <a:txBody>
                    <a:bodyPr/>
                    <a:lstStyle/>
                    <a:p>
                      <a:r>
                        <a:rPr lang="de-DE" b="0" u="sng" dirty="0"/>
                        <a:t>Klasse</a:t>
                      </a:r>
                    </a:p>
                  </a:txBody>
                  <a:tcPr/>
                </a:tc>
                <a:tc>
                  <a:txBody>
                    <a:bodyPr/>
                    <a:lstStyle/>
                    <a:p>
                      <a:r>
                        <a:rPr lang="de-DE" b="0" u="none" dirty="0"/>
                        <a:t>Lehrer</a:t>
                      </a:r>
                    </a:p>
                  </a:txBody>
                  <a:tcPr/>
                </a:tc>
                <a:tc>
                  <a:txBody>
                    <a:bodyPr/>
                    <a:lstStyle/>
                    <a:p>
                      <a:r>
                        <a:rPr lang="de-DE" b="0" u="sng" dirty="0"/>
                        <a:t>Fach</a:t>
                      </a:r>
                    </a:p>
                  </a:txBody>
                  <a:tcPr/>
                </a:tc>
                <a:extLst>
                  <a:ext uri="{0D108BD9-81ED-4DB2-BD59-A6C34878D82A}">
                    <a16:rowId xmlns:a16="http://schemas.microsoft.com/office/drawing/2014/main" val="2960655277"/>
                  </a:ext>
                </a:extLst>
              </a:tr>
              <a:tr h="370840">
                <a:tc>
                  <a:txBody>
                    <a:bodyPr/>
                    <a:lstStyle/>
                    <a:p>
                      <a:r>
                        <a:rPr lang="de-DE" dirty="0"/>
                        <a:t>5a</a:t>
                      </a:r>
                    </a:p>
                  </a:txBody>
                  <a:tcPr/>
                </a:tc>
                <a:tc>
                  <a:txBody>
                    <a:bodyPr/>
                    <a:lstStyle/>
                    <a:p>
                      <a:r>
                        <a:rPr lang="de-DE" dirty="0"/>
                        <a:t>1</a:t>
                      </a:r>
                    </a:p>
                  </a:txBody>
                  <a:tcPr/>
                </a:tc>
                <a:tc>
                  <a:txBody>
                    <a:bodyPr/>
                    <a:lstStyle/>
                    <a:p>
                      <a:r>
                        <a:rPr lang="de-DE" dirty="0"/>
                        <a:t>Mathematik</a:t>
                      </a:r>
                    </a:p>
                  </a:txBody>
                  <a:tcPr/>
                </a:tc>
                <a:extLst>
                  <a:ext uri="{0D108BD9-81ED-4DB2-BD59-A6C34878D82A}">
                    <a16:rowId xmlns:a16="http://schemas.microsoft.com/office/drawing/2014/main" val="1920536888"/>
                  </a:ext>
                </a:extLst>
              </a:tr>
              <a:tr h="370840">
                <a:tc>
                  <a:txBody>
                    <a:bodyPr/>
                    <a:lstStyle/>
                    <a:p>
                      <a:r>
                        <a:rPr lang="de-DE" dirty="0"/>
                        <a:t>5a</a:t>
                      </a:r>
                    </a:p>
                  </a:txBody>
                  <a:tcPr/>
                </a:tc>
                <a:tc>
                  <a:txBody>
                    <a:bodyPr/>
                    <a:lstStyle/>
                    <a:p>
                      <a:r>
                        <a:rPr lang="de-DE" dirty="0"/>
                        <a:t>2</a:t>
                      </a:r>
                    </a:p>
                  </a:txBody>
                  <a:tcPr/>
                </a:tc>
                <a:tc>
                  <a:txBody>
                    <a:bodyPr/>
                    <a:lstStyle/>
                    <a:p>
                      <a:r>
                        <a:rPr lang="de-DE" dirty="0"/>
                        <a:t>Deutsch</a:t>
                      </a:r>
                    </a:p>
                  </a:txBody>
                  <a:tcPr/>
                </a:tc>
                <a:extLst>
                  <a:ext uri="{0D108BD9-81ED-4DB2-BD59-A6C34878D82A}">
                    <a16:rowId xmlns:a16="http://schemas.microsoft.com/office/drawing/2014/main" val="1728069214"/>
                  </a:ext>
                </a:extLst>
              </a:tr>
              <a:tr h="370840">
                <a:tc>
                  <a:txBody>
                    <a:bodyPr/>
                    <a:lstStyle/>
                    <a:p>
                      <a:r>
                        <a:rPr lang="de-DE" dirty="0"/>
                        <a:t>5b</a:t>
                      </a:r>
                    </a:p>
                  </a:txBody>
                  <a:tcPr/>
                </a:tc>
                <a:tc>
                  <a:txBody>
                    <a:bodyPr/>
                    <a:lstStyle/>
                    <a:p>
                      <a:r>
                        <a:rPr lang="de-DE" dirty="0"/>
                        <a:t>1</a:t>
                      </a:r>
                    </a:p>
                  </a:txBody>
                  <a:tcPr/>
                </a:tc>
                <a:tc>
                  <a:txBody>
                    <a:bodyPr/>
                    <a:lstStyle/>
                    <a:p>
                      <a:r>
                        <a:rPr lang="de-DE" dirty="0"/>
                        <a:t>Mathematik</a:t>
                      </a:r>
                    </a:p>
                  </a:txBody>
                  <a:tcPr/>
                </a:tc>
                <a:extLst>
                  <a:ext uri="{0D108BD9-81ED-4DB2-BD59-A6C34878D82A}">
                    <a16:rowId xmlns:a16="http://schemas.microsoft.com/office/drawing/2014/main" val="606886322"/>
                  </a:ext>
                </a:extLst>
              </a:tr>
              <a:tr h="370840">
                <a:tc>
                  <a:txBody>
                    <a:bodyPr/>
                    <a:lstStyle/>
                    <a:p>
                      <a:r>
                        <a:rPr lang="de-DE" dirty="0"/>
                        <a:t>5b</a:t>
                      </a:r>
                    </a:p>
                  </a:txBody>
                  <a:tcPr/>
                </a:tc>
                <a:tc>
                  <a:txBody>
                    <a:bodyPr/>
                    <a:lstStyle/>
                    <a:p>
                      <a:r>
                        <a:rPr lang="de-DE" dirty="0"/>
                        <a:t>1</a:t>
                      </a:r>
                    </a:p>
                  </a:txBody>
                  <a:tcPr/>
                </a:tc>
                <a:tc>
                  <a:txBody>
                    <a:bodyPr/>
                    <a:lstStyle/>
                    <a:p>
                      <a:r>
                        <a:rPr lang="de-DE" dirty="0"/>
                        <a:t>Naturphänomene</a:t>
                      </a:r>
                    </a:p>
                  </a:txBody>
                  <a:tcPr/>
                </a:tc>
                <a:extLst>
                  <a:ext uri="{0D108BD9-81ED-4DB2-BD59-A6C34878D82A}">
                    <a16:rowId xmlns:a16="http://schemas.microsoft.com/office/drawing/2014/main" val="2927743340"/>
                  </a:ext>
                </a:extLst>
              </a:tr>
              <a:tr h="370840">
                <a:tc>
                  <a:txBody>
                    <a:bodyPr/>
                    <a:lstStyle/>
                    <a:p>
                      <a:r>
                        <a:rPr lang="de-DE" dirty="0"/>
                        <a:t>5b</a:t>
                      </a:r>
                    </a:p>
                  </a:txBody>
                  <a:tcPr/>
                </a:tc>
                <a:tc>
                  <a:txBody>
                    <a:bodyPr/>
                    <a:lstStyle/>
                    <a:p>
                      <a:r>
                        <a:rPr lang="de-DE" dirty="0"/>
                        <a:t>2</a:t>
                      </a:r>
                    </a:p>
                  </a:txBody>
                  <a:tcPr/>
                </a:tc>
                <a:tc>
                  <a:txBody>
                    <a:bodyPr/>
                    <a:lstStyle/>
                    <a:p>
                      <a:r>
                        <a:rPr lang="de-DE" dirty="0"/>
                        <a:t>Englisch</a:t>
                      </a:r>
                    </a:p>
                  </a:txBody>
                  <a:tcPr/>
                </a:tc>
                <a:extLst>
                  <a:ext uri="{0D108BD9-81ED-4DB2-BD59-A6C34878D82A}">
                    <a16:rowId xmlns:a16="http://schemas.microsoft.com/office/drawing/2014/main" val="398966953"/>
                  </a:ext>
                </a:extLst>
              </a:tr>
              <a:tr h="370840">
                <a:tc>
                  <a:txBody>
                    <a:bodyPr/>
                    <a:lstStyle/>
                    <a:p>
                      <a:r>
                        <a:rPr lang="de-DE" dirty="0"/>
                        <a:t>5b</a:t>
                      </a:r>
                    </a:p>
                  </a:txBody>
                  <a:tcPr/>
                </a:tc>
                <a:tc>
                  <a:txBody>
                    <a:bodyPr/>
                    <a:lstStyle/>
                    <a:p>
                      <a:r>
                        <a:rPr lang="de-DE" dirty="0"/>
                        <a:t>3</a:t>
                      </a:r>
                    </a:p>
                  </a:txBody>
                  <a:tcPr/>
                </a:tc>
                <a:tc>
                  <a:txBody>
                    <a:bodyPr/>
                    <a:lstStyle/>
                    <a:p>
                      <a:r>
                        <a:rPr lang="de-DE" dirty="0"/>
                        <a:t>Deutsch</a:t>
                      </a:r>
                    </a:p>
                  </a:txBody>
                  <a:tcPr/>
                </a:tc>
                <a:extLst>
                  <a:ext uri="{0D108BD9-81ED-4DB2-BD59-A6C34878D82A}">
                    <a16:rowId xmlns:a16="http://schemas.microsoft.com/office/drawing/2014/main" val="3270468497"/>
                  </a:ext>
                </a:extLst>
              </a:tr>
            </a:tbl>
          </a:graphicData>
        </a:graphic>
      </p:graphicFrame>
      <p:sp>
        <p:nvSpPr>
          <p:cNvPr id="33" name="Textfeld 32"/>
          <p:cNvSpPr txBox="1"/>
          <p:nvPr/>
        </p:nvSpPr>
        <p:spPr>
          <a:xfrm>
            <a:off x="0" y="242325"/>
            <a:ext cx="3429721" cy="369332"/>
          </a:xfrm>
          <a:prstGeom prst="rect">
            <a:avLst/>
          </a:prstGeom>
          <a:noFill/>
        </p:spPr>
        <p:txBody>
          <a:bodyPr wrap="none" rtlCol="0">
            <a:spAutoFit/>
          </a:bodyPr>
          <a:lstStyle/>
          <a:p>
            <a:r>
              <a:rPr lang="de-DE" dirty="0"/>
              <a:t>Tabelle „</a:t>
            </a:r>
            <a:r>
              <a:rPr lang="de-DE" dirty="0" err="1"/>
              <a:t>LehrerUnterrichtetKlasse</a:t>
            </a:r>
            <a:r>
              <a:rPr lang="de-DE" dirty="0"/>
              <a:t>“</a:t>
            </a:r>
          </a:p>
        </p:txBody>
      </p:sp>
      <p:sp>
        <p:nvSpPr>
          <p:cNvPr id="73" name="Rechteck 72"/>
          <p:cNvSpPr/>
          <p:nvPr/>
        </p:nvSpPr>
        <p:spPr>
          <a:xfrm>
            <a:off x="93509" y="998050"/>
            <a:ext cx="330237" cy="223420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p:cNvSpPr txBox="1"/>
          <p:nvPr/>
        </p:nvSpPr>
        <p:spPr>
          <a:xfrm>
            <a:off x="39757" y="4068132"/>
            <a:ext cx="3533147" cy="369332"/>
          </a:xfrm>
          <a:prstGeom prst="rect">
            <a:avLst/>
          </a:prstGeom>
          <a:noFill/>
        </p:spPr>
        <p:txBody>
          <a:bodyPr wrap="none" rtlCol="0">
            <a:spAutoFit/>
          </a:bodyPr>
          <a:lstStyle/>
          <a:p>
            <a:r>
              <a:rPr lang="de-DE" dirty="0">
                <a:solidFill>
                  <a:srgbClr val="C00000"/>
                </a:solidFill>
              </a:rPr>
              <a:t>Fremdschlüssel aus Tabelle „Klasse“</a:t>
            </a:r>
          </a:p>
        </p:txBody>
      </p:sp>
      <p:cxnSp>
        <p:nvCxnSpPr>
          <p:cNvPr id="76" name="Gerade Verbindung mit Pfeil 75"/>
          <p:cNvCxnSpPr>
            <a:cxnSpLocks/>
          </p:cNvCxnSpPr>
          <p:nvPr/>
        </p:nvCxnSpPr>
        <p:spPr>
          <a:xfrm flipV="1">
            <a:off x="258627" y="3323957"/>
            <a:ext cx="0" cy="6625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8" name="Rechteck 77"/>
          <p:cNvSpPr/>
          <p:nvPr/>
        </p:nvSpPr>
        <p:spPr>
          <a:xfrm>
            <a:off x="1021452" y="998050"/>
            <a:ext cx="330076" cy="223420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9" name="Gerade Verbindung mit Pfeil 78"/>
          <p:cNvCxnSpPr>
            <a:cxnSpLocks/>
          </p:cNvCxnSpPr>
          <p:nvPr/>
        </p:nvCxnSpPr>
        <p:spPr>
          <a:xfrm flipH="1" flipV="1">
            <a:off x="1151468" y="3323957"/>
            <a:ext cx="3798" cy="27119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1" name="Textfeld 80"/>
          <p:cNvSpPr txBox="1"/>
          <p:nvPr/>
        </p:nvSpPr>
        <p:spPr>
          <a:xfrm>
            <a:off x="733777" y="3646976"/>
            <a:ext cx="3572566" cy="369332"/>
          </a:xfrm>
          <a:prstGeom prst="rect">
            <a:avLst/>
          </a:prstGeom>
          <a:noFill/>
        </p:spPr>
        <p:txBody>
          <a:bodyPr wrap="square" rtlCol="0">
            <a:spAutoFit/>
          </a:bodyPr>
          <a:lstStyle/>
          <a:p>
            <a:r>
              <a:rPr lang="de-DE" dirty="0">
                <a:solidFill>
                  <a:srgbClr val="C00000"/>
                </a:solidFill>
              </a:rPr>
              <a:t>Fremdschlüssel aus Tabelle „Lehrer“</a:t>
            </a:r>
          </a:p>
        </p:txBody>
      </p:sp>
    </p:spTree>
    <p:extLst>
      <p:ext uri="{BB962C8B-B14F-4D97-AF65-F5344CB8AC3E}">
        <p14:creationId xmlns:p14="http://schemas.microsoft.com/office/powerpoint/2010/main" val="128535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500"/>
                                        <p:tgtEl>
                                          <p:spTgt spid="55"/>
                                        </p:tgtEl>
                                      </p:cBhvr>
                                    </p:animEffect>
                                  </p:childTnLst>
                                </p:cTn>
                              </p:par>
                              <p:par>
                                <p:cTn id="21" presetID="10"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par>
                                <p:cTn id="24" presetID="10" presetClass="entr" presetSubtype="0" fill="hold"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500"/>
                                        <p:tgtEl>
                                          <p:spTgt spid="5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childTnLst>
                                </p:cTn>
                              </p:par>
                              <p:par>
                                <p:cTn id="33" presetID="10" presetClass="entr" presetSubtype="0" fill="hold" grpId="0" nodeType="withEffect" nodePh="1">
                                  <p:stCondLst>
                                    <p:cond delay="0"/>
                                  </p:stCondLst>
                                  <p:endCondLst>
                                    <p:cond evt="begin" delay="0">
                                      <p:tn val="33"/>
                                    </p:cond>
                                  </p:end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par>
                                <p:cTn id="39" presetID="10"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fade">
                                      <p:cBhvr>
                                        <p:cTn id="44" dur="500"/>
                                        <p:tgtEl>
                                          <p:spTgt spid="6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500"/>
                                        <p:tgtEl>
                                          <p:spTgt spid="67"/>
                                        </p:tgtEl>
                                      </p:cBhvr>
                                    </p:animEffect>
                                  </p:childTnLst>
                                </p:cTn>
                              </p:par>
                              <p:par>
                                <p:cTn id="48" presetID="10" presetClass="entr" presetSubtype="0" fill="hold" nodeType="with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fade">
                                      <p:cBhvr>
                                        <p:cTn id="56" dur="500"/>
                                        <p:tgtEl>
                                          <p:spTgt spid="70"/>
                                        </p:tgtEl>
                                      </p:cBhvr>
                                    </p:animEffect>
                                  </p:childTnLst>
                                </p:cTn>
                              </p:par>
                              <p:par>
                                <p:cTn id="57" presetID="10" presetClass="entr" presetSubtype="0"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fade">
                                      <p:cBhvr>
                                        <p:cTn id="59" dur="500"/>
                                        <p:tgtEl>
                                          <p:spTgt spid="7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fade">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par>
                                <p:cTn id="82" presetID="10" presetClass="entr" presetSubtype="0" fill="hold" nodeType="with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fade">
                                      <p:cBhvr>
                                        <p:cTn id="84" dur="500"/>
                                        <p:tgtEl>
                                          <p:spTgt spid="7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fade">
                                      <p:cBhvr>
                                        <p:cTn id="87" dur="500"/>
                                        <p:tgtEl>
                                          <p:spTgt spid="7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78"/>
                                        </p:tgtEl>
                                        <p:attrNameLst>
                                          <p:attrName>style.visibility</p:attrName>
                                        </p:attrNameLst>
                                      </p:cBhvr>
                                      <p:to>
                                        <p:strVal val="visible"/>
                                      </p:to>
                                    </p:set>
                                    <p:animEffect transition="in" filter="fade">
                                      <p:cBhvr>
                                        <p:cTn id="92" dur="500"/>
                                        <p:tgtEl>
                                          <p:spTgt spid="78"/>
                                        </p:tgtEl>
                                      </p:cBhvr>
                                    </p:animEffect>
                                  </p:childTnLst>
                                </p:cTn>
                              </p:par>
                              <p:par>
                                <p:cTn id="93" presetID="10" presetClass="entr" presetSubtype="0" fill="hold" nodeType="with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fade">
                                      <p:cBhvr>
                                        <p:cTn id="95" dur="500"/>
                                        <p:tgtEl>
                                          <p:spTgt spid="7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1"/>
                                        </p:tgtEl>
                                        <p:attrNameLst>
                                          <p:attrName>style.visibility</p:attrName>
                                        </p:attrNameLst>
                                      </p:cBhvr>
                                      <p:to>
                                        <p:strVal val="visible"/>
                                      </p:to>
                                    </p:set>
                                    <p:animEffect transition="in" filter="fade">
                                      <p:cBhvr>
                                        <p:cTn id="9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54" grpId="0" animBg="1"/>
      <p:bldP spid="55" grpId="0" animBg="1"/>
      <p:bldP spid="59" grpId="0"/>
      <p:bldP spid="60" grpId="0"/>
      <p:bldP spid="63" grpId="0"/>
      <p:bldP spid="64" grpId="0" animBg="1"/>
      <p:bldP spid="66" grpId="0" animBg="1"/>
      <p:bldP spid="67" grpId="0" animBg="1"/>
      <p:bldP spid="70" grpId="0" animBg="1"/>
      <p:bldP spid="21" grpId="0" animBg="1"/>
      <p:bldP spid="30" grpId="0"/>
      <p:bldP spid="72" grpId="0"/>
      <p:bldP spid="33" grpId="0"/>
      <p:bldP spid="73" grpId="0" animBg="1"/>
      <p:bldP spid="74" grpId="0"/>
      <p:bldP spid="78" grpId="0" animBg="1"/>
      <p:bldP spid="8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2317115420"/>
              </p:ext>
            </p:extLst>
          </p:nvPr>
        </p:nvGraphicFramePr>
        <p:xfrm>
          <a:off x="0" y="447455"/>
          <a:ext cx="4146061" cy="2595880"/>
        </p:xfrm>
        <a:graphic>
          <a:graphicData uri="http://schemas.openxmlformats.org/drawingml/2006/table">
            <a:tbl>
              <a:tblPr firstRow="1" bandRow="1">
                <a:tableStyleId>{5C22544A-7EE6-4342-B048-85BDC9FD1C3A}</a:tableStyleId>
              </a:tblPr>
              <a:tblGrid>
                <a:gridCol w="931037">
                  <a:extLst>
                    <a:ext uri="{9D8B030D-6E8A-4147-A177-3AD203B41FA5}">
                      <a16:colId xmlns:a16="http://schemas.microsoft.com/office/drawing/2014/main" val="4127578643"/>
                    </a:ext>
                  </a:extLst>
                </a:gridCol>
                <a:gridCol w="940495">
                  <a:extLst>
                    <a:ext uri="{9D8B030D-6E8A-4147-A177-3AD203B41FA5}">
                      <a16:colId xmlns:a16="http://schemas.microsoft.com/office/drawing/2014/main" val="3750017878"/>
                    </a:ext>
                  </a:extLst>
                </a:gridCol>
                <a:gridCol w="2274529">
                  <a:extLst>
                    <a:ext uri="{9D8B030D-6E8A-4147-A177-3AD203B41FA5}">
                      <a16:colId xmlns:a16="http://schemas.microsoft.com/office/drawing/2014/main" val="4000738168"/>
                    </a:ext>
                  </a:extLst>
                </a:gridCol>
              </a:tblGrid>
              <a:tr h="370840">
                <a:tc>
                  <a:txBody>
                    <a:bodyPr/>
                    <a:lstStyle/>
                    <a:p>
                      <a:r>
                        <a:rPr lang="de-DE" b="0" u="sng" dirty="0"/>
                        <a:t>Klasse</a:t>
                      </a:r>
                    </a:p>
                  </a:txBody>
                  <a:tcPr/>
                </a:tc>
                <a:tc>
                  <a:txBody>
                    <a:bodyPr/>
                    <a:lstStyle/>
                    <a:p>
                      <a:r>
                        <a:rPr lang="de-DE" b="0" u="none" dirty="0"/>
                        <a:t>Lehrer</a:t>
                      </a:r>
                    </a:p>
                  </a:txBody>
                  <a:tcPr/>
                </a:tc>
                <a:tc>
                  <a:txBody>
                    <a:bodyPr/>
                    <a:lstStyle/>
                    <a:p>
                      <a:r>
                        <a:rPr lang="de-DE" b="0" u="sng" dirty="0"/>
                        <a:t>Fach</a:t>
                      </a:r>
                    </a:p>
                  </a:txBody>
                  <a:tcPr/>
                </a:tc>
                <a:extLst>
                  <a:ext uri="{0D108BD9-81ED-4DB2-BD59-A6C34878D82A}">
                    <a16:rowId xmlns:a16="http://schemas.microsoft.com/office/drawing/2014/main" val="2960655277"/>
                  </a:ext>
                </a:extLst>
              </a:tr>
              <a:tr h="370840">
                <a:tc>
                  <a:txBody>
                    <a:bodyPr/>
                    <a:lstStyle/>
                    <a:p>
                      <a:r>
                        <a:rPr lang="de-DE" dirty="0"/>
                        <a:t>5a</a:t>
                      </a:r>
                    </a:p>
                  </a:txBody>
                  <a:tcPr/>
                </a:tc>
                <a:tc>
                  <a:txBody>
                    <a:bodyPr/>
                    <a:lstStyle/>
                    <a:p>
                      <a:r>
                        <a:rPr lang="de-DE" dirty="0"/>
                        <a:t>1</a:t>
                      </a:r>
                    </a:p>
                  </a:txBody>
                  <a:tcPr/>
                </a:tc>
                <a:tc>
                  <a:txBody>
                    <a:bodyPr/>
                    <a:lstStyle/>
                    <a:p>
                      <a:r>
                        <a:rPr lang="de-DE" dirty="0"/>
                        <a:t>Mathematik</a:t>
                      </a:r>
                    </a:p>
                  </a:txBody>
                  <a:tcPr/>
                </a:tc>
                <a:extLst>
                  <a:ext uri="{0D108BD9-81ED-4DB2-BD59-A6C34878D82A}">
                    <a16:rowId xmlns:a16="http://schemas.microsoft.com/office/drawing/2014/main" val="1920536888"/>
                  </a:ext>
                </a:extLst>
              </a:tr>
              <a:tr h="370840">
                <a:tc>
                  <a:txBody>
                    <a:bodyPr/>
                    <a:lstStyle/>
                    <a:p>
                      <a:r>
                        <a:rPr lang="de-DE" dirty="0"/>
                        <a:t>5a</a:t>
                      </a:r>
                    </a:p>
                  </a:txBody>
                  <a:tcPr/>
                </a:tc>
                <a:tc>
                  <a:txBody>
                    <a:bodyPr/>
                    <a:lstStyle/>
                    <a:p>
                      <a:r>
                        <a:rPr lang="de-DE" dirty="0"/>
                        <a:t>2</a:t>
                      </a:r>
                    </a:p>
                  </a:txBody>
                  <a:tcPr/>
                </a:tc>
                <a:tc>
                  <a:txBody>
                    <a:bodyPr/>
                    <a:lstStyle/>
                    <a:p>
                      <a:r>
                        <a:rPr lang="de-DE" dirty="0"/>
                        <a:t>Deutsch</a:t>
                      </a:r>
                    </a:p>
                  </a:txBody>
                  <a:tcPr/>
                </a:tc>
                <a:extLst>
                  <a:ext uri="{0D108BD9-81ED-4DB2-BD59-A6C34878D82A}">
                    <a16:rowId xmlns:a16="http://schemas.microsoft.com/office/drawing/2014/main" val="1728069214"/>
                  </a:ext>
                </a:extLst>
              </a:tr>
              <a:tr h="370840">
                <a:tc>
                  <a:txBody>
                    <a:bodyPr/>
                    <a:lstStyle/>
                    <a:p>
                      <a:r>
                        <a:rPr lang="de-DE" dirty="0"/>
                        <a:t>5b</a:t>
                      </a:r>
                    </a:p>
                  </a:txBody>
                  <a:tcPr/>
                </a:tc>
                <a:tc>
                  <a:txBody>
                    <a:bodyPr/>
                    <a:lstStyle/>
                    <a:p>
                      <a:r>
                        <a:rPr lang="de-DE" dirty="0"/>
                        <a:t>1</a:t>
                      </a:r>
                    </a:p>
                  </a:txBody>
                  <a:tcPr/>
                </a:tc>
                <a:tc>
                  <a:txBody>
                    <a:bodyPr/>
                    <a:lstStyle/>
                    <a:p>
                      <a:r>
                        <a:rPr lang="de-DE" dirty="0"/>
                        <a:t>Mathematik</a:t>
                      </a:r>
                    </a:p>
                  </a:txBody>
                  <a:tcPr/>
                </a:tc>
                <a:extLst>
                  <a:ext uri="{0D108BD9-81ED-4DB2-BD59-A6C34878D82A}">
                    <a16:rowId xmlns:a16="http://schemas.microsoft.com/office/drawing/2014/main" val="606886322"/>
                  </a:ext>
                </a:extLst>
              </a:tr>
              <a:tr h="370840">
                <a:tc>
                  <a:txBody>
                    <a:bodyPr/>
                    <a:lstStyle/>
                    <a:p>
                      <a:r>
                        <a:rPr lang="de-DE" dirty="0"/>
                        <a:t>5b</a:t>
                      </a:r>
                    </a:p>
                  </a:txBody>
                  <a:tcPr/>
                </a:tc>
                <a:tc>
                  <a:txBody>
                    <a:bodyPr/>
                    <a:lstStyle/>
                    <a:p>
                      <a:r>
                        <a:rPr lang="de-DE" dirty="0"/>
                        <a:t>1</a:t>
                      </a:r>
                    </a:p>
                  </a:txBody>
                  <a:tcPr/>
                </a:tc>
                <a:tc>
                  <a:txBody>
                    <a:bodyPr/>
                    <a:lstStyle/>
                    <a:p>
                      <a:r>
                        <a:rPr lang="de-DE" dirty="0"/>
                        <a:t>Naturphänomene</a:t>
                      </a:r>
                    </a:p>
                  </a:txBody>
                  <a:tcPr/>
                </a:tc>
                <a:extLst>
                  <a:ext uri="{0D108BD9-81ED-4DB2-BD59-A6C34878D82A}">
                    <a16:rowId xmlns:a16="http://schemas.microsoft.com/office/drawing/2014/main" val="2927743340"/>
                  </a:ext>
                </a:extLst>
              </a:tr>
              <a:tr h="370840">
                <a:tc>
                  <a:txBody>
                    <a:bodyPr/>
                    <a:lstStyle/>
                    <a:p>
                      <a:r>
                        <a:rPr lang="de-DE" dirty="0"/>
                        <a:t>5b</a:t>
                      </a:r>
                    </a:p>
                  </a:txBody>
                  <a:tcPr/>
                </a:tc>
                <a:tc>
                  <a:txBody>
                    <a:bodyPr/>
                    <a:lstStyle/>
                    <a:p>
                      <a:r>
                        <a:rPr lang="de-DE" dirty="0"/>
                        <a:t>2</a:t>
                      </a:r>
                    </a:p>
                  </a:txBody>
                  <a:tcPr/>
                </a:tc>
                <a:tc>
                  <a:txBody>
                    <a:bodyPr/>
                    <a:lstStyle/>
                    <a:p>
                      <a:r>
                        <a:rPr lang="de-DE" dirty="0"/>
                        <a:t>Englisch</a:t>
                      </a:r>
                    </a:p>
                  </a:txBody>
                  <a:tcPr/>
                </a:tc>
                <a:extLst>
                  <a:ext uri="{0D108BD9-81ED-4DB2-BD59-A6C34878D82A}">
                    <a16:rowId xmlns:a16="http://schemas.microsoft.com/office/drawing/2014/main" val="398966953"/>
                  </a:ext>
                </a:extLst>
              </a:tr>
              <a:tr h="370840">
                <a:tc>
                  <a:txBody>
                    <a:bodyPr/>
                    <a:lstStyle/>
                    <a:p>
                      <a:r>
                        <a:rPr lang="de-DE" dirty="0"/>
                        <a:t>5b</a:t>
                      </a:r>
                    </a:p>
                  </a:txBody>
                  <a:tcPr/>
                </a:tc>
                <a:tc>
                  <a:txBody>
                    <a:bodyPr/>
                    <a:lstStyle/>
                    <a:p>
                      <a:r>
                        <a:rPr lang="de-DE" dirty="0"/>
                        <a:t>3</a:t>
                      </a:r>
                    </a:p>
                  </a:txBody>
                  <a:tcPr/>
                </a:tc>
                <a:tc>
                  <a:txBody>
                    <a:bodyPr/>
                    <a:lstStyle/>
                    <a:p>
                      <a:r>
                        <a:rPr lang="de-DE" dirty="0"/>
                        <a:t>Deutsch</a:t>
                      </a:r>
                    </a:p>
                  </a:txBody>
                  <a:tcPr/>
                </a:tc>
                <a:extLst>
                  <a:ext uri="{0D108BD9-81ED-4DB2-BD59-A6C34878D82A}">
                    <a16:rowId xmlns:a16="http://schemas.microsoft.com/office/drawing/2014/main" val="3270468497"/>
                  </a:ext>
                </a:extLst>
              </a:tr>
            </a:tbl>
          </a:graphicData>
        </a:graphic>
      </p:graphicFrame>
      <p:sp>
        <p:nvSpPr>
          <p:cNvPr id="6" name="Textfeld 5"/>
          <p:cNvSpPr txBox="1"/>
          <p:nvPr/>
        </p:nvSpPr>
        <p:spPr>
          <a:xfrm>
            <a:off x="0" y="65982"/>
            <a:ext cx="3429721" cy="369332"/>
          </a:xfrm>
          <a:prstGeom prst="rect">
            <a:avLst/>
          </a:prstGeom>
          <a:noFill/>
        </p:spPr>
        <p:txBody>
          <a:bodyPr wrap="none" rtlCol="0">
            <a:spAutoFit/>
          </a:bodyPr>
          <a:lstStyle/>
          <a:p>
            <a:r>
              <a:rPr lang="de-DE" dirty="0"/>
              <a:t>Tabelle „</a:t>
            </a:r>
            <a:r>
              <a:rPr lang="de-DE" dirty="0" err="1"/>
              <a:t>LehrerUnterrichtetKlasse</a:t>
            </a:r>
            <a:r>
              <a:rPr lang="de-DE" dirty="0"/>
              <a:t>“</a:t>
            </a:r>
          </a:p>
        </p:txBody>
      </p:sp>
      <p:graphicFrame>
        <p:nvGraphicFramePr>
          <p:cNvPr id="7" name="Tabelle 6"/>
          <p:cNvGraphicFramePr>
            <a:graphicFrameLocks noGrp="1"/>
          </p:cNvGraphicFramePr>
          <p:nvPr>
            <p:extLst>
              <p:ext uri="{D42A27DB-BD31-4B8C-83A1-F6EECF244321}">
                <p14:modId xmlns:p14="http://schemas.microsoft.com/office/powerpoint/2010/main" val="699312581"/>
              </p:ext>
            </p:extLst>
          </p:nvPr>
        </p:nvGraphicFramePr>
        <p:xfrm>
          <a:off x="9794835" y="466034"/>
          <a:ext cx="2341758" cy="1478280"/>
        </p:xfrm>
        <a:graphic>
          <a:graphicData uri="http://schemas.openxmlformats.org/drawingml/2006/table">
            <a:tbl>
              <a:tblPr firstRow="1" bandRow="1">
                <a:tableStyleId>{B301B821-A1FF-4177-AEE7-76D212191A09}</a:tableStyleId>
              </a:tblPr>
              <a:tblGrid>
                <a:gridCol w="802889">
                  <a:extLst>
                    <a:ext uri="{9D8B030D-6E8A-4147-A177-3AD203B41FA5}">
                      <a16:colId xmlns:a16="http://schemas.microsoft.com/office/drawing/2014/main" val="3089766915"/>
                    </a:ext>
                  </a:extLst>
                </a:gridCol>
                <a:gridCol w="1538869">
                  <a:extLst>
                    <a:ext uri="{9D8B030D-6E8A-4147-A177-3AD203B41FA5}">
                      <a16:colId xmlns:a16="http://schemas.microsoft.com/office/drawing/2014/main" val="3935149949"/>
                    </a:ext>
                  </a:extLst>
                </a:gridCol>
              </a:tblGrid>
              <a:tr h="357220">
                <a:tc>
                  <a:txBody>
                    <a:bodyPr/>
                    <a:lstStyle/>
                    <a:p>
                      <a:r>
                        <a:rPr lang="de-DE" u="sng" dirty="0"/>
                        <a:t>Name</a:t>
                      </a:r>
                    </a:p>
                  </a:txBody>
                  <a:tcPr/>
                </a:tc>
                <a:tc>
                  <a:txBody>
                    <a:bodyPr/>
                    <a:lstStyle/>
                    <a:p>
                      <a:r>
                        <a:rPr lang="de-DE" dirty="0"/>
                        <a:t>Klassenlehrer</a:t>
                      </a:r>
                    </a:p>
                  </a:txBody>
                  <a:tcPr/>
                </a:tc>
                <a:extLst>
                  <a:ext uri="{0D108BD9-81ED-4DB2-BD59-A6C34878D82A}">
                    <a16:rowId xmlns:a16="http://schemas.microsoft.com/office/drawing/2014/main" val="2363014775"/>
                  </a:ext>
                </a:extLst>
              </a:tr>
              <a:tr h="370840">
                <a:tc>
                  <a:txBody>
                    <a:bodyPr/>
                    <a:lstStyle/>
                    <a:p>
                      <a:r>
                        <a:rPr lang="de-DE" dirty="0"/>
                        <a:t>5a</a:t>
                      </a:r>
                    </a:p>
                  </a:txBody>
                  <a:tcPr/>
                </a:tc>
                <a:tc>
                  <a:txBody>
                    <a:bodyPr/>
                    <a:lstStyle/>
                    <a:p>
                      <a:r>
                        <a:rPr lang="de-DE" dirty="0"/>
                        <a:t>1</a:t>
                      </a:r>
                    </a:p>
                  </a:txBody>
                  <a:tcPr/>
                </a:tc>
                <a:extLst>
                  <a:ext uri="{0D108BD9-81ED-4DB2-BD59-A6C34878D82A}">
                    <a16:rowId xmlns:a16="http://schemas.microsoft.com/office/drawing/2014/main" val="1937173842"/>
                  </a:ext>
                </a:extLst>
              </a:tr>
              <a:tr h="370840">
                <a:tc>
                  <a:txBody>
                    <a:bodyPr/>
                    <a:lstStyle/>
                    <a:p>
                      <a:r>
                        <a:rPr lang="de-DE" dirty="0"/>
                        <a:t>5b</a:t>
                      </a:r>
                    </a:p>
                  </a:txBody>
                  <a:tcPr/>
                </a:tc>
                <a:tc>
                  <a:txBody>
                    <a:bodyPr/>
                    <a:lstStyle/>
                    <a:p>
                      <a:r>
                        <a:rPr lang="de-DE" dirty="0"/>
                        <a:t>3</a:t>
                      </a:r>
                    </a:p>
                  </a:txBody>
                  <a:tcPr/>
                </a:tc>
                <a:extLst>
                  <a:ext uri="{0D108BD9-81ED-4DB2-BD59-A6C34878D82A}">
                    <a16:rowId xmlns:a16="http://schemas.microsoft.com/office/drawing/2014/main" val="3340709184"/>
                  </a:ext>
                </a:extLst>
              </a:tr>
              <a:tr h="370840">
                <a:tc>
                  <a:txBody>
                    <a:bodyPr/>
                    <a:lstStyle/>
                    <a:p>
                      <a:r>
                        <a:rPr lang="de-DE" dirty="0"/>
                        <a:t>5c</a:t>
                      </a:r>
                    </a:p>
                  </a:txBody>
                  <a:tcPr/>
                </a:tc>
                <a:tc>
                  <a:txBody>
                    <a:bodyPr/>
                    <a:lstStyle/>
                    <a:p>
                      <a:r>
                        <a:rPr lang="de-DE" dirty="0"/>
                        <a:t>2</a:t>
                      </a:r>
                    </a:p>
                  </a:txBody>
                  <a:tcPr/>
                </a:tc>
                <a:extLst>
                  <a:ext uri="{0D108BD9-81ED-4DB2-BD59-A6C34878D82A}">
                    <a16:rowId xmlns:a16="http://schemas.microsoft.com/office/drawing/2014/main" val="2185334583"/>
                  </a:ext>
                </a:extLst>
              </a:tr>
            </a:tbl>
          </a:graphicData>
        </a:graphic>
      </p:graphicFrame>
      <p:sp>
        <p:nvSpPr>
          <p:cNvPr id="8" name="Textfeld 7"/>
          <p:cNvSpPr txBox="1"/>
          <p:nvPr/>
        </p:nvSpPr>
        <p:spPr>
          <a:xfrm>
            <a:off x="9654383" y="65982"/>
            <a:ext cx="2369208" cy="369332"/>
          </a:xfrm>
          <a:prstGeom prst="rect">
            <a:avLst/>
          </a:prstGeom>
          <a:noFill/>
        </p:spPr>
        <p:txBody>
          <a:bodyPr wrap="square" rtlCol="0">
            <a:spAutoFit/>
          </a:bodyPr>
          <a:lstStyle/>
          <a:p>
            <a:r>
              <a:rPr lang="de-DE" dirty="0"/>
              <a:t>Tabelle „Klasse“</a:t>
            </a:r>
          </a:p>
        </p:txBody>
      </p:sp>
      <p:graphicFrame>
        <p:nvGraphicFramePr>
          <p:cNvPr id="9" name="Tabelle 8"/>
          <p:cNvGraphicFramePr>
            <a:graphicFrameLocks noGrp="1"/>
          </p:cNvGraphicFramePr>
          <p:nvPr>
            <p:extLst>
              <p:ext uri="{D42A27DB-BD31-4B8C-83A1-F6EECF244321}">
                <p14:modId xmlns:p14="http://schemas.microsoft.com/office/powerpoint/2010/main" val="2725393403"/>
              </p:ext>
            </p:extLst>
          </p:nvPr>
        </p:nvGraphicFramePr>
        <p:xfrm>
          <a:off x="9826455" y="2395614"/>
          <a:ext cx="2310138" cy="1483360"/>
        </p:xfrm>
        <a:graphic>
          <a:graphicData uri="http://schemas.openxmlformats.org/drawingml/2006/table">
            <a:tbl>
              <a:tblPr firstRow="1" bandRow="1">
                <a:tableStyleId>{5C22544A-7EE6-4342-B048-85BDC9FD1C3A}</a:tableStyleId>
              </a:tblPr>
              <a:tblGrid>
                <a:gridCol w="495114">
                  <a:extLst>
                    <a:ext uri="{9D8B030D-6E8A-4147-A177-3AD203B41FA5}">
                      <a16:colId xmlns:a16="http://schemas.microsoft.com/office/drawing/2014/main" val="3137638683"/>
                    </a:ext>
                  </a:extLst>
                </a:gridCol>
                <a:gridCol w="1815024">
                  <a:extLst>
                    <a:ext uri="{9D8B030D-6E8A-4147-A177-3AD203B41FA5}">
                      <a16:colId xmlns:a16="http://schemas.microsoft.com/office/drawing/2014/main" val="2125872095"/>
                    </a:ext>
                  </a:extLst>
                </a:gridCol>
              </a:tblGrid>
              <a:tr h="370840">
                <a:tc>
                  <a:txBody>
                    <a:bodyPr/>
                    <a:lstStyle/>
                    <a:p>
                      <a:r>
                        <a:rPr lang="de-DE" u="sng" dirty="0"/>
                        <a:t>ID</a:t>
                      </a:r>
                    </a:p>
                  </a:txBody>
                  <a:tcPr/>
                </a:tc>
                <a:tc>
                  <a:txBody>
                    <a:bodyPr/>
                    <a:lstStyle/>
                    <a:p>
                      <a:r>
                        <a:rPr lang="de-DE" dirty="0"/>
                        <a:t>Name</a:t>
                      </a:r>
                    </a:p>
                  </a:txBody>
                  <a:tcPr/>
                </a:tc>
                <a:extLst>
                  <a:ext uri="{0D108BD9-81ED-4DB2-BD59-A6C34878D82A}">
                    <a16:rowId xmlns:a16="http://schemas.microsoft.com/office/drawing/2014/main" val="1628964413"/>
                  </a:ext>
                </a:extLst>
              </a:tr>
              <a:tr h="370840">
                <a:tc>
                  <a:txBody>
                    <a:bodyPr/>
                    <a:lstStyle/>
                    <a:p>
                      <a:r>
                        <a:rPr lang="de-DE" dirty="0"/>
                        <a:t>1</a:t>
                      </a:r>
                    </a:p>
                  </a:txBody>
                  <a:tcPr/>
                </a:tc>
                <a:tc>
                  <a:txBody>
                    <a:bodyPr/>
                    <a:lstStyle/>
                    <a:p>
                      <a:r>
                        <a:rPr lang="de-DE" dirty="0"/>
                        <a:t>Herr Menzel</a:t>
                      </a:r>
                    </a:p>
                  </a:txBody>
                  <a:tcPr/>
                </a:tc>
                <a:extLst>
                  <a:ext uri="{0D108BD9-81ED-4DB2-BD59-A6C34878D82A}">
                    <a16:rowId xmlns:a16="http://schemas.microsoft.com/office/drawing/2014/main" val="1382624992"/>
                  </a:ext>
                </a:extLst>
              </a:tr>
              <a:tr h="370840">
                <a:tc>
                  <a:txBody>
                    <a:bodyPr/>
                    <a:lstStyle/>
                    <a:p>
                      <a:r>
                        <a:rPr lang="de-DE" dirty="0"/>
                        <a:t>2</a:t>
                      </a:r>
                    </a:p>
                  </a:txBody>
                  <a:tcPr/>
                </a:tc>
                <a:tc>
                  <a:txBody>
                    <a:bodyPr/>
                    <a:lstStyle/>
                    <a:p>
                      <a:r>
                        <a:rPr lang="de-DE" dirty="0"/>
                        <a:t>Frau Müller</a:t>
                      </a:r>
                    </a:p>
                  </a:txBody>
                  <a:tcPr/>
                </a:tc>
                <a:extLst>
                  <a:ext uri="{0D108BD9-81ED-4DB2-BD59-A6C34878D82A}">
                    <a16:rowId xmlns:a16="http://schemas.microsoft.com/office/drawing/2014/main" val="4120310370"/>
                  </a:ext>
                </a:extLst>
              </a:tr>
              <a:tr h="370840">
                <a:tc>
                  <a:txBody>
                    <a:bodyPr/>
                    <a:lstStyle/>
                    <a:p>
                      <a:r>
                        <a:rPr lang="de-DE" dirty="0"/>
                        <a:t>3</a:t>
                      </a:r>
                    </a:p>
                  </a:txBody>
                  <a:tcPr/>
                </a:tc>
                <a:tc>
                  <a:txBody>
                    <a:bodyPr/>
                    <a:lstStyle/>
                    <a:p>
                      <a:r>
                        <a:rPr lang="de-DE" dirty="0"/>
                        <a:t>Frau Träger</a:t>
                      </a:r>
                    </a:p>
                  </a:txBody>
                  <a:tcPr/>
                </a:tc>
                <a:extLst>
                  <a:ext uri="{0D108BD9-81ED-4DB2-BD59-A6C34878D82A}">
                    <a16:rowId xmlns:a16="http://schemas.microsoft.com/office/drawing/2014/main" val="1628223374"/>
                  </a:ext>
                </a:extLst>
              </a:tr>
            </a:tbl>
          </a:graphicData>
        </a:graphic>
      </p:graphicFrame>
      <p:sp>
        <p:nvSpPr>
          <p:cNvPr id="10" name="Textfeld 9"/>
          <p:cNvSpPr txBox="1"/>
          <p:nvPr/>
        </p:nvSpPr>
        <p:spPr>
          <a:xfrm>
            <a:off x="9750626" y="2026282"/>
            <a:ext cx="1989379" cy="369332"/>
          </a:xfrm>
          <a:prstGeom prst="rect">
            <a:avLst/>
          </a:prstGeom>
          <a:noFill/>
        </p:spPr>
        <p:txBody>
          <a:bodyPr wrap="square" rtlCol="0">
            <a:spAutoFit/>
          </a:bodyPr>
          <a:lstStyle/>
          <a:p>
            <a:r>
              <a:rPr lang="de-DE" dirty="0"/>
              <a:t>Tabelle „Lehrer“</a:t>
            </a:r>
          </a:p>
        </p:txBody>
      </p:sp>
      <p:graphicFrame>
        <p:nvGraphicFramePr>
          <p:cNvPr id="11" name="Tabelle 10"/>
          <p:cNvGraphicFramePr>
            <a:graphicFrameLocks noGrp="1"/>
          </p:cNvGraphicFramePr>
          <p:nvPr>
            <p:extLst>
              <p:ext uri="{D42A27DB-BD31-4B8C-83A1-F6EECF244321}">
                <p14:modId xmlns:p14="http://schemas.microsoft.com/office/powerpoint/2010/main" val="1750013889"/>
              </p:ext>
            </p:extLst>
          </p:nvPr>
        </p:nvGraphicFramePr>
        <p:xfrm>
          <a:off x="4245852" y="435314"/>
          <a:ext cx="4891136" cy="3845560"/>
        </p:xfrm>
        <a:graphic>
          <a:graphicData uri="http://schemas.openxmlformats.org/drawingml/2006/table">
            <a:tbl>
              <a:tblPr firstRow="1" bandRow="1">
                <a:tableStyleId>{5C22544A-7EE6-4342-B048-85BDC9FD1C3A}</a:tableStyleId>
              </a:tblPr>
              <a:tblGrid>
                <a:gridCol w="1482099">
                  <a:extLst>
                    <a:ext uri="{9D8B030D-6E8A-4147-A177-3AD203B41FA5}">
                      <a16:colId xmlns:a16="http://schemas.microsoft.com/office/drawing/2014/main" val="205234339"/>
                    </a:ext>
                  </a:extLst>
                </a:gridCol>
                <a:gridCol w="963469">
                  <a:extLst>
                    <a:ext uri="{9D8B030D-6E8A-4147-A177-3AD203B41FA5}">
                      <a16:colId xmlns:a16="http://schemas.microsoft.com/office/drawing/2014/main" val="830854684"/>
                    </a:ext>
                  </a:extLst>
                </a:gridCol>
                <a:gridCol w="904847">
                  <a:extLst>
                    <a:ext uri="{9D8B030D-6E8A-4147-A177-3AD203B41FA5}">
                      <a16:colId xmlns:a16="http://schemas.microsoft.com/office/drawing/2014/main" val="3108850105"/>
                    </a:ext>
                  </a:extLst>
                </a:gridCol>
                <a:gridCol w="666467">
                  <a:extLst>
                    <a:ext uri="{9D8B030D-6E8A-4147-A177-3AD203B41FA5}">
                      <a16:colId xmlns:a16="http://schemas.microsoft.com/office/drawing/2014/main" val="3689599597"/>
                    </a:ext>
                  </a:extLst>
                </a:gridCol>
                <a:gridCol w="874254">
                  <a:extLst>
                    <a:ext uri="{9D8B030D-6E8A-4147-A177-3AD203B41FA5}">
                      <a16:colId xmlns:a16="http://schemas.microsoft.com/office/drawing/2014/main" val="3251650966"/>
                    </a:ext>
                  </a:extLst>
                </a:gridCol>
              </a:tblGrid>
              <a:tr h="370840">
                <a:tc>
                  <a:txBody>
                    <a:bodyPr/>
                    <a:lstStyle/>
                    <a:p>
                      <a:r>
                        <a:rPr lang="de-DE" b="0" i="0" u="sng" dirty="0" err="1"/>
                        <a:t>NrInKlasse</a:t>
                      </a:r>
                      <a:endParaRPr lang="de-DE" b="0" i="0" u="sng" dirty="0"/>
                    </a:p>
                  </a:txBody>
                  <a:tcPr/>
                </a:tc>
                <a:tc>
                  <a:txBody>
                    <a:bodyPr/>
                    <a:lstStyle/>
                    <a:p>
                      <a:r>
                        <a:rPr lang="de-DE" sz="1100" b="0" dirty="0"/>
                        <a:t>Name</a:t>
                      </a:r>
                    </a:p>
                  </a:txBody>
                  <a:tcPr/>
                </a:tc>
                <a:tc>
                  <a:txBody>
                    <a:bodyPr/>
                    <a:lstStyle/>
                    <a:p>
                      <a:r>
                        <a:rPr lang="de-DE" sz="1100" b="0" u="none" dirty="0"/>
                        <a:t>Geburtstag</a:t>
                      </a:r>
                    </a:p>
                  </a:txBody>
                  <a:tcPr/>
                </a:tc>
                <a:tc>
                  <a:txBody>
                    <a:bodyPr/>
                    <a:lstStyle/>
                    <a:p>
                      <a:r>
                        <a:rPr lang="de-DE" sz="1100" b="0" dirty="0"/>
                        <a:t>Adresse</a:t>
                      </a:r>
                    </a:p>
                  </a:txBody>
                  <a:tcPr/>
                </a:tc>
                <a:tc>
                  <a:txBody>
                    <a:bodyPr/>
                    <a:lstStyle/>
                    <a:p>
                      <a:r>
                        <a:rPr lang="de-DE" b="0" u="sng" dirty="0"/>
                        <a:t>Klasse</a:t>
                      </a:r>
                    </a:p>
                  </a:txBody>
                  <a:tcPr/>
                </a:tc>
                <a:extLst>
                  <a:ext uri="{0D108BD9-81ED-4DB2-BD59-A6C34878D82A}">
                    <a16:rowId xmlns:a16="http://schemas.microsoft.com/office/drawing/2014/main" val="1249383393"/>
                  </a:ext>
                </a:extLst>
              </a:tr>
              <a:tr h="370840">
                <a:tc>
                  <a:txBody>
                    <a:bodyPr/>
                    <a:lstStyle/>
                    <a:p>
                      <a:r>
                        <a:rPr lang="de-DE" dirty="0"/>
                        <a:t>1</a:t>
                      </a:r>
                    </a:p>
                  </a:txBody>
                  <a:tcPr/>
                </a:tc>
                <a:tc>
                  <a:txBody>
                    <a:bodyPr/>
                    <a:lstStyle/>
                    <a:p>
                      <a:r>
                        <a:rPr lang="de-DE" sz="1600" dirty="0"/>
                        <a:t>Peter Müller</a:t>
                      </a:r>
                    </a:p>
                  </a:txBody>
                  <a:tcPr/>
                </a:tc>
                <a:tc>
                  <a:txBody>
                    <a:bodyPr/>
                    <a:lstStyle/>
                    <a:p>
                      <a:r>
                        <a:rPr lang="de-DE" sz="1600" kern="1200" dirty="0">
                          <a:solidFill>
                            <a:schemeClr val="dk1"/>
                          </a:solidFill>
                          <a:latin typeface="+mn-lt"/>
                          <a:ea typeface="+mn-ea"/>
                          <a:cs typeface="+mn-cs"/>
                        </a:rPr>
                        <a:t>1.1.2000</a:t>
                      </a:r>
                    </a:p>
                  </a:txBody>
                  <a:tcPr/>
                </a:tc>
                <a:tc>
                  <a:txBody>
                    <a:bodyPr/>
                    <a:lstStyle/>
                    <a:p>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2138234338"/>
                  </a:ext>
                </a:extLst>
              </a:tr>
              <a:tr h="370840">
                <a:tc>
                  <a:txBody>
                    <a:bodyPr/>
                    <a:lstStyle/>
                    <a:p>
                      <a:r>
                        <a:rPr lang="de-DE" dirty="0"/>
                        <a:t>2</a:t>
                      </a:r>
                    </a:p>
                  </a:txBody>
                  <a:tcPr/>
                </a:tc>
                <a:tc>
                  <a:txBody>
                    <a:bodyPr/>
                    <a:lstStyle/>
                    <a:p>
                      <a:r>
                        <a:rPr lang="de-DE" sz="1600" dirty="0"/>
                        <a:t>Franz Maier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2389665471"/>
                  </a:ext>
                </a:extLst>
              </a:tr>
              <a:tr h="370840">
                <a:tc>
                  <a:txBody>
                    <a:bodyPr/>
                    <a:lstStyle/>
                    <a:p>
                      <a:r>
                        <a:rPr lang="de-DE" dirty="0"/>
                        <a:t>3</a:t>
                      </a:r>
                    </a:p>
                  </a:txBody>
                  <a:tcPr/>
                </a:tc>
                <a:tc>
                  <a:txBody>
                    <a:bodyPr/>
                    <a:lstStyle/>
                    <a:p>
                      <a:r>
                        <a:rPr lang="de-DE" sz="1600" dirty="0"/>
                        <a:t>Bernd Schmid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4272318743"/>
                  </a:ext>
                </a:extLst>
              </a:tr>
              <a:tr h="370840">
                <a:tc>
                  <a:txBody>
                    <a:bodyPr/>
                    <a:lstStyle/>
                    <a:p>
                      <a:r>
                        <a:rPr lang="de-DE" dirty="0"/>
                        <a:t>1</a:t>
                      </a:r>
                    </a:p>
                  </a:txBody>
                  <a:tcPr/>
                </a:tc>
                <a:tc>
                  <a:txBody>
                    <a:bodyPr/>
                    <a:lstStyle/>
                    <a:p>
                      <a:r>
                        <a:rPr lang="de-DE" sz="1600" dirty="0"/>
                        <a:t>Regine Hauser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1.1.2003</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3594890531"/>
                  </a:ext>
                </a:extLst>
              </a:tr>
              <a:tr h="370840">
                <a:tc>
                  <a:txBody>
                    <a:bodyPr/>
                    <a:lstStyle/>
                    <a:p>
                      <a:r>
                        <a:rPr lang="de-DE" dirty="0"/>
                        <a:t>2</a:t>
                      </a:r>
                    </a:p>
                  </a:txBody>
                  <a:tcPr/>
                </a:tc>
                <a:tc>
                  <a:txBody>
                    <a:bodyPr/>
                    <a:lstStyle/>
                    <a:p>
                      <a:r>
                        <a:rPr lang="de-DE" sz="1600" dirty="0"/>
                        <a:t>Miriam Schaller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4121045259"/>
                  </a:ext>
                </a:extLst>
              </a:tr>
              <a:tr h="370840">
                <a:tc>
                  <a:txBody>
                    <a:bodyPr/>
                    <a:lstStyle/>
                    <a:p>
                      <a:r>
                        <a:rPr lang="de-DE" dirty="0"/>
                        <a:t>3</a:t>
                      </a:r>
                    </a:p>
                  </a:txBody>
                  <a:tcPr/>
                </a:tc>
                <a:tc>
                  <a:txBody>
                    <a:bodyPr/>
                    <a:lstStyle/>
                    <a:p>
                      <a:r>
                        <a:rPr lang="de-DE" sz="1600" dirty="0"/>
                        <a:t>Judith Bauer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273481846"/>
                  </a:ext>
                </a:extLst>
              </a:tr>
            </a:tbl>
          </a:graphicData>
        </a:graphic>
      </p:graphicFrame>
      <p:sp>
        <p:nvSpPr>
          <p:cNvPr id="12" name="Textfeld 11"/>
          <p:cNvSpPr txBox="1"/>
          <p:nvPr/>
        </p:nvSpPr>
        <p:spPr>
          <a:xfrm>
            <a:off x="4245852" y="96702"/>
            <a:ext cx="2230244" cy="369332"/>
          </a:xfrm>
          <a:prstGeom prst="rect">
            <a:avLst/>
          </a:prstGeom>
          <a:noFill/>
        </p:spPr>
        <p:txBody>
          <a:bodyPr wrap="square" rtlCol="0">
            <a:spAutoFit/>
          </a:bodyPr>
          <a:lstStyle/>
          <a:p>
            <a:r>
              <a:rPr lang="de-DE" dirty="0"/>
              <a:t>Tabelle „Schüler“</a:t>
            </a:r>
          </a:p>
        </p:txBody>
      </p:sp>
      <p:sp>
        <p:nvSpPr>
          <p:cNvPr id="14" name="Ellipse 13"/>
          <p:cNvSpPr/>
          <p:nvPr/>
        </p:nvSpPr>
        <p:spPr>
          <a:xfrm>
            <a:off x="8283126" y="1374441"/>
            <a:ext cx="374681" cy="3836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 Verbindung mit Pfeil 17"/>
          <p:cNvCxnSpPr>
            <a:cxnSpLocks/>
            <a:endCxn id="19" idx="2"/>
          </p:cNvCxnSpPr>
          <p:nvPr/>
        </p:nvCxnSpPr>
        <p:spPr>
          <a:xfrm flipV="1">
            <a:off x="8657807" y="1013373"/>
            <a:ext cx="1137028" cy="476432"/>
          </a:xfrm>
          <a:prstGeom prst="straightConnector1">
            <a:avLst/>
          </a:pr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Ellipse 18"/>
          <p:cNvSpPr/>
          <p:nvPr/>
        </p:nvSpPr>
        <p:spPr>
          <a:xfrm>
            <a:off x="9794835" y="821572"/>
            <a:ext cx="374681" cy="3836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10557974" y="821572"/>
            <a:ext cx="374681" cy="3836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p:cNvSpPr/>
          <p:nvPr/>
        </p:nvSpPr>
        <p:spPr>
          <a:xfrm>
            <a:off x="9794835" y="2764946"/>
            <a:ext cx="374681" cy="3836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 Verbindung mit Pfeil 23"/>
          <p:cNvCxnSpPr>
            <a:cxnSpLocks/>
            <a:endCxn id="23" idx="7"/>
          </p:cNvCxnSpPr>
          <p:nvPr/>
        </p:nvCxnSpPr>
        <p:spPr>
          <a:xfrm flipH="1">
            <a:off x="10114645" y="1251589"/>
            <a:ext cx="604871" cy="1569534"/>
          </a:xfrm>
          <a:prstGeom prst="straightConnector1">
            <a:avLst/>
          </a:pr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8" name="Textfeld 27"/>
          <p:cNvSpPr txBox="1"/>
          <p:nvPr/>
        </p:nvSpPr>
        <p:spPr>
          <a:xfrm>
            <a:off x="709218" y="4705815"/>
            <a:ext cx="6342813"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de-DE" dirty="0"/>
              <a:t>Der Schüler Franz Maier geht in die Klasse 5a.</a:t>
            </a:r>
          </a:p>
          <a:p>
            <a:r>
              <a:rPr lang="de-DE" dirty="0"/>
              <a:t>Dadurch hat er als Klassenlehrer Herrn Menzel.</a:t>
            </a:r>
          </a:p>
        </p:txBody>
      </p:sp>
      <p:sp>
        <p:nvSpPr>
          <p:cNvPr id="29" name="Rechteck 28"/>
          <p:cNvSpPr/>
          <p:nvPr/>
        </p:nvSpPr>
        <p:spPr>
          <a:xfrm>
            <a:off x="0" y="860874"/>
            <a:ext cx="437128" cy="70536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 Verbindung mit Pfeil 30"/>
          <p:cNvCxnSpPr/>
          <p:nvPr/>
        </p:nvCxnSpPr>
        <p:spPr>
          <a:xfrm flipH="1" flipV="1">
            <a:off x="472812" y="1489805"/>
            <a:ext cx="7770169" cy="7643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Ellipse 31"/>
          <p:cNvSpPr/>
          <p:nvPr/>
        </p:nvSpPr>
        <p:spPr>
          <a:xfrm>
            <a:off x="881763" y="1213558"/>
            <a:ext cx="374681" cy="3836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p:cNvSpPr/>
          <p:nvPr/>
        </p:nvSpPr>
        <p:spPr>
          <a:xfrm>
            <a:off x="907634" y="819485"/>
            <a:ext cx="374681" cy="3836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4" name="Gerade Verbindung mit Pfeil 33"/>
          <p:cNvCxnSpPr>
            <a:cxnSpLocks/>
          </p:cNvCxnSpPr>
          <p:nvPr/>
        </p:nvCxnSpPr>
        <p:spPr>
          <a:xfrm>
            <a:off x="1253259" y="1049485"/>
            <a:ext cx="8541576" cy="1848327"/>
          </a:xfrm>
          <a:prstGeom prst="straightConnector1">
            <a:avLst/>
          </a:pr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5" name="Gerade Verbindung mit Pfeil 34"/>
          <p:cNvCxnSpPr>
            <a:cxnSpLocks/>
          </p:cNvCxnSpPr>
          <p:nvPr/>
        </p:nvCxnSpPr>
        <p:spPr>
          <a:xfrm>
            <a:off x="1253259" y="1433718"/>
            <a:ext cx="8573196" cy="1885864"/>
          </a:xfrm>
          <a:prstGeom prst="straightConnector1">
            <a:avLst/>
          </a:pr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8" name="Ellipse 37"/>
          <p:cNvSpPr/>
          <p:nvPr/>
        </p:nvSpPr>
        <p:spPr>
          <a:xfrm>
            <a:off x="9794834" y="3157311"/>
            <a:ext cx="374681" cy="3836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extfeld 38"/>
          <p:cNvSpPr txBox="1"/>
          <p:nvPr/>
        </p:nvSpPr>
        <p:spPr>
          <a:xfrm>
            <a:off x="709218" y="5667107"/>
            <a:ext cx="4553626"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de-DE" dirty="0"/>
              <a:t>Franz Maier hat in Mathematik als Lehrer Herrn Menzel und in Deutsch Frau Müller.</a:t>
            </a:r>
          </a:p>
        </p:txBody>
      </p:sp>
    </p:spTree>
    <p:extLst>
      <p:ext uri="{BB962C8B-B14F-4D97-AF65-F5344CB8AC3E}">
        <p14:creationId xmlns:p14="http://schemas.microsoft.com/office/powerpoint/2010/main" val="121315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par>
                                <p:cTn id="51" presetID="10"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par>
                                <p:cTn id="78" presetID="10" presetClass="entr" presetSubtype="0" fill="hold"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animBg="1"/>
      <p:bldP spid="19" grpId="0" animBg="1"/>
      <p:bldP spid="22" grpId="0" animBg="1"/>
      <p:bldP spid="23" grpId="0" animBg="1"/>
      <p:bldP spid="28" grpId="0" animBg="1"/>
      <p:bldP spid="29" grpId="0" animBg="1"/>
      <p:bldP spid="32" grpId="0" animBg="1"/>
      <p:bldP spid="33" grpId="0" animBg="1"/>
      <p:bldP spid="38" grpId="0" animBg="1"/>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Modellieren aus Tabelle über Normalisierung</a:t>
            </a:r>
          </a:p>
        </p:txBody>
      </p:sp>
      <p:sp>
        <p:nvSpPr>
          <p:cNvPr id="6" name="Rechteck 5"/>
          <p:cNvSpPr/>
          <p:nvPr/>
        </p:nvSpPr>
        <p:spPr>
          <a:xfrm>
            <a:off x="3048000" y="3105835"/>
            <a:ext cx="7010400" cy="923330"/>
          </a:xfrm>
          <a:prstGeom prst="rect">
            <a:avLst/>
          </a:prstGeom>
        </p:spPr>
        <p:txBody>
          <a:bodyPr wrap="square">
            <a:spAutoFit/>
          </a:bodyPr>
          <a:lstStyle/>
          <a:p>
            <a:r>
              <a:rPr lang="de-DE" dirty="0"/>
              <a:t>Weitere Details z. B. </a:t>
            </a:r>
            <a:r>
              <a:rPr lang="de-DE"/>
              <a:t>unter:</a:t>
            </a:r>
            <a:endParaRPr lang="de-DE" dirty="0"/>
          </a:p>
          <a:p>
            <a:endParaRPr lang="de-DE" dirty="0"/>
          </a:p>
          <a:p>
            <a:r>
              <a:rPr lang="de-DE" dirty="0"/>
              <a:t>https://www.tinohempel.de/info/info/datenbank/normalisierung.htm</a:t>
            </a:r>
            <a:endParaRPr lang="de-DE" dirty="0"/>
          </a:p>
        </p:txBody>
      </p:sp>
    </p:spTree>
    <p:extLst>
      <p:ext uri="{BB962C8B-B14F-4D97-AF65-F5344CB8AC3E}">
        <p14:creationId xmlns:p14="http://schemas.microsoft.com/office/powerpoint/2010/main" val="454749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100517" y="687823"/>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Peter Müller</a:t>
            </a:r>
          </a:p>
        </p:txBody>
      </p:sp>
      <p:sp>
        <p:nvSpPr>
          <p:cNvPr id="5" name="Rechteck 4"/>
          <p:cNvSpPr/>
          <p:nvPr/>
        </p:nvSpPr>
        <p:spPr>
          <a:xfrm>
            <a:off x="1100515" y="3224677"/>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Regine Hauser</a:t>
            </a:r>
          </a:p>
        </p:txBody>
      </p:sp>
      <p:sp>
        <p:nvSpPr>
          <p:cNvPr id="6" name="Rechteck 5"/>
          <p:cNvSpPr/>
          <p:nvPr/>
        </p:nvSpPr>
        <p:spPr>
          <a:xfrm>
            <a:off x="1100516" y="1525349"/>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Franz Maier</a:t>
            </a:r>
          </a:p>
        </p:txBody>
      </p:sp>
      <p:sp>
        <p:nvSpPr>
          <p:cNvPr id="7" name="Rechteck 6"/>
          <p:cNvSpPr/>
          <p:nvPr/>
        </p:nvSpPr>
        <p:spPr>
          <a:xfrm>
            <a:off x="1100516" y="2375013"/>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Bernd Schmid </a:t>
            </a:r>
          </a:p>
        </p:txBody>
      </p:sp>
      <p:sp>
        <p:nvSpPr>
          <p:cNvPr id="8" name="Rechteck 7"/>
          <p:cNvSpPr/>
          <p:nvPr/>
        </p:nvSpPr>
        <p:spPr>
          <a:xfrm>
            <a:off x="1100516" y="4924005"/>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Judith Bauer</a:t>
            </a:r>
          </a:p>
        </p:txBody>
      </p:sp>
      <p:sp>
        <p:nvSpPr>
          <p:cNvPr id="9" name="Rechteck 8"/>
          <p:cNvSpPr/>
          <p:nvPr/>
        </p:nvSpPr>
        <p:spPr>
          <a:xfrm>
            <a:off x="1100516" y="4074341"/>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Miriam Schaller</a:t>
            </a:r>
          </a:p>
        </p:txBody>
      </p:sp>
      <p:sp>
        <p:nvSpPr>
          <p:cNvPr id="10" name="Rechteck 9"/>
          <p:cNvSpPr/>
          <p:nvPr/>
        </p:nvSpPr>
        <p:spPr>
          <a:xfrm>
            <a:off x="4830946" y="687823"/>
            <a:ext cx="1027688" cy="5826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a:t>
            </a:r>
          </a:p>
        </p:txBody>
      </p:sp>
      <p:sp>
        <p:nvSpPr>
          <p:cNvPr id="11" name="Rechteck 10"/>
          <p:cNvSpPr/>
          <p:nvPr/>
        </p:nvSpPr>
        <p:spPr>
          <a:xfrm>
            <a:off x="4830946" y="1525348"/>
            <a:ext cx="1027688" cy="5826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5b</a:t>
            </a:r>
          </a:p>
        </p:txBody>
      </p:sp>
      <p:sp>
        <p:nvSpPr>
          <p:cNvPr id="12" name="Rechteck 11"/>
          <p:cNvSpPr/>
          <p:nvPr/>
        </p:nvSpPr>
        <p:spPr>
          <a:xfrm>
            <a:off x="7323292" y="687823"/>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Herr Menzel</a:t>
            </a:r>
          </a:p>
        </p:txBody>
      </p:sp>
      <p:sp>
        <p:nvSpPr>
          <p:cNvPr id="16" name="Rechteck 15"/>
          <p:cNvSpPr/>
          <p:nvPr/>
        </p:nvSpPr>
        <p:spPr>
          <a:xfrm>
            <a:off x="7315200" y="2375013"/>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Frau Träger</a:t>
            </a:r>
          </a:p>
        </p:txBody>
      </p:sp>
      <p:sp>
        <p:nvSpPr>
          <p:cNvPr id="17" name="Rechteck 16"/>
          <p:cNvSpPr/>
          <p:nvPr/>
        </p:nvSpPr>
        <p:spPr>
          <a:xfrm>
            <a:off x="7315200" y="1525347"/>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Frau Müller</a:t>
            </a:r>
          </a:p>
        </p:txBody>
      </p:sp>
      <p:cxnSp>
        <p:nvCxnSpPr>
          <p:cNvPr id="3" name="Gerader Verbinder 2"/>
          <p:cNvCxnSpPr>
            <a:cxnSpLocks/>
            <a:stCxn id="4" idx="3"/>
            <a:endCxn id="10" idx="1"/>
          </p:cNvCxnSpPr>
          <p:nvPr/>
        </p:nvCxnSpPr>
        <p:spPr>
          <a:xfrm>
            <a:off x="3220630" y="979137"/>
            <a:ext cx="1610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Gerader Verbinder 17"/>
          <p:cNvCxnSpPr>
            <a:cxnSpLocks/>
            <a:stCxn id="7" idx="3"/>
            <a:endCxn id="10" idx="1"/>
          </p:cNvCxnSpPr>
          <p:nvPr/>
        </p:nvCxnSpPr>
        <p:spPr>
          <a:xfrm flipV="1">
            <a:off x="3220629" y="979137"/>
            <a:ext cx="1610317" cy="16871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Gerader Verbinder 18"/>
          <p:cNvCxnSpPr>
            <a:cxnSpLocks/>
            <a:stCxn id="5" idx="3"/>
            <a:endCxn id="11" idx="1"/>
          </p:cNvCxnSpPr>
          <p:nvPr/>
        </p:nvCxnSpPr>
        <p:spPr>
          <a:xfrm flipV="1">
            <a:off x="3220628" y="1816662"/>
            <a:ext cx="1610318" cy="16993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Gerader Verbinder 19"/>
          <p:cNvCxnSpPr>
            <a:cxnSpLocks/>
            <a:stCxn id="6" idx="3"/>
            <a:endCxn id="10" idx="1"/>
          </p:cNvCxnSpPr>
          <p:nvPr/>
        </p:nvCxnSpPr>
        <p:spPr>
          <a:xfrm flipV="1">
            <a:off x="3220629" y="979137"/>
            <a:ext cx="1610317" cy="837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p:cNvCxnSpPr>
            <a:cxnSpLocks/>
            <a:stCxn id="8" idx="3"/>
            <a:endCxn id="11" idx="1"/>
          </p:cNvCxnSpPr>
          <p:nvPr/>
        </p:nvCxnSpPr>
        <p:spPr>
          <a:xfrm flipV="1">
            <a:off x="3220629" y="1816662"/>
            <a:ext cx="1610317" cy="33986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a:stCxn id="9" idx="3"/>
            <a:endCxn id="11" idx="1"/>
          </p:cNvCxnSpPr>
          <p:nvPr/>
        </p:nvCxnSpPr>
        <p:spPr>
          <a:xfrm flipV="1">
            <a:off x="3220629" y="1816662"/>
            <a:ext cx="1610317" cy="25489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Gerader Verbinder 30"/>
          <p:cNvCxnSpPr>
            <a:cxnSpLocks/>
          </p:cNvCxnSpPr>
          <p:nvPr/>
        </p:nvCxnSpPr>
        <p:spPr>
          <a:xfrm>
            <a:off x="3220628" y="979137"/>
            <a:ext cx="16103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Gerader Verbinder 31"/>
          <p:cNvCxnSpPr>
            <a:cxnSpLocks/>
          </p:cNvCxnSpPr>
          <p:nvPr/>
        </p:nvCxnSpPr>
        <p:spPr>
          <a:xfrm flipV="1">
            <a:off x="3220627" y="979137"/>
            <a:ext cx="1610317" cy="8375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Gerader Verbinder 20"/>
          <p:cNvCxnSpPr>
            <a:cxnSpLocks/>
            <a:stCxn id="10" idx="3"/>
            <a:endCxn id="17" idx="1"/>
          </p:cNvCxnSpPr>
          <p:nvPr/>
        </p:nvCxnSpPr>
        <p:spPr>
          <a:xfrm>
            <a:off x="5858634" y="979137"/>
            <a:ext cx="1456566" cy="8375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Gerader Verbinder 21"/>
          <p:cNvCxnSpPr>
            <a:cxnSpLocks/>
            <a:stCxn id="11" idx="3"/>
            <a:endCxn id="12" idx="1"/>
          </p:cNvCxnSpPr>
          <p:nvPr/>
        </p:nvCxnSpPr>
        <p:spPr>
          <a:xfrm flipV="1">
            <a:off x="5858634" y="979137"/>
            <a:ext cx="1464658" cy="8375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Gerader Verbinder 22"/>
          <p:cNvCxnSpPr>
            <a:cxnSpLocks/>
            <a:stCxn id="10" idx="3"/>
            <a:endCxn id="12" idx="1"/>
          </p:cNvCxnSpPr>
          <p:nvPr/>
        </p:nvCxnSpPr>
        <p:spPr>
          <a:xfrm>
            <a:off x="5858634" y="979137"/>
            <a:ext cx="14646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a:cxnSpLocks/>
            <a:stCxn id="11" idx="3"/>
            <a:endCxn id="16" idx="1"/>
          </p:cNvCxnSpPr>
          <p:nvPr/>
        </p:nvCxnSpPr>
        <p:spPr>
          <a:xfrm>
            <a:off x="5858634" y="1816662"/>
            <a:ext cx="1456566" cy="8496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a:cxnSpLocks/>
            <a:stCxn id="11" idx="3"/>
            <a:endCxn id="17" idx="1"/>
          </p:cNvCxnSpPr>
          <p:nvPr/>
        </p:nvCxnSpPr>
        <p:spPr>
          <a:xfrm flipV="1">
            <a:off x="5858634" y="1816661"/>
            <a:ext cx="145656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feld 37"/>
          <p:cNvSpPr txBox="1"/>
          <p:nvPr/>
        </p:nvSpPr>
        <p:spPr>
          <a:xfrm rot="1880246">
            <a:off x="5761529" y="2459797"/>
            <a:ext cx="1456567" cy="369332"/>
          </a:xfrm>
          <a:prstGeom prst="rect">
            <a:avLst/>
          </a:prstGeom>
          <a:noFill/>
          <a:ln>
            <a:solidFill>
              <a:srgbClr val="FF0000"/>
            </a:solidFill>
          </a:ln>
        </p:spPr>
        <p:txBody>
          <a:bodyPr wrap="square" rtlCol="0">
            <a:spAutoFit/>
          </a:bodyPr>
          <a:lstStyle/>
          <a:p>
            <a:r>
              <a:rPr lang="de-DE" dirty="0">
                <a:solidFill>
                  <a:srgbClr val="FF0000"/>
                </a:solidFill>
              </a:rPr>
              <a:t>Klassenlehrer</a:t>
            </a:r>
          </a:p>
        </p:txBody>
      </p:sp>
      <p:sp>
        <p:nvSpPr>
          <p:cNvPr id="13" name="Textfeld 12"/>
          <p:cNvSpPr txBox="1"/>
          <p:nvPr/>
        </p:nvSpPr>
        <p:spPr>
          <a:xfrm>
            <a:off x="4467876" y="481783"/>
            <a:ext cx="184731" cy="369332"/>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2006169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3415320405"/>
              </p:ext>
            </p:extLst>
          </p:nvPr>
        </p:nvGraphicFramePr>
        <p:xfrm>
          <a:off x="981866" y="524664"/>
          <a:ext cx="10050805" cy="5864347"/>
        </p:xfrm>
        <a:graphic>
          <a:graphicData uri="http://schemas.openxmlformats.org/drawingml/2006/table">
            <a:tbl>
              <a:tblPr firstRow="1" bandRow="1">
                <a:tableStyleId>{5C22544A-7EE6-4342-B048-85BDC9FD1C3A}</a:tableStyleId>
              </a:tblPr>
              <a:tblGrid>
                <a:gridCol w="1276921">
                  <a:extLst>
                    <a:ext uri="{9D8B030D-6E8A-4147-A177-3AD203B41FA5}">
                      <a16:colId xmlns:a16="http://schemas.microsoft.com/office/drawing/2014/main" val="205234339"/>
                    </a:ext>
                  </a:extLst>
                </a:gridCol>
                <a:gridCol w="1540328">
                  <a:extLst>
                    <a:ext uri="{9D8B030D-6E8A-4147-A177-3AD203B41FA5}">
                      <a16:colId xmlns:a16="http://schemas.microsoft.com/office/drawing/2014/main" val="830854684"/>
                    </a:ext>
                  </a:extLst>
                </a:gridCol>
                <a:gridCol w="963386">
                  <a:extLst>
                    <a:ext uri="{9D8B030D-6E8A-4147-A177-3AD203B41FA5}">
                      <a16:colId xmlns:a16="http://schemas.microsoft.com/office/drawing/2014/main" val="3108850105"/>
                    </a:ext>
                  </a:extLst>
                </a:gridCol>
                <a:gridCol w="979714">
                  <a:extLst>
                    <a:ext uri="{9D8B030D-6E8A-4147-A177-3AD203B41FA5}">
                      <a16:colId xmlns:a16="http://schemas.microsoft.com/office/drawing/2014/main" val="3689599597"/>
                    </a:ext>
                  </a:extLst>
                </a:gridCol>
                <a:gridCol w="898072">
                  <a:extLst>
                    <a:ext uri="{9D8B030D-6E8A-4147-A177-3AD203B41FA5}">
                      <a16:colId xmlns:a16="http://schemas.microsoft.com/office/drawing/2014/main" val="3251650966"/>
                    </a:ext>
                  </a:extLst>
                </a:gridCol>
                <a:gridCol w="1453243">
                  <a:extLst>
                    <a:ext uri="{9D8B030D-6E8A-4147-A177-3AD203B41FA5}">
                      <a16:colId xmlns:a16="http://schemas.microsoft.com/office/drawing/2014/main" val="1019243771"/>
                    </a:ext>
                  </a:extLst>
                </a:gridCol>
                <a:gridCol w="2939141">
                  <a:extLst>
                    <a:ext uri="{9D8B030D-6E8A-4147-A177-3AD203B41FA5}">
                      <a16:colId xmlns:a16="http://schemas.microsoft.com/office/drawing/2014/main" val="562251288"/>
                    </a:ext>
                  </a:extLst>
                </a:gridCol>
              </a:tblGrid>
              <a:tr h="377947">
                <a:tc>
                  <a:txBody>
                    <a:bodyPr/>
                    <a:lstStyle/>
                    <a:p>
                      <a:r>
                        <a:rPr lang="de-DE" b="0" i="0" u="sng" dirty="0" err="1"/>
                        <a:t>Nr</a:t>
                      </a:r>
                      <a:endParaRPr lang="de-DE" b="0" i="0" u="sng" dirty="0"/>
                    </a:p>
                  </a:txBody>
                  <a:tcPr/>
                </a:tc>
                <a:tc>
                  <a:txBody>
                    <a:bodyPr/>
                    <a:lstStyle/>
                    <a:p>
                      <a:r>
                        <a:rPr lang="de-DE" sz="1100" b="0" dirty="0"/>
                        <a:t>Name</a:t>
                      </a:r>
                    </a:p>
                  </a:txBody>
                  <a:tcPr/>
                </a:tc>
                <a:tc>
                  <a:txBody>
                    <a:bodyPr/>
                    <a:lstStyle/>
                    <a:p>
                      <a:r>
                        <a:rPr lang="de-DE" sz="1100" b="0" u="none" dirty="0"/>
                        <a:t>Geburtstag</a:t>
                      </a:r>
                    </a:p>
                  </a:txBody>
                  <a:tcPr/>
                </a:tc>
                <a:tc>
                  <a:txBody>
                    <a:bodyPr/>
                    <a:lstStyle/>
                    <a:p>
                      <a:r>
                        <a:rPr lang="de-DE" sz="1100" b="0" dirty="0"/>
                        <a:t>Adresse</a:t>
                      </a:r>
                    </a:p>
                  </a:txBody>
                  <a:tcPr/>
                </a:tc>
                <a:tc>
                  <a:txBody>
                    <a:bodyPr/>
                    <a:lstStyle/>
                    <a:p>
                      <a:r>
                        <a:rPr lang="de-DE" b="0" u="none" dirty="0"/>
                        <a:t>Klasse</a:t>
                      </a:r>
                    </a:p>
                  </a:txBody>
                  <a:tcPr/>
                </a:tc>
                <a:tc>
                  <a:txBody>
                    <a:bodyPr/>
                    <a:lstStyle/>
                    <a:p>
                      <a:r>
                        <a:rPr lang="de-DE" sz="1600" b="0" u="none" dirty="0"/>
                        <a:t>Klassenlehrer</a:t>
                      </a:r>
                    </a:p>
                  </a:txBody>
                  <a:tcPr/>
                </a:tc>
                <a:tc>
                  <a:txBody>
                    <a:bodyPr/>
                    <a:lstStyle/>
                    <a:p>
                      <a:r>
                        <a:rPr lang="de-DE" b="0" u="none" dirty="0"/>
                        <a:t>Lehrer</a:t>
                      </a:r>
                    </a:p>
                  </a:txBody>
                  <a:tcPr/>
                </a:tc>
                <a:extLst>
                  <a:ext uri="{0D108BD9-81ED-4DB2-BD59-A6C34878D82A}">
                    <a16:rowId xmlns:a16="http://schemas.microsoft.com/office/drawing/2014/main" val="1249383393"/>
                  </a:ext>
                </a:extLst>
              </a:tr>
              <a:tr h="370840">
                <a:tc>
                  <a:txBody>
                    <a:bodyPr/>
                    <a:lstStyle/>
                    <a:p>
                      <a:r>
                        <a:rPr lang="de-DE" dirty="0"/>
                        <a:t>1</a:t>
                      </a:r>
                    </a:p>
                  </a:txBody>
                  <a:tcPr/>
                </a:tc>
                <a:tc>
                  <a:txBody>
                    <a:bodyPr/>
                    <a:lstStyle/>
                    <a:p>
                      <a:r>
                        <a:rPr lang="de-DE" sz="1600" dirty="0"/>
                        <a:t>Peter Müller</a:t>
                      </a:r>
                    </a:p>
                  </a:txBody>
                  <a:tcPr/>
                </a:tc>
                <a:tc>
                  <a:txBody>
                    <a:bodyPr/>
                    <a:lstStyle/>
                    <a:p>
                      <a:r>
                        <a:rPr lang="de-DE" sz="1600" kern="1200" dirty="0">
                          <a:solidFill>
                            <a:schemeClr val="dk1"/>
                          </a:solidFill>
                          <a:latin typeface="+mn-lt"/>
                          <a:ea typeface="+mn-ea"/>
                          <a:cs typeface="+mn-cs"/>
                        </a:rPr>
                        <a:t>1.1.2000</a:t>
                      </a:r>
                    </a:p>
                  </a:txBody>
                  <a:tcPr/>
                </a:tc>
                <a:tc>
                  <a:txBody>
                    <a:bodyPr/>
                    <a:lstStyle/>
                    <a:p>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5a</a:t>
                      </a:r>
                    </a:p>
                  </a:txBody>
                  <a:tcPr/>
                </a:tc>
                <a:tc>
                  <a:txBody>
                    <a:bodyPr/>
                    <a:lstStyle/>
                    <a:p>
                      <a:r>
                        <a:rPr lang="de-DE" dirty="0"/>
                        <a:t>Herr Menzel</a:t>
                      </a:r>
                    </a:p>
                  </a:txBody>
                  <a:tcPr/>
                </a:tc>
                <a:tc>
                  <a:txBody>
                    <a:bodyPr/>
                    <a:lstStyle/>
                    <a:p>
                      <a:r>
                        <a:rPr lang="de-DE" dirty="0"/>
                        <a:t>Herr Menzel (Mathematik)</a:t>
                      </a:r>
                    </a:p>
                    <a:p>
                      <a:r>
                        <a:rPr lang="de-DE" dirty="0"/>
                        <a:t>Frau Müller (Deutsch)</a:t>
                      </a:r>
                    </a:p>
                  </a:txBody>
                  <a:tcPr/>
                </a:tc>
                <a:extLst>
                  <a:ext uri="{0D108BD9-81ED-4DB2-BD59-A6C34878D82A}">
                    <a16:rowId xmlns:a16="http://schemas.microsoft.com/office/drawing/2014/main" val="2138234338"/>
                  </a:ext>
                </a:extLst>
              </a:tr>
              <a:tr h="370840">
                <a:tc>
                  <a:txBody>
                    <a:bodyPr/>
                    <a:lstStyle/>
                    <a:p>
                      <a:r>
                        <a:rPr lang="de-DE" dirty="0"/>
                        <a:t>2</a:t>
                      </a:r>
                    </a:p>
                  </a:txBody>
                  <a:tcPr/>
                </a:tc>
                <a:tc>
                  <a:txBody>
                    <a:bodyPr/>
                    <a:lstStyle/>
                    <a:p>
                      <a:r>
                        <a:rPr lang="de-DE" sz="1600" dirty="0"/>
                        <a:t>Franz Maier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tc>
                  <a:txBody>
                    <a:bodyPr/>
                    <a:lstStyle/>
                    <a:p>
                      <a:r>
                        <a:rPr lang="de-DE" dirty="0"/>
                        <a:t>Herr Menzel</a:t>
                      </a:r>
                    </a:p>
                  </a:txBody>
                  <a:tcPr/>
                </a:tc>
                <a:tc>
                  <a:txBody>
                    <a:bodyPr/>
                    <a:lstStyle/>
                    <a:p>
                      <a:r>
                        <a:rPr lang="de-DE" dirty="0"/>
                        <a:t>Herr Menzel (Mathematik)</a:t>
                      </a:r>
                    </a:p>
                    <a:p>
                      <a:r>
                        <a:rPr lang="de-DE" dirty="0"/>
                        <a:t>Frau Müller (Deutsch)</a:t>
                      </a:r>
                    </a:p>
                  </a:txBody>
                  <a:tcPr/>
                </a:tc>
                <a:extLst>
                  <a:ext uri="{0D108BD9-81ED-4DB2-BD59-A6C34878D82A}">
                    <a16:rowId xmlns:a16="http://schemas.microsoft.com/office/drawing/2014/main" val="2389665471"/>
                  </a:ext>
                </a:extLst>
              </a:tr>
              <a:tr h="370840">
                <a:tc>
                  <a:txBody>
                    <a:bodyPr/>
                    <a:lstStyle/>
                    <a:p>
                      <a:r>
                        <a:rPr lang="de-DE" dirty="0"/>
                        <a:t>3</a:t>
                      </a:r>
                    </a:p>
                  </a:txBody>
                  <a:tcPr/>
                </a:tc>
                <a:tc>
                  <a:txBody>
                    <a:bodyPr/>
                    <a:lstStyle/>
                    <a:p>
                      <a:r>
                        <a:rPr lang="de-DE" sz="1600" dirty="0"/>
                        <a:t>Bernd Schmid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tc>
                  <a:txBody>
                    <a:bodyPr/>
                    <a:lstStyle/>
                    <a:p>
                      <a:r>
                        <a:rPr lang="de-DE" dirty="0"/>
                        <a:t>Herr Menzel</a:t>
                      </a:r>
                    </a:p>
                  </a:txBody>
                  <a:tcPr/>
                </a:tc>
                <a:tc>
                  <a:txBody>
                    <a:bodyPr/>
                    <a:lstStyle/>
                    <a:p>
                      <a:r>
                        <a:rPr lang="de-DE" dirty="0"/>
                        <a:t>Herr Menzel (Mathematik)</a:t>
                      </a:r>
                    </a:p>
                    <a:p>
                      <a:r>
                        <a:rPr lang="de-DE" dirty="0"/>
                        <a:t>Frau Müller (Deutsch)</a:t>
                      </a:r>
                    </a:p>
                  </a:txBody>
                  <a:tcPr/>
                </a:tc>
                <a:extLst>
                  <a:ext uri="{0D108BD9-81ED-4DB2-BD59-A6C34878D82A}">
                    <a16:rowId xmlns:a16="http://schemas.microsoft.com/office/drawing/2014/main" val="4272318743"/>
                  </a:ext>
                </a:extLst>
              </a:tr>
              <a:tr h="370840">
                <a:tc>
                  <a:txBody>
                    <a:bodyPr/>
                    <a:lstStyle/>
                    <a:p>
                      <a:r>
                        <a:rPr lang="de-DE" dirty="0"/>
                        <a:t>4</a:t>
                      </a:r>
                    </a:p>
                  </a:txBody>
                  <a:tcPr/>
                </a:tc>
                <a:tc>
                  <a:txBody>
                    <a:bodyPr/>
                    <a:lstStyle/>
                    <a:p>
                      <a:r>
                        <a:rPr lang="de-DE" sz="1600" dirty="0"/>
                        <a:t>Regine Hauser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1.1.2003</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tc>
                  <a:txBody>
                    <a:bodyPr/>
                    <a:lstStyle/>
                    <a:p>
                      <a:r>
                        <a:rPr lang="de-DE" dirty="0"/>
                        <a:t>Herr Menzel (Mathematik, Naturphänomene)</a:t>
                      </a:r>
                    </a:p>
                    <a:p>
                      <a:r>
                        <a:rPr lang="de-DE" dirty="0"/>
                        <a:t>Frau Müller (Englisch)</a:t>
                      </a:r>
                    </a:p>
                    <a:p>
                      <a:r>
                        <a:rPr lang="de-DE" dirty="0"/>
                        <a:t>Frau Träger (Deutsch)</a:t>
                      </a:r>
                    </a:p>
                  </a:txBody>
                  <a:tcPr/>
                </a:tc>
                <a:extLst>
                  <a:ext uri="{0D108BD9-81ED-4DB2-BD59-A6C34878D82A}">
                    <a16:rowId xmlns:a16="http://schemas.microsoft.com/office/drawing/2014/main" val="3594890531"/>
                  </a:ext>
                </a:extLst>
              </a:tr>
              <a:tr h="370840">
                <a:tc>
                  <a:txBody>
                    <a:bodyPr/>
                    <a:lstStyle/>
                    <a:p>
                      <a:r>
                        <a:rPr lang="de-DE" dirty="0"/>
                        <a:t>5</a:t>
                      </a:r>
                    </a:p>
                  </a:txBody>
                  <a:tcPr/>
                </a:tc>
                <a:tc>
                  <a:txBody>
                    <a:bodyPr/>
                    <a:lstStyle/>
                    <a:p>
                      <a:r>
                        <a:rPr lang="de-DE" sz="1600" dirty="0"/>
                        <a:t>Miriam Schaller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tc>
                  <a:txBody>
                    <a:bodyPr/>
                    <a:lstStyle/>
                    <a:p>
                      <a:r>
                        <a:rPr lang="de-DE" dirty="0"/>
                        <a:t>Herr Menzel (Mathematik, Naturphänomene)</a:t>
                      </a:r>
                    </a:p>
                    <a:p>
                      <a:r>
                        <a:rPr lang="de-DE" dirty="0"/>
                        <a:t>Frau Müller (Englisch)</a:t>
                      </a:r>
                    </a:p>
                    <a:p>
                      <a:r>
                        <a:rPr lang="de-DE" dirty="0"/>
                        <a:t>Frau Träger (Deutsch)</a:t>
                      </a:r>
                    </a:p>
                  </a:txBody>
                  <a:tcPr/>
                </a:tc>
                <a:extLst>
                  <a:ext uri="{0D108BD9-81ED-4DB2-BD59-A6C34878D82A}">
                    <a16:rowId xmlns:a16="http://schemas.microsoft.com/office/drawing/2014/main" val="4121045259"/>
                  </a:ext>
                </a:extLst>
              </a:tr>
              <a:tr h="370840">
                <a:tc>
                  <a:txBody>
                    <a:bodyPr/>
                    <a:lstStyle/>
                    <a:p>
                      <a:r>
                        <a:rPr lang="de-DE" dirty="0"/>
                        <a:t>6</a:t>
                      </a:r>
                    </a:p>
                  </a:txBody>
                  <a:tcPr/>
                </a:tc>
                <a:tc>
                  <a:txBody>
                    <a:bodyPr/>
                    <a:lstStyle/>
                    <a:p>
                      <a:r>
                        <a:rPr lang="de-DE" sz="1600" dirty="0"/>
                        <a:t>Judith Bauer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tc>
                  <a:txBody>
                    <a:bodyPr/>
                    <a:lstStyle/>
                    <a:p>
                      <a:r>
                        <a:rPr lang="de-DE" dirty="0"/>
                        <a:t>Herr Menzel (Mathematik, Naturphänomene)</a:t>
                      </a:r>
                    </a:p>
                    <a:p>
                      <a:r>
                        <a:rPr lang="de-DE" dirty="0"/>
                        <a:t>Frau Müller (Englisch)</a:t>
                      </a:r>
                    </a:p>
                    <a:p>
                      <a:r>
                        <a:rPr lang="de-DE" dirty="0"/>
                        <a:t>Frau Träger (Deutsch)</a:t>
                      </a:r>
                    </a:p>
                  </a:txBody>
                  <a:tcPr/>
                </a:tc>
                <a:extLst>
                  <a:ext uri="{0D108BD9-81ED-4DB2-BD59-A6C34878D82A}">
                    <a16:rowId xmlns:a16="http://schemas.microsoft.com/office/drawing/2014/main" val="273481846"/>
                  </a:ext>
                </a:extLst>
              </a:tr>
            </a:tbl>
          </a:graphicData>
        </a:graphic>
      </p:graphicFrame>
    </p:spTree>
    <p:extLst>
      <p:ext uri="{BB962C8B-B14F-4D97-AF65-F5344CB8AC3E}">
        <p14:creationId xmlns:p14="http://schemas.microsoft.com/office/powerpoint/2010/main" val="4259818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3963418121"/>
              </p:ext>
            </p:extLst>
          </p:nvPr>
        </p:nvGraphicFramePr>
        <p:xfrm>
          <a:off x="-1" y="0"/>
          <a:ext cx="12192001" cy="6951884"/>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205234339"/>
                    </a:ext>
                  </a:extLst>
                </a:gridCol>
                <a:gridCol w="974271">
                  <a:extLst>
                    <a:ext uri="{9D8B030D-6E8A-4147-A177-3AD203B41FA5}">
                      <a16:colId xmlns:a16="http://schemas.microsoft.com/office/drawing/2014/main" val="830854684"/>
                    </a:ext>
                  </a:extLst>
                </a:gridCol>
                <a:gridCol w="1031232">
                  <a:extLst>
                    <a:ext uri="{9D8B030D-6E8A-4147-A177-3AD203B41FA5}">
                      <a16:colId xmlns:a16="http://schemas.microsoft.com/office/drawing/2014/main" val="3602098094"/>
                    </a:ext>
                  </a:extLst>
                </a:gridCol>
                <a:gridCol w="1152904">
                  <a:extLst>
                    <a:ext uri="{9D8B030D-6E8A-4147-A177-3AD203B41FA5}">
                      <a16:colId xmlns:a16="http://schemas.microsoft.com/office/drawing/2014/main" val="3108850105"/>
                    </a:ext>
                  </a:extLst>
                </a:gridCol>
                <a:gridCol w="822054">
                  <a:extLst>
                    <a:ext uri="{9D8B030D-6E8A-4147-A177-3AD203B41FA5}">
                      <a16:colId xmlns:a16="http://schemas.microsoft.com/office/drawing/2014/main" val="3689599597"/>
                    </a:ext>
                  </a:extLst>
                </a:gridCol>
                <a:gridCol w="1286622">
                  <a:extLst>
                    <a:ext uri="{9D8B030D-6E8A-4147-A177-3AD203B41FA5}">
                      <a16:colId xmlns:a16="http://schemas.microsoft.com/office/drawing/2014/main" val="3251650966"/>
                    </a:ext>
                  </a:extLst>
                </a:gridCol>
                <a:gridCol w="1762838">
                  <a:extLst>
                    <a:ext uri="{9D8B030D-6E8A-4147-A177-3AD203B41FA5}">
                      <a16:colId xmlns:a16="http://schemas.microsoft.com/office/drawing/2014/main" val="1019243771"/>
                    </a:ext>
                  </a:extLst>
                </a:gridCol>
                <a:gridCol w="1875078">
                  <a:extLst>
                    <a:ext uri="{9D8B030D-6E8A-4147-A177-3AD203B41FA5}">
                      <a16:colId xmlns:a16="http://schemas.microsoft.com/office/drawing/2014/main" val="562251288"/>
                    </a:ext>
                  </a:extLst>
                </a:gridCol>
                <a:gridCol w="1980716">
                  <a:extLst>
                    <a:ext uri="{9D8B030D-6E8A-4147-A177-3AD203B41FA5}">
                      <a16:colId xmlns:a16="http://schemas.microsoft.com/office/drawing/2014/main" val="784436766"/>
                    </a:ext>
                  </a:extLst>
                </a:gridCol>
              </a:tblGrid>
              <a:tr h="366371">
                <a:tc>
                  <a:txBody>
                    <a:bodyPr/>
                    <a:lstStyle/>
                    <a:p>
                      <a:r>
                        <a:rPr lang="de-DE" b="0" i="0" u="sng" dirty="0" err="1"/>
                        <a:t>Nr</a:t>
                      </a:r>
                      <a:endParaRPr lang="de-DE" b="0" i="0" u="sng" dirty="0"/>
                    </a:p>
                  </a:txBody>
                  <a:tcPr/>
                </a:tc>
                <a:tc>
                  <a:txBody>
                    <a:bodyPr/>
                    <a:lstStyle/>
                    <a:p>
                      <a:r>
                        <a:rPr lang="de-DE" sz="1100" b="0" dirty="0"/>
                        <a:t>Vorname</a:t>
                      </a:r>
                    </a:p>
                  </a:txBody>
                  <a:tcPr/>
                </a:tc>
                <a:tc>
                  <a:txBody>
                    <a:bodyPr/>
                    <a:lstStyle/>
                    <a:p>
                      <a:r>
                        <a:rPr lang="de-DE" sz="1100" b="0" dirty="0"/>
                        <a:t>Nachname</a:t>
                      </a:r>
                    </a:p>
                  </a:txBody>
                  <a:tcPr/>
                </a:tc>
                <a:tc>
                  <a:txBody>
                    <a:bodyPr/>
                    <a:lstStyle/>
                    <a:p>
                      <a:r>
                        <a:rPr lang="de-DE" sz="1100" b="0" u="none" dirty="0"/>
                        <a:t>Geburtstag</a:t>
                      </a:r>
                    </a:p>
                  </a:txBody>
                  <a:tcPr/>
                </a:tc>
                <a:tc>
                  <a:txBody>
                    <a:bodyPr/>
                    <a:lstStyle/>
                    <a:p>
                      <a:r>
                        <a:rPr lang="de-DE" sz="1100" b="0" dirty="0"/>
                        <a:t>Adresse</a:t>
                      </a:r>
                    </a:p>
                  </a:txBody>
                  <a:tcPr/>
                </a:tc>
                <a:tc>
                  <a:txBody>
                    <a:bodyPr/>
                    <a:lstStyle/>
                    <a:p>
                      <a:r>
                        <a:rPr lang="de-DE" b="0" u="none" dirty="0"/>
                        <a:t>Klasse</a:t>
                      </a:r>
                    </a:p>
                  </a:txBody>
                  <a:tcPr/>
                </a:tc>
                <a:tc>
                  <a:txBody>
                    <a:bodyPr/>
                    <a:lstStyle/>
                    <a:p>
                      <a:r>
                        <a:rPr lang="de-DE" sz="1600" b="0" u="none" dirty="0"/>
                        <a:t>Klassenlehrer</a:t>
                      </a:r>
                    </a:p>
                  </a:txBody>
                  <a:tcPr/>
                </a:tc>
                <a:tc>
                  <a:txBody>
                    <a:bodyPr/>
                    <a:lstStyle/>
                    <a:p>
                      <a:r>
                        <a:rPr lang="de-DE" b="0" u="none" dirty="0"/>
                        <a:t>Lehrer</a:t>
                      </a:r>
                    </a:p>
                  </a:txBody>
                  <a:tcPr/>
                </a:tc>
                <a:tc>
                  <a:txBody>
                    <a:bodyPr/>
                    <a:lstStyle/>
                    <a:p>
                      <a:r>
                        <a:rPr lang="de-DE" b="0" u="sng" dirty="0"/>
                        <a:t>Fach</a:t>
                      </a:r>
                    </a:p>
                  </a:txBody>
                  <a:tcPr/>
                </a:tc>
                <a:extLst>
                  <a:ext uri="{0D108BD9-81ED-4DB2-BD59-A6C34878D82A}">
                    <a16:rowId xmlns:a16="http://schemas.microsoft.com/office/drawing/2014/main" val="1249383393"/>
                  </a:ext>
                </a:extLst>
              </a:tr>
              <a:tr h="366371">
                <a:tc>
                  <a:txBody>
                    <a:bodyPr/>
                    <a:lstStyle/>
                    <a:p>
                      <a:r>
                        <a:rPr lang="de-DE" dirty="0"/>
                        <a:t>1</a:t>
                      </a:r>
                    </a:p>
                  </a:txBody>
                  <a:tcPr/>
                </a:tc>
                <a:tc>
                  <a:txBody>
                    <a:bodyPr/>
                    <a:lstStyle/>
                    <a:p>
                      <a:r>
                        <a:rPr lang="de-DE" sz="1600" dirty="0"/>
                        <a:t>Peter</a:t>
                      </a:r>
                    </a:p>
                  </a:txBody>
                  <a:tcPr/>
                </a:tc>
                <a:tc>
                  <a:txBody>
                    <a:bodyPr/>
                    <a:lstStyle/>
                    <a:p>
                      <a:r>
                        <a:rPr lang="de-DE" sz="1600" dirty="0"/>
                        <a:t>Müller</a:t>
                      </a:r>
                    </a:p>
                  </a:txBody>
                  <a:tcPr/>
                </a:tc>
                <a:tc>
                  <a:txBody>
                    <a:bodyPr/>
                    <a:lstStyle/>
                    <a:p>
                      <a:r>
                        <a:rPr lang="de-DE" sz="1600" kern="1200" dirty="0">
                          <a:solidFill>
                            <a:schemeClr val="dk1"/>
                          </a:solidFill>
                          <a:latin typeface="+mn-lt"/>
                          <a:ea typeface="+mn-ea"/>
                          <a:cs typeface="+mn-cs"/>
                        </a:rPr>
                        <a:t>1.1.2000</a:t>
                      </a:r>
                    </a:p>
                  </a:txBody>
                  <a:tcPr/>
                </a:tc>
                <a:tc>
                  <a:txBody>
                    <a:bodyPr/>
                    <a:lstStyle/>
                    <a:p>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5a</a:t>
                      </a:r>
                    </a:p>
                  </a:txBody>
                  <a:tcPr/>
                </a:tc>
                <a:tc>
                  <a:txBody>
                    <a:bodyPr/>
                    <a:lstStyle/>
                    <a:p>
                      <a:r>
                        <a:rPr lang="de-DE" dirty="0"/>
                        <a:t>Herr Menzel</a:t>
                      </a:r>
                    </a:p>
                  </a:txBody>
                  <a:tcPr/>
                </a:tc>
                <a:tc>
                  <a:txBody>
                    <a:bodyPr/>
                    <a:lstStyle/>
                    <a:p>
                      <a:r>
                        <a:rPr lang="de-DE" dirty="0"/>
                        <a:t>Herr Menzel</a:t>
                      </a:r>
                    </a:p>
                  </a:txBody>
                  <a:tcPr/>
                </a:tc>
                <a:tc>
                  <a:txBody>
                    <a:bodyPr/>
                    <a:lstStyle/>
                    <a:p>
                      <a:r>
                        <a:rPr lang="de-DE" dirty="0"/>
                        <a:t>Mathematik</a:t>
                      </a:r>
                    </a:p>
                  </a:txBody>
                  <a:tcPr/>
                </a:tc>
                <a:extLst>
                  <a:ext uri="{0D108BD9-81ED-4DB2-BD59-A6C34878D82A}">
                    <a16:rowId xmlns:a16="http://schemas.microsoft.com/office/drawing/2014/main" val="2138234338"/>
                  </a:ext>
                </a:extLst>
              </a:tr>
              <a:tr h="366371">
                <a:tc>
                  <a:txBody>
                    <a:bodyPr/>
                    <a:lstStyle/>
                    <a:p>
                      <a:r>
                        <a:rPr lang="de-DE" dirty="0"/>
                        <a:t>1</a:t>
                      </a:r>
                    </a:p>
                  </a:txBody>
                  <a:tcPr/>
                </a:tc>
                <a:tc>
                  <a:txBody>
                    <a:bodyPr/>
                    <a:lstStyle/>
                    <a:p>
                      <a:r>
                        <a:rPr lang="de-DE" sz="1600" dirty="0"/>
                        <a:t>Peter</a:t>
                      </a:r>
                    </a:p>
                  </a:txBody>
                  <a:tcPr/>
                </a:tc>
                <a:tc>
                  <a:txBody>
                    <a:bodyPr/>
                    <a:lstStyle/>
                    <a:p>
                      <a:r>
                        <a:rPr lang="de-DE" sz="1600" dirty="0"/>
                        <a:t>Müller</a:t>
                      </a:r>
                    </a:p>
                  </a:txBody>
                  <a:tcPr/>
                </a:tc>
                <a:tc>
                  <a:txBody>
                    <a:bodyPr/>
                    <a:lstStyle/>
                    <a:p>
                      <a:r>
                        <a:rPr lang="de-DE" sz="1600" kern="1200" dirty="0">
                          <a:solidFill>
                            <a:schemeClr val="dk1"/>
                          </a:solidFill>
                          <a:latin typeface="+mn-lt"/>
                          <a:ea typeface="+mn-ea"/>
                          <a:cs typeface="+mn-cs"/>
                        </a:rPr>
                        <a:t>1.1.2000</a:t>
                      </a:r>
                    </a:p>
                  </a:txBody>
                  <a:tcPr/>
                </a:tc>
                <a:tc>
                  <a:txBody>
                    <a:bodyPr/>
                    <a:lstStyle/>
                    <a:p>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5a</a:t>
                      </a:r>
                    </a:p>
                  </a:txBody>
                  <a:tcPr/>
                </a:tc>
                <a:tc>
                  <a:txBody>
                    <a:bodyPr/>
                    <a:lstStyle/>
                    <a:p>
                      <a:r>
                        <a:rPr lang="de-DE" dirty="0"/>
                        <a:t>Herr Menzel</a:t>
                      </a:r>
                    </a:p>
                  </a:txBody>
                  <a:tcPr/>
                </a:tc>
                <a:tc>
                  <a:txBody>
                    <a:bodyPr/>
                    <a:lstStyle/>
                    <a:p>
                      <a:r>
                        <a:rPr lang="de-DE" dirty="0"/>
                        <a:t>Frau Müller </a:t>
                      </a:r>
                    </a:p>
                  </a:txBody>
                  <a:tcPr/>
                </a:tc>
                <a:tc>
                  <a:txBody>
                    <a:bodyPr/>
                    <a:lstStyle/>
                    <a:p>
                      <a:r>
                        <a:rPr lang="de-DE" dirty="0"/>
                        <a:t>Deutsch</a:t>
                      </a:r>
                    </a:p>
                  </a:txBody>
                  <a:tcPr/>
                </a:tc>
                <a:extLst>
                  <a:ext uri="{0D108BD9-81ED-4DB2-BD59-A6C34878D82A}">
                    <a16:rowId xmlns:a16="http://schemas.microsoft.com/office/drawing/2014/main" val="4214599768"/>
                  </a:ext>
                </a:extLst>
              </a:tr>
              <a:tr h="366371">
                <a:tc>
                  <a:txBody>
                    <a:bodyPr/>
                    <a:lstStyle/>
                    <a:p>
                      <a:r>
                        <a:rPr lang="de-DE" dirty="0"/>
                        <a:t>2</a:t>
                      </a:r>
                    </a:p>
                  </a:txBody>
                  <a:tcPr/>
                </a:tc>
                <a:tc>
                  <a:txBody>
                    <a:bodyPr/>
                    <a:lstStyle/>
                    <a:p>
                      <a:r>
                        <a:rPr lang="de-DE" sz="1600" dirty="0"/>
                        <a:t>Franz </a:t>
                      </a:r>
                    </a:p>
                  </a:txBody>
                  <a:tcPr/>
                </a:tc>
                <a:tc>
                  <a:txBody>
                    <a:bodyPr/>
                    <a:lstStyle/>
                    <a:p>
                      <a:r>
                        <a:rPr lang="de-DE" sz="1600" dirty="0"/>
                        <a:t>Maier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5a</a:t>
                      </a:r>
                    </a:p>
                  </a:txBody>
                  <a:tcPr/>
                </a:tc>
                <a:tc>
                  <a:txBody>
                    <a:bodyPr/>
                    <a:lstStyle/>
                    <a:p>
                      <a:r>
                        <a:rPr lang="de-DE" dirty="0"/>
                        <a:t>Herr Menzel</a:t>
                      </a:r>
                    </a:p>
                  </a:txBody>
                  <a:tcPr/>
                </a:tc>
                <a:tc>
                  <a:txBody>
                    <a:bodyPr/>
                    <a:lstStyle/>
                    <a:p>
                      <a:r>
                        <a:rPr lang="de-DE" dirty="0"/>
                        <a:t>Herr Menzel </a:t>
                      </a:r>
                    </a:p>
                  </a:txBody>
                  <a:tcPr/>
                </a:tc>
                <a:tc>
                  <a:txBody>
                    <a:bodyPr/>
                    <a:lstStyle/>
                    <a:p>
                      <a:r>
                        <a:rPr lang="de-DE" dirty="0"/>
                        <a:t>Mathematik</a:t>
                      </a:r>
                    </a:p>
                  </a:txBody>
                  <a:tcPr/>
                </a:tc>
                <a:extLst>
                  <a:ext uri="{0D108BD9-81ED-4DB2-BD59-A6C34878D82A}">
                    <a16:rowId xmlns:a16="http://schemas.microsoft.com/office/drawing/2014/main" val="2389665471"/>
                  </a:ext>
                </a:extLst>
              </a:tr>
              <a:tr h="0">
                <a:tc>
                  <a:txBody>
                    <a:bodyPr/>
                    <a:lstStyle/>
                    <a:p>
                      <a:r>
                        <a:rPr lang="de-DE" dirty="0"/>
                        <a:t>2</a:t>
                      </a:r>
                    </a:p>
                  </a:txBody>
                  <a:tcPr/>
                </a:tc>
                <a:tc>
                  <a:txBody>
                    <a:bodyPr/>
                    <a:lstStyle/>
                    <a:p>
                      <a:r>
                        <a:rPr lang="de-DE" sz="1600" dirty="0"/>
                        <a:t>Franz</a:t>
                      </a:r>
                    </a:p>
                  </a:txBody>
                  <a:tcPr/>
                </a:tc>
                <a:tc>
                  <a:txBody>
                    <a:bodyPr/>
                    <a:lstStyle/>
                    <a:p>
                      <a:r>
                        <a:rPr lang="de-DE" sz="1600" dirty="0"/>
                        <a:t>Maier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5a</a:t>
                      </a:r>
                    </a:p>
                  </a:txBody>
                  <a:tcPr/>
                </a:tc>
                <a:tc>
                  <a:txBody>
                    <a:bodyPr/>
                    <a:lstStyle/>
                    <a:p>
                      <a:r>
                        <a:rPr lang="de-DE" dirty="0"/>
                        <a:t>Herr Menzel</a:t>
                      </a:r>
                    </a:p>
                  </a:txBody>
                  <a:tcPr/>
                </a:tc>
                <a:tc>
                  <a:txBody>
                    <a:bodyPr/>
                    <a:lstStyle/>
                    <a:p>
                      <a:r>
                        <a:rPr lang="de-DE" dirty="0"/>
                        <a:t>Frau Müller</a:t>
                      </a:r>
                    </a:p>
                  </a:txBody>
                  <a:tcPr/>
                </a:tc>
                <a:tc>
                  <a:txBody>
                    <a:bodyPr/>
                    <a:lstStyle/>
                    <a:p>
                      <a:r>
                        <a:rPr lang="de-DE" dirty="0"/>
                        <a:t>Deutsch</a:t>
                      </a:r>
                    </a:p>
                  </a:txBody>
                  <a:tcPr/>
                </a:tc>
                <a:extLst>
                  <a:ext uri="{0D108BD9-81ED-4DB2-BD59-A6C34878D82A}">
                    <a16:rowId xmlns:a16="http://schemas.microsoft.com/office/drawing/2014/main" val="3274728606"/>
                  </a:ext>
                </a:extLst>
              </a:tr>
              <a:tr h="0">
                <a:tc>
                  <a:txBody>
                    <a:bodyPr/>
                    <a:lstStyle/>
                    <a:p>
                      <a:r>
                        <a:rPr lang="de-DE" dirty="0"/>
                        <a:t>3</a:t>
                      </a:r>
                    </a:p>
                  </a:txBody>
                  <a:tcPr/>
                </a:tc>
                <a:tc>
                  <a:txBody>
                    <a:bodyPr/>
                    <a:lstStyle/>
                    <a:p>
                      <a:r>
                        <a:rPr lang="de-DE" sz="1600" dirty="0"/>
                        <a:t>Bernd </a:t>
                      </a:r>
                    </a:p>
                  </a:txBody>
                  <a:tcPr/>
                </a:tc>
                <a:tc>
                  <a:txBody>
                    <a:bodyPr/>
                    <a:lstStyle/>
                    <a:p>
                      <a:r>
                        <a:rPr lang="de-DE" sz="1600" dirty="0"/>
                        <a:t>Schmid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5a</a:t>
                      </a:r>
                    </a:p>
                  </a:txBody>
                  <a:tcPr/>
                </a:tc>
                <a:tc>
                  <a:txBody>
                    <a:bodyPr/>
                    <a:lstStyle/>
                    <a:p>
                      <a:r>
                        <a:rPr lang="de-DE" dirty="0"/>
                        <a:t>Herr Menzel</a:t>
                      </a:r>
                    </a:p>
                  </a:txBody>
                  <a:tcPr/>
                </a:tc>
                <a:tc>
                  <a:txBody>
                    <a:bodyPr/>
                    <a:lstStyle/>
                    <a:p>
                      <a:r>
                        <a:rPr lang="de-DE" dirty="0"/>
                        <a:t>Herr Menzel </a:t>
                      </a:r>
                    </a:p>
                  </a:txBody>
                  <a:tcPr/>
                </a:tc>
                <a:tc>
                  <a:txBody>
                    <a:bodyPr/>
                    <a:lstStyle/>
                    <a:p>
                      <a:r>
                        <a:rPr lang="de-DE" dirty="0"/>
                        <a:t>Mathematik</a:t>
                      </a:r>
                    </a:p>
                  </a:txBody>
                  <a:tcPr/>
                </a:tc>
                <a:extLst>
                  <a:ext uri="{0D108BD9-81ED-4DB2-BD59-A6C34878D82A}">
                    <a16:rowId xmlns:a16="http://schemas.microsoft.com/office/drawing/2014/main" val="4272318743"/>
                  </a:ext>
                </a:extLst>
              </a:tr>
              <a:tr h="0">
                <a:tc>
                  <a:txBody>
                    <a:bodyPr/>
                    <a:lstStyle/>
                    <a:p>
                      <a:r>
                        <a:rPr lang="de-DE" dirty="0"/>
                        <a:t>3</a:t>
                      </a:r>
                    </a:p>
                  </a:txBody>
                  <a:tcPr/>
                </a:tc>
                <a:tc>
                  <a:txBody>
                    <a:bodyPr/>
                    <a:lstStyle/>
                    <a:p>
                      <a:r>
                        <a:rPr lang="de-DE" sz="1600" dirty="0"/>
                        <a:t>Bernd </a:t>
                      </a:r>
                    </a:p>
                  </a:txBody>
                  <a:tcPr/>
                </a:tc>
                <a:tc>
                  <a:txBody>
                    <a:bodyPr/>
                    <a:lstStyle/>
                    <a:p>
                      <a:r>
                        <a:rPr lang="de-DE" sz="1600" dirty="0"/>
                        <a:t>Schmid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5a</a:t>
                      </a:r>
                    </a:p>
                  </a:txBody>
                  <a:tcPr/>
                </a:tc>
                <a:tc>
                  <a:txBody>
                    <a:bodyPr/>
                    <a:lstStyle/>
                    <a:p>
                      <a:r>
                        <a:rPr lang="de-DE" dirty="0"/>
                        <a:t>Herr Menzel</a:t>
                      </a:r>
                    </a:p>
                  </a:txBody>
                  <a:tcPr/>
                </a:tc>
                <a:tc>
                  <a:txBody>
                    <a:bodyPr/>
                    <a:lstStyle/>
                    <a:p>
                      <a:r>
                        <a:rPr lang="de-DE" dirty="0"/>
                        <a:t>Frau Müller </a:t>
                      </a:r>
                    </a:p>
                  </a:txBody>
                  <a:tcPr/>
                </a:tc>
                <a:tc>
                  <a:txBody>
                    <a:bodyPr/>
                    <a:lstStyle/>
                    <a:p>
                      <a:r>
                        <a:rPr lang="de-DE" dirty="0"/>
                        <a:t>Deutsch</a:t>
                      </a:r>
                    </a:p>
                  </a:txBody>
                  <a:tcPr/>
                </a:tc>
                <a:extLst>
                  <a:ext uri="{0D108BD9-81ED-4DB2-BD59-A6C34878D82A}">
                    <a16:rowId xmlns:a16="http://schemas.microsoft.com/office/drawing/2014/main" val="4146160428"/>
                  </a:ext>
                </a:extLst>
              </a:tr>
              <a:tr h="0">
                <a:tc>
                  <a:txBody>
                    <a:bodyPr/>
                    <a:lstStyle/>
                    <a:p>
                      <a:r>
                        <a:rPr lang="de-DE" dirty="0"/>
                        <a:t>4</a:t>
                      </a:r>
                    </a:p>
                  </a:txBody>
                  <a:tcPr/>
                </a:tc>
                <a:tc>
                  <a:txBody>
                    <a:bodyPr/>
                    <a:lstStyle/>
                    <a:p>
                      <a:r>
                        <a:rPr lang="de-DE" sz="1600" dirty="0"/>
                        <a:t>Regine </a:t>
                      </a:r>
                    </a:p>
                  </a:txBody>
                  <a:tcPr/>
                </a:tc>
                <a:tc>
                  <a:txBody>
                    <a:bodyPr/>
                    <a:lstStyle/>
                    <a:p>
                      <a:r>
                        <a:rPr lang="de-DE" sz="1600" dirty="0"/>
                        <a:t>Hauser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tc>
                  <a:txBody>
                    <a:bodyPr/>
                    <a:lstStyle/>
                    <a:p>
                      <a:r>
                        <a:rPr lang="de-DE" dirty="0"/>
                        <a:t>Herr Menzel</a:t>
                      </a:r>
                    </a:p>
                  </a:txBody>
                  <a:tcPr/>
                </a:tc>
                <a:tc>
                  <a:txBody>
                    <a:bodyPr/>
                    <a:lstStyle/>
                    <a:p>
                      <a:r>
                        <a:rPr lang="de-DE" dirty="0"/>
                        <a:t>Mathematik</a:t>
                      </a:r>
                    </a:p>
                  </a:txBody>
                  <a:tcPr/>
                </a:tc>
                <a:extLst>
                  <a:ext uri="{0D108BD9-81ED-4DB2-BD59-A6C34878D82A}">
                    <a16:rowId xmlns:a16="http://schemas.microsoft.com/office/drawing/2014/main" val="3594890531"/>
                  </a:ext>
                </a:extLst>
              </a:tr>
              <a:tr h="0">
                <a:tc>
                  <a:txBody>
                    <a:bodyPr/>
                    <a:lstStyle/>
                    <a:p>
                      <a:r>
                        <a:rPr lang="de-DE" dirty="0"/>
                        <a:t>4</a:t>
                      </a:r>
                    </a:p>
                  </a:txBody>
                  <a:tcPr/>
                </a:tc>
                <a:tc>
                  <a:txBody>
                    <a:bodyPr/>
                    <a:lstStyle/>
                    <a:p>
                      <a:r>
                        <a:rPr lang="de-DE" sz="1600" dirty="0"/>
                        <a:t>Regine </a:t>
                      </a:r>
                    </a:p>
                  </a:txBody>
                  <a:tcPr/>
                </a:tc>
                <a:tc>
                  <a:txBody>
                    <a:bodyPr/>
                    <a:lstStyle/>
                    <a:p>
                      <a:r>
                        <a:rPr lang="de-DE" sz="1600" dirty="0"/>
                        <a:t>Hauser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tc>
                  <a:txBody>
                    <a:bodyPr/>
                    <a:lstStyle/>
                    <a:p>
                      <a:r>
                        <a:rPr lang="de-DE" dirty="0"/>
                        <a:t>Herr Menzel</a:t>
                      </a:r>
                    </a:p>
                  </a:txBody>
                  <a:tcPr/>
                </a:tc>
                <a:tc>
                  <a:txBody>
                    <a:bodyPr/>
                    <a:lstStyle/>
                    <a:p>
                      <a:r>
                        <a:rPr lang="de-DE" dirty="0"/>
                        <a:t>Naturphänomene</a:t>
                      </a:r>
                    </a:p>
                  </a:txBody>
                  <a:tcPr/>
                </a:tc>
                <a:extLst>
                  <a:ext uri="{0D108BD9-81ED-4DB2-BD59-A6C34878D82A}">
                    <a16:rowId xmlns:a16="http://schemas.microsoft.com/office/drawing/2014/main" val="640707363"/>
                  </a:ext>
                </a:extLst>
              </a:tr>
              <a:tr h="0">
                <a:tc>
                  <a:txBody>
                    <a:bodyPr/>
                    <a:lstStyle/>
                    <a:p>
                      <a:r>
                        <a:rPr lang="de-DE" dirty="0"/>
                        <a:t>4</a:t>
                      </a:r>
                    </a:p>
                  </a:txBody>
                  <a:tcPr/>
                </a:tc>
                <a:tc>
                  <a:txBody>
                    <a:bodyPr/>
                    <a:lstStyle/>
                    <a:p>
                      <a:r>
                        <a:rPr lang="de-DE" sz="1600" dirty="0"/>
                        <a:t>Regine </a:t>
                      </a:r>
                    </a:p>
                  </a:txBody>
                  <a:tcPr/>
                </a:tc>
                <a:tc>
                  <a:txBody>
                    <a:bodyPr/>
                    <a:lstStyle/>
                    <a:p>
                      <a:r>
                        <a:rPr lang="de-DE" sz="1600" dirty="0"/>
                        <a:t>Hauser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tc>
                  <a:txBody>
                    <a:bodyPr/>
                    <a:lstStyle/>
                    <a:p>
                      <a:r>
                        <a:rPr lang="de-DE" dirty="0"/>
                        <a:t>Frau Müller</a:t>
                      </a:r>
                    </a:p>
                  </a:txBody>
                  <a:tcPr/>
                </a:tc>
                <a:tc>
                  <a:txBody>
                    <a:bodyPr/>
                    <a:lstStyle/>
                    <a:p>
                      <a:r>
                        <a:rPr lang="de-DE" dirty="0"/>
                        <a:t>Englisch</a:t>
                      </a:r>
                    </a:p>
                  </a:txBody>
                  <a:tcPr/>
                </a:tc>
                <a:extLst>
                  <a:ext uri="{0D108BD9-81ED-4DB2-BD59-A6C34878D82A}">
                    <a16:rowId xmlns:a16="http://schemas.microsoft.com/office/drawing/2014/main" val="2328115856"/>
                  </a:ext>
                </a:extLst>
              </a:tr>
              <a:tr h="0">
                <a:tc>
                  <a:txBody>
                    <a:bodyPr/>
                    <a:lstStyle/>
                    <a:p>
                      <a:r>
                        <a:rPr lang="de-DE" dirty="0"/>
                        <a:t>4</a:t>
                      </a:r>
                    </a:p>
                  </a:txBody>
                  <a:tcPr/>
                </a:tc>
                <a:tc>
                  <a:txBody>
                    <a:bodyPr/>
                    <a:lstStyle/>
                    <a:p>
                      <a:r>
                        <a:rPr lang="de-DE" sz="1600" dirty="0"/>
                        <a:t>Regine </a:t>
                      </a:r>
                    </a:p>
                  </a:txBody>
                  <a:tcPr/>
                </a:tc>
                <a:tc>
                  <a:txBody>
                    <a:bodyPr/>
                    <a:lstStyle/>
                    <a:p>
                      <a:r>
                        <a:rPr lang="de-DE" sz="1600" dirty="0"/>
                        <a:t>Hauser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tc>
                  <a:txBody>
                    <a:bodyPr/>
                    <a:lstStyle/>
                    <a:p>
                      <a:r>
                        <a:rPr lang="de-DE" dirty="0"/>
                        <a:t>Frau Träger </a:t>
                      </a:r>
                    </a:p>
                  </a:txBody>
                  <a:tcPr/>
                </a:tc>
                <a:tc>
                  <a:txBody>
                    <a:bodyPr/>
                    <a:lstStyle/>
                    <a:p>
                      <a:r>
                        <a:rPr lang="de-DE" dirty="0"/>
                        <a:t>Deutsch</a:t>
                      </a:r>
                    </a:p>
                  </a:txBody>
                  <a:tcPr/>
                </a:tc>
                <a:extLst>
                  <a:ext uri="{0D108BD9-81ED-4DB2-BD59-A6C34878D82A}">
                    <a16:rowId xmlns:a16="http://schemas.microsoft.com/office/drawing/2014/main" val="1935549244"/>
                  </a:ext>
                </a:extLst>
              </a:tr>
              <a:tr h="0">
                <a:tc>
                  <a:txBody>
                    <a:bodyPr/>
                    <a:lstStyle/>
                    <a:p>
                      <a:r>
                        <a:rPr lang="de-DE" dirty="0"/>
                        <a:t>5</a:t>
                      </a:r>
                    </a:p>
                  </a:txBody>
                  <a:tcPr/>
                </a:tc>
                <a:tc>
                  <a:txBody>
                    <a:bodyPr/>
                    <a:lstStyle/>
                    <a:p>
                      <a:r>
                        <a:rPr lang="de-DE" sz="1600" dirty="0"/>
                        <a:t>Miriam </a:t>
                      </a:r>
                    </a:p>
                  </a:txBody>
                  <a:tcPr/>
                </a:tc>
                <a:tc>
                  <a:txBody>
                    <a:bodyPr/>
                    <a:lstStyle/>
                    <a:p>
                      <a:r>
                        <a:rPr lang="de-DE" sz="1600" dirty="0"/>
                        <a:t>Schaller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tc>
                  <a:txBody>
                    <a:bodyPr/>
                    <a:lstStyle/>
                    <a:p>
                      <a:r>
                        <a:rPr lang="de-DE" dirty="0"/>
                        <a:t>Herr Menzel</a:t>
                      </a:r>
                    </a:p>
                  </a:txBody>
                  <a:tcPr/>
                </a:tc>
                <a:tc>
                  <a:txBody>
                    <a:bodyPr/>
                    <a:lstStyle/>
                    <a:p>
                      <a:r>
                        <a:rPr lang="de-DE" dirty="0"/>
                        <a:t>Mathematik</a:t>
                      </a:r>
                    </a:p>
                  </a:txBody>
                  <a:tcPr/>
                </a:tc>
                <a:extLst>
                  <a:ext uri="{0D108BD9-81ED-4DB2-BD59-A6C34878D82A}">
                    <a16:rowId xmlns:a16="http://schemas.microsoft.com/office/drawing/2014/main" val="4121045259"/>
                  </a:ext>
                </a:extLst>
              </a:tr>
              <a:tr h="0">
                <a:tc>
                  <a:txBody>
                    <a:bodyPr/>
                    <a:lstStyle/>
                    <a:p>
                      <a:r>
                        <a:rPr lang="de-DE" dirty="0"/>
                        <a:t>5</a:t>
                      </a:r>
                    </a:p>
                  </a:txBody>
                  <a:tcPr/>
                </a:tc>
                <a:tc>
                  <a:txBody>
                    <a:bodyPr/>
                    <a:lstStyle/>
                    <a:p>
                      <a:r>
                        <a:rPr lang="de-DE" sz="1600" dirty="0"/>
                        <a:t>Miriam </a:t>
                      </a:r>
                    </a:p>
                  </a:txBody>
                  <a:tcPr/>
                </a:tc>
                <a:tc>
                  <a:txBody>
                    <a:bodyPr/>
                    <a:lstStyle/>
                    <a:p>
                      <a:r>
                        <a:rPr lang="de-DE" sz="1600" dirty="0"/>
                        <a:t>Schaller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tc>
                  <a:txBody>
                    <a:bodyPr/>
                    <a:lstStyle/>
                    <a:p>
                      <a:r>
                        <a:rPr lang="de-DE" dirty="0"/>
                        <a:t>Herr Menzel</a:t>
                      </a:r>
                    </a:p>
                  </a:txBody>
                  <a:tcPr/>
                </a:tc>
                <a:tc>
                  <a:txBody>
                    <a:bodyPr/>
                    <a:lstStyle/>
                    <a:p>
                      <a:r>
                        <a:rPr lang="de-DE" dirty="0"/>
                        <a:t>Naturphänomene</a:t>
                      </a:r>
                    </a:p>
                  </a:txBody>
                  <a:tcPr/>
                </a:tc>
                <a:extLst>
                  <a:ext uri="{0D108BD9-81ED-4DB2-BD59-A6C34878D82A}">
                    <a16:rowId xmlns:a16="http://schemas.microsoft.com/office/drawing/2014/main" val="707614754"/>
                  </a:ext>
                </a:extLst>
              </a:tr>
              <a:tr h="0">
                <a:tc>
                  <a:txBody>
                    <a:bodyPr/>
                    <a:lstStyle/>
                    <a:p>
                      <a:r>
                        <a:rPr lang="de-DE" dirty="0"/>
                        <a:t>5</a:t>
                      </a:r>
                    </a:p>
                  </a:txBody>
                  <a:tcPr/>
                </a:tc>
                <a:tc>
                  <a:txBody>
                    <a:bodyPr/>
                    <a:lstStyle/>
                    <a:p>
                      <a:r>
                        <a:rPr lang="de-DE" sz="1600" dirty="0"/>
                        <a:t>Miriam </a:t>
                      </a:r>
                    </a:p>
                  </a:txBody>
                  <a:tcPr/>
                </a:tc>
                <a:tc>
                  <a:txBody>
                    <a:bodyPr/>
                    <a:lstStyle/>
                    <a:p>
                      <a:r>
                        <a:rPr lang="de-DE" sz="1600" dirty="0"/>
                        <a:t>Schaller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tc>
                  <a:txBody>
                    <a:bodyPr/>
                    <a:lstStyle/>
                    <a:p>
                      <a:r>
                        <a:rPr lang="de-DE" dirty="0"/>
                        <a:t>Frau Müller</a:t>
                      </a:r>
                    </a:p>
                  </a:txBody>
                  <a:tcPr/>
                </a:tc>
                <a:tc>
                  <a:txBody>
                    <a:bodyPr/>
                    <a:lstStyle/>
                    <a:p>
                      <a:r>
                        <a:rPr lang="de-DE" dirty="0"/>
                        <a:t>Englisch</a:t>
                      </a:r>
                    </a:p>
                  </a:txBody>
                  <a:tcPr/>
                </a:tc>
                <a:extLst>
                  <a:ext uri="{0D108BD9-81ED-4DB2-BD59-A6C34878D82A}">
                    <a16:rowId xmlns:a16="http://schemas.microsoft.com/office/drawing/2014/main" val="2374249263"/>
                  </a:ext>
                </a:extLst>
              </a:tr>
              <a:tr h="0">
                <a:tc>
                  <a:txBody>
                    <a:bodyPr/>
                    <a:lstStyle/>
                    <a:p>
                      <a:r>
                        <a:rPr lang="de-DE" dirty="0"/>
                        <a:t>5</a:t>
                      </a:r>
                    </a:p>
                  </a:txBody>
                  <a:tcPr/>
                </a:tc>
                <a:tc>
                  <a:txBody>
                    <a:bodyPr/>
                    <a:lstStyle/>
                    <a:p>
                      <a:r>
                        <a:rPr lang="de-DE" sz="1600" dirty="0"/>
                        <a:t>Miriam </a:t>
                      </a:r>
                    </a:p>
                  </a:txBody>
                  <a:tcPr/>
                </a:tc>
                <a:tc>
                  <a:txBody>
                    <a:bodyPr/>
                    <a:lstStyle/>
                    <a:p>
                      <a:r>
                        <a:rPr lang="de-DE" sz="1600" dirty="0"/>
                        <a:t>Schaller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tc>
                  <a:txBody>
                    <a:bodyPr/>
                    <a:lstStyle/>
                    <a:p>
                      <a:r>
                        <a:rPr lang="de-DE" dirty="0"/>
                        <a:t>Frau Träger</a:t>
                      </a:r>
                    </a:p>
                  </a:txBody>
                  <a:tcPr/>
                </a:tc>
                <a:tc>
                  <a:txBody>
                    <a:bodyPr/>
                    <a:lstStyle/>
                    <a:p>
                      <a:r>
                        <a:rPr lang="de-DE" dirty="0"/>
                        <a:t>Deutsch</a:t>
                      </a:r>
                    </a:p>
                  </a:txBody>
                  <a:tcPr/>
                </a:tc>
                <a:extLst>
                  <a:ext uri="{0D108BD9-81ED-4DB2-BD59-A6C34878D82A}">
                    <a16:rowId xmlns:a16="http://schemas.microsoft.com/office/drawing/2014/main" val="4251115564"/>
                  </a:ext>
                </a:extLst>
              </a:tr>
              <a:tr h="0">
                <a:tc>
                  <a:txBody>
                    <a:bodyPr/>
                    <a:lstStyle/>
                    <a:p>
                      <a:r>
                        <a:rPr lang="de-DE" dirty="0"/>
                        <a:t>6</a:t>
                      </a:r>
                    </a:p>
                  </a:txBody>
                  <a:tcPr/>
                </a:tc>
                <a:tc>
                  <a:txBody>
                    <a:bodyPr/>
                    <a:lstStyle/>
                    <a:p>
                      <a:r>
                        <a:rPr lang="de-DE" sz="1600" dirty="0"/>
                        <a:t>Judith</a:t>
                      </a:r>
                    </a:p>
                  </a:txBody>
                  <a:tcPr/>
                </a:tc>
                <a:tc>
                  <a:txBody>
                    <a:bodyPr/>
                    <a:lstStyle/>
                    <a:p>
                      <a:r>
                        <a:rPr lang="de-DE" sz="1600" dirty="0"/>
                        <a:t>Bauer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tc>
                  <a:txBody>
                    <a:bodyPr/>
                    <a:lstStyle/>
                    <a:p>
                      <a:r>
                        <a:rPr lang="de-DE" dirty="0"/>
                        <a:t>Herr Menzel</a:t>
                      </a:r>
                    </a:p>
                  </a:txBody>
                  <a:tcPr/>
                </a:tc>
                <a:tc>
                  <a:txBody>
                    <a:bodyPr/>
                    <a:lstStyle/>
                    <a:p>
                      <a:r>
                        <a:rPr lang="de-DE" dirty="0"/>
                        <a:t>Mathematik</a:t>
                      </a:r>
                    </a:p>
                  </a:txBody>
                  <a:tcPr/>
                </a:tc>
                <a:extLst>
                  <a:ext uri="{0D108BD9-81ED-4DB2-BD59-A6C34878D82A}">
                    <a16:rowId xmlns:a16="http://schemas.microsoft.com/office/drawing/2014/main" val="273481846"/>
                  </a:ext>
                </a:extLst>
              </a:tr>
              <a:tr h="0">
                <a:tc>
                  <a:txBody>
                    <a:bodyPr/>
                    <a:lstStyle/>
                    <a:p>
                      <a:r>
                        <a:rPr lang="de-DE" dirty="0"/>
                        <a:t>6</a:t>
                      </a:r>
                    </a:p>
                  </a:txBody>
                  <a:tcPr/>
                </a:tc>
                <a:tc>
                  <a:txBody>
                    <a:bodyPr/>
                    <a:lstStyle/>
                    <a:p>
                      <a:r>
                        <a:rPr lang="de-DE" sz="1600" dirty="0"/>
                        <a:t>Judith</a:t>
                      </a:r>
                    </a:p>
                  </a:txBody>
                  <a:tcPr/>
                </a:tc>
                <a:tc>
                  <a:txBody>
                    <a:bodyPr/>
                    <a:lstStyle/>
                    <a:p>
                      <a:r>
                        <a:rPr lang="de-DE" sz="1600" dirty="0"/>
                        <a:t>Bauer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tc>
                  <a:txBody>
                    <a:bodyPr/>
                    <a:lstStyle/>
                    <a:p>
                      <a:r>
                        <a:rPr lang="de-DE" dirty="0"/>
                        <a:t>Herr Menzel</a:t>
                      </a:r>
                    </a:p>
                  </a:txBody>
                  <a:tcPr/>
                </a:tc>
                <a:tc>
                  <a:txBody>
                    <a:bodyPr/>
                    <a:lstStyle/>
                    <a:p>
                      <a:r>
                        <a:rPr lang="de-DE" dirty="0"/>
                        <a:t>Naturphänomene</a:t>
                      </a:r>
                    </a:p>
                  </a:txBody>
                  <a:tcPr/>
                </a:tc>
                <a:extLst>
                  <a:ext uri="{0D108BD9-81ED-4DB2-BD59-A6C34878D82A}">
                    <a16:rowId xmlns:a16="http://schemas.microsoft.com/office/drawing/2014/main" val="597793039"/>
                  </a:ext>
                </a:extLst>
              </a:tr>
              <a:tr h="0">
                <a:tc>
                  <a:txBody>
                    <a:bodyPr/>
                    <a:lstStyle/>
                    <a:p>
                      <a:r>
                        <a:rPr lang="de-DE" dirty="0"/>
                        <a:t>6</a:t>
                      </a:r>
                    </a:p>
                  </a:txBody>
                  <a:tcPr/>
                </a:tc>
                <a:tc>
                  <a:txBody>
                    <a:bodyPr/>
                    <a:lstStyle/>
                    <a:p>
                      <a:r>
                        <a:rPr lang="de-DE" sz="1600" dirty="0"/>
                        <a:t>Judith</a:t>
                      </a:r>
                    </a:p>
                  </a:txBody>
                  <a:tcPr/>
                </a:tc>
                <a:tc>
                  <a:txBody>
                    <a:bodyPr/>
                    <a:lstStyle/>
                    <a:p>
                      <a:r>
                        <a:rPr lang="de-DE" sz="1600" dirty="0"/>
                        <a:t>Bauer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tc>
                  <a:txBody>
                    <a:bodyPr/>
                    <a:lstStyle/>
                    <a:p>
                      <a:r>
                        <a:rPr lang="de-DE" dirty="0"/>
                        <a:t>Frau Müller</a:t>
                      </a:r>
                    </a:p>
                  </a:txBody>
                  <a:tcPr/>
                </a:tc>
                <a:tc>
                  <a:txBody>
                    <a:bodyPr/>
                    <a:lstStyle/>
                    <a:p>
                      <a:r>
                        <a:rPr lang="de-DE" dirty="0"/>
                        <a:t>Englisch</a:t>
                      </a:r>
                    </a:p>
                  </a:txBody>
                  <a:tcPr/>
                </a:tc>
                <a:extLst>
                  <a:ext uri="{0D108BD9-81ED-4DB2-BD59-A6C34878D82A}">
                    <a16:rowId xmlns:a16="http://schemas.microsoft.com/office/drawing/2014/main" val="2000740661"/>
                  </a:ext>
                </a:extLst>
              </a:tr>
              <a:tr h="0">
                <a:tc>
                  <a:txBody>
                    <a:bodyPr/>
                    <a:lstStyle/>
                    <a:p>
                      <a:r>
                        <a:rPr lang="de-DE" dirty="0"/>
                        <a:t>6</a:t>
                      </a:r>
                    </a:p>
                  </a:txBody>
                  <a:tcPr/>
                </a:tc>
                <a:tc>
                  <a:txBody>
                    <a:bodyPr/>
                    <a:lstStyle/>
                    <a:p>
                      <a:r>
                        <a:rPr lang="de-DE" sz="1600" dirty="0"/>
                        <a:t>Judith</a:t>
                      </a:r>
                    </a:p>
                  </a:txBody>
                  <a:tcPr/>
                </a:tc>
                <a:tc>
                  <a:txBody>
                    <a:bodyPr/>
                    <a:lstStyle/>
                    <a:p>
                      <a:r>
                        <a:rPr lang="de-DE" sz="1600" dirty="0"/>
                        <a:t>Bauer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tc>
                  <a:txBody>
                    <a:bodyPr/>
                    <a:lstStyle/>
                    <a:p>
                      <a:r>
                        <a:rPr lang="de-DE" dirty="0"/>
                        <a:t>Frau Träger</a:t>
                      </a:r>
                    </a:p>
                  </a:txBody>
                  <a:tcPr/>
                </a:tc>
                <a:tc>
                  <a:txBody>
                    <a:bodyPr/>
                    <a:lstStyle/>
                    <a:p>
                      <a:r>
                        <a:rPr lang="de-DE" dirty="0"/>
                        <a:t>Deutsch</a:t>
                      </a:r>
                    </a:p>
                  </a:txBody>
                  <a:tcPr/>
                </a:tc>
                <a:extLst>
                  <a:ext uri="{0D108BD9-81ED-4DB2-BD59-A6C34878D82A}">
                    <a16:rowId xmlns:a16="http://schemas.microsoft.com/office/drawing/2014/main" val="2263329691"/>
                  </a:ext>
                </a:extLst>
              </a:tr>
            </a:tbl>
          </a:graphicData>
        </a:graphic>
      </p:graphicFrame>
      <p:sp>
        <p:nvSpPr>
          <p:cNvPr id="2" name="Ellipse 1"/>
          <p:cNvSpPr/>
          <p:nvPr/>
        </p:nvSpPr>
        <p:spPr>
          <a:xfrm>
            <a:off x="0" y="423863"/>
            <a:ext cx="285750" cy="28575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 name="Gerade Verbindung mit Pfeil 4"/>
          <p:cNvCxnSpPr>
            <a:cxnSpLocks/>
            <a:stCxn id="2" idx="6"/>
          </p:cNvCxnSpPr>
          <p:nvPr/>
        </p:nvCxnSpPr>
        <p:spPr>
          <a:xfrm>
            <a:off x="285750" y="566738"/>
            <a:ext cx="981075"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p:cNvSpPr/>
          <p:nvPr/>
        </p:nvSpPr>
        <p:spPr>
          <a:xfrm>
            <a:off x="1352550" y="371475"/>
            <a:ext cx="6648450" cy="33813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0493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1901060120"/>
              </p:ext>
            </p:extLst>
          </p:nvPr>
        </p:nvGraphicFramePr>
        <p:xfrm>
          <a:off x="457623" y="326457"/>
          <a:ext cx="9579006" cy="3637280"/>
        </p:xfrm>
        <a:graphic>
          <a:graphicData uri="http://schemas.openxmlformats.org/drawingml/2006/table">
            <a:tbl>
              <a:tblPr firstRow="1" bandRow="1">
                <a:tableStyleId>{5C22544A-7EE6-4342-B048-85BDC9FD1C3A}</a:tableStyleId>
              </a:tblPr>
              <a:tblGrid>
                <a:gridCol w="2109871">
                  <a:extLst>
                    <a:ext uri="{9D8B030D-6E8A-4147-A177-3AD203B41FA5}">
                      <a16:colId xmlns:a16="http://schemas.microsoft.com/office/drawing/2014/main" val="205234339"/>
                    </a:ext>
                  </a:extLst>
                </a:gridCol>
                <a:gridCol w="1371566">
                  <a:extLst>
                    <a:ext uri="{9D8B030D-6E8A-4147-A177-3AD203B41FA5}">
                      <a16:colId xmlns:a16="http://schemas.microsoft.com/office/drawing/2014/main" val="4163019498"/>
                    </a:ext>
                  </a:extLst>
                </a:gridCol>
                <a:gridCol w="1371566">
                  <a:extLst>
                    <a:ext uri="{9D8B030D-6E8A-4147-A177-3AD203B41FA5}">
                      <a16:colId xmlns:a16="http://schemas.microsoft.com/office/drawing/2014/main" val="830854684"/>
                    </a:ext>
                  </a:extLst>
                </a:gridCol>
                <a:gridCol w="1288115">
                  <a:extLst>
                    <a:ext uri="{9D8B030D-6E8A-4147-A177-3AD203B41FA5}">
                      <a16:colId xmlns:a16="http://schemas.microsoft.com/office/drawing/2014/main" val="3108850105"/>
                    </a:ext>
                  </a:extLst>
                </a:gridCol>
                <a:gridCol w="948762">
                  <a:extLst>
                    <a:ext uri="{9D8B030D-6E8A-4147-A177-3AD203B41FA5}">
                      <a16:colId xmlns:a16="http://schemas.microsoft.com/office/drawing/2014/main" val="3689599597"/>
                    </a:ext>
                  </a:extLst>
                </a:gridCol>
                <a:gridCol w="910697">
                  <a:extLst>
                    <a:ext uri="{9D8B030D-6E8A-4147-A177-3AD203B41FA5}">
                      <a16:colId xmlns:a16="http://schemas.microsoft.com/office/drawing/2014/main" val="3251650966"/>
                    </a:ext>
                  </a:extLst>
                </a:gridCol>
                <a:gridCol w="1578429">
                  <a:extLst>
                    <a:ext uri="{9D8B030D-6E8A-4147-A177-3AD203B41FA5}">
                      <a16:colId xmlns:a16="http://schemas.microsoft.com/office/drawing/2014/main" val="4017190550"/>
                    </a:ext>
                  </a:extLst>
                </a:gridCol>
              </a:tblGrid>
              <a:tr h="370840">
                <a:tc>
                  <a:txBody>
                    <a:bodyPr/>
                    <a:lstStyle/>
                    <a:p>
                      <a:r>
                        <a:rPr lang="de-DE" b="0" i="0" u="sng" dirty="0" err="1"/>
                        <a:t>Nr</a:t>
                      </a:r>
                      <a:endParaRPr lang="de-DE" b="0" i="0" u="sng" dirty="0"/>
                    </a:p>
                  </a:txBody>
                  <a:tcPr/>
                </a:tc>
                <a:tc>
                  <a:txBody>
                    <a:bodyPr/>
                    <a:lstStyle/>
                    <a:p>
                      <a:r>
                        <a:rPr lang="de-DE" sz="1100" b="0" dirty="0"/>
                        <a:t>Vorname</a:t>
                      </a:r>
                    </a:p>
                  </a:txBody>
                  <a:tcPr/>
                </a:tc>
                <a:tc>
                  <a:txBody>
                    <a:bodyPr/>
                    <a:lstStyle/>
                    <a:p>
                      <a:r>
                        <a:rPr lang="de-DE" sz="1100" b="0" dirty="0"/>
                        <a:t>Name</a:t>
                      </a:r>
                    </a:p>
                  </a:txBody>
                  <a:tcPr/>
                </a:tc>
                <a:tc>
                  <a:txBody>
                    <a:bodyPr/>
                    <a:lstStyle/>
                    <a:p>
                      <a:r>
                        <a:rPr lang="de-DE" sz="1100" b="0" u="none" dirty="0"/>
                        <a:t>Geburtstag</a:t>
                      </a:r>
                    </a:p>
                  </a:txBody>
                  <a:tcPr/>
                </a:tc>
                <a:tc>
                  <a:txBody>
                    <a:bodyPr/>
                    <a:lstStyle/>
                    <a:p>
                      <a:r>
                        <a:rPr lang="de-DE" sz="1100" b="0" dirty="0"/>
                        <a:t>Adresse</a:t>
                      </a:r>
                    </a:p>
                  </a:txBody>
                  <a:tcPr/>
                </a:tc>
                <a:tc>
                  <a:txBody>
                    <a:bodyPr/>
                    <a:lstStyle/>
                    <a:p>
                      <a:r>
                        <a:rPr lang="de-DE" b="0" u="none" dirty="0"/>
                        <a:t>Klasse</a:t>
                      </a:r>
                    </a:p>
                  </a:txBody>
                  <a:tcPr/>
                </a:tc>
                <a:tc>
                  <a:txBody>
                    <a:bodyPr/>
                    <a:lstStyle/>
                    <a:p>
                      <a:r>
                        <a:rPr lang="de-DE" b="0" u="none" dirty="0"/>
                        <a:t>Klassenlehrer</a:t>
                      </a:r>
                    </a:p>
                  </a:txBody>
                  <a:tcPr/>
                </a:tc>
                <a:extLst>
                  <a:ext uri="{0D108BD9-81ED-4DB2-BD59-A6C34878D82A}">
                    <a16:rowId xmlns:a16="http://schemas.microsoft.com/office/drawing/2014/main" val="1249383393"/>
                  </a:ext>
                </a:extLst>
              </a:tr>
              <a:tr h="370840">
                <a:tc>
                  <a:txBody>
                    <a:bodyPr/>
                    <a:lstStyle/>
                    <a:p>
                      <a:r>
                        <a:rPr lang="de-DE" dirty="0"/>
                        <a:t>1</a:t>
                      </a:r>
                    </a:p>
                  </a:txBody>
                  <a:tcPr/>
                </a:tc>
                <a:tc>
                  <a:txBody>
                    <a:bodyPr/>
                    <a:lstStyle/>
                    <a:p>
                      <a:r>
                        <a:rPr lang="de-DE" sz="1600" dirty="0"/>
                        <a:t>Peter</a:t>
                      </a:r>
                    </a:p>
                  </a:txBody>
                  <a:tcPr/>
                </a:tc>
                <a:tc>
                  <a:txBody>
                    <a:bodyPr/>
                    <a:lstStyle/>
                    <a:p>
                      <a:r>
                        <a:rPr lang="de-DE" sz="1600" dirty="0"/>
                        <a:t>Müller</a:t>
                      </a:r>
                    </a:p>
                  </a:txBody>
                  <a:tcPr/>
                </a:tc>
                <a:tc>
                  <a:txBody>
                    <a:bodyPr/>
                    <a:lstStyle/>
                    <a:p>
                      <a:r>
                        <a:rPr lang="de-DE" sz="1600" kern="1200" dirty="0">
                          <a:solidFill>
                            <a:schemeClr val="dk1"/>
                          </a:solidFill>
                          <a:latin typeface="+mn-lt"/>
                          <a:ea typeface="+mn-ea"/>
                          <a:cs typeface="+mn-cs"/>
                        </a:rPr>
                        <a:t>1.1.2000</a:t>
                      </a:r>
                    </a:p>
                  </a:txBody>
                  <a:tcPr/>
                </a:tc>
                <a:tc>
                  <a:txBody>
                    <a:bodyPr/>
                    <a:lstStyle/>
                    <a:p>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5a</a:t>
                      </a:r>
                    </a:p>
                  </a:txBody>
                  <a:tcPr/>
                </a:tc>
                <a:tc>
                  <a:txBody>
                    <a:bodyPr/>
                    <a:lstStyle/>
                    <a:p>
                      <a:r>
                        <a:rPr lang="de-DE" dirty="0"/>
                        <a:t>Herr Menzel</a:t>
                      </a:r>
                    </a:p>
                  </a:txBody>
                  <a:tcPr/>
                </a:tc>
                <a:extLst>
                  <a:ext uri="{0D108BD9-81ED-4DB2-BD59-A6C34878D82A}">
                    <a16:rowId xmlns:a16="http://schemas.microsoft.com/office/drawing/2014/main" val="2138234338"/>
                  </a:ext>
                </a:extLst>
              </a:tr>
              <a:tr h="370840">
                <a:tc>
                  <a:txBody>
                    <a:bodyPr/>
                    <a:lstStyle/>
                    <a:p>
                      <a:r>
                        <a:rPr lang="de-DE" dirty="0"/>
                        <a:t>2</a:t>
                      </a:r>
                    </a:p>
                  </a:txBody>
                  <a:tcPr/>
                </a:tc>
                <a:tc>
                  <a:txBody>
                    <a:bodyPr/>
                    <a:lstStyle/>
                    <a:p>
                      <a:r>
                        <a:rPr lang="de-DE" sz="1600" dirty="0"/>
                        <a:t>Franz</a:t>
                      </a:r>
                    </a:p>
                  </a:txBody>
                  <a:tcPr/>
                </a:tc>
                <a:tc>
                  <a:txBody>
                    <a:bodyPr/>
                    <a:lstStyle/>
                    <a:p>
                      <a:r>
                        <a:rPr lang="de-DE" sz="1600" dirty="0"/>
                        <a:t>Maier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tc>
                  <a:txBody>
                    <a:bodyPr/>
                    <a:lstStyle/>
                    <a:p>
                      <a:r>
                        <a:rPr lang="de-DE" dirty="0"/>
                        <a:t>Herr Menzel</a:t>
                      </a:r>
                    </a:p>
                  </a:txBody>
                  <a:tcPr/>
                </a:tc>
                <a:extLst>
                  <a:ext uri="{0D108BD9-81ED-4DB2-BD59-A6C34878D82A}">
                    <a16:rowId xmlns:a16="http://schemas.microsoft.com/office/drawing/2014/main" val="2389665471"/>
                  </a:ext>
                </a:extLst>
              </a:tr>
              <a:tr h="370840">
                <a:tc>
                  <a:txBody>
                    <a:bodyPr/>
                    <a:lstStyle/>
                    <a:p>
                      <a:r>
                        <a:rPr lang="de-DE" dirty="0"/>
                        <a:t>3</a:t>
                      </a:r>
                    </a:p>
                  </a:txBody>
                  <a:tcPr/>
                </a:tc>
                <a:tc>
                  <a:txBody>
                    <a:bodyPr/>
                    <a:lstStyle/>
                    <a:p>
                      <a:r>
                        <a:rPr lang="de-DE" sz="1600" dirty="0"/>
                        <a:t>Bernd</a:t>
                      </a:r>
                    </a:p>
                  </a:txBody>
                  <a:tcPr/>
                </a:tc>
                <a:tc>
                  <a:txBody>
                    <a:bodyPr/>
                    <a:lstStyle/>
                    <a:p>
                      <a:r>
                        <a:rPr lang="de-DE" sz="1600" dirty="0"/>
                        <a:t>Schmid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tc>
                  <a:txBody>
                    <a:bodyPr/>
                    <a:lstStyle/>
                    <a:p>
                      <a:r>
                        <a:rPr lang="de-DE" dirty="0"/>
                        <a:t>Herr Menzel</a:t>
                      </a:r>
                    </a:p>
                  </a:txBody>
                  <a:tcPr/>
                </a:tc>
                <a:extLst>
                  <a:ext uri="{0D108BD9-81ED-4DB2-BD59-A6C34878D82A}">
                    <a16:rowId xmlns:a16="http://schemas.microsoft.com/office/drawing/2014/main" val="4272318743"/>
                  </a:ext>
                </a:extLst>
              </a:tr>
              <a:tr h="370840">
                <a:tc>
                  <a:txBody>
                    <a:bodyPr/>
                    <a:lstStyle/>
                    <a:p>
                      <a:r>
                        <a:rPr lang="de-DE" dirty="0"/>
                        <a:t>4</a:t>
                      </a:r>
                    </a:p>
                  </a:txBody>
                  <a:tcPr/>
                </a:tc>
                <a:tc>
                  <a:txBody>
                    <a:bodyPr/>
                    <a:lstStyle/>
                    <a:p>
                      <a:r>
                        <a:rPr lang="de-DE" sz="1600" dirty="0"/>
                        <a:t>Regine</a:t>
                      </a:r>
                    </a:p>
                  </a:txBody>
                  <a:tcPr/>
                </a:tc>
                <a:tc>
                  <a:txBody>
                    <a:bodyPr/>
                    <a:lstStyle/>
                    <a:p>
                      <a:r>
                        <a:rPr lang="de-DE" sz="1600" dirty="0"/>
                        <a:t>Hauser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1.1.2003</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extLst>
                  <a:ext uri="{0D108BD9-81ED-4DB2-BD59-A6C34878D82A}">
                    <a16:rowId xmlns:a16="http://schemas.microsoft.com/office/drawing/2014/main" val="3594890531"/>
                  </a:ext>
                </a:extLst>
              </a:tr>
              <a:tr h="370840">
                <a:tc>
                  <a:txBody>
                    <a:bodyPr/>
                    <a:lstStyle/>
                    <a:p>
                      <a:r>
                        <a:rPr lang="de-DE" dirty="0"/>
                        <a:t>5</a:t>
                      </a:r>
                    </a:p>
                  </a:txBody>
                  <a:tcPr/>
                </a:tc>
                <a:tc>
                  <a:txBody>
                    <a:bodyPr/>
                    <a:lstStyle/>
                    <a:p>
                      <a:r>
                        <a:rPr lang="de-DE" sz="1600" dirty="0"/>
                        <a:t>Miriam</a:t>
                      </a:r>
                    </a:p>
                  </a:txBody>
                  <a:tcPr/>
                </a:tc>
                <a:tc>
                  <a:txBody>
                    <a:bodyPr/>
                    <a:lstStyle/>
                    <a:p>
                      <a:r>
                        <a:rPr lang="de-DE" sz="1600" dirty="0"/>
                        <a:t>Schaller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extLst>
                  <a:ext uri="{0D108BD9-81ED-4DB2-BD59-A6C34878D82A}">
                    <a16:rowId xmlns:a16="http://schemas.microsoft.com/office/drawing/2014/main" val="4121045259"/>
                  </a:ext>
                </a:extLst>
              </a:tr>
              <a:tr h="370840">
                <a:tc>
                  <a:txBody>
                    <a:bodyPr/>
                    <a:lstStyle/>
                    <a:p>
                      <a:r>
                        <a:rPr lang="de-DE" dirty="0"/>
                        <a:t>6</a:t>
                      </a:r>
                    </a:p>
                  </a:txBody>
                  <a:tcPr/>
                </a:tc>
                <a:tc>
                  <a:txBody>
                    <a:bodyPr/>
                    <a:lstStyle/>
                    <a:p>
                      <a:r>
                        <a:rPr lang="de-DE" sz="1600" dirty="0"/>
                        <a:t>Judith</a:t>
                      </a:r>
                    </a:p>
                  </a:txBody>
                  <a:tcPr/>
                </a:tc>
                <a:tc>
                  <a:txBody>
                    <a:bodyPr/>
                    <a:lstStyle/>
                    <a:p>
                      <a:r>
                        <a:rPr lang="de-DE" sz="1600" dirty="0"/>
                        <a:t>Bauer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tc>
                  <a:txBody>
                    <a:bodyPr/>
                    <a:lstStyle/>
                    <a:p>
                      <a:r>
                        <a:rPr lang="de-DE" dirty="0"/>
                        <a:t>Frau Träger</a:t>
                      </a:r>
                    </a:p>
                  </a:txBody>
                  <a:tcPr/>
                </a:tc>
                <a:extLst>
                  <a:ext uri="{0D108BD9-81ED-4DB2-BD59-A6C34878D82A}">
                    <a16:rowId xmlns:a16="http://schemas.microsoft.com/office/drawing/2014/main" val="273481846"/>
                  </a:ext>
                </a:extLst>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3019247520"/>
              </p:ext>
            </p:extLst>
          </p:nvPr>
        </p:nvGraphicFramePr>
        <p:xfrm>
          <a:off x="457623" y="4262120"/>
          <a:ext cx="4790652" cy="2595880"/>
        </p:xfrm>
        <a:graphic>
          <a:graphicData uri="http://schemas.openxmlformats.org/drawingml/2006/table">
            <a:tbl>
              <a:tblPr firstRow="1" bandRow="1">
                <a:tableStyleId>{5C22544A-7EE6-4342-B048-85BDC9FD1C3A}</a:tableStyleId>
              </a:tblPr>
              <a:tblGrid>
                <a:gridCol w="1075786">
                  <a:extLst>
                    <a:ext uri="{9D8B030D-6E8A-4147-A177-3AD203B41FA5}">
                      <a16:colId xmlns:a16="http://schemas.microsoft.com/office/drawing/2014/main" val="4127578643"/>
                    </a:ext>
                  </a:extLst>
                </a:gridCol>
                <a:gridCol w="1724141">
                  <a:extLst>
                    <a:ext uri="{9D8B030D-6E8A-4147-A177-3AD203B41FA5}">
                      <a16:colId xmlns:a16="http://schemas.microsoft.com/office/drawing/2014/main" val="3750017878"/>
                    </a:ext>
                  </a:extLst>
                </a:gridCol>
                <a:gridCol w="1990725">
                  <a:extLst>
                    <a:ext uri="{9D8B030D-6E8A-4147-A177-3AD203B41FA5}">
                      <a16:colId xmlns:a16="http://schemas.microsoft.com/office/drawing/2014/main" val="4000738168"/>
                    </a:ext>
                  </a:extLst>
                </a:gridCol>
              </a:tblGrid>
              <a:tr h="370840">
                <a:tc>
                  <a:txBody>
                    <a:bodyPr/>
                    <a:lstStyle/>
                    <a:p>
                      <a:r>
                        <a:rPr lang="de-DE" b="0" u="sng" dirty="0"/>
                        <a:t>Klasse</a:t>
                      </a:r>
                    </a:p>
                  </a:txBody>
                  <a:tcPr/>
                </a:tc>
                <a:tc>
                  <a:txBody>
                    <a:bodyPr/>
                    <a:lstStyle/>
                    <a:p>
                      <a:r>
                        <a:rPr lang="de-DE" b="0" u="none" dirty="0"/>
                        <a:t>Lehrer</a:t>
                      </a:r>
                    </a:p>
                  </a:txBody>
                  <a:tcPr/>
                </a:tc>
                <a:tc>
                  <a:txBody>
                    <a:bodyPr/>
                    <a:lstStyle/>
                    <a:p>
                      <a:r>
                        <a:rPr lang="de-DE" b="0" u="sng" dirty="0"/>
                        <a:t>Fach</a:t>
                      </a:r>
                    </a:p>
                  </a:txBody>
                  <a:tcPr/>
                </a:tc>
                <a:extLst>
                  <a:ext uri="{0D108BD9-81ED-4DB2-BD59-A6C34878D82A}">
                    <a16:rowId xmlns:a16="http://schemas.microsoft.com/office/drawing/2014/main" val="2960655277"/>
                  </a:ext>
                </a:extLst>
              </a:tr>
              <a:tr h="370840">
                <a:tc>
                  <a:txBody>
                    <a:bodyPr/>
                    <a:lstStyle/>
                    <a:p>
                      <a:r>
                        <a:rPr lang="de-DE" dirty="0"/>
                        <a:t>5a</a:t>
                      </a:r>
                    </a:p>
                  </a:txBody>
                  <a:tcPr/>
                </a:tc>
                <a:tc>
                  <a:txBody>
                    <a:bodyPr/>
                    <a:lstStyle/>
                    <a:p>
                      <a:r>
                        <a:rPr lang="de-DE" dirty="0"/>
                        <a:t>Herr Menzel</a:t>
                      </a:r>
                    </a:p>
                  </a:txBody>
                  <a:tcPr/>
                </a:tc>
                <a:tc>
                  <a:txBody>
                    <a:bodyPr/>
                    <a:lstStyle/>
                    <a:p>
                      <a:r>
                        <a:rPr lang="de-DE" dirty="0"/>
                        <a:t>Mathematik</a:t>
                      </a:r>
                    </a:p>
                  </a:txBody>
                  <a:tcPr/>
                </a:tc>
                <a:extLst>
                  <a:ext uri="{0D108BD9-81ED-4DB2-BD59-A6C34878D82A}">
                    <a16:rowId xmlns:a16="http://schemas.microsoft.com/office/drawing/2014/main" val="1920536888"/>
                  </a:ext>
                </a:extLst>
              </a:tr>
              <a:tr h="370840">
                <a:tc>
                  <a:txBody>
                    <a:bodyPr/>
                    <a:lstStyle/>
                    <a:p>
                      <a:r>
                        <a:rPr lang="de-DE" dirty="0"/>
                        <a:t>5a</a:t>
                      </a:r>
                    </a:p>
                  </a:txBody>
                  <a:tcPr/>
                </a:tc>
                <a:tc>
                  <a:txBody>
                    <a:bodyPr/>
                    <a:lstStyle/>
                    <a:p>
                      <a:r>
                        <a:rPr lang="de-DE" dirty="0"/>
                        <a:t>Frau Müller</a:t>
                      </a:r>
                    </a:p>
                  </a:txBody>
                  <a:tcPr/>
                </a:tc>
                <a:tc>
                  <a:txBody>
                    <a:bodyPr/>
                    <a:lstStyle/>
                    <a:p>
                      <a:r>
                        <a:rPr lang="de-DE" dirty="0"/>
                        <a:t>Deutsch</a:t>
                      </a:r>
                    </a:p>
                  </a:txBody>
                  <a:tcPr/>
                </a:tc>
                <a:extLst>
                  <a:ext uri="{0D108BD9-81ED-4DB2-BD59-A6C34878D82A}">
                    <a16:rowId xmlns:a16="http://schemas.microsoft.com/office/drawing/2014/main" val="1728069214"/>
                  </a:ext>
                </a:extLst>
              </a:tr>
              <a:tr h="370840">
                <a:tc>
                  <a:txBody>
                    <a:bodyPr/>
                    <a:lstStyle/>
                    <a:p>
                      <a:r>
                        <a:rPr lang="de-DE" dirty="0"/>
                        <a:t>5b</a:t>
                      </a:r>
                    </a:p>
                  </a:txBody>
                  <a:tcPr/>
                </a:tc>
                <a:tc>
                  <a:txBody>
                    <a:bodyPr/>
                    <a:lstStyle/>
                    <a:p>
                      <a:r>
                        <a:rPr lang="de-DE" dirty="0"/>
                        <a:t>Herr Menzel</a:t>
                      </a:r>
                    </a:p>
                  </a:txBody>
                  <a:tcPr/>
                </a:tc>
                <a:tc>
                  <a:txBody>
                    <a:bodyPr/>
                    <a:lstStyle/>
                    <a:p>
                      <a:r>
                        <a:rPr lang="de-DE" dirty="0"/>
                        <a:t>Mathematik</a:t>
                      </a:r>
                    </a:p>
                  </a:txBody>
                  <a:tcPr/>
                </a:tc>
                <a:extLst>
                  <a:ext uri="{0D108BD9-81ED-4DB2-BD59-A6C34878D82A}">
                    <a16:rowId xmlns:a16="http://schemas.microsoft.com/office/drawing/2014/main" val="606886322"/>
                  </a:ext>
                </a:extLst>
              </a:tr>
              <a:tr h="370840">
                <a:tc>
                  <a:txBody>
                    <a:bodyPr/>
                    <a:lstStyle/>
                    <a:p>
                      <a:r>
                        <a:rPr lang="de-DE" dirty="0"/>
                        <a:t>5b</a:t>
                      </a:r>
                    </a:p>
                  </a:txBody>
                  <a:tcPr/>
                </a:tc>
                <a:tc>
                  <a:txBody>
                    <a:bodyPr/>
                    <a:lstStyle/>
                    <a:p>
                      <a:r>
                        <a:rPr lang="de-DE" dirty="0"/>
                        <a:t>Herr Menzel</a:t>
                      </a:r>
                    </a:p>
                  </a:txBody>
                  <a:tcPr/>
                </a:tc>
                <a:tc>
                  <a:txBody>
                    <a:bodyPr/>
                    <a:lstStyle/>
                    <a:p>
                      <a:r>
                        <a:rPr lang="de-DE" dirty="0"/>
                        <a:t>Naturphänomene</a:t>
                      </a:r>
                    </a:p>
                  </a:txBody>
                  <a:tcPr/>
                </a:tc>
                <a:extLst>
                  <a:ext uri="{0D108BD9-81ED-4DB2-BD59-A6C34878D82A}">
                    <a16:rowId xmlns:a16="http://schemas.microsoft.com/office/drawing/2014/main" val="2927743340"/>
                  </a:ext>
                </a:extLst>
              </a:tr>
              <a:tr h="370840">
                <a:tc>
                  <a:txBody>
                    <a:bodyPr/>
                    <a:lstStyle/>
                    <a:p>
                      <a:r>
                        <a:rPr lang="de-DE" dirty="0"/>
                        <a:t>5b</a:t>
                      </a:r>
                    </a:p>
                  </a:txBody>
                  <a:tcPr/>
                </a:tc>
                <a:tc>
                  <a:txBody>
                    <a:bodyPr/>
                    <a:lstStyle/>
                    <a:p>
                      <a:r>
                        <a:rPr lang="de-DE" dirty="0"/>
                        <a:t>Frau Müller</a:t>
                      </a:r>
                    </a:p>
                  </a:txBody>
                  <a:tcPr/>
                </a:tc>
                <a:tc>
                  <a:txBody>
                    <a:bodyPr/>
                    <a:lstStyle/>
                    <a:p>
                      <a:r>
                        <a:rPr lang="de-DE" dirty="0"/>
                        <a:t>Englisch</a:t>
                      </a:r>
                    </a:p>
                  </a:txBody>
                  <a:tcPr/>
                </a:tc>
                <a:extLst>
                  <a:ext uri="{0D108BD9-81ED-4DB2-BD59-A6C34878D82A}">
                    <a16:rowId xmlns:a16="http://schemas.microsoft.com/office/drawing/2014/main" val="398966953"/>
                  </a:ext>
                </a:extLst>
              </a:tr>
              <a:tr h="370840">
                <a:tc>
                  <a:txBody>
                    <a:bodyPr/>
                    <a:lstStyle/>
                    <a:p>
                      <a:r>
                        <a:rPr lang="de-DE" dirty="0"/>
                        <a:t>5b</a:t>
                      </a:r>
                    </a:p>
                  </a:txBody>
                  <a:tcPr/>
                </a:tc>
                <a:tc>
                  <a:txBody>
                    <a:bodyPr/>
                    <a:lstStyle/>
                    <a:p>
                      <a:r>
                        <a:rPr lang="de-DE" dirty="0"/>
                        <a:t>Frau Träger</a:t>
                      </a:r>
                    </a:p>
                  </a:txBody>
                  <a:tcPr/>
                </a:tc>
                <a:tc>
                  <a:txBody>
                    <a:bodyPr/>
                    <a:lstStyle/>
                    <a:p>
                      <a:r>
                        <a:rPr lang="de-DE" dirty="0"/>
                        <a:t>Deutsch</a:t>
                      </a:r>
                    </a:p>
                  </a:txBody>
                  <a:tcPr/>
                </a:tc>
                <a:extLst>
                  <a:ext uri="{0D108BD9-81ED-4DB2-BD59-A6C34878D82A}">
                    <a16:rowId xmlns:a16="http://schemas.microsoft.com/office/drawing/2014/main" val="3270468497"/>
                  </a:ext>
                </a:extLst>
              </a:tr>
            </a:tbl>
          </a:graphicData>
        </a:graphic>
      </p:graphicFrame>
      <p:sp>
        <p:nvSpPr>
          <p:cNvPr id="8" name="Ellipse 7"/>
          <p:cNvSpPr/>
          <p:nvPr/>
        </p:nvSpPr>
        <p:spPr>
          <a:xfrm>
            <a:off x="7586663" y="709613"/>
            <a:ext cx="376237" cy="35503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cxnSpLocks/>
            <a:stCxn id="8" idx="6"/>
          </p:cNvCxnSpPr>
          <p:nvPr/>
        </p:nvCxnSpPr>
        <p:spPr>
          <a:xfrm flipV="1">
            <a:off x="7962900" y="871112"/>
            <a:ext cx="428625" cy="1601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8454458" y="702043"/>
            <a:ext cx="1519238" cy="33813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9247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100517" y="687823"/>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Peter Müller</a:t>
            </a:r>
          </a:p>
        </p:txBody>
      </p:sp>
      <p:sp>
        <p:nvSpPr>
          <p:cNvPr id="5" name="Rechteck 4"/>
          <p:cNvSpPr/>
          <p:nvPr/>
        </p:nvSpPr>
        <p:spPr>
          <a:xfrm>
            <a:off x="1100515" y="3224677"/>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Regine Hauser</a:t>
            </a:r>
          </a:p>
        </p:txBody>
      </p:sp>
      <p:sp>
        <p:nvSpPr>
          <p:cNvPr id="6" name="Rechteck 5"/>
          <p:cNvSpPr/>
          <p:nvPr/>
        </p:nvSpPr>
        <p:spPr>
          <a:xfrm>
            <a:off x="1100516" y="1525349"/>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Franz Maier</a:t>
            </a:r>
          </a:p>
        </p:txBody>
      </p:sp>
      <p:sp>
        <p:nvSpPr>
          <p:cNvPr id="7" name="Rechteck 6"/>
          <p:cNvSpPr/>
          <p:nvPr/>
        </p:nvSpPr>
        <p:spPr>
          <a:xfrm>
            <a:off x="1100516" y="2375013"/>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Bernd Schmid </a:t>
            </a:r>
          </a:p>
        </p:txBody>
      </p:sp>
      <p:sp>
        <p:nvSpPr>
          <p:cNvPr id="8" name="Rechteck 7"/>
          <p:cNvSpPr/>
          <p:nvPr/>
        </p:nvSpPr>
        <p:spPr>
          <a:xfrm>
            <a:off x="1100516" y="4924005"/>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Judith Bauer</a:t>
            </a:r>
          </a:p>
        </p:txBody>
      </p:sp>
      <p:sp>
        <p:nvSpPr>
          <p:cNvPr id="9" name="Rechteck 8"/>
          <p:cNvSpPr/>
          <p:nvPr/>
        </p:nvSpPr>
        <p:spPr>
          <a:xfrm>
            <a:off x="1100516" y="4074341"/>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Miriam Schaller</a:t>
            </a:r>
          </a:p>
        </p:txBody>
      </p:sp>
      <p:sp>
        <p:nvSpPr>
          <p:cNvPr id="10" name="Rechteck 9"/>
          <p:cNvSpPr/>
          <p:nvPr/>
        </p:nvSpPr>
        <p:spPr>
          <a:xfrm>
            <a:off x="4830946" y="687823"/>
            <a:ext cx="1027688" cy="5826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a:t>
            </a:r>
          </a:p>
        </p:txBody>
      </p:sp>
      <p:sp>
        <p:nvSpPr>
          <p:cNvPr id="11" name="Rechteck 10"/>
          <p:cNvSpPr/>
          <p:nvPr/>
        </p:nvSpPr>
        <p:spPr>
          <a:xfrm>
            <a:off x="4830946" y="1525348"/>
            <a:ext cx="1027688" cy="5826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5b</a:t>
            </a:r>
          </a:p>
        </p:txBody>
      </p:sp>
      <p:sp>
        <p:nvSpPr>
          <p:cNvPr id="12" name="Rechteck 11"/>
          <p:cNvSpPr/>
          <p:nvPr/>
        </p:nvSpPr>
        <p:spPr>
          <a:xfrm>
            <a:off x="7323292" y="687823"/>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Herr Menzel</a:t>
            </a:r>
          </a:p>
        </p:txBody>
      </p:sp>
      <p:sp>
        <p:nvSpPr>
          <p:cNvPr id="16" name="Rechteck 15"/>
          <p:cNvSpPr/>
          <p:nvPr/>
        </p:nvSpPr>
        <p:spPr>
          <a:xfrm>
            <a:off x="7315200" y="2375013"/>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Frau Träger</a:t>
            </a:r>
          </a:p>
        </p:txBody>
      </p:sp>
      <p:sp>
        <p:nvSpPr>
          <p:cNvPr id="17" name="Rechteck 16"/>
          <p:cNvSpPr/>
          <p:nvPr/>
        </p:nvSpPr>
        <p:spPr>
          <a:xfrm>
            <a:off x="7315200" y="1525347"/>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Frau Müller</a:t>
            </a:r>
          </a:p>
        </p:txBody>
      </p:sp>
    </p:spTree>
    <p:extLst>
      <p:ext uri="{BB962C8B-B14F-4D97-AF65-F5344CB8AC3E}">
        <p14:creationId xmlns:p14="http://schemas.microsoft.com/office/powerpoint/2010/main" val="423435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2890365337"/>
              </p:ext>
            </p:extLst>
          </p:nvPr>
        </p:nvGraphicFramePr>
        <p:xfrm>
          <a:off x="457623" y="326457"/>
          <a:ext cx="8000577" cy="3637280"/>
        </p:xfrm>
        <a:graphic>
          <a:graphicData uri="http://schemas.openxmlformats.org/drawingml/2006/table">
            <a:tbl>
              <a:tblPr firstRow="1" bandRow="1">
                <a:tableStyleId>{5C22544A-7EE6-4342-B048-85BDC9FD1C3A}</a:tableStyleId>
              </a:tblPr>
              <a:tblGrid>
                <a:gridCol w="2109871">
                  <a:extLst>
                    <a:ext uri="{9D8B030D-6E8A-4147-A177-3AD203B41FA5}">
                      <a16:colId xmlns:a16="http://schemas.microsoft.com/office/drawing/2014/main" val="205234339"/>
                    </a:ext>
                  </a:extLst>
                </a:gridCol>
                <a:gridCol w="1371566">
                  <a:extLst>
                    <a:ext uri="{9D8B030D-6E8A-4147-A177-3AD203B41FA5}">
                      <a16:colId xmlns:a16="http://schemas.microsoft.com/office/drawing/2014/main" val="4163019498"/>
                    </a:ext>
                  </a:extLst>
                </a:gridCol>
                <a:gridCol w="1371566">
                  <a:extLst>
                    <a:ext uri="{9D8B030D-6E8A-4147-A177-3AD203B41FA5}">
                      <a16:colId xmlns:a16="http://schemas.microsoft.com/office/drawing/2014/main" val="830854684"/>
                    </a:ext>
                  </a:extLst>
                </a:gridCol>
                <a:gridCol w="1288115">
                  <a:extLst>
                    <a:ext uri="{9D8B030D-6E8A-4147-A177-3AD203B41FA5}">
                      <a16:colId xmlns:a16="http://schemas.microsoft.com/office/drawing/2014/main" val="3108850105"/>
                    </a:ext>
                  </a:extLst>
                </a:gridCol>
                <a:gridCol w="948762">
                  <a:extLst>
                    <a:ext uri="{9D8B030D-6E8A-4147-A177-3AD203B41FA5}">
                      <a16:colId xmlns:a16="http://schemas.microsoft.com/office/drawing/2014/main" val="3689599597"/>
                    </a:ext>
                  </a:extLst>
                </a:gridCol>
                <a:gridCol w="910697">
                  <a:extLst>
                    <a:ext uri="{9D8B030D-6E8A-4147-A177-3AD203B41FA5}">
                      <a16:colId xmlns:a16="http://schemas.microsoft.com/office/drawing/2014/main" val="3251650966"/>
                    </a:ext>
                  </a:extLst>
                </a:gridCol>
              </a:tblGrid>
              <a:tr h="370840">
                <a:tc>
                  <a:txBody>
                    <a:bodyPr/>
                    <a:lstStyle/>
                    <a:p>
                      <a:r>
                        <a:rPr lang="de-DE" b="0" i="0" u="sng" dirty="0" err="1"/>
                        <a:t>NrIn</a:t>
                      </a:r>
                      <a:endParaRPr lang="de-DE" b="0" i="0" u="sng" dirty="0"/>
                    </a:p>
                  </a:txBody>
                  <a:tcPr/>
                </a:tc>
                <a:tc>
                  <a:txBody>
                    <a:bodyPr/>
                    <a:lstStyle/>
                    <a:p>
                      <a:r>
                        <a:rPr lang="de-DE" sz="1100" b="0" dirty="0"/>
                        <a:t>Vorname</a:t>
                      </a:r>
                    </a:p>
                  </a:txBody>
                  <a:tcPr/>
                </a:tc>
                <a:tc>
                  <a:txBody>
                    <a:bodyPr/>
                    <a:lstStyle/>
                    <a:p>
                      <a:r>
                        <a:rPr lang="de-DE" sz="1100" b="0" dirty="0"/>
                        <a:t>Name</a:t>
                      </a:r>
                    </a:p>
                  </a:txBody>
                  <a:tcPr/>
                </a:tc>
                <a:tc>
                  <a:txBody>
                    <a:bodyPr/>
                    <a:lstStyle/>
                    <a:p>
                      <a:r>
                        <a:rPr lang="de-DE" sz="1100" b="0" u="none" dirty="0"/>
                        <a:t>Geburtstag</a:t>
                      </a:r>
                    </a:p>
                  </a:txBody>
                  <a:tcPr/>
                </a:tc>
                <a:tc>
                  <a:txBody>
                    <a:bodyPr/>
                    <a:lstStyle/>
                    <a:p>
                      <a:r>
                        <a:rPr lang="de-DE" sz="1100" b="0" dirty="0"/>
                        <a:t>Adresse</a:t>
                      </a:r>
                    </a:p>
                  </a:txBody>
                  <a:tcPr/>
                </a:tc>
                <a:tc>
                  <a:txBody>
                    <a:bodyPr/>
                    <a:lstStyle/>
                    <a:p>
                      <a:r>
                        <a:rPr lang="de-DE" b="0" u="sng" dirty="0"/>
                        <a:t>Klasse</a:t>
                      </a:r>
                    </a:p>
                  </a:txBody>
                  <a:tcPr/>
                </a:tc>
                <a:extLst>
                  <a:ext uri="{0D108BD9-81ED-4DB2-BD59-A6C34878D82A}">
                    <a16:rowId xmlns:a16="http://schemas.microsoft.com/office/drawing/2014/main" val="1249383393"/>
                  </a:ext>
                </a:extLst>
              </a:tr>
              <a:tr h="370840">
                <a:tc>
                  <a:txBody>
                    <a:bodyPr/>
                    <a:lstStyle/>
                    <a:p>
                      <a:r>
                        <a:rPr lang="de-DE" dirty="0"/>
                        <a:t>1</a:t>
                      </a:r>
                    </a:p>
                  </a:txBody>
                  <a:tcPr/>
                </a:tc>
                <a:tc>
                  <a:txBody>
                    <a:bodyPr/>
                    <a:lstStyle/>
                    <a:p>
                      <a:r>
                        <a:rPr lang="de-DE" sz="1600" dirty="0"/>
                        <a:t>Peter</a:t>
                      </a:r>
                    </a:p>
                  </a:txBody>
                  <a:tcPr/>
                </a:tc>
                <a:tc>
                  <a:txBody>
                    <a:bodyPr/>
                    <a:lstStyle/>
                    <a:p>
                      <a:r>
                        <a:rPr lang="de-DE" sz="1600" dirty="0"/>
                        <a:t>Müller</a:t>
                      </a:r>
                    </a:p>
                  </a:txBody>
                  <a:tcPr/>
                </a:tc>
                <a:tc>
                  <a:txBody>
                    <a:bodyPr/>
                    <a:lstStyle/>
                    <a:p>
                      <a:r>
                        <a:rPr lang="de-DE" sz="1600" kern="1200" dirty="0">
                          <a:solidFill>
                            <a:schemeClr val="dk1"/>
                          </a:solidFill>
                          <a:latin typeface="+mn-lt"/>
                          <a:ea typeface="+mn-ea"/>
                          <a:cs typeface="+mn-cs"/>
                        </a:rPr>
                        <a:t>1.1.2000</a:t>
                      </a:r>
                    </a:p>
                  </a:txBody>
                  <a:tcPr/>
                </a:tc>
                <a:tc>
                  <a:txBody>
                    <a:bodyPr/>
                    <a:lstStyle/>
                    <a:p>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2138234338"/>
                  </a:ext>
                </a:extLst>
              </a:tr>
              <a:tr h="370840">
                <a:tc>
                  <a:txBody>
                    <a:bodyPr/>
                    <a:lstStyle/>
                    <a:p>
                      <a:r>
                        <a:rPr lang="de-DE" dirty="0"/>
                        <a:t>2</a:t>
                      </a:r>
                    </a:p>
                  </a:txBody>
                  <a:tcPr/>
                </a:tc>
                <a:tc>
                  <a:txBody>
                    <a:bodyPr/>
                    <a:lstStyle/>
                    <a:p>
                      <a:r>
                        <a:rPr lang="de-DE" sz="1600" dirty="0"/>
                        <a:t>Franz</a:t>
                      </a:r>
                    </a:p>
                  </a:txBody>
                  <a:tcPr/>
                </a:tc>
                <a:tc>
                  <a:txBody>
                    <a:bodyPr/>
                    <a:lstStyle/>
                    <a:p>
                      <a:r>
                        <a:rPr lang="de-DE" sz="1600" dirty="0"/>
                        <a:t>Maier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2389665471"/>
                  </a:ext>
                </a:extLst>
              </a:tr>
              <a:tr h="370840">
                <a:tc>
                  <a:txBody>
                    <a:bodyPr/>
                    <a:lstStyle/>
                    <a:p>
                      <a:r>
                        <a:rPr lang="de-DE" dirty="0"/>
                        <a:t>3</a:t>
                      </a:r>
                    </a:p>
                  </a:txBody>
                  <a:tcPr/>
                </a:tc>
                <a:tc>
                  <a:txBody>
                    <a:bodyPr/>
                    <a:lstStyle/>
                    <a:p>
                      <a:r>
                        <a:rPr lang="de-DE" sz="1600" dirty="0"/>
                        <a:t>Bernd</a:t>
                      </a:r>
                    </a:p>
                  </a:txBody>
                  <a:tcPr/>
                </a:tc>
                <a:tc>
                  <a:txBody>
                    <a:bodyPr/>
                    <a:lstStyle/>
                    <a:p>
                      <a:r>
                        <a:rPr lang="de-DE" sz="1600" dirty="0"/>
                        <a:t>Schmid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4272318743"/>
                  </a:ext>
                </a:extLst>
              </a:tr>
              <a:tr h="370840">
                <a:tc>
                  <a:txBody>
                    <a:bodyPr/>
                    <a:lstStyle/>
                    <a:p>
                      <a:r>
                        <a:rPr lang="de-DE" dirty="0"/>
                        <a:t>4</a:t>
                      </a:r>
                    </a:p>
                  </a:txBody>
                  <a:tcPr/>
                </a:tc>
                <a:tc>
                  <a:txBody>
                    <a:bodyPr/>
                    <a:lstStyle/>
                    <a:p>
                      <a:r>
                        <a:rPr lang="de-DE" sz="1600" dirty="0"/>
                        <a:t>Regine</a:t>
                      </a:r>
                    </a:p>
                  </a:txBody>
                  <a:tcPr/>
                </a:tc>
                <a:tc>
                  <a:txBody>
                    <a:bodyPr/>
                    <a:lstStyle/>
                    <a:p>
                      <a:r>
                        <a:rPr lang="de-DE" sz="1600" dirty="0"/>
                        <a:t>Hauser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1.1.2003</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3594890531"/>
                  </a:ext>
                </a:extLst>
              </a:tr>
              <a:tr h="370840">
                <a:tc>
                  <a:txBody>
                    <a:bodyPr/>
                    <a:lstStyle/>
                    <a:p>
                      <a:r>
                        <a:rPr lang="de-DE" dirty="0"/>
                        <a:t>5</a:t>
                      </a:r>
                    </a:p>
                  </a:txBody>
                  <a:tcPr/>
                </a:tc>
                <a:tc>
                  <a:txBody>
                    <a:bodyPr/>
                    <a:lstStyle/>
                    <a:p>
                      <a:r>
                        <a:rPr lang="de-DE" sz="1600" dirty="0"/>
                        <a:t>Miriam</a:t>
                      </a:r>
                    </a:p>
                  </a:txBody>
                  <a:tcPr/>
                </a:tc>
                <a:tc>
                  <a:txBody>
                    <a:bodyPr/>
                    <a:lstStyle/>
                    <a:p>
                      <a:r>
                        <a:rPr lang="de-DE" sz="1600" dirty="0"/>
                        <a:t>Schaller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4121045259"/>
                  </a:ext>
                </a:extLst>
              </a:tr>
              <a:tr h="370840">
                <a:tc>
                  <a:txBody>
                    <a:bodyPr/>
                    <a:lstStyle/>
                    <a:p>
                      <a:r>
                        <a:rPr lang="de-DE" dirty="0"/>
                        <a:t>6</a:t>
                      </a:r>
                    </a:p>
                  </a:txBody>
                  <a:tcPr/>
                </a:tc>
                <a:tc>
                  <a:txBody>
                    <a:bodyPr/>
                    <a:lstStyle/>
                    <a:p>
                      <a:r>
                        <a:rPr lang="de-DE" sz="1600" dirty="0"/>
                        <a:t>Judith</a:t>
                      </a:r>
                    </a:p>
                  </a:txBody>
                  <a:tcPr/>
                </a:tc>
                <a:tc>
                  <a:txBody>
                    <a:bodyPr/>
                    <a:lstStyle/>
                    <a:p>
                      <a:r>
                        <a:rPr lang="de-DE" sz="1600" dirty="0"/>
                        <a:t>Bauer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273481846"/>
                  </a:ext>
                </a:extLst>
              </a:tr>
            </a:tbl>
          </a:graphicData>
        </a:graphic>
      </p:graphicFrame>
      <p:graphicFrame>
        <p:nvGraphicFramePr>
          <p:cNvPr id="7" name="Tabelle 6"/>
          <p:cNvGraphicFramePr>
            <a:graphicFrameLocks noGrp="1"/>
          </p:cNvGraphicFramePr>
          <p:nvPr>
            <p:extLst/>
          </p:nvPr>
        </p:nvGraphicFramePr>
        <p:xfrm>
          <a:off x="457623" y="4262120"/>
          <a:ext cx="4790652" cy="2595880"/>
        </p:xfrm>
        <a:graphic>
          <a:graphicData uri="http://schemas.openxmlformats.org/drawingml/2006/table">
            <a:tbl>
              <a:tblPr firstRow="1" bandRow="1">
                <a:tableStyleId>{5C22544A-7EE6-4342-B048-85BDC9FD1C3A}</a:tableStyleId>
              </a:tblPr>
              <a:tblGrid>
                <a:gridCol w="1075786">
                  <a:extLst>
                    <a:ext uri="{9D8B030D-6E8A-4147-A177-3AD203B41FA5}">
                      <a16:colId xmlns:a16="http://schemas.microsoft.com/office/drawing/2014/main" val="4127578643"/>
                    </a:ext>
                  </a:extLst>
                </a:gridCol>
                <a:gridCol w="1724141">
                  <a:extLst>
                    <a:ext uri="{9D8B030D-6E8A-4147-A177-3AD203B41FA5}">
                      <a16:colId xmlns:a16="http://schemas.microsoft.com/office/drawing/2014/main" val="3750017878"/>
                    </a:ext>
                  </a:extLst>
                </a:gridCol>
                <a:gridCol w="1990725">
                  <a:extLst>
                    <a:ext uri="{9D8B030D-6E8A-4147-A177-3AD203B41FA5}">
                      <a16:colId xmlns:a16="http://schemas.microsoft.com/office/drawing/2014/main" val="4000738168"/>
                    </a:ext>
                  </a:extLst>
                </a:gridCol>
              </a:tblGrid>
              <a:tr h="370840">
                <a:tc>
                  <a:txBody>
                    <a:bodyPr/>
                    <a:lstStyle/>
                    <a:p>
                      <a:r>
                        <a:rPr lang="de-DE" b="0" u="sng" dirty="0"/>
                        <a:t>Klasse</a:t>
                      </a:r>
                    </a:p>
                  </a:txBody>
                  <a:tcPr/>
                </a:tc>
                <a:tc>
                  <a:txBody>
                    <a:bodyPr/>
                    <a:lstStyle/>
                    <a:p>
                      <a:r>
                        <a:rPr lang="de-DE" b="0" u="none" dirty="0"/>
                        <a:t>Lehrer</a:t>
                      </a:r>
                    </a:p>
                  </a:txBody>
                  <a:tcPr/>
                </a:tc>
                <a:tc>
                  <a:txBody>
                    <a:bodyPr/>
                    <a:lstStyle/>
                    <a:p>
                      <a:r>
                        <a:rPr lang="de-DE" b="0" u="sng" dirty="0"/>
                        <a:t>Fach</a:t>
                      </a:r>
                    </a:p>
                  </a:txBody>
                  <a:tcPr/>
                </a:tc>
                <a:extLst>
                  <a:ext uri="{0D108BD9-81ED-4DB2-BD59-A6C34878D82A}">
                    <a16:rowId xmlns:a16="http://schemas.microsoft.com/office/drawing/2014/main" val="2960655277"/>
                  </a:ext>
                </a:extLst>
              </a:tr>
              <a:tr h="370840">
                <a:tc>
                  <a:txBody>
                    <a:bodyPr/>
                    <a:lstStyle/>
                    <a:p>
                      <a:r>
                        <a:rPr lang="de-DE" dirty="0"/>
                        <a:t>5a</a:t>
                      </a:r>
                    </a:p>
                  </a:txBody>
                  <a:tcPr/>
                </a:tc>
                <a:tc>
                  <a:txBody>
                    <a:bodyPr/>
                    <a:lstStyle/>
                    <a:p>
                      <a:r>
                        <a:rPr lang="de-DE" dirty="0"/>
                        <a:t>Herr Menzel</a:t>
                      </a:r>
                    </a:p>
                  </a:txBody>
                  <a:tcPr/>
                </a:tc>
                <a:tc>
                  <a:txBody>
                    <a:bodyPr/>
                    <a:lstStyle/>
                    <a:p>
                      <a:r>
                        <a:rPr lang="de-DE" dirty="0"/>
                        <a:t>Mathematik</a:t>
                      </a:r>
                    </a:p>
                  </a:txBody>
                  <a:tcPr/>
                </a:tc>
                <a:extLst>
                  <a:ext uri="{0D108BD9-81ED-4DB2-BD59-A6C34878D82A}">
                    <a16:rowId xmlns:a16="http://schemas.microsoft.com/office/drawing/2014/main" val="1920536888"/>
                  </a:ext>
                </a:extLst>
              </a:tr>
              <a:tr h="370840">
                <a:tc>
                  <a:txBody>
                    <a:bodyPr/>
                    <a:lstStyle/>
                    <a:p>
                      <a:r>
                        <a:rPr lang="de-DE" dirty="0"/>
                        <a:t>5a</a:t>
                      </a:r>
                    </a:p>
                  </a:txBody>
                  <a:tcPr/>
                </a:tc>
                <a:tc>
                  <a:txBody>
                    <a:bodyPr/>
                    <a:lstStyle/>
                    <a:p>
                      <a:r>
                        <a:rPr lang="de-DE" dirty="0"/>
                        <a:t>Frau Müller</a:t>
                      </a:r>
                    </a:p>
                  </a:txBody>
                  <a:tcPr/>
                </a:tc>
                <a:tc>
                  <a:txBody>
                    <a:bodyPr/>
                    <a:lstStyle/>
                    <a:p>
                      <a:r>
                        <a:rPr lang="de-DE" dirty="0"/>
                        <a:t>Deutsch</a:t>
                      </a:r>
                    </a:p>
                  </a:txBody>
                  <a:tcPr/>
                </a:tc>
                <a:extLst>
                  <a:ext uri="{0D108BD9-81ED-4DB2-BD59-A6C34878D82A}">
                    <a16:rowId xmlns:a16="http://schemas.microsoft.com/office/drawing/2014/main" val="1728069214"/>
                  </a:ext>
                </a:extLst>
              </a:tr>
              <a:tr h="370840">
                <a:tc>
                  <a:txBody>
                    <a:bodyPr/>
                    <a:lstStyle/>
                    <a:p>
                      <a:r>
                        <a:rPr lang="de-DE" dirty="0"/>
                        <a:t>5b</a:t>
                      </a:r>
                    </a:p>
                  </a:txBody>
                  <a:tcPr/>
                </a:tc>
                <a:tc>
                  <a:txBody>
                    <a:bodyPr/>
                    <a:lstStyle/>
                    <a:p>
                      <a:r>
                        <a:rPr lang="de-DE" dirty="0"/>
                        <a:t>Herr Menzel</a:t>
                      </a:r>
                    </a:p>
                  </a:txBody>
                  <a:tcPr/>
                </a:tc>
                <a:tc>
                  <a:txBody>
                    <a:bodyPr/>
                    <a:lstStyle/>
                    <a:p>
                      <a:r>
                        <a:rPr lang="de-DE" dirty="0"/>
                        <a:t>Mathematik</a:t>
                      </a:r>
                    </a:p>
                  </a:txBody>
                  <a:tcPr/>
                </a:tc>
                <a:extLst>
                  <a:ext uri="{0D108BD9-81ED-4DB2-BD59-A6C34878D82A}">
                    <a16:rowId xmlns:a16="http://schemas.microsoft.com/office/drawing/2014/main" val="606886322"/>
                  </a:ext>
                </a:extLst>
              </a:tr>
              <a:tr h="370840">
                <a:tc>
                  <a:txBody>
                    <a:bodyPr/>
                    <a:lstStyle/>
                    <a:p>
                      <a:r>
                        <a:rPr lang="de-DE" dirty="0"/>
                        <a:t>5b</a:t>
                      </a:r>
                    </a:p>
                  </a:txBody>
                  <a:tcPr/>
                </a:tc>
                <a:tc>
                  <a:txBody>
                    <a:bodyPr/>
                    <a:lstStyle/>
                    <a:p>
                      <a:r>
                        <a:rPr lang="de-DE" dirty="0"/>
                        <a:t>Herr Menzel</a:t>
                      </a:r>
                    </a:p>
                  </a:txBody>
                  <a:tcPr/>
                </a:tc>
                <a:tc>
                  <a:txBody>
                    <a:bodyPr/>
                    <a:lstStyle/>
                    <a:p>
                      <a:r>
                        <a:rPr lang="de-DE" dirty="0"/>
                        <a:t>Naturphänomene</a:t>
                      </a:r>
                    </a:p>
                  </a:txBody>
                  <a:tcPr/>
                </a:tc>
                <a:extLst>
                  <a:ext uri="{0D108BD9-81ED-4DB2-BD59-A6C34878D82A}">
                    <a16:rowId xmlns:a16="http://schemas.microsoft.com/office/drawing/2014/main" val="2927743340"/>
                  </a:ext>
                </a:extLst>
              </a:tr>
              <a:tr h="370840">
                <a:tc>
                  <a:txBody>
                    <a:bodyPr/>
                    <a:lstStyle/>
                    <a:p>
                      <a:r>
                        <a:rPr lang="de-DE" dirty="0"/>
                        <a:t>5b</a:t>
                      </a:r>
                    </a:p>
                  </a:txBody>
                  <a:tcPr/>
                </a:tc>
                <a:tc>
                  <a:txBody>
                    <a:bodyPr/>
                    <a:lstStyle/>
                    <a:p>
                      <a:r>
                        <a:rPr lang="de-DE" dirty="0"/>
                        <a:t>Frau Müller</a:t>
                      </a:r>
                    </a:p>
                  </a:txBody>
                  <a:tcPr/>
                </a:tc>
                <a:tc>
                  <a:txBody>
                    <a:bodyPr/>
                    <a:lstStyle/>
                    <a:p>
                      <a:r>
                        <a:rPr lang="de-DE" dirty="0"/>
                        <a:t>Englisch</a:t>
                      </a:r>
                    </a:p>
                  </a:txBody>
                  <a:tcPr/>
                </a:tc>
                <a:extLst>
                  <a:ext uri="{0D108BD9-81ED-4DB2-BD59-A6C34878D82A}">
                    <a16:rowId xmlns:a16="http://schemas.microsoft.com/office/drawing/2014/main" val="398966953"/>
                  </a:ext>
                </a:extLst>
              </a:tr>
              <a:tr h="370840">
                <a:tc>
                  <a:txBody>
                    <a:bodyPr/>
                    <a:lstStyle/>
                    <a:p>
                      <a:r>
                        <a:rPr lang="de-DE" dirty="0"/>
                        <a:t>5b</a:t>
                      </a:r>
                    </a:p>
                  </a:txBody>
                  <a:tcPr/>
                </a:tc>
                <a:tc>
                  <a:txBody>
                    <a:bodyPr/>
                    <a:lstStyle/>
                    <a:p>
                      <a:r>
                        <a:rPr lang="de-DE" dirty="0"/>
                        <a:t>Frau Träger</a:t>
                      </a:r>
                    </a:p>
                  </a:txBody>
                  <a:tcPr/>
                </a:tc>
                <a:tc>
                  <a:txBody>
                    <a:bodyPr/>
                    <a:lstStyle/>
                    <a:p>
                      <a:r>
                        <a:rPr lang="de-DE" dirty="0"/>
                        <a:t>Deutsch</a:t>
                      </a:r>
                    </a:p>
                  </a:txBody>
                  <a:tcPr/>
                </a:tc>
                <a:extLst>
                  <a:ext uri="{0D108BD9-81ED-4DB2-BD59-A6C34878D82A}">
                    <a16:rowId xmlns:a16="http://schemas.microsoft.com/office/drawing/2014/main" val="3270468497"/>
                  </a:ext>
                </a:extLst>
              </a:tr>
            </a:tbl>
          </a:graphicData>
        </a:graphic>
      </p:graphicFrame>
      <p:graphicFrame>
        <p:nvGraphicFramePr>
          <p:cNvPr id="5" name="Tabelle 4"/>
          <p:cNvGraphicFramePr>
            <a:graphicFrameLocks noGrp="1"/>
          </p:cNvGraphicFramePr>
          <p:nvPr>
            <p:extLst>
              <p:ext uri="{D42A27DB-BD31-4B8C-83A1-F6EECF244321}">
                <p14:modId xmlns:p14="http://schemas.microsoft.com/office/powerpoint/2010/main" val="1912817796"/>
              </p:ext>
            </p:extLst>
          </p:nvPr>
        </p:nvGraphicFramePr>
        <p:xfrm>
          <a:off x="6637297" y="4508500"/>
          <a:ext cx="2341758" cy="1107440"/>
        </p:xfrm>
        <a:graphic>
          <a:graphicData uri="http://schemas.openxmlformats.org/drawingml/2006/table">
            <a:tbl>
              <a:tblPr firstRow="1" bandRow="1">
                <a:tableStyleId>{B301B821-A1FF-4177-AEE7-76D212191A09}</a:tableStyleId>
              </a:tblPr>
              <a:tblGrid>
                <a:gridCol w="802889">
                  <a:extLst>
                    <a:ext uri="{9D8B030D-6E8A-4147-A177-3AD203B41FA5}">
                      <a16:colId xmlns:a16="http://schemas.microsoft.com/office/drawing/2014/main" val="3089766915"/>
                    </a:ext>
                  </a:extLst>
                </a:gridCol>
                <a:gridCol w="1538869">
                  <a:extLst>
                    <a:ext uri="{9D8B030D-6E8A-4147-A177-3AD203B41FA5}">
                      <a16:colId xmlns:a16="http://schemas.microsoft.com/office/drawing/2014/main" val="3935149949"/>
                    </a:ext>
                  </a:extLst>
                </a:gridCol>
              </a:tblGrid>
              <a:tr h="357220">
                <a:tc>
                  <a:txBody>
                    <a:bodyPr/>
                    <a:lstStyle/>
                    <a:p>
                      <a:r>
                        <a:rPr lang="de-DE" u="sng" dirty="0"/>
                        <a:t>Name</a:t>
                      </a:r>
                    </a:p>
                  </a:txBody>
                  <a:tcPr/>
                </a:tc>
                <a:tc>
                  <a:txBody>
                    <a:bodyPr/>
                    <a:lstStyle/>
                    <a:p>
                      <a:r>
                        <a:rPr lang="de-DE" dirty="0"/>
                        <a:t>Klassenlehrer</a:t>
                      </a:r>
                    </a:p>
                  </a:txBody>
                  <a:tcPr/>
                </a:tc>
                <a:extLst>
                  <a:ext uri="{0D108BD9-81ED-4DB2-BD59-A6C34878D82A}">
                    <a16:rowId xmlns:a16="http://schemas.microsoft.com/office/drawing/2014/main" val="2363014775"/>
                  </a:ext>
                </a:extLst>
              </a:tr>
              <a:tr h="370840">
                <a:tc>
                  <a:txBody>
                    <a:bodyPr/>
                    <a:lstStyle/>
                    <a:p>
                      <a:r>
                        <a:rPr lang="de-DE" dirty="0"/>
                        <a:t>5a</a:t>
                      </a:r>
                    </a:p>
                  </a:txBody>
                  <a:tcPr/>
                </a:tc>
                <a:tc>
                  <a:txBody>
                    <a:bodyPr/>
                    <a:lstStyle/>
                    <a:p>
                      <a:r>
                        <a:rPr lang="de-DE" dirty="0"/>
                        <a:t>Herr Menzel</a:t>
                      </a:r>
                    </a:p>
                  </a:txBody>
                  <a:tcPr/>
                </a:tc>
                <a:extLst>
                  <a:ext uri="{0D108BD9-81ED-4DB2-BD59-A6C34878D82A}">
                    <a16:rowId xmlns:a16="http://schemas.microsoft.com/office/drawing/2014/main" val="1937173842"/>
                  </a:ext>
                </a:extLst>
              </a:tr>
              <a:tr h="370840">
                <a:tc>
                  <a:txBody>
                    <a:bodyPr/>
                    <a:lstStyle/>
                    <a:p>
                      <a:r>
                        <a:rPr lang="de-DE" dirty="0"/>
                        <a:t>5b</a:t>
                      </a:r>
                    </a:p>
                  </a:txBody>
                  <a:tcPr/>
                </a:tc>
                <a:tc>
                  <a:txBody>
                    <a:bodyPr/>
                    <a:lstStyle/>
                    <a:p>
                      <a:r>
                        <a:rPr lang="de-DE" dirty="0"/>
                        <a:t>Frau Träger</a:t>
                      </a:r>
                    </a:p>
                  </a:txBody>
                  <a:tcPr/>
                </a:tc>
                <a:extLst>
                  <a:ext uri="{0D108BD9-81ED-4DB2-BD59-A6C34878D82A}">
                    <a16:rowId xmlns:a16="http://schemas.microsoft.com/office/drawing/2014/main" val="3340709184"/>
                  </a:ext>
                </a:extLst>
              </a:tr>
            </a:tbl>
          </a:graphicData>
        </a:graphic>
      </p:graphicFrame>
    </p:spTree>
    <p:extLst>
      <p:ext uri="{BB962C8B-B14F-4D97-AF65-F5344CB8AC3E}">
        <p14:creationId xmlns:p14="http://schemas.microsoft.com/office/powerpoint/2010/main" val="3508631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369849" y="-49701"/>
            <a:ext cx="10515600" cy="1325563"/>
          </a:xfrm>
        </p:spPr>
        <p:txBody>
          <a:bodyPr/>
          <a:lstStyle/>
          <a:p>
            <a:r>
              <a:rPr lang="de-DE" dirty="0"/>
              <a:t>1. Normalform</a:t>
            </a:r>
          </a:p>
        </p:txBody>
      </p:sp>
      <p:graphicFrame>
        <p:nvGraphicFramePr>
          <p:cNvPr id="4" name="Tabelle 3"/>
          <p:cNvGraphicFramePr>
            <a:graphicFrameLocks noGrp="1"/>
          </p:cNvGraphicFramePr>
          <p:nvPr>
            <p:extLst>
              <p:ext uri="{D42A27DB-BD31-4B8C-83A1-F6EECF244321}">
                <p14:modId xmlns:p14="http://schemas.microsoft.com/office/powerpoint/2010/main" val="561155490"/>
              </p:ext>
            </p:extLst>
          </p:nvPr>
        </p:nvGraphicFramePr>
        <p:xfrm>
          <a:off x="334165" y="1324764"/>
          <a:ext cx="4891136" cy="3852667"/>
        </p:xfrm>
        <a:graphic>
          <a:graphicData uri="http://schemas.openxmlformats.org/drawingml/2006/table">
            <a:tbl>
              <a:tblPr firstRow="1" bandRow="1">
                <a:tableStyleId>{5C22544A-7EE6-4342-B048-85BDC9FD1C3A}</a:tableStyleId>
              </a:tblPr>
              <a:tblGrid>
                <a:gridCol w="1482099">
                  <a:extLst>
                    <a:ext uri="{9D8B030D-6E8A-4147-A177-3AD203B41FA5}">
                      <a16:colId xmlns:a16="http://schemas.microsoft.com/office/drawing/2014/main" val="205234339"/>
                    </a:ext>
                  </a:extLst>
                </a:gridCol>
                <a:gridCol w="963469">
                  <a:extLst>
                    <a:ext uri="{9D8B030D-6E8A-4147-A177-3AD203B41FA5}">
                      <a16:colId xmlns:a16="http://schemas.microsoft.com/office/drawing/2014/main" val="830854684"/>
                    </a:ext>
                  </a:extLst>
                </a:gridCol>
                <a:gridCol w="904847">
                  <a:extLst>
                    <a:ext uri="{9D8B030D-6E8A-4147-A177-3AD203B41FA5}">
                      <a16:colId xmlns:a16="http://schemas.microsoft.com/office/drawing/2014/main" val="3108850105"/>
                    </a:ext>
                  </a:extLst>
                </a:gridCol>
                <a:gridCol w="666467">
                  <a:extLst>
                    <a:ext uri="{9D8B030D-6E8A-4147-A177-3AD203B41FA5}">
                      <a16:colId xmlns:a16="http://schemas.microsoft.com/office/drawing/2014/main" val="3689599597"/>
                    </a:ext>
                  </a:extLst>
                </a:gridCol>
                <a:gridCol w="874254">
                  <a:extLst>
                    <a:ext uri="{9D8B030D-6E8A-4147-A177-3AD203B41FA5}">
                      <a16:colId xmlns:a16="http://schemas.microsoft.com/office/drawing/2014/main" val="3251650966"/>
                    </a:ext>
                  </a:extLst>
                </a:gridCol>
              </a:tblGrid>
              <a:tr h="377947">
                <a:tc>
                  <a:txBody>
                    <a:bodyPr/>
                    <a:lstStyle/>
                    <a:p>
                      <a:r>
                        <a:rPr lang="de-DE" b="0" i="0" u="sng" dirty="0" err="1"/>
                        <a:t>NrInKlasse</a:t>
                      </a:r>
                      <a:endParaRPr lang="de-DE" b="0" i="0" u="sng" dirty="0"/>
                    </a:p>
                  </a:txBody>
                  <a:tcPr/>
                </a:tc>
                <a:tc>
                  <a:txBody>
                    <a:bodyPr/>
                    <a:lstStyle/>
                    <a:p>
                      <a:r>
                        <a:rPr lang="de-DE" sz="1100" b="0" dirty="0"/>
                        <a:t>Name</a:t>
                      </a:r>
                    </a:p>
                  </a:txBody>
                  <a:tcPr/>
                </a:tc>
                <a:tc>
                  <a:txBody>
                    <a:bodyPr/>
                    <a:lstStyle/>
                    <a:p>
                      <a:r>
                        <a:rPr lang="de-DE" sz="1100" b="0" u="none" dirty="0"/>
                        <a:t>Geburtstag</a:t>
                      </a:r>
                    </a:p>
                  </a:txBody>
                  <a:tcPr/>
                </a:tc>
                <a:tc>
                  <a:txBody>
                    <a:bodyPr/>
                    <a:lstStyle/>
                    <a:p>
                      <a:r>
                        <a:rPr lang="de-DE" sz="1100" b="0" dirty="0"/>
                        <a:t>Adresse</a:t>
                      </a:r>
                    </a:p>
                  </a:txBody>
                  <a:tcPr/>
                </a:tc>
                <a:tc>
                  <a:txBody>
                    <a:bodyPr/>
                    <a:lstStyle/>
                    <a:p>
                      <a:r>
                        <a:rPr lang="de-DE" b="0" u="sng" dirty="0"/>
                        <a:t>Klasse</a:t>
                      </a:r>
                    </a:p>
                  </a:txBody>
                  <a:tcPr/>
                </a:tc>
                <a:extLst>
                  <a:ext uri="{0D108BD9-81ED-4DB2-BD59-A6C34878D82A}">
                    <a16:rowId xmlns:a16="http://schemas.microsoft.com/office/drawing/2014/main" val="1249383393"/>
                  </a:ext>
                </a:extLst>
              </a:tr>
              <a:tr h="370840">
                <a:tc>
                  <a:txBody>
                    <a:bodyPr/>
                    <a:lstStyle/>
                    <a:p>
                      <a:r>
                        <a:rPr lang="de-DE" dirty="0"/>
                        <a:t>1</a:t>
                      </a:r>
                    </a:p>
                  </a:txBody>
                  <a:tcPr/>
                </a:tc>
                <a:tc>
                  <a:txBody>
                    <a:bodyPr/>
                    <a:lstStyle/>
                    <a:p>
                      <a:r>
                        <a:rPr lang="de-DE" sz="1600" dirty="0"/>
                        <a:t>Peter Müller</a:t>
                      </a:r>
                    </a:p>
                  </a:txBody>
                  <a:tcPr/>
                </a:tc>
                <a:tc>
                  <a:txBody>
                    <a:bodyPr/>
                    <a:lstStyle/>
                    <a:p>
                      <a:r>
                        <a:rPr lang="de-DE" sz="1600" kern="1200" dirty="0">
                          <a:solidFill>
                            <a:schemeClr val="dk1"/>
                          </a:solidFill>
                          <a:latin typeface="+mn-lt"/>
                          <a:ea typeface="+mn-ea"/>
                          <a:cs typeface="+mn-cs"/>
                        </a:rPr>
                        <a:t>1.1.2000</a:t>
                      </a:r>
                    </a:p>
                  </a:txBody>
                  <a:tcPr/>
                </a:tc>
                <a:tc>
                  <a:txBody>
                    <a:bodyPr/>
                    <a:lstStyle/>
                    <a:p>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2138234338"/>
                  </a:ext>
                </a:extLst>
              </a:tr>
              <a:tr h="370840">
                <a:tc>
                  <a:txBody>
                    <a:bodyPr/>
                    <a:lstStyle/>
                    <a:p>
                      <a:r>
                        <a:rPr lang="de-DE" dirty="0"/>
                        <a:t>2</a:t>
                      </a:r>
                    </a:p>
                  </a:txBody>
                  <a:tcPr/>
                </a:tc>
                <a:tc>
                  <a:txBody>
                    <a:bodyPr/>
                    <a:lstStyle/>
                    <a:p>
                      <a:r>
                        <a:rPr lang="de-DE" sz="1600" dirty="0"/>
                        <a:t>Franz Maier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2389665471"/>
                  </a:ext>
                </a:extLst>
              </a:tr>
              <a:tr h="370840">
                <a:tc>
                  <a:txBody>
                    <a:bodyPr/>
                    <a:lstStyle/>
                    <a:p>
                      <a:r>
                        <a:rPr lang="de-DE" dirty="0"/>
                        <a:t>3</a:t>
                      </a:r>
                    </a:p>
                  </a:txBody>
                  <a:tcPr/>
                </a:tc>
                <a:tc>
                  <a:txBody>
                    <a:bodyPr/>
                    <a:lstStyle/>
                    <a:p>
                      <a:r>
                        <a:rPr lang="de-DE" sz="1600" dirty="0"/>
                        <a:t>Bernd Schmid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4272318743"/>
                  </a:ext>
                </a:extLst>
              </a:tr>
              <a:tr h="370840">
                <a:tc>
                  <a:txBody>
                    <a:bodyPr/>
                    <a:lstStyle/>
                    <a:p>
                      <a:r>
                        <a:rPr lang="de-DE" dirty="0"/>
                        <a:t>1</a:t>
                      </a:r>
                    </a:p>
                  </a:txBody>
                  <a:tcPr/>
                </a:tc>
                <a:tc>
                  <a:txBody>
                    <a:bodyPr/>
                    <a:lstStyle/>
                    <a:p>
                      <a:r>
                        <a:rPr lang="de-DE" sz="1600" dirty="0"/>
                        <a:t>Regine Hauser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1.1.2003</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3594890531"/>
                  </a:ext>
                </a:extLst>
              </a:tr>
              <a:tr h="370840">
                <a:tc>
                  <a:txBody>
                    <a:bodyPr/>
                    <a:lstStyle/>
                    <a:p>
                      <a:r>
                        <a:rPr lang="de-DE" dirty="0"/>
                        <a:t>2</a:t>
                      </a:r>
                    </a:p>
                  </a:txBody>
                  <a:tcPr/>
                </a:tc>
                <a:tc>
                  <a:txBody>
                    <a:bodyPr/>
                    <a:lstStyle/>
                    <a:p>
                      <a:r>
                        <a:rPr lang="de-DE" sz="1600" dirty="0"/>
                        <a:t>Miriam Schaller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4121045259"/>
                  </a:ext>
                </a:extLst>
              </a:tr>
              <a:tr h="370840">
                <a:tc>
                  <a:txBody>
                    <a:bodyPr/>
                    <a:lstStyle/>
                    <a:p>
                      <a:r>
                        <a:rPr lang="de-DE" dirty="0"/>
                        <a:t>3</a:t>
                      </a:r>
                    </a:p>
                  </a:txBody>
                  <a:tcPr/>
                </a:tc>
                <a:tc>
                  <a:txBody>
                    <a:bodyPr/>
                    <a:lstStyle/>
                    <a:p>
                      <a:r>
                        <a:rPr lang="de-DE" sz="1600" dirty="0"/>
                        <a:t>Judith Bauer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273481846"/>
                  </a:ext>
                </a:extLst>
              </a:tr>
            </a:tbl>
          </a:graphicData>
        </a:graphic>
      </p:graphicFrame>
      <p:graphicFrame>
        <p:nvGraphicFramePr>
          <p:cNvPr id="5" name="Tabelle 4"/>
          <p:cNvGraphicFramePr>
            <a:graphicFrameLocks noGrp="1"/>
          </p:cNvGraphicFramePr>
          <p:nvPr>
            <p:extLst>
              <p:ext uri="{D42A27DB-BD31-4B8C-83A1-F6EECF244321}">
                <p14:modId xmlns:p14="http://schemas.microsoft.com/office/powerpoint/2010/main" val="159455829"/>
              </p:ext>
            </p:extLst>
          </p:nvPr>
        </p:nvGraphicFramePr>
        <p:xfrm>
          <a:off x="6213460" y="1324764"/>
          <a:ext cx="5878918" cy="3632200"/>
        </p:xfrm>
        <a:graphic>
          <a:graphicData uri="http://schemas.openxmlformats.org/drawingml/2006/table">
            <a:tbl>
              <a:tblPr firstRow="1" bandRow="1">
                <a:tableStyleId>{5C22544A-7EE6-4342-B048-85BDC9FD1C3A}</a:tableStyleId>
              </a:tblPr>
              <a:tblGrid>
                <a:gridCol w="1248936">
                  <a:extLst>
                    <a:ext uri="{9D8B030D-6E8A-4147-A177-3AD203B41FA5}">
                      <a16:colId xmlns:a16="http://schemas.microsoft.com/office/drawing/2014/main" val="205234339"/>
                    </a:ext>
                  </a:extLst>
                </a:gridCol>
                <a:gridCol w="785046">
                  <a:extLst>
                    <a:ext uri="{9D8B030D-6E8A-4147-A177-3AD203B41FA5}">
                      <a16:colId xmlns:a16="http://schemas.microsoft.com/office/drawing/2014/main" val="830854684"/>
                    </a:ext>
                  </a:extLst>
                </a:gridCol>
                <a:gridCol w="918860">
                  <a:extLst>
                    <a:ext uri="{9D8B030D-6E8A-4147-A177-3AD203B41FA5}">
                      <a16:colId xmlns:a16="http://schemas.microsoft.com/office/drawing/2014/main" val="1045315629"/>
                    </a:ext>
                  </a:extLst>
                </a:gridCol>
                <a:gridCol w="1177569">
                  <a:extLst>
                    <a:ext uri="{9D8B030D-6E8A-4147-A177-3AD203B41FA5}">
                      <a16:colId xmlns:a16="http://schemas.microsoft.com/office/drawing/2014/main" val="3108850105"/>
                    </a:ext>
                  </a:extLst>
                </a:gridCol>
                <a:gridCol w="655692">
                  <a:extLst>
                    <a:ext uri="{9D8B030D-6E8A-4147-A177-3AD203B41FA5}">
                      <a16:colId xmlns:a16="http://schemas.microsoft.com/office/drawing/2014/main" val="3689599597"/>
                    </a:ext>
                  </a:extLst>
                </a:gridCol>
                <a:gridCol w="1092815">
                  <a:extLst>
                    <a:ext uri="{9D8B030D-6E8A-4147-A177-3AD203B41FA5}">
                      <a16:colId xmlns:a16="http://schemas.microsoft.com/office/drawing/2014/main" val="3251650966"/>
                    </a:ext>
                  </a:extLst>
                </a:gridCol>
              </a:tblGrid>
              <a:tr h="0">
                <a:tc>
                  <a:txBody>
                    <a:bodyPr/>
                    <a:lstStyle/>
                    <a:p>
                      <a:r>
                        <a:rPr lang="de-DE" b="0" i="0" u="sng" dirty="0" err="1"/>
                        <a:t>NrInKlasse</a:t>
                      </a:r>
                      <a:endParaRPr lang="de-DE" b="0" i="0" u="sng" dirty="0"/>
                    </a:p>
                  </a:txBody>
                  <a:tcPr/>
                </a:tc>
                <a:tc>
                  <a:txBody>
                    <a:bodyPr/>
                    <a:lstStyle/>
                    <a:p>
                      <a:r>
                        <a:rPr lang="de-DE" sz="1100" b="0" dirty="0"/>
                        <a:t>Vorname</a:t>
                      </a:r>
                    </a:p>
                  </a:txBody>
                  <a:tcPr/>
                </a:tc>
                <a:tc>
                  <a:txBody>
                    <a:bodyPr/>
                    <a:lstStyle/>
                    <a:p>
                      <a:r>
                        <a:rPr lang="de-DE" sz="1100" b="0" dirty="0"/>
                        <a:t>Nachname</a:t>
                      </a:r>
                    </a:p>
                  </a:txBody>
                  <a:tcPr/>
                </a:tc>
                <a:tc>
                  <a:txBody>
                    <a:bodyPr/>
                    <a:lstStyle/>
                    <a:p>
                      <a:r>
                        <a:rPr lang="de-DE" sz="1100" b="0" u="none" dirty="0"/>
                        <a:t>Geburtstag</a:t>
                      </a:r>
                    </a:p>
                  </a:txBody>
                  <a:tcPr/>
                </a:tc>
                <a:tc>
                  <a:txBody>
                    <a:bodyPr/>
                    <a:lstStyle/>
                    <a:p>
                      <a:r>
                        <a:rPr lang="de-DE" sz="1100" b="0" dirty="0"/>
                        <a:t>Adresse</a:t>
                      </a:r>
                    </a:p>
                  </a:txBody>
                  <a:tcPr/>
                </a:tc>
                <a:tc>
                  <a:txBody>
                    <a:bodyPr/>
                    <a:lstStyle/>
                    <a:p>
                      <a:r>
                        <a:rPr lang="de-DE" b="0" u="sng" dirty="0"/>
                        <a:t>Klasse</a:t>
                      </a:r>
                    </a:p>
                  </a:txBody>
                  <a:tcPr/>
                </a:tc>
                <a:extLst>
                  <a:ext uri="{0D108BD9-81ED-4DB2-BD59-A6C34878D82A}">
                    <a16:rowId xmlns:a16="http://schemas.microsoft.com/office/drawing/2014/main" val="1249383393"/>
                  </a:ext>
                </a:extLst>
              </a:tr>
              <a:tr h="370840">
                <a:tc>
                  <a:txBody>
                    <a:bodyPr/>
                    <a:lstStyle/>
                    <a:p>
                      <a:r>
                        <a:rPr lang="de-DE" dirty="0"/>
                        <a:t>1</a:t>
                      </a:r>
                    </a:p>
                  </a:txBody>
                  <a:tcPr/>
                </a:tc>
                <a:tc>
                  <a:txBody>
                    <a:bodyPr/>
                    <a:lstStyle/>
                    <a:p>
                      <a:r>
                        <a:rPr lang="de-DE" sz="1600" dirty="0"/>
                        <a:t>Peter</a:t>
                      </a:r>
                    </a:p>
                  </a:txBody>
                  <a:tcPr/>
                </a:tc>
                <a:tc>
                  <a:txBody>
                    <a:bodyPr/>
                    <a:lstStyle/>
                    <a:p>
                      <a:r>
                        <a:rPr lang="de-DE" sz="1600" dirty="0"/>
                        <a:t>Müller</a:t>
                      </a:r>
                    </a:p>
                  </a:txBody>
                  <a:tcPr/>
                </a:tc>
                <a:tc>
                  <a:txBody>
                    <a:bodyPr/>
                    <a:lstStyle/>
                    <a:p>
                      <a:r>
                        <a:rPr lang="de-DE" sz="1600" kern="1200" dirty="0">
                          <a:solidFill>
                            <a:schemeClr val="dk1"/>
                          </a:solidFill>
                          <a:latin typeface="+mn-lt"/>
                          <a:ea typeface="+mn-ea"/>
                          <a:cs typeface="+mn-cs"/>
                        </a:rPr>
                        <a:t>1.1.2000</a:t>
                      </a:r>
                    </a:p>
                  </a:txBody>
                  <a:tcPr/>
                </a:tc>
                <a:tc>
                  <a:txBody>
                    <a:bodyPr/>
                    <a:lstStyle/>
                    <a:p>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2138234338"/>
                  </a:ext>
                </a:extLst>
              </a:tr>
              <a:tr h="370840">
                <a:tc>
                  <a:txBody>
                    <a:bodyPr/>
                    <a:lstStyle/>
                    <a:p>
                      <a:r>
                        <a:rPr lang="de-DE" dirty="0"/>
                        <a:t>2</a:t>
                      </a:r>
                    </a:p>
                  </a:txBody>
                  <a:tcPr/>
                </a:tc>
                <a:tc>
                  <a:txBody>
                    <a:bodyPr/>
                    <a:lstStyle/>
                    <a:p>
                      <a:r>
                        <a:rPr lang="de-DE" sz="1600" dirty="0"/>
                        <a:t>Franz</a:t>
                      </a:r>
                    </a:p>
                  </a:txBody>
                  <a:tcPr/>
                </a:tc>
                <a:tc>
                  <a:txBody>
                    <a:bodyPr/>
                    <a:lstStyle/>
                    <a:p>
                      <a:r>
                        <a:rPr lang="de-DE" sz="1600" dirty="0"/>
                        <a:t>Maier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2389665471"/>
                  </a:ext>
                </a:extLst>
              </a:tr>
              <a:tr h="370840">
                <a:tc>
                  <a:txBody>
                    <a:bodyPr/>
                    <a:lstStyle/>
                    <a:p>
                      <a:r>
                        <a:rPr lang="de-DE" dirty="0"/>
                        <a:t>3</a:t>
                      </a:r>
                    </a:p>
                  </a:txBody>
                  <a:tcPr/>
                </a:tc>
                <a:tc>
                  <a:txBody>
                    <a:bodyPr/>
                    <a:lstStyle/>
                    <a:p>
                      <a:r>
                        <a:rPr lang="de-DE" sz="1600" dirty="0"/>
                        <a:t>Bernd</a:t>
                      </a:r>
                    </a:p>
                  </a:txBody>
                  <a:tcPr/>
                </a:tc>
                <a:tc>
                  <a:txBody>
                    <a:bodyPr/>
                    <a:lstStyle/>
                    <a:p>
                      <a:r>
                        <a:rPr lang="de-DE" sz="1600" dirty="0"/>
                        <a:t>Schmid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4272318743"/>
                  </a:ext>
                </a:extLst>
              </a:tr>
              <a:tr h="370840">
                <a:tc>
                  <a:txBody>
                    <a:bodyPr/>
                    <a:lstStyle/>
                    <a:p>
                      <a:r>
                        <a:rPr lang="de-DE" dirty="0"/>
                        <a:t>1</a:t>
                      </a:r>
                    </a:p>
                  </a:txBody>
                  <a:tcPr/>
                </a:tc>
                <a:tc>
                  <a:txBody>
                    <a:bodyPr/>
                    <a:lstStyle/>
                    <a:p>
                      <a:r>
                        <a:rPr lang="de-DE" sz="1600" dirty="0"/>
                        <a:t>Regine</a:t>
                      </a:r>
                    </a:p>
                  </a:txBody>
                  <a:tcPr/>
                </a:tc>
                <a:tc>
                  <a:txBody>
                    <a:bodyPr/>
                    <a:lstStyle/>
                    <a:p>
                      <a:r>
                        <a:rPr lang="de-DE" sz="1600" dirty="0"/>
                        <a:t>Hauser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1.1.2003</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3594890531"/>
                  </a:ext>
                </a:extLst>
              </a:tr>
              <a:tr h="370840">
                <a:tc>
                  <a:txBody>
                    <a:bodyPr/>
                    <a:lstStyle/>
                    <a:p>
                      <a:r>
                        <a:rPr lang="de-DE" dirty="0"/>
                        <a:t>2</a:t>
                      </a:r>
                    </a:p>
                  </a:txBody>
                  <a:tcPr/>
                </a:tc>
                <a:tc>
                  <a:txBody>
                    <a:bodyPr/>
                    <a:lstStyle/>
                    <a:p>
                      <a:r>
                        <a:rPr lang="de-DE" sz="1600" dirty="0"/>
                        <a:t>Miriam</a:t>
                      </a:r>
                    </a:p>
                  </a:txBody>
                  <a:tcPr/>
                </a:tc>
                <a:tc>
                  <a:txBody>
                    <a:bodyPr/>
                    <a:lstStyle/>
                    <a:p>
                      <a:r>
                        <a:rPr lang="de-DE" sz="1600" dirty="0"/>
                        <a:t>Schaller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4121045259"/>
                  </a:ext>
                </a:extLst>
              </a:tr>
              <a:tr h="370840">
                <a:tc>
                  <a:txBody>
                    <a:bodyPr/>
                    <a:lstStyle/>
                    <a:p>
                      <a:r>
                        <a:rPr lang="de-DE" dirty="0"/>
                        <a:t>3</a:t>
                      </a:r>
                    </a:p>
                  </a:txBody>
                  <a:tcPr/>
                </a:tc>
                <a:tc>
                  <a:txBody>
                    <a:bodyPr/>
                    <a:lstStyle/>
                    <a:p>
                      <a:r>
                        <a:rPr lang="de-DE" sz="1600" dirty="0"/>
                        <a:t>Judith</a:t>
                      </a:r>
                    </a:p>
                  </a:txBody>
                  <a:tcPr/>
                </a:tc>
                <a:tc>
                  <a:txBody>
                    <a:bodyPr/>
                    <a:lstStyle/>
                    <a:p>
                      <a:r>
                        <a:rPr lang="de-DE" sz="1600" dirty="0"/>
                        <a:t>Bauer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273481846"/>
                  </a:ext>
                </a:extLst>
              </a:tr>
            </a:tbl>
          </a:graphicData>
        </a:graphic>
      </p:graphicFrame>
      <p:sp>
        <p:nvSpPr>
          <p:cNvPr id="6" name="Pfeil: nach rechts 5"/>
          <p:cNvSpPr/>
          <p:nvPr/>
        </p:nvSpPr>
        <p:spPr>
          <a:xfrm>
            <a:off x="5325822" y="2631688"/>
            <a:ext cx="770178" cy="107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p:cNvSpPr txBox="1"/>
          <p:nvPr/>
        </p:nvSpPr>
        <p:spPr>
          <a:xfrm>
            <a:off x="722598" y="5526544"/>
            <a:ext cx="11093233"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de-DE" dirty="0"/>
              <a:t>Felder sollten atomar sein, also nicht weiter unterteilbar.</a:t>
            </a:r>
          </a:p>
          <a:p>
            <a:r>
              <a:rPr lang="de-DE" dirty="0"/>
              <a:t>Sollte man alle Schüler mit dem Nachnamen Hauser suchen, wäre das ursprüngliche Schema dafür nicht geeignet. </a:t>
            </a:r>
          </a:p>
        </p:txBody>
      </p:sp>
    </p:spTree>
    <p:extLst>
      <p:ext uri="{BB962C8B-B14F-4D97-AF65-F5344CB8AC3E}">
        <p14:creationId xmlns:p14="http://schemas.microsoft.com/office/powerpoint/2010/main" val="221875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1"/>
          <p:cNvSpPr txBox="1">
            <a:spLocks/>
          </p:cNvSpPr>
          <p:nvPr/>
        </p:nvSpPr>
        <p:spPr>
          <a:xfrm>
            <a:off x="369849" y="-497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2. Normalform</a:t>
            </a:r>
          </a:p>
        </p:txBody>
      </p:sp>
      <p:graphicFrame>
        <p:nvGraphicFramePr>
          <p:cNvPr id="10" name="Tabelle 9"/>
          <p:cNvGraphicFramePr>
            <a:graphicFrameLocks noGrp="1"/>
          </p:cNvGraphicFramePr>
          <p:nvPr>
            <p:extLst>
              <p:ext uri="{D42A27DB-BD31-4B8C-83A1-F6EECF244321}">
                <p14:modId xmlns:p14="http://schemas.microsoft.com/office/powerpoint/2010/main" val="3510144355"/>
              </p:ext>
            </p:extLst>
          </p:nvPr>
        </p:nvGraphicFramePr>
        <p:xfrm>
          <a:off x="42747" y="923483"/>
          <a:ext cx="5878918" cy="3632200"/>
        </p:xfrm>
        <a:graphic>
          <a:graphicData uri="http://schemas.openxmlformats.org/drawingml/2006/table">
            <a:tbl>
              <a:tblPr firstRow="1" bandRow="1">
                <a:tableStyleId>{5C22544A-7EE6-4342-B048-85BDC9FD1C3A}</a:tableStyleId>
              </a:tblPr>
              <a:tblGrid>
                <a:gridCol w="1248936">
                  <a:extLst>
                    <a:ext uri="{9D8B030D-6E8A-4147-A177-3AD203B41FA5}">
                      <a16:colId xmlns:a16="http://schemas.microsoft.com/office/drawing/2014/main" val="205234339"/>
                    </a:ext>
                  </a:extLst>
                </a:gridCol>
                <a:gridCol w="785046">
                  <a:extLst>
                    <a:ext uri="{9D8B030D-6E8A-4147-A177-3AD203B41FA5}">
                      <a16:colId xmlns:a16="http://schemas.microsoft.com/office/drawing/2014/main" val="830854684"/>
                    </a:ext>
                  </a:extLst>
                </a:gridCol>
                <a:gridCol w="918860">
                  <a:extLst>
                    <a:ext uri="{9D8B030D-6E8A-4147-A177-3AD203B41FA5}">
                      <a16:colId xmlns:a16="http://schemas.microsoft.com/office/drawing/2014/main" val="1045315629"/>
                    </a:ext>
                  </a:extLst>
                </a:gridCol>
                <a:gridCol w="1177569">
                  <a:extLst>
                    <a:ext uri="{9D8B030D-6E8A-4147-A177-3AD203B41FA5}">
                      <a16:colId xmlns:a16="http://schemas.microsoft.com/office/drawing/2014/main" val="3108850105"/>
                    </a:ext>
                  </a:extLst>
                </a:gridCol>
                <a:gridCol w="655692">
                  <a:extLst>
                    <a:ext uri="{9D8B030D-6E8A-4147-A177-3AD203B41FA5}">
                      <a16:colId xmlns:a16="http://schemas.microsoft.com/office/drawing/2014/main" val="3689599597"/>
                    </a:ext>
                  </a:extLst>
                </a:gridCol>
                <a:gridCol w="1092815">
                  <a:extLst>
                    <a:ext uri="{9D8B030D-6E8A-4147-A177-3AD203B41FA5}">
                      <a16:colId xmlns:a16="http://schemas.microsoft.com/office/drawing/2014/main" val="3251650966"/>
                    </a:ext>
                  </a:extLst>
                </a:gridCol>
              </a:tblGrid>
              <a:tr h="0">
                <a:tc>
                  <a:txBody>
                    <a:bodyPr/>
                    <a:lstStyle/>
                    <a:p>
                      <a:r>
                        <a:rPr lang="de-DE" b="0" i="0" u="sng" dirty="0" err="1"/>
                        <a:t>NrInKlasse</a:t>
                      </a:r>
                      <a:endParaRPr lang="de-DE" b="0" i="0" u="sng" dirty="0"/>
                    </a:p>
                  </a:txBody>
                  <a:tcPr/>
                </a:tc>
                <a:tc>
                  <a:txBody>
                    <a:bodyPr/>
                    <a:lstStyle/>
                    <a:p>
                      <a:r>
                        <a:rPr lang="de-DE" sz="1100" b="0" dirty="0"/>
                        <a:t>Vorname</a:t>
                      </a:r>
                    </a:p>
                  </a:txBody>
                  <a:tcPr/>
                </a:tc>
                <a:tc>
                  <a:txBody>
                    <a:bodyPr/>
                    <a:lstStyle/>
                    <a:p>
                      <a:r>
                        <a:rPr lang="de-DE" sz="1100" b="0" dirty="0"/>
                        <a:t>Nachname</a:t>
                      </a:r>
                    </a:p>
                  </a:txBody>
                  <a:tcPr/>
                </a:tc>
                <a:tc>
                  <a:txBody>
                    <a:bodyPr/>
                    <a:lstStyle/>
                    <a:p>
                      <a:r>
                        <a:rPr lang="de-DE" sz="1100" b="0" u="none" dirty="0"/>
                        <a:t>Geburtstag</a:t>
                      </a:r>
                    </a:p>
                  </a:txBody>
                  <a:tcPr/>
                </a:tc>
                <a:tc>
                  <a:txBody>
                    <a:bodyPr/>
                    <a:lstStyle/>
                    <a:p>
                      <a:r>
                        <a:rPr lang="de-DE" sz="1100" b="0" dirty="0"/>
                        <a:t>Adresse</a:t>
                      </a:r>
                    </a:p>
                  </a:txBody>
                  <a:tcPr/>
                </a:tc>
                <a:tc>
                  <a:txBody>
                    <a:bodyPr/>
                    <a:lstStyle/>
                    <a:p>
                      <a:r>
                        <a:rPr lang="de-DE" b="0" u="none" dirty="0"/>
                        <a:t>Klasse</a:t>
                      </a:r>
                    </a:p>
                  </a:txBody>
                  <a:tcPr/>
                </a:tc>
                <a:extLst>
                  <a:ext uri="{0D108BD9-81ED-4DB2-BD59-A6C34878D82A}">
                    <a16:rowId xmlns:a16="http://schemas.microsoft.com/office/drawing/2014/main" val="1249383393"/>
                  </a:ext>
                </a:extLst>
              </a:tr>
              <a:tr h="370840">
                <a:tc>
                  <a:txBody>
                    <a:bodyPr/>
                    <a:lstStyle/>
                    <a:p>
                      <a:r>
                        <a:rPr lang="de-DE" dirty="0"/>
                        <a:t>1</a:t>
                      </a:r>
                    </a:p>
                  </a:txBody>
                  <a:tcPr/>
                </a:tc>
                <a:tc>
                  <a:txBody>
                    <a:bodyPr/>
                    <a:lstStyle/>
                    <a:p>
                      <a:r>
                        <a:rPr lang="de-DE" sz="1600" dirty="0"/>
                        <a:t>Peter</a:t>
                      </a:r>
                    </a:p>
                  </a:txBody>
                  <a:tcPr/>
                </a:tc>
                <a:tc>
                  <a:txBody>
                    <a:bodyPr/>
                    <a:lstStyle/>
                    <a:p>
                      <a:r>
                        <a:rPr lang="de-DE" sz="1600" dirty="0"/>
                        <a:t>Müller</a:t>
                      </a:r>
                    </a:p>
                  </a:txBody>
                  <a:tcPr/>
                </a:tc>
                <a:tc>
                  <a:txBody>
                    <a:bodyPr/>
                    <a:lstStyle/>
                    <a:p>
                      <a:r>
                        <a:rPr lang="de-DE" sz="1600" kern="1200" dirty="0">
                          <a:solidFill>
                            <a:schemeClr val="dk1"/>
                          </a:solidFill>
                          <a:latin typeface="+mn-lt"/>
                          <a:ea typeface="+mn-ea"/>
                          <a:cs typeface="+mn-cs"/>
                        </a:rPr>
                        <a:t>1.1.2000</a:t>
                      </a:r>
                    </a:p>
                  </a:txBody>
                  <a:tcPr/>
                </a:tc>
                <a:tc>
                  <a:txBody>
                    <a:bodyPr/>
                    <a:lstStyle/>
                    <a:p>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2138234338"/>
                  </a:ext>
                </a:extLst>
              </a:tr>
              <a:tr h="370840">
                <a:tc>
                  <a:txBody>
                    <a:bodyPr/>
                    <a:lstStyle/>
                    <a:p>
                      <a:r>
                        <a:rPr lang="de-DE" dirty="0"/>
                        <a:t>2</a:t>
                      </a:r>
                    </a:p>
                  </a:txBody>
                  <a:tcPr/>
                </a:tc>
                <a:tc>
                  <a:txBody>
                    <a:bodyPr/>
                    <a:lstStyle/>
                    <a:p>
                      <a:r>
                        <a:rPr lang="de-DE" sz="1600" dirty="0"/>
                        <a:t>Franz</a:t>
                      </a:r>
                    </a:p>
                  </a:txBody>
                  <a:tcPr/>
                </a:tc>
                <a:tc>
                  <a:txBody>
                    <a:bodyPr/>
                    <a:lstStyle/>
                    <a:p>
                      <a:r>
                        <a:rPr lang="de-DE" sz="1600" dirty="0"/>
                        <a:t>Maier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2389665471"/>
                  </a:ext>
                </a:extLst>
              </a:tr>
              <a:tr h="370840">
                <a:tc>
                  <a:txBody>
                    <a:bodyPr/>
                    <a:lstStyle/>
                    <a:p>
                      <a:r>
                        <a:rPr lang="de-DE" dirty="0"/>
                        <a:t>3</a:t>
                      </a:r>
                    </a:p>
                  </a:txBody>
                  <a:tcPr/>
                </a:tc>
                <a:tc>
                  <a:txBody>
                    <a:bodyPr/>
                    <a:lstStyle/>
                    <a:p>
                      <a:r>
                        <a:rPr lang="de-DE" sz="1600" dirty="0"/>
                        <a:t>Bernd</a:t>
                      </a:r>
                    </a:p>
                  </a:txBody>
                  <a:tcPr/>
                </a:tc>
                <a:tc>
                  <a:txBody>
                    <a:bodyPr/>
                    <a:lstStyle/>
                    <a:p>
                      <a:r>
                        <a:rPr lang="de-DE" sz="1600" dirty="0"/>
                        <a:t>Schmid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4272318743"/>
                  </a:ext>
                </a:extLst>
              </a:tr>
              <a:tr h="370840">
                <a:tc>
                  <a:txBody>
                    <a:bodyPr/>
                    <a:lstStyle/>
                    <a:p>
                      <a:r>
                        <a:rPr lang="de-DE" dirty="0"/>
                        <a:t>1</a:t>
                      </a:r>
                    </a:p>
                  </a:txBody>
                  <a:tcPr/>
                </a:tc>
                <a:tc>
                  <a:txBody>
                    <a:bodyPr/>
                    <a:lstStyle/>
                    <a:p>
                      <a:r>
                        <a:rPr lang="de-DE" sz="1600" dirty="0"/>
                        <a:t>Regine</a:t>
                      </a:r>
                    </a:p>
                  </a:txBody>
                  <a:tcPr/>
                </a:tc>
                <a:tc>
                  <a:txBody>
                    <a:bodyPr/>
                    <a:lstStyle/>
                    <a:p>
                      <a:r>
                        <a:rPr lang="de-DE" sz="1600" dirty="0"/>
                        <a:t>Hauser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1.1.2003</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3594890531"/>
                  </a:ext>
                </a:extLst>
              </a:tr>
              <a:tr h="370840">
                <a:tc>
                  <a:txBody>
                    <a:bodyPr/>
                    <a:lstStyle/>
                    <a:p>
                      <a:r>
                        <a:rPr lang="de-DE" dirty="0"/>
                        <a:t>2</a:t>
                      </a:r>
                    </a:p>
                  </a:txBody>
                  <a:tcPr/>
                </a:tc>
                <a:tc>
                  <a:txBody>
                    <a:bodyPr/>
                    <a:lstStyle/>
                    <a:p>
                      <a:r>
                        <a:rPr lang="de-DE" sz="1600" dirty="0"/>
                        <a:t>Miriam</a:t>
                      </a:r>
                    </a:p>
                  </a:txBody>
                  <a:tcPr/>
                </a:tc>
                <a:tc>
                  <a:txBody>
                    <a:bodyPr/>
                    <a:lstStyle/>
                    <a:p>
                      <a:r>
                        <a:rPr lang="de-DE" sz="1600" dirty="0"/>
                        <a:t>Schaller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4121045259"/>
                  </a:ext>
                </a:extLst>
              </a:tr>
              <a:tr h="370840">
                <a:tc>
                  <a:txBody>
                    <a:bodyPr/>
                    <a:lstStyle/>
                    <a:p>
                      <a:r>
                        <a:rPr lang="de-DE" dirty="0"/>
                        <a:t>3</a:t>
                      </a:r>
                    </a:p>
                  </a:txBody>
                  <a:tcPr/>
                </a:tc>
                <a:tc>
                  <a:txBody>
                    <a:bodyPr/>
                    <a:lstStyle/>
                    <a:p>
                      <a:r>
                        <a:rPr lang="de-DE" sz="1600" dirty="0"/>
                        <a:t>Judith</a:t>
                      </a:r>
                    </a:p>
                  </a:txBody>
                  <a:tcPr/>
                </a:tc>
                <a:tc>
                  <a:txBody>
                    <a:bodyPr/>
                    <a:lstStyle/>
                    <a:p>
                      <a:r>
                        <a:rPr lang="de-DE" sz="1600" dirty="0"/>
                        <a:t>Bauer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273481846"/>
                  </a:ext>
                </a:extLst>
              </a:tr>
            </a:tbl>
          </a:graphicData>
        </a:graphic>
      </p:graphicFrame>
      <p:graphicFrame>
        <p:nvGraphicFramePr>
          <p:cNvPr id="11" name="Tabelle 10"/>
          <p:cNvGraphicFramePr>
            <a:graphicFrameLocks noGrp="1"/>
          </p:cNvGraphicFramePr>
          <p:nvPr>
            <p:extLst>
              <p:ext uri="{D42A27DB-BD31-4B8C-83A1-F6EECF244321}">
                <p14:modId xmlns:p14="http://schemas.microsoft.com/office/powerpoint/2010/main" val="2253750296"/>
              </p:ext>
            </p:extLst>
          </p:nvPr>
        </p:nvGraphicFramePr>
        <p:xfrm>
          <a:off x="6488526" y="923482"/>
          <a:ext cx="5703473" cy="3632200"/>
        </p:xfrm>
        <a:graphic>
          <a:graphicData uri="http://schemas.openxmlformats.org/drawingml/2006/table">
            <a:tbl>
              <a:tblPr firstRow="1" bandRow="1">
                <a:tableStyleId>{5C22544A-7EE6-4342-B048-85BDC9FD1C3A}</a:tableStyleId>
              </a:tblPr>
              <a:tblGrid>
                <a:gridCol w="1211664">
                  <a:extLst>
                    <a:ext uri="{9D8B030D-6E8A-4147-A177-3AD203B41FA5}">
                      <a16:colId xmlns:a16="http://schemas.microsoft.com/office/drawing/2014/main" val="205234339"/>
                    </a:ext>
                  </a:extLst>
                </a:gridCol>
                <a:gridCol w="761618">
                  <a:extLst>
                    <a:ext uri="{9D8B030D-6E8A-4147-A177-3AD203B41FA5}">
                      <a16:colId xmlns:a16="http://schemas.microsoft.com/office/drawing/2014/main" val="830854684"/>
                    </a:ext>
                  </a:extLst>
                </a:gridCol>
                <a:gridCol w="891438">
                  <a:extLst>
                    <a:ext uri="{9D8B030D-6E8A-4147-A177-3AD203B41FA5}">
                      <a16:colId xmlns:a16="http://schemas.microsoft.com/office/drawing/2014/main" val="1045315629"/>
                    </a:ext>
                  </a:extLst>
                </a:gridCol>
                <a:gridCol w="1142427">
                  <a:extLst>
                    <a:ext uri="{9D8B030D-6E8A-4147-A177-3AD203B41FA5}">
                      <a16:colId xmlns:a16="http://schemas.microsoft.com/office/drawing/2014/main" val="3108850105"/>
                    </a:ext>
                  </a:extLst>
                </a:gridCol>
                <a:gridCol w="636124">
                  <a:extLst>
                    <a:ext uri="{9D8B030D-6E8A-4147-A177-3AD203B41FA5}">
                      <a16:colId xmlns:a16="http://schemas.microsoft.com/office/drawing/2014/main" val="3689599597"/>
                    </a:ext>
                  </a:extLst>
                </a:gridCol>
                <a:gridCol w="1060202">
                  <a:extLst>
                    <a:ext uri="{9D8B030D-6E8A-4147-A177-3AD203B41FA5}">
                      <a16:colId xmlns:a16="http://schemas.microsoft.com/office/drawing/2014/main" val="3251650966"/>
                    </a:ext>
                  </a:extLst>
                </a:gridCol>
              </a:tblGrid>
              <a:tr h="0">
                <a:tc>
                  <a:txBody>
                    <a:bodyPr/>
                    <a:lstStyle/>
                    <a:p>
                      <a:r>
                        <a:rPr lang="de-DE" b="0" i="0" u="sng" dirty="0" err="1"/>
                        <a:t>NrInKlasse</a:t>
                      </a:r>
                      <a:endParaRPr lang="de-DE" b="0" i="0" u="sng" dirty="0"/>
                    </a:p>
                  </a:txBody>
                  <a:tcPr/>
                </a:tc>
                <a:tc>
                  <a:txBody>
                    <a:bodyPr/>
                    <a:lstStyle/>
                    <a:p>
                      <a:r>
                        <a:rPr lang="de-DE" sz="1100" b="0" dirty="0"/>
                        <a:t>Vorname</a:t>
                      </a:r>
                    </a:p>
                  </a:txBody>
                  <a:tcPr/>
                </a:tc>
                <a:tc>
                  <a:txBody>
                    <a:bodyPr/>
                    <a:lstStyle/>
                    <a:p>
                      <a:r>
                        <a:rPr lang="de-DE" sz="1100" b="0" dirty="0"/>
                        <a:t>Nachname</a:t>
                      </a:r>
                    </a:p>
                  </a:txBody>
                  <a:tcPr/>
                </a:tc>
                <a:tc>
                  <a:txBody>
                    <a:bodyPr/>
                    <a:lstStyle/>
                    <a:p>
                      <a:r>
                        <a:rPr lang="de-DE" sz="1100" b="0" u="none" dirty="0"/>
                        <a:t>Geburtstag</a:t>
                      </a:r>
                    </a:p>
                  </a:txBody>
                  <a:tcPr/>
                </a:tc>
                <a:tc>
                  <a:txBody>
                    <a:bodyPr/>
                    <a:lstStyle/>
                    <a:p>
                      <a:r>
                        <a:rPr lang="de-DE" sz="1100" b="0" dirty="0"/>
                        <a:t>Adresse</a:t>
                      </a:r>
                    </a:p>
                  </a:txBody>
                  <a:tcPr/>
                </a:tc>
                <a:tc>
                  <a:txBody>
                    <a:bodyPr/>
                    <a:lstStyle/>
                    <a:p>
                      <a:r>
                        <a:rPr lang="de-DE" b="0" u="sng" dirty="0"/>
                        <a:t>Klasse</a:t>
                      </a:r>
                    </a:p>
                  </a:txBody>
                  <a:tcPr/>
                </a:tc>
                <a:extLst>
                  <a:ext uri="{0D108BD9-81ED-4DB2-BD59-A6C34878D82A}">
                    <a16:rowId xmlns:a16="http://schemas.microsoft.com/office/drawing/2014/main" val="1249383393"/>
                  </a:ext>
                </a:extLst>
              </a:tr>
              <a:tr h="370840">
                <a:tc>
                  <a:txBody>
                    <a:bodyPr/>
                    <a:lstStyle/>
                    <a:p>
                      <a:r>
                        <a:rPr lang="de-DE" dirty="0"/>
                        <a:t>1</a:t>
                      </a:r>
                    </a:p>
                  </a:txBody>
                  <a:tcPr/>
                </a:tc>
                <a:tc>
                  <a:txBody>
                    <a:bodyPr/>
                    <a:lstStyle/>
                    <a:p>
                      <a:r>
                        <a:rPr lang="de-DE" sz="1600" dirty="0"/>
                        <a:t>Peter</a:t>
                      </a:r>
                    </a:p>
                  </a:txBody>
                  <a:tcPr/>
                </a:tc>
                <a:tc>
                  <a:txBody>
                    <a:bodyPr/>
                    <a:lstStyle/>
                    <a:p>
                      <a:r>
                        <a:rPr lang="de-DE" sz="1600" dirty="0"/>
                        <a:t>Müller</a:t>
                      </a:r>
                    </a:p>
                  </a:txBody>
                  <a:tcPr/>
                </a:tc>
                <a:tc>
                  <a:txBody>
                    <a:bodyPr/>
                    <a:lstStyle/>
                    <a:p>
                      <a:r>
                        <a:rPr lang="de-DE" sz="1600" kern="1200" dirty="0">
                          <a:solidFill>
                            <a:schemeClr val="dk1"/>
                          </a:solidFill>
                          <a:latin typeface="+mn-lt"/>
                          <a:ea typeface="+mn-ea"/>
                          <a:cs typeface="+mn-cs"/>
                        </a:rPr>
                        <a:t>1.1.2000</a:t>
                      </a:r>
                    </a:p>
                  </a:txBody>
                  <a:tcPr/>
                </a:tc>
                <a:tc>
                  <a:txBody>
                    <a:bodyPr/>
                    <a:lstStyle/>
                    <a:p>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2138234338"/>
                  </a:ext>
                </a:extLst>
              </a:tr>
              <a:tr h="370840">
                <a:tc>
                  <a:txBody>
                    <a:bodyPr/>
                    <a:lstStyle/>
                    <a:p>
                      <a:r>
                        <a:rPr lang="de-DE" dirty="0"/>
                        <a:t>2</a:t>
                      </a:r>
                    </a:p>
                  </a:txBody>
                  <a:tcPr/>
                </a:tc>
                <a:tc>
                  <a:txBody>
                    <a:bodyPr/>
                    <a:lstStyle/>
                    <a:p>
                      <a:r>
                        <a:rPr lang="de-DE" sz="1600" dirty="0"/>
                        <a:t>Franz</a:t>
                      </a:r>
                    </a:p>
                  </a:txBody>
                  <a:tcPr/>
                </a:tc>
                <a:tc>
                  <a:txBody>
                    <a:bodyPr/>
                    <a:lstStyle/>
                    <a:p>
                      <a:r>
                        <a:rPr lang="de-DE" sz="1600" dirty="0"/>
                        <a:t>Maier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2389665471"/>
                  </a:ext>
                </a:extLst>
              </a:tr>
              <a:tr h="370840">
                <a:tc>
                  <a:txBody>
                    <a:bodyPr/>
                    <a:lstStyle/>
                    <a:p>
                      <a:r>
                        <a:rPr lang="de-DE" dirty="0"/>
                        <a:t>3</a:t>
                      </a:r>
                    </a:p>
                  </a:txBody>
                  <a:tcPr/>
                </a:tc>
                <a:tc>
                  <a:txBody>
                    <a:bodyPr/>
                    <a:lstStyle/>
                    <a:p>
                      <a:r>
                        <a:rPr lang="de-DE" sz="1600" dirty="0"/>
                        <a:t>Bernd</a:t>
                      </a:r>
                    </a:p>
                  </a:txBody>
                  <a:tcPr/>
                </a:tc>
                <a:tc>
                  <a:txBody>
                    <a:bodyPr/>
                    <a:lstStyle/>
                    <a:p>
                      <a:r>
                        <a:rPr lang="de-DE" sz="1600" dirty="0"/>
                        <a:t>Schmid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5a</a:t>
                      </a:r>
                    </a:p>
                  </a:txBody>
                  <a:tcPr/>
                </a:tc>
                <a:extLst>
                  <a:ext uri="{0D108BD9-81ED-4DB2-BD59-A6C34878D82A}">
                    <a16:rowId xmlns:a16="http://schemas.microsoft.com/office/drawing/2014/main" val="4272318743"/>
                  </a:ext>
                </a:extLst>
              </a:tr>
              <a:tr h="370840">
                <a:tc>
                  <a:txBody>
                    <a:bodyPr/>
                    <a:lstStyle/>
                    <a:p>
                      <a:r>
                        <a:rPr lang="de-DE" dirty="0"/>
                        <a:t>1</a:t>
                      </a:r>
                    </a:p>
                  </a:txBody>
                  <a:tcPr/>
                </a:tc>
                <a:tc>
                  <a:txBody>
                    <a:bodyPr/>
                    <a:lstStyle/>
                    <a:p>
                      <a:r>
                        <a:rPr lang="de-DE" sz="1600" dirty="0"/>
                        <a:t>Regine</a:t>
                      </a:r>
                    </a:p>
                  </a:txBody>
                  <a:tcPr/>
                </a:tc>
                <a:tc>
                  <a:txBody>
                    <a:bodyPr/>
                    <a:lstStyle/>
                    <a:p>
                      <a:r>
                        <a:rPr lang="de-DE" sz="1600" dirty="0"/>
                        <a:t>Hauser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1.1.2003</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3594890531"/>
                  </a:ext>
                </a:extLst>
              </a:tr>
              <a:tr h="370840">
                <a:tc>
                  <a:txBody>
                    <a:bodyPr/>
                    <a:lstStyle/>
                    <a:p>
                      <a:r>
                        <a:rPr lang="de-DE" dirty="0"/>
                        <a:t>2</a:t>
                      </a:r>
                    </a:p>
                  </a:txBody>
                  <a:tcPr/>
                </a:tc>
                <a:tc>
                  <a:txBody>
                    <a:bodyPr/>
                    <a:lstStyle/>
                    <a:p>
                      <a:r>
                        <a:rPr lang="de-DE" sz="1600" dirty="0"/>
                        <a:t>Miriam</a:t>
                      </a:r>
                    </a:p>
                  </a:txBody>
                  <a:tcPr/>
                </a:tc>
                <a:tc>
                  <a:txBody>
                    <a:bodyPr/>
                    <a:lstStyle/>
                    <a:p>
                      <a:r>
                        <a:rPr lang="de-DE" sz="1600" dirty="0"/>
                        <a:t>Schaller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1.1.2002</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4121045259"/>
                  </a:ext>
                </a:extLst>
              </a:tr>
              <a:tr h="370840">
                <a:tc>
                  <a:txBody>
                    <a:bodyPr/>
                    <a:lstStyle/>
                    <a:p>
                      <a:r>
                        <a:rPr lang="de-DE" dirty="0"/>
                        <a:t>3</a:t>
                      </a:r>
                    </a:p>
                  </a:txBody>
                  <a:tcPr/>
                </a:tc>
                <a:tc>
                  <a:txBody>
                    <a:bodyPr/>
                    <a:lstStyle/>
                    <a:p>
                      <a:r>
                        <a:rPr lang="de-DE" sz="1600" dirty="0"/>
                        <a:t>Judith</a:t>
                      </a:r>
                    </a:p>
                  </a:txBody>
                  <a:tcPr/>
                </a:tc>
                <a:tc>
                  <a:txBody>
                    <a:bodyPr/>
                    <a:lstStyle/>
                    <a:p>
                      <a:r>
                        <a:rPr lang="de-DE" sz="1600" dirty="0"/>
                        <a:t>Bauer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latin typeface="+mn-lt"/>
                          <a:ea typeface="+mn-ea"/>
                          <a:cs typeface="+mn-cs"/>
                        </a:rPr>
                        <a:t>1.1.2001</a:t>
                      </a:r>
                    </a:p>
                    <a:p>
                      <a:endParaRPr lang="de-DE"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dk1"/>
                          </a:solidFill>
                          <a:latin typeface="+mn-lt"/>
                          <a:ea typeface="+mn-ea"/>
                          <a:cs typeface="+mn-cs"/>
                        </a:rPr>
                        <a:t>Bla</a:t>
                      </a:r>
                      <a:endParaRPr lang="de-DE" sz="1600" kern="1200" dirty="0">
                        <a:solidFill>
                          <a:schemeClr val="dk1"/>
                        </a:solidFill>
                        <a:latin typeface="+mn-lt"/>
                        <a:ea typeface="+mn-ea"/>
                        <a:cs typeface="+mn-cs"/>
                      </a:endParaRPr>
                    </a:p>
                    <a:p>
                      <a:endParaRPr lang="de-DE" sz="1600" kern="1200" dirty="0">
                        <a:solidFill>
                          <a:schemeClr val="dk1"/>
                        </a:solidFill>
                        <a:latin typeface="+mn-lt"/>
                        <a:ea typeface="+mn-ea"/>
                        <a:cs typeface="+mn-cs"/>
                      </a:endParaRPr>
                    </a:p>
                  </a:txBody>
                  <a:tcPr/>
                </a:tc>
                <a:tc>
                  <a:txBody>
                    <a:bodyPr/>
                    <a:lstStyle/>
                    <a:p>
                      <a:r>
                        <a:rPr lang="de-DE" dirty="0"/>
                        <a:t>5b</a:t>
                      </a:r>
                    </a:p>
                  </a:txBody>
                  <a:tcPr/>
                </a:tc>
                <a:extLst>
                  <a:ext uri="{0D108BD9-81ED-4DB2-BD59-A6C34878D82A}">
                    <a16:rowId xmlns:a16="http://schemas.microsoft.com/office/drawing/2014/main" val="273481846"/>
                  </a:ext>
                </a:extLst>
              </a:tr>
            </a:tbl>
          </a:graphicData>
        </a:graphic>
      </p:graphicFrame>
      <p:sp>
        <p:nvSpPr>
          <p:cNvPr id="12" name="Pfeil: nach rechts 11"/>
          <p:cNvSpPr/>
          <p:nvPr/>
        </p:nvSpPr>
        <p:spPr>
          <a:xfrm>
            <a:off x="5977610" y="2202094"/>
            <a:ext cx="454971" cy="107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11170733" y="860769"/>
            <a:ext cx="735981" cy="45496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4845666" y="874152"/>
            <a:ext cx="735981" cy="45496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115973" y="4687973"/>
            <a:ext cx="11873818"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de-DE" dirty="0"/>
              <a:t>In einer Tabelle der 1. Normalform muss jede Zeile funktional vom </a:t>
            </a:r>
            <a:r>
              <a:rPr lang="de-DE" u="sng" dirty="0"/>
              <a:t>Primärschlüssel</a:t>
            </a:r>
            <a:r>
              <a:rPr lang="de-DE" dirty="0"/>
              <a:t> abhängen, d. h. zu jedem Primärschlüssel existiert genau eine Zeile.</a:t>
            </a:r>
          </a:p>
        </p:txBody>
      </p:sp>
      <p:sp>
        <p:nvSpPr>
          <p:cNvPr id="17" name="Textfeld 16"/>
          <p:cNvSpPr txBox="1"/>
          <p:nvPr/>
        </p:nvSpPr>
        <p:spPr>
          <a:xfrm>
            <a:off x="115973" y="5397017"/>
            <a:ext cx="11873818"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de-DE" dirty="0"/>
              <a:t>In der linken Tabelle ist der Primärschlüssel nur „</a:t>
            </a:r>
            <a:r>
              <a:rPr lang="de-DE" dirty="0" err="1"/>
              <a:t>NrInKlasse</a:t>
            </a:r>
            <a:r>
              <a:rPr lang="de-DE" dirty="0"/>
              <a:t>“. Man sieht, dass es zum Primärschlüssel mit dem Wert 1 zwei Einträge gibt (die Zeilen mit Peter Müller und die mit Regine Hauser).</a:t>
            </a:r>
          </a:p>
          <a:p>
            <a:r>
              <a:rPr lang="de-DE" dirty="0"/>
              <a:t>Wählt man als Primärschlüssel die Kombination aus „</a:t>
            </a:r>
            <a:r>
              <a:rPr lang="de-DE" dirty="0" err="1"/>
              <a:t>NrInKlasse</a:t>
            </a:r>
            <a:r>
              <a:rPr lang="de-DE" dirty="0"/>
              <a:t>“ und „Klasse“ (beide unterstrichen), ist die Zuordnung von Primärschlüssel zur Zeile funktional. Die beiden Schlüssel mit dem identischen Schlüssel „1“ aus der linken Tabelle haben nun die unterschiedlichen Schlüssel „1 5a“ für Peter Müller und „1 5b“ für Regine Hauser.</a:t>
            </a:r>
          </a:p>
        </p:txBody>
      </p:sp>
    </p:spTree>
    <p:extLst>
      <p:ext uri="{BB962C8B-B14F-4D97-AF65-F5344CB8AC3E}">
        <p14:creationId xmlns:p14="http://schemas.microsoft.com/office/powerpoint/2010/main" val="242388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1"/>
          <p:cNvSpPr txBox="1">
            <a:spLocks/>
          </p:cNvSpPr>
          <p:nvPr/>
        </p:nvSpPr>
        <p:spPr>
          <a:xfrm>
            <a:off x="369849" y="-497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3. Normalform</a:t>
            </a:r>
          </a:p>
        </p:txBody>
      </p:sp>
      <p:graphicFrame>
        <p:nvGraphicFramePr>
          <p:cNvPr id="5" name="Tabelle 4"/>
          <p:cNvGraphicFramePr>
            <a:graphicFrameLocks noGrp="1"/>
          </p:cNvGraphicFramePr>
          <p:nvPr>
            <p:extLst>
              <p:ext uri="{D42A27DB-BD31-4B8C-83A1-F6EECF244321}">
                <p14:modId xmlns:p14="http://schemas.microsoft.com/office/powerpoint/2010/main" val="3270655518"/>
              </p:ext>
            </p:extLst>
          </p:nvPr>
        </p:nvGraphicFramePr>
        <p:xfrm>
          <a:off x="43119" y="876300"/>
          <a:ext cx="6348759" cy="1478280"/>
        </p:xfrm>
        <a:graphic>
          <a:graphicData uri="http://schemas.openxmlformats.org/drawingml/2006/table">
            <a:tbl>
              <a:tblPr firstRow="1" bandRow="1">
                <a:tableStyleId>{5C22544A-7EE6-4342-B048-85BDC9FD1C3A}</a:tableStyleId>
              </a:tblPr>
              <a:tblGrid>
                <a:gridCol w="1543104">
                  <a:extLst>
                    <a:ext uri="{9D8B030D-6E8A-4147-A177-3AD203B41FA5}">
                      <a16:colId xmlns:a16="http://schemas.microsoft.com/office/drawing/2014/main" val="205234339"/>
                    </a:ext>
                  </a:extLst>
                </a:gridCol>
                <a:gridCol w="960716">
                  <a:extLst>
                    <a:ext uri="{9D8B030D-6E8A-4147-A177-3AD203B41FA5}">
                      <a16:colId xmlns:a16="http://schemas.microsoft.com/office/drawing/2014/main" val="830854684"/>
                    </a:ext>
                  </a:extLst>
                </a:gridCol>
                <a:gridCol w="1150805">
                  <a:extLst>
                    <a:ext uri="{9D8B030D-6E8A-4147-A177-3AD203B41FA5}">
                      <a16:colId xmlns:a16="http://schemas.microsoft.com/office/drawing/2014/main" val="1045315629"/>
                    </a:ext>
                  </a:extLst>
                </a:gridCol>
                <a:gridCol w="807349">
                  <a:extLst>
                    <a:ext uri="{9D8B030D-6E8A-4147-A177-3AD203B41FA5}">
                      <a16:colId xmlns:a16="http://schemas.microsoft.com/office/drawing/2014/main" val="3251650966"/>
                    </a:ext>
                  </a:extLst>
                </a:gridCol>
                <a:gridCol w="1886785">
                  <a:extLst>
                    <a:ext uri="{9D8B030D-6E8A-4147-A177-3AD203B41FA5}">
                      <a16:colId xmlns:a16="http://schemas.microsoft.com/office/drawing/2014/main" val="281520293"/>
                    </a:ext>
                  </a:extLst>
                </a:gridCol>
              </a:tblGrid>
              <a:tr h="0">
                <a:tc>
                  <a:txBody>
                    <a:bodyPr/>
                    <a:lstStyle/>
                    <a:p>
                      <a:r>
                        <a:rPr lang="de-DE" b="0" i="0" u="sng" dirty="0" err="1"/>
                        <a:t>NrInKlasse</a:t>
                      </a:r>
                      <a:endParaRPr lang="de-DE" b="0" i="0" u="sng" dirty="0"/>
                    </a:p>
                  </a:txBody>
                  <a:tcPr/>
                </a:tc>
                <a:tc>
                  <a:txBody>
                    <a:bodyPr/>
                    <a:lstStyle/>
                    <a:p>
                      <a:r>
                        <a:rPr lang="de-DE" sz="1100" b="0" dirty="0"/>
                        <a:t>Vorname</a:t>
                      </a:r>
                    </a:p>
                  </a:txBody>
                  <a:tcPr/>
                </a:tc>
                <a:tc>
                  <a:txBody>
                    <a:bodyPr/>
                    <a:lstStyle/>
                    <a:p>
                      <a:r>
                        <a:rPr lang="de-DE" sz="1100" b="0" dirty="0"/>
                        <a:t>Nachname</a:t>
                      </a:r>
                    </a:p>
                  </a:txBody>
                  <a:tcPr/>
                </a:tc>
                <a:tc>
                  <a:txBody>
                    <a:bodyPr/>
                    <a:lstStyle/>
                    <a:p>
                      <a:r>
                        <a:rPr lang="de-DE" b="0" u="none" dirty="0"/>
                        <a:t>Klasse</a:t>
                      </a:r>
                    </a:p>
                  </a:txBody>
                  <a:tcPr/>
                </a:tc>
                <a:tc>
                  <a:txBody>
                    <a:bodyPr/>
                    <a:lstStyle/>
                    <a:p>
                      <a:r>
                        <a:rPr lang="de-DE" b="0" u="none" dirty="0"/>
                        <a:t>Klassenlehrer</a:t>
                      </a:r>
                    </a:p>
                  </a:txBody>
                  <a:tcPr/>
                </a:tc>
                <a:extLst>
                  <a:ext uri="{0D108BD9-81ED-4DB2-BD59-A6C34878D82A}">
                    <a16:rowId xmlns:a16="http://schemas.microsoft.com/office/drawing/2014/main" val="1249383393"/>
                  </a:ext>
                </a:extLst>
              </a:tr>
              <a:tr h="370840">
                <a:tc>
                  <a:txBody>
                    <a:bodyPr/>
                    <a:lstStyle/>
                    <a:p>
                      <a:r>
                        <a:rPr lang="de-DE" dirty="0"/>
                        <a:t>1</a:t>
                      </a:r>
                    </a:p>
                  </a:txBody>
                  <a:tcPr/>
                </a:tc>
                <a:tc>
                  <a:txBody>
                    <a:bodyPr/>
                    <a:lstStyle/>
                    <a:p>
                      <a:r>
                        <a:rPr lang="de-DE" sz="1600" dirty="0"/>
                        <a:t>Peter</a:t>
                      </a:r>
                    </a:p>
                  </a:txBody>
                  <a:tcPr/>
                </a:tc>
                <a:tc>
                  <a:txBody>
                    <a:bodyPr/>
                    <a:lstStyle/>
                    <a:p>
                      <a:r>
                        <a:rPr lang="de-DE" sz="1600" dirty="0"/>
                        <a:t>Müller</a:t>
                      </a:r>
                    </a:p>
                  </a:txBody>
                  <a:tcPr/>
                </a:tc>
                <a:tc>
                  <a:txBody>
                    <a:bodyPr/>
                    <a:lstStyle/>
                    <a:p>
                      <a:r>
                        <a:rPr lang="de-DE" dirty="0"/>
                        <a:t>5a</a:t>
                      </a:r>
                    </a:p>
                  </a:txBody>
                  <a:tcPr/>
                </a:tc>
                <a:tc>
                  <a:txBody>
                    <a:bodyPr/>
                    <a:lstStyle/>
                    <a:p>
                      <a:r>
                        <a:rPr lang="de-DE" dirty="0"/>
                        <a:t>Herr Menzel</a:t>
                      </a:r>
                    </a:p>
                  </a:txBody>
                  <a:tcPr/>
                </a:tc>
                <a:extLst>
                  <a:ext uri="{0D108BD9-81ED-4DB2-BD59-A6C34878D82A}">
                    <a16:rowId xmlns:a16="http://schemas.microsoft.com/office/drawing/2014/main" val="2138234338"/>
                  </a:ext>
                </a:extLst>
              </a:tr>
              <a:tr h="370840">
                <a:tc>
                  <a:txBody>
                    <a:bodyPr/>
                    <a:lstStyle/>
                    <a:p>
                      <a:r>
                        <a:rPr lang="de-DE" dirty="0"/>
                        <a:t>2</a:t>
                      </a:r>
                    </a:p>
                  </a:txBody>
                  <a:tcPr/>
                </a:tc>
                <a:tc>
                  <a:txBody>
                    <a:bodyPr/>
                    <a:lstStyle/>
                    <a:p>
                      <a:r>
                        <a:rPr lang="de-DE" sz="1600" dirty="0"/>
                        <a:t>Franz</a:t>
                      </a:r>
                    </a:p>
                  </a:txBody>
                  <a:tcPr/>
                </a:tc>
                <a:tc>
                  <a:txBody>
                    <a:bodyPr/>
                    <a:lstStyle/>
                    <a:p>
                      <a:r>
                        <a:rPr lang="de-DE" sz="1600" dirty="0"/>
                        <a:t>Maier</a:t>
                      </a:r>
                    </a:p>
                  </a:txBody>
                  <a:tcPr/>
                </a:tc>
                <a:tc>
                  <a:txBody>
                    <a:bodyPr/>
                    <a:lstStyle/>
                    <a:p>
                      <a:r>
                        <a:rPr lang="de-DE" dirty="0"/>
                        <a:t>5a</a:t>
                      </a:r>
                    </a:p>
                  </a:txBody>
                  <a:tcPr/>
                </a:tc>
                <a:tc>
                  <a:txBody>
                    <a:bodyPr/>
                    <a:lstStyle/>
                    <a:p>
                      <a:r>
                        <a:rPr lang="de-DE" dirty="0"/>
                        <a:t>Herr Menzel</a:t>
                      </a:r>
                    </a:p>
                  </a:txBody>
                  <a:tcPr/>
                </a:tc>
                <a:extLst>
                  <a:ext uri="{0D108BD9-81ED-4DB2-BD59-A6C34878D82A}">
                    <a16:rowId xmlns:a16="http://schemas.microsoft.com/office/drawing/2014/main" val="2389665471"/>
                  </a:ext>
                </a:extLst>
              </a:tr>
              <a:tr h="370840">
                <a:tc>
                  <a:txBody>
                    <a:bodyPr/>
                    <a:lstStyle/>
                    <a:p>
                      <a:r>
                        <a:rPr lang="de-DE" dirty="0"/>
                        <a:t>3</a:t>
                      </a:r>
                    </a:p>
                  </a:txBody>
                  <a:tcPr/>
                </a:tc>
                <a:tc>
                  <a:txBody>
                    <a:bodyPr/>
                    <a:lstStyle/>
                    <a:p>
                      <a:r>
                        <a:rPr lang="de-DE" sz="1600" dirty="0"/>
                        <a:t>Bernd</a:t>
                      </a:r>
                    </a:p>
                  </a:txBody>
                  <a:tcPr/>
                </a:tc>
                <a:tc>
                  <a:txBody>
                    <a:bodyPr/>
                    <a:lstStyle/>
                    <a:p>
                      <a:r>
                        <a:rPr lang="de-DE" sz="1600" dirty="0"/>
                        <a:t>Schmid</a:t>
                      </a:r>
                    </a:p>
                  </a:txBody>
                  <a:tcPr/>
                </a:tc>
                <a:tc>
                  <a:txBody>
                    <a:bodyPr/>
                    <a:lstStyle/>
                    <a:p>
                      <a:r>
                        <a:rPr lang="de-DE" dirty="0"/>
                        <a:t>5a</a:t>
                      </a:r>
                    </a:p>
                  </a:txBody>
                  <a:tcPr/>
                </a:tc>
                <a:tc>
                  <a:txBody>
                    <a:bodyPr/>
                    <a:lstStyle/>
                    <a:p>
                      <a:r>
                        <a:rPr lang="de-DE" dirty="0"/>
                        <a:t>Herr Menzel</a:t>
                      </a:r>
                    </a:p>
                  </a:txBody>
                  <a:tcPr/>
                </a:tc>
                <a:extLst>
                  <a:ext uri="{0D108BD9-81ED-4DB2-BD59-A6C34878D82A}">
                    <a16:rowId xmlns:a16="http://schemas.microsoft.com/office/drawing/2014/main" val="4272318743"/>
                  </a:ext>
                </a:extLst>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1009881036"/>
              </p:ext>
            </p:extLst>
          </p:nvPr>
        </p:nvGraphicFramePr>
        <p:xfrm>
          <a:off x="7582829" y="3409867"/>
          <a:ext cx="2310138" cy="1478280"/>
        </p:xfrm>
        <a:graphic>
          <a:graphicData uri="http://schemas.openxmlformats.org/drawingml/2006/table">
            <a:tbl>
              <a:tblPr firstRow="1" bandRow="1">
                <a:tableStyleId>{5C22544A-7EE6-4342-B048-85BDC9FD1C3A}</a:tableStyleId>
              </a:tblPr>
              <a:tblGrid>
                <a:gridCol w="495114">
                  <a:extLst>
                    <a:ext uri="{9D8B030D-6E8A-4147-A177-3AD203B41FA5}">
                      <a16:colId xmlns:a16="http://schemas.microsoft.com/office/drawing/2014/main" val="3137638683"/>
                    </a:ext>
                  </a:extLst>
                </a:gridCol>
                <a:gridCol w="1815024">
                  <a:extLst>
                    <a:ext uri="{9D8B030D-6E8A-4147-A177-3AD203B41FA5}">
                      <a16:colId xmlns:a16="http://schemas.microsoft.com/office/drawing/2014/main" val="2125872095"/>
                    </a:ext>
                  </a:extLst>
                </a:gridCol>
              </a:tblGrid>
              <a:tr h="0">
                <a:tc>
                  <a:txBody>
                    <a:bodyPr/>
                    <a:lstStyle/>
                    <a:p>
                      <a:r>
                        <a:rPr lang="de-DE" u="sng" dirty="0"/>
                        <a:t>ID</a:t>
                      </a:r>
                    </a:p>
                  </a:txBody>
                  <a:tcPr/>
                </a:tc>
                <a:tc>
                  <a:txBody>
                    <a:bodyPr/>
                    <a:lstStyle/>
                    <a:p>
                      <a:r>
                        <a:rPr lang="de-DE" dirty="0"/>
                        <a:t>Name</a:t>
                      </a:r>
                    </a:p>
                  </a:txBody>
                  <a:tcPr/>
                </a:tc>
                <a:extLst>
                  <a:ext uri="{0D108BD9-81ED-4DB2-BD59-A6C34878D82A}">
                    <a16:rowId xmlns:a16="http://schemas.microsoft.com/office/drawing/2014/main" val="1628964413"/>
                  </a:ext>
                </a:extLst>
              </a:tr>
              <a:tr h="370840">
                <a:tc>
                  <a:txBody>
                    <a:bodyPr/>
                    <a:lstStyle/>
                    <a:p>
                      <a:r>
                        <a:rPr lang="de-DE" dirty="0"/>
                        <a:t>1</a:t>
                      </a:r>
                    </a:p>
                  </a:txBody>
                  <a:tcPr/>
                </a:tc>
                <a:tc>
                  <a:txBody>
                    <a:bodyPr/>
                    <a:lstStyle/>
                    <a:p>
                      <a:r>
                        <a:rPr lang="de-DE" dirty="0"/>
                        <a:t>Herr Menzel</a:t>
                      </a:r>
                    </a:p>
                  </a:txBody>
                  <a:tcPr/>
                </a:tc>
                <a:extLst>
                  <a:ext uri="{0D108BD9-81ED-4DB2-BD59-A6C34878D82A}">
                    <a16:rowId xmlns:a16="http://schemas.microsoft.com/office/drawing/2014/main" val="1382624992"/>
                  </a:ext>
                </a:extLst>
              </a:tr>
              <a:tr h="370840">
                <a:tc>
                  <a:txBody>
                    <a:bodyPr/>
                    <a:lstStyle/>
                    <a:p>
                      <a:r>
                        <a:rPr lang="de-DE" dirty="0"/>
                        <a:t>2</a:t>
                      </a:r>
                    </a:p>
                  </a:txBody>
                  <a:tcPr/>
                </a:tc>
                <a:tc>
                  <a:txBody>
                    <a:bodyPr/>
                    <a:lstStyle/>
                    <a:p>
                      <a:r>
                        <a:rPr lang="de-DE" dirty="0"/>
                        <a:t>Frau Müller</a:t>
                      </a:r>
                    </a:p>
                  </a:txBody>
                  <a:tcPr/>
                </a:tc>
                <a:extLst>
                  <a:ext uri="{0D108BD9-81ED-4DB2-BD59-A6C34878D82A}">
                    <a16:rowId xmlns:a16="http://schemas.microsoft.com/office/drawing/2014/main" val="4120310370"/>
                  </a:ext>
                </a:extLst>
              </a:tr>
              <a:tr h="370840">
                <a:tc>
                  <a:txBody>
                    <a:bodyPr/>
                    <a:lstStyle/>
                    <a:p>
                      <a:r>
                        <a:rPr lang="de-DE" dirty="0"/>
                        <a:t>3</a:t>
                      </a:r>
                    </a:p>
                  </a:txBody>
                  <a:tcPr/>
                </a:tc>
                <a:tc>
                  <a:txBody>
                    <a:bodyPr/>
                    <a:lstStyle/>
                    <a:p>
                      <a:r>
                        <a:rPr lang="de-DE" dirty="0"/>
                        <a:t>Frau Träger</a:t>
                      </a:r>
                    </a:p>
                  </a:txBody>
                  <a:tcPr/>
                </a:tc>
                <a:extLst>
                  <a:ext uri="{0D108BD9-81ED-4DB2-BD59-A6C34878D82A}">
                    <a16:rowId xmlns:a16="http://schemas.microsoft.com/office/drawing/2014/main" val="1628223374"/>
                  </a:ext>
                </a:extLst>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50667588"/>
              </p:ext>
            </p:extLst>
          </p:nvPr>
        </p:nvGraphicFramePr>
        <p:xfrm>
          <a:off x="43118" y="3409867"/>
          <a:ext cx="6348759" cy="1478280"/>
        </p:xfrm>
        <a:graphic>
          <a:graphicData uri="http://schemas.openxmlformats.org/drawingml/2006/table">
            <a:tbl>
              <a:tblPr firstRow="1" bandRow="1">
                <a:tableStyleId>{5C22544A-7EE6-4342-B048-85BDC9FD1C3A}</a:tableStyleId>
              </a:tblPr>
              <a:tblGrid>
                <a:gridCol w="1543104">
                  <a:extLst>
                    <a:ext uri="{9D8B030D-6E8A-4147-A177-3AD203B41FA5}">
                      <a16:colId xmlns:a16="http://schemas.microsoft.com/office/drawing/2014/main" val="205234339"/>
                    </a:ext>
                  </a:extLst>
                </a:gridCol>
                <a:gridCol w="960716">
                  <a:extLst>
                    <a:ext uri="{9D8B030D-6E8A-4147-A177-3AD203B41FA5}">
                      <a16:colId xmlns:a16="http://schemas.microsoft.com/office/drawing/2014/main" val="830854684"/>
                    </a:ext>
                  </a:extLst>
                </a:gridCol>
                <a:gridCol w="1150805">
                  <a:extLst>
                    <a:ext uri="{9D8B030D-6E8A-4147-A177-3AD203B41FA5}">
                      <a16:colId xmlns:a16="http://schemas.microsoft.com/office/drawing/2014/main" val="1045315629"/>
                    </a:ext>
                  </a:extLst>
                </a:gridCol>
                <a:gridCol w="807349">
                  <a:extLst>
                    <a:ext uri="{9D8B030D-6E8A-4147-A177-3AD203B41FA5}">
                      <a16:colId xmlns:a16="http://schemas.microsoft.com/office/drawing/2014/main" val="3251650966"/>
                    </a:ext>
                  </a:extLst>
                </a:gridCol>
                <a:gridCol w="1886785">
                  <a:extLst>
                    <a:ext uri="{9D8B030D-6E8A-4147-A177-3AD203B41FA5}">
                      <a16:colId xmlns:a16="http://schemas.microsoft.com/office/drawing/2014/main" val="281520293"/>
                    </a:ext>
                  </a:extLst>
                </a:gridCol>
              </a:tblGrid>
              <a:tr h="0">
                <a:tc>
                  <a:txBody>
                    <a:bodyPr/>
                    <a:lstStyle/>
                    <a:p>
                      <a:r>
                        <a:rPr lang="de-DE" b="0" i="0" u="sng" dirty="0" err="1"/>
                        <a:t>NrInKlasse</a:t>
                      </a:r>
                      <a:endParaRPr lang="de-DE" b="0" i="0" u="sng" dirty="0"/>
                    </a:p>
                  </a:txBody>
                  <a:tcPr/>
                </a:tc>
                <a:tc>
                  <a:txBody>
                    <a:bodyPr/>
                    <a:lstStyle/>
                    <a:p>
                      <a:r>
                        <a:rPr lang="de-DE" sz="1100" b="0" dirty="0"/>
                        <a:t>Vorname</a:t>
                      </a:r>
                    </a:p>
                  </a:txBody>
                  <a:tcPr/>
                </a:tc>
                <a:tc>
                  <a:txBody>
                    <a:bodyPr/>
                    <a:lstStyle/>
                    <a:p>
                      <a:r>
                        <a:rPr lang="de-DE" sz="1100" b="0" dirty="0"/>
                        <a:t>Nachname</a:t>
                      </a:r>
                    </a:p>
                  </a:txBody>
                  <a:tcPr/>
                </a:tc>
                <a:tc>
                  <a:txBody>
                    <a:bodyPr/>
                    <a:lstStyle/>
                    <a:p>
                      <a:r>
                        <a:rPr lang="de-DE" b="0" u="none" dirty="0"/>
                        <a:t>Klasse</a:t>
                      </a:r>
                    </a:p>
                  </a:txBody>
                  <a:tcPr/>
                </a:tc>
                <a:tc>
                  <a:txBody>
                    <a:bodyPr/>
                    <a:lstStyle/>
                    <a:p>
                      <a:r>
                        <a:rPr lang="de-DE" b="0" u="none" dirty="0"/>
                        <a:t>Klassenlehrer</a:t>
                      </a:r>
                    </a:p>
                  </a:txBody>
                  <a:tcPr/>
                </a:tc>
                <a:extLst>
                  <a:ext uri="{0D108BD9-81ED-4DB2-BD59-A6C34878D82A}">
                    <a16:rowId xmlns:a16="http://schemas.microsoft.com/office/drawing/2014/main" val="1249383393"/>
                  </a:ext>
                </a:extLst>
              </a:tr>
              <a:tr h="370840">
                <a:tc>
                  <a:txBody>
                    <a:bodyPr/>
                    <a:lstStyle/>
                    <a:p>
                      <a:r>
                        <a:rPr lang="de-DE" dirty="0"/>
                        <a:t>1</a:t>
                      </a:r>
                    </a:p>
                  </a:txBody>
                  <a:tcPr/>
                </a:tc>
                <a:tc>
                  <a:txBody>
                    <a:bodyPr/>
                    <a:lstStyle/>
                    <a:p>
                      <a:r>
                        <a:rPr lang="de-DE" sz="1600" dirty="0"/>
                        <a:t>Peter</a:t>
                      </a:r>
                    </a:p>
                  </a:txBody>
                  <a:tcPr/>
                </a:tc>
                <a:tc>
                  <a:txBody>
                    <a:bodyPr/>
                    <a:lstStyle/>
                    <a:p>
                      <a:r>
                        <a:rPr lang="de-DE" sz="1600" dirty="0"/>
                        <a:t>Müller</a:t>
                      </a:r>
                    </a:p>
                  </a:txBody>
                  <a:tcPr/>
                </a:tc>
                <a:tc>
                  <a:txBody>
                    <a:bodyPr/>
                    <a:lstStyle/>
                    <a:p>
                      <a:r>
                        <a:rPr lang="de-DE" dirty="0"/>
                        <a:t>5a</a:t>
                      </a:r>
                    </a:p>
                  </a:txBody>
                  <a:tcPr/>
                </a:tc>
                <a:tc>
                  <a:txBody>
                    <a:bodyPr/>
                    <a:lstStyle/>
                    <a:p>
                      <a:r>
                        <a:rPr lang="de-DE" dirty="0"/>
                        <a:t>1</a:t>
                      </a:r>
                    </a:p>
                  </a:txBody>
                  <a:tcPr/>
                </a:tc>
                <a:extLst>
                  <a:ext uri="{0D108BD9-81ED-4DB2-BD59-A6C34878D82A}">
                    <a16:rowId xmlns:a16="http://schemas.microsoft.com/office/drawing/2014/main" val="2138234338"/>
                  </a:ext>
                </a:extLst>
              </a:tr>
              <a:tr h="370840">
                <a:tc>
                  <a:txBody>
                    <a:bodyPr/>
                    <a:lstStyle/>
                    <a:p>
                      <a:r>
                        <a:rPr lang="de-DE" dirty="0"/>
                        <a:t>2</a:t>
                      </a:r>
                    </a:p>
                  </a:txBody>
                  <a:tcPr/>
                </a:tc>
                <a:tc>
                  <a:txBody>
                    <a:bodyPr/>
                    <a:lstStyle/>
                    <a:p>
                      <a:r>
                        <a:rPr lang="de-DE" sz="1600" dirty="0"/>
                        <a:t>Franz</a:t>
                      </a:r>
                    </a:p>
                  </a:txBody>
                  <a:tcPr/>
                </a:tc>
                <a:tc>
                  <a:txBody>
                    <a:bodyPr/>
                    <a:lstStyle/>
                    <a:p>
                      <a:r>
                        <a:rPr lang="de-DE" sz="1600" dirty="0"/>
                        <a:t>Maier</a:t>
                      </a:r>
                    </a:p>
                  </a:txBody>
                  <a:tcPr/>
                </a:tc>
                <a:tc>
                  <a:txBody>
                    <a:bodyPr/>
                    <a:lstStyle/>
                    <a:p>
                      <a:r>
                        <a:rPr lang="de-DE" dirty="0"/>
                        <a:t>5a</a:t>
                      </a:r>
                    </a:p>
                  </a:txBody>
                  <a:tcPr/>
                </a:tc>
                <a:tc>
                  <a:txBody>
                    <a:bodyPr/>
                    <a:lstStyle/>
                    <a:p>
                      <a:r>
                        <a:rPr lang="de-DE" dirty="0"/>
                        <a:t>1</a:t>
                      </a:r>
                    </a:p>
                  </a:txBody>
                  <a:tcPr/>
                </a:tc>
                <a:extLst>
                  <a:ext uri="{0D108BD9-81ED-4DB2-BD59-A6C34878D82A}">
                    <a16:rowId xmlns:a16="http://schemas.microsoft.com/office/drawing/2014/main" val="2389665471"/>
                  </a:ext>
                </a:extLst>
              </a:tr>
              <a:tr h="370840">
                <a:tc>
                  <a:txBody>
                    <a:bodyPr/>
                    <a:lstStyle/>
                    <a:p>
                      <a:r>
                        <a:rPr lang="de-DE" dirty="0"/>
                        <a:t>3</a:t>
                      </a:r>
                    </a:p>
                  </a:txBody>
                  <a:tcPr/>
                </a:tc>
                <a:tc>
                  <a:txBody>
                    <a:bodyPr/>
                    <a:lstStyle/>
                    <a:p>
                      <a:r>
                        <a:rPr lang="de-DE" sz="1600" dirty="0"/>
                        <a:t>Bernd</a:t>
                      </a:r>
                    </a:p>
                  </a:txBody>
                  <a:tcPr/>
                </a:tc>
                <a:tc>
                  <a:txBody>
                    <a:bodyPr/>
                    <a:lstStyle/>
                    <a:p>
                      <a:r>
                        <a:rPr lang="de-DE" sz="1600" dirty="0"/>
                        <a:t>Schmid</a:t>
                      </a:r>
                    </a:p>
                  </a:txBody>
                  <a:tcPr/>
                </a:tc>
                <a:tc>
                  <a:txBody>
                    <a:bodyPr/>
                    <a:lstStyle/>
                    <a:p>
                      <a:r>
                        <a:rPr lang="de-DE" dirty="0"/>
                        <a:t>5a</a:t>
                      </a:r>
                    </a:p>
                  </a:txBody>
                  <a:tcPr/>
                </a:tc>
                <a:tc>
                  <a:txBody>
                    <a:bodyPr/>
                    <a:lstStyle/>
                    <a:p>
                      <a:r>
                        <a:rPr lang="de-DE" dirty="0"/>
                        <a:t>1</a:t>
                      </a:r>
                    </a:p>
                  </a:txBody>
                  <a:tcPr/>
                </a:tc>
                <a:extLst>
                  <a:ext uri="{0D108BD9-81ED-4DB2-BD59-A6C34878D82A}">
                    <a16:rowId xmlns:a16="http://schemas.microsoft.com/office/drawing/2014/main" val="4272318743"/>
                  </a:ext>
                </a:extLst>
              </a:tr>
            </a:tbl>
          </a:graphicData>
        </a:graphic>
      </p:graphicFrame>
    </p:spTree>
    <p:extLst>
      <p:ext uri="{BB962C8B-B14F-4D97-AF65-F5344CB8AC3E}">
        <p14:creationId xmlns:p14="http://schemas.microsoft.com/office/powerpoint/2010/main" val="116257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100517" y="687823"/>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Peter Müller</a:t>
            </a:r>
          </a:p>
        </p:txBody>
      </p:sp>
      <p:sp>
        <p:nvSpPr>
          <p:cNvPr id="5" name="Rechteck 4"/>
          <p:cNvSpPr/>
          <p:nvPr/>
        </p:nvSpPr>
        <p:spPr>
          <a:xfrm>
            <a:off x="1100515" y="3224677"/>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Regine Hauser</a:t>
            </a:r>
          </a:p>
        </p:txBody>
      </p:sp>
      <p:sp>
        <p:nvSpPr>
          <p:cNvPr id="6" name="Rechteck 5"/>
          <p:cNvSpPr/>
          <p:nvPr/>
        </p:nvSpPr>
        <p:spPr>
          <a:xfrm>
            <a:off x="1100516" y="1525349"/>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Franz Maier</a:t>
            </a:r>
          </a:p>
        </p:txBody>
      </p:sp>
      <p:sp>
        <p:nvSpPr>
          <p:cNvPr id="7" name="Rechteck 6"/>
          <p:cNvSpPr/>
          <p:nvPr/>
        </p:nvSpPr>
        <p:spPr>
          <a:xfrm>
            <a:off x="1100516" y="2375013"/>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Bernd Schmid </a:t>
            </a:r>
          </a:p>
        </p:txBody>
      </p:sp>
      <p:sp>
        <p:nvSpPr>
          <p:cNvPr id="8" name="Rechteck 7"/>
          <p:cNvSpPr/>
          <p:nvPr/>
        </p:nvSpPr>
        <p:spPr>
          <a:xfrm>
            <a:off x="1100516" y="4924005"/>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Judith Bauer</a:t>
            </a:r>
          </a:p>
        </p:txBody>
      </p:sp>
      <p:sp>
        <p:nvSpPr>
          <p:cNvPr id="9" name="Rechteck 8"/>
          <p:cNvSpPr/>
          <p:nvPr/>
        </p:nvSpPr>
        <p:spPr>
          <a:xfrm>
            <a:off x="1100516" y="4074341"/>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Miriam Schaller</a:t>
            </a:r>
          </a:p>
        </p:txBody>
      </p:sp>
      <p:sp>
        <p:nvSpPr>
          <p:cNvPr id="10" name="Rechteck 9"/>
          <p:cNvSpPr/>
          <p:nvPr/>
        </p:nvSpPr>
        <p:spPr>
          <a:xfrm>
            <a:off x="4830946" y="687823"/>
            <a:ext cx="1027688" cy="5826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a:t>
            </a:r>
          </a:p>
        </p:txBody>
      </p:sp>
      <p:sp>
        <p:nvSpPr>
          <p:cNvPr id="11" name="Rechteck 10"/>
          <p:cNvSpPr/>
          <p:nvPr/>
        </p:nvSpPr>
        <p:spPr>
          <a:xfrm>
            <a:off x="4830946" y="1525348"/>
            <a:ext cx="1027688" cy="5826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5b</a:t>
            </a:r>
          </a:p>
        </p:txBody>
      </p:sp>
      <p:sp>
        <p:nvSpPr>
          <p:cNvPr id="12" name="Rechteck 11"/>
          <p:cNvSpPr/>
          <p:nvPr/>
        </p:nvSpPr>
        <p:spPr>
          <a:xfrm>
            <a:off x="7323292" y="687823"/>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Herr Menzel</a:t>
            </a:r>
          </a:p>
        </p:txBody>
      </p:sp>
      <p:sp>
        <p:nvSpPr>
          <p:cNvPr id="16" name="Rechteck 15"/>
          <p:cNvSpPr/>
          <p:nvPr/>
        </p:nvSpPr>
        <p:spPr>
          <a:xfrm>
            <a:off x="7315200" y="2375013"/>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Frau Träger</a:t>
            </a:r>
          </a:p>
        </p:txBody>
      </p:sp>
      <p:sp>
        <p:nvSpPr>
          <p:cNvPr id="17" name="Rechteck 16"/>
          <p:cNvSpPr/>
          <p:nvPr/>
        </p:nvSpPr>
        <p:spPr>
          <a:xfrm>
            <a:off x="7315200" y="1525347"/>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Frau Müller</a:t>
            </a:r>
          </a:p>
        </p:txBody>
      </p:sp>
      <p:cxnSp>
        <p:nvCxnSpPr>
          <p:cNvPr id="3" name="Gerader Verbinder 2"/>
          <p:cNvCxnSpPr>
            <a:cxnSpLocks/>
            <a:stCxn id="4" idx="3"/>
            <a:endCxn id="10" idx="1"/>
          </p:cNvCxnSpPr>
          <p:nvPr/>
        </p:nvCxnSpPr>
        <p:spPr>
          <a:xfrm>
            <a:off x="3220630" y="979137"/>
            <a:ext cx="1610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Gerader Verbinder 17"/>
          <p:cNvCxnSpPr>
            <a:cxnSpLocks/>
            <a:stCxn id="7" idx="3"/>
            <a:endCxn id="10" idx="1"/>
          </p:cNvCxnSpPr>
          <p:nvPr/>
        </p:nvCxnSpPr>
        <p:spPr>
          <a:xfrm flipV="1">
            <a:off x="3220629" y="979137"/>
            <a:ext cx="1610317" cy="16871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Gerader Verbinder 18"/>
          <p:cNvCxnSpPr>
            <a:cxnSpLocks/>
            <a:stCxn id="5" idx="3"/>
            <a:endCxn id="11" idx="1"/>
          </p:cNvCxnSpPr>
          <p:nvPr/>
        </p:nvCxnSpPr>
        <p:spPr>
          <a:xfrm flipV="1">
            <a:off x="3220628" y="1816662"/>
            <a:ext cx="1610318" cy="16993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Gerader Verbinder 19"/>
          <p:cNvCxnSpPr>
            <a:cxnSpLocks/>
            <a:stCxn id="6" idx="3"/>
            <a:endCxn id="10" idx="1"/>
          </p:cNvCxnSpPr>
          <p:nvPr/>
        </p:nvCxnSpPr>
        <p:spPr>
          <a:xfrm flipV="1">
            <a:off x="3220629" y="979137"/>
            <a:ext cx="1610317" cy="837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p:cNvCxnSpPr>
            <a:cxnSpLocks/>
            <a:stCxn id="8" idx="3"/>
            <a:endCxn id="11" idx="1"/>
          </p:cNvCxnSpPr>
          <p:nvPr/>
        </p:nvCxnSpPr>
        <p:spPr>
          <a:xfrm flipV="1">
            <a:off x="3220629" y="1816662"/>
            <a:ext cx="1610317" cy="33986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a:stCxn id="9" idx="3"/>
            <a:endCxn id="11" idx="1"/>
          </p:cNvCxnSpPr>
          <p:nvPr/>
        </p:nvCxnSpPr>
        <p:spPr>
          <a:xfrm flipV="1">
            <a:off x="3220629" y="1816662"/>
            <a:ext cx="1610317" cy="25489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Gerader Verbinder 30"/>
          <p:cNvCxnSpPr>
            <a:cxnSpLocks/>
          </p:cNvCxnSpPr>
          <p:nvPr/>
        </p:nvCxnSpPr>
        <p:spPr>
          <a:xfrm>
            <a:off x="3220628" y="979137"/>
            <a:ext cx="16103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Gerader Verbinder 31"/>
          <p:cNvCxnSpPr>
            <a:cxnSpLocks/>
          </p:cNvCxnSpPr>
          <p:nvPr/>
        </p:nvCxnSpPr>
        <p:spPr>
          <a:xfrm flipV="1">
            <a:off x="3220627" y="979137"/>
            <a:ext cx="1610317" cy="83752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23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100517" y="687823"/>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Peter Müller</a:t>
            </a:r>
          </a:p>
        </p:txBody>
      </p:sp>
      <p:sp>
        <p:nvSpPr>
          <p:cNvPr id="5" name="Rechteck 4"/>
          <p:cNvSpPr/>
          <p:nvPr/>
        </p:nvSpPr>
        <p:spPr>
          <a:xfrm>
            <a:off x="1100515" y="3224677"/>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Regine Hauser</a:t>
            </a:r>
          </a:p>
        </p:txBody>
      </p:sp>
      <p:sp>
        <p:nvSpPr>
          <p:cNvPr id="6" name="Rechteck 5"/>
          <p:cNvSpPr/>
          <p:nvPr/>
        </p:nvSpPr>
        <p:spPr>
          <a:xfrm>
            <a:off x="1100516" y="1525349"/>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Franz Maier</a:t>
            </a:r>
          </a:p>
        </p:txBody>
      </p:sp>
      <p:sp>
        <p:nvSpPr>
          <p:cNvPr id="7" name="Rechteck 6"/>
          <p:cNvSpPr/>
          <p:nvPr/>
        </p:nvSpPr>
        <p:spPr>
          <a:xfrm>
            <a:off x="1100516" y="2375013"/>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Bernd Schmid </a:t>
            </a:r>
          </a:p>
        </p:txBody>
      </p:sp>
      <p:sp>
        <p:nvSpPr>
          <p:cNvPr id="8" name="Rechteck 7"/>
          <p:cNvSpPr/>
          <p:nvPr/>
        </p:nvSpPr>
        <p:spPr>
          <a:xfrm>
            <a:off x="1100516" y="4924005"/>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Judith Bauer</a:t>
            </a:r>
          </a:p>
        </p:txBody>
      </p:sp>
      <p:sp>
        <p:nvSpPr>
          <p:cNvPr id="9" name="Rechteck 8"/>
          <p:cNvSpPr/>
          <p:nvPr/>
        </p:nvSpPr>
        <p:spPr>
          <a:xfrm>
            <a:off x="1100516" y="4074341"/>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Miriam Schaller</a:t>
            </a:r>
          </a:p>
        </p:txBody>
      </p:sp>
      <p:sp>
        <p:nvSpPr>
          <p:cNvPr id="10" name="Rechteck 9"/>
          <p:cNvSpPr/>
          <p:nvPr/>
        </p:nvSpPr>
        <p:spPr>
          <a:xfrm>
            <a:off x="4830946" y="687823"/>
            <a:ext cx="1027688" cy="5826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a:t>
            </a:r>
          </a:p>
        </p:txBody>
      </p:sp>
      <p:sp>
        <p:nvSpPr>
          <p:cNvPr id="11" name="Rechteck 10"/>
          <p:cNvSpPr/>
          <p:nvPr/>
        </p:nvSpPr>
        <p:spPr>
          <a:xfrm>
            <a:off x="4830946" y="1525348"/>
            <a:ext cx="1027688" cy="5826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5b</a:t>
            </a:r>
          </a:p>
        </p:txBody>
      </p:sp>
      <p:sp>
        <p:nvSpPr>
          <p:cNvPr id="12" name="Rechteck 11"/>
          <p:cNvSpPr/>
          <p:nvPr/>
        </p:nvSpPr>
        <p:spPr>
          <a:xfrm>
            <a:off x="7323292" y="687823"/>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Herr Menzel</a:t>
            </a:r>
          </a:p>
        </p:txBody>
      </p:sp>
      <p:sp>
        <p:nvSpPr>
          <p:cNvPr id="16" name="Rechteck 15"/>
          <p:cNvSpPr/>
          <p:nvPr/>
        </p:nvSpPr>
        <p:spPr>
          <a:xfrm>
            <a:off x="7315200" y="2375013"/>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Frau Träger</a:t>
            </a:r>
          </a:p>
        </p:txBody>
      </p:sp>
      <p:sp>
        <p:nvSpPr>
          <p:cNvPr id="17" name="Rechteck 16"/>
          <p:cNvSpPr/>
          <p:nvPr/>
        </p:nvSpPr>
        <p:spPr>
          <a:xfrm>
            <a:off x="7315200" y="1525347"/>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Frau Müller</a:t>
            </a:r>
          </a:p>
        </p:txBody>
      </p:sp>
      <p:cxnSp>
        <p:nvCxnSpPr>
          <p:cNvPr id="3" name="Gerader Verbinder 2"/>
          <p:cNvCxnSpPr>
            <a:cxnSpLocks/>
            <a:stCxn id="4" idx="3"/>
            <a:endCxn id="10" idx="1"/>
          </p:cNvCxnSpPr>
          <p:nvPr/>
        </p:nvCxnSpPr>
        <p:spPr>
          <a:xfrm>
            <a:off x="3220630" y="979137"/>
            <a:ext cx="1610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Gerader Verbinder 17"/>
          <p:cNvCxnSpPr>
            <a:cxnSpLocks/>
            <a:stCxn id="7" idx="3"/>
            <a:endCxn id="10" idx="1"/>
          </p:cNvCxnSpPr>
          <p:nvPr/>
        </p:nvCxnSpPr>
        <p:spPr>
          <a:xfrm flipV="1">
            <a:off x="3220629" y="979137"/>
            <a:ext cx="1610317" cy="16871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Gerader Verbinder 18"/>
          <p:cNvCxnSpPr>
            <a:cxnSpLocks/>
            <a:stCxn id="5" idx="3"/>
            <a:endCxn id="11" idx="1"/>
          </p:cNvCxnSpPr>
          <p:nvPr/>
        </p:nvCxnSpPr>
        <p:spPr>
          <a:xfrm flipV="1">
            <a:off x="3220628" y="1816662"/>
            <a:ext cx="1610318" cy="16993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Gerader Verbinder 19"/>
          <p:cNvCxnSpPr>
            <a:cxnSpLocks/>
            <a:stCxn id="6" idx="3"/>
            <a:endCxn id="10" idx="1"/>
          </p:cNvCxnSpPr>
          <p:nvPr/>
        </p:nvCxnSpPr>
        <p:spPr>
          <a:xfrm flipV="1">
            <a:off x="3220629" y="979137"/>
            <a:ext cx="1610317" cy="837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p:cNvCxnSpPr>
            <a:cxnSpLocks/>
            <a:stCxn id="8" idx="3"/>
            <a:endCxn id="11" idx="1"/>
          </p:cNvCxnSpPr>
          <p:nvPr/>
        </p:nvCxnSpPr>
        <p:spPr>
          <a:xfrm flipV="1">
            <a:off x="3220629" y="1816662"/>
            <a:ext cx="1610317" cy="33986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a:stCxn id="9" idx="3"/>
            <a:endCxn id="11" idx="1"/>
          </p:cNvCxnSpPr>
          <p:nvPr/>
        </p:nvCxnSpPr>
        <p:spPr>
          <a:xfrm flipV="1">
            <a:off x="3220629" y="1816662"/>
            <a:ext cx="1610317" cy="25489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Gerader Verbinder 30"/>
          <p:cNvCxnSpPr>
            <a:cxnSpLocks/>
          </p:cNvCxnSpPr>
          <p:nvPr/>
        </p:nvCxnSpPr>
        <p:spPr>
          <a:xfrm>
            <a:off x="3220628" y="979137"/>
            <a:ext cx="16103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Gerader Verbinder 31"/>
          <p:cNvCxnSpPr>
            <a:cxnSpLocks/>
          </p:cNvCxnSpPr>
          <p:nvPr/>
        </p:nvCxnSpPr>
        <p:spPr>
          <a:xfrm flipV="1">
            <a:off x="3220627" y="979137"/>
            <a:ext cx="1610317" cy="8375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Gerader Verbinder 20"/>
          <p:cNvCxnSpPr>
            <a:cxnSpLocks/>
            <a:stCxn id="10" idx="3"/>
            <a:endCxn id="17" idx="1"/>
          </p:cNvCxnSpPr>
          <p:nvPr/>
        </p:nvCxnSpPr>
        <p:spPr>
          <a:xfrm>
            <a:off x="5858634" y="979137"/>
            <a:ext cx="1456566" cy="8375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Gerader Verbinder 21"/>
          <p:cNvCxnSpPr>
            <a:cxnSpLocks/>
            <a:stCxn id="11" idx="3"/>
            <a:endCxn id="12" idx="1"/>
          </p:cNvCxnSpPr>
          <p:nvPr/>
        </p:nvCxnSpPr>
        <p:spPr>
          <a:xfrm flipV="1">
            <a:off x="5858634" y="979137"/>
            <a:ext cx="1464658" cy="8375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Gerader Verbinder 22"/>
          <p:cNvCxnSpPr>
            <a:cxnSpLocks/>
            <a:stCxn id="10" idx="3"/>
            <a:endCxn id="12" idx="1"/>
          </p:cNvCxnSpPr>
          <p:nvPr/>
        </p:nvCxnSpPr>
        <p:spPr>
          <a:xfrm>
            <a:off x="5858634" y="979137"/>
            <a:ext cx="146465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a:cxnSpLocks/>
            <a:stCxn id="11" idx="3"/>
            <a:endCxn id="16" idx="1"/>
          </p:cNvCxnSpPr>
          <p:nvPr/>
        </p:nvCxnSpPr>
        <p:spPr>
          <a:xfrm>
            <a:off x="5858634" y="1816662"/>
            <a:ext cx="1456566" cy="84966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a:cxnSpLocks/>
            <a:stCxn id="11" idx="3"/>
            <a:endCxn id="17" idx="1"/>
          </p:cNvCxnSpPr>
          <p:nvPr/>
        </p:nvCxnSpPr>
        <p:spPr>
          <a:xfrm flipV="1">
            <a:off x="5858634" y="1816661"/>
            <a:ext cx="1456566" cy="1"/>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2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100517" y="687823"/>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Peter Müller</a:t>
            </a:r>
          </a:p>
        </p:txBody>
      </p:sp>
      <p:sp>
        <p:nvSpPr>
          <p:cNvPr id="5" name="Rechteck 4"/>
          <p:cNvSpPr/>
          <p:nvPr/>
        </p:nvSpPr>
        <p:spPr>
          <a:xfrm>
            <a:off x="1100515" y="3224677"/>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Regine Hauser</a:t>
            </a:r>
          </a:p>
        </p:txBody>
      </p:sp>
      <p:sp>
        <p:nvSpPr>
          <p:cNvPr id="6" name="Rechteck 5"/>
          <p:cNvSpPr/>
          <p:nvPr/>
        </p:nvSpPr>
        <p:spPr>
          <a:xfrm>
            <a:off x="1100516" y="1525349"/>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Franz Maier</a:t>
            </a:r>
          </a:p>
        </p:txBody>
      </p:sp>
      <p:sp>
        <p:nvSpPr>
          <p:cNvPr id="7" name="Rechteck 6"/>
          <p:cNvSpPr/>
          <p:nvPr/>
        </p:nvSpPr>
        <p:spPr>
          <a:xfrm>
            <a:off x="1100516" y="2375013"/>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Bernd Schmid </a:t>
            </a:r>
          </a:p>
        </p:txBody>
      </p:sp>
      <p:sp>
        <p:nvSpPr>
          <p:cNvPr id="8" name="Rechteck 7"/>
          <p:cNvSpPr/>
          <p:nvPr/>
        </p:nvSpPr>
        <p:spPr>
          <a:xfrm>
            <a:off x="1100516" y="4924005"/>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Judith Bauer</a:t>
            </a:r>
          </a:p>
        </p:txBody>
      </p:sp>
      <p:sp>
        <p:nvSpPr>
          <p:cNvPr id="9" name="Rechteck 8"/>
          <p:cNvSpPr/>
          <p:nvPr/>
        </p:nvSpPr>
        <p:spPr>
          <a:xfrm>
            <a:off x="1100516" y="4074341"/>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Miriam Schaller</a:t>
            </a:r>
          </a:p>
        </p:txBody>
      </p:sp>
      <p:sp>
        <p:nvSpPr>
          <p:cNvPr id="10" name="Rechteck 9"/>
          <p:cNvSpPr/>
          <p:nvPr/>
        </p:nvSpPr>
        <p:spPr>
          <a:xfrm>
            <a:off x="4830946" y="687823"/>
            <a:ext cx="1027688" cy="5826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a:t>
            </a:r>
          </a:p>
        </p:txBody>
      </p:sp>
      <p:sp>
        <p:nvSpPr>
          <p:cNvPr id="11" name="Rechteck 10"/>
          <p:cNvSpPr/>
          <p:nvPr/>
        </p:nvSpPr>
        <p:spPr>
          <a:xfrm>
            <a:off x="4830946" y="1525348"/>
            <a:ext cx="1027688" cy="5826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5b</a:t>
            </a:r>
          </a:p>
        </p:txBody>
      </p:sp>
      <p:sp>
        <p:nvSpPr>
          <p:cNvPr id="12" name="Rechteck 11"/>
          <p:cNvSpPr/>
          <p:nvPr/>
        </p:nvSpPr>
        <p:spPr>
          <a:xfrm>
            <a:off x="7323292" y="687823"/>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Herr Menzel</a:t>
            </a:r>
          </a:p>
        </p:txBody>
      </p:sp>
      <p:sp>
        <p:nvSpPr>
          <p:cNvPr id="16" name="Rechteck 15"/>
          <p:cNvSpPr/>
          <p:nvPr/>
        </p:nvSpPr>
        <p:spPr>
          <a:xfrm>
            <a:off x="7315200" y="2375013"/>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Frau Träger</a:t>
            </a:r>
          </a:p>
        </p:txBody>
      </p:sp>
      <p:sp>
        <p:nvSpPr>
          <p:cNvPr id="17" name="Rechteck 16"/>
          <p:cNvSpPr/>
          <p:nvPr/>
        </p:nvSpPr>
        <p:spPr>
          <a:xfrm>
            <a:off x="7315200" y="1525347"/>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Frau Müller</a:t>
            </a:r>
          </a:p>
        </p:txBody>
      </p:sp>
      <p:cxnSp>
        <p:nvCxnSpPr>
          <p:cNvPr id="3" name="Gerader Verbinder 2"/>
          <p:cNvCxnSpPr>
            <a:cxnSpLocks/>
            <a:stCxn id="4" idx="3"/>
            <a:endCxn id="10" idx="1"/>
          </p:cNvCxnSpPr>
          <p:nvPr/>
        </p:nvCxnSpPr>
        <p:spPr>
          <a:xfrm>
            <a:off x="3220630" y="979137"/>
            <a:ext cx="1610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Gerader Verbinder 17"/>
          <p:cNvCxnSpPr>
            <a:cxnSpLocks/>
            <a:stCxn id="7" idx="3"/>
            <a:endCxn id="10" idx="1"/>
          </p:cNvCxnSpPr>
          <p:nvPr/>
        </p:nvCxnSpPr>
        <p:spPr>
          <a:xfrm flipV="1">
            <a:off x="3220629" y="979137"/>
            <a:ext cx="1610317" cy="16871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Gerader Verbinder 18"/>
          <p:cNvCxnSpPr>
            <a:cxnSpLocks/>
            <a:stCxn id="5" idx="3"/>
            <a:endCxn id="11" idx="1"/>
          </p:cNvCxnSpPr>
          <p:nvPr/>
        </p:nvCxnSpPr>
        <p:spPr>
          <a:xfrm flipV="1">
            <a:off x="3220628" y="1816662"/>
            <a:ext cx="1610318" cy="16993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Gerader Verbinder 19"/>
          <p:cNvCxnSpPr>
            <a:cxnSpLocks/>
            <a:stCxn id="6" idx="3"/>
            <a:endCxn id="10" idx="1"/>
          </p:cNvCxnSpPr>
          <p:nvPr/>
        </p:nvCxnSpPr>
        <p:spPr>
          <a:xfrm flipV="1">
            <a:off x="3220629" y="979137"/>
            <a:ext cx="1610317" cy="837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p:cNvCxnSpPr>
            <a:cxnSpLocks/>
            <a:stCxn id="8" idx="3"/>
            <a:endCxn id="11" idx="1"/>
          </p:cNvCxnSpPr>
          <p:nvPr/>
        </p:nvCxnSpPr>
        <p:spPr>
          <a:xfrm flipV="1">
            <a:off x="3220629" y="1816662"/>
            <a:ext cx="1610317" cy="33986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a:stCxn id="9" idx="3"/>
            <a:endCxn id="11" idx="1"/>
          </p:cNvCxnSpPr>
          <p:nvPr/>
        </p:nvCxnSpPr>
        <p:spPr>
          <a:xfrm flipV="1">
            <a:off x="3220629" y="1816662"/>
            <a:ext cx="1610317" cy="25489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Gerader Verbinder 30"/>
          <p:cNvCxnSpPr>
            <a:cxnSpLocks/>
          </p:cNvCxnSpPr>
          <p:nvPr/>
        </p:nvCxnSpPr>
        <p:spPr>
          <a:xfrm>
            <a:off x="3220628" y="979137"/>
            <a:ext cx="16103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Gerader Verbinder 31"/>
          <p:cNvCxnSpPr>
            <a:cxnSpLocks/>
          </p:cNvCxnSpPr>
          <p:nvPr/>
        </p:nvCxnSpPr>
        <p:spPr>
          <a:xfrm flipV="1">
            <a:off x="3220627" y="979137"/>
            <a:ext cx="1610317" cy="8375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Gerader Verbinder 20"/>
          <p:cNvCxnSpPr>
            <a:cxnSpLocks/>
            <a:stCxn id="10" idx="3"/>
            <a:endCxn id="17" idx="1"/>
          </p:cNvCxnSpPr>
          <p:nvPr/>
        </p:nvCxnSpPr>
        <p:spPr>
          <a:xfrm>
            <a:off x="5858634" y="979137"/>
            <a:ext cx="1456566" cy="8375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Gerader Verbinder 21"/>
          <p:cNvCxnSpPr>
            <a:cxnSpLocks/>
            <a:stCxn id="11" idx="3"/>
            <a:endCxn id="12" idx="1"/>
          </p:cNvCxnSpPr>
          <p:nvPr/>
        </p:nvCxnSpPr>
        <p:spPr>
          <a:xfrm flipV="1">
            <a:off x="5858634" y="979137"/>
            <a:ext cx="1464658" cy="8375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Gerader Verbinder 22"/>
          <p:cNvCxnSpPr>
            <a:cxnSpLocks/>
            <a:stCxn id="10" idx="3"/>
            <a:endCxn id="12" idx="1"/>
          </p:cNvCxnSpPr>
          <p:nvPr/>
        </p:nvCxnSpPr>
        <p:spPr>
          <a:xfrm>
            <a:off x="5858634" y="979137"/>
            <a:ext cx="14646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a:cxnSpLocks/>
            <a:stCxn id="11" idx="3"/>
            <a:endCxn id="16" idx="1"/>
          </p:cNvCxnSpPr>
          <p:nvPr/>
        </p:nvCxnSpPr>
        <p:spPr>
          <a:xfrm>
            <a:off x="5858634" y="1816662"/>
            <a:ext cx="1456566" cy="8496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a:cxnSpLocks/>
            <a:stCxn id="11" idx="3"/>
            <a:endCxn id="17" idx="1"/>
          </p:cNvCxnSpPr>
          <p:nvPr/>
        </p:nvCxnSpPr>
        <p:spPr>
          <a:xfrm flipV="1">
            <a:off x="5858634" y="1816661"/>
            <a:ext cx="145656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feld 37"/>
          <p:cNvSpPr txBox="1"/>
          <p:nvPr/>
        </p:nvSpPr>
        <p:spPr>
          <a:xfrm rot="1880246">
            <a:off x="5761529" y="2459797"/>
            <a:ext cx="1456567" cy="369332"/>
          </a:xfrm>
          <a:prstGeom prst="rect">
            <a:avLst/>
          </a:prstGeom>
          <a:noFill/>
          <a:ln>
            <a:solidFill>
              <a:srgbClr val="FF0000"/>
            </a:solidFill>
          </a:ln>
        </p:spPr>
        <p:txBody>
          <a:bodyPr wrap="square" rtlCol="0">
            <a:spAutoFit/>
          </a:bodyPr>
          <a:lstStyle/>
          <a:p>
            <a:r>
              <a:rPr lang="de-DE" dirty="0">
                <a:solidFill>
                  <a:srgbClr val="FF0000"/>
                </a:solidFill>
              </a:rPr>
              <a:t>Klassenlehrer</a:t>
            </a:r>
          </a:p>
        </p:txBody>
      </p:sp>
      <p:sp>
        <p:nvSpPr>
          <p:cNvPr id="13" name="Textfeld 12"/>
          <p:cNvSpPr txBox="1"/>
          <p:nvPr/>
        </p:nvSpPr>
        <p:spPr>
          <a:xfrm>
            <a:off x="4467876" y="481783"/>
            <a:ext cx="184731" cy="369332"/>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95463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Modellieren über das ER-Modell</a:t>
            </a:r>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392742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100517" y="687823"/>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Peter Müller</a:t>
            </a:r>
          </a:p>
        </p:txBody>
      </p:sp>
      <p:sp>
        <p:nvSpPr>
          <p:cNvPr id="5" name="Rechteck 4"/>
          <p:cNvSpPr/>
          <p:nvPr/>
        </p:nvSpPr>
        <p:spPr>
          <a:xfrm>
            <a:off x="1100515" y="3224677"/>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Regine Hauser</a:t>
            </a:r>
          </a:p>
        </p:txBody>
      </p:sp>
      <p:sp>
        <p:nvSpPr>
          <p:cNvPr id="6" name="Rechteck 5"/>
          <p:cNvSpPr/>
          <p:nvPr/>
        </p:nvSpPr>
        <p:spPr>
          <a:xfrm>
            <a:off x="1100516" y="1525349"/>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Franz Maier</a:t>
            </a:r>
          </a:p>
        </p:txBody>
      </p:sp>
      <p:sp>
        <p:nvSpPr>
          <p:cNvPr id="7" name="Rechteck 6"/>
          <p:cNvSpPr/>
          <p:nvPr/>
        </p:nvSpPr>
        <p:spPr>
          <a:xfrm>
            <a:off x="1100516" y="2375013"/>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Bernd Schmid </a:t>
            </a:r>
          </a:p>
        </p:txBody>
      </p:sp>
      <p:sp>
        <p:nvSpPr>
          <p:cNvPr id="8" name="Rechteck 7"/>
          <p:cNvSpPr/>
          <p:nvPr/>
        </p:nvSpPr>
        <p:spPr>
          <a:xfrm>
            <a:off x="1100516" y="4924005"/>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Judith Bauer</a:t>
            </a:r>
          </a:p>
        </p:txBody>
      </p:sp>
      <p:sp>
        <p:nvSpPr>
          <p:cNvPr id="9" name="Rechteck 8"/>
          <p:cNvSpPr/>
          <p:nvPr/>
        </p:nvSpPr>
        <p:spPr>
          <a:xfrm>
            <a:off x="1100516" y="4074341"/>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Miriam Schaller</a:t>
            </a:r>
          </a:p>
        </p:txBody>
      </p:sp>
      <p:sp>
        <p:nvSpPr>
          <p:cNvPr id="10" name="Rechteck 9"/>
          <p:cNvSpPr/>
          <p:nvPr/>
        </p:nvSpPr>
        <p:spPr>
          <a:xfrm>
            <a:off x="4830946" y="687823"/>
            <a:ext cx="1027688" cy="5826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a:t>
            </a:r>
          </a:p>
        </p:txBody>
      </p:sp>
      <p:sp>
        <p:nvSpPr>
          <p:cNvPr id="11" name="Rechteck 10"/>
          <p:cNvSpPr/>
          <p:nvPr/>
        </p:nvSpPr>
        <p:spPr>
          <a:xfrm>
            <a:off x="4830946" y="1525348"/>
            <a:ext cx="1027688" cy="5826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5b</a:t>
            </a:r>
          </a:p>
        </p:txBody>
      </p:sp>
      <p:sp>
        <p:nvSpPr>
          <p:cNvPr id="12" name="Rechteck 11"/>
          <p:cNvSpPr/>
          <p:nvPr/>
        </p:nvSpPr>
        <p:spPr>
          <a:xfrm>
            <a:off x="7323292" y="687823"/>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Herr Menzel</a:t>
            </a:r>
          </a:p>
        </p:txBody>
      </p:sp>
      <p:sp>
        <p:nvSpPr>
          <p:cNvPr id="16" name="Rechteck 15"/>
          <p:cNvSpPr/>
          <p:nvPr/>
        </p:nvSpPr>
        <p:spPr>
          <a:xfrm>
            <a:off x="7315200" y="2375013"/>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Frau Träger</a:t>
            </a:r>
          </a:p>
        </p:txBody>
      </p:sp>
      <p:sp>
        <p:nvSpPr>
          <p:cNvPr id="17" name="Rechteck 16"/>
          <p:cNvSpPr/>
          <p:nvPr/>
        </p:nvSpPr>
        <p:spPr>
          <a:xfrm>
            <a:off x="7315200" y="1525347"/>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Frau Müller</a:t>
            </a:r>
          </a:p>
        </p:txBody>
      </p:sp>
      <p:cxnSp>
        <p:nvCxnSpPr>
          <p:cNvPr id="3" name="Gerader Verbinder 2"/>
          <p:cNvCxnSpPr>
            <a:cxnSpLocks/>
            <a:stCxn id="4" idx="3"/>
            <a:endCxn id="10" idx="1"/>
          </p:cNvCxnSpPr>
          <p:nvPr/>
        </p:nvCxnSpPr>
        <p:spPr>
          <a:xfrm>
            <a:off x="3220630" y="979137"/>
            <a:ext cx="1610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Gerader Verbinder 17"/>
          <p:cNvCxnSpPr>
            <a:cxnSpLocks/>
            <a:stCxn id="7" idx="3"/>
            <a:endCxn id="10" idx="1"/>
          </p:cNvCxnSpPr>
          <p:nvPr/>
        </p:nvCxnSpPr>
        <p:spPr>
          <a:xfrm flipV="1">
            <a:off x="3220629" y="979137"/>
            <a:ext cx="1610317" cy="16871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Gerader Verbinder 18"/>
          <p:cNvCxnSpPr>
            <a:cxnSpLocks/>
            <a:stCxn id="5" idx="3"/>
            <a:endCxn id="11" idx="1"/>
          </p:cNvCxnSpPr>
          <p:nvPr/>
        </p:nvCxnSpPr>
        <p:spPr>
          <a:xfrm flipV="1">
            <a:off x="3220628" y="1816662"/>
            <a:ext cx="1610318" cy="16993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Gerader Verbinder 19"/>
          <p:cNvCxnSpPr>
            <a:cxnSpLocks/>
            <a:stCxn id="6" idx="3"/>
            <a:endCxn id="10" idx="1"/>
          </p:cNvCxnSpPr>
          <p:nvPr/>
        </p:nvCxnSpPr>
        <p:spPr>
          <a:xfrm flipV="1">
            <a:off x="3220629" y="979137"/>
            <a:ext cx="1610317" cy="837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p:cNvCxnSpPr>
            <a:cxnSpLocks/>
            <a:stCxn id="8" idx="3"/>
            <a:endCxn id="11" idx="1"/>
          </p:cNvCxnSpPr>
          <p:nvPr/>
        </p:nvCxnSpPr>
        <p:spPr>
          <a:xfrm flipV="1">
            <a:off x="3220629" y="1816662"/>
            <a:ext cx="1610317" cy="33986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a:stCxn id="9" idx="3"/>
            <a:endCxn id="11" idx="1"/>
          </p:cNvCxnSpPr>
          <p:nvPr/>
        </p:nvCxnSpPr>
        <p:spPr>
          <a:xfrm flipV="1">
            <a:off x="3220629" y="1816662"/>
            <a:ext cx="1610317" cy="25489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Gerader Verbinder 30"/>
          <p:cNvCxnSpPr>
            <a:cxnSpLocks/>
          </p:cNvCxnSpPr>
          <p:nvPr/>
        </p:nvCxnSpPr>
        <p:spPr>
          <a:xfrm>
            <a:off x="3220628" y="979137"/>
            <a:ext cx="16103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Gerader Verbinder 31"/>
          <p:cNvCxnSpPr>
            <a:cxnSpLocks/>
          </p:cNvCxnSpPr>
          <p:nvPr/>
        </p:nvCxnSpPr>
        <p:spPr>
          <a:xfrm flipV="1">
            <a:off x="3220627" y="979137"/>
            <a:ext cx="1610317" cy="8375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Gerader Verbinder 20"/>
          <p:cNvCxnSpPr>
            <a:cxnSpLocks/>
            <a:stCxn id="10" idx="3"/>
            <a:endCxn id="17" idx="1"/>
          </p:cNvCxnSpPr>
          <p:nvPr/>
        </p:nvCxnSpPr>
        <p:spPr>
          <a:xfrm>
            <a:off x="5858634" y="979137"/>
            <a:ext cx="1456566" cy="8375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Gerader Verbinder 21"/>
          <p:cNvCxnSpPr>
            <a:cxnSpLocks/>
            <a:stCxn id="11" idx="3"/>
            <a:endCxn id="12" idx="1"/>
          </p:cNvCxnSpPr>
          <p:nvPr/>
        </p:nvCxnSpPr>
        <p:spPr>
          <a:xfrm flipV="1">
            <a:off x="5858634" y="979137"/>
            <a:ext cx="1464658" cy="8375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Gerader Verbinder 22"/>
          <p:cNvCxnSpPr>
            <a:cxnSpLocks/>
            <a:stCxn id="10" idx="3"/>
            <a:endCxn id="12" idx="1"/>
          </p:cNvCxnSpPr>
          <p:nvPr/>
        </p:nvCxnSpPr>
        <p:spPr>
          <a:xfrm>
            <a:off x="5858634" y="979137"/>
            <a:ext cx="14646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a:cxnSpLocks/>
            <a:stCxn id="11" idx="3"/>
            <a:endCxn id="16" idx="1"/>
          </p:cNvCxnSpPr>
          <p:nvPr/>
        </p:nvCxnSpPr>
        <p:spPr>
          <a:xfrm>
            <a:off x="5858634" y="1816662"/>
            <a:ext cx="1456566" cy="8496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a:cxnSpLocks/>
            <a:stCxn id="11" idx="3"/>
            <a:endCxn id="17" idx="1"/>
          </p:cNvCxnSpPr>
          <p:nvPr/>
        </p:nvCxnSpPr>
        <p:spPr>
          <a:xfrm flipV="1">
            <a:off x="5858634" y="1816661"/>
            <a:ext cx="145656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feld 37"/>
          <p:cNvSpPr txBox="1"/>
          <p:nvPr/>
        </p:nvSpPr>
        <p:spPr>
          <a:xfrm rot="1880246">
            <a:off x="5761529" y="2459797"/>
            <a:ext cx="1456567" cy="369332"/>
          </a:xfrm>
          <a:prstGeom prst="rect">
            <a:avLst/>
          </a:prstGeom>
          <a:noFill/>
          <a:ln>
            <a:solidFill>
              <a:srgbClr val="FF0000"/>
            </a:solidFill>
          </a:ln>
        </p:spPr>
        <p:txBody>
          <a:bodyPr wrap="square" rtlCol="0">
            <a:spAutoFit/>
          </a:bodyPr>
          <a:lstStyle/>
          <a:p>
            <a:r>
              <a:rPr lang="de-DE" dirty="0">
                <a:solidFill>
                  <a:srgbClr val="FF0000"/>
                </a:solidFill>
              </a:rPr>
              <a:t>Klassenlehrer</a:t>
            </a:r>
          </a:p>
        </p:txBody>
      </p:sp>
      <p:sp>
        <p:nvSpPr>
          <p:cNvPr id="2" name="Textfeld 1"/>
          <p:cNvSpPr txBox="1"/>
          <p:nvPr/>
        </p:nvSpPr>
        <p:spPr>
          <a:xfrm>
            <a:off x="4525209" y="5838140"/>
            <a:ext cx="301686" cy="369332"/>
          </a:xfrm>
          <a:prstGeom prst="rect">
            <a:avLst/>
          </a:prstGeom>
          <a:noFill/>
        </p:spPr>
        <p:txBody>
          <a:bodyPr wrap="none" rtlCol="0">
            <a:spAutoFit/>
          </a:bodyPr>
          <a:lstStyle/>
          <a:p>
            <a:r>
              <a:rPr lang="de-DE" dirty="0"/>
              <a:t>1</a:t>
            </a:r>
          </a:p>
        </p:txBody>
      </p:sp>
      <p:sp>
        <p:nvSpPr>
          <p:cNvPr id="13" name="Textfeld 12"/>
          <p:cNvSpPr txBox="1"/>
          <p:nvPr/>
        </p:nvSpPr>
        <p:spPr>
          <a:xfrm>
            <a:off x="3243991" y="5838140"/>
            <a:ext cx="306494" cy="369332"/>
          </a:xfrm>
          <a:prstGeom prst="rect">
            <a:avLst/>
          </a:prstGeom>
          <a:noFill/>
        </p:spPr>
        <p:txBody>
          <a:bodyPr wrap="none" rtlCol="0">
            <a:spAutoFit/>
          </a:bodyPr>
          <a:lstStyle/>
          <a:p>
            <a:r>
              <a:rPr lang="de-DE" dirty="0"/>
              <a:t>n</a:t>
            </a:r>
          </a:p>
        </p:txBody>
      </p:sp>
      <p:sp>
        <p:nvSpPr>
          <p:cNvPr id="14" name="Textfeld 13"/>
          <p:cNvSpPr txBox="1"/>
          <p:nvPr/>
        </p:nvSpPr>
        <p:spPr>
          <a:xfrm>
            <a:off x="6666251" y="3807304"/>
            <a:ext cx="5718960" cy="1384995"/>
          </a:xfrm>
          <a:prstGeom prst="rect">
            <a:avLst/>
          </a:prstGeom>
          <a:noFill/>
        </p:spPr>
        <p:txBody>
          <a:bodyPr wrap="square" rtlCol="0">
            <a:spAutoFit/>
          </a:bodyPr>
          <a:lstStyle/>
          <a:p>
            <a:r>
              <a:rPr lang="de-DE" sz="2800" dirty="0"/>
              <a:t>Jeder </a:t>
            </a:r>
            <a:r>
              <a:rPr lang="de-DE" sz="2800" dirty="0">
                <a:solidFill>
                  <a:schemeClr val="accent1"/>
                </a:solidFill>
              </a:rPr>
              <a:t>Schüler</a:t>
            </a:r>
            <a:r>
              <a:rPr lang="de-DE" sz="2800" dirty="0"/>
              <a:t> hat </a:t>
            </a:r>
            <a:r>
              <a:rPr lang="de-DE" sz="2800" b="1" dirty="0"/>
              <a:t>eine</a:t>
            </a:r>
            <a:r>
              <a:rPr lang="de-DE" sz="2800" dirty="0"/>
              <a:t> </a:t>
            </a:r>
            <a:r>
              <a:rPr lang="de-DE" sz="2800" dirty="0">
                <a:solidFill>
                  <a:schemeClr val="accent6"/>
                </a:solidFill>
              </a:rPr>
              <a:t>Klasse</a:t>
            </a:r>
            <a:r>
              <a:rPr lang="de-DE" sz="2800" dirty="0"/>
              <a:t>.</a:t>
            </a:r>
          </a:p>
          <a:p>
            <a:endParaRPr lang="de-DE" sz="2800" dirty="0"/>
          </a:p>
          <a:p>
            <a:r>
              <a:rPr lang="de-DE" sz="2800" dirty="0"/>
              <a:t>Jede </a:t>
            </a:r>
            <a:r>
              <a:rPr lang="de-DE" sz="2800" dirty="0">
                <a:solidFill>
                  <a:schemeClr val="accent6"/>
                </a:solidFill>
              </a:rPr>
              <a:t>Klasse</a:t>
            </a:r>
            <a:r>
              <a:rPr lang="de-DE" sz="2800" dirty="0"/>
              <a:t> hat </a:t>
            </a:r>
            <a:r>
              <a:rPr lang="de-DE" sz="2800" b="1" dirty="0"/>
              <a:t>mehrere (n)</a:t>
            </a:r>
            <a:r>
              <a:rPr lang="de-DE" sz="2800" dirty="0"/>
              <a:t> </a:t>
            </a:r>
            <a:r>
              <a:rPr lang="de-DE" sz="2800" dirty="0">
                <a:solidFill>
                  <a:schemeClr val="accent1"/>
                </a:solidFill>
              </a:rPr>
              <a:t>Schüler</a:t>
            </a:r>
            <a:r>
              <a:rPr lang="de-DE" sz="2800" dirty="0"/>
              <a:t>.</a:t>
            </a:r>
          </a:p>
        </p:txBody>
      </p:sp>
      <p:sp>
        <p:nvSpPr>
          <p:cNvPr id="15" name="Rechteck 14"/>
          <p:cNvSpPr/>
          <p:nvPr/>
        </p:nvSpPr>
        <p:spPr>
          <a:xfrm>
            <a:off x="1100515" y="5980014"/>
            <a:ext cx="2120112" cy="5017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1"/>
                </a:solidFill>
              </a:rPr>
              <a:t>Schüler</a:t>
            </a:r>
          </a:p>
        </p:txBody>
      </p:sp>
      <p:sp>
        <p:nvSpPr>
          <p:cNvPr id="24" name="Raute 23"/>
          <p:cNvSpPr/>
          <p:nvPr/>
        </p:nvSpPr>
        <p:spPr>
          <a:xfrm>
            <a:off x="3435139" y="598001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sp>
        <p:nvSpPr>
          <p:cNvPr id="34" name="Rechteck 33"/>
          <p:cNvSpPr/>
          <p:nvPr/>
        </p:nvSpPr>
        <p:spPr>
          <a:xfrm>
            <a:off x="4826895" y="5939553"/>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cxnSp>
        <p:nvCxnSpPr>
          <p:cNvPr id="28" name="Gerader Verbinder 27"/>
          <p:cNvCxnSpPr>
            <a:cxnSpLocks/>
            <a:stCxn id="15" idx="3"/>
            <a:endCxn id="24" idx="1"/>
          </p:cNvCxnSpPr>
          <p:nvPr/>
        </p:nvCxnSpPr>
        <p:spPr>
          <a:xfrm>
            <a:off x="3220627" y="6230868"/>
            <a:ext cx="214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a:stCxn id="24" idx="3"/>
            <a:endCxn id="34" idx="1"/>
          </p:cNvCxnSpPr>
          <p:nvPr/>
        </p:nvCxnSpPr>
        <p:spPr>
          <a:xfrm flipV="1">
            <a:off x="4624669" y="6230867"/>
            <a:ext cx="20222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49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100517" y="687823"/>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Peter Müller</a:t>
            </a:r>
          </a:p>
        </p:txBody>
      </p:sp>
      <p:sp>
        <p:nvSpPr>
          <p:cNvPr id="5" name="Rechteck 4"/>
          <p:cNvSpPr/>
          <p:nvPr/>
        </p:nvSpPr>
        <p:spPr>
          <a:xfrm>
            <a:off x="1100515" y="3224677"/>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Regine Hauser</a:t>
            </a:r>
          </a:p>
        </p:txBody>
      </p:sp>
      <p:sp>
        <p:nvSpPr>
          <p:cNvPr id="6" name="Rechteck 5"/>
          <p:cNvSpPr/>
          <p:nvPr/>
        </p:nvSpPr>
        <p:spPr>
          <a:xfrm>
            <a:off x="1100516" y="1525349"/>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Franz Maier</a:t>
            </a:r>
          </a:p>
        </p:txBody>
      </p:sp>
      <p:sp>
        <p:nvSpPr>
          <p:cNvPr id="7" name="Rechteck 6"/>
          <p:cNvSpPr/>
          <p:nvPr/>
        </p:nvSpPr>
        <p:spPr>
          <a:xfrm>
            <a:off x="1100516" y="2375013"/>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Bernd Schmid </a:t>
            </a:r>
          </a:p>
        </p:txBody>
      </p:sp>
      <p:sp>
        <p:nvSpPr>
          <p:cNvPr id="8" name="Rechteck 7"/>
          <p:cNvSpPr/>
          <p:nvPr/>
        </p:nvSpPr>
        <p:spPr>
          <a:xfrm>
            <a:off x="1100516" y="4924005"/>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Judith Bauer</a:t>
            </a:r>
          </a:p>
        </p:txBody>
      </p:sp>
      <p:sp>
        <p:nvSpPr>
          <p:cNvPr id="9" name="Rechteck 8"/>
          <p:cNvSpPr/>
          <p:nvPr/>
        </p:nvSpPr>
        <p:spPr>
          <a:xfrm>
            <a:off x="1100516" y="4074341"/>
            <a:ext cx="2120113" cy="58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Miriam Schaller</a:t>
            </a:r>
          </a:p>
        </p:txBody>
      </p:sp>
      <p:sp>
        <p:nvSpPr>
          <p:cNvPr id="10" name="Rechteck 9"/>
          <p:cNvSpPr/>
          <p:nvPr/>
        </p:nvSpPr>
        <p:spPr>
          <a:xfrm>
            <a:off x="4830946" y="687823"/>
            <a:ext cx="1027688" cy="5826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a:t>
            </a:r>
          </a:p>
        </p:txBody>
      </p:sp>
      <p:sp>
        <p:nvSpPr>
          <p:cNvPr id="11" name="Rechteck 10"/>
          <p:cNvSpPr/>
          <p:nvPr/>
        </p:nvSpPr>
        <p:spPr>
          <a:xfrm>
            <a:off x="4830946" y="1525348"/>
            <a:ext cx="1027688" cy="5826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5b</a:t>
            </a:r>
          </a:p>
        </p:txBody>
      </p:sp>
      <p:sp>
        <p:nvSpPr>
          <p:cNvPr id="12" name="Rechteck 11"/>
          <p:cNvSpPr/>
          <p:nvPr/>
        </p:nvSpPr>
        <p:spPr>
          <a:xfrm>
            <a:off x="7323292" y="687823"/>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Herr Menzel</a:t>
            </a:r>
          </a:p>
        </p:txBody>
      </p:sp>
      <p:sp>
        <p:nvSpPr>
          <p:cNvPr id="16" name="Rechteck 15"/>
          <p:cNvSpPr/>
          <p:nvPr/>
        </p:nvSpPr>
        <p:spPr>
          <a:xfrm>
            <a:off x="7315200" y="2375013"/>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Frau Träger</a:t>
            </a:r>
          </a:p>
        </p:txBody>
      </p:sp>
      <p:sp>
        <p:nvSpPr>
          <p:cNvPr id="17" name="Rechteck 16"/>
          <p:cNvSpPr/>
          <p:nvPr/>
        </p:nvSpPr>
        <p:spPr>
          <a:xfrm>
            <a:off x="7315200" y="1525347"/>
            <a:ext cx="1917812" cy="582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Frau Müller</a:t>
            </a:r>
          </a:p>
        </p:txBody>
      </p:sp>
      <p:cxnSp>
        <p:nvCxnSpPr>
          <p:cNvPr id="3" name="Gerader Verbinder 2"/>
          <p:cNvCxnSpPr>
            <a:cxnSpLocks/>
            <a:stCxn id="4" idx="3"/>
            <a:endCxn id="10" idx="1"/>
          </p:cNvCxnSpPr>
          <p:nvPr/>
        </p:nvCxnSpPr>
        <p:spPr>
          <a:xfrm>
            <a:off x="3220630" y="979137"/>
            <a:ext cx="1610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Gerader Verbinder 17"/>
          <p:cNvCxnSpPr>
            <a:cxnSpLocks/>
            <a:stCxn id="7" idx="3"/>
            <a:endCxn id="10" idx="1"/>
          </p:cNvCxnSpPr>
          <p:nvPr/>
        </p:nvCxnSpPr>
        <p:spPr>
          <a:xfrm flipV="1">
            <a:off x="3220629" y="979137"/>
            <a:ext cx="1610317" cy="16871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Gerader Verbinder 18"/>
          <p:cNvCxnSpPr>
            <a:cxnSpLocks/>
            <a:stCxn id="5" idx="3"/>
            <a:endCxn id="11" idx="1"/>
          </p:cNvCxnSpPr>
          <p:nvPr/>
        </p:nvCxnSpPr>
        <p:spPr>
          <a:xfrm flipV="1">
            <a:off x="3220628" y="1816662"/>
            <a:ext cx="1610318" cy="16993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Gerader Verbinder 19"/>
          <p:cNvCxnSpPr>
            <a:cxnSpLocks/>
            <a:stCxn id="6" idx="3"/>
            <a:endCxn id="10" idx="1"/>
          </p:cNvCxnSpPr>
          <p:nvPr/>
        </p:nvCxnSpPr>
        <p:spPr>
          <a:xfrm flipV="1">
            <a:off x="3220629" y="979137"/>
            <a:ext cx="1610317" cy="837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p:cNvCxnSpPr>
            <a:cxnSpLocks/>
            <a:stCxn id="8" idx="3"/>
            <a:endCxn id="11" idx="1"/>
          </p:cNvCxnSpPr>
          <p:nvPr/>
        </p:nvCxnSpPr>
        <p:spPr>
          <a:xfrm flipV="1">
            <a:off x="3220629" y="1816662"/>
            <a:ext cx="1610317" cy="33986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a:stCxn id="9" idx="3"/>
            <a:endCxn id="11" idx="1"/>
          </p:cNvCxnSpPr>
          <p:nvPr/>
        </p:nvCxnSpPr>
        <p:spPr>
          <a:xfrm flipV="1">
            <a:off x="3220629" y="1816662"/>
            <a:ext cx="1610317" cy="25489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Gerader Verbinder 30"/>
          <p:cNvCxnSpPr>
            <a:cxnSpLocks/>
          </p:cNvCxnSpPr>
          <p:nvPr/>
        </p:nvCxnSpPr>
        <p:spPr>
          <a:xfrm>
            <a:off x="3220628" y="979137"/>
            <a:ext cx="16103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Gerader Verbinder 31"/>
          <p:cNvCxnSpPr>
            <a:cxnSpLocks/>
          </p:cNvCxnSpPr>
          <p:nvPr/>
        </p:nvCxnSpPr>
        <p:spPr>
          <a:xfrm flipV="1">
            <a:off x="3220627" y="979137"/>
            <a:ext cx="1610317" cy="8375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Gerader Verbinder 20"/>
          <p:cNvCxnSpPr>
            <a:cxnSpLocks/>
            <a:stCxn id="10" idx="3"/>
            <a:endCxn id="17" idx="1"/>
          </p:cNvCxnSpPr>
          <p:nvPr/>
        </p:nvCxnSpPr>
        <p:spPr>
          <a:xfrm>
            <a:off x="5858634" y="979137"/>
            <a:ext cx="1456566" cy="8375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Gerader Verbinder 21"/>
          <p:cNvCxnSpPr>
            <a:cxnSpLocks/>
            <a:stCxn id="11" idx="3"/>
            <a:endCxn id="12" idx="1"/>
          </p:cNvCxnSpPr>
          <p:nvPr/>
        </p:nvCxnSpPr>
        <p:spPr>
          <a:xfrm flipV="1">
            <a:off x="5858634" y="979137"/>
            <a:ext cx="1464658" cy="8375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Gerader Verbinder 22"/>
          <p:cNvCxnSpPr>
            <a:cxnSpLocks/>
            <a:stCxn id="10" idx="3"/>
            <a:endCxn id="12" idx="1"/>
          </p:cNvCxnSpPr>
          <p:nvPr/>
        </p:nvCxnSpPr>
        <p:spPr>
          <a:xfrm>
            <a:off x="5858634" y="979137"/>
            <a:ext cx="14646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a:cxnSpLocks/>
            <a:stCxn id="11" idx="3"/>
            <a:endCxn id="16" idx="1"/>
          </p:cNvCxnSpPr>
          <p:nvPr/>
        </p:nvCxnSpPr>
        <p:spPr>
          <a:xfrm>
            <a:off x="5858634" y="1816662"/>
            <a:ext cx="1456566" cy="8496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a:cxnSpLocks/>
            <a:stCxn id="11" idx="3"/>
            <a:endCxn id="17" idx="1"/>
          </p:cNvCxnSpPr>
          <p:nvPr/>
        </p:nvCxnSpPr>
        <p:spPr>
          <a:xfrm flipV="1">
            <a:off x="5858634" y="1816661"/>
            <a:ext cx="145656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feld 37"/>
          <p:cNvSpPr txBox="1"/>
          <p:nvPr/>
        </p:nvSpPr>
        <p:spPr>
          <a:xfrm rot="1880246">
            <a:off x="5761529" y="2459797"/>
            <a:ext cx="1456567" cy="369332"/>
          </a:xfrm>
          <a:prstGeom prst="rect">
            <a:avLst/>
          </a:prstGeom>
          <a:noFill/>
          <a:ln>
            <a:solidFill>
              <a:srgbClr val="FF0000"/>
            </a:solidFill>
          </a:ln>
        </p:spPr>
        <p:txBody>
          <a:bodyPr wrap="square" rtlCol="0">
            <a:spAutoFit/>
          </a:bodyPr>
          <a:lstStyle/>
          <a:p>
            <a:r>
              <a:rPr lang="de-DE" dirty="0">
                <a:solidFill>
                  <a:srgbClr val="FF0000"/>
                </a:solidFill>
              </a:rPr>
              <a:t>Klassenlehrer</a:t>
            </a:r>
          </a:p>
        </p:txBody>
      </p:sp>
      <p:sp>
        <p:nvSpPr>
          <p:cNvPr id="2" name="Textfeld 1"/>
          <p:cNvSpPr txBox="1"/>
          <p:nvPr/>
        </p:nvSpPr>
        <p:spPr>
          <a:xfrm>
            <a:off x="4525209" y="5838140"/>
            <a:ext cx="301686" cy="369332"/>
          </a:xfrm>
          <a:prstGeom prst="rect">
            <a:avLst/>
          </a:prstGeom>
          <a:noFill/>
        </p:spPr>
        <p:txBody>
          <a:bodyPr wrap="none" rtlCol="0">
            <a:spAutoFit/>
          </a:bodyPr>
          <a:lstStyle/>
          <a:p>
            <a:r>
              <a:rPr lang="de-DE" dirty="0"/>
              <a:t>1</a:t>
            </a:r>
          </a:p>
        </p:txBody>
      </p:sp>
      <p:sp>
        <p:nvSpPr>
          <p:cNvPr id="13" name="Textfeld 12"/>
          <p:cNvSpPr txBox="1"/>
          <p:nvPr/>
        </p:nvSpPr>
        <p:spPr>
          <a:xfrm>
            <a:off x="3243991" y="5838140"/>
            <a:ext cx="306494" cy="369332"/>
          </a:xfrm>
          <a:prstGeom prst="rect">
            <a:avLst/>
          </a:prstGeom>
          <a:noFill/>
        </p:spPr>
        <p:txBody>
          <a:bodyPr wrap="none" rtlCol="0">
            <a:spAutoFit/>
          </a:bodyPr>
          <a:lstStyle/>
          <a:p>
            <a:r>
              <a:rPr lang="de-DE" dirty="0"/>
              <a:t>n</a:t>
            </a:r>
          </a:p>
        </p:txBody>
      </p:sp>
      <p:sp>
        <p:nvSpPr>
          <p:cNvPr id="14" name="Textfeld 13"/>
          <p:cNvSpPr txBox="1"/>
          <p:nvPr/>
        </p:nvSpPr>
        <p:spPr>
          <a:xfrm>
            <a:off x="6679504" y="3807304"/>
            <a:ext cx="5718960" cy="1384995"/>
          </a:xfrm>
          <a:prstGeom prst="rect">
            <a:avLst/>
          </a:prstGeom>
          <a:noFill/>
        </p:spPr>
        <p:txBody>
          <a:bodyPr wrap="square" rtlCol="0">
            <a:spAutoFit/>
          </a:bodyPr>
          <a:lstStyle/>
          <a:p>
            <a:r>
              <a:rPr lang="de-DE" sz="2800" dirty="0"/>
              <a:t>Jede </a:t>
            </a:r>
            <a:r>
              <a:rPr lang="de-DE" sz="2800" dirty="0">
                <a:solidFill>
                  <a:schemeClr val="accent6"/>
                </a:solidFill>
              </a:rPr>
              <a:t>Klasse</a:t>
            </a:r>
            <a:r>
              <a:rPr lang="de-DE" sz="2800" dirty="0"/>
              <a:t> hat </a:t>
            </a:r>
            <a:r>
              <a:rPr lang="de-DE" sz="2800" b="1" dirty="0"/>
              <a:t>mehrere (m)</a:t>
            </a:r>
            <a:r>
              <a:rPr lang="de-DE" sz="2800" dirty="0"/>
              <a:t> </a:t>
            </a:r>
            <a:r>
              <a:rPr lang="de-DE" sz="2800" dirty="0">
                <a:solidFill>
                  <a:schemeClr val="accent2"/>
                </a:solidFill>
              </a:rPr>
              <a:t>Lehrer</a:t>
            </a:r>
            <a:r>
              <a:rPr lang="de-DE" sz="2800" dirty="0"/>
              <a:t>.</a:t>
            </a:r>
          </a:p>
          <a:p>
            <a:endParaRPr lang="de-DE" sz="2800" dirty="0"/>
          </a:p>
          <a:p>
            <a:r>
              <a:rPr lang="de-DE" sz="2800" dirty="0"/>
              <a:t>Jeder </a:t>
            </a:r>
            <a:r>
              <a:rPr lang="de-DE" sz="2800" dirty="0">
                <a:solidFill>
                  <a:schemeClr val="accent2"/>
                </a:solidFill>
              </a:rPr>
              <a:t>Lehrer</a:t>
            </a:r>
            <a:r>
              <a:rPr lang="de-DE" sz="2800" dirty="0"/>
              <a:t> hat </a:t>
            </a:r>
            <a:r>
              <a:rPr lang="de-DE" sz="2800" b="1" dirty="0"/>
              <a:t>mehrere (n)</a:t>
            </a:r>
            <a:r>
              <a:rPr lang="de-DE" sz="2800" dirty="0"/>
              <a:t> </a:t>
            </a:r>
            <a:r>
              <a:rPr lang="de-DE" sz="2800" dirty="0">
                <a:solidFill>
                  <a:schemeClr val="accent6"/>
                </a:solidFill>
              </a:rPr>
              <a:t>Klassen</a:t>
            </a:r>
            <a:r>
              <a:rPr lang="de-DE" sz="2800" dirty="0"/>
              <a:t>.</a:t>
            </a:r>
          </a:p>
        </p:txBody>
      </p:sp>
      <p:sp>
        <p:nvSpPr>
          <p:cNvPr id="15" name="Rechteck 14"/>
          <p:cNvSpPr/>
          <p:nvPr/>
        </p:nvSpPr>
        <p:spPr>
          <a:xfrm>
            <a:off x="1100515" y="5980014"/>
            <a:ext cx="2120112" cy="5017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1"/>
                </a:solidFill>
              </a:rPr>
              <a:t>Schüler</a:t>
            </a:r>
          </a:p>
        </p:txBody>
      </p:sp>
      <p:sp>
        <p:nvSpPr>
          <p:cNvPr id="24" name="Raute 23"/>
          <p:cNvSpPr/>
          <p:nvPr/>
        </p:nvSpPr>
        <p:spPr>
          <a:xfrm>
            <a:off x="3435139" y="598001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sp>
        <p:nvSpPr>
          <p:cNvPr id="34" name="Rechteck 33"/>
          <p:cNvSpPr/>
          <p:nvPr/>
        </p:nvSpPr>
        <p:spPr>
          <a:xfrm>
            <a:off x="4826895" y="5939553"/>
            <a:ext cx="1027688" cy="58262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accent6"/>
                </a:solidFill>
              </a:rPr>
              <a:t>Klasse</a:t>
            </a:r>
          </a:p>
        </p:txBody>
      </p:sp>
      <p:cxnSp>
        <p:nvCxnSpPr>
          <p:cNvPr id="28" name="Gerader Verbinder 27"/>
          <p:cNvCxnSpPr>
            <a:cxnSpLocks/>
            <a:stCxn id="15" idx="3"/>
            <a:endCxn id="24" idx="1"/>
          </p:cNvCxnSpPr>
          <p:nvPr/>
        </p:nvCxnSpPr>
        <p:spPr>
          <a:xfrm>
            <a:off x="3220627" y="6230868"/>
            <a:ext cx="214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a:stCxn id="24" idx="3"/>
            <a:endCxn id="34" idx="1"/>
          </p:cNvCxnSpPr>
          <p:nvPr/>
        </p:nvCxnSpPr>
        <p:spPr>
          <a:xfrm flipV="1">
            <a:off x="4624669" y="6230867"/>
            <a:ext cx="20222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hteck 34"/>
          <p:cNvSpPr/>
          <p:nvPr/>
        </p:nvSpPr>
        <p:spPr>
          <a:xfrm>
            <a:off x="7323292" y="5939552"/>
            <a:ext cx="1917812" cy="58262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accent2"/>
                </a:solidFill>
              </a:rPr>
              <a:t>Lehrer</a:t>
            </a:r>
          </a:p>
        </p:txBody>
      </p:sp>
      <p:sp>
        <p:nvSpPr>
          <p:cNvPr id="36" name="Raute 35"/>
          <p:cNvSpPr/>
          <p:nvPr/>
        </p:nvSpPr>
        <p:spPr>
          <a:xfrm>
            <a:off x="5992152" y="5980014"/>
            <a:ext cx="1189530" cy="50170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hat</a:t>
            </a:r>
          </a:p>
        </p:txBody>
      </p:sp>
      <p:cxnSp>
        <p:nvCxnSpPr>
          <p:cNvPr id="39" name="Gerader Verbinder 38"/>
          <p:cNvCxnSpPr>
            <a:cxnSpLocks/>
            <a:stCxn id="36" idx="3"/>
            <a:endCxn id="35" idx="1"/>
          </p:cNvCxnSpPr>
          <p:nvPr/>
        </p:nvCxnSpPr>
        <p:spPr>
          <a:xfrm flipV="1">
            <a:off x="7181682" y="6230866"/>
            <a:ext cx="141610"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a:cxnSpLocks/>
            <a:stCxn id="34" idx="3"/>
            <a:endCxn id="36" idx="1"/>
          </p:cNvCxnSpPr>
          <p:nvPr/>
        </p:nvCxnSpPr>
        <p:spPr>
          <a:xfrm>
            <a:off x="5854583" y="6230867"/>
            <a:ext cx="13756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838905" y="5802297"/>
            <a:ext cx="306494" cy="369332"/>
          </a:xfrm>
          <a:prstGeom prst="rect">
            <a:avLst/>
          </a:prstGeom>
          <a:noFill/>
        </p:spPr>
        <p:txBody>
          <a:bodyPr wrap="none" rtlCol="0">
            <a:spAutoFit/>
          </a:bodyPr>
          <a:lstStyle/>
          <a:p>
            <a:r>
              <a:rPr lang="de-DE" dirty="0"/>
              <a:t>n</a:t>
            </a:r>
          </a:p>
        </p:txBody>
      </p:sp>
      <p:sp>
        <p:nvSpPr>
          <p:cNvPr id="47" name="Textfeld 46"/>
          <p:cNvSpPr txBox="1"/>
          <p:nvPr/>
        </p:nvSpPr>
        <p:spPr>
          <a:xfrm>
            <a:off x="6997176" y="5802297"/>
            <a:ext cx="369012" cy="369332"/>
          </a:xfrm>
          <a:prstGeom prst="rect">
            <a:avLst/>
          </a:prstGeom>
          <a:noFill/>
        </p:spPr>
        <p:txBody>
          <a:bodyPr wrap="none" rtlCol="0">
            <a:spAutoFit/>
          </a:bodyPr>
          <a:lstStyle/>
          <a:p>
            <a:r>
              <a:rPr lang="de-DE" dirty="0"/>
              <a:t>m</a:t>
            </a:r>
          </a:p>
        </p:txBody>
      </p:sp>
    </p:spTree>
    <p:extLst>
      <p:ext uri="{BB962C8B-B14F-4D97-AF65-F5344CB8AC3E}">
        <p14:creationId xmlns:p14="http://schemas.microsoft.com/office/powerpoint/2010/main" val="421214429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1950</Words>
  <Application>Microsoft Office PowerPoint</Application>
  <PresentationFormat>Breitbild</PresentationFormat>
  <Paragraphs>1154</Paragraphs>
  <Slides>33</Slides>
  <Notes>0</Notes>
  <HiddenSlides>3</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33</vt:i4>
      </vt:variant>
    </vt:vector>
  </HeadingPairs>
  <TitlesOfParts>
    <vt:vector size="37" baseType="lpstr">
      <vt:lpstr>Arial</vt:lpstr>
      <vt:lpstr>Calibri</vt:lpstr>
      <vt:lpstr>Calibri Light</vt:lpstr>
      <vt:lpstr>Office</vt:lpstr>
      <vt:lpstr>Relationale Datenbanken </vt:lpstr>
      <vt:lpstr>Schulverwaltung</vt:lpstr>
      <vt:lpstr>PowerPoint-Präsentation</vt:lpstr>
      <vt:lpstr>PowerPoint-Präsentation</vt:lpstr>
      <vt:lpstr>PowerPoint-Präsentation</vt:lpstr>
      <vt:lpstr>PowerPoint-Präsentation</vt:lpstr>
      <vt:lpstr>Modellieren über das ER-Modell</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Modellieren aus Tabelle über Normalisierung</vt:lpstr>
      <vt:lpstr>PowerPoint-Präsentation</vt:lpstr>
      <vt:lpstr>PowerPoint-Präsentation</vt:lpstr>
      <vt:lpstr>PowerPoint-Präsentation</vt:lpstr>
      <vt:lpstr>PowerPoint-Präsentation</vt:lpstr>
      <vt:lpstr>PowerPoint-Präsentation</vt:lpstr>
      <vt:lpstr>1. Normalform</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Relationale Datenbanken</dc:title>
  <dc:creator>Thomas Menzel</dc:creator>
  <cp:lastModifiedBy>Thomas Menzel</cp:lastModifiedBy>
  <cp:revision>41</cp:revision>
  <dcterms:created xsi:type="dcterms:W3CDTF">2017-03-12T13:49:09Z</dcterms:created>
  <dcterms:modified xsi:type="dcterms:W3CDTF">2017-03-13T05:35:28Z</dcterms:modified>
</cp:coreProperties>
</file>