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12/06/2024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12/06/2024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12/06/2024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12/06/2024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www.physio-pedia.com/Long_COVID"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4.png" /><Relationship Id="rId4" Type="http://schemas.openxmlformats.org/officeDocument/2006/relationships/image" Target="../media/image3.png"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png" /><Relationship Id="rId1" Type="http://schemas.openxmlformats.org/officeDocument/2006/relationships/slideLayout" Target="../slideLayouts/slideLayout2.xml" /><Relationship Id="rId4" Type="http://schemas.microsoft.com/office/2007/relationships/hdphoto" Target="../media/hdphoto1.wdp"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25" name="Freeform: Shape 14">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5">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D28FE6F2-6DA6-432D-4C88-EF2122507279}"/>
              </a:ext>
            </a:extLst>
          </p:cNvPr>
          <p:cNvSpPr>
            <a:spLocks noGrp="1"/>
          </p:cNvSpPr>
          <p:nvPr>
            <p:ph type="title"/>
          </p:nvPr>
        </p:nvSpPr>
        <p:spPr>
          <a:xfrm>
            <a:off x="804672" y="3121701"/>
            <a:ext cx="3658053" cy="1786515"/>
          </a:xfrm>
        </p:spPr>
        <p:txBody>
          <a:bodyPr vert="horz" lIns="91440" tIns="45720" rIns="91440" bIns="45720" rtlCol="0" anchor="t">
            <a:normAutofit/>
          </a:bodyPr>
          <a:lstStyle/>
          <a:p>
            <a:r>
              <a:rPr lang="en-US" sz="3600" b="1" dirty="0">
                <a:solidFill>
                  <a:schemeClr val="accent4">
                    <a:lumMod val="75000"/>
                  </a:schemeClr>
                </a:solidFill>
              </a:rPr>
              <a:t>Corona Virus </a:t>
            </a:r>
            <a:br>
              <a:rPr lang="en-US" sz="3600" b="1" dirty="0"/>
            </a:br>
            <a:r>
              <a:rPr lang="en-US" sz="3600" b="1" dirty="0">
                <a:solidFill>
                  <a:schemeClr val="accent4">
                    <a:lumMod val="75000"/>
                  </a:schemeClr>
                </a:solidFill>
              </a:rPr>
              <a:t>Analysis With </a:t>
            </a:r>
            <a:br>
              <a:rPr lang="en-US" sz="3600" b="1" dirty="0"/>
            </a:br>
            <a:r>
              <a:rPr lang="en-US" sz="3600" b="1" dirty="0">
                <a:solidFill>
                  <a:schemeClr val="accent4">
                    <a:lumMod val="75000"/>
                  </a:schemeClr>
                </a:solidFill>
              </a:rPr>
              <a:t>SQL</a:t>
            </a:r>
          </a:p>
        </p:txBody>
      </p:sp>
      <p:pic>
        <p:nvPicPr>
          <p:cNvPr id="5" name="Picture 4" descr="A close up of a virus&#10;&#10;Description automatically generated">
            <a:extLst>
              <a:ext uri="{FF2B5EF4-FFF2-40B4-BE49-F238E27FC236}">
                <a16:creationId xmlns:a16="http://schemas.microsoft.com/office/drawing/2014/main" id="{6CCB1A83-A87F-24B5-4E22-0070F4305CF7}"/>
              </a:ext>
            </a:extLst>
          </p:cNvPr>
          <p:cNvPicPr>
            <a:picLocks noChangeAspect="1"/>
          </p:cNvPicPr>
          <p:nvPr/>
        </p:nvPicPr>
        <p:blipFill>
          <a:blip r:embed="rId2"/>
          <a:stretch>
            <a:fillRect/>
          </a:stretch>
        </p:blipFill>
        <p:spPr>
          <a:xfrm>
            <a:off x="6379341" y="896548"/>
            <a:ext cx="5029200" cy="5057140"/>
          </a:xfrm>
          <a:prstGeom prst="rect">
            <a:avLst/>
          </a:prstGeom>
          <a:ln w="9525">
            <a:noFill/>
          </a:ln>
        </p:spPr>
      </p:pic>
    </p:spTree>
    <p:extLst>
      <p:ext uri="{BB962C8B-B14F-4D97-AF65-F5344CB8AC3E}">
        <p14:creationId xmlns:p14="http://schemas.microsoft.com/office/powerpoint/2010/main" val="387908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ea typeface="+mj-lt"/>
                <a:cs typeface="+mj-lt"/>
              </a:rPr>
              <a:t>Examining data</a:t>
            </a:r>
            <a:endParaRPr lang="en-US" sz="3600" b="1">
              <a:solidFill>
                <a:schemeClr val="accent4">
                  <a:lumMod val="75000"/>
                </a:schemeClr>
              </a:solidFill>
            </a:endParaRP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706591"/>
          </a:xfrm>
        </p:spPr>
        <p:txBody>
          <a:bodyPr vert="horz" lIns="91440" tIns="45720" rIns="91440" bIns="45720" rtlCol="0" anchor="t">
            <a:normAutofit/>
          </a:bodyPr>
          <a:lstStyle/>
          <a:p>
            <a:pPr marL="0" indent="0">
              <a:buNone/>
            </a:pPr>
            <a:r>
              <a:rPr lang="en-GB" sz="1600" dirty="0">
                <a:solidFill>
                  <a:schemeClr val="accent5">
                    <a:lumMod val="50000"/>
                  </a:schemeClr>
                </a:solidFill>
              </a:rPr>
              <a:t>In this  query we have to explore/examine data to find total number of month present </a:t>
            </a:r>
            <a:endParaRPr lang="en-US" sz="1600" dirty="0">
              <a:solidFill>
                <a:schemeClr val="accent5">
                  <a:lumMod val="50000"/>
                </a:schemeClr>
              </a:solidFill>
            </a:endParaRPr>
          </a:p>
          <a:p>
            <a:pPr marL="0" indent="0">
              <a:buNone/>
            </a:pPr>
            <a:r>
              <a:rPr lang="en-GB" sz="1600" dirty="0">
                <a:solidFill>
                  <a:schemeClr val="accent5">
                    <a:lumMod val="50000"/>
                  </a:schemeClr>
                </a:solidFill>
              </a:rPr>
              <a:t>In the dataset </a:t>
            </a:r>
            <a:endParaRPr lang="en-US" sz="1600" dirty="0">
              <a:solidFill>
                <a:schemeClr val="accent5">
                  <a:lumMod val="50000"/>
                </a:schemeClr>
              </a:solidFill>
            </a:endParaRP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43D4A995-71EE-1770-5239-CC0F27FC092F}"/>
              </a:ext>
            </a:extLst>
          </p:cNvPr>
          <p:cNvPicPr>
            <a:picLocks noChangeAspect="1"/>
          </p:cNvPicPr>
          <p:nvPr/>
        </p:nvPicPr>
        <p:blipFill>
          <a:blip r:embed="rId3"/>
          <a:stretch>
            <a:fillRect/>
          </a:stretch>
        </p:blipFill>
        <p:spPr>
          <a:xfrm>
            <a:off x="266241" y="2681633"/>
            <a:ext cx="6096000" cy="3514495"/>
          </a:xfrm>
          <a:prstGeom prst="rect">
            <a:avLst/>
          </a:prstGeom>
        </p:spPr>
      </p:pic>
    </p:spTree>
    <p:extLst>
      <p:ext uri="{BB962C8B-B14F-4D97-AF65-F5344CB8AC3E}">
        <p14:creationId xmlns:p14="http://schemas.microsoft.com/office/powerpoint/2010/main" val="208300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ea typeface="+mj-lt"/>
                <a:cs typeface="+mj-lt"/>
              </a:rPr>
              <a:t>Analysing data as per month</a:t>
            </a:r>
            <a:endParaRPr lang="en-US" sz="3600" b="1" dirty="0">
              <a:solidFill>
                <a:schemeClr val="accent4">
                  <a:lumMod val="75000"/>
                </a:schemeClr>
              </a:solidFill>
            </a:endParaRP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706591"/>
          </a:xfrm>
        </p:spPr>
        <p:txBody>
          <a:bodyPr vert="horz" lIns="91440" tIns="45720" rIns="91440" bIns="45720" rtlCol="0" anchor="t">
            <a:normAutofit/>
          </a:bodyPr>
          <a:lstStyle/>
          <a:p>
            <a:pPr marL="0" indent="0">
              <a:buNone/>
            </a:pPr>
            <a:r>
              <a:rPr lang="en-GB" sz="1600" dirty="0">
                <a:solidFill>
                  <a:schemeClr val="accent5">
                    <a:lumMod val="50000"/>
                  </a:schemeClr>
                </a:solidFill>
              </a:rPr>
              <a:t>In this  query we have to analyse the  data to find monthly average </a:t>
            </a:r>
            <a:r>
              <a:rPr lang="en-GB" sz="1600" dirty="0">
                <a:solidFill>
                  <a:schemeClr val="accent5">
                    <a:lumMod val="50000"/>
                  </a:schemeClr>
                </a:solidFill>
                <a:ea typeface="+mn-lt"/>
                <a:cs typeface="+mn-lt"/>
              </a:rPr>
              <a:t>for confirmed, deaths, recovered</a:t>
            </a:r>
          </a:p>
          <a:p>
            <a:pPr marL="0" indent="0">
              <a:buNone/>
            </a:pPr>
            <a:r>
              <a:rPr lang="en-GB" sz="1600" dirty="0">
                <a:solidFill>
                  <a:schemeClr val="accent5">
                    <a:lumMod val="50000"/>
                  </a:schemeClr>
                </a:solidFill>
              </a:rPr>
              <a:t>Using aggregate functions.</a:t>
            </a: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410C045C-AFB8-5530-3303-30BEC2B7F7CB}"/>
              </a:ext>
            </a:extLst>
          </p:cNvPr>
          <p:cNvPicPr>
            <a:picLocks noChangeAspect="1"/>
          </p:cNvPicPr>
          <p:nvPr/>
        </p:nvPicPr>
        <p:blipFill>
          <a:blip r:embed="rId3"/>
          <a:stretch>
            <a:fillRect/>
          </a:stretch>
        </p:blipFill>
        <p:spPr>
          <a:xfrm>
            <a:off x="119349" y="2520150"/>
            <a:ext cx="6096000" cy="3791555"/>
          </a:xfrm>
          <a:prstGeom prst="rect">
            <a:avLst/>
          </a:prstGeom>
        </p:spPr>
      </p:pic>
    </p:spTree>
    <p:extLst>
      <p:ext uri="{BB962C8B-B14F-4D97-AF65-F5344CB8AC3E}">
        <p14:creationId xmlns:p14="http://schemas.microsoft.com/office/powerpoint/2010/main" val="474727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ea typeface="+mj-lt"/>
                <a:cs typeface="+mj-lt"/>
              </a:rPr>
              <a:t>Analysing data as per month</a:t>
            </a:r>
            <a:endParaRPr lang="en-US" sz="3600" b="1" dirty="0">
              <a:solidFill>
                <a:schemeClr val="accent4">
                  <a:lumMod val="75000"/>
                </a:schemeClr>
              </a:solidFill>
            </a:endParaRP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853482"/>
          </a:xfrm>
        </p:spPr>
        <p:txBody>
          <a:bodyPr vert="horz" lIns="91440" tIns="45720" rIns="91440" bIns="45720" rtlCol="0" anchor="t">
            <a:normAutofit/>
          </a:bodyPr>
          <a:lstStyle/>
          <a:p>
            <a:pPr marL="0" indent="0">
              <a:buNone/>
            </a:pPr>
            <a:r>
              <a:rPr lang="en-GB" sz="1600" dirty="0">
                <a:solidFill>
                  <a:schemeClr val="accent5">
                    <a:lumMod val="50000"/>
                  </a:schemeClr>
                </a:solidFill>
              </a:rPr>
              <a:t>In this  query we have to analyse the  data to find </a:t>
            </a:r>
            <a:r>
              <a:rPr lang="en-GB" sz="1600" dirty="0">
                <a:solidFill>
                  <a:schemeClr val="accent5">
                    <a:lumMod val="50000"/>
                  </a:schemeClr>
                </a:solidFill>
                <a:ea typeface="+mn-lt"/>
                <a:cs typeface="+mn-lt"/>
              </a:rPr>
              <a:t>most frequent value</a:t>
            </a:r>
            <a:r>
              <a:rPr lang="en-GB" sz="1600" dirty="0">
                <a:solidFill>
                  <a:schemeClr val="accent5">
                    <a:lumMod val="50000"/>
                  </a:schemeClr>
                </a:solidFill>
              </a:rPr>
              <a:t> </a:t>
            </a:r>
            <a:r>
              <a:rPr lang="en-GB" sz="1600" dirty="0">
                <a:solidFill>
                  <a:schemeClr val="accent5">
                    <a:lumMod val="50000"/>
                  </a:schemeClr>
                </a:solidFill>
                <a:ea typeface="+mn-lt"/>
                <a:cs typeface="+mn-lt"/>
              </a:rPr>
              <a:t>for confirmed, deaths,  recovered  per month using</a:t>
            </a:r>
            <a:r>
              <a:rPr lang="en-GB" sz="1600" dirty="0">
                <a:solidFill>
                  <a:schemeClr val="accent5">
                    <a:lumMod val="50000"/>
                  </a:schemeClr>
                </a:solidFill>
              </a:rPr>
              <a:t> aggregate functions.</a:t>
            </a:r>
            <a:endParaRPr lang="en-US" dirty="0">
              <a:solidFill>
                <a:schemeClr val="accent5">
                  <a:lumMod val="50000"/>
                </a:schemeClr>
              </a:solidFill>
            </a:endParaRP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EF74DF3D-826E-6D7C-FE24-93851682E726}"/>
              </a:ext>
            </a:extLst>
          </p:cNvPr>
          <p:cNvPicPr>
            <a:picLocks noChangeAspect="1"/>
          </p:cNvPicPr>
          <p:nvPr/>
        </p:nvPicPr>
        <p:blipFill>
          <a:blip r:embed="rId3"/>
          <a:stretch>
            <a:fillRect/>
          </a:stretch>
        </p:blipFill>
        <p:spPr>
          <a:xfrm>
            <a:off x="0" y="2772896"/>
            <a:ext cx="6096000" cy="3368690"/>
          </a:xfrm>
          <a:prstGeom prst="rect">
            <a:avLst/>
          </a:prstGeom>
        </p:spPr>
      </p:pic>
    </p:spTree>
    <p:extLst>
      <p:ext uri="{BB962C8B-B14F-4D97-AF65-F5344CB8AC3E}">
        <p14:creationId xmlns:p14="http://schemas.microsoft.com/office/powerpoint/2010/main" val="328275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ea typeface="+mj-lt"/>
                <a:cs typeface="+mj-lt"/>
              </a:rPr>
              <a:t>Analysing data as per year</a:t>
            </a:r>
            <a:endParaRPr lang="en-US" sz="3600" b="1" dirty="0">
              <a:solidFill>
                <a:schemeClr val="accent4">
                  <a:lumMod val="75000"/>
                </a:schemeClr>
              </a:solidFill>
            </a:endParaRP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853482"/>
          </a:xfrm>
        </p:spPr>
        <p:txBody>
          <a:bodyPr vert="horz" lIns="91440" tIns="45720" rIns="91440" bIns="45720" rtlCol="0" anchor="t">
            <a:normAutofit/>
          </a:bodyPr>
          <a:lstStyle/>
          <a:p>
            <a:pPr marL="0" indent="0">
              <a:buNone/>
            </a:pPr>
            <a:r>
              <a:rPr lang="en-GB" sz="1600" dirty="0">
                <a:solidFill>
                  <a:schemeClr val="accent5">
                    <a:lumMod val="50000"/>
                  </a:schemeClr>
                </a:solidFill>
              </a:rPr>
              <a:t>In this  query we have to analyse the  data to find </a:t>
            </a:r>
            <a:r>
              <a:rPr lang="en-GB" sz="1600" dirty="0">
                <a:solidFill>
                  <a:schemeClr val="accent5">
                    <a:lumMod val="50000"/>
                  </a:schemeClr>
                </a:solidFill>
                <a:ea typeface="+mn-lt"/>
                <a:cs typeface="+mn-lt"/>
              </a:rPr>
              <a:t>minimum values for confirmed, deaths, recovered per year  using</a:t>
            </a:r>
            <a:r>
              <a:rPr lang="en-GB" sz="1600" dirty="0">
                <a:solidFill>
                  <a:schemeClr val="accent5">
                    <a:lumMod val="50000"/>
                  </a:schemeClr>
                </a:solidFill>
              </a:rPr>
              <a:t> aggregate functions.</a:t>
            </a:r>
            <a:endParaRPr lang="en-US" dirty="0">
              <a:solidFill>
                <a:schemeClr val="accent5">
                  <a:lumMod val="50000"/>
                </a:schemeClr>
              </a:solidFill>
            </a:endParaRP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F56012F-B247-C7FB-80B4-3AB0582A8F6C}"/>
              </a:ext>
            </a:extLst>
          </p:cNvPr>
          <p:cNvPicPr>
            <a:picLocks noChangeAspect="1"/>
          </p:cNvPicPr>
          <p:nvPr/>
        </p:nvPicPr>
        <p:blipFill>
          <a:blip r:embed="rId3"/>
          <a:stretch>
            <a:fillRect/>
          </a:stretch>
        </p:blipFill>
        <p:spPr>
          <a:xfrm>
            <a:off x="0" y="3022084"/>
            <a:ext cx="6968168" cy="2080772"/>
          </a:xfrm>
          <a:prstGeom prst="rect">
            <a:avLst/>
          </a:prstGeom>
        </p:spPr>
      </p:pic>
    </p:spTree>
    <p:extLst>
      <p:ext uri="{BB962C8B-B14F-4D97-AF65-F5344CB8AC3E}">
        <p14:creationId xmlns:p14="http://schemas.microsoft.com/office/powerpoint/2010/main" val="108945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ea typeface="+mj-lt"/>
                <a:cs typeface="+mj-lt"/>
              </a:rPr>
              <a:t>Analysing data as per year</a:t>
            </a:r>
            <a:endParaRPr lang="en-US" sz="3600" b="1" dirty="0">
              <a:solidFill>
                <a:schemeClr val="accent4">
                  <a:lumMod val="75000"/>
                </a:schemeClr>
              </a:solidFill>
            </a:endParaRP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853482"/>
          </a:xfrm>
        </p:spPr>
        <p:txBody>
          <a:bodyPr vert="horz" lIns="91440" tIns="45720" rIns="91440" bIns="45720" rtlCol="0" anchor="t">
            <a:normAutofit/>
          </a:bodyPr>
          <a:lstStyle/>
          <a:p>
            <a:pPr marL="0" indent="0">
              <a:buNone/>
            </a:pPr>
            <a:r>
              <a:rPr lang="en-GB" sz="1600" dirty="0">
                <a:solidFill>
                  <a:schemeClr val="accent5">
                    <a:lumMod val="50000"/>
                  </a:schemeClr>
                </a:solidFill>
              </a:rPr>
              <a:t>In this  query we have to analyse the  data to find </a:t>
            </a:r>
            <a:r>
              <a:rPr lang="en-GB" sz="1600" dirty="0">
                <a:solidFill>
                  <a:schemeClr val="accent5">
                    <a:lumMod val="50000"/>
                  </a:schemeClr>
                </a:solidFill>
                <a:ea typeface="+mn-lt"/>
                <a:cs typeface="+mn-lt"/>
              </a:rPr>
              <a:t>maximum values for confirmed, deaths, recovered per year  using</a:t>
            </a:r>
            <a:r>
              <a:rPr lang="en-GB" sz="1600" dirty="0">
                <a:solidFill>
                  <a:schemeClr val="accent5">
                    <a:lumMod val="50000"/>
                  </a:schemeClr>
                </a:solidFill>
              </a:rPr>
              <a:t> aggregate functions.</a:t>
            </a:r>
            <a:endParaRPr lang="en-US" dirty="0">
              <a:solidFill>
                <a:schemeClr val="accent5">
                  <a:lumMod val="50000"/>
                </a:schemeClr>
              </a:solidFill>
            </a:endParaRP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58961A2-FDB5-5EEB-AB7E-7789702EB6A9}"/>
              </a:ext>
            </a:extLst>
          </p:cNvPr>
          <p:cNvPicPr>
            <a:picLocks noChangeAspect="1"/>
          </p:cNvPicPr>
          <p:nvPr/>
        </p:nvPicPr>
        <p:blipFill>
          <a:blip r:embed="rId3"/>
          <a:stretch>
            <a:fillRect/>
          </a:stretch>
        </p:blipFill>
        <p:spPr>
          <a:xfrm>
            <a:off x="119349" y="2737178"/>
            <a:ext cx="6683566" cy="2365982"/>
          </a:xfrm>
          <a:prstGeom prst="rect">
            <a:avLst/>
          </a:prstGeom>
        </p:spPr>
      </p:pic>
    </p:spTree>
    <p:extLst>
      <p:ext uri="{BB962C8B-B14F-4D97-AF65-F5344CB8AC3E}">
        <p14:creationId xmlns:p14="http://schemas.microsoft.com/office/powerpoint/2010/main" val="427143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ea typeface="+mj-lt"/>
                <a:cs typeface="+mj-lt"/>
              </a:rPr>
              <a:t>Analysing data statistically</a:t>
            </a:r>
            <a:endParaRPr lang="en-US" sz="3600" b="1" dirty="0">
              <a:solidFill>
                <a:schemeClr val="accent4">
                  <a:lumMod val="75000"/>
                </a:schemeClr>
              </a:solidFill>
            </a:endParaRP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853482"/>
          </a:xfrm>
        </p:spPr>
        <p:txBody>
          <a:bodyPr vert="horz" lIns="91440" tIns="45720" rIns="91440" bIns="45720" rtlCol="0" anchor="t">
            <a:normAutofit/>
          </a:bodyPr>
          <a:lstStyle/>
          <a:p>
            <a:pPr marL="0" indent="0">
              <a:buNone/>
            </a:pPr>
            <a:r>
              <a:rPr lang="en-GB" sz="1600" dirty="0">
                <a:solidFill>
                  <a:schemeClr val="accent5">
                    <a:lumMod val="50000"/>
                  </a:schemeClr>
                </a:solidFill>
              </a:rPr>
              <a:t>In this  query we have to analyse the  data to find</a:t>
            </a:r>
            <a:r>
              <a:rPr lang="en-GB" sz="1600" dirty="0">
                <a:solidFill>
                  <a:schemeClr val="accent5">
                    <a:lumMod val="50000"/>
                  </a:schemeClr>
                </a:solidFill>
                <a:ea typeface="+mn-lt"/>
                <a:cs typeface="+mn-lt"/>
              </a:rPr>
              <a:t> the total number or sum of case of confirmed, deaths, recovered each month using</a:t>
            </a:r>
            <a:r>
              <a:rPr lang="en-GB" sz="1600" dirty="0">
                <a:solidFill>
                  <a:schemeClr val="accent5">
                    <a:lumMod val="50000"/>
                  </a:schemeClr>
                </a:solidFill>
              </a:rPr>
              <a:t> aggregate functions.</a:t>
            </a:r>
            <a:endParaRPr lang="en-US" dirty="0">
              <a:solidFill>
                <a:schemeClr val="accent5">
                  <a:lumMod val="50000"/>
                </a:schemeClr>
              </a:solidFill>
            </a:endParaRP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346489B1-8669-BFA3-2E1C-8F526038AB8B}"/>
              </a:ext>
            </a:extLst>
          </p:cNvPr>
          <p:cNvPicPr>
            <a:picLocks noChangeAspect="1"/>
          </p:cNvPicPr>
          <p:nvPr/>
        </p:nvPicPr>
        <p:blipFill>
          <a:blip r:embed="rId3"/>
          <a:stretch>
            <a:fillRect/>
          </a:stretch>
        </p:blipFill>
        <p:spPr>
          <a:xfrm>
            <a:off x="119349" y="2381063"/>
            <a:ext cx="6096000" cy="2931320"/>
          </a:xfrm>
          <a:prstGeom prst="rect">
            <a:avLst/>
          </a:prstGeom>
        </p:spPr>
      </p:pic>
    </p:spTree>
    <p:extLst>
      <p:ext uri="{BB962C8B-B14F-4D97-AF65-F5344CB8AC3E}">
        <p14:creationId xmlns:p14="http://schemas.microsoft.com/office/powerpoint/2010/main" val="31459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ea typeface="+mj-lt"/>
                <a:cs typeface="+mj-lt"/>
              </a:rPr>
              <a:t>Analysing data statistically</a:t>
            </a:r>
            <a:endParaRPr lang="en-US" sz="3600" b="1" dirty="0">
              <a:solidFill>
                <a:schemeClr val="accent4">
                  <a:lumMod val="75000"/>
                </a:schemeClr>
              </a:solidFill>
            </a:endParaRP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853482"/>
          </a:xfrm>
        </p:spPr>
        <p:txBody>
          <a:bodyPr vert="horz" lIns="91440" tIns="45720" rIns="91440" bIns="45720" rtlCol="0" anchor="t">
            <a:normAutofit/>
          </a:bodyPr>
          <a:lstStyle/>
          <a:p>
            <a:pPr marL="0" indent="0">
              <a:buNone/>
            </a:pPr>
            <a:r>
              <a:rPr lang="en-GB" sz="1600" dirty="0">
                <a:solidFill>
                  <a:schemeClr val="accent5">
                    <a:lumMod val="50000"/>
                  </a:schemeClr>
                </a:solidFill>
              </a:rPr>
              <a:t>In this  query we have to analyse the  data  to </a:t>
            </a:r>
            <a:r>
              <a:rPr lang="en-GB" sz="1600" dirty="0">
                <a:solidFill>
                  <a:schemeClr val="accent5">
                    <a:lumMod val="50000"/>
                  </a:schemeClr>
                </a:solidFill>
                <a:ea typeface="+mn-lt"/>
                <a:cs typeface="+mn-lt"/>
              </a:rPr>
              <a:t>Check how corona virus spread out with respect to confirmed case such as total confirmed cases, their average, variance &amp; STDEV</a:t>
            </a:r>
            <a:endParaRPr lang="en-GB" dirty="0">
              <a:solidFill>
                <a:schemeClr val="accent5">
                  <a:lumMod val="50000"/>
                </a:schemeClr>
              </a:solidFill>
            </a:endParaRP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3D27CE62-6FDF-9A0B-B9CC-83E74BCD5CD7}"/>
              </a:ext>
            </a:extLst>
          </p:cNvPr>
          <p:cNvPicPr>
            <a:picLocks noChangeAspect="1"/>
          </p:cNvPicPr>
          <p:nvPr/>
        </p:nvPicPr>
        <p:blipFill>
          <a:blip r:embed="rId3"/>
          <a:stretch>
            <a:fillRect/>
          </a:stretch>
        </p:blipFill>
        <p:spPr>
          <a:xfrm>
            <a:off x="266241" y="2734147"/>
            <a:ext cx="6747831" cy="1692669"/>
          </a:xfrm>
          <a:prstGeom prst="rect">
            <a:avLst/>
          </a:prstGeom>
        </p:spPr>
      </p:pic>
    </p:spTree>
    <p:extLst>
      <p:ext uri="{BB962C8B-B14F-4D97-AF65-F5344CB8AC3E}">
        <p14:creationId xmlns:p14="http://schemas.microsoft.com/office/powerpoint/2010/main" val="82362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ea typeface="+mj-lt"/>
                <a:cs typeface="+mj-lt"/>
              </a:rPr>
              <a:t>Analysing data statistically</a:t>
            </a:r>
            <a:endParaRPr lang="en-US" sz="3600" b="1" dirty="0">
              <a:solidFill>
                <a:schemeClr val="accent4">
                  <a:lumMod val="75000"/>
                </a:schemeClr>
              </a:solidFill>
            </a:endParaRP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853482"/>
          </a:xfrm>
        </p:spPr>
        <p:txBody>
          <a:bodyPr vert="horz" lIns="91440" tIns="45720" rIns="91440" bIns="45720" rtlCol="0" anchor="t">
            <a:normAutofit/>
          </a:bodyPr>
          <a:lstStyle/>
          <a:p>
            <a:pPr marL="0" indent="0">
              <a:buNone/>
            </a:pPr>
            <a:r>
              <a:rPr lang="en-GB" sz="1600" dirty="0">
                <a:solidFill>
                  <a:schemeClr val="accent5">
                    <a:lumMod val="50000"/>
                  </a:schemeClr>
                </a:solidFill>
              </a:rPr>
              <a:t>In this  query we have to analyse the  data to </a:t>
            </a:r>
            <a:r>
              <a:rPr lang="en-GB" sz="1600" dirty="0">
                <a:solidFill>
                  <a:schemeClr val="accent5">
                    <a:lumMod val="50000"/>
                  </a:schemeClr>
                </a:solidFill>
                <a:ea typeface="+mn-lt"/>
                <a:cs typeface="+mn-lt"/>
              </a:rPr>
              <a:t>Check how corona virus spread out with respect to Death case such as total death cases, their average, variance &amp; STDEV for each month.</a:t>
            </a:r>
            <a:endParaRPr lang="en-GB" dirty="0">
              <a:solidFill>
                <a:schemeClr val="accent5">
                  <a:lumMod val="50000"/>
                </a:schemeClr>
              </a:solidFill>
            </a:endParaRP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7500451-3D28-19FA-AF84-2E6F8CCC0505}"/>
              </a:ext>
            </a:extLst>
          </p:cNvPr>
          <p:cNvPicPr>
            <a:picLocks noChangeAspect="1"/>
          </p:cNvPicPr>
          <p:nvPr/>
        </p:nvPicPr>
        <p:blipFill>
          <a:blip r:embed="rId3"/>
          <a:stretch>
            <a:fillRect/>
          </a:stretch>
        </p:blipFill>
        <p:spPr>
          <a:xfrm>
            <a:off x="119349" y="2709743"/>
            <a:ext cx="6830457" cy="3100223"/>
          </a:xfrm>
          <a:prstGeom prst="rect">
            <a:avLst/>
          </a:prstGeom>
        </p:spPr>
      </p:pic>
    </p:spTree>
    <p:extLst>
      <p:ext uri="{BB962C8B-B14F-4D97-AF65-F5344CB8AC3E}">
        <p14:creationId xmlns:p14="http://schemas.microsoft.com/office/powerpoint/2010/main" val="932370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ea typeface="+mj-lt"/>
                <a:cs typeface="+mj-lt"/>
              </a:rPr>
              <a:t>Analysing data statistically</a:t>
            </a:r>
            <a:endParaRPr lang="en-US" sz="3600" b="1" dirty="0">
              <a:solidFill>
                <a:schemeClr val="accent4">
                  <a:lumMod val="75000"/>
                </a:schemeClr>
              </a:solidFill>
            </a:endParaRP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853482"/>
          </a:xfrm>
        </p:spPr>
        <p:txBody>
          <a:bodyPr vert="horz" lIns="91440" tIns="45720" rIns="91440" bIns="45720" rtlCol="0" anchor="t">
            <a:normAutofit/>
          </a:bodyPr>
          <a:lstStyle/>
          <a:p>
            <a:pPr marL="0" indent="0">
              <a:buNone/>
            </a:pPr>
            <a:r>
              <a:rPr lang="en-GB" sz="1600" dirty="0">
                <a:solidFill>
                  <a:schemeClr val="accent5">
                    <a:lumMod val="50000"/>
                  </a:schemeClr>
                </a:solidFill>
              </a:rPr>
              <a:t>In this  query we have to analyse the  data to </a:t>
            </a:r>
            <a:r>
              <a:rPr lang="en-GB" sz="1600" dirty="0">
                <a:solidFill>
                  <a:schemeClr val="accent5">
                    <a:lumMod val="50000"/>
                  </a:schemeClr>
                </a:solidFill>
                <a:ea typeface="+mn-lt"/>
                <a:cs typeface="+mn-lt"/>
              </a:rPr>
              <a:t>Check how corona virus spread out with respect to recovered case such as total death cases, their average, variance &amp; STDEV ..</a:t>
            </a:r>
            <a:endParaRPr lang="en-GB" dirty="0">
              <a:solidFill>
                <a:schemeClr val="accent5">
                  <a:lumMod val="50000"/>
                </a:schemeClr>
              </a:solidFill>
            </a:endParaRP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AD4EBCBE-95FA-F51A-C240-36015CE013C0}"/>
              </a:ext>
            </a:extLst>
          </p:cNvPr>
          <p:cNvPicPr>
            <a:picLocks noChangeAspect="1"/>
          </p:cNvPicPr>
          <p:nvPr/>
        </p:nvPicPr>
        <p:blipFill>
          <a:blip r:embed="rId3"/>
          <a:stretch>
            <a:fillRect/>
          </a:stretch>
        </p:blipFill>
        <p:spPr>
          <a:xfrm>
            <a:off x="266241" y="2837863"/>
            <a:ext cx="6096000" cy="3110226"/>
          </a:xfrm>
          <a:prstGeom prst="rect">
            <a:avLst/>
          </a:prstGeom>
        </p:spPr>
      </p:pic>
    </p:spTree>
    <p:extLst>
      <p:ext uri="{BB962C8B-B14F-4D97-AF65-F5344CB8AC3E}">
        <p14:creationId xmlns:p14="http://schemas.microsoft.com/office/powerpoint/2010/main" val="782476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ea typeface="+mj-lt"/>
                <a:cs typeface="+mj-lt"/>
              </a:rPr>
              <a:t>Analysing data geographically</a:t>
            </a:r>
            <a:endParaRPr lang="en-US" sz="3600" b="1" dirty="0">
              <a:solidFill>
                <a:schemeClr val="accent4">
                  <a:lumMod val="75000"/>
                </a:schemeClr>
              </a:solidFill>
            </a:endParaRP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853482"/>
          </a:xfrm>
        </p:spPr>
        <p:txBody>
          <a:bodyPr vert="horz" lIns="91440" tIns="45720" rIns="91440" bIns="45720" rtlCol="0" anchor="t">
            <a:normAutofit/>
          </a:bodyPr>
          <a:lstStyle/>
          <a:p>
            <a:pPr marL="0" indent="0">
              <a:buNone/>
            </a:pPr>
            <a:r>
              <a:rPr lang="en-GB" sz="1600" dirty="0">
                <a:solidFill>
                  <a:schemeClr val="accent5">
                    <a:lumMod val="50000"/>
                  </a:schemeClr>
                </a:solidFill>
              </a:rPr>
              <a:t>In this  query we have to analyse the  data </a:t>
            </a:r>
            <a:r>
              <a:rPr lang="en-GB" sz="1600" dirty="0">
                <a:solidFill>
                  <a:schemeClr val="accent5">
                    <a:lumMod val="50000"/>
                  </a:schemeClr>
                </a:solidFill>
                <a:ea typeface="+mn-lt"/>
                <a:cs typeface="+mn-lt"/>
              </a:rPr>
              <a:t>Find Country having highest number of the Confirmed cases .</a:t>
            </a:r>
            <a:endParaRPr lang="en-GB" dirty="0">
              <a:solidFill>
                <a:schemeClr val="accent5">
                  <a:lumMod val="50000"/>
                </a:schemeClr>
              </a:solidFill>
            </a:endParaRP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5505416-4234-D24D-6C90-498943E9CB1B}"/>
              </a:ext>
            </a:extLst>
          </p:cNvPr>
          <p:cNvPicPr>
            <a:picLocks noChangeAspect="1"/>
          </p:cNvPicPr>
          <p:nvPr/>
        </p:nvPicPr>
        <p:blipFill>
          <a:blip r:embed="rId3"/>
          <a:stretch>
            <a:fillRect/>
          </a:stretch>
        </p:blipFill>
        <p:spPr>
          <a:xfrm>
            <a:off x="367229" y="2849208"/>
            <a:ext cx="8023951" cy="2757030"/>
          </a:xfrm>
          <a:prstGeom prst="rect">
            <a:avLst/>
          </a:prstGeom>
        </p:spPr>
      </p:pic>
    </p:spTree>
    <p:extLst>
      <p:ext uri="{BB962C8B-B14F-4D97-AF65-F5344CB8AC3E}">
        <p14:creationId xmlns:p14="http://schemas.microsoft.com/office/powerpoint/2010/main" val="416071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3C68-9661-7A11-B635-CDF7AFAC645F}"/>
              </a:ext>
            </a:extLst>
          </p:cNvPr>
          <p:cNvSpPr>
            <a:spLocks noGrp="1"/>
          </p:cNvSpPr>
          <p:nvPr>
            <p:ph type="title"/>
          </p:nvPr>
        </p:nvSpPr>
        <p:spPr/>
        <p:txBody>
          <a:bodyPr>
            <a:normAutofit/>
          </a:bodyPr>
          <a:lstStyle/>
          <a:p>
            <a:r>
              <a:rPr lang="en-US" sz="3600" b="1" u="sng" dirty="0">
                <a:solidFill>
                  <a:schemeClr val="accent4">
                    <a:lumMod val="75000"/>
                  </a:schemeClr>
                </a:solidFill>
                <a:ea typeface="+mj-lt"/>
                <a:cs typeface="+mj-lt"/>
              </a:rPr>
              <a:t>OVERVIEW </a:t>
            </a:r>
            <a:endParaRPr lang="en-US" dirty="0"/>
          </a:p>
        </p:txBody>
      </p:sp>
      <p:sp>
        <p:nvSpPr>
          <p:cNvPr id="3" name="Content Placeholder 2">
            <a:extLst>
              <a:ext uri="{FF2B5EF4-FFF2-40B4-BE49-F238E27FC236}">
                <a16:creationId xmlns:a16="http://schemas.microsoft.com/office/drawing/2014/main" id="{E3117F4A-EE21-D9A0-A423-EA447EC78D34}"/>
              </a:ext>
            </a:extLst>
          </p:cNvPr>
          <p:cNvSpPr>
            <a:spLocks noGrp="1"/>
          </p:cNvSpPr>
          <p:nvPr>
            <p:ph idx="1"/>
          </p:nvPr>
        </p:nvSpPr>
        <p:spPr>
          <a:xfrm>
            <a:off x="278176" y="2385649"/>
            <a:ext cx="4401239" cy="4296254"/>
          </a:xfrm>
        </p:spPr>
        <p:txBody>
          <a:bodyPr vert="horz" lIns="91440" tIns="45720" rIns="91440" bIns="45720" rtlCol="0" anchor="t">
            <a:normAutofit/>
          </a:bodyPr>
          <a:lstStyle/>
          <a:p>
            <a:pPr>
              <a:spcBef>
                <a:spcPct val="0"/>
              </a:spcBef>
            </a:pPr>
            <a:r>
              <a:rPr lang="en-US" sz="1600" dirty="0">
                <a:solidFill>
                  <a:schemeClr val="accent5">
                    <a:lumMod val="50000"/>
                  </a:schemeClr>
                </a:solidFill>
                <a:latin typeface="Segoe UI"/>
                <a:cs typeface="Segoe UI"/>
              </a:rPr>
              <a:t>INTRODUCTION</a:t>
            </a:r>
            <a:endParaRPr lang="en-US" dirty="0">
              <a:solidFill>
                <a:schemeClr val="accent5">
                  <a:lumMod val="50000"/>
                </a:schemeClr>
              </a:solidFill>
            </a:endParaRPr>
          </a:p>
          <a:p>
            <a:pPr>
              <a:spcBef>
                <a:spcPct val="0"/>
              </a:spcBef>
            </a:pPr>
            <a:r>
              <a:rPr lang="en-US" sz="1600" dirty="0">
                <a:solidFill>
                  <a:schemeClr val="accent5">
                    <a:lumMod val="50000"/>
                  </a:schemeClr>
                </a:solidFill>
                <a:latin typeface="Segoe UI"/>
                <a:cs typeface="Segoe UI"/>
              </a:rPr>
              <a:t>DATASET OVERVIEW</a:t>
            </a:r>
          </a:p>
          <a:p>
            <a:pPr>
              <a:spcBef>
                <a:spcPct val="0"/>
              </a:spcBef>
            </a:pPr>
            <a:r>
              <a:rPr lang="en-US" sz="1600" dirty="0">
                <a:solidFill>
                  <a:schemeClr val="accent5">
                    <a:lumMod val="50000"/>
                  </a:schemeClr>
                </a:solidFill>
                <a:latin typeface="Segoe UI"/>
                <a:cs typeface="Segoe UI"/>
              </a:rPr>
              <a:t>SCOPE</a:t>
            </a:r>
          </a:p>
          <a:p>
            <a:pPr>
              <a:spcBef>
                <a:spcPct val="0"/>
              </a:spcBef>
            </a:pPr>
            <a:r>
              <a:rPr lang="en-US" sz="1600" dirty="0">
                <a:solidFill>
                  <a:schemeClr val="accent5">
                    <a:lumMod val="50000"/>
                  </a:schemeClr>
                </a:solidFill>
                <a:latin typeface="Segoe UI"/>
                <a:cs typeface="Segoe UI"/>
              </a:rPr>
              <a:t>IMPORTING CSV FILE</a:t>
            </a:r>
          </a:p>
          <a:p>
            <a:pPr>
              <a:spcBef>
                <a:spcPct val="0"/>
              </a:spcBef>
            </a:pPr>
            <a:r>
              <a:rPr lang="en-US" sz="1600" dirty="0">
                <a:solidFill>
                  <a:schemeClr val="accent5">
                    <a:lumMod val="50000"/>
                  </a:schemeClr>
                </a:solidFill>
                <a:latin typeface="Segoe UI"/>
                <a:cs typeface="Segoe UI"/>
              </a:rPr>
              <a:t>PREPARING DATA</a:t>
            </a:r>
          </a:p>
          <a:p>
            <a:pPr>
              <a:spcBef>
                <a:spcPct val="0"/>
              </a:spcBef>
            </a:pPr>
            <a:r>
              <a:rPr lang="en-US" sz="1600" dirty="0">
                <a:solidFill>
                  <a:schemeClr val="accent5">
                    <a:lumMod val="50000"/>
                  </a:schemeClr>
                </a:solidFill>
                <a:latin typeface="Segoe UI"/>
                <a:cs typeface="Segoe UI"/>
              </a:rPr>
              <a:t>EXAMINING/EXPLORING DATA</a:t>
            </a:r>
          </a:p>
          <a:p>
            <a:pPr>
              <a:spcBef>
                <a:spcPct val="0"/>
              </a:spcBef>
            </a:pPr>
            <a:r>
              <a:rPr lang="en-US" sz="1600" dirty="0">
                <a:solidFill>
                  <a:schemeClr val="accent5">
                    <a:lumMod val="50000"/>
                  </a:schemeClr>
                </a:solidFill>
                <a:latin typeface="Segoe UI"/>
                <a:cs typeface="Segoe UI"/>
              </a:rPr>
              <a:t>ANALYZING DATA AS PER MONTH</a:t>
            </a:r>
          </a:p>
          <a:p>
            <a:pPr>
              <a:spcBef>
                <a:spcPct val="0"/>
              </a:spcBef>
            </a:pPr>
            <a:r>
              <a:rPr lang="en-US" sz="1600">
                <a:solidFill>
                  <a:schemeClr val="accent5">
                    <a:lumMod val="50000"/>
                  </a:schemeClr>
                </a:solidFill>
                <a:latin typeface="Segoe UI"/>
                <a:cs typeface="Segoe UI"/>
              </a:rPr>
              <a:t>ANALYZING DATA AS PER YEAR</a:t>
            </a:r>
          </a:p>
          <a:p>
            <a:pPr>
              <a:spcBef>
                <a:spcPct val="0"/>
              </a:spcBef>
            </a:pPr>
            <a:r>
              <a:rPr lang="en-US" sz="1600" dirty="0">
                <a:solidFill>
                  <a:schemeClr val="accent5">
                    <a:lumMod val="50000"/>
                  </a:schemeClr>
                </a:solidFill>
                <a:latin typeface="Segoe UI"/>
                <a:cs typeface="Segoe UI"/>
              </a:rPr>
              <a:t>ANALYZING DATA STATISTICALLY</a:t>
            </a:r>
          </a:p>
          <a:p>
            <a:pPr>
              <a:spcBef>
                <a:spcPct val="0"/>
              </a:spcBef>
            </a:pPr>
            <a:r>
              <a:rPr lang="en-US" sz="1600" dirty="0">
                <a:solidFill>
                  <a:schemeClr val="accent5">
                    <a:lumMod val="50000"/>
                  </a:schemeClr>
                </a:solidFill>
                <a:latin typeface="Segoe UI"/>
                <a:cs typeface="Segoe UI"/>
              </a:rPr>
              <a:t>ANALYZING DATA GEOGRAPHICALLY</a:t>
            </a:r>
          </a:p>
        </p:txBody>
      </p:sp>
      <p:pic>
        <p:nvPicPr>
          <p:cNvPr id="4" name="Picture 3">
            <a:extLst>
              <a:ext uri="{FF2B5EF4-FFF2-40B4-BE49-F238E27FC236}">
                <a16:creationId xmlns:a16="http://schemas.microsoft.com/office/drawing/2014/main" id="{8A8795FA-F7C5-22CA-7987-EEAA43A89A93}"/>
              </a:ext>
            </a:extLst>
          </p:cNvPr>
          <p:cNvPicPr>
            <a:picLocks noChangeAspect="1"/>
          </p:cNvPicPr>
          <p:nvPr/>
        </p:nvPicPr>
        <p:blipFill>
          <a:blip r:embed="rId2"/>
          <a:stretch>
            <a:fillRect/>
          </a:stretch>
        </p:blipFill>
        <p:spPr>
          <a:xfrm>
            <a:off x="7062272" y="1714155"/>
            <a:ext cx="5127433" cy="5146484"/>
          </a:xfrm>
          <a:prstGeom prst="rect">
            <a:avLst/>
          </a:prstGeom>
        </p:spPr>
      </p:pic>
    </p:spTree>
    <p:extLst>
      <p:ext uri="{BB962C8B-B14F-4D97-AF65-F5344CB8AC3E}">
        <p14:creationId xmlns:p14="http://schemas.microsoft.com/office/powerpoint/2010/main" val="1352062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ea typeface="+mj-lt"/>
                <a:cs typeface="+mj-lt"/>
              </a:rPr>
              <a:t>Analysing data geographically</a:t>
            </a:r>
            <a:endParaRPr lang="en-US" sz="3600" b="1" dirty="0">
              <a:solidFill>
                <a:schemeClr val="accent4">
                  <a:lumMod val="75000"/>
                </a:schemeClr>
              </a:solidFill>
            </a:endParaRP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853482"/>
          </a:xfrm>
        </p:spPr>
        <p:txBody>
          <a:bodyPr vert="horz" lIns="91440" tIns="45720" rIns="91440" bIns="45720" rtlCol="0" anchor="t">
            <a:normAutofit/>
          </a:bodyPr>
          <a:lstStyle/>
          <a:p>
            <a:pPr marL="0" indent="0">
              <a:buNone/>
            </a:pPr>
            <a:r>
              <a:rPr lang="en-GB" sz="1600" dirty="0">
                <a:solidFill>
                  <a:schemeClr val="accent5">
                    <a:lumMod val="50000"/>
                  </a:schemeClr>
                </a:solidFill>
              </a:rPr>
              <a:t>In this  query we have to analyse the  data </a:t>
            </a:r>
            <a:r>
              <a:rPr lang="en-GB" sz="1600" dirty="0">
                <a:solidFill>
                  <a:schemeClr val="accent5">
                    <a:lumMod val="50000"/>
                  </a:schemeClr>
                </a:solidFill>
                <a:ea typeface="+mn-lt"/>
                <a:cs typeface="+mn-lt"/>
              </a:rPr>
              <a:t>Find Country having lowest number of the Death cases .</a:t>
            </a:r>
            <a:endParaRPr lang="en-GB" dirty="0">
              <a:solidFill>
                <a:schemeClr val="accent5">
                  <a:lumMod val="50000"/>
                </a:schemeClr>
              </a:solidFill>
            </a:endParaRP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90A0B815-BA71-6AD5-084C-DEBD6E98B269}"/>
              </a:ext>
            </a:extLst>
          </p:cNvPr>
          <p:cNvPicPr>
            <a:picLocks noChangeAspect="1"/>
          </p:cNvPicPr>
          <p:nvPr/>
        </p:nvPicPr>
        <p:blipFill>
          <a:blip r:embed="rId3"/>
          <a:stretch>
            <a:fillRect/>
          </a:stretch>
        </p:blipFill>
        <p:spPr>
          <a:xfrm>
            <a:off x="266241" y="2994845"/>
            <a:ext cx="6096000" cy="3236936"/>
          </a:xfrm>
          <a:prstGeom prst="rect">
            <a:avLst/>
          </a:prstGeom>
        </p:spPr>
      </p:pic>
    </p:spTree>
    <p:extLst>
      <p:ext uri="{BB962C8B-B14F-4D97-AF65-F5344CB8AC3E}">
        <p14:creationId xmlns:p14="http://schemas.microsoft.com/office/powerpoint/2010/main" val="3571820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ea typeface="+mj-lt"/>
                <a:cs typeface="+mj-lt"/>
              </a:rPr>
              <a:t>Analysing data geographically</a:t>
            </a:r>
            <a:endParaRPr lang="en-US" sz="3600" b="1" dirty="0">
              <a:solidFill>
                <a:schemeClr val="accent4">
                  <a:lumMod val="75000"/>
                </a:schemeClr>
              </a:solidFill>
            </a:endParaRP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853482"/>
          </a:xfrm>
        </p:spPr>
        <p:txBody>
          <a:bodyPr vert="horz" lIns="91440" tIns="45720" rIns="91440" bIns="45720" rtlCol="0" anchor="t">
            <a:normAutofit/>
          </a:bodyPr>
          <a:lstStyle/>
          <a:p>
            <a:pPr marL="0" indent="0">
              <a:buNone/>
            </a:pPr>
            <a:r>
              <a:rPr lang="en-GB" sz="1600" dirty="0">
                <a:solidFill>
                  <a:schemeClr val="accent5">
                    <a:lumMod val="50000"/>
                  </a:schemeClr>
                </a:solidFill>
              </a:rPr>
              <a:t>In this  query we have to analyse the  data </a:t>
            </a:r>
            <a:r>
              <a:rPr lang="en-GB" sz="1600" dirty="0">
                <a:solidFill>
                  <a:schemeClr val="accent5">
                    <a:lumMod val="50000"/>
                  </a:schemeClr>
                </a:solidFill>
                <a:ea typeface="+mn-lt"/>
                <a:cs typeface="+mn-lt"/>
              </a:rPr>
              <a:t> to find  top 5 Countries having highest number of the Recovered cases .</a:t>
            </a:r>
            <a:endParaRPr lang="en-GB" dirty="0">
              <a:solidFill>
                <a:schemeClr val="accent5">
                  <a:lumMod val="50000"/>
                </a:schemeClr>
              </a:solidFill>
            </a:endParaRP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0B403263-4CA0-022C-7A77-F3F3E28F135D}"/>
              </a:ext>
            </a:extLst>
          </p:cNvPr>
          <p:cNvPicPr>
            <a:picLocks noChangeAspect="1"/>
          </p:cNvPicPr>
          <p:nvPr/>
        </p:nvPicPr>
        <p:blipFill>
          <a:blip r:embed="rId3"/>
          <a:stretch>
            <a:fillRect/>
          </a:stretch>
        </p:blipFill>
        <p:spPr>
          <a:xfrm>
            <a:off x="119349" y="2661490"/>
            <a:ext cx="6096000" cy="3371165"/>
          </a:xfrm>
          <a:prstGeom prst="rect">
            <a:avLst/>
          </a:prstGeom>
        </p:spPr>
      </p:pic>
    </p:spTree>
    <p:extLst>
      <p:ext uri="{BB962C8B-B14F-4D97-AF65-F5344CB8AC3E}">
        <p14:creationId xmlns:p14="http://schemas.microsoft.com/office/powerpoint/2010/main" val="1435756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A41D-374A-4CB0-8A29-B47403374B96}"/>
              </a:ext>
            </a:extLst>
          </p:cNvPr>
          <p:cNvSpPr>
            <a:spLocks noGrp="1"/>
          </p:cNvSpPr>
          <p:nvPr>
            <p:ph type="title"/>
          </p:nvPr>
        </p:nvSpPr>
        <p:spPr/>
        <p:txBody>
          <a:bodyPr>
            <a:normAutofit/>
          </a:bodyPr>
          <a:lstStyle/>
          <a:p>
            <a:r>
              <a:rPr lang="en-GB" sz="3600" b="1" dirty="0">
                <a:solidFill>
                  <a:schemeClr val="accent4">
                    <a:lumMod val="75000"/>
                  </a:schemeClr>
                </a:solidFill>
              </a:rPr>
              <a:t>Conclusion</a:t>
            </a:r>
          </a:p>
        </p:txBody>
      </p:sp>
      <p:sp>
        <p:nvSpPr>
          <p:cNvPr id="3" name="Content Placeholder 2">
            <a:extLst>
              <a:ext uri="{FF2B5EF4-FFF2-40B4-BE49-F238E27FC236}">
                <a16:creationId xmlns:a16="http://schemas.microsoft.com/office/drawing/2014/main" id="{B25B7882-4992-C9DE-E09B-3888B376C0CE}"/>
              </a:ext>
            </a:extLst>
          </p:cNvPr>
          <p:cNvSpPr>
            <a:spLocks noGrp="1"/>
          </p:cNvSpPr>
          <p:nvPr>
            <p:ph idx="1"/>
          </p:nvPr>
        </p:nvSpPr>
        <p:spPr>
          <a:xfrm>
            <a:off x="838200" y="1825625"/>
            <a:ext cx="7082010" cy="4672663"/>
          </a:xfrm>
        </p:spPr>
        <p:txBody>
          <a:bodyPr vert="horz" lIns="91440" tIns="45720" rIns="91440" bIns="45720" rtlCol="0" anchor="t">
            <a:normAutofit/>
          </a:bodyPr>
          <a:lstStyle/>
          <a:p>
            <a:pPr marL="0" indent="0">
              <a:buNone/>
            </a:pPr>
            <a:r>
              <a:rPr lang="en-GB" sz="1600" dirty="0">
                <a:solidFill>
                  <a:schemeClr val="accent5">
                    <a:lumMod val="50000"/>
                  </a:schemeClr>
                </a:solidFill>
              </a:rPr>
              <a:t>After </a:t>
            </a:r>
            <a:r>
              <a:rPr lang="en-GB" sz="1600" dirty="0">
                <a:solidFill>
                  <a:schemeClr val="accent5">
                    <a:lumMod val="50000"/>
                  </a:schemeClr>
                </a:solidFill>
                <a:ea typeface="+mn-lt"/>
                <a:cs typeface="+mn-lt"/>
              </a:rPr>
              <a:t>precisely </a:t>
            </a:r>
            <a:r>
              <a:rPr lang="en-GB" sz="1600" dirty="0">
                <a:solidFill>
                  <a:schemeClr val="accent5">
                    <a:lumMod val="50000"/>
                  </a:schemeClr>
                </a:solidFill>
              </a:rPr>
              <a:t>analysing the dataset we came to know that the Start Date of  corona virus pandemic was  </a:t>
            </a:r>
            <a:endParaRPr lang="en-US">
              <a:solidFill>
                <a:schemeClr val="accent5">
                  <a:lumMod val="50000"/>
                </a:schemeClr>
              </a:solidFill>
            </a:endParaRPr>
          </a:p>
          <a:p>
            <a:pPr marL="0" indent="0">
              <a:buNone/>
            </a:pPr>
            <a:r>
              <a:rPr lang="en-GB" sz="1600" dirty="0">
                <a:solidFill>
                  <a:schemeClr val="accent5">
                    <a:lumMod val="50000"/>
                  </a:schemeClr>
                </a:solidFill>
              </a:rPr>
              <a:t>22nd Jan 2020 and the End Date was 13th June 2021.</a:t>
            </a:r>
          </a:p>
          <a:p>
            <a:pPr marL="0" indent="0">
              <a:buNone/>
            </a:pPr>
            <a:r>
              <a:rPr lang="en-GB" sz="1600" dirty="0">
                <a:solidFill>
                  <a:schemeClr val="accent5">
                    <a:lumMod val="50000"/>
                  </a:schemeClr>
                </a:solidFill>
              </a:rPr>
              <a:t>The Lowest values for confirmed, Death, Recovered was "0" and the Highest values </a:t>
            </a:r>
            <a:r>
              <a:rPr lang="en-GB" sz="1600" dirty="0">
                <a:solidFill>
                  <a:schemeClr val="accent5">
                    <a:lumMod val="50000"/>
                  </a:schemeClr>
                </a:solidFill>
                <a:ea typeface="+mn-lt"/>
                <a:cs typeface="+mn-lt"/>
              </a:rPr>
              <a:t> for confirmed, Death, Recovered was 414188, 7374, 422436 respectively.</a:t>
            </a:r>
          </a:p>
          <a:p>
            <a:pPr marL="0" indent="0">
              <a:buNone/>
            </a:pPr>
            <a:r>
              <a:rPr lang="en-GB" sz="1600" dirty="0">
                <a:solidFill>
                  <a:schemeClr val="accent5">
                    <a:lumMod val="50000"/>
                  </a:schemeClr>
                </a:solidFill>
              </a:rPr>
              <a:t>The highest number of Confirmed cases were found in US which was </a:t>
            </a:r>
            <a:r>
              <a:rPr lang="en-GB" sz="1600" dirty="0">
                <a:solidFill>
                  <a:schemeClr val="accent5">
                    <a:lumMod val="50000"/>
                  </a:schemeClr>
                </a:solidFill>
                <a:ea typeface="+mn-lt"/>
                <a:cs typeface="+mn-lt"/>
              </a:rPr>
              <a:t>33461982</a:t>
            </a:r>
            <a:endParaRPr lang="en-GB" sz="1600" dirty="0">
              <a:solidFill>
                <a:schemeClr val="accent5">
                  <a:lumMod val="50000"/>
                </a:schemeClr>
              </a:solidFill>
            </a:endParaRPr>
          </a:p>
          <a:p>
            <a:pPr marL="0" indent="0">
              <a:buNone/>
            </a:pPr>
            <a:r>
              <a:rPr lang="en-GB" sz="1600" dirty="0">
                <a:solidFill>
                  <a:schemeClr val="accent5">
                    <a:lumMod val="50000"/>
                  </a:schemeClr>
                </a:solidFill>
              </a:rPr>
              <a:t>The </a:t>
            </a:r>
            <a:r>
              <a:rPr lang="en-GB" sz="1600" dirty="0">
                <a:solidFill>
                  <a:schemeClr val="accent5">
                    <a:lumMod val="50000"/>
                  </a:schemeClr>
                </a:solidFill>
                <a:ea typeface="+mn-lt"/>
                <a:cs typeface="+mn-lt"/>
              </a:rPr>
              <a:t>lowest number of Death cases were found in KRIBATI which was 2</a:t>
            </a:r>
            <a:endParaRPr lang="en-GB" sz="1600" dirty="0">
              <a:solidFill>
                <a:schemeClr val="accent5">
                  <a:lumMod val="50000"/>
                </a:schemeClr>
              </a:solidFill>
            </a:endParaRPr>
          </a:p>
          <a:p>
            <a:pPr marL="0" indent="0">
              <a:buNone/>
            </a:pPr>
            <a:r>
              <a:rPr lang="en-GB" sz="1600" dirty="0">
                <a:solidFill>
                  <a:schemeClr val="accent5">
                    <a:lumMod val="50000"/>
                  </a:schemeClr>
                </a:solidFill>
                <a:latin typeface="Segoe UI"/>
                <a:cs typeface="Segoe UI"/>
              </a:rPr>
              <a:t>The top 5 countries having the highest Recovered cases were India, Brazil, US, Turkey, Russia and their values were </a:t>
            </a:r>
            <a:r>
              <a:rPr lang="en-GB" sz="1600" dirty="0">
                <a:solidFill>
                  <a:schemeClr val="accent5">
                    <a:lumMod val="50000"/>
                  </a:schemeClr>
                </a:solidFill>
                <a:ea typeface="+mn-lt"/>
                <a:cs typeface="+mn-lt"/>
              </a:rPr>
              <a:t>28089649, 15400169, 6303715, 5202251, 4745756 respectively. </a:t>
            </a:r>
          </a:p>
          <a:p>
            <a:pPr marL="0" indent="0">
              <a:buNone/>
            </a:pPr>
            <a:r>
              <a:rPr lang="en-GB" sz="1600" dirty="0">
                <a:solidFill>
                  <a:schemeClr val="accent5">
                    <a:lumMod val="50000"/>
                  </a:schemeClr>
                </a:solidFill>
              </a:rPr>
              <a:t>The average of Confirmed , Death , Recovered cases were 2156, 46,1142.</a:t>
            </a:r>
          </a:p>
          <a:p>
            <a:pPr marL="0" indent="0">
              <a:buNone/>
            </a:pPr>
            <a:endParaRPr lang="en-GB" sz="1600" dirty="0">
              <a:solidFill>
                <a:schemeClr val="accent5">
                  <a:lumMod val="50000"/>
                </a:schemeClr>
              </a:solidFill>
            </a:endParaRPr>
          </a:p>
          <a:p>
            <a:pPr marL="0" indent="0">
              <a:buNone/>
            </a:pPr>
            <a:endParaRPr lang="en-GB" sz="1600" dirty="0">
              <a:solidFill>
                <a:schemeClr val="accent5">
                  <a:lumMod val="50000"/>
                </a:schemeClr>
              </a:solidFill>
            </a:endParaRPr>
          </a:p>
          <a:p>
            <a:pPr marL="0" indent="0" algn="ctr">
              <a:buNone/>
            </a:pPr>
            <a:r>
              <a:rPr lang="en-GB" sz="1600" dirty="0">
                <a:solidFill>
                  <a:schemeClr val="accent5">
                    <a:lumMod val="50000"/>
                  </a:schemeClr>
                </a:solidFill>
              </a:rPr>
              <a:t>THANK YOU!!!</a:t>
            </a:r>
          </a:p>
        </p:txBody>
      </p:sp>
      <p:pic>
        <p:nvPicPr>
          <p:cNvPr id="4" name="Picture 3" descr="A close up of a virus&#10;&#10;Description automatically generated">
            <a:extLst>
              <a:ext uri="{FF2B5EF4-FFF2-40B4-BE49-F238E27FC236}">
                <a16:creationId xmlns:a16="http://schemas.microsoft.com/office/drawing/2014/main" id="{15D5337E-D0E4-6C48-1059-5E8AC8A68522}"/>
              </a:ext>
            </a:extLst>
          </p:cNvPr>
          <p:cNvPicPr>
            <a:picLocks noChangeAspect="1"/>
          </p:cNvPicPr>
          <p:nvPr/>
        </p:nvPicPr>
        <p:blipFill>
          <a:blip r:embed="rId2"/>
          <a:stretch>
            <a:fillRect/>
          </a:stretch>
        </p:blipFill>
        <p:spPr>
          <a:xfrm>
            <a:off x="8760705" y="3430951"/>
            <a:ext cx="3429000" cy="3429689"/>
          </a:xfrm>
          <a:prstGeom prst="rect">
            <a:avLst/>
          </a:prstGeom>
        </p:spPr>
      </p:pic>
    </p:spTree>
    <p:extLst>
      <p:ext uri="{BB962C8B-B14F-4D97-AF65-F5344CB8AC3E}">
        <p14:creationId xmlns:p14="http://schemas.microsoft.com/office/powerpoint/2010/main" val="228862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FCC9-9FA4-2AF5-DAE9-1ADCA2BC7404}"/>
              </a:ext>
            </a:extLst>
          </p:cNvPr>
          <p:cNvSpPr>
            <a:spLocks noGrp="1"/>
          </p:cNvSpPr>
          <p:nvPr>
            <p:ph type="title"/>
          </p:nvPr>
        </p:nvSpPr>
        <p:spPr/>
        <p:txBody>
          <a:bodyPr>
            <a:normAutofit/>
          </a:bodyPr>
          <a:lstStyle/>
          <a:p>
            <a:r>
              <a:rPr lang="en-GB" sz="3600" b="1" dirty="0">
                <a:solidFill>
                  <a:schemeClr val="accent4">
                    <a:lumMod val="75000"/>
                  </a:schemeClr>
                </a:solidFill>
              </a:rPr>
              <a:t>INTRODUCTION</a:t>
            </a:r>
            <a:endParaRPr lang="en-US" sz="36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97761A2-4CEB-A817-CD43-1AEA972F11E0}"/>
              </a:ext>
            </a:extLst>
          </p:cNvPr>
          <p:cNvSpPr>
            <a:spLocks noGrp="1"/>
          </p:cNvSpPr>
          <p:nvPr>
            <p:ph idx="1"/>
          </p:nvPr>
        </p:nvSpPr>
        <p:spPr>
          <a:xfrm>
            <a:off x="838200" y="1825625"/>
            <a:ext cx="6347552" cy="5030711"/>
          </a:xfrm>
        </p:spPr>
        <p:txBody>
          <a:bodyPr vert="horz" lIns="91440" tIns="45720" rIns="91440" bIns="45720" rtlCol="0" anchor="t">
            <a:normAutofit/>
          </a:bodyPr>
          <a:lstStyle/>
          <a:p>
            <a:pPr marL="0" indent="0" algn="just">
              <a:buNone/>
            </a:pPr>
            <a:r>
              <a:rPr lang="en-GB" sz="1900" dirty="0">
                <a:solidFill>
                  <a:srgbClr val="2D3238"/>
                </a:solidFill>
              </a:rPr>
              <a:t> </a:t>
            </a:r>
            <a:r>
              <a:rPr lang="en-GB" sz="1900" dirty="0">
                <a:solidFill>
                  <a:schemeClr val="accent5">
                    <a:lumMod val="50000"/>
                  </a:schemeClr>
                </a:solidFill>
              </a:rPr>
              <a:t>Introduction to Corona Virus</a:t>
            </a:r>
            <a:endParaRPr lang="en-GB" dirty="0">
              <a:solidFill>
                <a:schemeClr val="accent5">
                  <a:lumMod val="50000"/>
                </a:schemeClr>
              </a:solidFill>
            </a:endParaRPr>
          </a:p>
          <a:p>
            <a:pPr>
              <a:buNone/>
            </a:pPr>
            <a:r>
              <a:rPr lang="en-GB" sz="1600" dirty="0">
                <a:solidFill>
                  <a:schemeClr val="accent5">
                    <a:lumMod val="50000"/>
                  </a:schemeClr>
                </a:solidFill>
                <a:ea typeface="+mn-lt"/>
                <a:cs typeface="+mn-lt"/>
              </a:rPr>
              <a:t>Coronavirus disease 2019 (COVID-19) is a highly contagious viral illness caused by severe acute respiratory syndrome SARS-CoV-2. It has had a devastating effect on the world’s demographics resulting in more than 5.3 million deaths worldwide. It has emerged as the most consequential global health crisis since the era of the influenza pandemic of 1918.The persistence of disabling symptoms long after the acute illness has resolved has become known as covid-19</a:t>
            </a:r>
            <a:r>
              <a:rPr lang="en-GB" sz="1600" dirty="0">
                <a:solidFill>
                  <a:schemeClr val="accent5">
                    <a:lumMod val="50000"/>
                  </a:schemeClr>
                </a:solidFill>
                <a:ea typeface="+mn-lt"/>
                <a:cs typeface="+mn-lt"/>
                <a:hlinkClick r:id="rId2">
                  <a:extLst>
                    <a:ext uri="{A12FA001-AC4F-418D-AE19-62706E023703}">
                      <ahyp:hlinkClr xmlns:ahyp="http://schemas.microsoft.com/office/drawing/2018/hyperlinkcolor" val="tx"/>
                    </a:ext>
                  </a:extLst>
                </a:hlinkClick>
              </a:rPr>
              <a:t>.</a:t>
            </a:r>
            <a:r>
              <a:rPr lang="en-GB" sz="1600" dirty="0">
                <a:solidFill>
                  <a:schemeClr val="accent5">
                    <a:lumMod val="50000"/>
                  </a:schemeClr>
                </a:solidFill>
                <a:ea typeface="+mn-lt"/>
                <a:cs typeface="+mn-lt"/>
              </a:rPr>
              <a:t>After the first cases of this predominantly respiratory viral illness were first reported in Wuhan, Hubei Province, China, in late December 2019, SARS-CoV-2  rapidly disseminated across the world in a short span of time, compelling the World Health Organization (WHO) to declare it as a global pandemic on March 11, 2020.The outbreak of COVID-19 has proven to be a world-  wide unprecedented disaster.</a:t>
            </a:r>
            <a:endParaRPr lang="en-GB" sz="1600">
              <a:solidFill>
                <a:schemeClr val="accent5">
                  <a:lumMod val="50000"/>
                </a:schemeClr>
              </a:solidFill>
            </a:endParaRPr>
          </a:p>
          <a:p>
            <a:pPr marL="0" indent="0">
              <a:buNone/>
            </a:pPr>
            <a:endParaRPr lang="en-GB" dirty="0">
              <a:solidFill>
                <a:schemeClr val="accent5">
                  <a:lumMod val="50000"/>
                </a:schemeClr>
              </a:solidFill>
            </a:endParaRPr>
          </a:p>
        </p:txBody>
      </p:sp>
      <p:pic>
        <p:nvPicPr>
          <p:cNvPr id="4" name="Picture 3" descr="A close up of a virus&#10;&#10;Description automatically generated">
            <a:extLst>
              <a:ext uri="{FF2B5EF4-FFF2-40B4-BE49-F238E27FC236}">
                <a16:creationId xmlns:a16="http://schemas.microsoft.com/office/drawing/2014/main" id="{46710D65-8638-5997-C669-81712E71228F}"/>
              </a:ext>
            </a:extLst>
          </p:cNvPr>
          <p:cNvPicPr>
            <a:picLocks noChangeAspect="1"/>
          </p:cNvPicPr>
          <p:nvPr/>
        </p:nvPicPr>
        <p:blipFill>
          <a:blip r:embed="rId3"/>
          <a:stretch>
            <a:fillRect/>
          </a:stretch>
        </p:blipFill>
        <p:spPr>
          <a:xfrm>
            <a:off x="8668898" y="3412589"/>
            <a:ext cx="3429000" cy="3448050"/>
          </a:xfrm>
          <a:prstGeom prst="rect">
            <a:avLst/>
          </a:prstGeom>
        </p:spPr>
      </p:pic>
    </p:spTree>
    <p:extLst>
      <p:ext uri="{BB962C8B-B14F-4D97-AF65-F5344CB8AC3E}">
        <p14:creationId xmlns:p14="http://schemas.microsoft.com/office/powerpoint/2010/main" val="13496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FCC9-9FA4-2AF5-DAE9-1ADCA2BC7404}"/>
              </a:ext>
            </a:extLst>
          </p:cNvPr>
          <p:cNvSpPr>
            <a:spLocks noGrp="1"/>
          </p:cNvSpPr>
          <p:nvPr>
            <p:ph type="title"/>
          </p:nvPr>
        </p:nvSpPr>
        <p:spPr/>
        <p:txBody>
          <a:bodyPr>
            <a:normAutofit/>
          </a:bodyPr>
          <a:lstStyle/>
          <a:p>
            <a:r>
              <a:rPr lang="en-GB" sz="3600" b="1" dirty="0">
                <a:solidFill>
                  <a:schemeClr val="accent4">
                    <a:lumMod val="75000"/>
                  </a:schemeClr>
                </a:solidFill>
              </a:rPr>
              <a:t>Dataset Overview</a:t>
            </a:r>
          </a:p>
        </p:txBody>
      </p:sp>
      <p:sp>
        <p:nvSpPr>
          <p:cNvPr id="3" name="Content Placeholder 2">
            <a:extLst>
              <a:ext uri="{FF2B5EF4-FFF2-40B4-BE49-F238E27FC236}">
                <a16:creationId xmlns:a16="http://schemas.microsoft.com/office/drawing/2014/main" id="{197761A2-4CEB-A817-CD43-1AEA972F11E0}"/>
              </a:ext>
            </a:extLst>
          </p:cNvPr>
          <p:cNvSpPr>
            <a:spLocks noGrp="1"/>
          </p:cNvSpPr>
          <p:nvPr>
            <p:ph idx="1"/>
          </p:nvPr>
        </p:nvSpPr>
        <p:spPr>
          <a:xfrm>
            <a:off x="838200" y="1825625"/>
            <a:ext cx="6347552" cy="5030711"/>
          </a:xfrm>
        </p:spPr>
        <p:txBody>
          <a:bodyPr vert="horz" lIns="91440" tIns="45720" rIns="91440" bIns="45720" rtlCol="0" anchor="t">
            <a:normAutofit/>
          </a:bodyPr>
          <a:lstStyle/>
          <a:p>
            <a:pPr marL="0" indent="0" algn="just">
              <a:buNone/>
            </a:pPr>
            <a:r>
              <a:rPr lang="en-GB" sz="1600" dirty="0">
                <a:solidFill>
                  <a:schemeClr val="accent5">
                    <a:lumMod val="50000"/>
                  </a:schemeClr>
                </a:solidFill>
              </a:rPr>
              <a:t>It contains the description of data which will be used for further analysis. It contains information about corona virus pandemic.</a:t>
            </a:r>
          </a:p>
          <a:p>
            <a:pPr marL="0" indent="0" algn="just">
              <a:buNone/>
            </a:pPr>
            <a:r>
              <a:rPr lang="en-GB" sz="1600" u="sng" dirty="0">
                <a:solidFill>
                  <a:schemeClr val="accent5">
                    <a:lumMod val="50000"/>
                  </a:schemeClr>
                </a:solidFill>
                <a:ea typeface="+mn-lt"/>
                <a:cs typeface="+mn-lt"/>
              </a:rPr>
              <a:t>Description about individual column:</a:t>
            </a:r>
          </a:p>
          <a:p>
            <a:pPr algn="just">
              <a:buNone/>
            </a:pPr>
            <a:r>
              <a:rPr lang="en-GB" sz="1600" b="1" dirty="0">
                <a:solidFill>
                  <a:schemeClr val="accent5">
                    <a:lumMod val="50000"/>
                  </a:schemeClr>
                </a:solidFill>
                <a:ea typeface="+mn-lt"/>
                <a:cs typeface="+mn-lt"/>
              </a:rPr>
              <a:t>Province</a:t>
            </a:r>
            <a:r>
              <a:rPr lang="en-GB" sz="1600" dirty="0">
                <a:solidFill>
                  <a:schemeClr val="accent5">
                    <a:lumMod val="50000"/>
                  </a:schemeClr>
                </a:solidFill>
                <a:ea typeface="+mn-lt"/>
                <a:cs typeface="+mn-lt"/>
              </a:rPr>
              <a:t>: Geographic subdivision within a country/region.</a:t>
            </a:r>
            <a:endParaRPr lang="en-GB" sz="1600" dirty="0">
              <a:solidFill>
                <a:schemeClr val="accent5">
                  <a:lumMod val="50000"/>
                </a:schemeClr>
              </a:solidFill>
            </a:endParaRPr>
          </a:p>
          <a:p>
            <a:pPr algn="just">
              <a:buNone/>
            </a:pPr>
            <a:r>
              <a:rPr lang="en-GB" sz="1600" b="1" dirty="0">
                <a:solidFill>
                  <a:schemeClr val="accent5">
                    <a:lumMod val="50000"/>
                  </a:schemeClr>
                </a:solidFill>
                <a:ea typeface="+mn-lt"/>
                <a:cs typeface="+mn-lt"/>
              </a:rPr>
              <a:t>Country/Region</a:t>
            </a:r>
            <a:r>
              <a:rPr lang="en-GB" sz="1600" dirty="0">
                <a:solidFill>
                  <a:schemeClr val="accent5">
                    <a:lumMod val="50000"/>
                  </a:schemeClr>
                </a:solidFill>
                <a:ea typeface="+mn-lt"/>
                <a:cs typeface="+mn-lt"/>
              </a:rPr>
              <a:t>: Geographic entity where data is recorded.</a:t>
            </a:r>
            <a:endParaRPr lang="en-GB" sz="1600" dirty="0">
              <a:solidFill>
                <a:schemeClr val="accent5">
                  <a:lumMod val="50000"/>
                </a:schemeClr>
              </a:solidFill>
            </a:endParaRPr>
          </a:p>
          <a:p>
            <a:pPr algn="just">
              <a:buNone/>
            </a:pPr>
            <a:r>
              <a:rPr lang="en-GB" sz="1600" b="1" dirty="0">
                <a:solidFill>
                  <a:schemeClr val="accent5">
                    <a:lumMod val="50000"/>
                  </a:schemeClr>
                </a:solidFill>
                <a:ea typeface="+mn-lt"/>
                <a:cs typeface="+mn-lt"/>
              </a:rPr>
              <a:t>Latitude</a:t>
            </a:r>
            <a:r>
              <a:rPr lang="en-GB" sz="1600" dirty="0">
                <a:solidFill>
                  <a:schemeClr val="accent5">
                    <a:lumMod val="50000"/>
                  </a:schemeClr>
                </a:solidFill>
                <a:ea typeface="+mn-lt"/>
                <a:cs typeface="+mn-lt"/>
              </a:rPr>
              <a:t>: North-south position on Earth's surface.</a:t>
            </a:r>
            <a:endParaRPr lang="en-GB" sz="1600" dirty="0">
              <a:solidFill>
                <a:schemeClr val="accent5">
                  <a:lumMod val="50000"/>
                </a:schemeClr>
              </a:solidFill>
            </a:endParaRPr>
          </a:p>
          <a:p>
            <a:pPr algn="just">
              <a:buNone/>
            </a:pPr>
            <a:r>
              <a:rPr lang="en-GB" sz="1600" b="1" dirty="0">
                <a:solidFill>
                  <a:schemeClr val="accent5">
                    <a:lumMod val="50000"/>
                  </a:schemeClr>
                </a:solidFill>
                <a:ea typeface="+mn-lt"/>
                <a:cs typeface="+mn-lt"/>
              </a:rPr>
              <a:t>Longitude</a:t>
            </a:r>
            <a:r>
              <a:rPr lang="en-GB" sz="1600" dirty="0">
                <a:solidFill>
                  <a:schemeClr val="accent5">
                    <a:lumMod val="50000"/>
                  </a:schemeClr>
                </a:solidFill>
                <a:ea typeface="+mn-lt"/>
                <a:cs typeface="+mn-lt"/>
              </a:rPr>
              <a:t>: East-west position on Earth's surface.</a:t>
            </a:r>
            <a:endParaRPr lang="en-GB" sz="1600" dirty="0">
              <a:solidFill>
                <a:schemeClr val="accent5">
                  <a:lumMod val="50000"/>
                </a:schemeClr>
              </a:solidFill>
            </a:endParaRPr>
          </a:p>
          <a:p>
            <a:pPr algn="just">
              <a:buNone/>
            </a:pPr>
            <a:r>
              <a:rPr lang="en-GB" sz="1600" b="1" dirty="0">
                <a:solidFill>
                  <a:schemeClr val="accent5">
                    <a:lumMod val="50000"/>
                  </a:schemeClr>
                </a:solidFill>
                <a:ea typeface="+mn-lt"/>
                <a:cs typeface="+mn-lt"/>
              </a:rPr>
              <a:t>Date</a:t>
            </a:r>
            <a:r>
              <a:rPr lang="en-GB" sz="1600" dirty="0">
                <a:solidFill>
                  <a:schemeClr val="accent5">
                    <a:lumMod val="50000"/>
                  </a:schemeClr>
                </a:solidFill>
                <a:ea typeface="+mn-lt"/>
                <a:cs typeface="+mn-lt"/>
              </a:rPr>
              <a:t>: Recorded date of CORONA VIRUS data.</a:t>
            </a:r>
            <a:endParaRPr lang="en-GB" sz="1600" dirty="0">
              <a:solidFill>
                <a:schemeClr val="accent5">
                  <a:lumMod val="50000"/>
                </a:schemeClr>
              </a:solidFill>
            </a:endParaRPr>
          </a:p>
          <a:p>
            <a:pPr algn="just">
              <a:buNone/>
            </a:pPr>
            <a:r>
              <a:rPr lang="en-GB" sz="1600" b="1" dirty="0">
                <a:solidFill>
                  <a:schemeClr val="accent5">
                    <a:lumMod val="50000"/>
                  </a:schemeClr>
                </a:solidFill>
                <a:ea typeface="+mn-lt"/>
                <a:cs typeface="+mn-lt"/>
              </a:rPr>
              <a:t>Confirmed</a:t>
            </a:r>
            <a:r>
              <a:rPr lang="en-GB" sz="1600" dirty="0">
                <a:solidFill>
                  <a:schemeClr val="accent5">
                    <a:lumMod val="50000"/>
                  </a:schemeClr>
                </a:solidFill>
                <a:ea typeface="+mn-lt"/>
                <a:cs typeface="+mn-lt"/>
              </a:rPr>
              <a:t>: Number of diagnosed CORONA VIRUS cases.</a:t>
            </a:r>
            <a:endParaRPr lang="en-GB" sz="1600" dirty="0">
              <a:solidFill>
                <a:schemeClr val="accent5">
                  <a:lumMod val="50000"/>
                </a:schemeClr>
              </a:solidFill>
            </a:endParaRPr>
          </a:p>
          <a:p>
            <a:pPr algn="just">
              <a:buNone/>
            </a:pPr>
            <a:r>
              <a:rPr lang="en-GB" sz="1600" b="1" dirty="0">
                <a:solidFill>
                  <a:schemeClr val="accent5">
                    <a:lumMod val="50000"/>
                  </a:schemeClr>
                </a:solidFill>
                <a:ea typeface="+mn-lt"/>
                <a:cs typeface="+mn-lt"/>
              </a:rPr>
              <a:t>Deaths</a:t>
            </a:r>
            <a:r>
              <a:rPr lang="en-GB" sz="1600" dirty="0">
                <a:solidFill>
                  <a:schemeClr val="accent5">
                    <a:lumMod val="50000"/>
                  </a:schemeClr>
                </a:solidFill>
                <a:ea typeface="+mn-lt"/>
                <a:cs typeface="+mn-lt"/>
              </a:rPr>
              <a:t>: Number of CORONA VIRUS related deaths.</a:t>
            </a:r>
            <a:endParaRPr lang="en-GB" sz="1600" dirty="0">
              <a:solidFill>
                <a:schemeClr val="accent5">
                  <a:lumMod val="50000"/>
                </a:schemeClr>
              </a:solidFill>
            </a:endParaRPr>
          </a:p>
          <a:p>
            <a:pPr marL="0" indent="0" algn="just">
              <a:buNone/>
            </a:pPr>
            <a:r>
              <a:rPr lang="en-GB" sz="1600" b="1" dirty="0">
                <a:solidFill>
                  <a:schemeClr val="accent5">
                    <a:lumMod val="50000"/>
                  </a:schemeClr>
                </a:solidFill>
                <a:ea typeface="+mn-lt"/>
                <a:cs typeface="+mn-lt"/>
              </a:rPr>
              <a:t>Recovered</a:t>
            </a:r>
            <a:r>
              <a:rPr lang="en-GB" sz="1600" dirty="0">
                <a:solidFill>
                  <a:schemeClr val="accent5">
                    <a:lumMod val="50000"/>
                  </a:schemeClr>
                </a:solidFill>
                <a:ea typeface="+mn-lt"/>
                <a:cs typeface="+mn-lt"/>
              </a:rPr>
              <a:t>: Number of recovered CORONA VIRUS cases.</a:t>
            </a:r>
            <a:endParaRPr lang="en-GB" sz="1600" dirty="0">
              <a:solidFill>
                <a:schemeClr val="accent5">
                  <a:lumMod val="50000"/>
                </a:schemeClr>
              </a:solidFill>
            </a:endParaRPr>
          </a:p>
          <a:p>
            <a:pPr marL="0" indent="0" algn="just">
              <a:buNone/>
            </a:pPr>
            <a:endParaRPr lang="en-GB" sz="1900" dirty="0">
              <a:solidFill>
                <a:schemeClr val="accent5">
                  <a:lumMod val="50000"/>
                </a:schemeClr>
              </a:solidFill>
            </a:endParaRPr>
          </a:p>
        </p:txBody>
      </p:sp>
      <p:pic>
        <p:nvPicPr>
          <p:cNvPr id="4" name="Picture 3" descr="A close up of a virus&#10;&#10;Description automatically generated">
            <a:extLst>
              <a:ext uri="{FF2B5EF4-FFF2-40B4-BE49-F238E27FC236}">
                <a16:creationId xmlns:a16="http://schemas.microsoft.com/office/drawing/2014/main" id="{46710D65-8638-5997-C669-81712E71228F}"/>
              </a:ext>
            </a:extLst>
          </p:cNvPr>
          <p:cNvPicPr>
            <a:picLocks noChangeAspect="1"/>
          </p:cNvPicPr>
          <p:nvPr/>
        </p:nvPicPr>
        <p:blipFill>
          <a:blip r:embed="rId2"/>
          <a:stretch>
            <a:fillRect/>
          </a:stretch>
        </p:blipFill>
        <p:spPr>
          <a:xfrm>
            <a:off x="8668898" y="3412589"/>
            <a:ext cx="3429000" cy="3448050"/>
          </a:xfrm>
          <a:prstGeom prst="rect">
            <a:avLst/>
          </a:prstGeom>
        </p:spPr>
      </p:pic>
    </p:spTree>
    <p:extLst>
      <p:ext uri="{BB962C8B-B14F-4D97-AF65-F5344CB8AC3E}">
        <p14:creationId xmlns:p14="http://schemas.microsoft.com/office/powerpoint/2010/main" val="358282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FCC9-9FA4-2AF5-DAE9-1ADCA2BC7404}"/>
              </a:ext>
            </a:extLst>
          </p:cNvPr>
          <p:cNvSpPr>
            <a:spLocks noGrp="1"/>
          </p:cNvSpPr>
          <p:nvPr>
            <p:ph type="title"/>
          </p:nvPr>
        </p:nvSpPr>
        <p:spPr>
          <a:xfrm>
            <a:off x="451981" y="83289"/>
            <a:ext cx="10515600" cy="1670028"/>
          </a:xfrm>
        </p:spPr>
        <p:txBody>
          <a:bodyPr>
            <a:normAutofit/>
          </a:bodyPr>
          <a:lstStyle/>
          <a:p>
            <a:r>
              <a:rPr lang="en-GB" sz="3600" b="1" dirty="0">
                <a:solidFill>
                  <a:schemeClr val="accent4">
                    <a:lumMod val="75000"/>
                  </a:schemeClr>
                </a:solidFill>
              </a:rPr>
              <a:t>SCOPE</a:t>
            </a:r>
          </a:p>
        </p:txBody>
      </p:sp>
      <p:sp>
        <p:nvSpPr>
          <p:cNvPr id="3" name="Content Placeholder 2">
            <a:extLst>
              <a:ext uri="{FF2B5EF4-FFF2-40B4-BE49-F238E27FC236}">
                <a16:creationId xmlns:a16="http://schemas.microsoft.com/office/drawing/2014/main" id="{197761A2-4CEB-A817-CD43-1AEA972F11E0}"/>
              </a:ext>
            </a:extLst>
          </p:cNvPr>
          <p:cNvSpPr>
            <a:spLocks noGrp="1"/>
          </p:cNvSpPr>
          <p:nvPr>
            <p:ph idx="1"/>
          </p:nvPr>
        </p:nvSpPr>
        <p:spPr>
          <a:xfrm>
            <a:off x="702502" y="2733762"/>
            <a:ext cx="5282839" cy="1669561"/>
          </a:xfrm>
        </p:spPr>
        <p:txBody>
          <a:bodyPr vert="horz" lIns="91440" tIns="45720" rIns="91440" bIns="45720" rtlCol="0" anchor="t">
            <a:normAutofit/>
          </a:bodyPr>
          <a:lstStyle/>
          <a:p>
            <a:pPr algn="ctr">
              <a:buNone/>
            </a:pPr>
            <a:r>
              <a:rPr lang="en-GB" sz="1600" dirty="0">
                <a:solidFill>
                  <a:schemeClr val="accent5">
                    <a:lumMod val="50000"/>
                  </a:schemeClr>
                </a:solidFill>
              </a:rPr>
              <a:t>The scope of this task is to analyse corona virus dataset and to find useful insight using SQL. To get familiar with real world based project.</a:t>
            </a:r>
            <a:endParaRPr lang="en-US"/>
          </a:p>
          <a:p>
            <a:pPr algn="ctr">
              <a:buNone/>
            </a:pPr>
            <a:r>
              <a:rPr lang="en-GB" sz="1600" dirty="0">
                <a:solidFill>
                  <a:schemeClr val="accent5">
                    <a:lumMod val="50000"/>
                  </a:schemeClr>
                </a:solidFill>
              </a:rPr>
              <a:t>Also to check our SQL knowledge by answering  specific SQL queries which will help us to understand data in a better way.</a:t>
            </a:r>
          </a:p>
        </p:txBody>
      </p:sp>
      <p:pic>
        <p:nvPicPr>
          <p:cNvPr id="4" name="Picture 3" descr="A close up of a virus&#10;&#10;Description automatically generated">
            <a:extLst>
              <a:ext uri="{FF2B5EF4-FFF2-40B4-BE49-F238E27FC236}">
                <a16:creationId xmlns:a16="http://schemas.microsoft.com/office/drawing/2014/main" id="{46710D65-8638-5997-C669-81712E71228F}"/>
              </a:ext>
            </a:extLst>
          </p:cNvPr>
          <p:cNvPicPr>
            <a:picLocks noChangeAspect="1"/>
          </p:cNvPicPr>
          <p:nvPr/>
        </p:nvPicPr>
        <p:blipFill>
          <a:blip r:embed="rId2"/>
          <a:stretch>
            <a:fillRect/>
          </a:stretch>
        </p:blipFill>
        <p:spPr>
          <a:xfrm>
            <a:off x="8668898" y="3412589"/>
            <a:ext cx="3429000" cy="3448050"/>
          </a:xfrm>
          <a:prstGeom prst="rect">
            <a:avLst/>
          </a:prstGeom>
        </p:spPr>
      </p:pic>
    </p:spTree>
    <p:extLst>
      <p:ext uri="{BB962C8B-B14F-4D97-AF65-F5344CB8AC3E}">
        <p14:creationId xmlns:p14="http://schemas.microsoft.com/office/powerpoint/2010/main" val="1390991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FCC9-9FA4-2AF5-DAE9-1ADCA2BC7404}"/>
              </a:ext>
            </a:extLst>
          </p:cNvPr>
          <p:cNvSpPr>
            <a:spLocks noGrp="1"/>
          </p:cNvSpPr>
          <p:nvPr>
            <p:ph type="title"/>
          </p:nvPr>
        </p:nvSpPr>
        <p:spPr>
          <a:xfrm>
            <a:off x="451981" y="83289"/>
            <a:ext cx="10515600" cy="1670028"/>
          </a:xfrm>
        </p:spPr>
        <p:txBody>
          <a:bodyPr>
            <a:normAutofit/>
          </a:bodyPr>
          <a:lstStyle/>
          <a:p>
            <a:r>
              <a:rPr lang="en-GB" sz="3600" b="1" dirty="0">
                <a:solidFill>
                  <a:schemeClr val="accent4">
                    <a:lumMod val="75000"/>
                  </a:schemeClr>
                </a:solidFill>
              </a:rPr>
              <a:t>Importing CSV File Into SQL </a:t>
            </a:r>
          </a:p>
        </p:txBody>
      </p:sp>
      <p:sp>
        <p:nvSpPr>
          <p:cNvPr id="3" name="Content Placeholder 2">
            <a:extLst>
              <a:ext uri="{FF2B5EF4-FFF2-40B4-BE49-F238E27FC236}">
                <a16:creationId xmlns:a16="http://schemas.microsoft.com/office/drawing/2014/main" id="{197761A2-4CEB-A817-CD43-1AEA972F11E0}"/>
              </a:ext>
            </a:extLst>
          </p:cNvPr>
          <p:cNvSpPr>
            <a:spLocks noGrp="1"/>
          </p:cNvSpPr>
          <p:nvPr>
            <p:ph idx="1"/>
          </p:nvPr>
        </p:nvSpPr>
        <p:spPr>
          <a:xfrm>
            <a:off x="78213" y="1751425"/>
            <a:ext cx="5282839" cy="2165319"/>
          </a:xfrm>
        </p:spPr>
        <p:txBody>
          <a:bodyPr vert="horz" lIns="91440" tIns="45720" rIns="91440" bIns="45720" rtlCol="0" anchor="t">
            <a:normAutofit/>
          </a:bodyPr>
          <a:lstStyle/>
          <a:p>
            <a:pPr marL="0" indent="0" algn="ctr">
              <a:buNone/>
            </a:pPr>
            <a:r>
              <a:rPr lang="en-GB" sz="1600" b="1" u="sng" dirty="0">
                <a:solidFill>
                  <a:schemeClr val="accent5">
                    <a:lumMod val="50000"/>
                  </a:schemeClr>
                </a:solidFill>
              </a:rPr>
              <a:t>Steps to import csv/flat file</a:t>
            </a:r>
          </a:p>
          <a:p>
            <a:pPr marL="342900" indent="-342900">
              <a:buAutoNum type="arabicPeriod"/>
            </a:pPr>
            <a:r>
              <a:rPr lang="en-GB" sz="1600" dirty="0">
                <a:solidFill>
                  <a:schemeClr val="accent5">
                    <a:lumMod val="50000"/>
                  </a:schemeClr>
                </a:solidFill>
              </a:rPr>
              <a:t>Create a Database</a:t>
            </a:r>
          </a:p>
          <a:p>
            <a:pPr marL="342900" indent="-342900">
              <a:buAutoNum type="arabicPeriod"/>
            </a:pPr>
            <a:r>
              <a:rPr lang="en-GB" sz="1600" dirty="0">
                <a:solidFill>
                  <a:schemeClr val="accent5">
                    <a:lumMod val="50000"/>
                  </a:schemeClr>
                </a:solidFill>
              </a:rPr>
              <a:t>Select that database</a:t>
            </a:r>
          </a:p>
          <a:p>
            <a:pPr marL="342900" indent="-342900">
              <a:buAutoNum type="arabicPeriod"/>
            </a:pPr>
            <a:r>
              <a:rPr lang="en-GB" sz="1600" dirty="0">
                <a:solidFill>
                  <a:schemeClr val="accent5">
                    <a:lumMod val="50000"/>
                  </a:schemeClr>
                </a:solidFill>
              </a:rPr>
              <a:t>Click right &gt;&gt; Task&gt;&gt; Import flat file</a:t>
            </a:r>
          </a:p>
          <a:p>
            <a:pPr marL="342900" indent="-342900">
              <a:buAutoNum type="arabicPeriod"/>
            </a:pPr>
            <a:r>
              <a:rPr lang="en-GB" sz="1600" dirty="0">
                <a:solidFill>
                  <a:schemeClr val="accent5">
                    <a:lumMod val="50000"/>
                  </a:schemeClr>
                </a:solidFill>
              </a:rPr>
              <a:t>Select any file of your choice </a:t>
            </a:r>
          </a:p>
          <a:p>
            <a:pPr marL="342900" indent="-342900">
              <a:buAutoNum type="arabicPeriod"/>
            </a:pPr>
            <a:r>
              <a:rPr lang="en-GB" sz="1600" dirty="0">
                <a:solidFill>
                  <a:schemeClr val="accent5">
                    <a:lumMod val="50000"/>
                  </a:schemeClr>
                </a:solidFill>
              </a:rPr>
              <a:t>Click ok</a:t>
            </a:r>
          </a:p>
        </p:txBody>
      </p:sp>
      <p:pic>
        <p:nvPicPr>
          <p:cNvPr id="4" name="Picture 3" descr="A close up of a virus&#10;&#10;Description automatically generated">
            <a:extLst>
              <a:ext uri="{FF2B5EF4-FFF2-40B4-BE49-F238E27FC236}">
                <a16:creationId xmlns:a16="http://schemas.microsoft.com/office/drawing/2014/main" id="{46710D65-8638-5997-C669-81712E71228F}"/>
              </a:ext>
            </a:extLst>
          </p:cNvPr>
          <p:cNvPicPr>
            <a:picLocks noChangeAspect="1"/>
          </p:cNvPicPr>
          <p:nvPr/>
        </p:nvPicPr>
        <p:blipFill>
          <a:blip r:embed="rId2"/>
          <a:stretch>
            <a:fillRect/>
          </a:stretch>
        </p:blipFill>
        <p:spPr>
          <a:xfrm>
            <a:off x="8668898" y="3412589"/>
            <a:ext cx="3429000" cy="344805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BD7D4F9-05E6-3A3C-0275-231A0425F924}"/>
              </a:ext>
            </a:extLst>
          </p:cNvPr>
          <p:cNvPicPr>
            <a:picLocks noChangeAspect="1"/>
          </p:cNvPicPr>
          <p:nvPr/>
        </p:nvPicPr>
        <p:blipFill>
          <a:blip r:embed="rId3"/>
          <a:stretch>
            <a:fillRect/>
          </a:stretch>
        </p:blipFill>
        <p:spPr>
          <a:xfrm>
            <a:off x="7748530" y="78934"/>
            <a:ext cx="4067061" cy="206386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1E03AD1A-BBD4-2ACB-7341-C3CB0FCC38C2}"/>
              </a:ext>
            </a:extLst>
          </p:cNvPr>
          <p:cNvPicPr>
            <a:picLocks noChangeAspect="1"/>
          </p:cNvPicPr>
          <p:nvPr/>
        </p:nvPicPr>
        <p:blipFill>
          <a:blip r:embed="rId4"/>
          <a:stretch>
            <a:fillRect/>
          </a:stretch>
        </p:blipFill>
        <p:spPr>
          <a:xfrm>
            <a:off x="4168049" y="2278933"/>
            <a:ext cx="4498555" cy="230013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B7FFE036-7F5B-851B-B4D5-304B8625FA01}"/>
              </a:ext>
            </a:extLst>
          </p:cNvPr>
          <p:cNvPicPr>
            <a:picLocks noChangeAspect="1"/>
          </p:cNvPicPr>
          <p:nvPr/>
        </p:nvPicPr>
        <p:blipFill>
          <a:blip r:embed="rId5"/>
          <a:stretch>
            <a:fillRect/>
          </a:stretch>
        </p:blipFill>
        <p:spPr>
          <a:xfrm>
            <a:off x="2359446" y="4276057"/>
            <a:ext cx="4829062" cy="2574923"/>
          </a:xfrm>
          <a:prstGeom prst="rect">
            <a:avLst/>
          </a:prstGeom>
        </p:spPr>
      </p:pic>
      <p:sp>
        <p:nvSpPr>
          <p:cNvPr id="9" name="Arrow: Bent 8">
            <a:extLst>
              <a:ext uri="{FF2B5EF4-FFF2-40B4-BE49-F238E27FC236}">
                <a16:creationId xmlns:a16="http://schemas.microsoft.com/office/drawing/2014/main" id="{6326DD77-5C1A-8147-6D6A-8388839757CC}"/>
              </a:ext>
            </a:extLst>
          </p:cNvPr>
          <p:cNvSpPr/>
          <p:nvPr/>
        </p:nvSpPr>
        <p:spPr>
          <a:xfrm rot="10800000">
            <a:off x="8778945" y="2148409"/>
            <a:ext cx="817084" cy="872168"/>
          </a:xfrm>
          <a:prstGeom prst="ben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Arrow: Bent 10">
            <a:extLst>
              <a:ext uri="{FF2B5EF4-FFF2-40B4-BE49-F238E27FC236}">
                <a16:creationId xmlns:a16="http://schemas.microsoft.com/office/drawing/2014/main" id="{59DD1197-C121-3823-6297-E1528F728273}"/>
              </a:ext>
            </a:extLst>
          </p:cNvPr>
          <p:cNvSpPr/>
          <p:nvPr/>
        </p:nvSpPr>
        <p:spPr>
          <a:xfrm rot="10800000">
            <a:off x="7267267" y="4586738"/>
            <a:ext cx="817084" cy="872168"/>
          </a:xfrm>
          <a:prstGeom prst="ben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2941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rPr>
              <a:t>Preparing Data</a:t>
            </a: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1615482"/>
          </a:xfrm>
        </p:spPr>
        <p:txBody>
          <a:bodyPr vert="horz" lIns="91440" tIns="45720" rIns="91440" bIns="45720" rtlCol="0" anchor="t">
            <a:normAutofit/>
          </a:bodyPr>
          <a:lstStyle/>
          <a:p>
            <a:pPr marL="0" indent="0">
              <a:buNone/>
            </a:pPr>
            <a:r>
              <a:rPr lang="en-GB" sz="1600" dirty="0">
                <a:solidFill>
                  <a:schemeClr val="accent5">
                    <a:lumMod val="50000"/>
                  </a:schemeClr>
                </a:solidFill>
              </a:rPr>
              <a:t>The first query was to find null values from the given data </a:t>
            </a:r>
            <a:endParaRPr lang="en-US" sz="1600">
              <a:solidFill>
                <a:schemeClr val="accent5">
                  <a:lumMod val="50000"/>
                </a:schemeClr>
              </a:solidFill>
            </a:endParaRPr>
          </a:p>
          <a:p>
            <a:pPr marL="0" indent="0">
              <a:buNone/>
            </a:pPr>
            <a:r>
              <a:rPr lang="en-GB" sz="1600" dirty="0">
                <a:solidFill>
                  <a:schemeClr val="accent5">
                    <a:lumMod val="50000"/>
                  </a:schemeClr>
                </a:solidFill>
                <a:ea typeface="+mn-lt"/>
                <a:cs typeface="+mn-lt"/>
              </a:rPr>
              <a:t>A null value in a relational database is used when the value in a column is unknown or missing</a:t>
            </a:r>
            <a:endParaRPr lang="en-GB" sz="1600">
              <a:solidFill>
                <a:schemeClr val="accent5">
                  <a:lumMod val="50000"/>
                </a:schemeClr>
              </a:solidFill>
            </a:endParaRPr>
          </a:p>
          <a:p>
            <a:pPr marL="0" indent="0">
              <a:buNone/>
            </a:pPr>
            <a:r>
              <a:rPr lang="en-GB" sz="1600" dirty="0">
                <a:solidFill>
                  <a:schemeClr val="accent5">
                    <a:lumMod val="50000"/>
                  </a:schemeClr>
                </a:solidFill>
              </a:rPr>
              <a:t>There are multiple Methods and function in SQL to find null values  such as :</a:t>
            </a:r>
          </a:p>
          <a:p>
            <a:pPr>
              <a:buNone/>
            </a:pPr>
            <a:r>
              <a:rPr lang="en-GB" sz="1600" dirty="0">
                <a:solidFill>
                  <a:schemeClr val="accent5">
                    <a:lumMod val="50000"/>
                  </a:schemeClr>
                </a:solidFill>
                <a:latin typeface="Aptos"/>
                <a:cs typeface="Segoe UI"/>
              </a:rPr>
              <a:t>IFNULL(), ISNULL(), COALESCE(), and NVL() .</a:t>
            </a:r>
            <a:endParaRPr lang="en-GB" sz="1600" dirty="0">
              <a:solidFill>
                <a:schemeClr val="accent5">
                  <a:lumMod val="50000"/>
                </a:schemeClr>
              </a:solidFill>
            </a:endParaRP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C511F1D-2909-3503-4D85-6E86503A5B4D}"/>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
                    </a14:imgEffect>
                  </a14:imgLayer>
                </a14:imgProps>
              </a:ext>
            </a:extLst>
          </a:blip>
          <a:srcRect l="41" r="-904" b="477"/>
          <a:stretch/>
        </p:blipFill>
        <p:spPr>
          <a:xfrm>
            <a:off x="268763" y="3302351"/>
            <a:ext cx="8379487" cy="3226538"/>
          </a:xfrm>
          <a:prstGeom prst="rect">
            <a:avLst/>
          </a:prstGeom>
        </p:spPr>
      </p:pic>
    </p:spTree>
    <p:extLst>
      <p:ext uri="{BB962C8B-B14F-4D97-AF65-F5344CB8AC3E}">
        <p14:creationId xmlns:p14="http://schemas.microsoft.com/office/powerpoint/2010/main" val="4041314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ea typeface="+mj-lt"/>
                <a:cs typeface="+mj-lt"/>
              </a:rPr>
              <a:t>Examining data</a:t>
            </a:r>
            <a:endParaRPr lang="en-US" sz="3600" b="1">
              <a:solidFill>
                <a:schemeClr val="accent4">
                  <a:lumMod val="75000"/>
                </a:schemeClr>
              </a:solidFill>
            </a:endParaRP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706591"/>
          </a:xfrm>
        </p:spPr>
        <p:txBody>
          <a:bodyPr vert="horz" lIns="91440" tIns="45720" rIns="91440" bIns="45720" rtlCol="0" anchor="t">
            <a:normAutofit/>
          </a:bodyPr>
          <a:lstStyle/>
          <a:p>
            <a:pPr marL="0" indent="0">
              <a:buNone/>
            </a:pPr>
            <a:r>
              <a:rPr lang="en-GB" sz="1600" dirty="0">
                <a:solidFill>
                  <a:schemeClr val="accent5">
                    <a:lumMod val="50000"/>
                  </a:schemeClr>
                </a:solidFill>
              </a:rPr>
              <a:t>In this  query we have to explore/examine data to find out the total rows </a:t>
            </a:r>
            <a:endParaRPr lang="en-US" sz="1600" dirty="0">
              <a:solidFill>
                <a:schemeClr val="accent5">
                  <a:lumMod val="50000"/>
                </a:schemeClr>
              </a:solidFill>
            </a:endParaRPr>
          </a:p>
          <a:p>
            <a:pPr marL="0" indent="0">
              <a:buNone/>
            </a:pPr>
            <a:r>
              <a:rPr lang="en-US" sz="1600" dirty="0">
                <a:solidFill>
                  <a:schemeClr val="accent5">
                    <a:lumMod val="50000"/>
                  </a:schemeClr>
                </a:solidFill>
              </a:rPr>
              <a:t>Present in the data set.</a:t>
            </a:r>
            <a:endParaRPr lang="en-GB" sz="1600" dirty="0">
              <a:solidFill>
                <a:schemeClr val="accent5">
                  <a:lumMod val="50000"/>
                </a:schemeClr>
              </a:solidFill>
            </a:endParaRP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018B1BB6-F8EA-07F1-4E8A-BCBADE0E733F}"/>
              </a:ext>
            </a:extLst>
          </p:cNvPr>
          <p:cNvPicPr>
            <a:picLocks noChangeAspect="1"/>
          </p:cNvPicPr>
          <p:nvPr/>
        </p:nvPicPr>
        <p:blipFill>
          <a:blip r:embed="rId3"/>
          <a:stretch>
            <a:fillRect/>
          </a:stretch>
        </p:blipFill>
        <p:spPr>
          <a:xfrm>
            <a:off x="119349" y="3001071"/>
            <a:ext cx="6096000" cy="3196942"/>
          </a:xfrm>
          <a:prstGeom prst="rect">
            <a:avLst/>
          </a:prstGeom>
        </p:spPr>
      </p:pic>
    </p:spTree>
    <p:extLst>
      <p:ext uri="{BB962C8B-B14F-4D97-AF65-F5344CB8AC3E}">
        <p14:creationId xmlns:p14="http://schemas.microsoft.com/office/powerpoint/2010/main" val="419707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E7A-88F9-7001-4DE3-A560E77FEA4C}"/>
              </a:ext>
            </a:extLst>
          </p:cNvPr>
          <p:cNvSpPr>
            <a:spLocks noGrp="1"/>
          </p:cNvSpPr>
          <p:nvPr>
            <p:ph type="title"/>
          </p:nvPr>
        </p:nvSpPr>
        <p:spPr>
          <a:xfrm>
            <a:off x="122104" y="-2104"/>
            <a:ext cx="10515600" cy="1215395"/>
          </a:xfrm>
        </p:spPr>
        <p:txBody>
          <a:bodyPr>
            <a:normAutofit/>
          </a:bodyPr>
          <a:lstStyle/>
          <a:p>
            <a:r>
              <a:rPr lang="en-GB" sz="3600" b="1" dirty="0">
                <a:solidFill>
                  <a:schemeClr val="accent4">
                    <a:lumMod val="75000"/>
                  </a:schemeClr>
                </a:solidFill>
                <a:ea typeface="+mj-lt"/>
                <a:cs typeface="+mj-lt"/>
              </a:rPr>
              <a:t>Examining data</a:t>
            </a:r>
            <a:endParaRPr lang="en-US" sz="3600" b="1">
              <a:solidFill>
                <a:schemeClr val="accent4">
                  <a:lumMod val="75000"/>
                </a:schemeClr>
              </a:solidFill>
            </a:endParaRPr>
          </a:p>
        </p:txBody>
      </p:sp>
      <p:sp>
        <p:nvSpPr>
          <p:cNvPr id="6" name="Content Placeholder 5">
            <a:extLst>
              <a:ext uri="{FF2B5EF4-FFF2-40B4-BE49-F238E27FC236}">
                <a16:creationId xmlns:a16="http://schemas.microsoft.com/office/drawing/2014/main" id="{D2A6105E-7DE7-C644-7E5F-9AD26A2625EA}"/>
              </a:ext>
            </a:extLst>
          </p:cNvPr>
          <p:cNvSpPr>
            <a:spLocks noGrp="1"/>
          </p:cNvSpPr>
          <p:nvPr>
            <p:ph idx="1"/>
          </p:nvPr>
        </p:nvSpPr>
        <p:spPr>
          <a:xfrm>
            <a:off x="268995" y="1440035"/>
            <a:ext cx="8853889" cy="706591"/>
          </a:xfrm>
        </p:spPr>
        <p:txBody>
          <a:bodyPr vert="horz" lIns="91440" tIns="45720" rIns="91440" bIns="45720" rtlCol="0" anchor="t">
            <a:normAutofit/>
          </a:bodyPr>
          <a:lstStyle/>
          <a:p>
            <a:pPr marL="0" indent="0">
              <a:buNone/>
            </a:pPr>
            <a:r>
              <a:rPr lang="en-GB" sz="1600" dirty="0">
                <a:solidFill>
                  <a:schemeClr val="accent5">
                    <a:lumMod val="50000"/>
                  </a:schemeClr>
                </a:solidFill>
              </a:rPr>
              <a:t>In this  query we have to explore/examine data to find "Start Date and End Date" from the date column</a:t>
            </a:r>
            <a:endParaRPr lang="en-US" sz="1600" dirty="0">
              <a:solidFill>
                <a:schemeClr val="accent5">
                  <a:lumMod val="50000"/>
                </a:schemeClr>
              </a:solidFill>
            </a:endParaRPr>
          </a:p>
        </p:txBody>
      </p:sp>
      <p:pic>
        <p:nvPicPr>
          <p:cNvPr id="3" name="Picture 2" descr="A close up of a virus&#10;&#10;Description automatically generated">
            <a:extLst>
              <a:ext uri="{FF2B5EF4-FFF2-40B4-BE49-F238E27FC236}">
                <a16:creationId xmlns:a16="http://schemas.microsoft.com/office/drawing/2014/main" id="{9C7BB162-C207-6854-59B3-0A3B20E48453}"/>
              </a:ext>
            </a:extLst>
          </p:cNvPr>
          <p:cNvPicPr>
            <a:picLocks noChangeAspect="1"/>
          </p:cNvPicPr>
          <p:nvPr/>
        </p:nvPicPr>
        <p:blipFill>
          <a:blip r:embed="rId2"/>
          <a:stretch>
            <a:fillRect/>
          </a:stretch>
        </p:blipFill>
        <p:spPr>
          <a:xfrm>
            <a:off x="8760705" y="3421769"/>
            <a:ext cx="3419820" cy="337460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3014F0FC-11B2-F6AC-A9FF-DEF596BED793}"/>
              </a:ext>
            </a:extLst>
          </p:cNvPr>
          <p:cNvPicPr>
            <a:picLocks noChangeAspect="1"/>
          </p:cNvPicPr>
          <p:nvPr/>
        </p:nvPicPr>
        <p:blipFill>
          <a:blip r:embed="rId3"/>
          <a:stretch>
            <a:fillRect/>
          </a:stretch>
        </p:blipFill>
        <p:spPr>
          <a:xfrm>
            <a:off x="0" y="2982992"/>
            <a:ext cx="6096000" cy="2783244"/>
          </a:xfrm>
          <a:prstGeom prst="rect">
            <a:avLst/>
          </a:prstGeom>
        </p:spPr>
      </p:pic>
    </p:spTree>
    <p:extLst>
      <p:ext uri="{BB962C8B-B14F-4D97-AF65-F5344CB8AC3E}">
        <p14:creationId xmlns:p14="http://schemas.microsoft.com/office/powerpoint/2010/main" val="1143150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Corona Virus  Analysis With  SQL</vt:lpstr>
      <vt:lpstr>OVERVIEW </vt:lpstr>
      <vt:lpstr>INTRODUCTION</vt:lpstr>
      <vt:lpstr>Dataset Overview</vt:lpstr>
      <vt:lpstr>SCOPE</vt:lpstr>
      <vt:lpstr>Importing CSV File Into SQL </vt:lpstr>
      <vt:lpstr>Preparing Data</vt:lpstr>
      <vt:lpstr>Examining data</vt:lpstr>
      <vt:lpstr>Examining data</vt:lpstr>
      <vt:lpstr>Examining data</vt:lpstr>
      <vt:lpstr>Analysing data as per month</vt:lpstr>
      <vt:lpstr>Analysing data as per month</vt:lpstr>
      <vt:lpstr>Analysing data as per year</vt:lpstr>
      <vt:lpstr>Analysing data as per year</vt:lpstr>
      <vt:lpstr>Analysing data statistically</vt:lpstr>
      <vt:lpstr>Analysing data statistically</vt:lpstr>
      <vt:lpstr>Analysing data statistically</vt:lpstr>
      <vt:lpstr>Analysing data statistically</vt:lpstr>
      <vt:lpstr>Analysing data geographically</vt:lpstr>
      <vt:lpstr>Analysing data geographically</vt:lpstr>
      <vt:lpstr>Analysing data geographically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Purva Sable</cp:lastModifiedBy>
  <cp:revision>900</cp:revision>
  <dcterms:created xsi:type="dcterms:W3CDTF">2024-06-11T09:38:54Z</dcterms:created>
  <dcterms:modified xsi:type="dcterms:W3CDTF">2024-06-12T13:25:36Z</dcterms:modified>
</cp:coreProperties>
</file>